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3"/>
  </p:notesMasterIdLst>
  <p:sldIdLst>
    <p:sldId id="636" r:id="rId2"/>
    <p:sldId id="850" r:id="rId3"/>
    <p:sldId id="851" r:id="rId4"/>
    <p:sldId id="852" r:id="rId5"/>
    <p:sldId id="853" r:id="rId6"/>
    <p:sldId id="854" r:id="rId7"/>
    <p:sldId id="855" r:id="rId8"/>
    <p:sldId id="849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37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4" r:id="rId38"/>
    <p:sldId id="725" r:id="rId39"/>
    <p:sldId id="726" r:id="rId40"/>
    <p:sldId id="727" r:id="rId41"/>
    <p:sldId id="728" r:id="rId42"/>
    <p:sldId id="729" r:id="rId43"/>
    <p:sldId id="823" r:id="rId44"/>
    <p:sldId id="824" r:id="rId45"/>
    <p:sldId id="825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33" r:id="rId54"/>
    <p:sldId id="732" r:id="rId55"/>
    <p:sldId id="733" r:id="rId56"/>
    <p:sldId id="734" r:id="rId57"/>
    <p:sldId id="735" r:id="rId58"/>
    <p:sldId id="736" r:id="rId59"/>
    <p:sldId id="737" r:id="rId60"/>
    <p:sldId id="838" r:id="rId61"/>
    <p:sldId id="843" r:id="rId62"/>
    <p:sldId id="841" r:id="rId63"/>
    <p:sldId id="844" r:id="rId64"/>
    <p:sldId id="834" r:id="rId65"/>
    <p:sldId id="848" r:id="rId66"/>
    <p:sldId id="816" r:id="rId67"/>
    <p:sldId id="839" r:id="rId68"/>
    <p:sldId id="817" r:id="rId69"/>
    <p:sldId id="818" r:id="rId70"/>
    <p:sldId id="819" r:id="rId71"/>
    <p:sldId id="820" r:id="rId72"/>
    <p:sldId id="821" r:id="rId73"/>
    <p:sldId id="822" r:id="rId74"/>
    <p:sldId id="699" r:id="rId75"/>
    <p:sldId id="700" r:id="rId76"/>
    <p:sldId id="701" r:id="rId77"/>
    <p:sldId id="702" r:id="rId78"/>
    <p:sldId id="703" r:id="rId79"/>
    <p:sldId id="704" r:id="rId80"/>
    <p:sldId id="705" r:id="rId81"/>
    <p:sldId id="706" r:id="rId82"/>
    <p:sldId id="707" r:id="rId83"/>
    <p:sldId id="708" r:id="rId84"/>
    <p:sldId id="709" r:id="rId85"/>
    <p:sldId id="840" r:id="rId86"/>
    <p:sldId id="412" r:id="rId87"/>
    <p:sldId id="846" r:id="rId88"/>
    <p:sldId id="847" r:id="rId89"/>
    <p:sldId id="842" r:id="rId90"/>
    <p:sldId id="835" r:id="rId91"/>
    <p:sldId id="845" r:id="rId9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3333FF"/>
    <a:srgbClr val="FFFFCC"/>
    <a:srgbClr val="FF0000"/>
    <a:srgbClr val="CC0000"/>
    <a:srgbClr val="CC33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4714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3E8B06FB-E430-4BB2-B802-2D7FF6790BA6}" type="datetimeFigureOut">
              <a:rPr lang="zh-CN" altLang="en-US"/>
              <a:pPr>
                <a:defRPr/>
              </a:pPr>
              <a:t>2020/8/27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175AD2B-AEE2-463B-AE17-14C3BE6BA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524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F0EEB5-B30F-4FC4-880B-2499D51F49C3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en-US" altLang="zh-CN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9680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90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91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19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ABA269-24FF-4C1C-A0F3-BF2A9C3E2635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="" xmlns:p14="http://schemas.microsoft.com/office/powerpoint/2010/main" val="153057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5AD2B-AEE2-463B-AE17-14C3BE6BA754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37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34B6AD-BE95-4AFD-B64E-90709441F9AB}" type="slidenum">
              <a:rPr lang="zh-CN" altLang="en-US" sz="1200"/>
              <a:pPr algn="r"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539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48B-60B3-4E40-9CF9-5D5A875A16FD}" type="slidenum">
              <a:rPr lang="zh-CN" altLang="en-US" smtClean="0"/>
              <a:pPr/>
              <a:t>88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000100" y="274638"/>
            <a:ext cx="71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000100" y="1600200"/>
            <a:ext cx="7143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071538" y="274638"/>
            <a:ext cx="70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071538" y="1600200"/>
            <a:ext cx="7072362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31200" y="6350000"/>
            <a:ext cx="384175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528638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000125" y="274638"/>
            <a:ext cx="7143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00125" y="1600200"/>
            <a:ext cx="7143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8188" y="6357938"/>
            <a:ext cx="3841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4946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aike.baidu.com/view/54049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数据结构与算法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b="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8419BB-E17F-4A68-8340-27658F7866D1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563782" y="1714496"/>
            <a:ext cx="2865855" cy="1910764"/>
            <a:chOff x="242211" y="63479"/>
            <a:chExt cx="2865855" cy="1910764"/>
          </a:xfrm>
          <a:solidFill>
            <a:srgbClr val="006600"/>
          </a:solidFill>
        </p:grpSpPr>
        <p:sp>
          <p:nvSpPr>
            <p:cNvPr id="15" name="圆角矩形 14"/>
            <p:cNvSpPr/>
            <p:nvPr/>
          </p:nvSpPr>
          <p:spPr>
            <a:xfrm>
              <a:off x="242211" y="63479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335487" y="156755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基本排序：</a:t>
              </a:r>
              <a:endParaRPr lang="en-US" alt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插入排序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altLang="zh-CN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Shell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排序</a:t>
              </a:r>
              <a:endParaRPr lang="en-US" altLang="zh-CN" sz="24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选择排序</a:t>
              </a:r>
              <a:endParaRPr lang="en-US" alt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zh-CN" sz="2400" b="1" kern="1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02632" y="1726232"/>
            <a:ext cx="2865855" cy="1910764"/>
            <a:chOff x="3381061" y="86938"/>
            <a:chExt cx="2865855" cy="1910764"/>
          </a:xfrm>
          <a:gradFill>
            <a:gsLst>
              <a:gs pos="0">
                <a:srgbClr val="FFFFCC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grpSpPr>
        <p:sp>
          <p:nvSpPr>
            <p:cNvPr id="13" name="圆角矩形 12"/>
            <p:cNvSpPr/>
            <p:nvPr/>
          </p:nvSpPr>
          <p:spPr>
            <a:xfrm>
              <a:off x="3381061" y="86938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6">
              <a:hlinkClick r:id="rId2" action="ppaction://hlinksldjump"/>
            </p:cNvPr>
            <p:cNvSpPr/>
            <p:nvPr/>
          </p:nvSpPr>
          <p:spPr>
            <a:xfrm>
              <a:off x="3474337" y="180214"/>
              <a:ext cx="2679303" cy="17242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基本排序：  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冒</a:t>
              </a:r>
              <a:r>
                <a:rPr lang="zh-CN" altLang="en-US" sz="2400" b="1" kern="1200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泡排序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ct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地精排序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3782" y="3947128"/>
            <a:ext cx="2865855" cy="1910764"/>
            <a:chOff x="242211" y="2278057"/>
            <a:chExt cx="2865855" cy="1910764"/>
          </a:xfr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</p:grpSpPr>
        <p:sp>
          <p:nvSpPr>
            <p:cNvPr id="11" name="圆角矩形 10"/>
            <p:cNvSpPr/>
            <p:nvPr/>
          </p:nvSpPr>
          <p:spPr>
            <a:xfrm>
              <a:off x="242211" y="2278057"/>
              <a:ext cx="2865855" cy="191076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8">
              <a:hlinkClick r:id="rId3" action="ppaction://hlinksldjump"/>
            </p:cNvPr>
            <p:cNvSpPr/>
            <p:nvPr/>
          </p:nvSpPr>
          <p:spPr>
            <a:xfrm>
              <a:off x="335487" y="2483988"/>
              <a:ext cx="2679303" cy="15840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归并排序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快速排序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堆排序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lvl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计数排序</a:t>
              </a:r>
              <a:endParaRPr lang="en-US" altLang="zh-CN" sz="2400" b="1" kern="1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14362" y="3911020"/>
            <a:ext cx="2865855" cy="1946872"/>
            <a:chOff x="3392791" y="2260003"/>
            <a:chExt cx="2865855" cy="1946872"/>
          </a:xfr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grpSpPr>
        <p:sp>
          <p:nvSpPr>
            <p:cNvPr id="9" name="圆角矩形 8"/>
            <p:cNvSpPr/>
            <p:nvPr/>
          </p:nvSpPr>
          <p:spPr>
            <a:xfrm>
              <a:off x="3392791" y="2260003"/>
              <a:ext cx="2865855" cy="1946872"/>
            </a:xfrm>
            <a:prstGeom prst="roundRect">
              <a:avLst/>
            </a:prstGeom>
            <a:solidFill>
              <a:srgbClr val="3333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10">
              <a:hlinkClick r:id="rId4" action="ppaction://hlinksldjump"/>
            </p:cNvPr>
            <p:cNvSpPr/>
            <p:nvPr/>
          </p:nvSpPr>
          <p:spPr>
            <a:xfrm>
              <a:off x="3487829" y="2355041"/>
              <a:ext cx="2675779" cy="1756796"/>
            </a:xfrm>
            <a:prstGeom prst="rect">
              <a:avLst/>
            </a:prstGeom>
            <a:solidFill>
              <a:srgbClr val="333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endParaRPr lang="en-US" altLang="zh-CN" sz="2800" b="1" dirty="0" smtClean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楷体" pitchFamily="49" charset="-122"/>
                </a:rPr>
                <a:t>树形选择排序</a:t>
              </a:r>
              <a:endParaRPr lang="en-US" altLang="zh-CN" sz="2800" b="1" dirty="0" smtClean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楷体" pitchFamily="49" charset="-122"/>
                </a:rPr>
                <a:t>基数排序</a:t>
              </a:r>
              <a:endParaRPr lang="en-US" altLang="zh-CN" sz="2800" b="1" dirty="0" smtClean="0">
                <a:solidFill>
                  <a:schemeClr val="bg1"/>
                </a:solidFill>
                <a:ea typeface="楷体" pitchFamily="49" charset="-122"/>
              </a:endParaRPr>
            </a:p>
            <a:p>
              <a:pPr lvl="0" algn="r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2800" b="1" dirty="0" smtClean="0">
                  <a:solidFill>
                    <a:schemeClr val="bg1"/>
                  </a:solidFill>
                  <a:ea typeface="楷体" pitchFamily="49" charset="-122"/>
                </a:rPr>
                <a:t>桶排序</a:t>
              </a:r>
              <a:endParaRPr lang="en-US" altLang="zh-CN" sz="2800" b="1" dirty="0">
                <a:solidFill>
                  <a:schemeClr val="bg1"/>
                </a:solidFill>
                <a:ea typeface="楷体" pitchFamily="49" charset="-122"/>
              </a:endParaRPr>
            </a:p>
          </p:txBody>
        </p:sp>
      </p:grpSp>
      <p:grpSp>
        <p:nvGrpSpPr>
          <p:cNvPr id="17" name="组合 5"/>
          <p:cNvGrpSpPr>
            <a:grpSpLocks/>
          </p:cNvGrpSpPr>
          <p:nvPr/>
        </p:nvGrpSpPr>
        <p:grpSpPr bwMode="auto">
          <a:xfrm>
            <a:off x="2699792" y="2924944"/>
            <a:ext cx="3795244" cy="1575626"/>
            <a:chOff x="2434828" y="401"/>
            <a:chExt cx="1226343" cy="1226343"/>
          </a:xfrm>
        </p:grpSpPr>
        <p:sp>
          <p:nvSpPr>
            <p:cNvPr id="18" name="椭圆 17"/>
            <p:cNvSpPr/>
            <p:nvPr/>
          </p:nvSpPr>
          <p:spPr>
            <a:xfrm>
              <a:off x="2434828" y="401"/>
              <a:ext cx="1226343" cy="1226343"/>
            </a:xfrm>
            <a:prstGeom prst="ellipse">
              <a:avLst/>
            </a:prstGeom>
            <a:gradFill rotWithShape="0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椭圆 4"/>
            <p:cNvSpPr/>
            <p:nvPr/>
          </p:nvSpPr>
          <p:spPr>
            <a:xfrm>
              <a:off x="2531012" y="179243"/>
              <a:ext cx="1058021" cy="8686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20" rIns="45720" spcCol="1270" anchor="ctr"/>
            <a:lstStyle/>
            <a:p>
              <a:pPr algn="ctr" defTabSz="1600200">
                <a:spcAft>
                  <a:spcPts val="0"/>
                </a:spcAft>
                <a:defRPr/>
              </a:pPr>
              <a:r>
                <a:rPr lang="zh-CN" altLang="en-US" sz="3600" b="1" dirty="0" smtClean="0">
                  <a:solidFill>
                    <a:srgbClr val="FFFF00"/>
                  </a:solidFill>
                  <a:latin typeface="楷体" pitchFamily="49" charset="-122"/>
                  <a:ea typeface="楷体" pitchFamily="49" charset="-122"/>
                </a:rPr>
                <a:t>排序</a:t>
              </a:r>
              <a:endParaRPr lang="en-US" altLang="zh-CN" sz="3600" b="1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1600200">
                <a:spcAft>
                  <a:spcPts val="0"/>
                </a:spcAft>
                <a:defRPr/>
              </a:pPr>
              <a:r>
                <a:rPr lang="en-US" altLang="zh-CN" sz="2400" b="1" dirty="0" smtClean="0">
                  <a:solidFill>
                    <a:srgbClr val="FFFF00"/>
                  </a:solidFill>
                  <a:ea typeface="楷体" pitchFamily="49" charset="-122"/>
                </a:rPr>
                <a:t>Sorting</a:t>
              </a:r>
              <a:endParaRPr lang="zh-CN" altLang="en-US" sz="2400" b="1" dirty="0">
                <a:solidFill>
                  <a:srgbClr val="FFFF00"/>
                </a:solidFill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插入排序算法</a:t>
            </a:r>
            <a:endParaRPr lang="zh-CN" altLang="en-US" sz="5400" smtClean="0"/>
          </a:p>
        </p:txBody>
      </p:sp>
      <p:sp>
        <p:nvSpPr>
          <p:cNvPr id="2662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void </a:t>
            </a:r>
            <a:r>
              <a:rPr kumimoji="1" lang="en-US" altLang="zh-CN" dirty="0" err="1" smtClean="0">
                <a:ea typeface="楷体_GB2312" pitchFamily="49" charset="-122"/>
              </a:rPr>
              <a:t>InsertSort</a:t>
            </a:r>
            <a:r>
              <a:rPr kumimoji="1" lang="en-US" altLang="zh-CN" dirty="0" smtClean="0">
                <a:ea typeface="楷体_GB2312" pitchFamily="49" charset="-122"/>
              </a:rPr>
              <a:t>(Type L[],</a:t>
            </a: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{	for(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=2;i&lt;=n;++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{	L[0]=L[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];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哨兵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		</a:t>
            </a:r>
            <a:r>
              <a:rPr kumimoji="1" lang="en-US" altLang="zh-CN" dirty="0" smtClean="0">
                <a:ea typeface="楷体_GB2312" pitchFamily="49" charset="-122"/>
              </a:rPr>
              <a:t>for(j=i-1;L[j]&gt;L[0];--j)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	L[j+1]=L[j]; 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记录后移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 smtClean="0">
                <a:ea typeface="楷体_GB2312" pitchFamily="49" charset="-122"/>
              </a:rPr>
              <a:t>		</a:t>
            </a:r>
            <a:r>
              <a:rPr kumimoji="1" lang="en-US" altLang="zh-CN" dirty="0" smtClean="0">
                <a:ea typeface="楷体_GB2312" pitchFamily="49" charset="-122"/>
              </a:rPr>
              <a:t>L[j+1]=L[0];</a:t>
            </a:r>
            <a:r>
              <a:rPr kumimoji="1" lang="zh-CN" altLang="en-US" dirty="0" smtClean="0">
                <a:ea typeface="楷体_GB2312" pitchFamily="49" charset="-122"/>
              </a:rPr>
              <a:t> </a:t>
            </a:r>
            <a:r>
              <a:rPr kumimoji="1" lang="en-US" altLang="zh-CN" dirty="0" smtClean="0">
                <a:ea typeface="楷体_GB2312" pitchFamily="49" charset="-122"/>
              </a:rPr>
              <a:t>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插入到相应位置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zh-CN" altLang="en-US" dirty="0" smtClean="0">
                <a:latin typeface="楷体" pitchFamily="49" charset="-122"/>
              </a:rPr>
              <a:t>	</a:t>
            </a:r>
            <a:r>
              <a:rPr kumimoji="1" lang="en-US" altLang="zh-CN" dirty="0" smtClean="0">
                <a:latin typeface="楷体" pitchFamily="49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baseline="30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0EE40-2F92-4C1D-A8B8-42CEBFB30BC2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插入排序算法复杂度分析</a:t>
            </a:r>
            <a:endParaRPr lang="zh-CN" altLang="en-US" sz="4800" smtClean="0"/>
          </a:p>
        </p:txBody>
      </p:sp>
      <p:sp>
        <p:nvSpPr>
          <p:cNvPr id="1030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直接插入排序的时间分析：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000080"/>
                </a:solidFill>
                <a:latin typeface="楷体" pitchFamily="49" charset="-122"/>
              </a:rPr>
              <a:t>最好情况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0080"/>
                </a:solidFill>
                <a:latin typeface="楷体" pitchFamily="49" charset="-122"/>
              </a:rPr>
              <a:t>关键字在数据表中有序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solidFill>
                  <a:srgbClr val="000080"/>
                </a:solidFill>
                <a:latin typeface="楷体" pitchFamily="49" charset="-122"/>
              </a:rPr>
              <a:t>：</a:t>
            </a:r>
          </a:p>
        </p:txBody>
      </p:sp>
      <p:sp>
        <p:nvSpPr>
          <p:cNvPr id="2055" name="灯片编号占位符 1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89E5D2-9041-40CA-BCB5-57A4056A914C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042988" y="2571744"/>
            <a:ext cx="6946900" cy="3273425"/>
            <a:chOff x="335" y="1245"/>
            <a:chExt cx="4874" cy="2535"/>
          </a:xfrm>
        </p:grpSpPr>
        <p:sp>
          <p:nvSpPr>
            <p:cNvPr id="2057" name="Text Box 4"/>
            <p:cNvSpPr txBox="1">
              <a:spLocks noChangeArrowheads="1"/>
            </p:cNvSpPr>
            <p:nvPr/>
          </p:nvSpPr>
          <p:spPr bwMode="auto">
            <a:xfrm>
              <a:off x="723" y="1245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比较的次数：</a:t>
              </a:r>
            </a:p>
          </p:txBody>
        </p:sp>
        <p:sp>
          <p:nvSpPr>
            <p:cNvPr id="2058" name="Text Box 8"/>
            <p:cNvSpPr txBox="1">
              <a:spLocks noChangeArrowheads="1"/>
            </p:cNvSpPr>
            <p:nvPr/>
          </p:nvSpPr>
          <p:spPr bwMode="auto">
            <a:xfrm>
              <a:off x="335" y="2246"/>
              <a:ext cx="4686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最坏情况</a:t>
              </a:r>
              <a:r>
                <a:rPr kumimoji="1" lang="en-US" altLang="zh-CN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关键字</a:t>
              </a:r>
              <a:r>
                <a:rPr kumimoji="1" lang="zh-CN" altLang="en-US" sz="2800" b="1" dirty="0" smtClean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在数据表中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逆序有序</a:t>
              </a:r>
              <a:r>
                <a:rPr kumimoji="1" lang="en-US" altLang="zh-CN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kumimoji="1" lang="zh-CN" altLang="en-US" sz="28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</a:p>
          </p:txBody>
        </p:sp>
        <p:sp>
          <p:nvSpPr>
            <p:cNvPr id="2059" name="Text Box 9"/>
            <p:cNvSpPr txBox="1">
              <a:spLocks noChangeArrowheads="1"/>
            </p:cNvSpPr>
            <p:nvPr/>
          </p:nvSpPr>
          <p:spPr bwMode="auto">
            <a:xfrm>
              <a:off x="528" y="2647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比较的次数：</a:t>
              </a:r>
            </a:p>
          </p:txBody>
        </p:sp>
        <p:graphicFrame>
          <p:nvGraphicFramePr>
            <p:cNvPr id="2050" name="Object 10"/>
            <p:cNvGraphicFramePr>
              <a:graphicFrameLocks noChangeAspect="1"/>
            </p:cNvGraphicFramePr>
            <p:nvPr/>
          </p:nvGraphicFramePr>
          <p:xfrm>
            <a:off x="784" y="1555"/>
            <a:ext cx="1426" cy="715"/>
          </p:xfrm>
          <a:graphic>
            <a:graphicData uri="http://schemas.openxmlformats.org/presentationml/2006/ole">
              <p:oleObj spid="_x0000_s102402" name="公式" r:id="rId3" imgW="21124800" imgH="13808160" progId="">
                <p:embed/>
              </p:oleObj>
            </a:graphicData>
          </a:graphic>
        </p:graphicFrame>
        <p:sp>
          <p:nvSpPr>
            <p:cNvPr id="2060" name="Text Box 11"/>
            <p:cNvSpPr txBox="1">
              <a:spLocks noChangeArrowheads="1"/>
            </p:cNvSpPr>
            <p:nvPr/>
          </p:nvSpPr>
          <p:spPr bwMode="auto">
            <a:xfrm>
              <a:off x="3746" y="1661"/>
              <a:ext cx="29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200" b="1">
                  <a:solidFill>
                    <a:srgbClr val="FF0000"/>
                  </a:solidFill>
                </a:rPr>
                <a:t>0</a:t>
              </a:r>
              <a:endParaRPr kumimoji="1" lang="en-US" altLang="zh-CN" sz="1600" b="1"/>
            </a:p>
          </p:txBody>
        </p:sp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220" y="2988"/>
            <a:ext cx="1989" cy="792"/>
          </p:xfrm>
          <a:graphic>
            <a:graphicData uri="http://schemas.openxmlformats.org/presentationml/2006/ole">
              <p:oleObj spid="_x0000_s102403" name="公式" r:id="rId4" imgW="44294760" imgH="13401720" progId="">
                <p:embed/>
              </p:oleObj>
            </a:graphicData>
          </a:graphic>
        </p:graphicFrame>
        <p:sp>
          <p:nvSpPr>
            <p:cNvPr id="2061" name="Rectangle 14"/>
            <p:cNvSpPr>
              <a:spLocks noChangeArrowheads="1"/>
            </p:cNvSpPr>
            <p:nvPr/>
          </p:nvSpPr>
          <p:spPr bwMode="auto">
            <a:xfrm>
              <a:off x="3119" y="1245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移动的次数：</a:t>
              </a:r>
            </a:p>
          </p:txBody>
        </p:sp>
        <p:sp>
          <p:nvSpPr>
            <p:cNvPr id="2062" name="Rectangle 15"/>
            <p:cNvSpPr>
              <a:spLocks noChangeArrowheads="1"/>
            </p:cNvSpPr>
            <p:nvPr/>
          </p:nvSpPr>
          <p:spPr bwMode="auto">
            <a:xfrm>
              <a:off x="3080" y="2647"/>
              <a:ext cx="164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楷体" pitchFamily="49" charset="-122"/>
                  <a:ea typeface="楷体" pitchFamily="49" charset="-122"/>
                </a:rPr>
                <a:t>移动的次数：</a:t>
              </a:r>
            </a:p>
          </p:txBody>
        </p:sp>
        <p:graphicFrame>
          <p:nvGraphicFramePr>
            <p:cNvPr id="2052" name="Object 19"/>
            <p:cNvGraphicFramePr>
              <a:graphicFrameLocks noChangeAspect="1"/>
            </p:cNvGraphicFramePr>
            <p:nvPr/>
          </p:nvGraphicFramePr>
          <p:xfrm>
            <a:off x="839" y="3044"/>
            <a:ext cx="1521" cy="720"/>
          </p:xfrm>
          <a:graphic>
            <a:graphicData uri="http://schemas.openxmlformats.org/presentationml/2006/ole">
              <p:oleObj spid="_x0000_s102404" name="公式" r:id="rId5" imgW="28441440" imgH="1380816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希尔排序</a:t>
            </a:r>
            <a:endParaRPr lang="zh-CN" altLang="en-US" sz="5400" dirty="0" smtClean="0"/>
          </a:p>
        </p:txBody>
      </p:sp>
      <p:sp>
        <p:nvSpPr>
          <p:cNvPr id="2765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又称为缩小增量排序。</a:t>
            </a:r>
            <a:endParaRPr kumimoji="1" lang="zh-CN" altLang="en-US" dirty="0" smtClean="0">
              <a:solidFill>
                <a:srgbClr val="0000FF"/>
              </a:solidFill>
              <a:latin typeface="楷体" pitchFamily="49" charset="-122"/>
            </a:endParaRPr>
          </a:p>
          <a:p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Shell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基本思想：</a:t>
            </a:r>
          </a:p>
          <a:p>
            <a:pPr>
              <a:buFont typeface="Wingdings" pitchFamily="2" charset="2"/>
              <a:buChar char="ü"/>
            </a:pPr>
            <a:r>
              <a:rPr kumimoji="1" lang="zh-CN" altLang="en-US" dirty="0" smtClean="0">
                <a:latin typeface="楷体" pitchFamily="49" charset="-122"/>
              </a:rPr>
              <a:t>将整个</a:t>
            </a:r>
            <a:r>
              <a:rPr kumimoji="1" lang="zh-CN" altLang="en-US" dirty="0">
                <a:latin typeface="楷体" pitchFamily="49" charset="-122"/>
              </a:rPr>
              <a:t>数据表</a:t>
            </a:r>
            <a:r>
              <a:rPr kumimoji="1" lang="zh-CN" altLang="en-US" dirty="0" smtClean="0">
                <a:latin typeface="楷体" pitchFamily="49" charset="-122"/>
              </a:rPr>
              <a:t>分成</a:t>
            </a:r>
            <a:r>
              <a:rPr kumimoji="1" lang="en-US" altLang="zh-CN" dirty="0" smtClean="0">
                <a:latin typeface="楷体" pitchFamily="49" charset="-122"/>
              </a:rPr>
              <a:t>m</a:t>
            </a:r>
            <a:r>
              <a:rPr kumimoji="1" lang="zh-CN" altLang="en-US" dirty="0" smtClean="0">
                <a:latin typeface="楷体" pitchFamily="49" charset="-122"/>
              </a:rPr>
              <a:t>个子序列，对每个子序列分别进行插入排序。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kumimoji="1" lang="zh-CN" altLang="en-US" dirty="0" smtClean="0">
                <a:latin typeface="楷体" pitchFamily="49" charset="-122"/>
              </a:rPr>
              <a:t>逐步减少子序列数</a:t>
            </a:r>
            <a:r>
              <a:rPr kumimoji="1" lang="en-US" altLang="zh-CN" dirty="0" smtClean="0">
                <a:latin typeface="楷体" pitchFamily="49" charset="-122"/>
              </a:rPr>
              <a:t>m</a:t>
            </a:r>
            <a:r>
              <a:rPr kumimoji="1" lang="zh-CN" altLang="en-US" dirty="0" smtClean="0">
                <a:latin typeface="楷体" pitchFamily="49" charset="-122"/>
              </a:rPr>
              <a:t>，直至</a:t>
            </a:r>
            <a:r>
              <a:rPr kumimoji="1" lang="en-US" altLang="zh-CN" dirty="0" smtClean="0">
                <a:latin typeface="楷体" pitchFamily="49" charset="-122"/>
              </a:rPr>
              <a:t>m=1</a:t>
            </a:r>
            <a:r>
              <a:rPr kumimoji="1" lang="zh-CN" altLang="en-US" dirty="0" smtClean="0">
                <a:latin typeface="楷体" pitchFamily="49" charset="-122"/>
              </a:rPr>
              <a:t>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1002A0-4CF4-4777-A836-59C0B9424FEC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94144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</a:t>
            </a:r>
            <a:endParaRPr lang="zh-CN" altLang="en-US" sz="5400" smtClean="0"/>
          </a:p>
        </p:txBody>
      </p:sp>
      <p:sp>
        <p:nvSpPr>
          <p:cNvPr id="28675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   </a:t>
            </a:r>
            <a:r>
              <a:rPr kumimoji="1" lang="zh-CN" altLang="en-US" dirty="0" smtClean="0">
                <a:latin typeface="楷体" pitchFamily="49" charset="-122"/>
              </a:rPr>
              <a:t>将</a:t>
            </a:r>
            <a:r>
              <a:rPr kumimoji="1" lang="en-US" altLang="zh-CN" dirty="0" smtClean="0">
                <a:latin typeface="楷体" pitchFamily="49" charset="-122"/>
              </a:rPr>
              <a:t>n</a:t>
            </a:r>
            <a:r>
              <a:rPr kumimoji="1" lang="zh-CN" altLang="en-US" dirty="0" smtClean="0">
                <a:latin typeface="楷体" pitchFamily="49" charset="-122"/>
              </a:rPr>
              <a:t>个元素分成 </a:t>
            </a:r>
            <a:r>
              <a:rPr kumimoji="1" lang="en-US" altLang="zh-CN" dirty="0" smtClean="0">
                <a:latin typeface="楷体" pitchFamily="49" charset="-122"/>
              </a:rPr>
              <a:t>m</a:t>
            </a:r>
            <a:r>
              <a:rPr kumimoji="1" lang="zh-CN" altLang="en-US" dirty="0" smtClean="0">
                <a:latin typeface="楷体" pitchFamily="49" charset="-122"/>
              </a:rPr>
              <a:t>个子序列：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{L[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+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+2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…,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1</a:t>
            </a:r>
            <a:r>
              <a:rPr kumimoji="1" lang="en-US" altLang="zh-CN" dirty="0" smtClean="0">
                <a:latin typeface="楷体" pitchFamily="49" charset="-122"/>
              </a:rPr>
              <a:t>+k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]}</a:t>
            </a:r>
            <a:r>
              <a:rPr kumimoji="1" lang="zh-CN" altLang="en-US" dirty="0" smtClean="0">
                <a:latin typeface="楷体" pitchFamily="49" charset="-122"/>
              </a:rPr>
              <a:t>；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{L[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+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+2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…, 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+k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]}</a:t>
            </a:r>
            <a:r>
              <a:rPr kumimoji="1" lang="zh-CN" altLang="en-US" dirty="0" smtClean="0">
                <a:latin typeface="楷体" pitchFamily="49" charset="-122"/>
              </a:rPr>
              <a:t>；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	……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{L[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</a:t>
            </a:r>
            <a:r>
              <a:rPr kumimoji="1" lang="en-US" altLang="zh-CN" dirty="0" err="1" smtClean="0">
                <a:solidFill>
                  <a:srgbClr val="3333FF"/>
                </a:solidFill>
                <a:latin typeface="楷体" pitchFamily="49" charset="-122"/>
              </a:rPr>
              <a:t>m</a:t>
            </a:r>
            <a:r>
              <a:rPr kumimoji="1" lang="en-US" altLang="zh-CN" dirty="0" err="1" smtClean="0">
                <a:latin typeface="楷体" pitchFamily="49" charset="-122"/>
              </a:rPr>
              <a:t>+</a:t>
            </a:r>
            <a:r>
              <a:rPr kumimoji="1" lang="en-US" altLang="zh-CN" dirty="0" err="1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L[3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], …, L[(k+1)</a:t>
            </a:r>
            <a:r>
              <a:rPr kumimoji="1" lang="en-US" altLang="zh-CN" dirty="0" smtClean="0">
                <a:solidFill>
                  <a:srgbClr val="CC0000"/>
                </a:solidFill>
                <a:latin typeface="楷体" pitchFamily="49" charset="-122"/>
              </a:rPr>
              <a:t>m</a:t>
            </a:r>
            <a:r>
              <a:rPr kumimoji="1" lang="en-US" altLang="zh-CN" dirty="0" smtClean="0">
                <a:latin typeface="楷体" pitchFamily="49" charset="-122"/>
              </a:rPr>
              <a:t>]}</a:t>
            </a:r>
            <a:endParaRPr kumimoji="1" lang="zh-CN" altLang="en-US" dirty="0" smtClean="0">
              <a:latin typeface="楷体" pitchFamily="49" charset="-122"/>
            </a:endParaRP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其中，增量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m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的值在排序过程中逐渐缩小，直至最后一趟排序减至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38002B-6B77-4550-8439-7CA6FE87FC6A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16307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714500"/>
            <a:ext cx="7024688" cy="708025"/>
            <a:chOff x="768" y="635"/>
            <a:chExt cx="4425" cy="446"/>
          </a:xfrm>
        </p:grpSpPr>
        <p:sp>
          <p:nvSpPr>
            <p:cNvPr id="29743" name="Rectangle 3"/>
            <p:cNvSpPr>
              <a:spLocks noChangeArrowheads="1"/>
            </p:cNvSpPr>
            <p:nvPr/>
          </p:nvSpPr>
          <p:spPr bwMode="auto">
            <a:xfrm>
              <a:off x="816" y="677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6600"/>
                </a:solidFill>
                <a:latin typeface="Times New Roman" pitchFamily="18" charset="0"/>
              </a:endParaRPr>
            </a:p>
          </p:txBody>
        </p:sp>
        <p:sp>
          <p:nvSpPr>
            <p:cNvPr id="29744" name="Line 4"/>
            <p:cNvSpPr>
              <a:spLocks noChangeShapeType="1"/>
            </p:cNvSpPr>
            <p:nvPr/>
          </p:nvSpPr>
          <p:spPr bwMode="auto">
            <a:xfrm>
              <a:off x="1200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5" name="Line 5"/>
            <p:cNvSpPr>
              <a:spLocks noChangeShapeType="1"/>
            </p:cNvSpPr>
            <p:nvPr/>
          </p:nvSpPr>
          <p:spPr bwMode="auto">
            <a:xfrm>
              <a:off x="1584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6"/>
            <p:cNvSpPr>
              <a:spLocks noChangeShapeType="1"/>
            </p:cNvSpPr>
            <p:nvPr/>
          </p:nvSpPr>
          <p:spPr bwMode="auto">
            <a:xfrm>
              <a:off x="1968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Line 7"/>
            <p:cNvSpPr>
              <a:spLocks noChangeShapeType="1"/>
            </p:cNvSpPr>
            <p:nvPr/>
          </p:nvSpPr>
          <p:spPr bwMode="auto">
            <a:xfrm>
              <a:off x="2352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8"/>
            <p:cNvSpPr>
              <a:spLocks noChangeShapeType="1"/>
            </p:cNvSpPr>
            <p:nvPr/>
          </p:nvSpPr>
          <p:spPr bwMode="auto">
            <a:xfrm>
              <a:off x="2736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9"/>
            <p:cNvSpPr>
              <a:spLocks noChangeShapeType="1"/>
            </p:cNvSpPr>
            <p:nvPr/>
          </p:nvSpPr>
          <p:spPr bwMode="auto">
            <a:xfrm>
              <a:off x="3120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10"/>
            <p:cNvSpPr>
              <a:spLocks noChangeShapeType="1"/>
            </p:cNvSpPr>
            <p:nvPr/>
          </p:nvSpPr>
          <p:spPr bwMode="auto">
            <a:xfrm>
              <a:off x="3504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11"/>
            <p:cNvSpPr>
              <a:spLocks noChangeShapeType="1"/>
            </p:cNvSpPr>
            <p:nvPr/>
          </p:nvSpPr>
          <p:spPr bwMode="auto">
            <a:xfrm>
              <a:off x="3888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12"/>
            <p:cNvSpPr>
              <a:spLocks noChangeShapeType="1"/>
            </p:cNvSpPr>
            <p:nvPr/>
          </p:nvSpPr>
          <p:spPr bwMode="auto">
            <a:xfrm>
              <a:off x="4272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13"/>
            <p:cNvSpPr>
              <a:spLocks noChangeShapeType="1"/>
            </p:cNvSpPr>
            <p:nvPr/>
          </p:nvSpPr>
          <p:spPr bwMode="auto">
            <a:xfrm>
              <a:off x="4656" y="67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Text Box 14"/>
            <p:cNvSpPr txBox="1">
              <a:spLocks noChangeArrowheads="1"/>
            </p:cNvSpPr>
            <p:nvPr/>
          </p:nvSpPr>
          <p:spPr bwMode="auto">
            <a:xfrm>
              <a:off x="768" y="635"/>
              <a:ext cx="442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3600" b="1">
                  <a:latin typeface="Times New Roman" pitchFamily="18" charset="0"/>
                </a:rPr>
                <a:t>16  25 12  30 47 11  23 36  9   18 31</a:t>
              </a:r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   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39825" y="2232025"/>
            <a:ext cx="7019925" cy="1333500"/>
            <a:chOff x="718" y="1128"/>
            <a:chExt cx="4422" cy="840"/>
          </a:xfrm>
        </p:grpSpPr>
        <p:sp>
          <p:nvSpPr>
            <p:cNvPr id="29730" name="Rectangle 16"/>
            <p:cNvSpPr>
              <a:spLocks noChangeArrowheads="1"/>
            </p:cNvSpPr>
            <p:nvPr/>
          </p:nvSpPr>
          <p:spPr bwMode="auto">
            <a:xfrm>
              <a:off x="816" y="1536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31" name="Line 17"/>
            <p:cNvSpPr>
              <a:spLocks noChangeShapeType="1"/>
            </p:cNvSpPr>
            <p:nvPr/>
          </p:nvSpPr>
          <p:spPr bwMode="auto">
            <a:xfrm>
              <a:off x="120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Line 18"/>
            <p:cNvSpPr>
              <a:spLocks noChangeShapeType="1"/>
            </p:cNvSpPr>
            <p:nvPr/>
          </p:nvSpPr>
          <p:spPr bwMode="auto">
            <a:xfrm>
              <a:off x="158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19"/>
            <p:cNvSpPr>
              <a:spLocks noChangeShapeType="1"/>
            </p:cNvSpPr>
            <p:nvPr/>
          </p:nvSpPr>
          <p:spPr bwMode="auto">
            <a:xfrm>
              <a:off x="196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20"/>
            <p:cNvSpPr>
              <a:spLocks noChangeShapeType="1"/>
            </p:cNvSpPr>
            <p:nvPr/>
          </p:nvSpPr>
          <p:spPr bwMode="auto">
            <a:xfrm>
              <a:off x="235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21"/>
            <p:cNvSpPr>
              <a:spLocks noChangeShapeType="1"/>
            </p:cNvSpPr>
            <p:nvPr/>
          </p:nvSpPr>
          <p:spPr bwMode="auto">
            <a:xfrm>
              <a:off x="273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22"/>
            <p:cNvSpPr>
              <a:spLocks noChangeShapeType="1"/>
            </p:cNvSpPr>
            <p:nvPr/>
          </p:nvSpPr>
          <p:spPr bwMode="auto">
            <a:xfrm>
              <a:off x="3120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23"/>
            <p:cNvSpPr>
              <a:spLocks noChangeShapeType="1"/>
            </p:cNvSpPr>
            <p:nvPr/>
          </p:nvSpPr>
          <p:spPr bwMode="auto">
            <a:xfrm>
              <a:off x="3504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24"/>
            <p:cNvSpPr>
              <a:spLocks noChangeShapeType="1"/>
            </p:cNvSpPr>
            <p:nvPr/>
          </p:nvSpPr>
          <p:spPr bwMode="auto">
            <a:xfrm>
              <a:off x="3888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25"/>
            <p:cNvSpPr>
              <a:spLocks noChangeShapeType="1"/>
            </p:cNvSpPr>
            <p:nvPr/>
          </p:nvSpPr>
          <p:spPr bwMode="auto">
            <a:xfrm>
              <a:off x="4272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26"/>
            <p:cNvSpPr>
              <a:spLocks noChangeShapeType="1"/>
            </p:cNvSpPr>
            <p:nvPr/>
          </p:nvSpPr>
          <p:spPr bwMode="auto">
            <a:xfrm>
              <a:off x="4656" y="1536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Text Box 27"/>
            <p:cNvSpPr txBox="1">
              <a:spLocks noChangeArrowheads="1"/>
            </p:cNvSpPr>
            <p:nvPr/>
          </p:nvSpPr>
          <p:spPr bwMode="auto">
            <a:xfrm>
              <a:off x="718" y="1128"/>
              <a:ext cx="353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m=5</a:t>
              </a:r>
              <a:endParaRPr kumimoji="1" lang="en-US" altLang="zh-CN" sz="4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42" name="Text Box 28"/>
            <p:cNvSpPr txBox="1">
              <a:spLocks noChangeArrowheads="1"/>
            </p:cNvSpPr>
            <p:nvPr/>
          </p:nvSpPr>
          <p:spPr bwMode="auto">
            <a:xfrm>
              <a:off x="768" y="1526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  23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12</a:t>
              </a:r>
              <a:r>
                <a:rPr kumimoji="1" lang="en-US" altLang="zh-CN" sz="3600" b="1" dirty="0">
                  <a:latin typeface="Times New Roman" pitchFamily="18" charset="0"/>
                </a:rPr>
                <a:t>   </a:t>
              </a:r>
              <a:r>
                <a:rPr kumimoji="1" lang="en-US" altLang="zh-CN" sz="3600" b="1" dirty="0">
                  <a:solidFill>
                    <a:srgbClr val="7030A0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3600" b="1" dirty="0">
                  <a:latin typeface="Times New Roman" pitchFamily="18" charset="0"/>
                </a:rPr>
                <a:t>  18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16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36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7030A0"/>
                  </a:solidFill>
                  <a:latin typeface="Times New Roman" pitchFamily="18" charset="0"/>
                </a:rPr>
                <a:t>30</a:t>
              </a:r>
              <a:r>
                <a:rPr kumimoji="1" lang="en-US" altLang="zh-CN" sz="3600" b="1" dirty="0">
                  <a:latin typeface="Times New Roman" pitchFamily="18" charset="0"/>
                </a:rPr>
                <a:t>  47 </a:t>
              </a:r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itchFamily="18" charset="0"/>
                </a:rPr>
                <a:t>31</a:t>
              </a:r>
              <a:r>
                <a:rPr kumimoji="1" lang="en-US" altLang="zh-CN" sz="4000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25550" y="3419475"/>
            <a:ext cx="6775450" cy="1217613"/>
            <a:chOff x="772" y="2069"/>
            <a:chExt cx="4268" cy="767"/>
          </a:xfrm>
        </p:grpSpPr>
        <p:sp>
          <p:nvSpPr>
            <p:cNvPr id="29717" name="Rectangle 30"/>
            <p:cNvSpPr>
              <a:spLocks noChangeArrowheads="1"/>
            </p:cNvSpPr>
            <p:nvPr/>
          </p:nvSpPr>
          <p:spPr bwMode="auto">
            <a:xfrm>
              <a:off x="816" y="2432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18" name="Line 31"/>
            <p:cNvSpPr>
              <a:spLocks noChangeShapeType="1"/>
            </p:cNvSpPr>
            <p:nvPr/>
          </p:nvSpPr>
          <p:spPr bwMode="auto">
            <a:xfrm>
              <a:off x="1200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9" name="Line 32"/>
            <p:cNvSpPr>
              <a:spLocks noChangeShapeType="1"/>
            </p:cNvSpPr>
            <p:nvPr/>
          </p:nvSpPr>
          <p:spPr bwMode="auto">
            <a:xfrm>
              <a:off x="1584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0" name="Line 33"/>
            <p:cNvSpPr>
              <a:spLocks noChangeShapeType="1"/>
            </p:cNvSpPr>
            <p:nvPr/>
          </p:nvSpPr>
          <p:spPr bwMode="auto">
            <a:xfrm>
              <a:off x="1968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34"/>
            <p:cNvSpPr>
              <a:spLocks noChangeShapeType="1"/>
            </p:cNvSpPr>
            <p:nvPr/>
          </p:nvSpPr>
          <p:spPr bwMode="auto">
            <a:xfrm>
              <a:off x="2352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Line 35"/>
            <p:cNvSpPr>
              <a:spLocks noChangeShapeType="1"/>
            </p:cNvSpPr>
            <p:nvPr/>
          </p:nvSpPr>
          <p:spPr bwMode="auto">
            <a:xfrm>
              <a:off x="2736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3" name="Line 36"/>
            <p:cNvSpPr>
              <a:spLocks noChangeShapeType="1"/>
            </p:cNvSpPr>
            <p:nvPr/>
          </p:nvSpPr>
          <p:spPr bwMode="auto">
            <a:xfrm>
              <a:off x="3120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37"/>
            <p:cNvSpPr>
              <a:spLocks noChangeShapeType="1"/>
            </p:cNvSpPr>
            <p:nvPr/>
          </p:nvSpPr>
          <p:spPr bwMode="auto">
            <a:xfrm>
              <a:off x="3504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38"/>
            <p:cNvSpPr>
              <a:spLocks noChangeShapeType="1"/>
            </p:cNvSpPr>
            <p:nvPr/>
          </p:nvSpPr>
          <p:spPr bwMode="auto">
            <a:xfrm>
              <a:off x="3888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39"/>
            <p:cNvSpPr>
              <a:spLocks noChangeShapeType="1"/>
            </p:cNvSpPr>
            <p:nvPr/>
          </p:nvSpPr>
          <p:spPr bwMode="auto">
            <a:xfrm>
              <a:off x="4272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40"/>
            <p:cNvSpPr>
              <a:spLocks noChangeShapeType="1"/>
            </p:cNvSpPr>
            <p:nvPr/>
          </p:nvSpPr>
          <p:spPr bwMode="auto">
            <a:xfrm>
              <a:off x="4656" y="2432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Text Box 41"/>
            <p:cNvSpPr txBox="1">
              <a:spLocks noChangeArrowheads="1"/>
            </p:cNvSpPr>
            <p:nvPr/>
          </p:nvSpPr>
          <p:spPr bwMode="auto">
            <a:xfrm>
              <a:off x="772" y="2069"/>
              <a:ext cx="3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m=3</a:t>
              </a:r>
              <a:endParaRPr kumimoji="1" lang="en-US" altLang="zh-CN" sz="4000" b="1" dirty="0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29" name="Text Box 42"/>
            <p:cNvSpPr txBox="1">
              <a:spLocks noChangeArrowheads="1"/>
            </p:cNvSpPr>
            <p:nvPr/>
          </p:nvSpPr>
          <p:spPr bwMode="auto">
            <a:xfrm>
              <a:off x="864" y="2432"/>
              <a:ext cx="41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9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18</a:t>
              </a:r>
              <a:r>
                <a:rPr kumimoji="1" lang="en-US" altLang="zh-CN" sz="3600" b="1" dirty="0">
                  <a:latin typeface="Times New Roman" pitchFamily="18" charset="0"/>
                </a:rPr>
                <a:t>  12 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11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23</a:t>
              </a:r>
              <a:r>
                <a:rPr kumimoji="1" lang="en-US" altLang="zh-CN" sz="3600" b="1" dirty="0">
                  <a:latin typeface="Times New Roman" pitchFamily="18" charset="0"/>
                </a:rPr>
                <a:t> 16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25</a:t>
              </a:r>
              <a:r>
                <a:rPr kumimoji="1" lang="en-US" altLang="zh-CN" sz="3600" b="1" dirty="0">
                  <a:latin typeface="Times New Roman" pitchFamily="18" charset="0"/>
                </a:rPr>
                <a:t> 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31</a:t>
              </a:r>
              <a:r>
                <a:rPr kumimoji="1" lang="en-US" altLang="zh-CN" sz="3600" b="1" dirty="0">
                  <a:latin typeface="Times New Roman" pitchFamily="18" charset="0"/>
                </a:rPr>
                <a:t> 30 </a:t>
              </a:r>
              <a:r>
                <a:rPr kumimoji="1" lang="en-US" altLang="zh-CN" sz="3600" b="1" dirty="0">
                  <a:solidFill>
                    <a:srgbClr val="008000"/>
                  </a:solidFill>
                  <a:latin typeface="Times New Roman" pitchFamily="18" charset="0"/>
                </a:rPr>
                <a:t>47</a:t>
              </a:r>
              <a:r>
                <a:rPr kumimoji="1" lang="en-US" altLang="zh-CN" sz="3600" b="1" dirty="0">
                  <a:latin typeface="Times New Roman" pitchFamily="18" charset="0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</a:rPr>
                <a:t>36</a:t>
              </a:r>
              <a:endParaRPr kumimoji="1" lang="en-US" altLang="zh-CN" sz="40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219200" y="4521200"/>
            <a:ext cx="6940550" cy="1206500"/>
            <a:chOff x="768" y="2931"/>
            <a:chExt cx="4372" cy="760"/>
          </a:xfrm>
        </p:grpSpPr>
        <p:sp>
          <p:nvSpPr>
            <p:cNvPr id="29704" name="Rectangle 44"/>
            <p:cNvSpPr>
              <a:spLocks noChangeArrowheads="1"/>
            </p:cNvSpPr>
            <p:nvPr/>
          </p:nvSpPr>
          <p:spPr bwMode="auto">
            <a:xfrm>
              <a:off x="816" y="3297"/>
              <a:ext cx="4224" cy="384"/>
            </a:xfrm>
            <a:prstGeom prst="rect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29705" name="Line 45"/>
            <p:cNvSpPr>
              <a:spLocks noChangeShapeType="1"/>
            </p:cNvSpPr>
            <p:nvPr/>
          </p:nvSpPr>
          <p:spPr bwMode="auto">
            <a:xfrm>
              <a:off x="1200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6" name="Line 46"/>
            <p:cNvSpPr>
              <a:spLocks noChangeShapeType="1"/>
            </p:cNvSpPr>
            <p:nvPr/>
          </p:nvSpPr>
          <p:spPr bwMode="auto">
            <a:xfrm>
              <a:off x="1584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7" name="Line 47"/>
            <p:cNvSpPr>
              <a:spLocks noChangeShapeType="1"/>
            </p:cNvSpPr>
            <p:nvPr/>
          </p:nvSpPr>
          <p:spPr bwMode="auto">
            <a:xfrm>
              <a:off x="1968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8" name="Line 48"/>
            <p:cNvSpPr>
              <a:spLocks noChangeShapeType="1"/>
            </p:cNvSpPr>
            <p:nvPr/>
          </p:nvSpPr>
          <p:spPr bwMode="auto">
            <a:xfrm>
              <a:off x="2352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49"/>
            <p:cNvSpPr>
              <a:spLocks noChangeShapeType="1"/>
            </p:cNvSpPr>
            <p:nvPr/>
          </p:nvSpPr>
          <p:spPr bwMode="auto">
            <a:xfrm>
              <a:off x="2736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50"/>
            <p:cNvSpPr>
              <a:spLocks noChangeShapeType="1"/>
            </p:cNvSpPr>
            <p:nvPr/>
          </p:nvSpPr>
          <p:spPr bwMode="auto">
            <a:xfrm>
              <a:off x="3120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51"/>
            <p:cNvSpPr>
              <a:spLocks noChangeShapeType="1"/>
            </p:cNvSpPr>
            <p:nvPr/>
          </p:nvSpPr>
          <p:spPr bwMode="auto">
            <a:xfrm>
              <a:off x="3504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52"/>
            <p:cNvSpPr>
              <a:spLocks noChangeShapeType="1"/>
            </p:cNvSpPr>
            <p:nvPr/>
          </p:nvSpPr>
          <p:spPr bwMode="auto">
            <a:xfrm>
              <a:off x="3888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53"/>
            <p:cNvSpPr>
              <a:spLocks noChangeShapeType="1"/>
            </p:cNvSpPr>
            <p:nvPr/>
          </p:nvSpPr>
          <p:spPr bwMode="auto">
            <a:xfrm>
              <a:off x="4272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54"/>
            <p:cNvSpPr>
              <a:spLocks noChangeShapeType="1"/>
            </p:cNvSpPr>
            <p:nvPr/>
          </p:nvSpPr>
          <p:spPr bwMode="auto">
            <a:xfrm>
              <a:off x="4656" y="3297"/>
              <a:ext cx="0" cy="38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55"/>
            <p:cNvSpPr txBox="1">
              <a:spLocks noChangeArrowheads="1"/>
            </p:cNvSpPr>
            <p:nvPr/>
          </p:nvSpPr>
          <p:spPr bwMode="auto">
            <a:xfrm>
              <a:off x="817" y="2931"/>
              <a:ext cx="3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第</a:t>
              </a:r>
              <a:r>
                <a:rPr kumimoji="1" lang="en-US" altLang="zh-CN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r>
                <a:rPr kumimoji="1" lang="zh-CN" altLang="en-US" sz="3200" dirty="0" smtClean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趟</a:t>
              </a:r>
              <a:r>
                <a:rPr kumimoji="1" lang="zh-CN" altLang="en-US" sz="32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希尔排序，设增量</a:t>
              </a:r>
              <a:r>
                <a:rPr kumimoji="1" lang="zh-CN" altLang="en-US" sz="3600" dirty="0">
                  <a:solidFill>
                    <a:srgbClr val="005042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en-US" altLang="zh-CN" sz="36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m=1</a:t>
              </a:r>
              <a:endPara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716" name="Text Box 56"/>
            <p:cNvSpPr txBox="1">
              <a:spLocks noChangeArrowheads="1"/>
            </p:cNvSpPr>
            <p:nvPr/>
          </p:nvSpPr>
          <p:spPr bwMode="auto">
            <a:xfrm>
              <a:off x="768" y="3249"/>
              <a:ext cx="43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40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9   11 12 16  18 23  25 30 31 36  47</a:t>
              </a:r>
              <a:r>
                <a:rPr kumimoji="1" lang="en-US" altLang="zh-CN" sz="3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9702" name="标题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</a:t>
            </a:r>
            <a:endParaRPr lang="zh-CN" altLang="en-US" sz="5400" smtClean="0"/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A7642E-F332-4FF2-B1FD-89328D454B91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661705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一趟增量为</a:t>
            </a:r>
            <a:r>
              <a:rPr lang="en-US" altLang="zh-CN" smtClean="0"/>
              <a:t>m</a:t>
            </a:r>
            <a:r>
              <a:rPr lang="zh-CN" altLang="en-US" smtClean="0"/>
              <a:t>的希尔排序</a:t>
            </a:r>
          </a:p>
        </p:txBody>
      </p:sp>
      <p:sp>
        <p:nvSpPr>
          <p:cNvPr id="30723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ea typeface="楷体_GB2312" pitchFamily="49" charset="-122"/>
              </a:rPr>
              <a:t>ShellInsert</a:t>
            </a:r>
            <a:r>
              <a:rPr kumimoji="1" lang="en-US" altLang="zh-CN" dirty="0" smtClean="0">
                <a:ea typeface="楷体_GB2312" pitchFamily="49" charset="-122"/>
              </a:rPr>
              <a:t>(Type L[], </a:t>
            </a: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ea typeface="楷体_GB2312" pitchFamily="49" charset="-122"/>
              </a:rPr>
              <a:t> n, </a:t>
            </a: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ea typeface="楷体_GB2312" pitchFamily="49" charset="-122"/>
              </a:rPr>
              <a:t> m)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    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for(</a:t>
            </a:r>
            <a:r>
              <a:rPr kumimoji="1" lang="en-US" altLang="zh-CN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=1;i&lt;=m;++</a:t>
            </a:r>
            <a:r>
              <a:rPr kumimoji="1" lang="en-US" altLang="zh-CN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      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{</a:t>
            </a:r>
            <a:r>
              <a:rPr kumimoji="1" lang="en-US" altLang="zh-CN" dirty="0" smtClean="0">
                <a:solidFill>
                  <a:schemeClr val="accent2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for(j=</a:t>
            </a:r>
            <a:r>
              <a:rPr kumimoji="1" lang="en-US" altLang="zh-CN" dirty="0" err="1" smtClean="0">
                <a:solidFill>
                  <a:srgbClr val="CC0000"/>
                </a:solidFill>
                <a:ea typeface="华文琥珀" pitchFamily="2" charset="-122"/>
              </a:rPr>
              <a:t>i+m</a:t>
            </a:r>
            <a:r>
              <a:rPr kumimoji="1" lang="en-US" altLang="zh-CN" dirty="0" err="1" smtClean="0"/>
              <a:t>;j</a:t>
            </a:r>
            <a:r>
              <a:rPr kumimoji="1" lang="en-US" altLang="zh-CN" dirty="0" smtClean="0"/>
              <a:t>&lt;=</a:t>
            </a:r>
            <a:r>
              <a:rPr kumimoji="1" lang="en-US" altLang="zh-CN" dirty="0" err="1" smtClean="0"/>
              <a:t>n;</a:t>
            </a:r>
            <a:r>
              <a:rPr kumimoji="1" lang="en-US" altLang="zh-CN" dirty="0" err="1" smtClean="0">
                <a:solidFill>
                  <a:srgbClr val="CC0000"/>
                </a:solidFill>
              </a:rPr>
              <a:t>j</a:t>
            </a:r>
            <a:r>
              <a:rPr kumimoji="1" lang="en-US" altLang="zh-CN" dirty="0" smtClean="0">
                <a:solidFill>
                  <a:srgbClr val="CC0000"/>
                </a:solidFill>
              </a:rPr>
              <a:t>+=m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{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L[0]=L[j];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　 </a:t>
            </a:r>
            <a:r>
              <a:rPr kumimoji="1" lang="en-US" altLang="zh-CN" dirty="0" smtClean="0"/>
              <a:t>for(k=</a:t>
            </a:r>
            <a:r>
              <a:rPr kumimoji="1" lang="en-US" altLang="zh-CN" dirty="0" err="1" smtClean="0">
                <a:solidFill>
                  <a:srgbClr val="CC0000"/>
                </a:solidFill>
              </a:rPr>
              <a:t>j-m</a:t>
            </a:r>
            <a:r>
              <a:rPr kumimoji="1" lang="en-US" altLang="zh-CN" dirty="0" err="1" smtClean="0"/>
              <a:t>;</a:t>
            </a:r>
            <a:r>
              <a:rPr kumimoji="1" lang="en-US" altLang="zh-CN" dirty="0" err="1" smtClean="0">
                <a:solidFill>
                  <a:srgbClr val="3333FF"/>
                </a:solidFill>
              </a:rPr>
              <a:t>k</a:t>
            </a:r>
            <a:r>
              <a:rPr kumimoji="1" lang="en-US" altLang="zh-CN" dirty="0" smtClean="0">
                <a:solidFill>
                  <a:srgbClr val="3333FF"/>
                </a:solidFill>
              </a:rPr>
              <a:t>&gt;0</a:t>
            </a:r>
            <a:r>
              <a:rPr kumimoji="1" lang="en-US" altLang="zh-CN" dirty="0" smtClean="0"/>
              <a:t>&amp;&amp;L[k]&gt;L[0];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smtClean="0">
                <a:solidFill>
                  <a:srgbClr val="CC0000"/>
                </a:solidFill>
              </a:rPr>
              <a:t>k-=m</a:t>
            </a:r>
            <a:r>
              <a:rPr kumimoji="1" lang="en-US" altLang="zh-CN" dirty="0" smtClean="0"/>
              <a:t>) L[</a:t>
            </a:r>
            <a:r>
              <a:rPr kumimoji="1" lang="en-US" altLang="zh-CN" dirty="0" err="1" smtClean="0"/>
              <a:t>k+m</a:t>
            </a:r>
            <a:r>
              <a:rPr kumimoji="1" lang="en-US" altLang="zh-CN" dirty="0" smtClean="0"/>
              <a:t>]=L[k];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记录后移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sz="2400" dirty="0" smtClean="0"/>
              <a:t>	　 </a:t>
            </a:r>
            <a:r>
              <a:rPr kumimoji="1" lang="en-US" altLang="zh-CN" dirty="0" smtClean="0"/>
              <a:t>L[</a:t>
            </a:r>
            <a:r>
              <a:rPr kumimoji="1" lang="en-US" altLang="zh-CN" dirty="0" err="1" smtClean="0"/>
              <a:t>k+m</a:t>
            </a:r>
            <a:r>
              <a:rPr kumimoji="1" lang="en-US" altLang="zh-CN" dirty="0" smtClean="0"/>
              <a:t>]=L[0]; 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插入到相应位置</a:t>
            </a:r>
            <a:endParaRPr kumimoji="1"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	</a:t>
            </a:r>
            <a:r>
              <a:rPr kumimoji="1" lang="en-US" altLang="zh-CN" dirty="0" smtClean="0"/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chemeClr val="accent2"/>
                </a:solidFill>
                <a:ea typeface="楷体_GB2312" pitchFamily="49" charset="-122"/>
              </a:rPr>
              <a:t>　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latin typeface="楷体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O(n</a:t>
            </a:r>
            <a:r>
              <a:rPr kumimoji="1" lang="en-US" altLang="zh-CN" baseline="30000" dirty="0" smtClean="0">
                <a:solidFill>
                  <a:srgbClr val="008000"/>
                </a:solidFill>
                <a:latin typeface="楷体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/m)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BC641-94A2-458B-9CC3-3A796CCB9434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32664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希尔排序算法</a:t>
            </a:r>
            <a:endParaRPr lang="zh-CN" altLang="en-US" sz="5400" smtClean="0"/>
          </a:p>
        </p:txBody>
      </p:sp>
      <p:sp>
        <p:nvSpPr>
          <p:cNvPr id="31747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增量为</a:t>
            </a:r>
            <a:r>
              <a:rPr kumimoji="1" lang="en-US" altLang="zh-CN" dirty="0" smtClean="0">
                <a:solidFill>
                  <a:srgbClr val="0000FF"/>
                </a:solidFill>
                <a:latin typeface="楷体" pitchFamily="49" charset="-122"/>
              </a:rPr>
              <a:t>delta[ ]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的希尔排序：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ShellSort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L[],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n,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delta[],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</a:t>
            </a:r>
            <a:r>
              <a:rPr kumimoji="1" lang="en-US" altLang="zh-CN" dirty="0" smtClean="0">
                <a:solidFill>
                  <a:srgbClr val="005042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//t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为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delta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的长度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for(k=0;k&lt;t;++k)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</a:t>
            </a:r>
            <a:r>
              <a:rPr kumimoji="1" lang="en-US" altLang="zh-CN" dirty="0" err="1" smtClean="0">
                <a:ea typeface="楷体_GB2312" pitchFamily="49" charset="-122"/>
              </a:rPr>
              <a:t>ShellInsert</a:t>
            </a:r>
            <a:r>
              <a:rPr kumimoji="1" lang="en-US" altLang="zh-CN" dirty="0" smtClean="0"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ea typeface="楷体_GB2312" pitchFamily="49" charset="-122"/>
              </a:rPr>
              <a:t>L,n,delta</a:t>
            </a:r>
            <a:r>
              <a:rPr kumimoji="1" lang="en-US" altLang="zh-CN" dirty="0" smtClean="0">
                <a:ea typeface="楷体_GB2312" pitchFamily="49" charset="-122"/>
              </a:rPr>
              <a:t>[k]);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5042"/>
                </a:solidFill>
                <a:ea typeface="楷体_GB2312" pitchFamily="49" charset="-122"/>
              </a:rPr>
              <a:t>　　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一趟增量为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delta[k]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的插入排序</a:t>
            </a:r>
          </a:p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 </a:t>
            </a: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en-US" altLang="zh-CN" dirty="0" err="1" smtClean="0">
                <a:solidFill>
                  <a:srgbClr val="008000"/>
                </a:solidFill>
                <a:ea typeface="楷体_GB2312" pitchFamily="49" charset="-122"/>
              </a:rPr>
              <a:t>ShellSort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时间复杂度讨论略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42300-14DB-46AC-B981-F02007C1A499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419755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</a:t>
            </a:r>
            <a:endParaRPr lang="zh-CN" altLang="en-US" sz="4400" smtClean="0"/>
          </a:p>
        </p:txBody>
      </p:sp>
      <p:sp>
        <p:nvSpPr>
          <p:cNvPr id="40963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 </a:t>
            </a:r>
            <a:r>
              <a:rPr kumimoji="1" lang="zh-CN" altLang="en-US" dirty="0" smtClean="0">
                <a:latin typeface="楷体" pitchFamily="49" charset="-122"/>
              </a:rPr>
              <a:t>采用选择排序算法，将数据表中的元素按值从小到大排序。</a:t>
            </a:r>
            <a:endParaRPr kumimoji="1" lang="en-US" altLang="zh-CN" dirty="0" smtClean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latin typeface="楷体" pitchFamily="49" charset="-122"/>
            </a:endParaRPr>
          </a:p>
        </p:txBody>
      </p:sp>
      <p:sp>
        <p:nvSpPr>
          <p:cNvPr id="9216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ABDEFA-960B-41ED-B514-F9A3AFC9D714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7" name="Rectangle 17" descr="大棋盘"/>
          <p:cNvSpPr>
            <a:spLocks noChangeArrowheads="1"/>
          </p:cNvSpPr>
          <p:nvPr/>
        </p:nvSpPr>
        <p:spPr bwMode="auto">
          <a:xfrm>
            <a:off x="1428750" y="4043363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552950" y="4043363"/>
            <a:ext cx="2941638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6000750" y="4048125"/>
            <a:ext cx="376238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394200" y="4500563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r[i]</a:t>
            </a:r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auto">
          <a:xfrm flipH="1">
            <a:off x="5000625" y="5286375"/>
            <a:ext cx="1857375" cy="428625"/>
          </a:xfrm>
          <a:prstGeom prst="wedgeRoundRectCallout">
            <a:avLst>
              <a:gd name="adj1" fmla="val -14074"/>
              <a:gd name="adj2" fmla="val -224537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990000"/>
                </a:solidFill>
                <a:latin typeface="楷体" pitchFamily="49" charset="-122"/>
                <a:ea typeface="楷体" pitchFamily="49" charset="-122"/>
              </a:rPr>
              <a:t>最小关键字</a:t>
            </a:r>
            <a:endParaRPr kumimoji="1"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43438" y="3714750"/>
            <a:ext cx="2714625" cy="1588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548188" y="4043363"/>
            <a:ext cx="376237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214438" y="4500563"/>
            <a:ext cx="763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r[1]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931025" y="4429125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r[n]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000750" y="4048125"/>
            <a:ext cx="376238" cy="457200"/>
          </a:xfrm>
          <a:prstGeom prst="rect">
            <a:avLst/>
          </a:prstGeom>
          <a:solidFill>
            <a:srgbClr val="333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848350" y="4500563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r[k]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utoUpdateAnimBg="0"/>
      <p:bldP spid="19" grpId="0" animBg="1" autoUpdateAnimBg="0"/>
      <p:bldP spid="19" grpId="1" animBg="1"/>
      <p:bldP spid="22" grpId="0" animBg="1"/>
      <p:bldP spid="23" grpId="0" autoUpdateAnimBg="0"/>
      <p:bldP spid="24" grpId="0" autoUpdateAnimBg="0"/>
      <p:bldP spid="25" grpId="0" animBg="1"/>
      <p:bldP spid="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选择排序算法</a:t>
            </a:r>
          </a:p>
        </p:txBody>
      </p:sp>
      <p:sp>
        <p:nvSpPr>
          <p:cNvPr id="4301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err="1" smtClean="0">
                <a:ea typeface="楷体_GB2312" pitchFamily="49" charset="-122"/>
              </a:rPr>
              <a:t>SelectSort</a:t>
            </a:r>
            <a:r>
              <a:rPr kumimoji="1" lang="en-US" altLang="zh-CN" dirty="0" smtClean="0">
                <a:ea typeface="楷体_GB2312" pitchFamily="49" charset="-122"/>
              </a:rPr>
              <a:t>(Type L[],</a:t>
            </a: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{	for(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=1;i&lt;n;++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{	j=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for(k=i+1;k&lt;=n;++k)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	if(L[k]&lt;L[j]) j=k;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	L[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]</a:t>
            </a:r>
            <a:r>
              <a:rPr kumimoji="1" lang="en-US" altLang="zh-CN" dirty="0" smtClean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dirty="0" smtClean="0">
                <a:ea typeface="楷体_GB2312" pitchFamily="49" charset="-122"/>
              </a:rPr>
              <a:t>L[j];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baseline="30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  <a:endParaRPr kumimoji="1" lang="en-US" altLang="zh-CN" sz="1200" dirty="0" smtClean="0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9421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C5D739-B278-4CB5-9C3F-02A3AD0FA970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214438" y="3706813"/>
          <a:ext cx="7143750" cy="1000125"/>
        </p:xfrm>
        <a:graphic>
          <a:graphicData uri="http://schemas.openxmlformats.org/presentationml/2006/ole">
            <p:oleObj spid="_x0000_s103426" name="Document" r:id="rId3" imgW="6910200" imgH="965520" progId="Word.Document.8">
              <p:embed/>
            </p:oleObj>
          </a:graphicData>
        </a:graphic>
      </p:graphicFrame>
      <p:sp>
        <p:nvSpPr>
          <p:cNvPr id="3075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</a:t>
            </a:r>
          </a:p>
        </p:txBody>
      </p:sp>
      <p:sp>
        <p:nvSpPr>
          <p:cNvPr id="2052" name="内容占位符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latin typeface="楷体" pitchFamily="49" charset="-122"/>
              </a:rPr>
              <a:t>采用冒泡排序算法，将数据表中的</a:t>
            </a:r>
            <a:r>
              <a:rPr kumimoji="1" lang="zh-CN" altLang="en-US" dirty="0">
                <a:latin typeface="楷体" pitchFamily="49" charset="-122"/>
              </a:rPr>
              <a:t>元素</a:t>
            </a:r>
            <a:r>
              <a:rPr kumimoji="1" lang="zh-CN" altLang="en-US" dirty="0" smtClean="0">
                <a:latin typeface="楷体" pitchFamily="49" charset="-122"/>
              </a:rPr>
              <a:t>按值从小到大排序。</a:t>
            </a:r>
            <a:endParaRPr kumimoji="1" lang="en-US" altLang="zh-CN" dirty="0" smtClean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buNone/>
              <a:defRPr/>
            </a:pPr>
            <a:endParaRPr lang="zh-CN" altLang="en-US" dirty="0" smtClean="0"/>
          </a:p>
        </p:txBody>
      </p:sp>
      <p:sp>
        <p:nvSpPr>
          <p:cNvPr id="3077" name="灯片编号占位符 4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8FF995-8806-449F-BE0A-C06771D0FA2F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2195513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184525" y="37671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190875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2</a:t>
            </a:r>
            <a:endParaRPr kumimoji="1" lang="en-US" altLang="zh-CN" sz="360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8538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3</a:t>
            </a:r>
            <a:endParaRPr kumimoji="1" lang="en-US" altLang="zh-CN" sz="3600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258888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1</a:t>
            </a:r>
            <a:endParaRPr kumimoji="1" lang="en-US" altLang="zh-CN" sz="3600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140200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5</a:t>
            </a:r>
            <a:endParaRPr kumimoji="1" lang="en-US" altLang="zh-CN" sz="3600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102225" y="375443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7</a:t>
            </a:r>
            <a:endParaRPr kumimoji="1" lang="en-US" altLang="zh-CN" sz="3600"/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038850" y="37607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9</a:t>
            </a:r>
            <a:endParaRPr kumimoji="1" lang="en-US" altLang="zh-CN" sz="3600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6024563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8</a:t>
            </a:r>
            <a:endParaRPr kumimoji="1" lang="en-US" altLang="zh-CN" sz="3600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7019925" y="3748088"/>
            <a:ext cx="838200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chemeClr val="accent2"/>
                </a:solidFill>
              </a:rPr>
              <a:t>9</a:t>
            </a:r>
            <a:endParaRPr kumimoji="1" lang="en-US" altLang="zh-CN" sz="3600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V="1">
            <a:off x="7410450" y="4591050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7432675" y="4849813"/>
            <a:ext cx="9255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</a:rPr>
              <a:t>n=7</a:t>
            </a:r>
            <a:endParaRPr kumimoji="1" lang="en-US" altLang="zh-CN" sz="2800" b="1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flipV="1">
            <a:off x="6419850" y="4522788"/>
            <a:ext cx="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354763" y="4779963"/>
            <a:ext cx="931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</a:rPr>
              <a:t>n=6</a:t>
            </a:r>
            <a:endParaRPr kumimoji="1" lang="en-US" altLang="zh-CN" sz="2800" b="1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157538" y="3748088"/>
            <a:ext cx="838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800000"/>
                </a:solidFill>
              </a:rPr>
              <a:t>3</a:t>
            </a:r>
            <a:endParaRPr kumimoji="1" lang="en-US" altLang="zh-CN" sz="360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V="1">
            <a:off x="2609850" y="4446588"/>
            <a:ext cx="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2632075" y="4708525"/>
            <a:ext cx="107582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800000"/>
                </a:solidFill>
              </a:rPr>
              <a:t>n=2</a:t>
            </a:r>
            <a:endParaRPr kumimoji="1" lang="en-US" altLang="zh-CN" sz="2800" b="1" dirty="0"/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2220913" y="3741738"/>
            <a:ext cx="83820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</a:rPr>
              <a:t>2</a:t>
            </a:r>
            <a:endParaRPr kumimoji="1" lang="en-US" altLang="zh-CN" sz="3600">
              <a:solidFill>
                <a:srgbClr val="3333FF"/>
              </a:solidFill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7358063" y="4595813"/>
            <a:ext cx="1102369" cy="827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267450" y="4494213"/>
            <a:ext cx="1112862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1691680" y="4797152"/>
            <a:ext cx="6000750" cy="682625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 dirty="0">
                <a:solidFill>
                  <a:srgbClr val="FFFFCC"/>
                </a:solidFill>
                <a:latin typeface="楷体" pitchFamily="49" charset="-122"/>
                <a:ea typeface="楷体" pitchFamily="49" charset="-122"/>
              </a:rPr>
              <a:t>结束条件：</a:t>
            </a:r>
            <a:r>
              <a:rPr kumimoji="1" lang="zh-CN" altLang="en-US" sz="3200" b="1" dirty="0">
                <a:latin typeface="楷体" pitchFamily="49" charset="-122"/>
                <a:ea typeface="楷体" pitchFamily="49" charset="-122"/>
              </a:rPr>
              <a:t>一趟没有交换记录</a:t>
            </a:r>
            <a:r>
              <a:rPr kumimoji="1" lang="zh-CN" altLang="en-US" sz="3200" b="1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2" grpId="0" animBg="1" autoUpdateAnimBg="0"/>
      <p:bldP spid="23" grpId="0" animBg="1" autoUpdateAnimBg="0"/>
      <p:bldP spid="24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/>
      <p:bldP spid="32" grpId="0" autoUpdateAnimBg="0"/>
      <p:bldP spid="33" grpId="0" animBg="1"/>
      <p:bldP spid="34" grpId="0" autoUpdateAnimBg="0"/>
      <p:bldP spid="35" grpId="0" animBg="1" autoUpdateAnimBg="0"/>
      <p:bldP spid="36" grpId="0" animBg="1"/>
      <p:bldP spid="37" grpId="0" autoUpdateAnimBg="0"/>
      <p:bldP spid="39" grpId="0" animBg="1" autoUpdateAnimBg="0"/>
      <p:bldP spid="40" grpId="0" animBg="1"/>
      <p:bldP spid="41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排序的定义</a:t>
            </a:r>
          </a:p>
        </p:txBody>
      </p:sp>
      <p:sp>
        <p:nvSpPr>
          <p:cNvPr id="10243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/>
              <a:t>假设含</a:t>
            </a:r>
            <a:r>
              <a:rPr kumimoji="1" lang="en-US" altLang="zh-CN" i="1" dirty="0" smtClean="0"/>
              <a:t>n</a:t>
            </a:r>
            <a:r>
              <a:rPr kumimoji="1" lang="zh-CN" altLang="en-US" dirty="0" smtClean="0"/>
              <a:t>个元素的数据表为</a:t>
            </a:r>
            <a:r>
              <a:rPr kumimoji="1" lang="en-US" altLang="zh-CN" dirty="0" smtClean="0"/>
              <a:t>{r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，试确定</a:t>
            </a:r>
            <a:r>
              <a:rPr kumimoji="1" lang="en-US" altLang="zh-CN" dirty="0" smtClean="0"/>
              <a:t>1, 2, …, n</a:t>
            </a:r>
            <a:r>
              <a:rPr kumimoji="1" lang="zh-CN" altLang="en-US" dirty="0" smtClean="0"/>
              <a:t>的一种排列</a:t>
            </a: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p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dirty="0" err="1" smtClean="0"/>
              <a:t>p</a:t>
            </a:r>
            <a:r>
              <a:rPr kumimoji="1" lang="en-US" altLang="zh-CN" baseline="-25000" dirty="0" err="1" smtClean="0"/>
              <a:t>n</a:t>
            </a:r>
            <a:r>
              <a:rPr kumimoji="1" lang="zh-CN" altLang="en-US" dirty="0" smtClean="0"/>
              <a:t>，使数据表满足非递减关系：</a:t>
            </a:r>
          </a:p>
          <a:p>
            <a:pPr algn="ctr">
              <a:buFont typeface="Wingdings" pitchFamily="2" charset="2"/>
              <a:buNone/>
              <a:defRPr/>
            </a:pPr>
            <a:r>
              <a:rPr kumimoji="1" lang="en-US" altLang="zh-CN" dirty="0" smtClean="0"/>
              <a:t>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≤r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≤…≤</a:t>
            </a:r>
            <a:r>
              <a:rPr kumimoji="1" lang="en-US" altLang="zh-CN" dirty="0" err="1" smtClean="0"/>
              <a:t>r</a:t>
            </a:r>
            <a:r>
              <a:rPr kumimoji="1" lang="en-US" altLang="zh-CN" baseline="-5000" dirty="0" err="1" smtClean="0"/>
              <a:t>p</a:t>
            </a:r>
            <a:r>
              <a:rPr kumimoji="1" lang="en-US" altLang="zh-CN" baseline="-25000" dirty="0" err="1" smtClean="0"/>
              <a:t>n</a:t>
            </a:r>
            <a:endParaRPr kumimoji="1" lang="en-US" altLang="zh-CN" dirty="0" smtClean="0"/>
          </a:p>
          <a:p>
            <a:pPr>
              <a:buNone/>
              <a:defRPr/>
            </a:pPr>
            <a:r>
              <a:rPr kumimoji="1" lang="zh-CN" altLang="en-US" dirty="0"/>
              <a:t>即数据表</a:t>
            </a:r>
            <a:r>
              <a:rPr kumimoji="1" lang="en-US" altLang="zh-CN" dirty="0" smtClean="0"/>
              <a:t>{r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5000" dirty="0" smtClean="0"/>
              <a:t>p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dirty="0" err="1" smtClean="0"/>
              <a:t>r</a:t>
            </a:r>
            <a:r>
              <a:rPr kumimoji="1" lang="en-US" altLang="zh-CN" baseline="-5000" dirty="0" err="1" smtClean="0"/>
              <a:t>p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递增有序。</a:t>
            </a:r>
          </a:p>
        </p:txBody>
      </p:sp>
      <p:sp>
        <p:nvSpPr>
          <p:cNvPr id="74756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9114D2-DEF4-4F0D-B86B-9A3F720E620D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冒泡排序算法</a:t>
            </a:r>
          </a:p>
        </p:txBody>
      </p:sp>
      <p:sp>
        <p:nvSpPr>
          <p:cNvPr id="44035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BubbleSort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L[],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　　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for (j=1;  j&lt;n; ++j)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　　　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if (L[j]&gt;L[j+1])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　　　</a:t>
            </a:r>
            <a:r>
              <a:rPr kumimoji="1" lang="zh-CN" altLang="en-US" dirty="0" smtClean="0">
                <a:solidFill>
                  <a:srgbClr val="3333FF"/>
                </a:solidFill>
              </a:rPr>
              <a:t>  </a:t>
            </a:r>
            <a:r>
              <a:rPr kumimoji="1" lang="zh-CN" altLang="en-US" dirty="0" smtClean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L[j]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  <a:sym typeface="Symbol" pitchFamily="18" charset="2"/>
              </a:rPr>
              <a:t>L</a:t>
            </a:r>
            <a:r>
              <a:rPr kumimoji="1" lang="en-US" altLang="zh-CN" dirty="0" smtClean="0">
                <a:solidFill>
                  <a:srgbClr val="3333FF"/>
                </a:solidFill>
                <a:ea typeface="楷体_GB2312" pitchFamily="49" charset="-122"/>
              </a:rPr>
              <a:t>[j+1];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endParaRPr kumimoji="1" lang="en-US" altLang="zh-CN" dirty="0" smtClean="0"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</a:p>
        </p:txBody>
      </p:sp>
      <p:sp>
        <p:nvSpPr>
          <p:cNvPr id="9523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1B01A5-186C-4520-B033-2B29919ACBD5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115616" y="2060848"/>
            <a:ext cx="5643562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539750">
              <a:spcBef>
                <a:spcPts val="300"/>
              </a:spcBef>
              <a:defRPr/>
            </a:pPr>
            <a:r>
              <a:rPr kumimoji="1" lang="en-US" altLang="zh-CN" sz="2800" b="1" dirty="0">
                <a:ea typeface="楷体_GB2312" pitchFamily="49" charset="-122"/>
              </a:rPr>
              <a:t>while (n&gt;1) { </a:t>
            </a:r>
          </a:p>
          <a:p>
            <a:pPr>
              <a:spcBef>
                <a:spcPts val="300"/>
              </a:spcBef>
              <a:defRPr/>
            </a:pPr>
            <a:r>
              <a:rPr kumimoji="1" lang="en-US" altLang="zh-CN" sz="2800" b="1" dirty="0">
                <a:ea typeface="楷体_GB2312" pitchFamily="49" charset="-122"/>
              </a:rPr>
              <a:t>	</a:t>
            </a:r>
            <a:r>
              <a:rPr kumimoji="1" lang="en-US" altLang="zh-CN" sz="2800" b="1" dirty="0" err="1">
                <a:ea typeface="楷体_GB2312" pitchFamily="49" charset="-122"/>
              </a:rPr>
              <a:t>i</a:t>
            </a:r>
            <a:r>
              <a:rPr kumimoji="1" lang="en-US" altLang="zh-CN" sz="2800" b="1" dirty="0">
                <a:ea typeface="楷体_GB2312" pitchFamily="49" charset="-122"/>
              </a:rPr>
              <a:t>=1;  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交换记录的位置</a:t>
            </a:r>
          </a:p>
          <a:p>
            <a:pPr>
              <a:spcBef>
                <a:spcPts val="300"/>
              </a:spcBef>
              <a:defRPr/>
            </a:pPr>
            <a:endParaRPr kumimoji="1" lang="zh-CN" altLang="en-US" sz="2800" b="1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endParaRPr kumimoji="1" lang="zh-CN" altLang="en-US" sz="2800" b="1" dirty="0">
              <a:solidFill>
                <a:srgbClr val="3333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solidFill>
                  <a:srgbClr val="3333FF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 smtClean="0">
                <a:solidFill>
                  <a:srgbClr val="3333FF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{                          </a:t>
            </a:r>
            <a:r>
              <a:rPr kumimoji="1" lang="en-US" altLang="zh-CN" sz="2800" b="1" dirty="0" err="1" smtClean="0"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ea typeface="楷体_GB2312" pitchFamily="49" charset="-122"/>
              </a:rPr>
              <a:t>=j</a:t>
            </a:r>
            <a:r>
              <a:rPr kumimoji="1" lang="en-US" altLang="zh-CN" sz="2800" b="1" dirty="0">
                <a:ea typeface="楷体_GB2312" pitchFamily="49" charset="-122"/>
              </a:rPr>
              <a:t>;</a:t>
            </a:r>
            <a:r>
              <a:rPr kumimoji="1" lang="en-US" altLang="zh-CN" sz="2800" b="1" dirty="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3333FF"/>
                </a:solidFill>
                <a:ea typeface="楷体_GB2312" pitchFamily="49" charset="-122"/>
              </a:rPr>
              <a:t> }</a:t>
            </a: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 smtClean="0">
                <a:ea typeface="楷体_GB2312" pitchFamily="49" charset="-122"/>
              </a:rPr>
              <a:t>　　</a:t>
            </a:r>
            <a:r>
              <a:rPr kumimoji="1" lang="en-US" altLang="zh-CN" sz="2800" b="1" dirty="0" smtClean="0">
                <a:ea typeface="楷体_GB2312" pitchFamily="49" charset="-122"/>
              </a:rPr>
              <a:t>n=</a:t>
            </a:r>
            <a:r>
              <a:rPr kumimoji="1" lang="en-US" altLang="zh-CN" sz="2800" b="1" dirty="0" err="1" smtClean="0"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ea typeface="楷体_GB2312" pitchFamily="49" charset="-122"/>
              </a:rPr>
              <a:t>;</a:t>
            </a:r>
          </a:p>
          <a:p>
            <a:pPr>
              <a:spcBef>
                <a:spcPts val="300"/>
              </a:spcBef>
              <a:defRPr/>
            </a:pPr>
            <a:r>
              <a:rPr kumimoji="1" lang="zh-CN" altLang="en-US" sz="2800" b="1" dirty="0">
                <a:ea typeface="楷体_GB2312" pitchFamily="49" charset="-122"/>
              </a:rPr>
              <a:t>　</a:t>
            </a:r>
            <a:r>
              <a:rPr kumimoji="1" lang="en-US" altLang="zh-CN" sz="2800" b="1" dirty="0">
                <a:ea typeface="楷体_GB2312" pitchFamily="49" charset="-122"/>
              </a:rPr>
              <a:t>}</a:t>
            </a:r>
            <a:endParaRPr kumimoji="1" lang="en-US" altLang="zh-CN" sz="2800" b="1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  <a:defRPr/>
            </a:pP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算法时间复杂度为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O(n</a:t>
            </a:r>
            <a:r>
              <a:rPr kumimoji="1" lang="en-US" altLang="zh-CN" sz="2800" b="1" baseline="30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747838" y="2281238"/>
            <a:ext cx="4681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 dirty="0"/>
              <a:t>for (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=n; 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&gt;1; </a:t>
            </a:r>
            <a:r>
              <a:rPr kumimoji="1" lang="en-US" altLang="zh-CN" sz="3200" b="1" dirty="0" err="1"/>
              <a:t>i</a:t>
            </a:r>
            <a:r>
              <a:rPr kumimoji="1" lang="en-US" altLang="zh-CN" sz="3200" b="1" dirty="0"/>
              <a:t>--)    </a:t>
            </a:r>
            <a:r>
              <a:rPr kumimoji="1" lang="en-US" altLang="zh-CN" sz="3200" b="1" dirty="0">
                <a:solidFill>
                  <a:srgbClr val="008000"/>
                </a:solidFill>
              </a:rPr>
              <a:t>// ?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63888" y="3058477"/>
            <a:ext cx="157163" cy="360363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3200" b="1" dirty="0" err="1">
                <a:solidFill>
                  <a:srgbClr val="0000FF"/>
                </a:solidFill>
              </a:rPr>
              <a:t>i</a:t>
            </a:r>
            <a:endParaRPr kumimoji="1"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64" grpId="0"/>
      <p:bldP spid="27664" grpId="1"/>
      <p:bldP spid="27665" grpId="0" animBg="1"/>
      <p:bldP spid="2766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72"/>
          <p:cNvGraphicFramePr>
            <a:graphicFrameLocks noChangeAspect="1"/>
          </p:cNvGraphicFramePr>
          <p:nvPr/>
        </p:nvGraphicFramePr>
        <p:xfrm>
          <a:off x="2041525" y="5072063"/>
          <a:ext cx="2160588" cy="873125"/>
        </p:xfrm>
        <a:graphic>
          <a:graphicData uri="http://schemas.openxmlformats.org/presentationml/2006/ole">
            <p:oleObj spid="_x0000_s104450" name="Equation" r:id="rId3" imgW="37790640" imgH="13808160" progId="">
              <p:embed/>
            </p:oleObj>
          </a:graphicData>
        </a:graphic>
      </p:graphicFrame>
      <p:graphicFrame>
        <p:nvGraphicFramePr>
          <p:cNvPr id="4099" name="Object 73"/>
          <p:cNvGraphicFramePr>
            <a:graphicFrameLocks noChangeAspect="1"/>
          </p:cNvGraphicFramePr>
          <p:nvPr/>
        </p:nvGraphicFramePr>
        <p:xfrm>
          <a:off x="4857750" y="4929188"/>
          <a:ext cx="2495550" cy="908050"/>
        </p:xfrm>
        <a:graphic>
          <a:graphicData uri="http://schemas.openxmlformats.org/presentationml/2006/ole">
            <p:oleObj spid="_x0000_s104451" name="Equation" r:id="rId4" imgW="42262200" imgH="13808160" progId="">
              <p:embed/>
            </p:oleObj>
          </a:graphicData>
        </a:graphic>
      </p:graphicFrame>
      <p:sp>
        <p:nvSpPr>
          <p:cNvPr id="410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冒泡排序算法时间复杂度分析</a:t>
            </a:r>
          </a:p>
        </p:txBody>
      </p:sp>
      <p:sp>
        <p:nvSpPr>
          <p:cNvPr id="3077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130000"/>
              </a:lnSpc>
              <a:buClr>
                <a:srgbClr val="FF6600"/>
              </a:buClr>
              <a:buFont typeface="Wingdings" pitchFamily="2" charset="2"/>
              <a:buChar char="Ä"/>
              <a:defRPr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最好情况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关键字在数据表中递增有序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：</a:t>
            </a:r>
            <a:endParaRPr kumimoji="1"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	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只需进行一趟冒泡。</a:t>
            </a:r>
          </a:p>
          <a:p>
            <a:pPr marL="357188" indent="-3571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5042"/>
                </a:solidFill>
                <a:latin typeface="楷体" pitchFamily="49" charset="-122"/>
              </a:rPr>
              <a:t>	</a:t>
            </a:r>
            <a:r>
              <a:rPr kumimoji="1" lang="zh-CN" altLang="en-US" dirty="0" smtClean="0">
                <a:solidFill>
                  <a:srgbClr val="005042"/>
                </a:solidFill>
                <a:latin typeface="楷体" pitchFamily="49" charset="-122"/>
              </a:rPr>
              <a:t>	比较的次数：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楷体" pitchFamily="49" charset="-122"/>
              </a:rPr>
              <a:t>n-1   </a:t>
            </a:r>
            <a:r>
              <a:rPr kumimoji="1" lang="zh-CN" altLang="en-US" dirty="0" smtClean="0">
                <a:solidFill>
                  <a:srgbClr val="005042"/>
                </a:solidFill>
                <a:latin typeface="楷体" pitchFamily="49" charset="-122"/>
              </a:rPr>
              <a:t>移动的次数：</a:t>
            </a:r>
            <a:r>
              <a:rPr kumimoji="1" lang="en-US" altLang="zh-CN" dirty="0" smtClean="0">
                <a:solidFill>
                  <a:srgbClr val="FF0000"/>
                </a:solidFill>
                <a:latin typeface="楷体" pitchFamily="49" charset="-122"/>
              </a:rPr>
              <a:t>0</a:t>
            </a: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Font typeface="Wingdings" pitchFamily="2" charset="2"/>
              <a:buChar char="Ä"/>
              <a:defRPr/>
            </a:pPr>
            <a:r>
              <a:rPr kumimoji="1" lang="zh-CN" altLang="en-US" dirty="0" smtClean="0">
                <a:latin typeface="楷体" pitchFamily="49" charset="-122"/>
              </a:rPr>
              <a:t>最坏情况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关键字在数据表中递减有序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：</a:t>
            </a:r>
            <a:endParaRPr kumimoji="1"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 marL="357188" indent="-357188">
              <a:lnSpc>
                <a:spcPct val="130000"/>
              </a:lnSpc>
              <a:buClr>
                <a:srgbClr val="FF6600"/>
              </a:buClr>
              <a:buNone/>
              <a:defRPr/>
            </a:pP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	</a:t>
            </a:r>
            <a:r>
              <a:rPr kumimoji="1" lang="zh-CN" altLang="en-US" dirty="0" smtClean="0">
                <a:latin typeface="楷体" pitchFamily="49" charset="-122"/>
              </a:rPr>
              <a:t>需进行</a:t>
            </a:r>
            <a:r>
              <a:rPr kumimoji="1" lang="en-US" altLang="zh-CN" dirty="0" smtClean="0">
                <a:latin typeface="楷体" pitchFamily="49" charset="-122"/>
              </a:rPr>
              <a:t>n-1</a:t>
            </a:r>
            <a:r>
              <a:rPr kumimoji="1" lang="zh-CN" altLang="en-US" dirty="0" smtClean="0">
                <a:latin typeface="楷体" pitchFamily="49" charset="-122"/>
              </a:rPr>
              <a:t>趟冒泡。</a:t>
            </a:r>
          </a:p>
          <a:p>
            <a:pPr marL="357188" indent="-357188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kumimoji="1" lang="en-US" altLang="zh-CN" dirty="0" smtClean="0">
                <a:solidFill>
                  <a:srgbClr val="005042"/>
                </a:solidFill>
                <a:latin typeface="楷体" pitchFamily="49" charset="-122"/>
              </a:rPr>
              <a:t>		</a:t>
            </a:r>
            <a:r>
              <a:rPr kumimoji="1" lang="zh-CN" altLang="en-US" dirty="0" smtClean="0">
                <a:solidFill>
                  <a:srgbClr val="005042"/>
                </a:solidFill>
                <a:latin typeface="楷体" pitchFamily="49" charset="-122"/>
              </a:rPr>
              <a:t>比较的次数：　　移动的次数：</a:t>
            </a:r>
          </a:p>
        </p:txBody>
      </p:sp>
      <p:sp>
        <p:nvSpPr>
          <p:cNvPr id="4102" name="灯片编号占位符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FCBEF3-F136-4DC4-9F6C-7B3FEDE3860E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双向冒泡排序算法</a:t>
            </a:r>
          </a:p>
        </p:txBody>
      </p:sp>
      <p:sp>
        <p:nvSpPr>
          <p:cNvPr id="45059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Bubble2(Type L[],</a:t>
            </a:r>
            <a:r>
              <a:rPr kumimoji="1" lang="zh-CN" altLang="en-US" sz="2000" dirty="0" smtClean="0">
                <a:ea typeface="楷体_GB2312" pitchFamily="49" charset="-122"/>
              </a:rPr>
              <a:t> </a:t>
            </a:r>
            <a:r>
              <a:rPr kumimoji="1" lang="en-US" altLang="zh-CN" sz="2000" dirty="0" err="1" smtClean="0">
                <a:ea typeface="楷体_GB2312" pitchFamily="49" charset="-122"/>
              </a:rPr>
              <a:t>int</a:t>
            </a:r>
            <a:r>
              <a:rPr kumimoji="1" lang="en-US" altLang="zh-CN" sz="2000" dirty="0" smtClean="0">
                <a:ea typeface="楷体_GB2312" pitchFamily="49" charset="-122"/>
              </a:rPr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{	m=1;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while(n&gt;m)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{	i1=m,</a:t>
            </a:r>
            <a:r>
              <a:rPr kumimoji="1" lang="zh-CN" altLang="en-US" sz="2000" dirty="0" smtClean="0"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ea typeface="楷体_GB2312" pitchFamily="49" charset="-122"/>
              </a:rPr>
              <a:t>i2=n;</a:t>
            </a:r>
            <a:r>
              <a:rPr kumimoji="1" lang="zh-CN" altLang="en-US" sz="2000" dirty="0" smtClean="0"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000" dirty="0" smtClean="0">
                <a:solidFill>
                  <a:srgbClr val="008000"/>
                </a:solidFill>
                <a:latin typeface="楷体" pitchFamily="49" charset="-122"/>
              </a:rPr>
              <a:t>交换记录的位置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zh-CN" altLang="en-US" sz="2000" dirty="0" smtClean="0">
                <a:ea typeface="楷体_GB2312" pitchFamily="49" charset="-122"/>
              </a:rPr>
              <a:t>		</a:t>
            </a:r>
            <a:r>
              <a:rPr kumimoji="1" lang="en-US" altLang="zh-CN" sz="2000" dirty="0" smtClean="0">
                <a:ea typeface="楷体_GB2312" pitchFamily="49" charset="-122"/>
              </a:rPr>
              <a:t>for(j=m; j&lt;n; ++j)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>
                <a:ea typeface="楷体_GB2312" pitchFamily="49" charset="-122"/>
              </a:rPr>
              <a:t>	</a:t>
            </a:r>
            <a:r>
              <a:rPr kumimoji="1" lang="en-US" altLang="zh-CN" sz="2000" dirty="0" smtClean="0">
                <a:ea typeface="楷体_GB2312" pitchFamily="49" charset="-122"/>
              </a:rPr>
              <a:t>	{	if(L[j+1]&lt;L[j])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	{ L[j]</a:t>
            </a:r>
            <a:r>
              <a:rPr kumimoji="1" lang="en-US" altLang="zh-CN" sz="2000" dirty="0" smtClean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sz="2000" dirty="0" smtClean="0">
                <a:ea typeface="楷体_GB2312" pitchFamily="49" charset="-122"/>
              </a:rPr>
              <a:t>L[j+1];  i1=j;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	if(L[</a:t>
            </a:r>
            <a:r>
              <a:rPr kumimoji="1" lang="en-US" altLang="zh-CN" sz="2000" dirty="0" err="1" smtClean="0">
                <a:solidFill>
                  <a:srgbClr val="3333FF"/>
                </a:solidFill>
                <a:ea typeface="楷体_GB2312" pitchFamily="49" charset="-122"/>
              </a:rPr>
              <a:t>n+m-j</a:t>
            </a:r>
            <a:r>
              <a:rPr kumimoji="1" lang="en-US" altLang="zh-CN" sz="2000" dirty="0" smtClean="0">
                <a:ea typeface="楷体_GB2312" pitchFamily="49" charset="-122"/>
              </a:rPr>
              <a:t>]&lt;L[n+m-j-1])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	{ L[</a:t>
            </a:r>
            <a:r>
              <a:rPr kumimoji="1" lang="en-US" altLang="zh-CN" sz="2000" dirty="0" err="1" smtClean="0">
                <a:ea typeface="楷体_GB2312" pitchFamily="49" charset="-122"/>
              </a:rPr>
              <a:t>n+m-j</a:t>
            </a:r>
            <a:r>
              <a:rPr kumimoji="1" lang="en-US" altLang="zh-CN" sz="2000" dirty="0" smtClean="0">
                <a:ea typeface="楷体_GB2312" pitchFamily="49" charset="-122"/>
              </a:rPr>
              <a:t>]</a:t>
            </a:r>
            <a:r>
              <a:rPr kumimoji="1" lang="en-US" altLang="zh-CN" sz="2000" dirty="0" smtClean="0">
                <a:ea typeface="楷体_GB2312" pitchFamily="49" charset="-122"/>
                <a:sym typeface="Wingdings" pitchFamily="2" charset="2"/>
              </a:rPr>
              <a:t></a:t>
            </a:r>
            <a:r>
              <a:rPr kumimoji="1" lang="en-US" altLang="zh-CN" sz="2000" dirty="0" smtClean="0">
                <a:ea typeface="楷体_GB2312" pitchFamily="49" charset="-122"/>
              </a:rPr>
              <a:t>L[n+m-j-1]; i2=</a:t>
            </a:r>
            <a:r>
              <a:rPr kumimoji="1" lang="en-US" altLang="zh-CN" sz="2000" dirty="0" err="1" smtClean="0">
                <a:ea typeface="楷体_GB2312" pitchFamily="49" charset="-122"/>
              </a:rPr>
              <a:t>n+m-j</a:t>
            </a:r>
            <a:r>
              <a:rPr kumimoji="1" lang="en-US" altLang="zh-CN" sz="2000" dirty="0" smtClean="0">
                <a:ea typeface="楷体_GB2312" pitchFamily="49" charset="-122"/>
              </a:rPr>
              <a:t>; 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	n=i1;  m=i2;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  <a:defRPr/>
            </a:pPr>
            <a:r>
              <a:rPr kumimoji="1" lang="en-US" altLang="zh-CN" sz="2000" dirty="0" smtClean="0">
                <a:ea typeface="楷体_GB2312" pitchFamily="49" charset="-122"/>
              </a:rPr>
              <a:t>}</a:t>
            </a:r>
          </a:p>
        </p:txBody>
      </p:sp>
      <p:sp>
        <p:nvSpPr>
          <p:cNvPr id="9626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FE4992-CC26-4D7F-9F44-C37B6275F4F6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地精排序</a:t>
            </a:r>
            <a:endParaRPr lang="zh-CN" altLang="en-US" sz="3200" dirty="0" smtClean="0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例</a:t>
            </a:r>
            <a:r>
              <a:rPr lang="en-US" altLang="zh-CN" dirty="0" smtClean="0">
                <a:solidFill>
                  <a:srgbClr val="008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问题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L[n]</a:t>
            </a:r>
            <a:r>
              <a:rPr lang="zh-CN" altLang="en-US" dirty="0" smtClean="0"/>
              <a:t>存放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个整数，用一重循环将</a:t>
            </a:r>
            <a:r>
              <a:rPr lang="en-US" altLang="zh-CN" dirty="0" smtClean="0"/>
              <a:t>L[n]</a:t>
            </a:r>
            <a:r>
              <a:rPr lang="zh-CN" altLang="en-US" dirty="0" smtClean="0"/>
              <a:t>中的整数从小到大排序。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 marL="457200" indent="-457200"/>
            <a:r>
              <a:rPr lang="zh-CN" altLang="en-US" dirty="0" smtClean="0">
                <a:solidFill>
                  <a:srgbClr val="3333FF"/>
                </a:solidFill>
              </a:rPr>
              <a:t>基本思路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>
              <a:buNone/>
            </a:pPr>
            <a:r>
              <a:rPr lang="zh-CN" altLang="en-US" dirty="0" smtClean="0"/>
              <a:t>前进冒泡，遇到冒泡时往回冒泡，直到</a:t>
            </a:r>
            <a:r>
              <a:rPr lang="zh-CN" altLang="en-US" dirty="0"/>
              <a:t>把这个数字放好</a:t>
            </a:r>
            <a:r>
              <a:rPr lang="zh-CN" altLang="en-US" dirty="0" smtClean="0"/>
              <a:t>为止。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8704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地精排序</a:t>
            </a:r>
            <a:endParaRPr lang="zh-CN" altLang="en-US" sz="32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" name="组合 32"/>
          <p:cNvGrpSpPr/>
          <p:nvPr/>
        </p:nvGrpSpPr>
        <p:grpSpPr>
          <a:xfrm>
            <a:off x="2339752" y="1614052"/>
            <a:ext cx="4248472" cy="4263220"/>
            <a:chOff x="2987824" y="1484784"/>
            <a:chExt cx="4248472" cy="4263220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220072" y="148478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44008" y="1844824"/>
              <a:ext cx="1152128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=0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572000" y="2622124"/>
              <a:ext cx="1224136" cy="64811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&lt;n?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189718" y="227687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菱形 12"/>
            <p:cNvSpPr/>
            <p:nvPr/>
          </p:nvSpPr>
          <p:spPr>
            <a:xfrm>
              <a:off x="3959932" y="3645024"/>
              <a:ext cx="2448272" cy="100811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=0 ||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i-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&lt;L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 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?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5189718" y="3285024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953424" y="4163828"/>
              <a:ext cx="0" cy="64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377360" y="4811899"/>
              <a:ext cx="1152128" cy="561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++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3" idx="3"/>
            </p:cNvCxnSpPr>
            <p:nvPr/>
          </p:nvCxnSpPr>
          <p:spPr>
            <a:xfrm>
              <a:off x="6408204" y="4149080"/>
              <a:ext cx="0" cy="6666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580112" y="4815746"/>
              <a:ext cx="1656184" cy="70148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1600" b="1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2400" b="1" dirty="0" smtClean="0">
                  <a:solidFill>
                    <a:schemeClr val="tx1"/>
                  </a:solidFill>
                  <a:sym typeface="Symbol"/>
                </a:rPr>
                <a:t>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en-US" altLang="zh-CN" sz="2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 smtClean="0">
                  <a:solidFill>
                    <a:schemeClr val="tx1"/>
                  </a:solidFill>
                </a:rPr>
                <a:t>--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3959932" y="5373256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987824" y="5733256"/>
              <a:ext cx="342688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429460" y="5531979"/>
              <a:ext cx="0" cy="2160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2987824" y="2456872"/>
              <a:ext cx="0" cy="3276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987824" y="2453005"/>
              <a:ext cx="21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796136" y="2946180"/>
              <a:ext cx="360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6156176" y="2730156"/>
              <a:ext cx="1080120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</a:rPr>
                <a:t>return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18330" y="4365104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6136" y="4365104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6016" y="3429000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04048" y="2636912"/>
            <a:ext cx="485518" cy="360040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2794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地精排序</a:t>
            </a:r>
            <a:endParaRPr lang="zh-CN" altLang="en-US" sz="3200" dirty="0" smtClean="0"/>
          </a:p>
        </p:txBody>
      </p:sp>
      <p:sp>
        <p:nvSpPr>
          <p:cNvPr id="32771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GnomeSort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L[],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{</a:t>
            </a:r>
            <a:r>
              <a:rPr lang="en-US" altLang="zh-CN" dirty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r>
              <a:rPr lang="en-US" altLang="zh-CN" dirty="0"/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while(</a:t>
            </a:r>
            <a:r>
              <a:rPr lang="en-US" altLang="zh-CN" dirty="0" err="1"/>
              <a:t>i</a:t>
            </a:r>
            <a:r>
              <a:rPr lang="en-US" altLang="zh-CN" dirty="0"/>
              <a:t>&lt;n)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==0 || L[i-1]&lt;=L[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else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{</a:t>
            </a:r>
            <a:r>
              <a:rPr lang="en-US" altLang="zh-CN" dirty="0"/>
              <a:t>	</a:t>
            </a:r>
            <a:r>
              <a:rPr lang="en-US" altLang="zh-CN" dirty="0" smtClean="0"/>
              <a:t>temp=L[</a:t>
            </a:r>
            <a:r>
              <a:rPr lang="en-US" altLang="zh-CN" dirty="0" err="1" smtClean="0"/>
              <a:t>i</a:t>
            </a:r>
            <a:r>
              <a:rPr lang="en-US" altLang="zh-CN" dirty="0"/>
              <a:t>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L[</a:t>
            </a:r>
            <a:r>
              <a:rPr lang="en-US" altLang="zh-CN" dirty="0" err="1"/>
              <a:t>i</a:t>
            </a:r>
            <a:r>
              <a:rPr lang="en-US" altLang="zh-CN" dirty="0"/>
              <a:t>]=L[i-1];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L[i-1]=temp;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--;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/>
              <a:t>}</a:t>
            </a:r>
            <a:r>
              <a:rPr lang="en-US" altLang="zh-CN" dirty="0"/>
              <a:t>	</a:t>
            </a:r>
            <a:r>
              <a:rPr lang="en-US" altLang="zh-CN" dirty="0" smtClean="0"/>
              <a:t>}	}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算法的时间复杂度为</a:t>
            </a:r>
            <a:r>
              <a:rPr lang="en-US" altLang="zh-CN" sz="2400" dirty="0" smtClean="0">
                <a:solidFill>
                  <a:srgbClr val="008000"/>
                </a:solidFill>
              </a:rPr>
              <a:t>O(n</a:t>
            </a:r>
            <a:r>
              <a:rPr lang="en-US" altLang="zh-CN" sz="2400" baseline="30000" dirty="0" smtClean="0">
                <a:solidFill>
                  <a:srgbClr val="008000"/>
                </a:solidFill>
              </a:rPr>
              <a:t>2</a:t>
            </a:r>
            <a:r>
              <a:rPr lang="en-US" altLang="zh-CN" sz="2400" dirty="0" smtClean="0">
                <a:solidFill>
                  <a:srgbClr val="008000"/>
                </a:solidFill>
              </a:rPr>
              <a:t>)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D53477-F120-4195-AD30-DA8130E9C4E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75142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zh-CN" altLang="en-US" dirty="0" smtClean="0">
                <a:latin typeface="+mj-ea"/>
              </a:rPr>
              <a:t>小结</a:t>
            </a:r>
          </a:p>
        </p:txBody>
      </p:sp>
      <p:sp>
        <p:nvSpPr>
          <p:cNvPr id="200707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  <a:sym typeface="Wingdings"/>
              </a:rPr>
              <a:t>基本</a:t>
            </a:r>
            <a:r>
              <a:rPr lang="zh-CN" altLang="en-US" dirty="0" smtClean="0">
                <a:solidFill>
                  <a:srgbClr val="C00000"/>
                </a:solidFill>
              </a:rPr>
              <a:t>排序：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插入排序，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希尔排序，时间复杂度优于插入排序</a:t>
            </a:r>
            <a:endParaRPr lang="en-US" altLang="zh-CN" dirty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冒泡排序，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，实际效率可能较高</a:t>
            </a:r>
            <a:endParaRPr lang="en-US" altLang="zh-CN" dirty="0" smtClean="0"/>
          </a:p>
          <a:p>
            <a:r>
              <a:rPr lang="zh-CN" altLang="en-US" dirty="0" smtClean="0"/>
              <a:t>地精排序，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，单</a:t>
            </a:r>
            <a:r>
              <a:rPr lang="zh-CN" altLang="en-US" dirty="0" smtClean="0"/>
              <a:t>重循环的排序算法</a:t>
            </a:r>
            <a:endParaRPr lang="en-US" altLang="zh-CN" dirty="0"/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3D05ED-4838-4188-AC7D-51D9CB7AEA13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动作按钮: 开始 5">
            <a:hlinkClick r:id="rId3" action="ppaction://hlinksldjump" highlightClick="1"/>
          </p:cNvPr>
          <p:cNvSpPr/>
          <p:nvPr/>
        </p:nvSpPr>
        <p:spPr>
          <a:xfrm rot="5400000">
            <a:off x="8334448" y="5931268"/>
            <a:ext cx="360000" cy="180000"/>
          </a:xfrm>
          <a:prstGeom prst="actionButtonBeginning">
            <a:avLst/>
          </a:prstGeom>
          <a:noFill/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1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数据结构与算法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000" b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  <p:sp>
        <p:nvSpPr>
          <p:cNvPr id="8" name="六边形 7"/>
          <p:cNvSpPr/>
          <p:nvPr/>
        </p:nvSpPr>
        <p:spPr>
          <a:xfrm>
            <a:off x="2354742" y="2060848"/>
            <a:ext cx="4464496" cy="3456384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计数排序</a:t>
            </a:r>
            <a:endParaRPr lang="en-US" altLang="zh-CN" sz="32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7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ea typeface="楷体_GB2312" pitchFamily="49" charset="-122"/>
              </a:rPr>
              <a:t>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18637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5000"/>
              </a:lnSpc>
              <a:buNone/>
            </a:pPr>
            <a:r>
              <a:rPr kumimoji="1" lang="zh-CN" altLang="en-US" dirty="0" smtClean="0">
                <a:solidFill>
                  <a:srgbClr val="006600"/>
                </a:solidFill>
              </a:rPr>
              <a:t>例</a:t>
            </a:r>
            <a:r>
              <a:rPr kumimoji="1" lang="zh-CN" altLang="en-US" dirty="0" smtClean="0">
                <a:solidFill>
                  <a:srgbClr val="00B050"/>
                </a:solidFill>
              </a:rPr>
              <a:t>  </a:t>
            </a:r>
            <a:r>
              <a:rPr kumimoji="1" lang="zh-CN" altLang="en-US" dirty="0" smtClean="0"/>
              <a:t>采用归并排序算法，将数据表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中的记录按关键字值从小到大排序。</a:t>
            </a:r>
            <a:endParaRPr kumimoji="1" lang="en-US" altLang="zh-CN" dirty="0" smtClean="0"/>
          </a:p>
          <a:p>
            <a:pPr>
              <a:lnSpc>
                <a:spcPct val="175000"/>
              </a:lnSpc>
            </a:pPr>
            <a:r>
              <a:rPr lang="zh-CN" altLang="en-US" dirty="0" smtClean="0">
                <a:solidFill>
                  <a:srgbClr val="990000"/>
                </a:solidFill>
                <a:latin typeface="楷体" pitchFamily="49" charset="-122"/>
              </a:rPr>
              <a:t>基</a:t>
            </a:r>
            <a:r>
              <a:rPr kumimoji="1" lang="zh-CN" altLang="en-US" dirty="0" smtClean="0">
                <a:solidFill>
                  <a:srgbClr val="990000"/>
                </a:solidFill>
                <a:latin typeface="楷体" pitchFamily="49" charset="-122"/>
              </a:rPr>
              <a:t>本思想</a:t>
            </a:r>
          </a:p>
          <a:p>
            <a:pPr>
              <a:lnSpc>
                <a:spcPct val="175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将两个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(2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路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或两个以上的有序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子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序列合并为一个有序序列。</a:t>
            </a:r>
          </a:p>
        </p:txBody>
      </p:sp>
      <p:sp>
        <p:nvSpPr>
          <p:cNvPr id="18637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955B95-7125-4557-9A8F-33897A7E138F}" type="slidenum">
              <a:rPr lang="zh-CN" altLang="en-US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969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93913" y="4929188"/>
            <a:ext cx="5862637" cy="852487"/>
            <a:chOff x="1409" y="3013"/>
            <a:chExt cx="3693" cy="537"/>
          </a:xfrm>
        </p:grpSpPr>
        <p:sp>
          <p:nvSpPr>
            <p:cNvPr id="187434" name="Rectangle 4"/>
            <p:cNvSpPr>
              <a:spLocks noChangeArrowheads="1"/>
            </p:cNvSpPr>
            <p:nvPr/>
          </p:nvSpPr>
          <p:spPr bwMode="auto">
            <a:xfrm>
              <a:off x="4486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35" name="Rectangle 5"/>
            <p:cNvSpPr>
              <a:spLocks noChangeArrowheads="1"/>
            </p:cNvSpPr>
            <p:nvPr/>
          </p:nvSpPr>
          <p:spPr bwMode="auto">
            <a:xfrm>
              <a:off x="3872" y="301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36" name="Rectangle 6"/>
            <p:cNvSpPr>
              <a:spLocks noChangeArrowheads="1"/>
            </p:cNvSpPr>
            <p:nvPr/>
          </p:nvSpPr>
          <p:spPr bwMode="auto">
            <a:xfrm>
              <a:off x="3256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37" name="Rectangle 7"/>
            <p:cNvSpPr>
              <a:spLocks noChangeArrowheads="1"/>
            </p:cNvSpPr>
            <p:nvPr/>
          </p:nvSpPr>
          <p:spPr bwMode="auto">
            <a:xfrm>
              <a:off x="2639" y="3013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38" name="Rectangle 8"/>
            <p:cNvSpPr>
              <a:spLocks noChangeArrowheads="1"/>
            </p:cNvSpPr>
            <p:nvPr/>
          </p:nvSpPr>
          <p:spPr bwMode="auto">
            <a:xfrm>
              <a:off x="2023" y="301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7439" name="Rectangle 9"/>
            <p:cNvSpPr>
              <a:spLocks noChangeArrowheads="1"/>
            </p:cNvSpPr>
            <p:nvPr/>
          </p:nvSpPr>
          <p:spPr bwMode="auto">
            <a:xfrm>
              <a:off x="1409" y="301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003925" y="4078288"/>
            <a:ext cx="1952625" cy="852487"/>
            <a:chOff x="3872" y="2469"/>
            <a:chExt cx="1230" cy="537"/>
          </a:xfrm>
        </p:grpSpPr>
        <p:sp>
          <p:nvSpPr>
            <p:cNvPr id="187432" name="Rectangle 11"/>
            <p:cNvSpPr>
              <a:spLocks noChangeArrowheads="1"/>
            </p:cNvSpPr>
            <p:nvPr/>
          </p:nvSpPr>
          <p:spPr bwMode="auto">
            <a:xfrm>
              <a:off x="4486" y="2469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33" name="Rectangle 12"/>
            <p:cNvSpPr>
              <a:spLocks noChangeArrowheads="1"/>
            </p:cNvSpPr>
            <p:nvPr/>
          </p:nvSpPr>
          <p:spPr bwMode="auto">
            <a:xfrm>
              <a:off x="3872" y="2469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93913" y="4078288"/>
            <a:ext cx="3910012" cy="852487"/>
            <a:chOff x="1409" y="2469"/>
            <a:chExt cx="2463" cy="537"/>
          </a:xfrm>
        </p:grpSpPr>
        <p:sp>
          <p:nvSpPr>
            <p:cNvPr id="187428" name="Rectangle 14"/>
            <p:cNvSpPr>
              <a:spLocks noChangeArrowheads="1"/>
            </p:cNvSpPr>
            <p:nvPr/>
          </p:nvSpPr>
          <p:spPr bwMode="auto">
            <a:xfrm>
              <a:off x="3256" y="2469"/>
              <a:ext cx="616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29" name="Rectangle 15"/>
            <p:cNvSpPr>
              <a:spLocks noChangeArrowheads="1"/>
            </p:cNvSpPr>
            <p:nvPr/>
          </p:nvSpPr>
          <p:spPr bwMode="auto">
            <a:xfrm>
              <a:off x="2639" y="2469"/>
              <a:ext cx="617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30" name="Rectangle 16"/>
            <p:cNvSpPr>
              <a:spLocks noChangeArrowheads="1"/>
            </p:cNvSpPr>
            <p:nvPr/>
          </p:nvSpPr>
          <p:spPr bwMode="auto">
            <a:xfrm>
              <a:off x="2023" y="2469"/>
              <a:ext cx="616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31" name="Rectangle 17"/>
            <p:cNvSpPr>
              <a:spLocks noChangeArrowheads="1"/>
            </p:cNvSpPr>
            <p:nvPr/>
          </p:nvSpPr>
          <p:spPr bwMode="auto">
            <a:xfrm>
              <a:off x="1409" y="2469"/>
              <a:ext cx="614" cy="537"/>
            </a:xfrm>
            <a:prstGeom prst="rect">
              <a:avLst/>
            </a:prstGeom>
            <a:solidFill>
              <a:srgbClr val="FFFF99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03925" y="3227388"/>
            <a:ext cx="1952625" cy="852487"/>
            <a:chOff x="3872" y="1933"/>
            <a:chExt cx="1230" cy="537"/>
          </a:xfrm>
        </p:grpSpPr>
        <p:sp>
          <p:nvSpPr>
            <p:cNvPr id="187426" name="Rectangle 19"/>
            <p:cNvSpPr>
              <a:spLocks noChangeArrowheads="1"/>
            </p:cNvSpPr>
            <p:nvPr/>
          </p:nvSpPr>
          <p:spPr bwMode="auto">
            <a:xfrm>
              <a:off x="4486" y="193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27" name="Rectangle 20"/>
            <p:cNvSpPr>
              <a:spLocks noChangeArrowheads="1"/>
            </p:cNvSpPr>
            <p:nvPr/>
          </p:nvSpPr>
          <p:spPr bwMode="auto">
            <a:xfrm>
              <a:off x="3872" y="1933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046538" y="3227388"/>
            <a:ext cx="1957387" cy="852487"/>
            <a:chOff x="2639" y="1933"/>
            <a:chExt cx="1233" cy="537"/>
          </a:xfrm>
        </p:grpSpPr>
        <p:sp>
          <p:nvSpPr>
            <p:cNvPr id="187424" name="Rectangle 22"/>
            <p:cNvSpPr>
              <a:spLocks noChangeArrowheads="1"/>
            </p:cNvSpPr>
            <p:nvPr/>
          </p:nvSpPr>
          <p:spPr bwMode="auto">
            <a:xfrm>
              <a:off x="3256" y="1933"/>
              <a:ext cx="616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7425" name="Rectangle 23"/>
            <p:cNvSpPr>
              <a:spLocks noChangeArrowheads="1"/>
            </p:cNvSpPr>
            <p:nvPr/>
          </p:nvSpPr>
          <p:spPr bwMode="auto">
            <a:xfrm>
              <a:off x="2639" y="1933"/>
              <a:ext cx="617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093913" y="3227388"/>
            <a:ext cx="1952625" cy="852487"/>
            <a:chOff x="1409" y="1933"/>
            <a:chExt cx="1230" cy="537"/>
          </a:xfrm>
        </p:grpSpPr>
        <p:sp>
          <p:nvSpPr>
            <p:cNvPr id="187422" name="Rectangle 25"/>
            <p:cNvSpPr>
              <a:spLocks noChangeArrowheads="1"/>
            </p:cNvSpPr>
            <p:nvPr/>
          </p:nvSpPr>
          <p:spPr bwMode="auto">
            <a:xfrm>
              <a:off x="2023" y="1933"/>
              <a:ext cx="616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7423" name="Rectangle 26"/>
            <p:cNvSpPr>
              <a:spLocks noChangeArrowheads="1"/>
            </p:cNvSpPr>
            <p:nvPr/>
          </p:nvSpPr>
          <p:spPr bwMode="auto">
            <a:xfrm>
              <a:off x="1409" y="1933"/>
              <a:ext cx="614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003925" y="2374900"/>
            <a:ext cx="1952625" cy="852488"/>
            <a:chOff x="3872" y="1396"/>
            <a:chExt cx="1230" cy="537"/>
          </a:xfrm>
        </p:grpSpPr>
        <p:sp>
          <p:nvSpPr>
            <p:cNvPr id="187420" name="Rectangle 28"/>
            <p:cNvSpPr>
              <a:spLocks noChangeArrowheads="1"/>
            </p:cNvSpPr>
            <p:nvPr/>
          </p:nvSpPr>
          <p:spPr bwMode="auto">
            <a:xfrm>
              <a:off x="4486" y="1396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7421" name="Rectangle 29"/>
            <p:cNvSpPr>
              <a:spLocks noChangeArrowheads="1"/>
            </p:cNvSpPr>
            <p:nvPr/>
          </p:nvSpPr>
          <p:spPr bwMode="auto">
            <a:xfrm>
              <a:off x="3872" y="1396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14</a:t>
              </a: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046538" y="2374900"/>
            <a:ext cx="1957387" cy="852488"/>
            <a:chOff x="2639" y="1396"/>
            <a:chExt cx="1233" cy="537"/>
          </a:xfrm>
        </p:grpSpPr>
        <p:sp>
          <p:nvSpPr>
            <p:cNvPr id="187418" name="Rectangle 31"/>
            <p:cNvSpPr>
              <a:spLocks noChangeArrowheads="1"/>
            </p:cNvSpPr>
            <p:nvPr/>
          </p:nvSpPr>
          <p:spPr bwMode="auto">
            <a:xfrm>
              <a:off x="3256" y="1396"/>
              <a:ext cx="616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7419" name="Rectangle 32"/>
            <p:cNvSpPr>
              <a:spLocks noChangeArrowheads="1"/>
            </p:cNvSpPr>
            <p:nvPr/>
          </p:nvSpPr>
          <p:spPr bwMode="auto">
            <a:xfrm>
              <a:off x="2639" y="1396"/>
              <a:ext cx="617" cy="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093913" y="2374900"/>
            <a:ext cx="1952625" cy="852488"/>
            <a:chOff x="1409" y="1396"/>
            <a:chExt cx="1230" cy="537"/>
          </a:xfrm>
        </p:grpSpPr>
        <p:sp>
          <p:nvSpPr>
            <p:cNvPr id="187416" name="Rectangle 34"/>
            <p:cNvSpPr>
              <a:spLocks noChangeArrowheads="1"/>
            </p:cNvSpPr>
            <p:nvPr/>
          </p:nvSpPr>
          <p:spPr bwMode="auto">
            <a:xfrm>
              <a:off x="2023" y="1396"/>
              <a:ext cx="616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7417" name="Rectangle 35"/>
            <p:cNvSpPr>
              <a:spLocks noChangeArrowheads="1"/>
            </p:cNvSpPr>
            <p:nvPr/>
          </p:nvSpPr>
          <p:spPr bwMode="auto">
            <a:xfrm>
              <a:off x="1409" y="1396"/>
              <a:ext cx="614" cy="53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116013" y="2363788"/>
            <a:ext cx="6840537" cy="3419475"/>
            <a:chOff x="793" y="1489"/>
            <a:chExt cx="4309" cy="2154"/>
          </a:xfrm>
        </p:grpSpPr>
        <p:sp>
          <p:nvSpPr>
            <p:cNvPr id="187407" name="Rectangle 37"/>
            <p:cNvSpPr>
              <a:spLocks noChangeArrowheads="1"/>
            </p:cNvSpPr>
            <p:nvPr/>
          </p:nvSpPr>
          <p:spPr bwMode="auto">
            <a:xfrm>
              <a:off x="793" y="310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 font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7408" name="Rectangle 38"/>
            <p:cNvSpPr>
              <a:spLocks noChangeArrowheads="1"/>
            </p:cNvSpPr>
            <p:nvPr/>
          </p:nvSpPr>
          <p:spPr bwMode="auto">
            <a:xfrm>
              <a:off x="793" y="2569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1" lang="en-US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7409" name="Rectangle 39"/>
            <p:cNvSpPr>
              <a:spLocks noChangeArrowheads="1"/>
            </p:cNvSpPr>
            <p:nvPr/>
          </p:nvSpPr>
          <p:spPr bwMode="auto">
            <a:xfrm>
              <a:off x="793" y="2033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7410" name="Rectangle 40"/>
            <p:cNvSpPr>
              <a:spLocks noChangeArrowheads="1"/>
            </p:cNvSpPr>
            <p:nvPr/>
          </p:nvSpPr>
          <p:spPr bwMode="auto">
            <a:xfrm>
              <a:off x="793" y="1496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grpSp>
          <p:nvGrpSpPr>
            <p:cNvPr id="187411" name="Group 41"/>
            <p:cNvGrpSpPr>
              <a:grpSpLocks/>
            </p:cNvGrpSpPr>
            <p:nvPr/>
          </p:nvGrpSpPr>
          <p:grpSpPr bwMode="auto">
            <a:xfrm>
              <a:off x="793" y="1489"/>
              <a:ext cx="4309" cy="2154"/>
              <a:chOff x="884" y="1389"/>
              <a:chExt cx="4309" cy="1769"/>
            </a:xfrm>
          </p:grpSpPr>
          <p:sp>
            <p:nvSpPr>
              <p:cNvPr id="187412" name="Line 42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430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3" name="Line 43"/>
              <p:cNvSpPr>
                <a:spLocks noChangeShapeType="1"/>
              </p:cNvSpPr>
              <p:nvPr/>
            </p:nvSpPr>
            <p:spPr bwMode="auto">
              <a:xfrm>
                <a:off x="884" y="3158"/>
                <a:ext cx="430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4" name="Line 44"/>
              <p:cNvSpPr>
                <a:spLocks noChangeShapeType="1"/>
              </p:cNvSpPr>
              <p:nvPr/>
            </p:nvSpPr>
            <p:spPr bwMode="auto">
              <a:xfrm>
                <a:off x="884" y="1389"/>
                <a:ext cx="0" cy="176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415" name="Line 45"/>
              <p:cNvSpPr>
                <a:spLocks noChangeShapeType="1"/>
              </p:cNvSpPr>
              <p:nvPr/>
            </p:nvSpPr>
            <p:spPr bwMode="auto">
              <a:xfrm>
                <a:off x="5193" y="1389"/>
                <a:ext cx="0" cy="176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187404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 dirty="0" smtClean="0">
                <a:ea typeface="楷体_GB2312" pitchFamily="49" charset="-122"/>
              </a:rPr>
              <a:t> </a:t>
            </a:r>
            <a:r>
              <a:rPr lang="zh-CN" altLang="en-US" dirty="0" smtClean="0"/>
              <a:t>归并排序</a:t>
            </a:r>
          </a:p>
        </p:txBody>
      </p:sp>
      <p:sp>
        <p:nvSpPr>
          <p:cNvPr id="187405" name="内容占位符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>
                <a:ea typeface="楷体_GB2312" pitchFamily="49" charset="-122"/>
              </a:rPr>
              <a:t>L = { 52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23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80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36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14</a:t>
            </a:r>
            <a:r>
              <a:rPr kumimoji="1" lang="zh-CN" altLang="en-US" smtClean="0">
                <a:ea typeface="楷体_GB2312" pitchFamily="49" charset="-122"/>
              </a:rPr>
              <a:t>，</a:t>
            </a:r>
            <a:r>
              <a:rPr kumimoji="1" lang="en-US" altLang="zh-CN" smtClean="0">
                <a:ea typeface="楷体_GB2312" pitchFamily="49" charset="-122"/>
              </a:rPr>
              <a:t>68 }</a:t>
            </a:r>
          </a:p>
        </p:txBody>
      </p:sp>
      <p:sp>
        <p:nvSpPr>
          <p:cNvPr id="187406" name="灯片编号占位符 4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C2F722-5FB5-4EB2-9F1F-19CF95D47DA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7086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排序的稳定性</a:t>
            </a:r>
          </a:p>
        </p:txBody>
      </p:sp>
      <p:sp>
        <p:nvSpPr>
          <p:cNvPr id="1126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/>
              <a:t>对于数据表</a:t>
            </a:r>
            <a:r>
              <a:rPr kumimoji="1" lang="en-US" altLang="zh-CN" dirty="0" smtClean="0"/>
              <a:t>{r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>
                <a:sym typeface="Wingdings" pitchFamily="2" charset="2"/>
              </a:rPr>
              <a:t>当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i</a:t>
            </a:r>
            <a:r>
              <a:rPr kumimoji="1" lang="en-US" altLang="zh-CN" dirty="0" smtClean="0">
                <a:sym typeface="Wingdings" pitchFamily="2" charset="2"/>
              </a:rPr>
              <a:t>=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j</a:t>
            </a:r>
            <a:r>
              <a:rPr kumimoji="1" lang="zh-CN" altLang="en-US" dirty="0" smtClean="0">
                <a:sym typeface="Wingdings" pitchFamily="2" charset="2"/>
              </a:rPr>
              <a:t>且</a:t>
            </a:r>
            <a:r>
              <a:rPr kumimoji="1" lang="en-US" altLang="zh-CN" dirty="0" err="1" smtClean="0">
                <a:sym typeface="Wingdings" pitchFamily="2" charset="2"/>
              </a:rPr>
              <a:t>i</a:t>
            </a:r>
            <a:r>
              <a:rPr kumimoji="1" lang="en-US" altLang="zh-CN" dirty="0" smtClean="0">
                <a:sym typeface="Wingdings" pitchFamily="2" charset="2"/>
              </a:rPr>
              <a:t>&lt;j</a:t>
            </a:r>
            <a:r>
              <a:rPr kumimoji="1" lang="zh-CN" altLang="en-US" dirty="0" smtClean="0">
                <a:sym typeface="Wingdings" pitchFamily="2" charset="2"/>
              </a:rPr>
              <a:t>时</a:t>
            </a:r>
            <a:r>
              <a:rPr kumimoji="1" lang="en-US" altLang="zh-CN" dirty="0" smtClean="0">
                <a:sym typeface="Wingdings" pitchFamily="2" charset="2"/>
              </a:rPr>
              <a:t>,  </a:t>
            </a:r>
            <a:r>
              <a:rPr kumimoji="1" lang="zh-CN" altLang="en-US" dirty="0" smtClean="0">
                <a:sym typeface="Wingdings" pitchFamily="2" charset="2"/>
              </a:rPr>
              <a:t>如果排序前 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i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领先于 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j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，排序后 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i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仍然领先于</a:t>
            </a:r>
            <a:r>
              <a:rPr kumimoji="1" lang="en-US" altLang="zh-CN" dirty="0" err="1" smtClean="0">
                <a:sym typeface="Wingdings" pitchFamily="2" charset="2"/>
              </a:rPr>
              <a:t>r</a:t>
            </a:r>
            <a:r>
              <a:rPr kumimoji="1" lang="en-US" altLang="zh-CN" baseline="-25000" dirty="0" err="1" smtClean="0">
                <a:sym typeface="Wingdings" pitchFamily="2" charset="2"/>
              </a:rPr>
              <a:t>j</a:t>
            </a:r>
            <a:r>
              <a:rPr kumimoji="1" lang="en-US" altLang="zh-CN" baseline="-25000" dirty="0" smtClean="0">
                <a:sym typeface="Wingdings" pitchFamily="2" charset="2"/>
              </a:rPr>
              <a:t> </a:t>
            </a:r>
            <a:r>
              <a:rPr kumimoji="1" lang="zh-CN" altLang="en-US" dirty="0" smtClean="0">
                <a:sym typeface="Wingdings" pitchFamily="2" charset="2"/>
              </a:rPr>
              <a:t>，则称该排序方法是</a:t>
            </a:r>
            <a:r>
              <a:rPr kumimoji="1" lang="zh-CN" altLang="en-US" dirty="0" smtClean="0">
                <a:solidFill>
                  <a:srgbClr val="0000FF"/>
                </a:solidFill>
                <a:sym typeface="Wingdings" pitchFamily="2" charset="2"/>
              </a:rPr>
              <a:t>稳定</a:t>
            </a:r>
            <a:r>
              <a:rPr kumimoji="1" lang="zh-CN" altLang="en-US" dirty="0" smtClean="0">
                <a:sym typeface="Wingdings" pitchFamily="2" charset="2"/>
              </a:rPr>
              <a:t>的。否则称该排序方法是</a:t>
            </a:r>
            <a:r>
              <a:rPr kumimoji="1" lang="zh-CN" altLang="en-US" dirty="0" smtClean="0">
                <a:solidFill>
                  <a:srgbClr val="0000FF"/>
                </a:solidFill>
                <a:sym typeface="Wingdings" pitchFamily="2" charset="2"/>
              </a:rPr>
              <a:t>不稳定</a:t>
            </a:r>
            <a:r>
              <a:rPr kumimoji="1" lang="zh-CN" altLang="en-US" dirty="0" smtClean="0">
                <a:sym typeface="Wingdings" pitchFamily="2" charset="2"/>
              </a:rPr>
              <a:t>的。</a:t>
            </a: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7D7D48-A76B-455D-8600-6B081952F293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3998913"/>
            <a:ext cx="6840537" cy="1716087"/>
            <a:chOff x="793" y="2531"/>
            <a:chExt cx="4309" cy="1081"/>
          </a:xfrm>
        </p:grpSpPr>
        <p:sp>
          <p:nvSpPr>
            <p:cNvPr id="188437" name="Rectangle 4"/>
            <p:cNvSpPr>
              <a:spLocks noChangeArrowheads="1"/>
            </p:cNvSpPr>
            <p:nvPr/>
          </p:nvSpPr>
          <p:spPr bwMode="auto">
            <a:xfrm>
              <a:off x="4486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38" name="Rectangle 5"/>
            <p:cNvSpPr>
              <a:spLocks noChangeArrowheads="1"/>
            </p:cNvSpPr>
            <p:nvPr/>
          </p:nvSpPr>
          <p:spPr bwMode="auto">
            <a:xfrm>
              <a:off x="3872" y="3075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39" name="Rectangle 6"/>
            <p:cNvSpPr>
              <a:spLocks noChangeArrowheads="1"/>
            </p:cNvSpPr>
            <p:nvPr/>
          </p:nvSpPr>
          <p:spPr bwMode="auto">
            <a:xfrm>
              <a:off x="3256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0" name="Rectangle 7"/>
            <p:cNvSpPr>
              <a:spLocks noChangeArrowheads="1"/>
            </p:cNvSpPr>
            <p:nvPr/>
          </p:nvSpPr>
          <p:spPr bwMode="auto">
            <a:xfrm>
              <a:off x="2639" y="3075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1" name="Rectangle 8"/>
            <p:cNvSpPr>
              <a:spLocks noChangeArrowheads="1"/>
            </p:cNvSpPr>
            <p:nvPr/>
          </p:nvSpPr>
          <p:spPr bwMode="auto">
            <a:xfrm>
              <a:off x="2023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2" name="Rectangle 9"/>
            <p:cNvSpPr>
              <a:spLocks noChangeArrowheads="1"/>
            </p:cNvSpPr>
            <p:nvPr/>
          </p:nvSpPr>
          <p:spPr bwMode="auto">
            <a:xfrm>
              <a:off x="1409" y="3075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8443" name="Rectangle 10"/>
            <p:cNvSpPr>
              <a:spLocks noChangeArrowheads="1"/>
            </p:cNvSpPr>
            <p:nvPr/>
          </p:nvSpPr>
          <p:spPr bwMode="auto">
            <a:xfrm>
              <a:off x="793" y="3075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endParaRPr kumimoji="1" lang="zh-CN" altLang="zh-CN" sz="36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188444" name="Rectangle 11"/>
            <p:cNvSpPr>
              <a:spLocks noChangeArrowheads="1"/>
            </p:cNvSpPr>
            <p:nvPr/>
          </p:nvSpPr>
          <p:spPr bwMode="auto">
            <a:xfrm>
              <a:off x="4486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68</a:t>
              </a:r>
            </a:p>
          </p:txBody>
        </p:sp>
        <p:sp>
          <p:nvSpPr>
            <p:cNvPr id="188445" name="Rectangle 12"/>
            <p:cNvSpPr>
              <a:spLocks noChangeArrowheads="1"/>
            </p:cNvSpPr>
            <p:nvPr/>
          </p:nvSpPr>
          <p:spPr bwMode="auto">
            <a:xfrm>
              <a:off x="3872" y="2538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49</a:t>
              </a:r>
            </a:p>
          </p:txBody>
        </p:sp>
        <p:sp>
          <p:nvSpPr>
            <p:cNvPr id="188446" name="Rectangle 13"/>
            <p:cNvSpPr>
              <a:spLocks noChangeArrowheads="1"/>
            </p:cNvSpPr>
            <p:nvPr/>
          </p:nvSpPr>
          <p:spPr bwMode="auto">
            <a:xfrm>
              <a:off x="3256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itchFamily="18" charset="0"/>
                  <a:ea typeface="楷体_GB2312" pitchFamily="49" charset="-122"/>
                </a:rPr>
                <a:t>36</a:t>
              </a:r>
            </a:p>
          </p:txBody>
        </p:sp>
        <p:sp>
          <p:nvSpPr>
            <p:cNvPr id="188447" name="Rectangle 14"/>
            <p:cNvSpPr>
              <a:spLocks noChangeArrowheads="1"/>
            </p:cNvSpPr>
            <p:nvPr/>
          </p:nvSpPr>
          <p:spPr bwMode="auto">
            <a:xfrm>
              <a:off x="2639" y="2538"/>
              <a:ext cx="617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80</a:t>
              </a:r>
            </a:p>
          </p:txBody>
        </p:sp>
        <p:sp>
          <p:nvSpPr>
            <p:cNvPr id="188448" name="Rectangle 15"/>
            <p:cNvSpPr>
              <a:spLocks noChangeArrowheads="1"/>
            </p:cNvSpPr>
            <p:nvPr/>
          </p:nvSpPr>
          <p:spPr bwMode="auto">
            <a:xfrm>
              <a:off x="2023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73</a:t>
              </a:r>
            </a:p>
          </p:txBody>
        </p:sp>
        <p:sp>
          <p:nvSpPr>
            <p:cNvPr id="188449" name="Rectangle 16"/>
            <p:cNvSpPr>
              <a:spLocks noChangeArrowheads="1"/>
            </p:cNvSpPr>
            <p:nvPr/>
          </p:nvSpPr>
          <p:spPr bwMode="auto">
            <a:xfrm>
              <a:off x="1409" y="2538"/>
              <a:ext cx="614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52</a:t>
              </a:r>
            </a:p>
          </p:txBody>
        </p:sp>
        <p:sp>
          <p:nvSpPr>
            <p:cNvPr id="188450" name="Rectangle 17"/>
            <p:cNvSpPr>
              <a:spLocks noChangeArrowheads="1"/>
            </p:cNvSpPr>
            <p:nvPr/>
          </p:nvSpPr>
          <p:spPr bwMode="auto">
            <a:xfrm>
              <a:off x="793" y="2538"/>
              <a:ext cx="616" cy="5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15000"/>
                </a:lnSpc>
              </a:pPr>
              <a:r>
                <a:rPr kumimoji="1" lang="en-US" altLang="zh-CN" sz="36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23</a:t>
              </a:r>
            </a:p>
          </p:txBody>
        </p:sp>
        <p:sp>
          <p:nvSpPr>
            <p:cNvPr id="188451" name="Line 18"/>
            <p:cNvSpPr>
              <a:spLocks noChangeShapeType="1"/>
            </p:cNvSpPr>
            <p:nvPr/>
          </p:nvSpPr>
          <p:spPr bwMode="auto">
            <a:xfrm>
              <a:off x="793" y="2531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2" name="Line 19"/>
            <p:cNvSpPr>
              <a:spLocks noChangeShapeType="1"/>
            </p:cNvSpPr>
            <p:nvPr/>
          </p:nvSpPr>
          <p:spPr bwMode="auto">
            <a:xfrm>
              <a:off x="793" y="3610"/>
              <a:ext cx="430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3" name="Line 20"/>
            <p:cNvSpPr>
              <a:spLocks noChangeShapeType="1"/>
            </p:cNvSpPr>
            <p:nvPr/>
          </p:nvSpPr>
          <p:spPr bwMode="auto">
            <a:xfrm>
              <a:off x="793" y="2531"/>
              <a:ext cx="0" cy="10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454" name="Line 21"/>
            <p:cNvSpPr>
              <a:spLocks noChangeShapeType="1"/>
            </p:cNvSpPr>
            <p:nvPr/>
          </p:nvSpPr>
          <p:spPr bwMode="auto">
            <a:xfrm>
              <a:off x="5102" y="2531"/>
              <a:ext cx="0" cy="107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18" name="Line 22"/>
          <p:cNvSpPr>
            <a:spLocks noChangeShapeType="1"/>
          </p:cNvSpPr>
          <p:nvPr/>
        </p:nvSpPr>
        <p:spPr bwMode="auto">
          <a:xfrm>
            <a:off x="1763713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0" name="Rectangle 24"/>
          <p:cNvSpPr>
            <a:spLocks noChangeArrowheads="1"/>
          </p:cNvSpPr>
          <p:nvPr/>
        </p:nvSpPr>
        <p:spPr bwMode="auto">
          <a:xfrm>
            <a:off x="7121525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80</a:t>
            </a:r>
          </a:p>
        </p:txBody>
      </p: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6146800" y="4862513"/>
            <a:ext cx="974725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73</a:t>
            </a:r>
          </a:p>
        </p:txBody>
      </p:sp>
      <p:sp>
        <p:nvSpPr>
          <p:cNvPr id="157722" name="Rectangle 26"/>
          <p:cNvSpPr>
            <a:spLocks noChangeArrowheads="1"/>
          </p:cNvSpPr>
          <p:nvPr/>
        </p:nvSpPr>
        <p:spPr bwMode="auto">
          <a:xfrm>
            <a:off x="5168900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68</a:t>
            </a:r>
          </a:p>
        </p:txBody>
      </p:sp>
      <p:sp>
        <p:nvSpPr>
          <p:cNvPr id="157723" name="Rectangle 27"/>
          <p:cNvSpPr>
            <a:spLocks noChangeArrowheads="1"/>
          </p:cNvSpPr>
          <p:nvPr/>
        </p:nvSpPr>
        <p:spPr bwMode="auto">
          <a:xfrm>
            <a:off x="4189413" y="4862513"/>
            <a:ext cx="979487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52</a:t>
            </a:r>
          </a:p>
        </p:txBody>
      </p:sp>
      <p:sp>
        <p:nvSpPr>
          <p:cNvPr id="157724" name="Rectangle 28"/>
          <p:cNvSpPr>
            <a:spLocks noChangeArrowheads="1"/>
          </p:cNvSpPr>
          <p:nvPr/>
        </p:nvSpPr>
        <p:spPr bwMode="auto">
          <a:xfrm>
            <a:off x="3211513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49</a:t>
            </a:r>
          </a:p>
        </p:txBody>
      </p:sp>
      <p:sp>
        <p:nvSpPr>
          <p:cNvPr id="157725" name="Rectangle 29"/>
          <p:cNvSpPr>
            <a:spLocks noChangeArrowheads="1"/>
          </p:cNvSpPr>
          <p:nvPr/>
        </p:nvSpPr>
        <p:spPr bwMode="auto">
          <a:xfrm>
            <a:off x="2236788" y="4862513"/>
            <a:ext cx="974725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36</a:t>
            </a:r>
          </a:p>
        </p:txBody>
      </p:sp>
      <p:sp>
        <p:nvSpPr>
          <p:cNvPr id="157726" name="Rectangle 30"/>
          <p:cNvSpPr>
            <a:spLocks noChangeArrowheads="1"/>
          </p:cNvSpPr>
          <p:nvPr/>
        </p:nvSpPr>
        <p:spPr bwMode="auto">
          <a:xfrm>
            <a:off x="1258888" y="4862513"/>
            <a:ext cx="977900" cy="85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23</a:t>
            </a:r>
          </a:p>
        </p:txBody>
      </p:sp>
      <p:sp>
        <p:nvSpPr>
          <p:cNvPr id="157727" name="Line 31"/>
          <p:cNvSpPr>
            <a:spLocks noChangeShapeType="1"/>
          </p:cNvSpPr>
          <p:nvPr/>
        </p:nvSpPr>
        <p:spPr bwMode="auto">
          <a:xfrm>
            <a:off x="5651500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8" name="Line 32"/>
          <p:cNvSpPr>
            <a:spLocks noChangeShapeType="1"/>
          </p:cNvSpPr>
          <p:nvPr/>
        </p:nvSpPr>
        <p:spPr bwMode="auto">
          <a:xfrm>
            <a:off x="2771775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29" name="Line 33"/>
          <p:cNvSpPr>
            <a:spLocks noChangeShapeType="1"/>
          </p:cNvSpPr>
          <p:nvPr/>
        </p:nvSpPr>
        <p:spPr bwMode="auto">
          <a:xfrm>
            <a:off x="6659563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596188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3708400" y="3409950"/>
            <a:ext cx="0" cy="5762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2" name="Line 36"/>
          <p:cNvSpPr>
            <a:spLocks noChangeShapeType="1"/>
          </p:cNvSpPr>
          <p:nvPr/>
        </p:nvSpPr>
        <p:spPr bwMode="auto">
          <a:xfrm>
            <a:off x="8243888" y="3409950"/>
            <a:ext cx="0" cy="5762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33" name="Line 37"/>
          <p:cNvSpPr>
            <a:spLocks noChangeShapeType="1"/>
          </p:cNvSpPr>
          <p:nvPr/>
        </p:nvSpPr>
        <p:spPr bwMode="auto">
          <a:xfrm>
            <a:off x="5435600" y="3411538"/>
            <a:ext cx="0" cy="5762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4" name="标题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归并排序的核心操作</a:t>
            </a:r>
          </a:p>
        </p:txBody>
      </p:sp>
      <p:sp>
        <p:nvSpPr>
          <p:cNvPr id="188435" name="内容占位符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将两个有序序列归并为一个有序序列。</a:t>
            </a:r>
          </a:p>
          <a:p>
            <a:pPr>
              <a:buFont typeface="Wingdings" pitchFamily="2" charset="2"/>
              <a:buNone/>
            </a:pPr>
            <a:r>
              <a:rPr kumimoji="1" lang="zh-CN" altLang="zh-CN" dirty="0" smtClean="0">
                <a:solidFill>
                  <a:srgbClr val="008000"/>
                </a:solidFill>
                <a:latin typeface="楷体" pitchFamily="49" charset="-122"/>
              </a:rPr>
              <a:t>例如</a:t>
            </a:r>
            <a:r>
              <a:rPr kumimoji="1" lang="zh-CN" altLang="zh-CN" dirty="0" smtClean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kumimoji="1" lang="zh-CN" altLang="en-US" dirty="0" smtClean="0">
                <a:solidFill>
                  <a:srgbClr val="008000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R</a:t>
            </a:r>
            <a:r>
              <a:rPr kumimoji="1" lang="en-US" altLang="zh-CN" baseline="-25000" dirty="0" smtClean="0">
                <a:ea typeface="楷体_GB2312" pitchFamily="49" charset="-122"/>
              </a:rPr>
              <a:t>1</a:t>
            </a:r>
            <a:r>
              <a:rPr kumimoji="1" lang="en-US" altLang="zh-CN" dirty="0" smtClean="0">
                <a:ea typeface="楷体_GB2312" pitchFamily="49" charset="-122"/>
              </a:rPr>
              <a:t>={ 23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52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73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80 }</a:t>
            </a:r>
            <a:endParaRPr kumimoji="1" lang="zh-CN" altLang="en-US" dirty="0" smtClean="0"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		</a:t>
            </a:r>
            <a:r>
              <a:rPr kumimoji="1" lang="en-US" altLang="zh-CN" dirty="0" smtClean="0">
                <a:ea typeface="楷体_GB2312" pitchFamily="49" charset="-122"/>
              </a:rPr>
              <a:t>R</a:t>
            </a:r>
            <a:r>
              <a:rPr kumimoji="1" lang="en-US" altLang="zh-CN" baseline="-25000" dirty="0" smtClean="0">
                <a:ea typeface="楷体_GB2312" pitchFamily="49" charset="-122"/>
              </a:rPr>
              <a:t>2</a:t>
            </a:r>
            <a:r>
              <a:rPr kumimoji="1" lang="en-US" altLang="zh-CN" dirty="0" smtClean="0">
                <a:ea typeface="楷体_GB2312" pitchFamily="49" charset="-122"/>
              </a:rPr>
              <a:t>={ 36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49</a:t>
            </a:r>
            <a:r>
              <a:rPr kumimoji="1" lang="zh-CN" altLang="en-US" dirty="0" smtClean="0">
                <a:ea typeface="楷体_GB2312" pitchFamily="49" charset="-122"/>
              </a:rPr>
              <a:t>，</a:t>
            </a:r>
            <a:r>
              <a:rPr kumimoji="1" lang="en-US" altLang="zh-CN" dirty="0" smtClean="0">
                <a:ea typeface="楷体_GB2312" pitchFamily="49" charset="-122"/>
              </a:rPr>
              <a:t>68 }</a:t>
            </a:r>
            <a:endParaRPr kumimoji="1" lang="zh-CN" altLang="en-US" dirty="0" smtClean="0">
              <a:ea typeface="楷体_GB2312" pitchFamily="49" charset="-122"/>
            </a:endParaRPr>
          </a:p>
        </p:txBody>
      </p:sp>
      <p:sp>
        <p:nvSpPr>
          <p:cNvPr id="188436" name="灯片编号占位符 3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F0E20E-E7AA-4CB5-A485-F748667354F7}" type="slidenum">
              <a:rPr lang="zh-CN" altLang="en-US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0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10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10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7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0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8" grpId="0" animBg="1"/>
      <p:bldP spid="157718" grpId="1" animBg="1"/>
      <p:bldP spid="157721" grpId="0" animBg="1"/>
      <p:bldP spid="157722" grpId="0" animBg="1"/>
      <p:bldP spid="157723" grpId="0" animBg="1"/>
      <p:bldP spid="157724" grpId="0" animBg="1"/>
      <p:bldP spid="157725" grpId="0" animBg="1"/>
      <p:bldP spid="157726" grpId="0" animBg="1"/>
      <p:bldP spid="157727" grpId="0" animBg="1"/>
      <p:bldP spid="157727" grpId="1" animBg="1"/>
      <p:bldP spid="157728" grpId="0" animBg="1"/>
      <p:bldP spid="157728" grpId="1" animBg="1"/>
      <p:bldP spid="157729" grpId="0" animBg="1"/>
      <p:bldP spid="157729" grpId="1" animBg="1"/>
      <p:bldP spid="157730" grpId="0" animBg="1"/>
      <p:bldP spid="157730" grpId="1" animBg="1"/>
      <p:bldP spid="157731" grpId="0" animBg="1"/>
      <p:bldP spid="157731" grpId="1" animBg="1"/>
      <p:bldP spid="157732" grpId="0" animBg="1"/>
      <p:bldP spid="1577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归并排序算法</a:t>
            </a:r>
            <a:endParaRPr lang="zh-CN" altLang="en-US" sz="4400" dirty="0" smtClean="0"/>
          </a:p>
        </p:txBody>
      </p:sp>
      <p:sp>
        <p:nvSpPr>
          <p:cNvPr id="18944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2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楷体" pitchFamily="49" charset="-122"/>
              </a:rPr>
              <a:t>将有序序列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楷体" pitchFamily="49" charset="-122"/>
              </a:rPr>
              <a:t>L[s..m]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楷体" pitchFamily="49" charset="-122"/>
              </a:rPr>
              <a:t>和</a:t>
            </a:r>
            <a:r>
              <a:rPr kumimoji="1" lang="en-US" altLang="zh-CN" sz="2200" dirty="0" smtClean="0">
                <a:solidFill>
                  <a:srgbClr val="008000"/>
                </a:solidFill>
                <a:latin typeface="楷体" pitchFamily="49" charset="-122"/>
              </a:rPr>
              <a:t>L[m+1..t]</a:t>
            </a:r>
            <a:r>
              <a:rPr kumimoji="1" lang="zh-CN" altLang="en-US" sz="2200" dirty="0" smtClean="0">
                <a:solidFill>
                  <a:srgbClr val="008000"/>
                </a:solidFill>
                <a:latin typeface="楷体" pitchFamily="49" charset="-122"/>
              </a:rPr>
              <a:t>归并为有序序列</a:t>
            </a:r>
            <a:r>
              <a:rPr kumimoji="1" lang="en-US" altLang="zh-CN" sz="2200" dirty="0" smtClean="0">
                <a:solidFill>
                  <a:srgbClr val="008000"/>
                </a:solidFill>
                <a:ea typeface="楷体_GB2312" pitchFamily="49" charset="-122"/>
              </a:rPr>
              <a:t>L[s..t]</a:t>
            </a:r>
            <a:endParaRPr kumimoji="1" lang="en-US" altLang="zh-CN" sz="22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Merge2(</a:t>
            </a:r>
            <a:r>
              <a:rPr kumimoji="1" lang="en-US" altLang="zh-CN" sz="2400" dirty="0" err="1" smtClean="0">
                <a:ea typeface="楷体_GB2312" pitchFamily="49" charset="-122"/>
              </a:rPr>
              <a:t>int</a:t>
            </a:r>
            <a:r>
              <a:rPr kumimoji="1" lang="en-US" altLang="zh-CN" sz="2400" dirty="0" smtClean="0">
                <a:ea typeface="楷体_GB2312" pitchFamily="49" charset="-122"/>
              </a:rPr>
              <a:t> s, </a:t>
            </a:r>
            <a:r>
              <a:rPr kumimoji="1" lang="en-US" altLang="zh-CN" sz="2400" dirty="0" err="1" smtClean="0">
                <a:ea typeface="楷体_GB2312" pitchFamily="49" charset="-122"/>
              </a:rPr>
              <a:t>int</a:t>
            </a:r>
            <a:r>
              <a:rPr kumimoji="1" lang="en-US" altLang="zh-CN" sz="2400" dirty="0" smtClean="0">
                <a:ea typeface="楷体_GB2312" pitchFamily="49" charset="-122"/>
              </a:rPr>
              <a:t> m, </a:t>
            </a:r>
            <a:r>
              <a:rPr kumimoji="1" lang="en-US" altLang="zh-CN" sz="2400" dirty="0" err="1" smtClean="0">
                <a:ea typeface="楷体_GB2312" pitchFamily="49" charset="-122"/>
              </a:rPr>
              <a:t>int</a:t>
            </a:r>
            <a:r>
              <a:rPr kumimoji="1" lang="en-US" altLang="zh-CN" sz="2400" dirty="0" smtClean="0"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{	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=s</a:t>
            </a:r>
            <a:r>
              <a:rPr kumimoji="1" lang="zh-CN" altLang="en-US" sz="2400" dirty="0" smtClean="0">
                <a:ea typeface="楷体_GB2312" pitchFamily="49" charset="-122"/>
              </a:rPr>
              <a:t>，</a:t>
            </a:r>
            <a:r>
              <a:rPr kumimoji="1" lang="en-US" altLang="zh-CN" sz="2400" dirty="0" smtClean="0">
                <a:ea typeface="楷体_GB2312" pitchFamily="49" charset="-122"/>
              </a:rPr>
              <a:t>j=m+1</a:t>
            </a:r>
            <a:r>
              <a:rPr kumimoji="1" lang="zh-CN" altLang="en-US" sz="2400" dirty="0" smtClean="0">
                <a:ea typeface="楷体_GB2312" pitchFamily="49" charset="-122"/>
              </a:rPr>
              <a:t>，</a:t>
            </a:r>
            <a:r>
              <a:rPr kumimoji="1" lang="en-US" altLang="zh-CN" sz="2400" dirty="0" smtClean="0">
                <a:ea typeface="楷体_GB2312" pitchFamily="49" charset="-122"/>
              </a:rPr>
              <a:t>k=s;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while(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&lt;=m &amp;&amp; j&lt;=t)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{	if(L[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].key&lt;=L[j].key)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A[k]</a:t>
            </a:r>
            <a:r>
              <a:rPr kumimoji="1" lang="en-US" altLang="zh-CN" sz="2400" dirty="0" smtClean="0">
                <a:ea typeface="楷体_GB2312" pitchFamily="49" charset="-122"/>
              </a:rPr>
              <a:t>=L[</a:t>
            </a:r>
            <a:r>
              <a:rPr kumimoji="1" lang="en-US" altLang="zh-CN" sz="2400" dirty="0" err="1" smtClean="0"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ea typeface="楷体_GB2312" pitchFamily="49" charset="-122"/>
              </a:rPr>
              <a:t>++];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	else A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[k]</a:t>
            </a:r>
            <a:r>
              <a:rPr kumimoji="1" lang="en-US" altLang="zh-CN" sz="2400" dirty="0" smtClean="0">
                <a:ea typeface="楷体_GB2312" pitchFamily="49" charset="-122"/>
              </a:rPr>
              <a:t>=L[j++];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	++k;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	}</a:t>
            </a:r>
            <a:endParaRPr kumimoji="1" lang="en-US" altLang="zh-CN" sz="2400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	for(l=</a:t>
            </a:r>
            <a:r>
              <a:rPr kumimoji="1" lang="en-US" altLang="zh-CN" sz="2400" dirty="0" err="1" smtClean="0">
                <a:solidFill>
                  <a:srgbClr val="CC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; l&lt;=m; ++l</a:t>
            </a:r>
            <a:r>
              <a:rPr kumimoji="1" lang="en-US" altLang="zh-CN" sz="2400" i="1" dirty="0" smtClean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) A[k++]=L[l];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	for (l=j; l&lt;=t; ++l</a:t>
            </a:r>
            <a:r>
              <a:rPr kumimoji="1" lang="en-US" altLang="zh-CN" sz="2400" i="1" dirty="0" smtClean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CC0000"/>
                </a:solidFill>
                <a:ea typeface="楷体_GB2312" pitchFamily="49" charset="-122"/>
              </a:rPr>
              <a:t>) A[k++]=L[l];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	for(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=s;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&lt;=t;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++) L[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]=A[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dirty="0" smtClean="0">
                <a:solidFill>
                  <a:srgbClr val="0000FF"/>
                </a:solidFill>
                <a:ea typeface="楷体_GB2312" pitchFamily="49" charset="-122"/>
              </a:rPr>
              <a:t>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ea typeface="楷体_GB2312" pitchFamily="49" charset="-122"/>
              </a:rPr>
              <a:t>} </a:t>
            </a:r>
            <a:r>
              <a:rPr kumimoji="1"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O(n)</a:t>
            </a:r>
            <a:endParaRPr lang="zh-CN" altLang="en-US" sz="2400" dirty="0" smtClean="0"/>
          </a:p>
        </p:txBody>
      </p:sp>
      <p:sp>
        <p:nvSpPr>
          <p:cNvPr id="18944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B74375-8076-4CA6-9F4B-44978A3125D2}" type="slidenum">
              <a:rPr lang="zh-CN" altLang="en-US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Text Box 2053"/>
          <p:cNvSpPr txBox="1">
            <a:spLocks noChangeArrowheads="1"/>
          </p:cNvSpPr>
          <p:nvPr/>
        </p:nvSpPr>
        <p:spPr bwMode="auto">
          <a:xfrm>
            <a:off x="6429388" y="4572008"/>
            <a:ext cx="2178050" cy="132343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typedef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err="1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struct</a:t>
            </a:r>
            <a:endParaRPr kumimoji="1" lang="en-US" altLang="zh-CN" sz="1600" b="1" dirty="0" smtClean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{   </a:t>
            </a:r>
            <a:r>
              <a:rPr kumimoji="1" lang="en-US" altLang="zh-CN" sz="1600" b="1" dirty="0" err="1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KeyType</a:t>
            </a:r>
            <a:r>
              <a:rPr kumimoji="1" lang="en-US" altLang="zh-CN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1600" b="1" dirty="0" err="1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InfoType</a:t>
            </a:r>
            <a:r>
              <a:rPr kumimoji="1" lang="en-US" altLang="zh-CN" sz="1600" b="1" dirty="0" smtClean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otherdata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} </a:t>
            </a:r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RecordType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en-US" altLang="zh-CN" sz="1600" b="1" dirty="0" err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RecordType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1600" b="1" dirty="0" smtClean="0">
                <a:latin typeface="Times New Roman" pitchFamily="18" charset="0"/>
                <a:ea typeface="楷体_GB2312" pitchFamily="49" charset="-122"/>
              </a:rPr>
              <a:t>L[N</a:t>
            </a:r>
            <a:r>
              <a:rPr kumimoji="1" lang="en-US" altLang="zh-CN" sz="1600" b="1" dirty="0">
                <a:latin typeface="Times New Roman" pitchFamily="18" charset="0"/>
                <a:ea typeface="楷体_GB2312" pitchFamily="49" charset="-122"/>
              </a:rPr>
              <a:t>]</a:t>
            </a:r>
            <a:r>
              <a:rPr kumimoji="1" lang="en-US" altLang="zh-CN" sz="16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zh-CN" altLang="en-US" sz="16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87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43063" y="2286000"/>
            <a:ext cx="6097587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楷体" pitchFamily="49" charset="-122"/>
                <a:ea typeface="楷体" pitchFamily="49" charset="-122"/>
              </a:rPr>
              <a:t>整个顺序表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600200" y="3643313"/>
            <a:ext cx="3008313" cy="531812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楷体" pitchFamily="49" charset="-122"/>
                <a:ea typeface="楷体" pitchFamily="49" charset="-122"/>
              </a:rPr>
              <a:t>顺序表左半部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618038" y="3644900"/>
            <a:ext cx="3097212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顺序表右半部</a:t>
            </a:r>
            <a:endParaRPr kumimoji="1" lang="en-US" altLang="zh-CN" sz="2800" b="1">
              <a:latin typeface="Times New Roman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03738" y="2959100"/>
            <a:ext cx="304800" cy="541338"/>
          </a:xfrm>
          <a:prstGeom prst="downArrow">
            <a:avLst>
              <a:gd name="adj1" fmla="val 50000"/>
              <a:gd name="adj2" fmla="val 44401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kumimoji="1" lang="zh-CN" altLang="en-US" sz="2000" b="1">
                <a:latin typeface="Times New Roman" pitchFamily="18" charset="0"/>
              </a:rPr>
              <a:t>  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849813" y="2981325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二分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90471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</a:t>
            </a:r>
          </a:p>
        </p:txBody>
      </p:sp>
      <p:sp>
        <p:nvSpPr>
          <p:cNvPr id="190472" name="灯片编号占位符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5297DB-5AA9-453A-AD37-899E1E51C05E}" type="slidenum">
              <a:rPr lang="zh-CN" altLang="en-US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43313" y="4929188"/>
            <a:ext cx="1928812" cy="52863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是否有序</a:t>
            </a:r>
            <a:r>
              <a:rPr kumimoji="1" lang="en-US" altLang="zh-CN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?</a:t>
            </a:r>
            <a:endParaRPr kumimoji="1" lang="zh-CN" altLang="en-US" sz="2800" b="1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5" name="直接箭头连接符 14"/>
          <p:cNvCxnSpPr>
            <a:cxnSpLocks noChangeShapeType="1"/>
            <a:stCxn id="33802" idx="2"/>
          </p:cNvCxnSpPr>
          <p:nvPr/>
        </p:nvCxnSpPr>
        <p:spPr bwMode="auto">
          <a:xfrm rot="16200000" flipH="1">
            <a:off x="2996406" y="4282282"/>
            <a:ext cx="754063" cy="539750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17" name="直接箭头连接符 16"/>
          <p:cNvCxnSpPr>
            <a:cxnSpLocks noChangeShapeType="1"/>
            <a:stCxn id="33803" idx="2"/>
          </p:cNvCxnSpPr>
          <p:nvPr/>
        </p:nvCxnSpPr>
        <p:spPr bwMode="auto">
          <a:xfrm rot="5400000">
            <a:off x="5493544" y="4255294"/>
            <a:ext cx="752475" cy="595313"/>
          </a:xfrm>
          <a:prstGeom prst="straightConnector1">
            <a:avLst/>
          </a:prstGeom>
          <a:noFill/>
          <a:ln w="9525" algn="ctr">
            <a:solidFill>
              <a:srgbClr val="0000FF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="" xmlns:p14="http://schemas.microsoft.com/office/powerpoint/2010/main" val="2941332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nimBg="1" autoUpdateAnimBg="0"/>
      <p:bldP spid="33803" grpId="0" animBg="1" autoUpdateAnimBg="0"/>
      <p:bldP spid="33808" grpId="0" animBg="1"/>
      <p:bldP spid="33809" grpId="0" autoUpdateAnimBg="0"/>
      <p:bldP spid="1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归并排序算法</a:t>
            </a:r>
            <a:endParaRPr lang="zh-CN" altLang="en-US" sz="4400" dirty="0" smtClean="0"/>
          </a:p>
        </p:txBody>
      </p:sp>
      <p:sp>
        <p:nvSpPr>
          <p:cNvPr id="19149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Mergesort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if(</a:t>
            </a:r>
            <a:r>
              <a:rPr kumimoji="1" lang="en-US" altLang="zh-CN" dirty="0" err="1" smtClean="0">
                <a:ea typeface="楷体_GB2312" pitchFamily="49" charset="-122"/>
              </a:rPr>
              <a:t>s≥t</a:t>
            </a:r>
            <a:r>
              <a:rPr kumimoji="1" lang="en-US" altLang="zh-CN" dirty="0" smtClean="0">
                <a:ea typeface="楷体_GB2312" pitchFamily="49" charset="-122"/>
              </a:rPr>
              <a:t>) return;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m=(</a:t>
            </a:r>
            <a:r>
              <a:rPr kumimoji="1" lang="en-US" altLang="zh-CN" dirty="0" err="1" smtClean="0">
                <a:ea typeface="楷体_GB2312" pitchFamily="49" charset="-122"/>
              </a:rPr>
              <a:t>s+t</a:t>
            </a:r>
            <a:r>
              <a:rPr kumimoji="1" lang="en-US" altLang="zh-CN" dirty="0" smtClean="0">
                <a:ea typeface="楷体_GB2312" pitchFamily="49" charset="-122"/>
              </a:rPr>
              <a:t>)/2;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Mergesort</a:t>
            </a:r>
            <a:r>
              <a:rPr kumimoji="1" lang="en-US" altLang="zh-CN" dirty="0" smtClean="0">
                <a:ea typeface="楷体_GB2312" pitchFamily="49" charset="-122"/>
              </a:rPr>
              <a:t>(s, m);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Mergesort</a:t>
            </a:r>
            <a:r>
              <a:rPr kumimoji="1" lang="en-US" altLang="zh-CN" dirty="0" smtClean="0">
                <a:ea typeface="楷体_GB2312" pitchFamily="49" charset="-122"/>
              </a:rPr>
              <a:t>(m+1, t);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Merge2(s, m, t);</a:t>
            </a:r>
          </a:p>
          <a:p>
            <a:pPr>
              <a:lnSpc>
                <a:spcPct val="135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 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n)	     </a:t>
            </a:r>
            <a:r>
              <a:rPr kumimoji="1" lang="en-US" altLang="zh-CN" sz="1200" dirty="0" smtClean="0">
                <a:solidFill>
                  <a:srgbClr val="008000"/>
                </a:solidFill>
                <a:ea typeface="楷体_GB2312" pitchFamily="49" charset="-122"/>
              </a:rPr>
              <a:t>[</a:t>
            </a:r>
            <a:r>
              <a:rPr kumimoji="1" lang="en-US" altLang="zh-CN" sz="1200" dirty="0" err="1" smtClean="0">
                <a:solidFill>
                  <a:srgbClr val="008000"/>
                </a:solidFill>
              </a:rPr>
              <a:t>Mergesort</a:t>
            </a:r>
            <a:r>
              <a:rPr kumimoji="1" lang="en-US" altLang="zh-CN" sz="1200" dirty="0" smtClean="0">
                <a:solidFill>
                  <a:srgbClr val="008000"/>
                </a:solidFill>
              </a:rPr>
              <a:t> # </a:t>
            </a:r>
            <a:r>
              <a:rPr kumimoji="1" lang="en-US" altLang="zh-CN" sz="1200" dirty="0" smtClean="0">
                <a:solidFill>
                  <a:srgbClr val="008000"/>
                </a:solidFill>
                <a:ea typeface="楷体_GB2312" pitchFamily="49" charset="-122"/>
              </a:rPr>
              <a:t>]</a:t>
            </a:r>
          </a:p>
        </p:txBody>
      </p:sp>
      <p:sp>
        <p:nvSpPr>
          <p:cNvPr id="19149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516A4C-D283-4825-B173-F8572488071A}" type="slidenum">
              <a:rPr lang="zh-CN" altLang="en-US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</a:t>
            </a:r>
          </a:p>
        </p:txBody>
      </p:sp>
      <p:sp>
        <p:nvSpPr>
          <p:cNvPr id="819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kumimoji="1" lang="zh-CN" altLang="en-US" dirty="0" smtClean="0">
                <a:solidFill>
                  <a:srgbClr val="006600"/>
                </a:solidFill>
              </a:rPr>
              <a:t>例</a:t>
            </a:r>
            <a:r>
              <a:rPr kumimoji="1" lang="en-US" altLang="zh-CN" dirty="0">
                <a:solidFill>
                  <a:srgbClr val="00B050"/>
                </a:solidFill>
              </a:rPr>
              <a:t> </a:t>
            </a:r>
            <a:r>
              <a:rPr kumimoji="1" lang="en-US" altLang="zh-CN" dirty="0" smtClean="0">
                <a:solidFill>
                  <a:srgbClr val="00B050"/>
                </a:solidFill>
              </a:rPr>
              <a:t>  </a:t>
            </a:r>
            <a:r>
              <a:rPr kumimoji="1" lang="zh-CN" altLang="en-US" dirty="0" smtClean="0"/>
              <a:t>采用快速排序算法，将数据表</a:t>
            </a:r>
            <a:r>
              <a:rPr kumimoji="1" lang="en-US" altLang="zh-CN" dirty="0" smtClean="0"/>
              <a:t>L</a:t>
            </a:r>
            <a:r>
              <a:rPr kumimoji="1" lang="zh-CN" altLang="en-US" dirty="0" smtClean="0"/>
              <a:t>中的记录按关键字值从小到大排序。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kumimoji="1" lang="zh-CN" altLang="en-US" dirty="0" smtClean="0">
                <a:solidFill>
                  <a:srgbClr val="CC0000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solidFill>
                <a:srgbClr val="CC0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 smtClean="0">
                <a:latin typeface="楷体" pitchFamily="49" charset="-122"/>
              </a:rPr>
              <a:t>通过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一趟快速排序</a:t>
            </a:r>
            <a:r>
              <a:rPr kumimoji="1" lang="zh-CN" altLang="en-US" dirty="0" smtClean="0">
                <a:latin typeface="楷体" pitchFamily="49" charset="-122"/>
              </a:rPr>
              <a:t>将待排数据分割成独立的左中右三个部分，其中，中部分只含一个</a:t>
            </a:r>
            <a:r>
              <a:rPr kumimoji="1" lang="zh-CN" altLang="en-US" b="0" dirty="0" smtClean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 smtClean="0">
                <a:latin typeface="楷体" pitchFamily="49" charset="-122"/>
              </a:rPr>
              <a:t>，左边部分的所有关键字都比这个</a:t>
            </a:r>
            <a:r>
              <a:rPr kumimoji="1" lang="zh-CN" altLang="en-US" b="0" dirty="0" smtClean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小</a:t>
            </a:r>
            <a:r>
              <a:rPr kumimoji="1" lang="zh-CN" altLang="en-US" dirty="0" smtClean="0">
                <a:latin typeface="楷体" pitchFamily="49" charset="-122"/>
              </a:rPr>
              <a:t>，右边部分的所有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关键字</a:t>
            </a:r>
            <a:r>
              <a:rPr kumimoji="1" lang="zh-CN" altLang="en-US" dirty="0" smtClean="0">
                <a:latin typeface="楷体" pitchFamily="49" charset="-122"/>
              </a:rPr>
              <a:t>都比这个</a:t>
            </a:r>
            <a:r>
              <a:rPr kumimoji="1" lang="zh-CN" altLang="en-US" b="0" dirty="0" smtClean="0">
                <a:solidFill>
                  <a:srgbClr val="7030A0"/>
                </a:solidFill>
                <a:latin typeface="楷体" pitchFamily="49" charset="-122"/>
              </a:rPr>
              <a:t>数</a:t>
            </a:r>
            <a:r>
              <a:rPr kumimoji="1"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</a:rPr>
              <a:t>大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kumimoji="1" lang="zh-CN" altLang="en-US" dirty="0" smtClean="0">
                <a:latin typeface="楷体" pitchFamily="49" charset="-122"/>
              </a:rPr>
              <a:t>然后再</a:t>
            </a: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按此方法对这两部分记录分别进行快速排序</a:t>
            </a:r>
            <a:r>
              <a:rPr kumimoji="1" lang="zh-CN" altLang="en-US" dirty="0" smtClean="0">
                <a:latin typeface="楷体" pitchFamily="49" charset="-122"/>
              </a:rPr>
              <a:t>，直到所有记录整理成有序序列。 </a:t>
            </a:r>
            <a:endParaRPr kumimoji="1" lang="en-US" altLang="zh-CN" dirty="0" smtClean="0">
              <a:latin typeface="楷体" pitchFamily="49" charset="-122"/>
            </a:endParaRPr>
          </a:p>
        </p:txBody>
      </p:sp>
      <p:sp>
        <p:nvSpPr>
          <p:cNvPr id="19251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519A00-CF82-4CFE-95AC-19FDD6F455C5}" type="slidenum">
              <a:rPr lang="zh-CN" altLang="en-US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14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一趟快速排序</a:t>
            </a:r>
          </a:p>
        </p:txBody>
      </p:sp>
      <p:sp>
        <p:nvSpPr>
          <p:cNvPr id="19353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选取一个数据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</a:t>
            </a:r>
            <a:r>
              <a:rPr kumimoji="1" lang="en-US" altLang="zh-CN" dirty="0" err="1" smtClean="0">
                <a:solidFill>
                  <a:srgbClr val="3333FF"/>
                </a:solidFill>
                <a:latin typeface="楷体" pitchFamily="49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]</a:t>
            </a:r>
            <a:r>
              <a:rPr kumimoji="1" lang="zh-CN" altLang="en-US" dirty="0" smtClean="0">
                <a:latin typeface="楷体" pitchFamily="49" charset="-122"/>
              </a:rPr>
              <a:t>，以它的关键字值</a:t>
            </a:r>
            <a:r>
              <a:rPr kumimoji="1" lang="en-US" altLang="zh-CN" dirty="0" smtClean="0">
                <a:latin typeface="楷体" pitchFamily="49" charset="-122"/>
              </a:rPr>
              <a:t>key</a:t>
            </a:r>
            <a:r>
              <a:rPr kumimoji="1" lang="zh-CN" altLang="en-US" dirty="0" smtClean="0">
                <a:latin typeface="楷体" pitchFamily="49" charset="-122"/>
              </a:rPr>
              <a:t>作为</a:t>
            </a:r>
            <a:r>
              <a:rPr kumimoji="1" lang="zh-CN" altLang="en-US" dirty="0" smtClean="0">
                <a:solidFill>
                  <a:srgbClr val="CC0000"/>
                </a:solidFill>
                <a:latin typeface="楷体" pitchFamily="49" charset="-122"/>
              </a:rPr>
              <a:t>基准元素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枢轴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进行划分：将顺序表</a:t>
            </a:r>
            <a:r>
              <a:rPr kumimoji="1" lang="en-US" altLang="zh-CN" dirty="0" smtClean="0">
                <a:latin typeface="楷体" pitchFamily="49" charset="-122"/>
              </a:rPr>
              <a:t>L[s..t]</a:t>
            </a:r>
            <a:r>
              <a:rPr kumimoji="1" lang="zh-CN" altLang="en-US" dirty="0" smtClean="0">
                <a:latin typeface="楷体" pitchFamily="49" charset="-122"/>
              </a:rPr>
              <a:t>划分成三个部分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L[s..i-1]</a:t>
            </a:r>
            <a:r>
              <a:rPr kumimoji="1" lang="zh-CN" altLang="en-US" dirty="0" smtClean="0">
                <a:latin typeface="楷体" pitchFamily="49" charset="-122"/>
              </a:rPr>
              <a:t>，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</a:t>
            </a:r>
            <a:r>
              <a:rPr kumimoji="1" lang="en-US" altLang="zh-CN" dirty="0" err="1" smtClean="0">
                <a:solidFill>
                  <a:srgbClr val="3333FF"/>
                </a:solidFill>
                <a:latin typeface="楷体" pitchFamily="49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]</a:t>
            </a:r>
            <a:r>
              <a:rPr kumimoji="1" lang="zh-CN" altLang="en-US" dirty="0" smtClean="0">
                <a:latin typeface="楷体" pitchFamily="49" charset="-122"/>
              </a:rPr>
              <a:t>和</a:t>
            </a:r>
            <a:r>
              <a:rPr kumimoji="1" lang="en-US" altLang="zh-CN" dirty="0" smtClean="0">
                <a:solidFill>
                  <a:srgbClr val="3333FF"/>
                </a:solidFill>
                <a:latin typeface="楷体" pitchFamily="49" charset="-122"/>
              </a:rPr>
              <a:t>L[i+1..t]</a:t>
            </a:r>
            <a:r>
              <a:rPr kumimoji="1" lang="zh-CN" altLang="en-US" dirty="0" smtClean="0">
                <a:ea typeface="楷体_GB2312" pitchFamily="49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A50021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L[j].key </a:t>
            </a:r>
            <a:r>
              <a:rPr kumimoji="1"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≤ </a:t>
            </a:r>
            <a:r>
              <a:rPr kumimoji="1" lang="en-US" altLang="zh-CN" dirty="0" smtClean="0">
                <a:ea typeface="楷体_GB2312" pitchFamily="49" charset="-122"/>
              </a:rPr>
              <a:t>L[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].key </a:t>
            </a:r>
            <a:r>
              <a:rPr kumimoji="1"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≤ </a:t>
            </a:r>
            <a:r>
              <a:rPr kumimoji="1" lang="en-US" altLang="zh-CN" dirty="0" smtClean="0">
                <a:ea typeface="楷体_GB2312" pitchFamily="49" charset="-122"/>
              </a:rPr>
              <a:t>L[k].key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(s≤j≤i-1)		   (i+1≤k≤t)</a:t>
            </a:r>
          </a:p>
        </p:txBody>
      </p:sp>
      <p:sp>
        <p:nvSpPr>
          <p:cNvPr id="193540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36F27B-3148-412E-9411-35D6E00D79B1}" type="slidenum">
              <a:rPr lang="zh-CN" altLang="en-US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6574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825500" y="3271838"/>
          <a:ext cx="7772400" cy="936625"/>
        </p:xfrm>
        <a:graphic>
          <a:graphicData uri="http://schemas.openxmlformats.org/presentationml/2006/ole">
            <p:oleObj spid="_x0000_s2081" name="文档" r:id="rId3" imgW="7456680" imgH="749520" progId="Word.Document.8">
              <p:embed/>
            </p:oleObj>
          </a:graphicData>
        </a:graphic>
      </p:graphicFrame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1208088" y="26733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7913688" y="2673350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246188" y="2463800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3366"/>
                </a:solidFill>
                <a:latin typeface="Times New Roman" pitchFamily="18" charset="0"/>
              </a:rPr>
              <a:t>s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7997825" y="2520950"/>
            <a:ext cx="296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003366"/>
                </a:solidFill>
                <a:latin typeface="Times New Roman" pitchFamily="18" charset="0"/>
              </a:rPr>
              <a:t>t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889000" y="3313113"/>
            <a:ext cx="663575" cy="5857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23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877050" y="3314700"/>
            <a:ext cx="663575" cy="5857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80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2376488" y="3316288"/>
            <a:ext cx="663575" cy="5857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009999"/>
                </a:solidFill>
                <a:latin typeface="Times New Roman" pitchFamily="18" charset="0"/>
              </a:rPr>
              <a:t>14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3897313" y="3314700"/>
            <a:ext cx="663575" cy="5857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52</a:t>
            </a:r>
            <a:endParaRPr kumimoji="1" lang="en-US" altLang="zh-CN" sz="3600">
              <a:latin typeface="Times New Roman" pitchFamily="18" charset="0"/>
            </a:endParaRP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3132138" y="24892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x =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851275" y="2420938"/>
            <a:ext cx="650875" cy="6508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52</a:t>
            </a:r>
          </a:p>
        </p:txBody>
      </p:sp>
      <p:sp>
        <p:nvSpPr>
          <p:cNvPr id="4131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一趟快速排序</a:t>
            </a:r>
          </a:p>
        </p:txBody>
      </p:sp>
      <p:sp>
        <p:nvSpPr>
          <p:cNvPr id="4132" name="内容占位符 3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</a:t>
            </a:r>
          </a:p>
        </p:txBody>
      </p:sp>
      <p:sp>
        <p:nvSpPr>
          <p:cNvPr id="4133" name="灯片编号占位符 3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58CE0A3-6BBB-4312-908C-60FA72BB4550}" type="slidenum">
              <a:rPr lang="zh-CN" altLang="en-US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V="1">
            <a:off x="12842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106488" y="4494213"/>
            <a:ext cx="379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 flipV="1">
            <a:off x="8066088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7954963" y="4494213"/>
            <a:ext cx="28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V="1">
            <a:off x="720566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7019925" y="4494213"/>
            <a:ext cx="388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V="1">
            <a:off x="27320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559050" y="4494213"/>
            <a:ext cx="40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 flipV="1">
            <a:off x="430371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117975" y="4494213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 flipV="1">
            <a:off x="409733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3924300" y="4494213"/>
            <a:ext cx="32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 flipV="1">
            <a:off x="1970088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1797050" y="4494213"/>
            <a:ext cx="376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0" name="Line 36"/>
          <p:cNvSpPr>
            <a:spLocks noChangeShapeType="1"/>
          </p:cNvSpPr>
          <p:nvPr/>
        </p:nvSpPr>
        <p:spPr bwMode="auto">
          <a:xfrm flipV="1">
            <a:off x="6480175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6283325" y="4494213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 flipV="1">
            <a:off x="568801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5491163" y="4494213"/>
            <a:ext cx="43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flipV="1">
            <a:off x="4995863" y="3968750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4787900" y="4494213"/>
            <a:ext cx="404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800000"/>
                </a:solidFill>
                <a:latin typeface="Times New Roman" pitchFamily="18" charset="0"/>
              </a:rPr>
              <a:t>r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 flipV="1">
            <a:off x="3471863" y="3968750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3298825" y="4494213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itchFamily="18" charset="0"/>
              </a:rPr>
              <a:t>l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279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5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4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1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7" dur="5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3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500"/>
                            </p:stCondLst>
                            <p:childTnLst>
                              <p:par>
                                <p:cTn id="14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9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00"/>
                            </p:stCondLst>
                            <p:childTnLst>
                              <p:par>
                                <p:cTn id="16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3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0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95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0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4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10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10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500"/>
                            </p:stCondLst>
                            <p:childTnLst>
                              <p:par>
                                <p:cTn id="19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0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4" dur="10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nimBg="1"/>
      <p:bldP spid="123909" grpId="0" animBg="1"/>
      <p:bldP spid="123910" grpId="0" autoUpdateAnimBg="0"/>
      <p:bldP spid="123911" grpId="0" autoUpdateAnimBg="0"/>
      <p:bldP spid="123922" grpId="0" animBg="1" autoUpdateAnimBg="0"/>
      <p:bldP spid="123926" grpId="0" animBg="1" autoUpdateAnimBg="0"/>
      <p:bldP spid="123930" grpId="0" animBg="1" autoUpdateAnimBg="0"/>
      <p:bldP spid="123934" grpId="0" animBg="1" autoUpdateAnimBg="0"/>
      <p:bldP spid="123936" grpId="0" autoUpdateAnimBg="0"/>
      <p:bldP spid="123937" grpId="0" animBg="1" autoUpdateAnimBg="0"/>
      <p:bldP spid="123912" grpId="0" animBg="1"/>
      <p:bldP spid="123912" grpId="1" animBg="1"/>
      <p:bldP spid="123913" grpId="0" autoUpdateAnimBg="0"/>
      <p:bldP spid="123914" grpId="0" animBg="1"/>
      <p:bldP spid="123914" grpId="1" animBg="1"/>
      <p:bldP spid="123915" grpId="0" autoUpdateAnimBg="0"/>
      <p:bldP spid="123915" grpId="1"/>
      <p:bldP spid="123919" grpId="0" animBg="1"/>
      <p:bldP spid="123919" grpId="1" animBg="1"/>
      <p:bldP spid="123920" grpId="0" autoUpdateAnimBg="0"/>
      <p:bldP spid="123920" grpId="1"/>
      <p:bldP spid="123923" grpId="0" animBg="1"/>
      <p:bldP spid="123923" grpId="1" animBg="1"/>
      <p:bldP spid="123924" grpId="0" autoUpdateAnimBg="0"/>
      <p:bldP spid="123924" grpId="1"/>
      <p:bldP spid="123927" grpId="0" animBg="1"/>
      <p:bldP spid="123928" grpId="0" autoUpdateAnimBg="0"/>
      <p:bldP spid="123931" grpId="0" animBg="1"/>
      <p:bldP spid="123932" grpId="0" autoUpdateAnimBg="0"/>
      <p:bldP spid="123938" grpId="0" animBg="1"/>
      <p:bldP spid="123938" grpId="1" animBg="1"/>
      <p:bldP spid="123939" grpId="0" autoUpdateAnimBg="0"/>
      <p:bldP spid="123939" grpId="1"/>
      <p:bldP spid="123940" grpId="0" animBg="1"/>
      <p:bldP spid="123940" grpId="1" animBg="1"/>
      <p:bldP spid="123941" grpId="0" autoUpdateAnimBg="0"/>
      <p:bldP spid="123941" grpId="1"/>
      <p:bldP spid="123942" grpId="0" animBg="1"/>
      <p:bldP spid="123942" grpId="1" animBg="1"/>
      <p:bldP spid="123943" grpId="0" autoUpdateAnimBg="0"/>
      <p:bldP spid="123943" grpId="1"/>
      <p:bldP spid="123944" grpId="0" animBg="1"/>
      <p:bldP spid="123944" grpId="1" animBg="1"/>
      <p:bldP spid="123945" grpId="0" autoUpdateAnimBg="0"/>
      <p:bldP spid="123945" grpId="1"/>
      <p:bldP spid="123946" grpId="0" animBg="1"/>
      <p:bldP spid="123946" grpId="1" animBg="1"/>
      <p:bldP spid="123947" grpId="0" autoUpdateAnimBg="0"/>
      <p:bldP spid="12394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一趟快速排序算法</a:t>
            </a:r>
          </a:p>
        </p:txBody>
      </p:sp>
      <p:sp>
        <p:nvSpPr>
          <p:cNvPr id="194563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QKPass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l,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r)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x=L[l];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while(l&lt;r)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{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	while(l&lt;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r&amp;L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[r].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key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楷体_GB2312" pitchFamily="49" charset="-122"/>
              </a:rPr>
              <a:t>≥</a:t>
            </a:r>
            <a:r>
              <a:rPr kumimoji="1" lang="en-US" altLang="zh-CN" dirty="0" err="1" smtClean="0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) --r;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		L[l]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=L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[r];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while(l&lt;</a:t>
            </a:r>
            <a:r>
              <a:rPr kumimoji="1" lang="en-US" altLang="zh-CN" dirty="0" err="1" smtClean="0">
                <a:ea typeface="楷体_GB2312" pitchFamily="49" charset="-122"/>
              </a:rPr>
              <a:t>r&amp;L</a:t>
            </a:r>
            <a:r>
              <a:rPr kumimoji="1" lang="en-US" altLang="zh-CN" dirty="0" smtClean="0">
                <a:ea typeface="楷体_GB2312" pitchFamily="49" charset="-122"/>
              </a:rPr>
              <a:t>[l].</a:t>
            </a:r>
            <a:r>
              <a:rPr kumimoji="1" lang="en-US" altLang="zh-CN" dirty="0" err="1" smtClean="0">
                <a:ea typeface="楷体_GB2312" pitchFamily="49" charset="-122"/>
              </a:rPr>
              <a:t>key</a:t>
            </a:r>
            <a:r>
              <a:rPr kumimoji="1" lang="en-US" altLang="zh-CN" sz="2400" dirty="0" err="1" smtClean="0">
                <a:ea typeface="楷体_GB2312" pitchFamily="49" charset="-122"/>
              </a:rPr>
              <a:t>≤</a:t>
            </a:r>
            <a:r>
              <a:rPr kumimoji="1" lang="en-US" altLang="zh-CN" dirty="0" err="1" smtClean="0">
                <a:ea typeface="楷体_GB2312" pitchFamily="49" charset="-122"/>
              </a:rPr>
              <a:t>x</a:t>
            </a:r>
            <a:r>
              <a:rPr kumimoji="1" lang="en-US" altLang="zh-CN" dirty="0" smtClean="0">
                <a:ea typeface="楷体_GB2312" pitchFamily="49" charset="-122"/>
              </a:rPr>
              <a:t>) ++l;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L[r]</a:t>
            </a:r>
            <a:r>
              <a:rPr kumimoji="1" lang="en-US" altLang="zh-CN" dirty="0" smtClean="0">
                <a:ea typeface="楷体_GB2312" pitchFamily="49" charset="-122"/>
                <a:sym typeface="Symbol" pitchFamily="18" charset="2"/>
              </a:rPr>
              <a:t>=L</a:t>
            </a:r>
            <a:r>
              <a:rPr kumimoji="1" lang="en-US" altLang="zh-CN" dirty="0" smtClean="0">
                <a:ea typeface="楷体_GB2312" pitchFamily="49" charset="-122"/>
              </a:rPr>
              <a:t>[l];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}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r[l]=x;  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return l</a:t>
            </a:r>
            <a:r>
              <a:rPr kumimoji="1" lang="en-US" altLang="zh-CN" dirty="0" smtClean="0">
                <a:ea typeface="楷体_GB2312" pitchFamily="49" charset="-122"/>
              </a:rPr>
              <a:t>;  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返回枢轴位置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O(n)</a:t>
            </a:r>
          </a:p>
        </p:txBody>
      </p:sp>
      <p:sp>
        <p:nvSpPr>
          <p:cNvPr id="19456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1EB4F5-708A-4C76-8080-6CA83CE7BCD9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18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492250" y="2286000"/>
            <a:ext cx="6248400" cy="528638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整个顺序表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492250" y="3657600"/>
            <a:ext cx="2792413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顺序表左部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5003800" y="3644900"/>
            <a:ext cx="2736850" cy="531813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66"/>
                </a:solidFill>
                <a:latin typeface="楷体" pitchFamily="49" charset="-122"/>
                <a:ea typeface="楷体" pitchFamily="49" charset="-122"/>
              </a:rPr>
              <a:t>顺序表右部</a:t>
            </a:r>
            <a:endParaRPr kumimoji="1" lang="en-US" altLang="zh-CN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225925" y="3643313"/>
            <a:ext cx="8255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b="1">
                <a:solidFill>
                  <a:srgbClr val="990000"/>
                </a:solidFill>
                <a:latin typeface="Times New Roman" pitchFamily="18" charset="0"/>
              </a:rPr>
              <a:t>枢轴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33808" name="AutoShape 16"/>
          <p:cNvSpPr>
            <a:spLocks noChangeArrowheads="1"/>
          </p:cNvSpPr>
          <p:nvPr/>
        </p:nvSpPr>
        <p:spPr bwMode="auto">
          <a:xfrm>
            <a:off x="4503738" y="2959100"/>
            <a:ext cx="304800" cy="541338"/>
          </a:xfrm>
          <a:prstGeom prst="downArrow">
            <a:avLst>
              <a:gd name="adj1" fmla="val 50000"/>
              <a:gd name="adj2" fmla="val 44401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kumimoji="1" lang="zh-CN" altLang="en-US" sz="2000" b="1">
                <a:latin typeface="Times New Roman" pitchFamily="18" charset="0"/>
              </a:rPr>
              <a:t>     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706938" y="29241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</a:rPr>
              <a:t>一次划分 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 flipV="1">
            <a:off x="2987675" y="4370388"/>
            <a:ext cx="539750" cy="5397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5580063" y="4370388"/>
            <a:ext cx="539750" cy="53975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786063" y="4916488"/>
            <a:ext cx="346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分别进行快速排序</a:t>
            </a:r>
            <a:endParaRPr kumimoji="1" lang="zh-CN" altLang="en-US" sz="32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95595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快速排序算法</a:t>
            </a:r>
          </a:p>
        </p:txBody>
      </p:sp>
      <p:sp>
        <p:nvSpPr>
          <p:cNvPr id="195596" name="灯片编号占位符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4B2086-31CC-4DBC-AFB1-6674E2B4B9C9}" type="slidenum">
              <a:rPr lang="zh-CN" altLang="en-US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250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 autoUpdateAnimBg="0"/>
      <p:bldP spid="33802" grpId="0" animBg="1" autoUpdateAnimBg="0"/>
      <p:bldP spid="33803" grpId="0" animBg="1" autoUpdateAnimBg="0"/>
      <p:bldP spid="33806" grpId="0" animBg="1" autoUpdateAnimBg="0"/>
      <p:bldP spid="33808" grpId="0" animBg="1"/>
      <p:bldP spid="33809" grpId="0" autoUpdateAnimBg="0"/>
      <p:bldP spid="33811" grpId="0" animBg="1"/>
      <p:bldP spid="33812" grpId="0" animBg="1"/>
      <p:bldP spid="3381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快速排序算法</a:t>
            </a:r>
          </a:p>
        </p:txBody>
      </p:sp>
      <p:sp>
        <p:nvSpPr>
          <p:cNvPr id="19661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对记录序列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L[s..t]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进行快速排序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QKSort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if(</a:t>
            </a:r>
            <a:r>
              <a:rPr kumimoji="1" lang="en-US" altLang="zh-CN" dirty="0" err="1" smtClean="0">
                <a:ea typeface="楷体_GB2312" pitchFamily="49" charset="-122"/>
              </a:rPr>
              <a:t>s≥t</a:t>
            </a:r>
            <a:r>
              <a:rPr kumimoji="1" lang="en-US" altLang="zh-CN" dirty="0" smtClean="0">
                <a:ea typeface="楷体_GB2312" pitchFamily="49" charset="-122"/>
              </a:rPr>
              <a:t>) return;</a:t>
            </a: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	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对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L[s..t]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进行一次划分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dirty="0" smtClean="0">
                <a:ea typeface="楷体_GB2312" pitchFamily="49" charset="-122"/>
              </a:rPr>
              <a:t>	</a:t>
            </a:r>
            <a:r>
              <a:rPr kumimoji="1" lang="en-US" altLang="zh-CN" dirty="0" smtClean="0">
                <a:ea typeface="楷体_GB2312" pitchFamily="49" charset="-122"/>
              </a:rPr>
              <a:t>m=</a:t>
            </a:r>
            <a:r>
              <a:rPr kumimoji="1" lang="en-US" altLang="zh-CN" dirty="0" err="1" smtClean="0">
                <a:ea typeface="楷体_GB2312" pitchFamily="49" charset="-122"/>
              </a:rPr>
              <a:t>QKPass</a:t>
            </a:r>
            <a:r>
              <a:rPr kumimoji="1" lang="en-US" altLang="zh-CN" dirty="0" smtClean="0">
                <a:ea typeface="楷体_GB2312" pitchFamily="49" charset="-122"/>
              </a:rPr>
              <a:t>(s, 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QKSort</a:t>
            </a:r>
            <a:r>
              <a:rPr kumimoji="1" lang="en-US" altLang="zh-CN" dirty="0" smtClean="0">
                <a:ea typeface="楷体_GB2312" pitchFamily="49" charset="-122"/>
              </a:rPr>
              <a:t>(s, m-1);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</a:t>
            </a:r>
            <a:r>
              <a:rPr kumimoji="1" lang="en-US" altLang="zh-CN" dirty="0" err="1" smtClean="0">
                <a:ea typeface="楷体_GB2312" pitchFamily="49" charset="-122"/>
              </a:rPr>
              <a:t>QKSort</a:t>
            </a:r>
            <a:r>
              <a:rPr kumimoji="1" lang="en-US" altLang="zh-CN" dirty="0" smtClean="0">
                <a:ea typeface="楷体_GB2312" pitchFamily="49" charset="-122"/>
              </a:rPr>
              <a:t>(m+1, t);</a:t>
            </a: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平均时间复杂度为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 smtClean="0">
                <a:ea typeface="楷体_GB2312" pitchFamily="49" charset="-122"/>
              </a:rPr>
              <a:t>n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 smtClean="0">
                <a:ea typeface="楷体_GB2312" pitchFamily="49" charset="-122"/>
              </a:rPr>
              <a:t>n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96612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B7B1DD-C706-4763-9452-FAACE4593C20}" type="slidenum">
              <a:rPr lang="zh-CN" altLang="en-US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2035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排序的稳定性</a:t>
            </a:r>
          </a:p>
        </p:txBody>
      </p:sp>
      <p:sp>
        <p:nvSpPr>
          <p:cNvPr id="1229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/>
              <a:t>设</a:t>
            </a:r>
            <a:r>
              <a:rPr kumimoji="1" lang="en-US" altLang="zh-CN" dirty="0" smtClean="0"/>
              <a:t>r[]</a:t>
            </a:r>
            <a:r>
              <a:rPr kumimoji="1" lang="zh-CN" altLang="en-US" dirty="0" smtClean="0"/>
              <a:t>排序前</a:t>
            </a:r>
            <a:r>
              <a:rPr kumimoji="1" lang="en-US" altLang="zh-CN" dirty="0" smtClean="0"/>
              <a:t>(56, 34,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47</a:t>
            </a:r>
            <a:r>
              <a:rPr kumimoji="1" lang="en-US" altLang="zh-CN" dirty="0" smtClean="0"/>
              <a:t>, 23, 66, 18,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47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dirty="0" smtClean="0"/>
              <a:t>如果</a:t>
            </a:r>
            <a:r>
              <a:rPr kumimoji="1" lang="zh-CN" altLang="en-US" dirty="0" smtClean="0"/>
              <a:t>排序后得到</a:t>
            </a:r>
            <a:r>
              <a:rPr kumimoji="1" lang="en-US" altLang="zh-CN" dirty="0" smtClean="0"/>
              <a:t>(18, 23, 34,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47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47</a:t>
            </a:r>
            <a:r>
              <a:rPr kumimoji="1" lang="en-US" altLang="zh-CN" dirty="0" smtClean="0"/>
              <a:t>, 56, 66)</a:t>
            </a:r>
            <a:r>
              <a:rPr kumimoji="1" lang="zh-CN" altLang="en-US" dirty="0" smtClean="0"/>
              <a:t>，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则称该排序方法是</a:t>
            </a:r>
            <a:r>
              <a:rPr kumimoji="1" lang="zh-CN" altLang="en-US" dirty="0" smtClean="0">
                <a:solidFill>
                  <a:srgbClr val="990000"/>
                </a:solidFill>
              </a:rPr>
              <a:t>稳定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003366"/>
                </a:solidFill>
              </a:rPr>
              <a:t>；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dirty="0" smtClean="0"/>
              <a:t>如果</a:t>
            </a:r>
            <a:r>
              <a:rPr kumimoji="1" lang="zh-CN" altLang="en-US" dirty="0" smtClean="0"/>
              <a:t>排序后得到</a:t>
            </a:r>
            <a:r>
              <a:rPr kumimoji="1" lang="en-US" altLang="zh-CN" dirty="0" smtClean="0"/>
              <a:t>(18, 23, 34,</a:t>
            </a:r>
            <a:r>
              <a:rPr kumimoji="1" lang="en-US" altLang="zh-CN" dirty="0" smtClean="0">
                <a:solidFill>
                  <a:srgbClr val="0000FF"/>
                </a:solidFill>
              </a:rPr>
              <a:t> 47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47</a:t>
            </a:r>
            <a:r>
              <a:rPr kumimoji="1" lang="en-US" altLang="zh-CN" dirty="0" smtClean="0"/>
              <a:t>, 56, 66)</a:t>
            </a:r>
            <a:r>
              <a:rPr kumimoji="1" lang="zh-CN" altLang="en-US" dirty="0" smtClean="0"/>
              <a:t>，</a:t>
            </a:r>
          </a:p>
          <a:p>
            <a:pPr marL="363538" indent="-363538">
              <a:buFont typeface="Wingdings" pitchFamily="2" charset="2"/>
              <a:buNone/>
              <a:defRPr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则称该排序方法是</a:t>
            </a:r>
            <a:r>
              <a:rPr kumimoji="1" lang="zh-CN" altLang="en-US" dirty="0" smtClean="0">
                <a:solidFill>
                  <a:srgbClr val="990000"/>
                </a:solidFill>
              </a:rPr>
              <a:t>不稳定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>
                <a:solidFill>
                  <a:srgbClr val="003366"/>
                </a:solidFill>
              </a:rPr>
              <a:t>。</a:t>
            </a:r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76D4BB-F085-4CC5-9E4E-2E5B6C73B217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快速排序算法时间复杂度分析</a:t>
            </a:r>
            <a:endParaRPr lang="zh-CN" altLang="en-US" smtClean="0"/>
          </a:p>
        </p:txBody>
      </p:sp>
      <p:sp>
        <p:nvSpPr>
          <p:cNvPr id="197635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假设</a:t>
            </a:r>
            <a:r>
              <a:rPr kumimoji="1" lang="zh-CN" altLang="en-US" dirty="0" smtClean="0">
                <a:solidFill>
                  <a:srgbClr val="0000FF"/>
                </a:solidFill>
                <a:latin typeface="楷体" pitchFamily="49" charset="-122"/>
              </a:rPr>
              <a:t>一次划分所得枢轴位置</a:t>
            </a:r>
            <a:r>
              <a:rPr kumimoji="1" lang="en-US" altLang="zh-CN" i="1" dirty="0" err="1" smtClean="0">
                <a:solidFill>
                  <a:srgbClr val="0000FF"/>
                </a:solidFill>
                <a:latin typeface="楷体" pitchFamily="49" charset="-122"/>
              </a:rPr>
              <a:t>i</a:t>
            </a:r>
            <a:r>
              <a:rPr kumimoji="1" lang="en-US" altLang="zh-CN" i="1" dirty="0" smtClean="0">
                <a:solidFill>
                  <a:srgbClr val="0000FF"/>
                </a:solidFill>
                <a:latin typeface="楷体" pitchFamily="49" charset="-122"/>
              </a:rPr>
              <a:t>=k</a:t>
            </a:r>
            <a:r>
              <a:rPr kumimoji="1" lang="zh-CN" altLang="en-US" dirty="0" smtClean="0">
                <a:latin typeface="楷体" pitchFamily="49" charset="-122"/>
              </a:rPr>
              <a:t>，则对</a:t>
            </a:r>
            <a:r>
              <a:rPr kumimoji="1" lang="en-US" altLang="zh-CN" i="1" dirty="0" smtClean="0">
                <a:latin typeface="楷体" pitchFamily="49" charset="-122"/>
              </a:rPr>
              <a:t>n</a:t>
            </a:r>
            <a:r>
              <a:rPr kumimoji="1" lang="zh-CN" altLang="en-US" dirty="0" smtClean="0">
                <a:latin typeface="楷体" pitchFamily="49" charset="-122"/>
              </a:rPr>
              <a:t>个记录进行快速排序所需时间为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	T(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n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 = </a:t>
            </a:r>
            <a:r>
              <a:rPr kumimoji="1" lang="en-US" altLang="zh-CN" dirty="0" err="1" smtClean="0">
                <a:solidFill>
                  <a:srgbClr val="000080"/>
                </a:solidFill>
                <a:latin typeface="楷体" pitchFamily="49" charset="-122"/>
              </a:rPr>
              <a:t>T</a:t>
            </a:r>
            <a:r>
              <a:rPr kumimoji="1" lang="en-US" altLang="zh-CN" baseline="-25000" dirty="0" err="1" smtClean="0">
                <a:solidFill>
                  <a:srgbClr val="000080"/>
                </a:solidFill>
                <a:latin typeface="楷体" pitchFamily="49" charset="-122"/>
              </a:rPr>
              <a:t>pass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n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 + T(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k-1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 + T(</a:t>
            </a:r>
            <a:r>
              <a:rPr kumimoji="1" lang="en-US" altLang="zh-CN" i="1" dirty="0" smtClean="0">
                <a:solidFill>
                  <a:srgbClr val="000080"/>
                </a:solidFill>
                <a:latin typeface="楷体" pitchFamily="49" charset="-122"/>
              </a:rPr>
              <a:t>n-k</a:t>
            </a:r>
            <a:r>
              <a:rPr kumimoji="1" lang="en-US" altLang="zh-CN" dirty="0" smtClean="0">
                <a:solidFill>
                  <a:srgbClr val="000080"/>
                </a:solidFill>
                <a:latin typeface="楷体" pitchFamily="49" charset="-122"/>
              </a:rPr>
              <a:t>)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&gt;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若待排序列中的关键字随机分布，则</a:t>
            </a:r>
            <a:r>
              <a:rPr kumimoji="1" lang="en-US" altLang="zh-CN" i="1" dirty="0" smtClean="0">
                <a:solidFill>
                  <a:srgbClr val="003366"/>
                </a:solidFill>
                <a:latin typeface="楷体" pitchFamily="49" charset="-122"/>
              </a:rPr>
              <a:t>k 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取</a:t>
            </a:r>
            <a:r>
              <a:rPr kumimoji="1" lang="en-US" altLang="zh-CN" dirty="0" smtClean="0">
                <a:solidFill>
                  <a:srgbClr val="003366"/>
                </a:solidFill>
                <a:latin typeface="楷体" pitchFamily="49" charset="-122"/>
              </a:rPr>
              <a:t>1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至</a:t>
            </a:r>
            <a:r>
              <a:rPr kumimoji="1" lang="en-US" altLang="zh-CN" i="1" dirty="0" smtClean="0">
                <a:solidFill>
                  <a:srgbClr val="003366"/>
                </a:solidFill>
                <a:latin typeface="楷体" pitchFamily="49" charset="-122"/>
              </a:rPr>
              <a:t>n</a:t>
            </a:r>
            <a:r>
              <a:rPr kumimoji="1" lang="zh-CN" altLang="en-US" dirty="0" smtClean="0">
                <a:solidFill>
                  <a:srgbClr val="003366"/>
                </a:solidFill>
                <a:latin typeface="楷体" pitchFamily="49" charset="-122"/>
              </a:rPr>
              <a:t>中任意一个值是等概率的。</a:t>
            </a:r>
          </a:p>
        </p:txBody>
      </p:sp>
      <p:sp>
        <p:nvSpPr>
          <p:cNvPr id="197636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DEBAD3-BEBE-4DD3-AC48-62BD89686606}" type="slidenum">
              <a:rPr lang="zh-CN" altLang="en-US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7544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快速排序算法时间复杂度分析</a:t>
            </a:r>
            <a:endParaRPr lang="zh-CN" altLang="en-US" smtClean="0"/>
          </a:p>
        </p:txBody>
      </p:sp>
      <p:sp>
        <p:nvSpPr>
          <p:cNvPr id="198660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itchFamily="49" charset="-122"/>
              </a:rPr>
              <a:t>由此可得快速排序所需时间的平均值为</a:t>
            </a:r>
            <a:r>
              <a:rPr kumimoji="1" lang="zh-CN" altLang="en-US" dirty="0" smtClean="0">
                <a:ea typeface="楷体_GB2312" pitchFamily="49" charset="-122"/>
              </a:rPr>
              <a:t>：</a:t>
            </a:r>
          </a:p>
        </p:txBody>
      </p:sp>
      <p:sp>
        <p:nvSpPr>
          <p:cNvPr id="198659" name="灯片编号占位符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B9EB63-2C12-400E-BA81-A3259B5AC7AD}" type="slidenum">
              <a:rPr lang="zh-CN" altLang="en-US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866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4313" y="2357438"/>
            <a:ext cx="4000500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5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4313" y="3143250"/>
            <a:ext cx="23082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5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5938" y="3214688"/>
            <a:ext cx="33893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866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1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88" y="4143375"/>
            <a:ext cx="33575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7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3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5263" y="4857750"/>
            <a:ext cx="485775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7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867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3266" name="Picture 1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0" y="5572125"/>
            <a:ext cx="6357938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40275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快速排序算法时间复杂度分析</a:t>
            </a:r>
            <a:endParaRPr lang="zh-CN" altLang="en-US" smtClean="0"/>
          </a:p>
        </p:txBody>
      </p:sp>
      <p:sp>
        <p:nvSpPr>
          <p:cNvPr id="199683" name="内容占位符 8"/>
          <p:cNvSpPr>
            <a:spLocks noGrp="1"/>
          </p:cNvSpPr>
          <p:nvPr>
            <p:ph idx="1"/>
          </p:nvPr>
        </p:nvSpPr>
        <p:spPr>
          <a:xfrm>
            <a:off x="1071538" y="1600200"/>
            <a:ext cx="7316886" cy="4543443"/>
          </a:xfrm>
        </p:spPr>
        <p:txBody>
          <a:bodyPr/>
          <a:lstStyle/>
          <a:p>
            <a:pPr marL="357188" indent="-357188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楷体" pitchFamily="49" charset="-122"/>
              </a:rPr>
              <a:t>若待排记录的初始状态按关键字有序，快速排序将蜕化为冒泡排序，其时间复杂度为</a:t>
            </a:r>
            <a:r>
              <a:rPr kumimoji="1" lang="en-US" altLang="zh-CN" dirty="0" smtClean="0">
                <a:latin typeface="楷体" pitchFamily="49" charset="-122"/>
              </a:rPr>
              <a:t>O(n</a:t>
            </a:r>
            <a:r>
              <a:rPr kumimoji="1" lang="en-US" altLang="zh-CN" baseline="30000" dirty="0" smtClean="0"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  <a:p>
            <a:pPr marL="357188" indent="-357188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楷体" pitchFamily="49" charset="-122"/>
              </a:rPr>
              <a:t>为避免出现这种情况，</a:t>
            </a:r>
            <a:r>
              <a:rPr kumimoji="1" lang="zh-CN" altLang="en-US" dirty="0" smtClean="0">
                <a:solidFill>
                  <a:srgbClr val="C00000"/>
                </a:solidFill>
                <a:latin typeface="楷体" pitchFamily="49" charset="-122"/>
              </a:rPr>
              <a:t>需在进行一次划分之前，进行“予处理”</a:t>
            </a:r>
            <a:r>
              <a:rPr kumimoji="1" lang="zh-CN" altLang="en-US" dirty="0" smtClean="0">
                <a:solidFill>
                  <a:schemeClr val="accent2"/>
                </a:solidFill>
                <a:latin typeface="楷体" pitchFamily="49" charset="-122"/>
              </a:rPr>
              <a:t> 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例如，</a:t>
            </a:r>
          </a:p>
          <a:p>
            <a:pPr marL="357188" indent="-357188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itchFamily="49" charset="-122"/>
              </a:rPr>
              <a:t>	先对</a:t>
            </a:r>
            <a:r>
              <a:rPr kumimoji="1" lang="en-US" altLang="zh-CN" dirty="0" smtClean="0">
                <a:latin typeface="楷体" pitchFamily="49" charset="-122"/>
              </a:rPr>
              <a:t>L(s).key,  L(t).key</a:t>
            </a:r>
            <a:r>
              <a:rPr kumimoji="1" lang="zh-CN" altLang="en-US" dirty="0" smtClean="0">
                <a:latin typeface="楷体" pitchFamily="49" charset="-122"/>
              </a:rPr>
              <a:t>和</a:t>
            </a:r>
            <a:r>
              <a:rPr kumimoji="1" lang="en-US" altLang="zh-CN" dirty="0" smtClean="0">
                <a:latin typeface="楷体" pitchFamily="49" charset="-122"/>
              </a:rPr>
              <a:t>L[(</a:t>
            </a:r>
            <a:r>
              <a:rPr kumimoji="1" lang="en-US" altLang="zh-CN" dirty="0" err="1" smtClean="0">
                <a:latin typeface="楷体" pitchFamily="49" charset="-122"/>
              </a:rPr>
              <a:t>s+t</a:t>
            </a:r>
            <a:r>
              <a:rPr kumimoji="1" lang="en-US" altLang="zh-CN" dirty="0" smtClean="0">
                <a:latin typeface="楷体" pitchFamily="49" charset="-122"/>
              </a:rPr>
              <a:t>)/2</a:t>
            </a:r>
            <a:r>
              <a:rPr kumimoji="1" lang="en-US" altLang="zh-CN" dirty="0" smtClean="0">
                <a:latin typeface="楷体" pitchFamily="49" charset="-122"/>
                <a:sym typeface="Symbol" pitchFamily="18" charset="2"/>
              </a:rPr>
              <a:t>]</a:t>
            </a:r>
            <a:r>
              <a:rPr kumimoji="1" lang="en-US" altLang="zh-CN" dirty="0" smtClean="0">
                <a:latin typeface="楷体" pitchFamily="49" charset="-122"/>
              </a:rPr>
              <a:t>.key</a:t>
            </a:r>
            <a:r>
              <a:rPr kumimoji="1" lang="zh-CN" altLang="en-US" dirty="0" smtClean="0">
                <a:latin typeface="楷体" pitchFamily="49" charset="-122"/>
              </a:rPr>
              <a:t>进行相互比较，然后取关键字为 “三者之中”的记录作为枢轴记录。</a:t>
            </a:r>
            <a:endParaRPr kumimoji="1" lang="zh-CN" altLang="en-US" b="0" dirty="0" smtClean="0">
              <a:solidFill>
                <a:srgbClr val="008000"/>
              </a:solidFill>
              <a:latin typeface="楷体" pitchFamily="49" charset="-122"/>
            </a:endParaRPr>
          </a:p>
        </p:txBody>
      </p:sp>
      <p:sp>
        <p:nvSpPr>
          <p:cNvPr id="199684" name="灯片编号占位符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55FE57-CE0E-4F23-B1A1-590F4781CFCD}" type="slidenum">
              <a:rPr lang="zh-CN" altLang="en-US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282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0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031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dirty="0"/>
              <a:t>首先，</a:t>
            </a:r>
            <a:r>
              <a:rPr kumimoji="1" lang="en-US" altLang="zh-CN" dirty="0">
                <a:solidFill>
                  <a:srgbClr val="3333FF"/>
                </a:solidFill>
              </a:rPr>
              <a:t>“</a:t>
            </a:r>
            <a:r>
              <a:rPr kumimoji="1" lang="zh-CN" altLang="en-US" dirty="0">
                <a:solidFill>
                  <a:srgbClr val="3333FF"/>
                </a:solidFill>
              </a:rPr>
              <a:t>堆</a:t>
            </a:r>
            <a:r>
              <a:rPr kumimoji="1" lang="en-US" altLang="zh-CN" dirty="0">
                <a:solidFill>
                  <a:srgbClr val="3333FF"/>
                </a:solidFill>
              </a:rPr>
              <a:t>”</a:t>
            </a:r>
            <a:r>
              <a:rPr kumimoji="1" lang="zh-CN" altLang="en-US" dirty="0">
                <a:solidFill>
                  <a:srgbClr val="3333FF"/>
                </a:solidFill>
              </a:rPr>
              <a:t>是一棵完全二叉树。</a:t>
            </a:r>
            <a:endParaRPr kumimoji="1"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endParaRPr kumimoji="1" lang="en-US" altLang="zh-CN" dirty="0">
              <a:solidFill>
                <a:srgbClr val="3333FF"/>
              </a:solidFill>
            </a:endParaRPr>
          </a:p>
          <a:p>
            <a:pPr>
              <a:buNone/>
            </a:pP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结点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的孩子编号为</a:t>
            </a:r>
            <a:r>
              <a:rPr kumimoji="1" lang="en-US" altLang="zh-CN" sz="2400" dirty="0"/>
              <a:t>2i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2i+1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结点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的双亲编号为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/2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最大分支编号为</a:t>
            </a:r>
            <a:r>
              <a:rPr kumimoji="1" lang="en-US" altLang="zh-CN" sz="2400" dirty="0"/>
              <a:t>n/2</a:t>
            </a:r>
            <a:r>
              <a:rPr kumimoji="1" lang="zh-CN" altLang="en-US" sz="2400" dirty="0"/>
              <a:t>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树高</a:t>
            </a:r>
            <a:r>
              <a:rPr kumimoji="1" lang="zh-CN" altLang="en-US" sz="2400" dirty="0" smtClean="0"/>
              <a:t>为</a:t>
            </a:r>
            <a:r>
              <a:rPr lang="zh-CN" altLang="en-US" sz="2400" dirty="0" smtClean="0">
                <a:sym typeface="Symbol" pitchFamily="18" charset="2"/>
              </a:rPr>
              <a:t></a:t>
            </a:r>
            <a:r>
              <a:rPr lang="en-US" altLang="zh-CN" sz="2400" dirty="0" smtClean="0"/>
              <a:t>log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n</a:t>
            </a:r>
            <a:r>
              <a:rPr lang="en-US" altLang="zh-CN" sz="2400" dirty="0" smtClean="0">
                <a:sym typeface="Symbol" pitchFamily="18" charset="2"/>
              </a:rPr>
              <a:t></a:t>
            </a:r>
            <a:r>
              <a:rPr lang="en-US" altLang="zh-CN" sz="2400" dirty="0" smtClean="0"/>
              <a:t> +1 </a:t>
            </a:r>
            <a:r>
              <a:rPr kumimoji="1" lang="zh-CN" altLang="en-US" sz="2400" dirty="0" smtClean="0"/>
              <a:t>。</a:t>
            </a:r>
            <a:endParaRPr kumimoji="1" lang="en-US" altLang="zh-CN" sz="2400" dirty="0"/>
          </a:p>
        </p:txBody>
      </p:sp>
      <p:sp>
        <p:nvSpPr>
          <p:cNvPr id="1032" name="灯片编号占位符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A0C4A-C643-4B52-8D39-BD4EF801C0B7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28750" y="2482850"/>
          <a:ext cx="62865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  <a:gridCol w="6286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215" t="36153" r="7851" b="14241"/>
          <a:stretch>
            <a:fillRect/>
          </a:stretch>
        </p:blipFill>
        <p:spPr bwMode="auto">
          <a:xfrm>
            <a:off x="4145483" y="3592983"/>
            <a:ext cx="4098925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1325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10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031" name="内容占位符 1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sz="2400" dirty="0" smtClean="0"/>
              <a:t>其次，</a:t>
            </a:r>
            <a:r>
              <a:rPr kumimoji="1" lang="zh-CN" altLang="en-US" sz="3200" dirty="0" smtClean="0">
                <a:solidFill>
                  <a:srgbClr val="CC0000"/>
                </a:solidFill>
              </a:rPr>
              <a:t>堆</a:t>
            </a:r>
            <a:r>
              <a:rPr kumimoji="1" lang="zh-CN" altLang="en-US" sz="2400" dirty="0" smtClean="0"/>
              <a:t>是满足下列性质的序列</a:t>
            </a:r>
            <a:r>
              <a:rPr kumimoji="1" lang="en-US" altLang="zh-CN" dirty="0" smtClean="0"/>
              <a:t>{r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 r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 …, </a:t>
            </a:r>
            <a:r>
              <a:rPr kumimoji="1" lang="en-US" altLang="zh-CN" dirty="0" err="1" smtClean="0"/>
              <a:t>r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smtClean="0"/>
              <a:t>}:</a:t>
            </a:r>
          </a:p>
        </p:txBody>
      </p:sp>
      <p:sp>
        <p:nvSpPr>
          <p:cNvPr id="1032" name="灯片编号占位符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2CA0C4A-C643-4B52-8D39-BD4EF801C0B7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9903310"/>
              </p:ext>
            </p:extLst>
          </p:nvPr>
        </p:nvGraphicFramePr>
        <p:xfrm>
          <a:off x="1428748" y="5143088"/>
          <a:ext cx="650081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012"/>
                <a:gridCol w="936104"/>
                <a:gridCol w="936104"/>
                <a:gridCol w="1584176"/>
                <a:gridCol w="1080120"/>
                <a:gridCol w="981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800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46213" y="2857500"/>
            <a:ext cx="6623050" cy="1054100"/>
            <a:chOff x="928" y="1480"/>
            <a:chExt cx="4172" cy="664"/>
          </a:xfrm>
        </p:grpSpPr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928" y="1480"/>
            <a:ext cx="1000" cy="664"/>
          </p:xfrm>
          <a:graphic>
            <a:graphicData uri="http://schemas.openxmlformats.org/presentationml/2006/ole">
              <p:oleObj spid="_x0000_s3124" name="公式" r:id="rId3" imgW="50798520" imgH="33726960" progId="">
                <p:embed/>
              </p:oleObj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3064" y="1480"/>
            <a:ext cx="1000" cy="664"/>
          </p:xfrm>
          <a:graphic>
            <a:graphicData uri="http://schemas.openxmlformats.org/presentationml/2006/ole">
              <p:oleObj spid="_x0000_s3125" name="公式" r:id="rId4" imgW="50798520" imgH="33726960" progId="">
                <p:embed/>
              </p:oleObj>
            </a:graphicData>
          </a:graphic>
        </p:graphicFrame>
        <p:sp>
          <p:nvSpPr>
            <p:cNvPr id="1057" name="Text Box 23"/>
            <p:cNvSpPr txBox="1">
              <a:spLocks noChangeArrowheads="1"/>
            </p:cNvSpPr>
            <p:nvPr/>
          </p:nvSpPr>
          <p:spPr bwMode="auto">
            <a:xfrm>
              <a:off x="1897" y="1665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小顶堆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)</a:t>
              </a:r>
              <a:endParaRPr kumimoji="1" lang="en-US" altLang="zh-CN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1058" name="Text Box 24"/>
            <p:cNvSpPr txBox="1">
              <a:spLocks noChangeArrowheads="1"/>
            </p:cNvSpPr>
            <p:nvPr/>
          </p:nvSpPr>
          <p:spPr bwMode="auto">
            <a:xfrm>
              <a:off x="4074" y="1665"/>
              <a:ext cx="10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rgbClr val="008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大顶堆</a:t>
              </a:r>
              <a:r>
                <a:rPr kumimoji="1" lang="en-US" altLang="zh-CN" sz="28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</p:grpSp>
      <p:sp>
        <p:nvSpPr>
          <p:cNvPr id="48168" name="Text Box 2"/>
          <p:cNvSpPr txBox="1">
            <a:spLocks noChangeArrowheads="1"/>
          </p:cNvSpPr>
          <p:nvPr/>
        </p:nvSpPr>
        <p:spPr bwMode="auto">
          <a:xfrm>
            <a:off x="3286125" y="4071938"/>
            <a:ext cx="2644775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buClr>
                <a:srgbClr val="008000"/>
              </a:buClr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i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=1, 2, …, n/2 )</a:t>
            </a:r>
          </a:p>
        </p:txBody>
      </p:sp>
    </p:spTree>
    <p:extLst>
      <p:ext uri="{BB962C8B-B14F-4D97-AF65-F5344CB8AC3E}">
        <p14:creationId xmlns="" xmlns:p14="http://schemas.microsoft.com/office/powerpoint/2010/main" val="406597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Oval 8"/>
          <p:cNvSpPr>
            <a:spLocks noChangeArrowheads="1"/>
          </p:cNvSpPr>
          <p:nvPr/>
        </p:nvSpPr>
        <p:spPr bwMode="auto">
          <a:xfrm>
            <a:off x="4738688" y="3073400"/>
            <a:ext cx="446087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12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2" name="Oval 9"/>
          <p:cNvSpPr>
            <a:spLocks noChangeArrowheads="1"/>
          </p:cNvSpPr>
          <p:nvPr/>
        </p:nvSpPr>
        <p:spPr bwMode="auto">
          <a:xfrm>
            <a:off x="3714750" y="3878263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36</a:t>
            </a:r>
          </a:p>
        </p:txBody>
      </p:sp>
      <p:sp>
        <p:nvSpPr>
          <p:cNvPr id="7183" name="Oval 10"/>
          <p:cNvSpPr>
            <a:spLocks noChangeArrowheads="1"/>
          </p:cNvSpPr>
          <p:nvPr/>
        </p:nvSpPr>
        <p:spPr bwMode="auto">
          <a:xfrm>
            <a:off x="5857875" y="387826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27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4" name="Oval 11"/>
          <p:cNvSpPr>
            <a:spLocks noChangeArrowheads="1"/>
          </p:cNvSpPr>
          <p:nvPr/>
        </p:nvSpPr>
        <p:spPr bwMode="auto">
          <a:xfrm>
            <a:off x="2986088" y="4521200"/>
            <a:ext cx="444500" cy="379413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65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5" name="Oval 12"/>
          <p:cNvSpPr>
            <a:spLocks noChangeArrowheads="1"/>
          </p:cNvSpPr>
          <p:nvPr/>
        </p:nvSpPr>
        <p:spPr bwMode="auto">
          <a:xfrm>
            <a:off x="5248275" y="47355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34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6" name="Oval 13"/>
          <p:cNvSpPr>
            <a:spLocks noChangeArrowheads="1"/>
          </p:cNvSpPr>
          <p:nvPr/>
        </p:nvSpPr>
        <p:spPr bwMode="auto">
          <a:xfrm>
            <a:off x="2343150" y="512286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81</a:t>
            </a:r>
          </a:p>
        </p:txBody>
      </p:sp>
      <p:sp>
        <p:nvSpPr>
          <p:cNvPr id="7187" name="Oval 14"/>
          <p:cNvSpPr>
            <a:spLocks noChangeArrowheads="1"/>
          </p:cNvSpPr>
          <p:nvPr/>
        </p:nvSpPr>
        <p:spPr bwMode="auto">
          <a:xfrm>
            <a:off x="3417888" y="52435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73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8" name="Oval 15"/>
          <p:cNvSpPr>
            <a:spLocks noChangeArrowheads="1"/>
          </p:cNvSpPr>
          <p:nvPr/>
        </p:nvSpPr>
        <p:spPr bwMode="auto">
          <a:xfrm>
            <a:off x="4071938" y="5265738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55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7189" name="Oval 16"/>
          <p:cNvSpPr>
            <a:spLocks noChangeArrowheads="1"/>
          </p:cNvSpPr>
          <p:nvPr/>
        </p:nvSpPr>
        <p:spPr bwMode="auto">
          <a:xfrm>
            <a:off x="4500563" y="4622800"/>
            <a:ext cx="444500" cy="377825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40</a:t>
            </a:r>
          </a:p>
        </p:txBody>
      </p:sp>
      <p:sp>
        <p:nvSpPr>
          <p:cNvPr id="7190" name="Oval 18"/>
          <p:cNvSpPr>
            <a:spLocks noChangeArrowheads="1"/>
          </p:cNvSpPr>
          <p:nvPr/>
        </p:nvSpPr>
        <p:spPr bwMode="auto">
          <a:xfrm>
            <a:off x="6629400" y="4570413"/>
            <a:ext cx="444500" cy="379412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98</a:t>
            </a:r>
          </a:p>
        </p:txBody>
      </p:sp>
      <p:sp>
        <p:nvSpPr>
          <p:cNvPr id="7191" name="Line 19"/>
          <p:cNvSpPr>
            <a:spLocks noChangeShapeType="1"/>
          </p:cNvSpPr>
          <p:nvPr/>
        </p:nvSpPr>
        <p:spPr bwMode="auto">
          <a:xfrm flipH="1">
            <a:off x="4071938" y="3378200"/>
            <a:ext cx="676275" cy="573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0"/>
          <p:cNvSpPr>
            <a:spLocks noChangeShapeType="1"/>
          </p:cNvSpPr>
          <p:nvPr/>
        </p:nvSpPr>
        <p:spPr bwMode="auto">
          <a:xfrm>
            <a:off x="5170488" y="3365500"/>
            <a:ext cx="7651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1"/>
          <p:cNvSpPr>
            <a:spLocks noChangeShapeType="1"/>
          </p:cNvSpPr>
          <p:nvPr/>
        </p:nvSpPr>
        <p:spPr bwMode="auto">
          <a:xfrm flipH="1">
            <a:off x="3343275" y="4191000"/>
            <a:ext cx="3952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2"/>
          <p:cNvSpPr>
            <a:spLocks noChangeShapeType="1"/>
          </p:cNvSpPr>
          <p:nvPr/>
        </p:nvSpPr>
        <p:spPr bwMode="auto">
          <a:xfrm>
            <a:off x="4143375" y="4164013"/>
            <a:ext cx="466725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24"/>
          <p:cNvSpPr>
            <a:spLocks noChangeShapeType="1"/>
          </p:cNvSpPr>
          <p:nvPr/>
        </p:nvSpPr>
        <p:spPr bwMode="auto">
          <a:xfrm>
            <a:off x="6256338" y="4210050"/>
            <a:ext cx="4587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25"/>
          <p:cNvSpPr>
            <a:spLocks noChangeShapeType="1"/>
          </p:cNvSpPr>
          <p:nvPr/>
        </p:nvSpPr>
        <p:spPr bwMode="auto">
          <a:xfrm flipH="1">
            <a:off x="2714625" y="4841875"/>
            <a:ext cx="3270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26"/>
          <p:cNvSpPr>
            <a:spLocks noChangeShapeType="1"/>
          </p:cNvSpPr>
          <p:nvPr/>
        </p:nvSpPr>
        <p:spPr bwMode="auto">
          <a:xfrm>
            <a:off x="3357563" y="4878388"/>
            <a:ext cx="214312" cy="357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Line 27"/>
          <p:cNvSpPr>
            <a:spLocks noChangeShapeType="1"/>
          </p:cNvSpPr>
          <p:nvPr/>
        </p:nvSpPr>
        <p:spPr bwMode="auto">
          <a:xfrm flipH="1">
            <a:off x="4429125" y="4984750"/>
            <a:ext cx="161925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5768975" y="5359400"/>
            <a:ext cx="10175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是堆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00" name="Line 40"/>
          <p:cNvSpPr>
            <a:spLocks noChangeShapeType="1"/>
          </p:cNvSpPr>
          <p:nvPr/>
        </p:nvSpPr>
        <p:spPr bwMode="auto">
          <a:xfrm flipH="1">
            <a:off x="5572125" y="4235450"/>
            <a:ext cx="373063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03" name="Oval 51"/>
          <p:cNvSpPr>
            <a:spLocks noChangeArrowheads="1"/>
          </p:cNvSpPr>
          <p:nvPr/>
        </p:nvSpPr>
        <p:spPr bwMode="auto">
          <a:xfrm>
            <a:off x="5241925" y="4737100"/>
            <a:ext cx="444500" cy="377825"/>
          </a:xfrm>
          <a:prstGeom prst="ellipse">
            <a:avLst/>
          </a:prstGeom>
          <a:solidFill>
            <a:srgbClr val="00CCFF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800" b="1">
                <a:latin typeface="Times New Roman" pitchFamily="18" charset="0"/>
              </a:rPr>
              <a:t>14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73080" name="标题 2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73081" name="内容占位符 30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  <a:latin typeface="楷体" panose="02010609060101010101" pitchFamily="49" charset="-122"/>
              </a:rPr>
              <a:t>小顶堆</a:t>
            </a:r>
            <a:r>
              <a:rPr kumimoji="1" lang="en-US" altLang="zh-CN" dirty="0" smtClean="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/>
              <a:t>{12, 36, 27, 65, 40, 34, 98, 81, 73, 55}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kumimoji="1" lang="zh-CN" altLang="en-US" dirty="0" smtClean="0">
                <a:latin typeface="楷体" panose="02010609060101010101" pitchFamily="49" charset="-122"/>
              </a:rPr>
              <a:t>不是堆</a:t>
            </a:r>
            <a:r>
              <a:rPr kumimoji="1" lang="en-US" altLang="zh-CN" dirty="0" smtClean="0">
                <a:ea typeface="楷体_GB2312" pitchFamily="49" charset="-122"/>
              </a:rPr>
              <a:t>:</a:t>
            </a:r>
            <a:r>
              <a:rPr kumimoji="1" lang="en-US" altLang="zh-CN" dirty="0" smtClean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kumimoji="1" lang="en-US" altLang="zh-CN" dirty="0" smtClean="0"/>
              <a:t>{12, 36,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27</a:t>
            </a:r>
            <a:r>
              <a:rPr kumimoji="1" lang="en-US" altLang="zh-CN" dirty="0" smtClean="0"/>
              <a:t>, 65, 40, </a:t>
            </a:r>
            <a:r>
              <a:rPr kumimoji="1" lang="en-US" altLang="zh-CN" dirty="0" smtClean="0">
                <a:solidFill>
                  <a:srgbClr val="FF0000"/>
                </a:solidFill>
              </a:rPr>
              <a:t>14, 98</a:t>
            </a:r>
            <a:r>
              <a:rPr kumimoji="1" lang="en-US" altLang="zh-CN" dirty="0" smtClean="0"/>
              <a:t>, 81, 73, 55}</a:t>
            </a:r>
            <a:endParaRPr kumimoji="1" lang="en-US" altLang="zh-CN" dirty="0" smtClean="0">
              <a:ea typeface="楷体_GB2312" pitchFamily="49" charset="-122"/>
            </a:endParaRPr>
          </a:p>
        </p:txBody>
      </p:sp>
      <p:sp>
        <p:nvSpPr>
          <p:cNvPr id="173082" name="灯片编号占位符 2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65CD21-BD73-498E-A539-5561CC48D153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  <p:sp>
        <p:nvSpPr>
          <p:cNvPr id="126004" name="Rectangle 52"/>
          <p:cNvSpPr>
            <a:spLocks noChangeArrowheads="1"/>
          </p:cNvSpPr>
          <p:nvPr/>
        </p:nvSpPr>
        <p:spPr bwMode="auto">
          <a:xfrm>
            <a:off x="5368933" y="5361004"/>
            <a:ext cx="4175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endParaRPr kumimoji="1" lang="zh-CN" altLang="en-US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7014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  <p:bldP spid="7191" grpId="0" animBg="1"/>
      <p:bldP spid="7192" grpId="0" animBg="1"/>
      <p:bldP spid="7193" grpId="0" animBg="1"/>
      <p:bldP spid="7194" grpId="0" animBg="1"/>
      <p:bldP spid="7195" grpId="0" animBg="1"/>
      <p:bldP spid="7196" grpId="0" animBg="1"/>
      <p:bldP spid="7197" grpId="0" animBg="1"/>
      <p:bldP spid="7198" grpId="0" animBg="1"/>
      <p:bldP spid="7199" grpId="0"/>
      <p:bldP spid="7200" grpId="0" animBg="1"/>
      <p:bldP spid="126003" grpId="0" animBg="1"/>
      <p:bldP spid="1260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z="4400" dirty="0"/>
              <a:t>堆排序</a:t>
            </a:r>
            <a:endParaRPr lang="zh-CN" altLang="en-US" sz="4400" dirty="0" smtClean="0"/>
          </a:p>
        </p:txBody>
      </p:sp>
      <p:sp>
        <p:nvSpPr>
          <p:cNvPr id="17408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kumimoji="1" lang="zh-CN" altLang="en-US" dirty="0" smtClean="0">
                <a:solidFill>
                  <a:srgbClr val="00B050"/>
                </a:solidFill>
                <a:sym typeface="Wingdings" pitchFamily="2" charset="2"/>
              </a:rPr>
              <a:t>例</a:t>
            </a:r>
            <a:r>
              <a:rPr kumimoji="1" lang="en-US" altLang="zh-CN" dirty="0" smtClean="0">
                <a:solidFill>
                  <a:srgbClr val="00B050"/>
                </a:solidFill>
                <a:sym typeface="Wingdings" pitchFamily="2" charset="2"/>
              </a:rPr>
              <a:t>   </a:t>
            </a:r>
            <a:r>
              <a:rPr kumimoji="1" lang="zh-CN" altLang="en-US" dirty="0" smtClean="0"/>
              <a:t>借助堆将一组数据重新排序。</a:t>
            </a:r>
            <a:endParaRPr kumimoji="1" lang="en-US" altLang="zh-CN" dirty="0" smtClean="0"/>
          </a:p>
          <a:p>
            <a:pPr marL="457200" indent="-457200">
              <a:lnSpc>
                <a:spcPct val="200000"/>
              </a:lnSpc>
            </a:pPr>
            <a:r>
              <a:rPr kumimoji="1" lang="zh-CN" altLang="en-US" dirty="0" smtClean="0"/>
              <a:t>堆，一般采用顺序表存储数据。</a:t>
            </a:r>
          </a:p>
          <a:p>
            <a:pPr marL="457200" indent="-457200">
              <a:lnSpc>
                <a:spcPct val="200000"/>
              </a:lnSpc>
            </a:pPr>
            <a:r>
              <a:rPr kumimoji="1" lang="zh-CN" altLang="en-US" dirty="0" smtClean="0">
                <a:solidFill>
                  <a:srgbClr val="C00000"/>
                </a:solidFill>
                <a:sym typeface="Wingdings" pitchFamily="2" charset="2"/>
              </a:rPr>
              <a:t>如何</a:t>
            </a:r>
            <a:r>
              <a:rPr kumimoji="1" lang="zh-CN" altLang="en-US" dirty="0" smtClean="0">
                <a:solidFill>
                  <a:srgbClr val="C00000"/>
                </a:solidFill>
              </a:rPr>
              <a:t>建堆</a:t>
            </a:r>
            <a:r>
              <a:rPr kumimoji="1" lang="en-US" altLang="zh-CN" dirty="0" smtClean="0">
                <a:solidFill>
                  <a:srgbClr val="C00000"/>
                </a:solidFill>
              </a:rPr>
              <a:t>?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——</a:t>
            </a:r>
            <a:r>
              <a:rPr kumimoji="1" lang="zh-CN" altLang="en-US" dirty="0" smtClean="0">
                <a:solidFill>
                  <a:srgbClr val="0000FF"/>
                </a:solidFill>
              </a:rPr>
              <a:t>如何将顺序表</a:t>
            </a:r>
            <a:r>
              <a:rPr kumimoji="1" lang="en-US" altLang="zh-CN" dirty="0" smtClean="0">
                <a:solidFill>
                  <a:srgbClr val="0000FF"/>
                </a:solidFill>
              </a:rPr>
              <a:t>r[ ]</a:t>
            </a:r>
            <a:r>
              <a:rPr kumimoji="1" lang="zh-CN" altLang="en-US" dirty="0" smtClean="0">
                <a:solidFill>
                  <a:srgbClr val="0000FF"/>
                </a:solidFill>
              </a:rPr>
              <a:t>整理成堆。</a:t>
            </a:r>
            <a:endParaRPr kumimoji="1" lang="zh-CN" altLang="en-US" dirty="0" smtClean="0">
              <a:solidFill>
                <a:srgbClr val="003366"/>
              </a:solidFill>
            </a:endParaRPr>
          </a:p>
        </p:txBody>
      </p:sp>
      <p:sp>
        <p:nvSpPr>
          <p:cNvPr id="17408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91707A-400D-498B-A2FC-65E611CE7EDF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68116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组合 36"/>
          <p:cNvGrpSpPr>
            <a:grpSpLocks/>
          </p:cNvGrpSpPr>
          <p:nvPr/>
        </p:nvGrpSpPr>
        <p:grpSpPr bwMode="auto">
          <a:xfrm>
            <a:off x="3214688" y="3571875"/>
            <a:ext cx="3328987" cy="1609725"/>
            <a:chOff x="4171950" y="3311525"/>
            <a:chExt cx="3329008" cy="1609725"/>
          </a:xfrm>
        </p:grpSpPr>
        <p:sp>
          <p:nvSpPr>
            <p:cNvPr id="175110" name="Line 3"/>
            <p:cNvSpPr>
              <a:spLocks noChangeShapeType="1"/>
            </p:cNvSpPr>
            <p:nvPr/>
          </p:nvSpPr>
          <p:spPr bwMode="auto">
            <a:xfrm flipH="1">
              <a:off x="4789488" y="3840163"/>
              <a:ext cx="431800" cy="576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1" name="Line 4"/>
            <p:cNvSpPr>
              <a:spLocks noChangeShapeType="1"/>
            </p:cNvSpPr>
            <p:nvPr/>
          </p:nvSpPr>
          <p:spPr bwMode="auto">
            <a:xfrm>
              <a:off x="5654675" y="3806825"/>
              <a:ext cx="431800" cy="576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12" name="Oval 7"/>
            <p:cNvSpPr>
              <a:spLocks noChangeArrowheads="1"/>
            </p:cNvSpPr>
            <p:nvPr/>
          </p:nvSpPr>
          <p:spPr bwMode="auto">
            <a:xfrm>
              <a:off x="5149850" y="3336925"/>
              <a:ext cx="576263" cy="5762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175113" name="Oval 8"/>
            <p:cNvSpPr>
              <a:spLocks noChangeArrowheads="1"/>
            </p:cNvSpPr>
            <p:nvPr/>
          </p:nvSpPr>
          <p:spPr bwMode="auto">
            <a:xfrm>
              <a:off x="4429125" y="4344988"/>
              <a:ext cx="576263" cy="57626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75114" name="Oval 9"/>
            <p:cNvSpPr>
              <a:spLocks noChangeArrowheads="1"/>
            </p:cNvSpPr>
            <p:nvPr/>
          </p:nvSpPr>
          <p:spPr bwMode="auto">
            <a:xfrm>
              <a:off x="5942013" y="4344988"/>
              <a:ext cx="576262" cy="576262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27</a:t>
              </a:r>
            </a:p>
          </p:txBody>
        </p:sp>
        <p:grpSp>
          <p:nvGrpSpPr>
            <p:cNvPr id="175115" name="Group 48"/>
            <p:cNvGrpSpPr>
              <a:grpSpLocks/>
            </p:cNvGrpSpPr>
            <p:nvPr/>
          </p:nvGrpSpPr>
          <p:grpSpPr bwMode="auto">
            <a:xfrm>
              <a:off x="4171950" y="3311525"/>
              <a:ext cx="917575" cy="427038"/>
              <a:chOff x="2620" y="1900"/>
              <a:chExt cx="578" cy="269"/>
            </a:xfrm>
          </p:grpSpPr>
          <p:sp>
            <p:nvSpPr>
              <p:cNvPr id="175119" name="Text Box 29"/>
              <p:cNvSpPr txBox="1">
                <a:spLocks noChangeArrowheads="1"/>
              </p:cNvSpPr>
              <p:nvPr/>
            </p:nvSpPr>
            <p:spPr bwMode="auto">
              <a:xfrm>
                <a:off x="2620" y="1900"/>
                <a:ext cx="8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75120" name="Line 30"/>
              <p:cNvSpPr>
                <a:spLocks noChangeShapeType="1"/>
              </p:cNvSpPr>
              <p:nvPr/>
            </p:nvSpPr>
            <p:spPr bwMode="auto">
              <a:xfrm>
                <a:off x="2745" y="2069"/>
                <a:ext cx="453" cy="1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116" name="Group 51"/>
            <p:cNvGrpSpPr>
              <a:grpSpLocks/>
            </p:cNvGrpSpPr>
            <p:nvPr/>
          </p:nvGrpSpPr>
          <p:grpSpPr bwMode="auto">
            <a:xfrm>
              <a:off x="6553220" y="4383831"/>
              <a:ext cx="947738" cy="427037"/>
              <a:chOff x="3508" y="3285"/>
              <a:chExt cx="597" cy="269"/>
            </a:xfrm>
          </p:grpSpPr>
          <p:sp>
            <p:nvSpPr>
              <p:cNvPr id="175117" name="Text Box 31"/>
              <p:cNvSpPr txBox="1">
                <a:spLocks noChangeArrowheads="1"/>
              </p:cNvSpPr>
              <p:nvPr/>
            </p:nvSpPr>
            <p:spPr bwMode="auto">
              <a:xfrm>
                <a:off x="4016" y="3285"/>
                <a:ext cx="8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175118" name="Line 32"/>
              <p:cNvSpPr>
                <a:spLocks noChangeShapeType="1"/>
              </p:cNvSpPr>
              <p:nvPr/>
            </p:nvSpPr>
            <p:spPr bwMode="auto">
              <a:xfrm flipH="1">
                <a:off x="3508" y="3430"/>
                <a:ext cx="453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5107" name="标题 35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 smtClean="0"/>
              <a:t>整理堆的核心操作</a:t>
            </a:r>
          </a:p>
        </p:txBody>
      </p:sp>
      <p:sp>
        <p:nvSpPr>
          <p:cNvPr id="175108" name="内容占位符 18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dirty="0" smtClean="0"/>
              <a:t>设</a:t>
            </a:r>
            <a:r>
              <a:rPr kumimoji="1" lang="en-US" altLang="zh-CN" dirty="0" smtClean="0"/>
              <a:t>r[</a:t>
            </a:r>
            <a:r>
              <a:rPr kumimoji="1" lang="en-US" altLang="zh-CN" dirty="0" err="1" smtClean="0"/>
              <a:t>s..t</a:t>
            </a:r>
            <a:r>
              <a:rPr kumimoji="1" lang="en-US" altLang="zh-CN" dirty="0" smtClean="0"/>
              <a:t>]</a:t>
            </a:r>
            <a:r>
              <a:rPr kumimoji="1" lang="zh-CN" altLang="en-US" dirty="0" smtClean="0"/>
              <a:t>中的关键字除</a:t>
            </a:r>
            <a:r>
              <a:rPr kumimoji="1" lang="en-US" altLang="zh-CN" dirty="0" smtClean="0"/>
              <a:t>r[s]</a:t>
            </a:r>
            <a:r>
              <a:rPr kumimoji="1" lang="zh-CN" altLang="en-US" dirty="0" smtClean="0"/>
              <a:t>外均满足</a:t>
            </a:r>
            <a:r>
              <a:rPr kumimoji="1" lang="zh-CN" altLang="en-US" dirty="0" smtClean="0">
                <a:solidFill>
                  <a:srgbClr val="0000FF"/>
                </a:solidFill>
              </a:rPr>
              <a:t>小顶堆</a:t>
            </a:r>
            <a:r>
              <a:rPr kumimoji="1" lang="zh-CN" altLang="en-US" dirty="0" smtClean="0"/>
              <a:t>的特征</a:t>
            </a:r>
            <a:r>
              <a:rPr kumimoji="1" lang="en-US" altLang="zh-CN" dirty="0" smtClean="0">
                <a:solidFill>
                  <a:srgbClr val="008000"/>
                </a:solidFill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</a:rPr>
              <a:t>二叉树的基本形状满足要求</a:t>
            </a:r>
            <a:r>
              <a:rPr kumimoji="1" lang="en-US" altLang="zh-CN" dirty="0" smtClean="0">
                <a:solidFill>
                  <a:srgbClr val="008000"/>
                </a:solidFill>
              </a:rPr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175109" name="灯片编号占位符 1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3838CB-5AFF-48F9-8609-6F711C85A5F7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142554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Line 3"/>
          <p:cNvSpPr>
            <a:spLocks noChangeShapeType="1"/>
          </p:cNvSpPr>
          <p:nvPr/>
        </p:nvSpPr>
        <p:spPr bwMode="auto">
          <a:xfrm flipH="1">
            <a:off x="4840288" y="3603625"/>
            <a:ext cx="431800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6" name="Line 4"/>
          <p:cNvSpPr>
            <a:spLocks noChangeShapeType="1"/>
          </p:cNvSpPr>
          <p:nvPr/>
        </p:nvSpPr>
        <p:spPr bwMode="auto">
          <a:xfrm>
            <a:off x="5705475" y="3570288"/>
            <a:ext cx="4318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H="1">
            <a:off x="4089400" y="4562475"/>
            <a:ext cx="441325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4911725" y="4611688"/>
            <a:ext cx="2889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239" name="Oval 7"/>
          <p:cNvSpPr>
            <a:spLocks noChangeArrowheads="1"/>
          </p:cNvSpPr>
          <p:nvPr/>
        </p:nvSpPr>
        <p:spPr bwMode="auto">
          <a:xfrm>
            <a:off x="5200650" y="3100388"/>
            <a:ext cx="576263" cy="57626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4479925" y="4108450"/>
            <a:ext cx="576263" cy="57626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5992813" y="4108450"/>
            <a:ext cx="576262" cy="576263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3242" name="Oval 10"/>
          <p:cNvSpPr>
            <a:spLocks noChangeArrowheads="1"/>
          </p:cNvSpPr>
          <p:nvPr/>
        </p:nvSpPr>
        <p:spPr bwMode="auto">
          <a:xfrm>
            <a:off x="3686175" y="5116513"/>
            <a:ext cx="576263" cy="57626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223243" name="Oval 11"/>
          <p:cNvSpPr>
            <a:spLocks noChangeArrowheads="1"/>
          </p:cNvSpPr>
          <p:nvPr/>
        </p:nvSpPr>
        <p:spPr bwMode="auto">
          <a:xfrm>
            <a:off x="4984750" y="5116513"/>
            <a:ext cx="576263" cy="576262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52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222750" y="3074988"/>
            <a:ext cx="917575" cy="427037"/>
            <a:chOff x="2620" y="1900"/>
            <a:chExt cx="578" cy="269"/>
          </a:xfrm>
        </p:grpSpPr>
        <p:sp>
          <p:nvSpPr>
            <p:cNvPr id="176162" name="Text Box 29"/>
            <p:cNvSpPr txBox="1">
              <a:spLocks noChangeArrowheads="1"/>
            </p:cNvSpPr>
            <p:nvPr/>
          </p:nvSpPr>
          <p:spPr bwMode="auto">
            <a:xfrm>
              <a:off x="2620" y="1900"/>
              <a:ext cx="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76163" name="Line 30"/>
            <p:cNvSpPr>
              <a:spLocks noChangeShapeType="1"/>
            </p:cNvSpPr>
            <p:nvPr/>
          </p:nvSpPr>
          <p:spPr bwMode="auto">
            <a:xfrm>
              <a:off x="2745" y="2069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619750" y="5194300"/>
            <a:ext cx="947738" cy="427038"/>
            <a:chOff x="3508" y="3285"/>
            <a:chExt cx="597" cy="269"/>
          </a:xfrm>
        </p:grpSpPr>
        <p:sp>
          <p:nvSpPr>
            <p:cNvPr id="176160" name="Text Box 31"/>
            <p:cNvSpPr txBox="1">
              <a:spLocks noChangeArrowheads="1"/>
            </p:cNvSpPr>
            <p:nvPr/>
          </p:nvSpPr>
          <p:spPr bwMode="auto">
            <a:xfrm>
              <a:off x="4016" y="3285"/>
              <a:ext cx="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76161" name="Line 32"/>
            <p:cNvSpPr>
              <a:spLocks noChangeShapeType="1"/>
            </p:cNvSpPr>
            <p:nvPr/>
          </p:nvSpPr>
          <p:spPr bwMode="auto">
            <a:xfrm flipH="1">
              <a:off x="3508" y="3430"/>
              <a:ext cx="45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751138" y="4062413"/>
            <a:ext cx="1655762" cy="427037"/>
            <a:chOff x="1701" y="2535"/>
            <a:chExt cx="1043" cy="269"/>
          </a:xfrm>
        </p:grpSpPr>
        <p:sp>
          <p:nvSpPr>
            <p:cNvPr id="176158" name="Text Box 33"/>
            <p:cNvSpPr txBox="1">
              <a:spLocks noChangeArrowheads="1"/>
            </p:cNvSpPr>
            <p:nvPr/>
          </p:nvSpPr>
          <p:spPr bwMode="auto">
            <a:xfrm>
              <a:off x="1701" y="2535"/>
              <a:ext cx="5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j=2*s</a:t>
              </a:r>
            </a:p>
          </p:txBody>
        </p:sp>
        <p:sp>
          <p:nvSpPr>
            <p:cNvPr id="176159" name="Line 34"/>
            <p:cNvSpPr>
              <a:spLocks noChangeShapeType="1"/>
            </p:cNvSpPr>
            <p:nvPr/>
          </p:nvSpPr>
          <p:spPr bwMode="auto">
            <a:xfrm>
              <a:off x="2291" y="2704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67" name="Text Box 35"/>
          <p:cNvSpPr txBox="1">
            <a:spLocks noChangeArrowheads="1"/>
          </p:cNvSpPr>
          <p:nvPr/>
        </p:nvSpPr>
        <p:spPr bwMode="auto">
          <a:xfrm>
            <a:off x="2246313" y="3000375"/>
            <a:ext cx="15843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r[s]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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r[j]</a:t>
            </a:r>
          </a:p>
        </p:txBody>
      </p:sp>
      <p:sp>
        <p:nvSpPr>
          <p:cNvPr id="223268" name="Text Box 36"/>
          <p:cNvSpPr txBox="1">
            <a:spLocks noChangeArrowheads="1"/>
          </p:cNvSpPr>
          <p:nvPr/>
        </p:nvSpPr>
        <p:spPr bwMode="auto">
          <a:xfrm>
            <a:off x="6638925" y="4113213"/>
            <a:ext cx="5762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</a:rPr>
              <a:t>j++</a:t>
            </a:r>
          </a:p>
        </p:txBody>
      </p:sp>
      <p:sp>
        <p:nvSpPr>
          <p:cNvPr id="223270" name="Oval 38"/>
          <p:cNvSpPr>
            <a:spLocks noChangeArrowheads="1"/>
          </p:cNvSpPr>
          <p:nvPr/>
        </p:nvSpPr>
        <p:spPr bwMode="auto">
          <a:xfrm>
            <a:off x="4491038" y="4108450"/>
            <a:ext cx="576262" cy="576263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chemeClr val="bg1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223271" name="Oval 39"/>
          <p:cNvSpPr>
            <a:spLocks noChangeArrowheads="1"/>
          </p:cNvSpPr>
          <p:nvPr/>
        </p:nvSpPr>
        <p:spPr bwMode="auto">
          <a:xfrm>
            <a:off x="5194300" y="3101975"/>
            <a:ext cx="576263" cy="576263"/>
          </a:xfrm>
          <a:prstGeom prst="ellipse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957388" y="5121275"/>
            <a:ext cx="1655762" cy="427038"/>
            <a:chOff x="1201" y="3206"/>
            <a:chExt cx="1043" cy="269"/>
          </a:xfrm>
        </p:grpSpPr>
        <p:sp>
          <p:nvSpPr>
            <p:cNvPr id="176156" name="Text Box 42"/>
            <p:cNvSpPr txBox="1">
              <a:spLocks noChangeArrowheads="1"/>
            </p:cNvSpPr>
            <p:nvPr/>
          </p:nvSpPr>
          <p:spPr bwMode="auto">
            <a:xfrm>
              <a:off x="1201" y="3206"/>
              <a:ext cx="55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j=2*s</a:t>
              </a:r>
            </a:p>
          </p:txBody>
        </p:sp>
        <p:sp>
          <p:nvSpPr>
            <p:cNvPr id="176157" name="Line 43"/>
            <p:cNvSpPr>
              <a:spLocks noChangeShapeType="1"/>
            </p:cNvSpPr>
            <p:nvPr/>
          </p:nvSpPr>
          <p:spPr bwMode="auto">
            <a:xfrm>
              <a:off x="1791" y="3375"/>
              <a:ext cx="453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3284" name="Text Box 52"/>
          <p:cNvSpPr txBox="1">
            <a:spLocks noChangeArrowheads="1"/>
          </p:cNvSpPr>
          <p:nvPr/>
        </p:nvSpPr>
        <p:spPr bwMode="auto">
          <a:xfrm>
            <a:off x="2174875" y="3000375"/>
            <a:ext cx="180022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r[s]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sym typeface="Wingdings" pitchFamily="2" charset="2"/>
              </a:rPr>
              <a:t>&gt;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r[j]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itchFamily="18" charset="0"/>
              </a:rPr>
              <a:t>?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160713" y="4083050"/>
            <a:ext cx="1236662" cy="427038"/>
            <a:chOff x="1959" y="2552"/>
            <a:chExt cx="779" cy="269"/>
          </a:xfrm>
        </p:grpSpPr>
        <p:sp>
          <p:nvSpPr>
            <p:cNvPr id="176154" name="Text Box 40"/>
            <p:cNvSpPr txBox="1">
              <a:spLocks noChangeArrowheads="1"/>
            </p:cNvSpPr>
            <p:nvPr/>
          </p:nvSpPr>
          <p:spPr bwMode="auto">
            <a:xfrm>
              <a:off x="1959" y="2552"/>
              <a:ext cx="3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s=j</a:t>
              </a:r>
            </a:p>
          </p:txBody>
        </p:sp>
        <p:sp>
          <p:nvSpPr>
            <p:cNvPr id="176155" name="Line 53"/>
            <p:cNvSpPr>
              <a:spLocks noChangeShapeType="1"/>
            </p:cNvSpPr>
            <p:nvPr/>
          </p:nvSpPr>
          <p:spPr bwMode="auto">
            <a:xfrm>
              <a:off x="2285" y="2710"/>
              <a:ext cx="453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51" name="标题 35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 smtClean="0"/>
              <a:t>整理堆的核心操作</a:t>
            </a:r>
          </a:p>
        </p:txBody>
      </p:sp>
      <p:sp>
        <p:nvSpPr>
          <p:cNvPr id="176152" name="内容占位符 37"/>
          <p:cNvSpPr>
            <a:spLocks noGrp="1"/>
          </p:cNvSpPr>
          <p:nvPr>
            <p:ph idx="1"/>
          </p:nvPr>
        </p:nvSpPr>
        <p:spPr>
          <a:xfrm>
            <a:off x="1115616" y="1484784"/>
            <a:ext cx="7143750" cy="4471988"/>
          </a:xfrm>
        </p:spPr>
        <p:txBody>
          <a:bodyPr/>
          <a:lstStyle/>
          <a:p>
            <a:r>
              <a:rPr kumimoji="1" lang="zh-CN" altLang="en-US" dirty="0" smtClean="0"/>
              <a:t>自上而下调整关键字</a:t>
            </a:r>
            <a:r>
              <a:rPr kumimoji="1" lang="en-US" altLang="zh-CN" dirty="0" smtClean="0"/>
              <a:t>r[s]</a:t>
            </a:r>
            <a:r>
              <a:rPr kumimoji="1" lang="zh-CN" altLang="en-US" dirty="0" smtClean="0"/>
              <a:t>的位置，使</a:t>
            </a:r>
            <a:r>
              <a:rPr kumimoji="1" lang="en-US" altLang="zh-CN" dirty="0" smtClean="0"/>
              <a:t>r[s..t]</a:t>
            </a:r>
            <a:r>
              <a:rPr kumimoji="1" lang="zh-CN" altLang="en-US" dirty="0" smtClean="0"/>
              <a:t>满足</a:t>
            </a:r>
            <a:r>
              <a:rPr kumimoji="1" lang="zh-CN" altLang="en-US" dirty="0" smtClean="0">
                <a:solidFill>
                  <a:srgbClr val="0000FF"/>
                </a:solidFill>
              </a:rPr>
              <a:t>小顶堆</a:t>
            </a:r>
            <a:r>
              <a:rPr kumimoji="1" lang="zh-CN" altLang="en-US" dirty="0" smtClean="0"/>
              <a:t>特征。</a:t>
            </a:r>
            <a:endParaRPr kumimoji="1" lang="en-US" altLang="zh-CN" dirty="0" smtClean="0"/>
          </a:p>
        </p:txBody>
      </p:sp>
      <p:sp>
        <p:nvSpPr>
          <p:cNvPr id="176153" name="灯片编号占位符 3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CD8DED-CDD0-460D-91C0-CFA223F89B03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8692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0"/>
                                        <p:tgtEl>
                                          <p:spTgt spid="2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3000"/>
                                        <p:tgtEl>
                                          <p:spTgt spid="2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3000"/>
                                        <p:tgtEl>
                                          <p:spTgt spid="2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000"/>
                                        <p:tgtEl>
                                          <p:spTgt spid="223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36" grpId="0" animBg="1"/>
      <p:bldP spid="223237" grpId="0" animBg="1"/>
      <p:bldP spid="223238" grpId="0" animBg="1"/>
      <p:bldP spid="223239" grpId="0" animBg="1"/>
      <p:bldP spid="223240" grpId="0" animBg="1"/>
      <p:bldP spid="223241" grpId="0" animBg="1"/>
      <p:bldP spid="223242" grpId="0" animBg="1"/>
      <p:bldP spid="223243" grpId="0" animBg="1"/>
      <p:bldP spid="223267" grpId="0" autoUpdateAnimBg="0"/>
      <p:bldP spid="223267" grpId="1"/>
      <p:bldP spid="223268" grpId="0"/>
      <p:bldP spid="223268" grpId="1"/>
      <p:bldP spid="223270" grpId="0" animBg="1"/>
      <p:bldP spid="223271" grpId="0" animBg="1"/>
      <p:bldP spid="223284" grpId="0" autoUpdateAnimBg="0"/>
      <p:bldP spid="223284" grpId="1"/>
      <p:bldP spid="223284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核心操作算法</a:t>
            </a:r>
          </a:p>
        </p:txBody>
      </p:sp>
      <p:sp>
        <p:nvSpPr>
          <p:cNvPr id="177155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HeapAdjust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for(j=2*s; </a:t>
            </a:r>
            <a:r>
              <a:rPr kumimoji="1" lang="en-US" altLang="zh-CN" dirty="0" err="1" smtClean="0">
                <a:ea typeface="楷体_GB2312" pitchFamily="49" charset="-122"/>
              </a:rPr>
              <a:t>j</a:t>
            </a:r>
            <a:r>
              <a:rPr kumimoji="1" lang="en-US" altLang="zh-CN" sz="2000" dirty="0" err="1" smtClean="0"/>
              <a:t>≤</a:t>
            </a:r>
            <a:r>
              <a:rPr kumimoji="1" lang="en-US" altLang="zh-CN" dirty="0" err="1" smtClean="0">
                <a:ea typeface="楷体_GB2312" pitchFamily="49" charset="-122"/>
              </a:rPr>
              <a:t>t</a:t>
            </a:r>
            <a:r>
              <a:rPr kumimoji="1" lang="en-US" altLang="zh-CN" dirty="0" smtClean="0">
                <a:ea typeface="楷体_GB2312" pitchFamily="49" charset="-122"/>
              </a:rPr>
              <a:t>; j*=2)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{</a:t>
            </a:r>
            <a:r>
              <a:rPr kumimoji="1" lang="en-US" altLang="zh-CN" dirty="0" smtClean="0"/>
              <a:t>	if</a:t>
            </a:r>
            <a:r>
              <a:rPr kumimoji="1" lang="en-US" altLang="zh-CN" dirty="0" smtClean="0">
                <a:solidFill>
                  <a:srgbClr val="990000"/>
                </a:solidFill>
              </a:rPr>
              <a:t> </a:t>
            </a:r>
            <a:r>
              <a:rPr kumimoji="1" lang="en-US" altLang="zh-CN" dirty="0" smtClean="0"/>
              <a:t>(r[j+1].key</a:t>
            </a:r>
            <a:r>
              <a:rPr kumimoji="1" lang="en-US" altLang="zh-CN" dirty="0" smtClean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kumimoji="1" lang="en-US" altLang="zh-CN" dirty="0" smtClean="0"/>
              <a:t>r[j].key)</a:t>
            </a:r>
            <a:r>
              <a:rPr kumimoji="1" lang="en-US" altLang="zh-CN" dirty="0" smtClean="0">
                <a:solidFill>
                  <a:srgbClr val="990000"/>
                </a:solidFill>
              </a:rPr>
              <a:t> </a:t>
            </a:r>
            <a:r>
              <a:rPr kumimoji="1" lang="en-US" altLang="zh-CN" dirty="0" smtClean="0"/>
              <a:t>++j;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if (r[s].</a:t>
            </a:r>
            <a:r>
              <a:rPr kumimoji="1" lang="en-US" altLang="zh-CN" dirty="0" err="1" smtClean="0"/>
              <a:t>key</a:t>
            </a:r>
            <a:r>
              <a:rPr kumimoji="1" lang="en-US" altLang="zh-CN" sz="2000" dirty="0" err="1" smtClean="0">
                <a:solidFill>
                  <a:srgbClr val="0000FF"/>
                </a:solidFill>
                <a:ea typeface="黑体" pitchFamily="49" charset="-122"/>
              </a:rPr>
              <a:t>≤</a:t>
            </a:r>
            <a:r>
              <a:rPr kumimoji="1" lang="en-US" altLang="zh-CN" dirty="0" err="1" smtClean="0"/>
              <a:t>r</a:t>
            </a:r>
            <a:r>
              <a:rPr kumimoji="1" lang="en-US" altLang="zh-CN" dirty="0" smtClean="0"/>
              <a:t>[j].key) break;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r[s] </a:t>
            </a:r>
            <a:r>
              <a:rPr kumimoji="1" lang="en-US" altLang="zh-CN" dirty="0" smtClean="0">
                <a:sym typeface="Wingdings" pitchFamily="2" charset="2"/>
              </a:rPr>
              <a:t></a:t>
            </a:r>
            <a:r>
              <a:rPr kumimoji="1" lang="en-US" altLang="zh-CN" dirty="0" smtClean="0"/>
              <a:t> r[j];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/>
              <a:t>		s = j;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}</a:t>
            </a:r>
            <a:endParaRPr kumimoji="1" lang="en-US" altLang="zh-CN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</a:rPr>
              <a:t>O(log</a:t>
            </a:r>
            <a:r>
              <a:rPr kumimoji="1" lang="en-US" altLang="zh-CN" baseline="-25000" dirty="0" smtClean="0">
                <a:solidFill>
                  <a:srgbClr val="008000"/>
                </a:solidFill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</a:rPr>
              <a:t>n)</a:t>
            </a:r>
          </a:p>
        </p:txBody>
      </p:sp>
      <p:sp>
        <p:nvSpPr>
          <p:cNvPr id="17715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D78320-A402-4D3B-8B5F-D31CF26D70C9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936720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排序的分类</a:t>
            </a:r>
          </a:p>
        </p:txBody>
      </p:sp>
      <p:sp>
        <p:nvSpPr>
          <p:cNvPr id="788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物理排序：</a:t>
            </a:r>
            <a:r>
              <a:rPr kumimoji="1" lang="zh-CN" altLang="en-US" dirty="0" smtClean="0">
                <a:latin typeface="楷体" pitchFamily="49" charset="-122"/>
              </a:rPr>
              <a:t>根据关键字值在数据表中重新排列记录的存储位置。</a:t>
            </a: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索引排序：</a:t>
            </a:r>
            <a:r>
              <a:rPr kumimoji="1" lang="zh-CN" altLang="en-US" dirty="0" smtClean="0">
                <a:latin typeface="楷体" pitchFamily="49" charset="-122"/>
              </a:rPr>
              <a:t>根据关键字值建立索引表，在输出数据表的记录时，由索引表描述输出顺序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索引表当作静态链表用</a:t>
            </a:r>
            <a:r>
              <a:rPr kumimoji="1"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F4F4B-8C25-4C60-BC7C-2AEFD2EBB139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Line 26"/>
          <p:cNvSpPr>
            <a:spLocks noChangeShapeType="1"/>
          </p:cNvSpPr>
          <p:nvPr/>
        </p:nvSpPr>
        <p:spPr bwMode="auto">
          <a:xfrm flipH="1">
            <a:off x="4283075" y="2674938"/>
            <a:ext cx="8651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79" name="Line 27"/>
          <p:cNvSpPr>
            <a:spLocks noChangeShapeType="1"/>
          </p:cNvSpPr>
          <p:nvPr/>
        </p:nvSpPr>
        <p:spPr bwMode="auto">
          <a:xfrm flipH="1">
            <a:off x="3419475" y="3754438"/>
            <a:ext cx="431800" cy="5762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0" name="Line 28"/>
          <p:cNvSpPr>
            <a:spLocks noChangeShapeType="1"/>
          </p:cNvSpPr>
          <p:nvPr/>
        </p:nvSpPr>
        <p:spPr bwMode="auto">
          <a:xfrm>
            <a:off x="4284663" y="3721100"/>
            <a:ext cx="431800" cy="5762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1" name="Line 29"/>
          <p:cNvSpPr>
            <a:spLocks noChangeShapeType="1"/>
          </p:cNvSpPr>
          <p:nvPr/>
        </p:nvSpPr>
        <p:spPr bwMode="auto">
          <a:xfrm>
            <a:off x="5724525" y="2674938"/>
            <a:ext cx="79057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2" name="Line 30"/>
          <p:cNvSpPr>
            <a:spLocks noChangeShapeType="1"/>
          </p:cNvSpPr>
          <p:nvPr/>
        </p:nvSpPr>
        <p:spPr bwMode="auto">
          <a:xfrm flipH="1">
            <a:off x="6083300" y="3683000"/>
            <a:ext cx="504825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31"/>
          <p:cNvSpPr>
            <a:spLocks noChangeShapeType="1"/>
          </p:cNvSpPr>
          <p:nvPr/>
        </p:nvSpPr>
        <p:spPr bwMode="auto">
          <a:xfrm>
            <a:off x="6948488" y="3754438"/>
            <a:ext cx="431800" cy="5778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4" name="Line 32"/>
          <p:cNvSpPr>
            <a:spLocks noChangeShapeType="1"/>
          </p:cNvSpPr>
          <p:nvPr/>
        </p:nvSpPr>
        <p:spPr bwMode="auto">
          <a:xfrm flipH="1">
            <a:off x="2814638" y="4762500"/>
            <a:ext cx="317500" cy="519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8185" name="Line 33"/>
          <p:cNvSpPr>
            <a:spLocks noChangeShapeType="1"/>
          </p:cNvSpPr>
          <p:nvPr/>
        </p:nvSpPr>
        <p:spPr bwMode="auto">
          <a:xfrm>
            <a:off x="3490913" y="4762500"/>
            <a:ext cx="288925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1284289" y="1430338"/>
            <a:ext cx="68596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kumimoji="1" lang="en-US" altLang="zh-CN" sz="3200" b="1" dirty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80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{55</a:t>
            </a:r>
            <a:r>
              <a:rPr kumimoji="1" lang="en-US" altLang="zh-CN" sz="3200" b="1" dirty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, 49, 98, 12, 27, 73, 81, 64, </a:t>
            </a:r>
            <a:r>
              <a:rPr kumimoji="1" lang="en-US" altLang="zh-CN" sz="3200" b="1" dirty="0" smtClean="0">
                <a:solidFill>
                  <a:srgbClr val="003366"/>
                </a:solidFill>
                <a:latin typeface="+mn-lt"/>
                <a:ea typeface="楷体" panose="02010609060101010101" pitchFamily="49" charset="-122"/>
              </a:rPr>
              <a:t>36}</a:t>
            </a:r>
            <a:endParaRPr kumimoji="1" lang="en-US" altLang="zh-CN" sz="3200" b="1" dirty="0">
              <a:solidFill>
                <a:srgbClr val="0033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78187" name="Oval 17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55</a:t>
            </a:r>
          </a:p>
        </p:txBody>
      </p:sp>
      <p:sp>
        <p:nvSpPr>
          <p:cNvPr id="178188" name="Oval 18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178189" name="Oval 19"/>
          <p:cNvSpPr>
            <a:spLocks noChangeArrowheads="1"/>
          </p:cNvSpPr>
          <p:nvPr/>
        </p:nvSpPr>
        <p:spPr bwMode="auto">
          <a:xfrm>
            <a:off x="6442075" y="3251200"/>
            <a:ext cx="576263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98</a:t>
            </a:r>
          </a:p>
        </p:txBody>
      </p:sp>
      <p:sp>
        <p:nvSpPr>
          <p:cNvPr id="178190" name="Oval 20"/>
          <p:cNvSpPr>
            <a:spLocks noChangeArrowheads="1"/>
          </p:cNvSpPr>
          <p:nvPr/>
        </p:nvSpPr>
        <p:spPr bwMode="auto">
          <a:xfrm>
            <a:off x="3059113" y="4259263"/>
            <a:ext cx="576262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178191" name="Oval 21"/>
          <p:cNvSpPr>
            <a:spLocks noChangeArrowheads="1"/>
          </p:cNvSpPr>
          <p:nvPr/>
        </p:nvSpPr>
        <p:spPr bwMode="auto">
          <a:xfrm>
            <a:off x="5794375" y="4259263"/>
            <a:ext cx="576263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73</a:t>
            </a:r>
          </a:p>
        </p:txBody>
      </p:sp>
      <p:sp>
        <p:nvSpPr>
          <p:cNvPr id="178192" name="Oval 22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178193" name="Oval 23"/>
          <p:cNvSpPr>
            <a:spLocks noChangeArrowheads="1"/>
          </p:cNvSpPr>
          <p:nvPr/>
        </p:nvSpPr>
        <p:spPr bwMode="auto">
          <a:xfrm>
            <a:off x="7164388" y="4259263"/>
            <a:ext cx="576262" cy="576262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81</a:t>
            </a:r>
          </a:p>
        </p:txBody>
      </p:sp>
      <p:sp>
        <p:nvSpPr>
          <p:cNvPr id="178194" name="Oval 24"/>
          <p:cNvSpPr>
            <a:spLocks noChangeArrowheads="1"/>
          </p:cNvSpPr>
          <p:nvPr/>
        </p:nvSpPr>
        <p:spPr bwMode="auto">
          <a:xfrm>
            <a:off x="2411413" y="526732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178195" name="Oval 25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CCFF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1404938" y="2214563"/>
            <a:ext cx="1943100" cy="1570037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8000"/>
                </a:solidFill>
                <a:latin typeface="Times New Roman" pitchFamily="18" charset="0"/>
              </a:rPr>
              <a:t>　 </a:t>
            </a:r>
            <a:r>
              <a:rPr kumimoji="1" lang="en-US" altLang="zh-CN" sz="3200" b="1" dirty="0" err="1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 =</a:t>
            </a:r>
          </a:p>
          <a:p>
            <a:r>
              <a:rPr kumimoji="1" lang="en-US" altLang="zh-CN" sz="3200" b="1" dirty="0" smtClean="0">
                <a:solidFill>
                  <a:srgbClr val="008000"/>
                </a:solidFill>
                <a:latin typeface="Times New Roman" pitchFamily="18" charset="0"/>
              </a:rPr>
              <a:t>  </a:t>
            </a:r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2i = </a:t>
            </a:r>
          </a:p>
          <a:p>
            <a:r>
              <a:rPr kumimoji="1" lang="en-US" altLang="zh-CN" sz="3200" b="1" dirty="0">
                <a:solidFill>
                  <a:srgbClr val="008000"/>
                </a:solidFill>
                <a:latin typeface="Times New Roman" pitchFamily="18" charset="0"/>
              </a:rPr>
              <a:t>2i+1=</a:t>
            </a:r>
            <a:r>
              <a:rPr kumimoji="1" lang="en-US" altLang="zh-CN" sz="3200" b="1" dirty="0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2700338" y="2255838"/>
            <a:ext cx="431800" cy="1484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  <a:p>
            <a:pPr algn="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2700338" y="2268538"/>
            <a:ext cx="431800" cy="14843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  <a:p>
            <a:pPr algn="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98</a:t>
            </a:r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5795963" y="4259263"/>
            <a:ext cx="576262" cy="576262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7165975" y="4259263"/>
            <a:ext cx="576263" cy="576262"/>
          </a:xfrm>
          <a:prstGeom prst="ellipse">
            <a:avLst/>
          </a:prstGeom>
          <a:solidFill>
            <a:srgbClr val="FFCC99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81</a:t>
            </a:r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5795963" y="4259263"/>
            <a:ext cx="576262" cy="576262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98</a:t>
            </a:r>
          </a:p>
        </p:txBody>
      </p:sp>
      <p:sp>
        <p:nvSpPr>
          <p:cNvPr id="43055" name="Oval 47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56" name="Oval 48"/>
          <p:cNvSpPr>
            <a:spLocks noChangeArrowheads="1"/>
          </p:cNvSpPr>
          <p:nvPr/>
        </p:nvSpPr>
        <p:spPr bwMode="auto">
          <a:xfrm>
            <a:off x="3059113" y="4259263"/>
            <a:ext cx="576262" cy="576262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57" name="Oval 49"/>
          <p:cNvSpPr>
            <a:spLocks noChangeArrowheads="1"/>
          </p:cNvSpPr>
          <p:nvPr/>
        </p:nvSpPr>
        <p:spPr bwMode="auto">
          <a:xfrm>
            <a:off x="2411413" y="5267325"/>
            <a:ext cx="576262" cy="576263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64</a:t>
            </a:r>
          </a:p>
        </p:txBody>
      </p:sp>
      <p:sp>
        <p:nvSpPr>
          <p:cNvPr id="43058" name="Oval 50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FFCC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2720975" y="2279650"/>
            <a:ext cx="431800" cy="14843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</a:t>
            </a:r>
          </a:p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</a:t>
            </a:r>
          </a:p>
          <a:p>
            <a:pPr algn="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3060" name="Oval 52"/>
          <p:cNvSpPr>
            <a:spLocks noChangeArrowheads="1"/>
          </p:cNvSpPr>
          <p:nvPr/>
        </p:nvSpPr>
        <p:spPr bwMode="auto">
          <a:xfrm>
            <a:off x="3781425" y="3251200"/>
            <a:ext cx="576263" cy="5762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43061" name="Oval 53"/>
          <p:cNvSpPr>
            <a:spLocks noChangeArrowheads="1"/>
          </p:cNvSpPr>
          <p:nvPr/>
        </p:nvSpPr>
        <p:spPr bwMode="auto">
          <a:xfrm>
            <a:off x="4573588" y="4259263"/>
            <a:ext cx="576262" cy="576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62" name="Oval 54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63" name="Oval 55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rgbClr val="99CC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43064" name="Oval 56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65" name="Oval 57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</a:rPr>
              <a:t>36</a:t>
            </a:r>
          </a:p>
        </p:txBody>
      </p:sp>
      <p:sp>
        <p:nvSpPr>
          <p:cNvPr id="43066" name="Oval 58"/>
          <p:cNvSpPr>
            <a:spLocks noChangeArrowheads="1"/>
          </p:cNvSpPr>
          <p:nvPr/>
        </p:nvSpPr>
        <p:spPr bwMode="auto">
          <a:xfrm>
            <a:off x="3563938" y="5267325"/>
            <a:ext cx="576262" cy="576263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43067" name="Oval 59"/>
          <p:cNvSpPr>
            <a:spLocks noChangeArrowheads="1"/>
          </p:cNvSpPr>
          <p:nvPr/>
        </p:nvSpPr>
        <p:spPr bwMode="auto">
          <a:xfrm>
            <a:off x="3060700" y="4259263"/>
            <a:ext cx="576263" cy="576262"/>
          </a:xfrm>
          <a:prstGeom prst="ellipse">
            <a:avLst/>
          </a:prstGeom>
          <a:solidFill>
            <a:srgbClr val="CC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43068" name="Text Box 60"/>
          <p:cNvSpPr txBox="1">
            <a:spLocks noChangeArrowheads="1"/>
          </p:cNvSpPr>
          <p:nvPr/>
        </p:nvSpPr>
        <p:spPr bwMode="auto">
          <a:xfrm>
            <a:off x="2720975" y="2279650"/>
            <a:ext cx="431800" cy="14843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54000" tIns="10800" rIns="54000" bIns="10800">
            <a:spAutoFit/>
          </a:bodyPr>
          <a:lstStyle/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</a:t>
            </a:r>
          </a:p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2</a:t>
            </a:r>
          </a:p>
          <a:p>
            <a:pPr algn="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0" name="Oval 62"/>
          <p:cNvSpPr>
            <a:spLocks noChangeArrowheads="1"/>
          </p:cNvSpPr>
          <p:nvPr/>
        </p:nvSpPr>
        <p:spPr bwMode="auto">
          <a:xfrm>
            <a:off x="6443663" y="3251200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73</a:t>
            </a:r>
          </a:p>
        </p:txBody>
      </p:sp>
      <p:sp>
        <p:nvSpPr>
          <p:cNvPr id="43071" name="Oval 63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72" name="Oval 64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3" name="Oval 65"/>
          <p:cNvSpPr>
            <a:spLocks noChangeArrowheads="1"/>
          </p:cNvSpPr>
          <p:nvPr/>
        </p:nvSpPr>
        <p:spPr bwMode="auto">
          <a:xfrm>
            <a:off x="5148263" y="2314575"/>
            <a:ext cx="576262" cy="576263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43074" name="Oval 66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FFFF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8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75" name="Oval 67"/>
          <p:cNvSpPr>
            <a:spLocks noChangeArrowheads="1"/>
          </p:cNvSpPr>
          <p:nvPr/>
        </p:nvSpPr>
        <p:spPr bwMode="auto">
          <a:xfrm>
            <a:off x="4572000" y="4259263"/>
            <a:ext cx="576263" cy="576262"/>
          </a:xfrm>
          <a:prstGeom prst="ellipse">
            <a:avLst/>
          </a:prstGeom>
          <a:solidFill>
            <a:srgbClr val="00CCFF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00"/>
                </a:solidFill>
                <a:latin typeface="Times New Roman" pitchFamily="18" charset="0"/>
              </a:rPr>
              <a:t>55</a:t>
            </a:r>
          </a:p>
        </p:txBody>
      </p:sp>
      <p:sp>
        <p:nvSpPr>
          <p:cNvPr id="43076" name="Oval 68"/>
          <p:cNvSpPr>
            <a:spLocks noChangeArrowheads="1"/>
          </p:cNvSpPr>
          <p:nvPr/>
        </p:nvSpPr>
        <p:spPr bwMode="auto">
          <a:xfrm>
            <a:off x="3779838" y="3251200"/>
            <a:ext cx="576262" cy="576263"/>
          </a:xfrm>
          <a:prstGeom prst="ellipse">
            <a:avLst/>
          </a:prstGeom>
          <a:solidFill>
            <a:srgbClr val="00CCFF"/>
          </a:solidFill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8000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4860925" y="5338763"/>
            <a:ext cx="2952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+mn-lt"/>
              </a:rPr>
              <a:t>(</a:t>
            </a:r>
            <a:r>
              <a:rPr kumimoji="1" lang="zh-CN" altLang="en-US" sz="2800" b="1">
                <a:solidFill>
                  <a:srgbClr val="008000"/>
                </a:solidFill>
                <a:latin typeface="+mn-lt"/>
              </a:rPr>
              <a:t>建堆操作完成</a:t>
            </a:r>
            <a:r>
              <a:rPr kumimoji="1" lang="en-US" altLang="zh-CN" sz="2800" b="1">
                <a:solidFill>
                  <a:srgbClr val="008000"/>
                </a:solidFill>
                <a:latin typeface="+mn-lt"/>
              </a:rPr>
              <a:t>)</a:t>
            </a:r>
          </a:p>
        </p:txBody>
      </p:sp>
      <p:sp>
        <p:nvSpPr>
          <p:cNvPr id="43078" name="Rectangle 70"/>
          <p:cNvSpPr>
            <a:spLocks noChangeArrowheads="1"/>
          </p:cNvSpPr>
          <p:nvPr/>
        </p:nvSpPr>
        <p:spPr bwMode="auto">
          <a:xfrm>
            <a:off x="1331640" y="1430337"/>
            <a:ext cx="65357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 u="sng" dirty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建堆</a:t>
            </a:r>
            <a:r>
              <a:rPr kumimoji="1" lang="en-US" altLang="zh-CN" sz="3200" b="1" u="sng" dirty="0" smtClean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:</a:t>
            </a:r>
            <a:r>
              <a:rPr kumimoji="1" lang="en-US" altLang="zh-CN" sz="3200" b="1" dirty="0" smtClean="0">
                <a:solidFill>
                  <a:srgbClr val="840C26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n=9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kumimoji="1" lang="zh-CN" altLang="en-US" sz="2800" b="1" dirty="0">
                <a:latin typeface="+mn-lt"/>
                <a:ea typeface="楷体" panose="02010609060101010101" pitchFamily="49" charset="-122"/>
              </a:rPr>
              <a:t>最后</a:t>
            </a:r>
            <a:r>
              <a:rPr kumimoji="1"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latin typeface="+mn-lt"/>
                <a:ea typeface="楷体" panose="02010609060101010101" pitchFamily="49" charset="-122"/>
              </a:rPr>
              <a:t>个分支结点</a:t>
            </a:r>
            <a:r>
              <a:rPr kumimoji="1" lang="zh-CN" altLang="en-US" sz="3200" b="1" dirty="0">
                <a:latin typeface="+mn-lt"/>
                <a:ea typeface="楷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</a:t>
            </a:r>
            <a:r>
              <a:rPr kumimoji="1" lang="en-US" altLang="zh-CN" sz="3200" b="1" dirty="0">
                <a:solidFill>
                  <a:srgbClr val="0000FF"/>
                </a:solidFill>
                <a:latin typeface="+mn-lt"/>
                <a:ea typeface="楷体" panose="02010609060101010101" pitchFamily="49" charset="-122"/>
                <a:sym typeface="Symbol" pitchFamily="18" charset="2"/>
              </a:rPr>
              <a:t>n/2=4.</a:t>
            </a:r>
            <a:endParaRPr kumimoji="1" lang="en-US" altLang="zh-CN" sz="3200" b="1" dirty="0">
              <a:solidFill>
                <a:srgbClr val="003366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3079" name="Rectangle 71"/>
          <p:cNvSpPr>
            <a:spLocks noChangeArrowheads="1"/>
          </p:cNvSpPr>
          <p:nvPr/>
        </p:nvSpPr>
        <p:spPr bwMode="auto">
          <a:xfrm>
            <a:off x="4772026" y="5338763"/>
            <a:ext cx="2740686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for ( 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=n/2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+mn-lt"/>
              </a:rPr>
              <a:t>;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+mn-lt"/>
              </a:rPr>
              <a:t>&gt;0; --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+mn-lt"/>
              </a:rPr>
              <a:t>i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</a:rPr>
              <a:t> )</a:t>
            </a:r>
          </a:p>
        </p:txBody>
      </p:sp>
      <p:sp>
        <p:nvSpPr>
          <p:cNvPr id="178228" name="标题 52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建堆算法</a:t>
            </a:r>
          </a:p>
        </p:txBody>
      </p:sp>
      <p:sp>
        <p:nvSpPr>
          <p:cNvPr id="178229" name="灯片编号占位符 5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FA63F-0A9A-45A2-89AC-14392AF2BBFF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048195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4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3" grpId="0"/>
      <p:bldP spid="43046" grpId="0" animBg="1"/>
      <p:bldP spid="43047" grpId="0" animBg="1"/>
      <p:bldP spid="43051" grpId="0" animBg="1"/>
      <p:bldP spid="43051" grpId="1" animBg="1"/>
      <p:bldP spid="43052" grpId="0" animBg="1"/>
      <p:bldP spid="43052" grpId="1" animBg="1"/>
      <p:bldP spid="43053" grpId="0" animBg="1"/>
      <p:bldP spid="43054" grpId="0" animBg="1"/>
      <p:bldP spid="43055" grpId="0" animBg="1"/>
      <p:bldP spid="43056" grpId="0" animBg="1"/>
      <p:bldP spid="43057" grpId="0" animBg="1"/>
      <p:bldP spid="43058" grpId="0" animBg="1"/>
      <p:bldP spid="43059" grpId="0" animBg="1"/>
      <p:bldP spid="43060" grpId="0" animBg="1"/>
      <p:bldP spid="43061" grpId="0" animBg="1"/>
      <p:bldP spid="43062" grpId="0" animBg="1"/>
      <p:bldP spid="43063" grpId="0" animBg="1"/>
      <p:bldP spid="43064" grpId="0" animBg="1"/>
      <p:bldP spid="43065" grpId="0" animBg="1"/>
      <p:bldP spid="43066" grpId="0" animBg="1"/>
      <p:bldP spid="43067" grpId="0" animBg="1"/>
      <p:bldP spid="43068" grpId="0" animBg="1"/>
      <p:bldP spid="43069" grpId="0" animBg="1"/>
      <p:bldP spid="43070" grpId="0" animBg="1"/>
      <p:bldP spid="43071" grpId="0" animBg="1"/>
      <p:bldP spid="43072" grpId="0" animBg="1"/>
      <p:bldP spid="43073" grpId="0" animBg="1"/>
      <p:bldP spid="43074" grpId="0" animBg="1"/>
      <p:bldP spid="43075" grpId="0" animBg="1"/>
      <p:bldP spid="43076" grpId="0" animBg="1"/>
      <p:bldP spid="43078" grpId="0"/>
      <p:bldP spid="43079" grpId="0" animBg="1"/>
      <p:bldP spid="4307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建堆算法</a:t>
            </a:r>
          </a:p>
        </p:txBody>
      </p:sp>
      <p:sp>
        <p:nvSpPr>
          <p:cNvPr id="179203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HeapSort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 smtClean="0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楷体_GB2312" pitchFamily="49" charset="-122"/>
              </a:rPr>
              <a:t> n)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{	for( 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=n/2; 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&gt;0; --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		</a:t>
            </a:r>
            <a:r>
              <a:rPr kumimoji="1" lang="en-US" altLang="zh-CN" dirty="0" err="1" smtClean="0">
                <a:ea typeface="楷体_GB2312" pitchFamily="49" charset="-122"/>
              </a:rPr>
              <a:t>HeapAdjust</a:t>
            </a:r>
            <a:r>
              <a:rPr kumimoji="1" lang="en-US" altLang="zh-CN" dirty="0" smtClean="0">
                <a:ea typeface="楷体_GB2312" pitchFamily="49" charset="-122"/>
              </a:rPr>
              <a:t>(r, </a:t>
            </a:r>
            <a:r>
              <a:rPr kumimoji="1" lang="en-US" altLang="zh-CN" dirty="0" err="1" smtClean="0">
                <a:ea typeface="楷体_GB2312" pitchFamily="49" charset="-122"/>
              </a:rPr>
              <a:t>i</a:t>
            </a:r>
            <a:r>
              <a:rPr kumimoji="1" lang="en-US" altLang="zh-CN" dirty="0" smtClean="0">
                <a:ea typeface="楷体_GB2312" pitchFamily="49" charset="-122"/>
              </a:rPr>
              <a:t>, n); </a:t>
            </a:r>
            <a:endParaRPr kumimoji="1" lang="zh-CN" altLang="en-US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dirty="0" smtClean="0">
                <a:ea typeface="楷体_GB2312" pitchFamily="49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算法时间复杂度为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O(nlog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n)</a:t>
            </a:r>
            <a:endParaRPr kumimoji="1" lang="en-US" altLang="zh-CN" sz="1200" dirty="0" smtClean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79204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448404-3EA6-4F4A-B9B6-AC2ADB977B3E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73984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Line 2"/>
          <p:cNvSpPr>
            <a:spLocks noChangeShapeType="1"/>
          </p:cNvSpPr>
          <p:nvPr/>
        </p:nvSpPr>
        <p:spPr bwMode="auto">
          <a:xfrm flipH="1">
            <a:off x="4257675" y="2517775"/>
            <a:ext cx="865188" cy="6477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7" name="Line 3"/>
          <p:cNvSpPr>
            <a:spLocks noChangeShapeType="1"/>
          </p:cNvSpPr>
          <p:nvPr/>
        </p:nvSpPr>
        <p:spPr bwMode="auto">
          <a:xfrm flipH="1">
            <a:off x="3394075" y="3597275"/>
            <a:ext cx="431800" cy="5762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4259263" y="3563938"/>
            <a:ext cx="43180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5699125" y="2517775"/>
            <a:ext cx="863600" cy="6492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0" name="Line 6"/>
          <p:cNvSpPr>
            <a:spLocks noChangeShapeType="1"/>
          </p:cNvSpPr>
          <p:nvPr/>
        </p:nvSpPr>
        <p:spPr bwMode="auto">
          <a:xfrm flipH="1">
            <a:off x="6057900" y="3598863"/>
            <a:ext cx="431800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1" name="Line 7"/>
          <p:cNvSpPr>
            <a:spLocks noChangeShapeType="1"/>
          </p:cNvSpPr>
          <p:nvPr/>
        </p:nvSpPr>
        <p:spPr bwMode="auto">
          <a:xfrm>
            <a:off x="6923088" y="3597275"/>
            <a:ext cx="431800" cy="577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2673350" y="4606925"/>
            <a:ext cx="360363" cy="517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3465513" y="4605338"/>
            <a:ext cx="288925" cy="5048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4" name="Oval 11"/>
          <p:cNvSpPr>
            <a:spLocks noChangeArrowheads="1"/>
          </p:cNvSpPr>
          <p:nvPr/>
        </p:nvSpPr>
        <p:spPr bwMode="auto">
          <a:xfrm>
            <a:off x="7189788" y="4127500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81</a:t>
            </a:r>
          </a:p>
        </p:txBody>
      </p:sp>
      <p:sp>
        <p:nvSpPr>
          <p:cNvPr id="180235" name="Oval 12"/>
          <p:cNvSpPr>
            <a:spLocks noChangeArrowheads="1"/>
          </p:cNvSpPr>
          <p:nvPr/>
        </p:nvSpPr>
        <p:spPr bwMode="auto">
          <a:xfrm>
            <a:off x="2312988" y="5110163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64</a:t>
            </a:r>
          </a:p>
        </p:txBody>
      </p:sp>
      <p:sp>
        <p:nvSpPr>
          <p:cNvPr id="180236" name="Oval 13"/>
          <p:cNvSpPr>
            <a:spLocks noChangeArrowheads="1"/>
          </p:cNvSpPr>
          <p:nvPr/>
        </p:nvSpPr>
        <p:spPr bwMode="auto">
          <a:xfrm>
            <a:off x="5697538" y="4175125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98</a:t>
            </a:r>
          </a:p>
        </p:txBody>
      </p:sp>
      <p:sp>
        <p:nvSpPr>
          <p:cNvPr id="180237" name="Oval 14"/>
          <p:cNvSpPr>
            <a:spLocks noChangeArrowheads="1"/>
          </p:cNvSpPr>
          <p:nvPr/>
        </p:nvSpPr>
        <p:spPr bwMode="auto">
          <a:xfrm>
            <a:off x="6418263" y="3121025"/>
            <a:ext cx="576262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73</a:t>
            </a:r>
          </a:p>
        </p:txBody>
      </p:sp>
      <p:sp>
        <p:nvSpPr>
          <p:cNvPr id="180238" name="Oval 15"/>
          <p:cNvSpPr>
            <a:spLocks noChangeArrowheads="1"/>
          </p:cNvSpPr>
          <p:nvPr/>
        </p:nvSpPr>
        <p:spPr bwMode="auto">
          <a:xfrm>
            <a:off x="3538538" y="5110163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180239" name="Oval 16"/>
          <p:cNvSpPr>
            <a:spLocks noChangeArrowheads="1"/>
          </p:cNvSpPr>
          <p:nvPr/>
        </p:nvSpPr>
        <p:spPr bwMode="auto">
          <a:xfrm>
            <a:off x="2962275" y="4102100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180240" name="Oval 17"/>
          <p:cNvSpPr>
            <a:spLocks noChangeArrowheads="1"/>
          </p:cNvSpPr>
          <p:nvPr/>
        </p:nvSpPr>
        <p:spPr bwMode="auto">
          <a:xfrm>
            <a:off x="5121275" y="2149475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12</a:t>
            </a:r>
          </a:p>
        </p:txBody>
      </p:sp>
      <p:sp>
        <p:nvSpPr>
          <p:cNvPr id="180241" name="Oval 18"/>
          <p:cNvSpPr>
            <a:spLocks noChangeArrowheads="1"/>
          </p:cNvSpPr>
          <p:nvPr/>
        </p:nvSpPr>
        <p:spPr bwMode="auto">
          <a:xfrm>
            <a:off x="4498975" y="4114800"/>
            <a:ext cx="576263" cy="5762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55</a:t>
            </a:r>
          </a:p>
        </p:txBody>
      </p:sp>
      <p:sp>
        <p:nvSpPr>
          <p:cNvPr id="180242" name="Oval 19"/>
          <p:cNvSpPr>
            <a:spLocks noChangeArrowheads="1"/>
          </p:cNvSpPr>
          <p:nvPr/>
        </p:nvSpPr>
        <p:spPr bwMode="auto">
          <a:xfrm>
            <a:off x="3754438" y="3094038"/>
            <a:ext cx="576262" cy="576262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4276" name="Oval 20"/>
          <p:cNvSpPr>
            <a:spLocks noChangeArrowheads="1"/>
          </p:cNvSpPr>
          <p:nvPr/>
        </p:nvSpPr>
        <p:spPr bwMode="auto">
          <a:xfrm>
            <a:off x="5121275" y="2146300"/>
            <a:ext cx="576263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277" name="Oval 21"/>
          <p:cNvSpPr>
            <a:spLocks noChangeArrowheads="1"/>
          </p:cNvSpPr>
          <p:nvPr/>
        </p:nvSpPr>
        <p:spPr bwMode="auto">
          <a:xfrm>
            <a:off x="3538538" y="5110163"/>
            <a:ext cx="576262" cy="576262"/>
          </a:xfrm>
          <a:prstGeom prst="ellipse">
            <a:avLst/>
          </a:prstGeom>
          <a:solidFill>
            <a:srgbClr val="0000FF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FFFF99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224279" name="Oval 23"/>
          <p:cNvSpPr>
            <a:spLocks noChangeArrowheads="1"/>
          </p:cNvSpPr>
          <p:nvPr/>
        </p:nvSpPr>
        <p:spPr bwMode="auto">
          <a:xfrm>
            <a:off x="3754438" y="3095625"/>
            <a:ext cx="576262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280" name="Oval 24"/>
          <p:cNvSpPr>
            <a:spLocks noChangeArrowheads="1"/>
          </p:cNvSpPr>
          <p:nvPr/>
        </p:nvSpPr>
        <p:spPr bwMode="auto">
          <a:xfrm>
            <a:off x="5121275" y="2146300"/>
            <a:ext cx="576263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27</a:t>
            </a:r>
          </a:p>
        </p:txBody>
      </p:sp>
      <p:sp>
        <p:nvSpPr>
          <p:cNvPr id="224281" name="Oval 25"/>
          <p:cNvSpPr>
            <a:spLocks noChangeArrowheads="1"/>
          </p:cNvSpPr>
          <p:nvPr/>
        </p:nvSpPr>
        <p:spPr bwMode="auto">
          <a:xfrm>
            <a:off x="3754438" y="3095625"/>
            <a:ext cx="576262" cy="576263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36</a:t>
            </a:r>
          </a:p>
        </p:txBody>
      </p:sp>
      <p:sp>
        <p:nvSpPr>
          <p:cNvPr id="224282" name="Oval 26"/>
          <p:cNvSpPr>
            <a:spLocks noChangeArrowheads="1"/>
          </p:cNvSpPr>
          <p:nvPr/>
        </p:nvSpPr>
        <p:spPr bwMode="auto">
          <a:xfrm>
            <a:off x="2962275" y="4103688"/>
            <a:ext cx="576263" cy="576262"/>
          </a:xfrm>
          <a:prstGeom prst="ellipse">
            <a:avLst/>
          </a:prstGeom>
          <a:solidFill>
            <a:srgbClr val="FFFF99"/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49</a:t>
            </a:r>
          </a:p>
        </p:txBody>
      </p:sp>
      <p:sp>
        <p:nvSpPr>
          <p:cNvPr id="224301" name="Rectangle 45"/>
          <p:cNvSpPr>
            <a:spLocks noChangeArrowheads="1"/>
          </p:cNvSpPr>
          <p:nvPr/>
        </p:nvSpPr>
        <p:spPr bwMode="auto">
          <a:xfrm>
            <a:off x="4260850" y="5313363"/>
            <a:ext cx="3597275" cy="6159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tIns="72000" bIns="108000"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C00000"/>
                </a:solidFill>
                <a:latin typeface="Times New Roman" pitchFamily="18" charset="0"/>
              </a:rPr>
              <a:t>HeapAdjust (r, 1, n-1);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619750" y="1500188"/>
            <a:ext cx="990600" cy="692150"/>
            <a:chOff x="3470" y="608"/>
            <a:chExt cx="624" cy="436"/>
          </a:xfrm>
        </p:grpSpPr>
        <p:sp>
          <p:nvSpPr>
            <p:cNvPr id="180257" name="Rectangle 47"/>
            <p:cNvSpPr>
              <a:spLocks noChangeArrowheads="1"/>
            </p:cNvSpPr>
            <p:nvPr/>
          </p:nvSpPr>
          <p:spPr bwMode="auto">
            <a:xfrm>
              <a:off x="3866" y="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0258" name="Line 48"/>
            <p:cNvSpPr>
              <a:spLocks noChangeShapeType="1"/>
            </p:cNvSpPr>
            <p:nvPr/>
          </p:nvSpPr>
          <p:spPr bwMode="auto">
            <a:xfrm flipH="1">
              <a:off x="3470" y="845"/>
              <a:ext cx="453" cy="1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841500" y="4116388"/>
            <a:ext cx="679450" cy="981075"/>
            <a:chOff x="980" y="2205"/>
            <a:chExt cx="428" cy="618"/>
          </a:xfrm>
        </p:grpSpPr>
        <p:sp>
          <p:nvSpPr>
            <p:cNvPr id="180255" name="Rectangle 50"/>
            <p:cNvSpPr>
              <a:spLocks noChangeArrowheads="1"/>
            </p:cNvSpPr>
            <p:nvPr/>
          </p:nvSpPr>
          <p:spPr bwMode="auto">
            <a:xfrm>
              <a:off x="980" y="2205"/>
              <a:ext cx="4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00000"/>
                  </a:solidFill>
                  <a:latin typeface="Times New Roman" pitchFamily="18" charset="0"/>
                </a:rPr>
                <a:t>n-1</a:t>
              </a:r>
            </a:p>
          </p:txBody>
        </p:sp>
        <p:sp>
          <p:nvSpPr>
            <p:cNvPr id="180256" name="Line 51"/>
            <p:cNvSpPr>
              <a:spLocks noChangeShapeType="1"/>
            </p:cNvSpPr>
            <p:nvPr/>
          </p:nvSpPr>
          <p:spPr bwMode="auto">
            <a:xfrm flipH="1" flipV="1">
              <a:off x="1202" y="2478"/>
              <a:ext cx="136" cy="34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52" name="标题 3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堆排序</a:t>
            </a:r>
          </a:p>
        </p:txBody>
      </p:sp>
      <p:sp>
        <p:nvSpPr>
          <p:cNvPr id="180253" name="内容占位符 3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r>
              <a:rPr kumimoji="1" lang="zh-CN" altLang="en-US" smtClean="0"/>
              <a:t>输出堆顶元素后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mtClean="0"/>
              <a:t>重新整理成堆：</a:t>
            </a:r>
          </a:p>
        </p:txBody>
      </p:sp>
      <p:sp>
        <p:nvSpPr>
          <p:cNvPr id="180254" name="灯片编号占位符 3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01BFC5-8F9C-4463-AF85-77CE1108772C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4241178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2426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22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 animBg="1"/>
      <p:bldP spid="224276" grpId="0" animBg="1"/>
      <p:bldP spid="224277" grpId="0" animBg="1"/>
      <p:bldP spid="224279" grpId="0" animBg="1"/>
      <p:bldP spid="224280" grpId="0" animBg="1"/>
      <p:bldP spid="224281" grpId="0" animBg="1"/>
      <p:bldP spid="224282" grpId="0" animBg="1"/>
      <p:bldP spid="22430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堆排序算法</a:t>
            </a:r>
          </a:p>
        </p:txBody>
      </p:sp>
      <p:sp>
        <p:nvSpPr>
          <p:cNvPr id="181251" name="内容占位符 7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HeapSort</a:t>
            </a:r>
            <a:r>
              <a:rPr kumimoji="1"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(Type *r, </a:t>
            </a:r>
            <a:r>
              <a:rPr kumimoji="1"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kumimoji="1"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n)</a:t>
            </a:r>
            <a:endParaRPr kumimoji="1"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宋体" panose="02010600030101010101" pitchFamily="2" charset="-122"/>
              </a:rPr>
              <a:t>{	for(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=n/2;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&gt;0;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-- )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	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建堆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宋体" panose="02010600030101010101" pitchFamily="2" charset="-122"/>
              </a:rPr>
              <a:t>		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HeapAdjust</a:t>
            </a:r>
            <a:r>
              <a:rPr kumimoji="1" lang="en-US" altLang="zh-CN" dirty="0" smtClean="0">
                <a:ea typeface="宋体" panose="02010600030101010101" pitchFamily="2" charset="-122"/>
              </a:rPr>
              <a:t>(r, </a:t>
            </a:r>
            <a:r>
              <a:rPr kumimoji="1" lang="en-US" altLang="zh-CN" dirty="0" err="1" smtClean="0"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ea typeface="宋体" panose="02010600030101010101" pitchFamily="2" charset="-122"/>
              </a:rPr>
              <a:t>, n); </a:t>
            </a:r>
            <a:endParaRPr kumimoji="1" lang="zh-CN" altLang="en-US" dirty="0" smtClean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 smtClean="0">
                <a:ea typeface="宋体" panose="02010600030101010101" pitchFamily="2" charset="-122"/>
              </a:rPr>
              <a:t>	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for( 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=n; 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&gt;1; 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-- )		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排序</a:t>
            </a:r>
            <a:endParaRPr kumimoji="1" lang="en-US" altLang="zh-CN" dirty="0" smtClean="0">
              <a:solidFill>
                <a:srgbClr val="3333FF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	{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r[1] 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  <a:sym typeface="Symbol" pitchFamily="18" charset="2"/>
              </a:rPr>
              <a:t>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 r[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i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  <a:sym typeface="Wingdings" pitchFamily="2" charset="2"/>
              </a:rPr>
              <a:t>];		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  <a:sym typeface="Wingdings" pitchFamily="2" charset="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交换元素位置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dirty="0" smtClean="0">
                <a:ea typeface="宋体" panose="02010600030101010101" pitchFamily="2" charset="-122"/>
              </a:rPr>
              <a:t>		</a:t>
            </a:r>
            <a:r>
              <a:rPr kumimoji="1" lang="en-US" altLang="zh-CN" dirty="0" err="1" smtClean="0">
                <a:solidFill>
                  <a:srgbClr val="3333FF"/>
                </a:solidFill>
                <a:ea typeface="宋体" panose="02010600030101010101" pitchFamily="2" charset="-122"/>
              </a:rPr>
              <a:t>HeapAdjust</a:t>
            </a: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(r, 1, i-1);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solidFill>
                  <a:srgbClr val="3333FF"/>
                </a:solidFill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dirty="0" smtClean="0">
                <a:ea typeface="宋体" panose="02010600030101010101" pitchFamily="2" charset="-122"/>
              </a:rPr>
              <a:t>} 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//</a:t>
            </a:r>
            <a:r>
              <a:rPr kumimoji="1" lang="zh-CN" altLang="en-US" dirty="0" smtClean="0">
                <a:solidFill>
                  <a:srgbClr val="008000"/>
                </a:solidFill>
                <a:latin typeface="楷体" pitchFamily="49" charset="-122"/>
              </a:rPr>
              <a:t>堆排序算法的时间复杂度为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O(nlog</a:t>
            </a:r>
            <a:r>
              <a:rPr kumimoji="1" lang="en-US" altLang="zh-CN" baseline="-25000" dirty="0" smtClean="0">
                <a:solidFill>
                  <a:srgbClr val="008000"/>
                </a:solidFill>
                <a:ea typeface="宋体" panose="02010600030101010101" pitchFamily="2" charset="-122"/>
              </a:rPr>
              <a:t>2</a:t>
            </a:r>
            <a:r>
              <a:rPr kumimoji="1" lang="en-US" altLang="zh-CN" dirty="0" smtClean="0">
                <a:solidFill>
                  <a:srgbClr val="008000"/>
                </a:solidFill>
                <a:ea typeface="宋体" panose="02010600030101010101" pitchFamily="2" charset="-122"/>
              </a:rPr>
              <a:t>n)</a:t>
            </a:r>
            <a:endParaRPr kumimoji="1" lang="en-US" altLang="zh-CN" sz="1200" dirty="0" smtClean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1812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F0B003-9957-4EDE-A764-310A8CA25B1E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346629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</a:t>
            </a:r>
            <a:endParaRPr lang="zh-CN" altLang="en-US" sz="3200" smtClean="0"/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/>
            <a:r>
              <a:rPr lang="zh-CN" altLang="en-US" dirty="0" smtClean="0"/>
              <a:t>计数排序是一种计算式算法，要求数据元素为整型。</a:t>
            </a:r>
            <a:endParaRPr lang="en-US" altLang="zh-CN" dirty="0" smtClean="0"/>
          </a:p>
          <a:p>
            <a:pPr marL="354013" indent="-354013"/>
            <a:r>
              <a:rPr lang="zh-CN" altLang="en-US" dirty="0" smtClean="0"/>
              <a:t>设数据元素</a:t>
            </a:r>
            <a:r>
              <a:rPr lang="en-US" altLang="zh-CN" dirty="0" smtClean="0"/>
              <a:t>(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的个数为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，数据元素最大值和最小值的差值为</a:t>
            </a:r>
            <a:r>
              <a:rPr lang="en-US" altLang="zh-CN" dirty="0" smtClean="0"/>
              <a:t>m</a:t>
            </a:r>
            <a:r>
              <a:rPr lang="en-US" altLang="zh-CN" dirty="0" smtClean="0">
                <a:solidFill>
                  <a:srgbClr val="008000"/>
                </a:solidFill>
              </a:rPr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4013" indent="-354013"/>
            <a:r>
              <a:rPr lang="zh-CN" altLang="en-US" dirty="0" smtClean="0"/>
              <a:t>如果</a:t>
            </a:r>
            <a:r>
              <a:rPr lang="en-US" altLang="zh-CN" dirty="0" smtClean="0"/>
              <a:t>m&lt;nlog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，计数排序算法的时间复杂度小于比较式排序算法。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391DA-F12F-415E-9701-64D350CF1A2C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5829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</a:t>
            </a:r>
            <a:endParaRPr lang="zh-CN" altLang="en-US" sz="3200" smtClean="0"/>
          </a:p>
        </p:txBody>
      </p:sp>
      <p:sp>
        <p:nvSpPr>
          <p:cNvPr id="34819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kumimoji="1" lang="zh-CN" altLang="en-US" dirty="0" smtClean="0">
                <a:solidFill>
                  <a:srgbClr val="008000"/>
                </a:solidFill>
              </a:rPr>
              <a:t>例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  </a:t>
            </a:r>
            <a:r>
              <a:rPr kumimoji="1" lang="zh-CN" altLang="en-US" dirty="0" smtClean="0"/>
              <a:t>设数据表</a:t>
            </a:r>
            <a:r>
              <a:rPr kumimoji="1" lang="en-US" altLang="zh-CN" dirty="0" smtClean="0"/>
              <a:t>r[]</a:t>
            </a:r>
            <a:r>
              <a:rPr kumimoji="1" lang="zh-CN" altLang="en-US" dirty="0" smtClean="0"/>
              <a:t>中存放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个整数，采用计数排序</a:t>
            </a:r>
            <a:r>
              <a:rPr kumimoji="1" lang="zh-CN" altLang="en-US" dirty="0"/>
              <a:t>算法，将</a:t>
            </a:r>
            <a:r>
              <a:rPr kumimoji="1" lang="zh-CN" altLang="en-US" dirty="0" smtClean="0"/>
              <a:t>数据表</a:t>
            </a:r>
            <a:r>
              <a:rPr kumimoji="1" lang="en-US" altLang="zh-CN" dirty="0" smtClean="0"/>
              <a:t>r</a:t>
            </a:r>
            <a:r>
              <a:rPr kumimoji="1" lang="zh-CN" altLang="en-US" dirty="0" smtClean="0"/>
              <a:t>中的</a:t>
            </a:r>
            <a:r>
              <a:rPr kumimoji="1" lang="zh-CN" altLang="en-US" dirty="0"/>
              <a:t>整数</a:t>
            </a:r>
            <a:r>
              <a:rPr kumimoji="1" lang="zh-CN" altLang="en-US" dirty="0" smtClean="0"/>
              <a:t>按</a:t>
            </a:r>
            <a:r>
              <a:rPr kumimoji="1" lang="zh-CN" altLang="en-US" dirty="0"/>
              <a:t>值从小到大排序。</a:t>
            </a:r>
            <a:endParaRPr kumimoji="1" lang="en-US" altLang="zh-CN" dirty="0">
              <a:solidFill>
                <a:srgbClr val="3333FF"/>
              </a:solidFill>
              <a:ea typeface="楷体_GB2312" pitchFamily="49" charset="-122"/>
            </a:endParaRPr>
          </a:p>
          <a:p>
            <a:pPr marL="354013" indent="-354013"/>
            <a:r>
              <a:rPr lang="zh-CN" altLang="en-US" dirty="0" smtClean="0">
                <a:solidFill>
                  <a:srgbClr val="C00000"/>
                </a:solidFill>
              </a:rPr>
              <a:t>基本思路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=1,…,n</a:t>
            </a:r>
            <a:r>
              <a:rPr kumimoji="1" lang="zh-CN" altLang="en-US" dirty="0" smtClean="0"/>
              <a:t>，计算</a:t>
            </a:r>
            <a:r>
              <a:rPr kumimoji="1" lang="en-US" altLang="zh-CN" dirty="0" smtClean="0"/>
              <a:t>r[i-1]</a:t>
            </a:r>
            <a:r>
              <a:rPr kumimoji="1" lang="zh-CN" altLang="en-US" dirty="0" smtClean="0"/>
              <a:t>属于</a:t>
            </a:r>
            <a:r>
              <a:rPr kumimoji="1" lang="en-US" altLang="zh-CN" dirty="0" smtClean="0"/>
              <a:t>n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整数中第几小的数</a:t>
            </a:r>
            <a:r>
              <a:rPr kumimoji="1" lang="zh-CN" altLang="en-US" dirty="0"/>
              <a:t>，并据此将它存放到相应的位置上。</a:t>
            </a:r>
            <a:endParaRPr kumimoji="1"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391DA-F12F-415E-9701-64D350CF1A2C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28144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3584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circleNumDbPlain"/>
            </a:pPr>
            <a:r>
              <a:rPr lang="zh-CN" altLang="en-US" dirty="0" smtClean="0"/>
              <a:t>找出数组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中最小值</a:t>
            </a:r>
            <a:r>
              <a:rPr lang="en-US" altLang="zh-CN" dirty="0" smtClean="0"/>
              <a:t>m1</a:t>
            </a:r>
            <a:r>
              <a:rPr lang="zh-CN" altLang="en-US" dirty="0" smtClean="0"/>
              <a:t>和最大值</a:t>
            </a:r>
            <a:r>
              <a:rPr lang="en-US" altLang="zh-CN" dirty="0" smtClean="0"/>
              <a:t>m2;</a:t>
            </a:r>
            <a:endParaRPr lang="zh-CN" altLang="en-US" dirty="0" smtClean="0"/>
          </a:p>
          <a:p>
            <a:pPr>
              <a:buFontTx/>
              <a:buAutoNum type="circleNumDbPlain"/>
            </a:pPr>
            <a:r>
              <a:rPr lang="zh-CN" altLang="en-US" dirty="0" smtClean="0"/>
              <a:t>统计数组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中每个值为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的整数出现的次数，存入数组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s[i-m1]</a:t>
            </a:r>
            <a:r>
              <a:rPr lang="zh-CN" altLang="en-US" dirty="0" smtClean="0"/>
              <a:t>项；</a:t>
            </a:r>
          </a:p>
          <a:p>
            <a:pPr>
              <a:buFontTx/>
              <a:buAutoNum type="circleNumDbPlain"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=2, …, m2-m1+1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]+=s[i-1]</a:t>
            </a:r>
            <a:r>
              <a:rPr lang="zh-CN" altLang="en-US" dirty="0" smtClean="0"/>
              <a:t>；</a:t>
            </a:r>
          </a:p>
          <a:p>
            <a:pPr>
              <a:buFontTx/>
              <a:buAutoNum type="circleNumDbPlain"/>
            </a:pPr>
            <a:r>
              <a:rPr lang="zh-CN" altLang="en-US" dirty="0" smtClean="0"/>
              <a:t>填充目标数组：将每个值为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的整数存放在数组的</a:t>
            </a:r>
            <a:r>
              <a:rPr lang="en-US" altLang="zh-CN" dirty="0" smtClean="0"/>
              <a:t>L[s[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</a:t>
            </a:r>
            <a:r>
              <a:rPr lang="zh-CN" altLang="en-US" dirty="0" smtClean="0"/>
              <a:t>项，并执行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51E09-60CE-4054-9455-DE1FF95DA204}" type="slidenum">
              <a:rPr lang="zh-CN" altLang="en-US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40686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51E09-60CE-4054-9455-DE1FF95DA204}" type="slidenum">
              <a:rPr lang="zh-CN" altLang="en-US"/>
              <a:pPr>
                <a:defRPr/>
              </a:pPr>
              <a:t>57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32976275"/>
              </p:ext>
            </p:extLst>
          </p:nvPr>
        </p:nvGraphicFramePr>
        <p:xfrm>
          <a:off x="1524000" y="1397000"/>
          <a:ext cx="6096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34648" y="232971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 smtClean="0">
                <a:latin typeface="+mn-lt"/>
                <a:sym typeface="Wingdings"/>
              </a:rPr>
              <a:t>  </a:t>
            </a:r>
            <a:r>
              <a:rPr lang="en-US" altLang="zh-CN" sz="2800" b="1" dirty="0" smtClean="0">
                <a:latin typeface="+mn-lt"/>
              </a:rPr>
              <a:t>m1 = 2</a:t>
            </a:r>
            <a:r>
              <a:rPr lang="zh-CN" altLang="en-US" sz="2800" b="1" dirty="0" smtClean="0">
                <a:latin typeface="+mn-lt"/>
              </a:rPr>
              <a:t>，</a:t>
            </a:r>
            <a:r>
              <a:rPr lang="en-US" altLang="zh-CN" sz="2800" b="1" dirty="0" smtClean="0">
                <a:latin typeface="+mn-lt"/>
              </a:rPr>
              <a:t>m2 = 7</a:t>
            </a:r>
            <a:r>
              <a:rPr lang="zh-CN" altLang="en-US" sz="2800" b="1" dirty="0" smtClean="0">
                <a:latin typeface="+mn-lt"/>
              </a:rPr>
              <a:t>，</a:t>
            </a:r>
            <a:r>
              <a:rPr lang="en-US" altLang="zh-CN" sz="2800" b="1" dirty="0" smtClean="0">
                <a:latin typeface="+mn-lt"/>
              </a:rPr>
              <a:t>m=m2-m1+1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2150978"/>
              </p:ext>
            </p:extLst>
          </p:nvPr>
        </p:nvGraphicFramePr>
        <p:xfrm>
          <a:off x="3076650" y="3212976"/>
          <a:ext cx="4549182" cy="5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7"/>
                <a:gridCol w="758197"/>
                <a:gridCol w="758197"/>
                <a:gridCol w="758197"/>
                <a:gridCol w="758197"/>
                <a:gridCol w="758197"/>
              </a:tblGrid>
              <a:tr h="5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5152" y="3193812"/>
            <a:ext cx="162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</a:t>
            </a:r>
            <a:r>
              <a:rPr lang="zh-CN" altLang="en-US" sz="2800" b="1" dirty="0" smtClean="0">
                <a:latin typeface="+mn-lt"/>
                <a:sym typeface="Wingdings"/>
              </a:rPr>
              <a:t> </a:t>
            </a:r>
            <a:r>
              <a:rPr lang="en-US" altLang="zh-CN" sz="2800" b="1" dirty="0" smtClean="0">
                <a:latin typeface="+mn-lt"/>
                <a:sym typeface="Wingdings"/>
              </a:rPr>
              <a:t>s</a:t>
            </a:r>
            <a:r>
              <a:rPr lang="en-US" altLang="zh-CN" sz="2400" b="1" dirty="0" smtClean="0">
                <a:solidFill>
                  <a:srgbClr val="009900"/>
                </a:solidFill>
                <a:latin typeface="+mn-lt"/>
                <a:sym typeface="Wingdings"/>
              </a:rPr>
              <a:t>[0..5]</a:t>
            </a:r>
            <a:endParaRPr lang="zh-CN" altLang="en-US" sz="28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5592" y="3286145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51810" y="3284222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3424" y="328614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77760" y="328498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3504" y="3284984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2024" y="3284984"/>
            <a:ext cx="6480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80181" y="3270958"/>
            <a:ext cx="6480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85672" y="3286145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283116"/>
              </p:ext>
            </p:extLst>
          </p:nvPr>
        </p:nvGraphicFramePr>
        <p:xfrm>
          <a:off x="3076650" y="4240252"/>
          <a:ext cx="4549182" cy="55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97"/>
                <a:gridCol w="758197"/>
                <a:gridCol w="758197"/>
                <a:gridCol w="758197"/>
                <a:gridCol w="758197"/>
                <a:gridCol w="758197"/>
              </a:tblGrid>
              <a:tr h="5569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smtClean="0">
                          <a:solidFill>
                            <a:srgbClr val="009900"/>
                          </a:solidFill>
                          <a:latin typeface="+mn-lt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  <a:endParaRPr lang="zh-CN" altLang="en-US" sz="2400" b="0" kern="1200" dirty="0">
                        <a:solidFill>
                          <a:srgbClr val="009900"/>
                        </a:solidFill>
                        <a:latin typeface="+mn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05152" y="4221088"/>
            <a:ext cx="1626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9900"/>
                </a:solidFill>
                <a:latin typeface="+mn-lt"/>
                <a:sym typeface="Wingdings"/>
              </a:rPr>
              <a:t></a:t>
            </a:r>
            <a:r>
              <a:rPr lang="zh-CN" altLang="en-US" sz="2800" b="1" dirty="0">
                <a:latin typeface="+mn-lt"/>
                <a:sym typeface="Wingdings"/>
              </a:rPr>
              <a:t> </a:t>
            </a:r>
            <a:r>
              <a:rPr lang="zh-CN" altLang="en-US" sz="2800" b="1" dirty="0" smtClean="0">
                <a:latin typeface="+mn-lt"/>
                <a:sym typeface="Wingdings"/>
              </a:rPr>
              <a:t> </a:t>
            </a:r>
            <a:r>
              <a:rPr lang="en-US" altLang="zh-CN" sz="2800" b="1" dirty="0" smtClean="0">
                <a:latin typeface="+mn-lt"/>
                <a:sym typeface="Wingdings"/>
              </a:rPr>
              <a:t>s</a:t>
            </a:r>
            <a:r>
              <a:rPr lang="en-US" altLang="zh-CN" sz="2400" b="1" dirty="0" smtClean="0">
                <a:solidFill>
                  <a:srgbClr val="009900"/>
                </a:solidFill>
                <a:latin typeface="+mn-lt"/>
                <a:sym typeface="Wingdings"/>
              </a:rPr>
              <a:t>[0..5]</a:t>
            </a:r>
            <a:endParaRPr lang="zh-CN" altLang="en-US" sz="28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5592" y="431342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51810" y="4311498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53424" y="431342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7760" y="431226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8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673504" y="4312260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85672" y="431342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6051766"/>
              </p:ext>
            </p:extLst>
          </p:nvPr>
        </p:nvGraphicFramePr>
        <p:xfrm>
          <a:off x="1529832" y="5285432"/>
          <a:ext cx="6096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9184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977760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7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5168" y="5374377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6</a:t>
            </a:r>
            <a:endParaRPr lang="zh-CN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21581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73504" y="5373216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5</a:t>
            </a:r>
            <a:endParaRPr lang="zh-CN" alt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892208" y="537056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4</a:t>
            </a:r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151810" y="5384548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79202" y="5374377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3</a:t>
            </a:r>
            <a:endParaRPr lang="zh-CN" alt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21211" y="5379971"/>
            <a:ext cx="565272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17265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18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err="1" smtClean="0"/>
              <a:t>counting_sort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r[],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*s,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{</a:t>
            </a:r>
            <a:r>
              <a:rPr lang="zh-CN" altLang="en-US" sz="2400" dirty="0" smtClean="0"/>
              <a:t>	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400" dirty="0" smtClean="0">
                <a:solidFill>
                  <a:srgbClr val="3333FF"/>
                </a:solidFill>
              </a:rPr>
              <a:t> m1=10000, m2=0;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①确定</a:t>
            </a:r>
            <a:r>
              <a:rPr lang="en-US" altLang="zh-CN" sz="2400" dirty="0" smtClean="0">
                <a:solidFill>
                  <a:srgbClr val="008000"/>
                </a:solidFill>
              </a:rPr>
              <a:t>m</a:t>
            </a:r>
            <a:r>
              <a:rPr lang="zh-CN" altLang="en-US" sz="2400" dirty="0" smtClean="0">
                <a:solidFill>
                  <a:srgbClr val="008000"/>
                </a:solidFill>
              </a:rPr>
              <a:t>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3333FF"/>
                </a:solidFill>
              </a:rPr>
              <a:t>for(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400" dirty="0" smtClean="0">
                <a:solidFill>
                  <a:srgbClr val="3333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=0;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&lt;n;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3333FF"/>
                </a:solidFill>
              </a:rPr>
              <a:t>	{	if(r[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]&lt;m1) m1=r[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最小值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>
                <a:solidFill>
                  <a:srgbClr val="3333FF"/>
                </a:solidFill>
              </a:rPr>
              <a:t>if(r[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]&gt;m2) m2=r[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];  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最大值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>
                <a:solidFill>
                  <a:srgbClr val="3333FF"/>
                </a:solidFill>
              </a:rPr>
              <a:t>}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int</a:t>
            </a:r>
            <a:r>
              <a:rPr lang="en-US" altLang="zh-CN" sz="2400" dirty="0" smtClean="0">
                <a:solidFill>
                  <a:srgbClr val="3333FF"/>
                </a:solidFill>
              </a:rPr>
              <a:t> m=m2-m1+1;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 ②统计每个值为</a:t>
            </a:r>
            <a:r>
              <a:rPr lang="en-US" altLang="zh-CN" sz="2400" dirty="0" err="1">
                <a:solidFill>
                  <a:srgbClr val="008000"/>
                </a:solidFill>
              </a:rPr>
              <a:t>i</a:t>
            </a:r>
            <a:r>
              <a:rPr lang="zh-CN" altLang="en-US" sz="2400" dirty="0">
                <a:solidFill>
                  <a:srgbClr val="008000"/>
                </a:solidFill>
              </a:rPr>
              <a:t>的元素出现的次数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*s=(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*)</a:t>
            </a:r>
            <a:r>
              <a:rPr lang="en-US" altLang="zh-CN" sz="2400" dirty="0" err="1" smtClean="0"/>
              <a:t>malloc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sizeof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)*m);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&lt;m;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++) 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s[r[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]-m1</a:t>
            </a:r>
            <a:r>
              <a:rPr lang="en-US" altLang="zh-CN" sz="2400" dirty="0" smtClean="0"/>
              <a:t>]++;</a:t>
            </a:r>
            <a:endParaRPr lang="en-US" altLang="zh-CN" sz="24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0588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计数排序算法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 ③对所有的次数计数累加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3333FF"/>
                </a:solidFill>
              </a:rPr>
              <a:t>	</a:t>
            </a:r>
            <a:r>
              <a:rPr lang="en-US" altLang="zh-CN" sz="2400" dirty="0" smtClean="0">
                <a:solidFill>
                  <a:srgbClr val="3333FF"/>
                </a:solidFill>
              </a:rPr>
              <a:t>for(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=1;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&lt;m; 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++)  s[</a:t>
            </a:r>
            <a:r>
              <a:rPr lang="en-US" altLang="zh-CN" sz="2400" dirty="0" err="1" smtClean="0">
                <a:solidFill>
                  <a:srgbClr val="3333FF"/>
                </a:solidFill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</a:rPr>
              <a:t>]+=s[i-1];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</a:rPr>
              <a:t> ④反向填充目标数组：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8000"/>
                </a:solidFill>
              </a:rPr>
              <a:t>	</a:t>
            </a:r>
            <a:r>
              <a:rPr lang="en-US" altLang="zh-CN" sz="2400" dirty="0" smtClean="0">
                <a:solidFill>
                  <a:srgbClr val="008000"/>
                </a:solidFill>
              </a:rPr>
              <a:t>	</a:t>
            </a:r>
            <a:r>
              <a:rPr lang="zh-CN" altLang="en-US" sz="2400" dirty="0" smtClean="0">
                <a:solidFill>
                  <a:srgbClr val="008000"/>
                </a:solidFill>
              </a:rPr>
              <a:t>将每个元素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i</a:t>
            </a:r>
            <a:r>
              <a:rPr lang="zh-CN" altLang="en-US" sz="2400" dirty="0" smtClean="0">
                <a:solidFill>
                  <a:srgbClr val="008000"/>
                </a:solidFill>
              </a:rPr>
              <a:t>放在新数组的第</a:t>
            </a:r>
            <a:r>
              <a:rPr lang="en-US" altLang="zh-CN" sz="2400" dirty="0" smtClean="0">
                <a:solidFill>
                  <a:srgbClr val="008000"/>
                </a:solidFill>
              </a:rPr>
              <a:t>L[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400" dirty="0" smtClean="0">
                <a:solidFill>
                  <a:srgbClr val="008000"/>
                </a:solidFill>
              </a:rPr>
              <a:t>]</a:t>
            </a:r>
            <a:r>
              <a:rPr lang="zh-CN" altLang="en-US" sz="2400" dirty="0" smtClean="0">
                <a:solidFill>
                  <a:srgbClr val="008000"/>
                </a:solidFill>
              </a:rPr>
              <a:t>项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	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=n-1;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&gt;=0;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--)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smtClean="0"/>
              <a:t>	{	L[s[</a:t>
            </a:r>
            <a:r>
              <a:rPr lang="en-US" altLang="zh-CN" sz="2400" dirty="0" smtClean="0">
                <a:solidFill>
                  <a:srgbClr val="C00000"/>
                </a:solidFill>
              </a:rPr>
              <a:t>r[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]-m1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olidFill>
                  <a:srgbClr val="3333FF"/>
                </a:solidFill>
              </a:rPr>
              <a:t>-1</a:t>
            </a:r>
            <a:r>
              <a:rPr lang="en-US" altLang="zh-CN" sz="2400" dirty="0" smtClean="0"/>
              <a:t>]=</a:t>
            </a:r>
            <a:r>
              <a:rPr lang="en-US" altLang="zh-CN" sz="2400" dirty="0" smtClean="0">
                <a:solidFill>
                  <a:srgbClr val="C00000"/>
                </a:solidFill>
              </a:rPr>
              <a:t>r[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		s[</a:t>
            </a:r>
            <a:r>
              <a:rPr lang="en-US" altLang="zh-CN" sz="2400" dirty="0" smtClean="0">
                <a:solidFill>
                  <a:srgbClr val="C00000"/>
                </a:solidFill>
              </a:rPr>
              <a:t>r[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]-m1</a:t>
            </a:r>
            <a:r>
              <a:rPr lang="en-US" altLang="zh-CN" sz="2400" dirty="0" smtClean="0"/>
              <a:t>]--;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	}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/>
              <a:t>}</a:t>
            </a:r>
            <a:r>
              <a:rPr lang="en-US" altLang="zh-CN" sz="2400" b="0" dirty="0" smtClean="0">
                <a:solidFill>
                  <a:srgbClr val="008000"/>
                </a:solidFill>
              </a:rPr>
              <a:t>//</a:t>
            </a:r>
            <a:r>
              <a:rPr lang="zh-CN" altLang="en-US" sz="2400" b="0" dirty="0" smtClean="0">
                <a:solidFill>
                  <a:srgbClr val="008000"/>
                </a:solidFill>
              </a:rPr>
              <a:t> </a:t>
            </a:r>
            <a:r>
              <a:rPr lang="en-US" altLang="zh-CN" sz="2400" b="0" dirty="0" err="1" smtClean="0">
                <a:solidFill>
                  <a:srgbClr val="008000"/>
                </a:solidFill>
              </a:rPr>
              <a:t>Counting_sort</a:t>
            </a:r>
            <a:endParaRPr lang="en-US" altLang="zh-CN" sz="2400" b="0" dirty="0" smtClean="0">
              <a:solidFill>
                <a:srgbClr val="008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25813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排序的分类</a:t>
            </a:r>
          </a:p>
        </p:txBody>
      </p:sp>
      <p:sp>
        <p:nvSpPr>
          <p:cNvPr id="7885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比较式排序：</a:t>
            </a:r>
            <a:r>
              <a:rPr kumimoji="1" lang="zh-CN" altLang="en-US" dirty="0">
                <a:latin typeface="楷体" pitchFamily="49" charset="-122"/>
              </a:rPr>
              <a:t>根据数据表中</a:t>
            </a:r>
            <a:r>
              <a:rPr kumimoji="1" lang="zh-CN" altLang="en-US" dirty="0" smtClean="0">
                <a:latin typeface="楷体" pitchFamily="49" charset="-122"/>
              </a:rPr>
              <a:t>两个元素值的大小，确定这两个元素的存储位置。</a:t>
            </a:r>
            <a:endParaRPr kumimoji="1" lang="en-US" altLang="zh-CN" dirty="0" smtClean="0">
              <a:latin typeface="楷体" pitchFamily="49" charset="-122"/>
            </a:endParaRPr>
          </a:p>
          <a:p>
            <a:pPr>
              <a:buNone/>
            </a:pPr>
            <a:endParaRPr kumimoji="1" lang="zh-CN" altLang="en-US" dirty="0" smtClean="0">
              <a:latin typeface="楷体" pitchFamily="49" charset="-122"/>
            </a:endParaRPr>
          </a:p>
          <a:p>
            <a:pPr marL="357188" indent="-357188">
              <a:buFont typeface="Wingdings" pitchFamily="2" charset="2"/>
              <a:buChar char="Ø"/>
            </a:pPr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计算式排序：</a:t>
            </a:r>
            <a:r>
              <a:rPr kumimoji="1" lang="zh-CN" altLang="en-US" dirty="0" smtClean="0">
                <a:latin typeface="楷体" pitchFamily="49" charset="-122"/>
              </a:rPr>
              <a:t>根据元素值，计算它在</a:t>
            </a:r>
            <a:r>
              <a:rPr kumimoji="1" lang="zh-CN" altLang="en-US" dirty="0">
                <a:latin typeface="楷体" pitchFamily="49" charset="-122"/>
              </a:rPr>
              <a:t>数据表</a:t>
            </a:r>
            <a:r>
              <a:rPr kumimoji="1" lang="zh-CN" altLang="en-US" dirty="0" smtClean="0">
                <a:latin typeface="楷体" pitchFamily="49" charset="-122"/>
              </a:rPr>
              <a:t>中的</a:t>
            </a:r>
            <a:r>
              <a:rPr kumimoji="1" lang="zh-CN" altLang="en-US" dirty="0">
                <a:latin typeface="楷体" pitchFamily="49" charset="-122"/>
              </a:rPr>
              <a:t>存储位置</a:t>
            </a:r>
            <a:r>
              <a:rPr kumimoji="1" lang="zh-CN" altLang="en-US" dirty="0" smtClean="0">
                <a:latin typeface="楷体" pitchFamily="49" charset="-122"/>
              </a:rPr>
              <a:t>。</a:t>
            </a: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AF4F4B-8C25-4C60-BC7C-2AEFD2EBB139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708270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2</a:t>
            </a:r>
            <a:r>
              <a:rPr lang="zh-CN" altLang="en-US" dirty="0" smtClean="0"/>
              <a:t>路归并排序：</a:t>
            </a:r>
            <a:r>
              <a:rPr kumimoji="1" lang="zh-CN" altLang="en-US" dirty="0">
                <a:latin typeface="楷体" pitchFamily="49" charset="-122"/>
              </a:rPr>
              <a:t>将两</a:t>
            </a:r>
            <a:r>
              <a:rPr kumimoji="1" lang="zh-CN" altLang="en-US" dirty="0" smtClean="0">
                <a:latin typeface="楷体" pitchFamily="49" charset="-122"/>
              </a:rPr>
              <a:t>个有序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子</a:t>
            </a:r>
            <a:r>
              <a:rPr kumimoji="1" lang="en-US" altLang="zh-CN" dirty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序列合并为一个有序序列</a:t>
            </a:r>
            <a:r>
              <a:rPr kumimoji="1" lang="zh-CN" altLang="en-US" dirty="0" smtClean="0">
                <a:ea typeface="楷体_GB2312" pitchFamily="49" charset="-122"/>
              </a:rPr>
              <a:t>。</a:t>
            </a:r>
            <a:endParaRPr kumimoji="1" lang="en-US" altLang="zh-CN" dirty="0" smtClean="0"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Mergesort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m=(</a:t>
            </a:r>
            <a:r>
              <a:rPr kumimoji="1" lang="en-US" altLang="zh-CN" dirty="0" err="1">
                <a:ea typeface="楷体_GB2312" pitchFamily="49" charset="-122"/>
              </a:rPr>
              <a:t>s+t</a:t>
            </a:r>
            <a:r>
              <a:rPr kumimoji="1" lang="en-US" altLang="zh-CN" dirty="0">
                <a:ea typeface="楷体_GB2312" pitchFamily="49" charset="-122"/>
              </a:rPr>
              <a:t>)/2;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(s, m);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Mergesort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Merge2(s, m, t);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}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 //</a:t>
            </a: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O(</a:t>
            </a:r>
            <a:r>
              <a:rPr kumimoji="1" lang="en-US" altLang="zh-CN" dirty="0">
                <a:solidFill>
                  <a:srgbClr val="0000FF"/>
                </a:solidFill>
                <a:ea typeface="楷体_GB2312" pitchFamily="49" charset="-122"/>
              </a:rPr>
              <a:t>n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log</a:t>
            </a:r>
            <a:r>
              <a:rPr kumimoji="1" lang="en-US" altLang="zh-CN" baseline="-25000" dirty="0">
                <a:solidFill>
                  <a:srgbClr val="008000"/>
                </a:solidFill>
                <a:ea typeface="楷体_GB2312" pitchFamily="49" charset="-122"/>
              </a:rPr>
              <a:t>2</a:t>
            </a:r>
            <a:r>
              <a:rPr kumimoji="1" lang="en-US" altLang="zh-CN" dirty="0">
                <a:solidFill>
                  <a:srgbClr val="008000"/>
                </a:solidFill>
                <a:ea typeface="楷体_GB2312" pitchFamily="49" charset="-122"/>
              </a:rPr>
              <a:t>n)</a:t>
            </a:r>
            <a:endParaRPr kumimoji="1" lang="en-US" altLang="zh-CN" dirty="0" smtClean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979545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快速排序：通过对记录的划分进行排序。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QKSort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{	if(</a:t>
            </a:r>
            <a:r>
              <a:rPr kumimoji="1" lang="en-US" altLang="zh-CN" dirty="0" err="1">
                <a:ea typeface="楷体_GB2312" pitchFamily="49" charset="-122"/>
              </a:rPr>
              <a:t>s≥t</a:t>
            </a:r>
            <a:r>
              <a:rPr kumimoji="1" lang="en-US" altLang="zh-CN" dirty="0">
                <a:ea typeface="楷体_GB2312" pitchFamily="49" charset="-122"/>
              </a:rPr>
              <a:t>) return;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en-US" altLang="zh-CN" dirty="0">
                <a:ea typeface="楷体_GB2312" pitchFamily="49" charset="-122"/>
              </a:rPr>
              <a:t>m=</a:t>
            </a:r>
            <a:r>
              <a:rPr kumimoji="1" lang="en-US" altLang="zh-CN" dirty="0" err="1">
                <a:ea typeface="楷体_GB2312" pitchFamily="49" charset="-122"/>
              </a:rPr>
              <a:t>QKPass</a:t>
            </a:r>
            <a:r>
              <a:rPr kumimoji="1" lang="en-US" altLang="zh-CN" dirty="0">
                <a:ea typeface="楷体_GB2312" pitchFamily="49" charset="-122"/>
              </a:rPr>
              <a:t>(s, t);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(s, m-1);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>
                <a:ea typeface="楷体_GB2312" pitchFamily="49" charset="-122"/>
              </a:rPr>
              <a:t>	</a:t>
            </a:r>
            <a:r>
              <a:rPr kumimoji="1" lang="en-US" altLang="zh-CN" dirty="0" err="1">
                <a:ea typeface="楷体_GB2312" pitchFamily="49" charset="-122"/>
              </a:rPr>
              <a:t>QKSort</a:t>
            </a:r>
            <a:r>
              <a:rPr kumimoji="1" lang="en-US" altLang="zh-CN" dirty="0">
                <a:ea typeface="楷体_GB2312" pitchFamily="49" charset="-122"/>
              </a:rPr>
              <a:t>(m+1, t);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zh-CN" dirty="0" smtClean="0">
                <a:ea typeface="楷体_GB2312" pitchFamily="49" charset="-122"/>
              </a:rPr>
              <a:t>}</a:t>
            </a:r>
            <a:endParaRPr kumimoji="1" lang="en-US" altLang="zh-CN" dirty="0" smtClean="0">
              <a:solidFill>
                <a:srgbClr val="99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zh-CN" altLang="en-US" dirty="0" smtClean="0">
                <a:latin typeface="楷体" pitchFamily="49" charset="-122"/>
              </a:rPr>
              <a:t>算法的平均</a:t>
            </a:r>
            <a:r>
              <a:rPr kumimoji="1" lang="zh-CN" altLang="en-US" dirty="0">
                <a:latin typeface="楷体" pitchFamily="49" charset="-122"/>
              </a:rPr>
              <a:t>时间复杂度为</a:t>
            </a:r>
            <a:r>
              <a:rPr kumimoji="1" lang="en-US" altLang="zh-CN" dirty="0">
                <a:latin typeface="楷体" pitchFamily="49" charset="-122"/>
              </a:rPr>
              <a:t>O(nlog</a:t>
            </a:r>
            <a:r>
              <a:rPr kumimoji="1" lang="en-US" altLang="zh-CN" baseline="-25000" dirty="0">
                <a:latin typeface="楷体" pitchFamily="49" charset="-122"/>
              </a:rPr>
              <a:t>2</a:t>
            </a:r>
            <a:r>
              <a:rPr kumimoji="1" lang="en-US" altLang="zh-CN" dirty="0">
                <a:latin typeface="楷体" pitchFamily="49" charset="-122"/>
              </a:rPr>
              <a:t>n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latin typeface="楷体" pitchFamily="49" charset="-122"/>
              </a:rPr>
              <a:t>，最好为</a:t>
            </a:r>
            <a:r>
              <a:rPr kumimoji="1" lang="en-US" altLang="zh-CN" dirty="0" smtClean="0">
                <a:latin typeface="楷体" pitchFamily="49" charset="-122"/>
              </a:rPr>
              <a:t>O(n)</a:t>
            </a:r>
            <a:r>
              <a:rPr kumimoji="1" lang="zh-CN" altLang="en-US" dirty="0" smtClean="0">
                <a:latin typeface="楷体" pitchFamily="49" charset="-122"/>
              </a:rPr>
              <a:t>，最坏为</a:t>
            </a:r>
            <a:r>
              <a:rPr kumimoji="1" lang="en-US" altLang="zh-CN" dirty="0" smtClean="0">
                <a:latin typeface="楷体" pitchFamily="49" charset="-122"/>
              </a:rPr>
              <a:t>O(n</a:t>
            </a:r>
            <a:r>
              <a:rPr kumimoji="1" lang="en-US" altLang="zh-CN" baseline="30000" dirty="0" smtClean="0">
                <a:latin typeface="楷体" pitchFamily="49" charset="-122"/>
              </a:rPr>
              <a:t>2</a:t>
            </a:r>
            <a:r>
              <a:rPr kumimoji="1" lang="en-US" altLang="zh-CN" dirty="0" smtClean="0">
                <a:latin typeface="楷体" pitchFamily="49" charset="-122"/>
              </a:rPr>
              <a:t>)</a:t>
            </a:r>
            <a:r>
              <a:rPr kumimoji="1" lang="zh-CN" altLang="en-US" dirty="0" smtClean="0">
                <a:ea typeface="楷体_GB2312" pitchFamily="49" charset="-122"/>
              </a:rPr>
              <a:t>。</a:t>
            </a:r>
            <a:endParaRPr kumimoji="1" lang="en-US" altLang="zh-CN" dirty="0">
              <a:ea typeface="楷体_GB2312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88857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dirty="0">
                <a:sym typeface="Wingdings"/>
              </a:rPr>
              <a:t>堆</a:t>
            </a:r>
            <a:r>
              <a:rPr lang="zh-CN" altLang="en-US" dirty="0" smtClean="0">
                <a:sym typeface="Wingdings"/>
              </a:rPr>
              <a:t>排序的核心算法是将根结点整理成堆。</a:t>
            </a:r>
            <a:endParaRPr lang="en-US" altLang="zh-CN" dirty="0" smtClean="0">
              <a:sym typeface="Wingdings"/>
            </a:endParaRP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HeapAdjust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(Type *r,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s, </a:t>
            </a:r>
            <a:r>
              <a:rPr kumimoji="1" lang="en-US" altLang="zh-CN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 t)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{	for(j=2*s; </a:t>
            </a:r>
            <a:r>
              <a:rPr kumimoji="1" lang="en-US" altLang="zh-CN" dirty="0" err="1">
                <a:ea typeface="楷体_GB2312" pitchFamily="49" charset="-122"/>
              </a:rPr>
              <a:t>j</a:t>
            </a:r>
            <a:r>
              <a:rPr kumimoji="1" lang="en-US" altLang="zh-CN" dirty="0" err="1"/>
              <a:t>≤</a:t>
            </a:r>
            <a:r>
              <a:rPr kumimoji="1" lang="en-US" altLang="zh-CN" dirty="0" err="1">
                <a:ea typeface="楷体_GB2312" pitchFamily="49" charset="-122"/>
              </a:rPr>
              <a:t>t</a:t>
            </a:r>
            <a:r>
              <a:rPr kumimoji="1" lang="en-US" altLang="zh-CN" dirty="0">
                <a:ea typeface="楷体_GB2312" pitchFamily="49" charset="-122"/>
              </a:rPr>
              <a:t>; j*=2)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	{</a:t>
            </a:r>
            <a:r>
              <a:rPr kumimoji="1" lang="en-US" altLang="zh-CN" dirty="0"/>
              <a:t>	if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(r[j+1].key</a:t>
            </a:r>
            <a:r>
              <a:rPr kumimoji="1" lang="en-US" altLang="zh-CN" dirty="0">
                <a:solidFill>
                  <a:srgbClr val="0000FF"/>
                </a:solidFill>
                <a:ea typeface="黑体" pitchFamily="49" charset="-122"/>
              </a:rPr>
              <a:t>&lt;</a:t>
            </a:r>
            <a:r>
              <a:rPr kumimoji="1" lang="en-US" altLang="zh-CN" dirty="0"/>
              <a:t>r[j].key)</a:t>
            </a:r>
            <a:r>
              <a:rPr kumimoji="1" lang="en-US" altLang="zh-CN" dirty="0">
                <a:solidFill>
                  <a:srgbClr val="990000"/>
                </a:solidFill>
              </a:rPr>
              <a:t> </a:t>
            </a:r>
            <a:r>
              <a:rPr kumimoji="1" lang="en-US" altLang="zh-CN" dirty="0"/>
              <a:t>++j;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if (r[s].</a:t>
            </a:r>
            <a:r>
              <a:rPr kumimoji="1" lang="en-US" altLang="zh-CN" dirty="0" err="1"/>
              <a:t>key</a:t>
            </a:r>
            <a:r>
              <a:rPr kumimoji="1" lang="en-US" altLang="zh-CN" dirty="0" err="1">
                <a:solidFill>
                  <a:srgbClr val="0000FF"/>
                </a:solidFill>
                <a:ea typeface="黑体" pitchFamily="49" charset="-122"/>
              </a:rPr>
              <a:t>≤</a:t>
            </a:r>
            <a:r>
              <a:rPr kumimoji="1" lang="en-US" altLang="zh-CN" dirty="0" err="1"/>
              <a:t>r</a:t>
            </a:r>
            <a:r>
              <a:rPr kumimoji="1" lang="en-US" altLang="zh-CN" dirty="0"/>
              <a:t>[j].key) break;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r[s] </a:t>
            </a:r>
            <a:r>
              <a:rPr kumimoji="1" lang="en-US" altLang="zh-CN" dirty="0">
                <a:sym typeface="Wingdings" pitchFamily="2" charset="2"/>
              </a:rPr>
              <a:t></a:t>
            </a:r>
            <a:r>
              <a:rPr kumimoji="1" lang="en-US" altLang="zh-CN" dirty="0"/>
              <a:t> r[j];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/>
              <a:t>		s = j;</a:t>
            </a: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	}</a:t>
            </a:r>
            <a:endParaRPr kumimoji="1" lang="en-US" altLang="zh-CN" dirty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kumimoji="1" lang="en-US" altLang="zh-CN" dirty="0">
                <a:ea typeface="楷体_GB2312" pitchFamily="49" charset="-122"/>
              </a:rPr>
              <a:t>} </a:t>
            </a:r>
            <a:r>
              <a:rPr kumimoji="1" lang="en-US" altLang="zh-CN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算法时间复杂度为</a:t>
            </a:r>
            <a:r>
              <a:rPr kumimoji="1" lang="en-US" altLang="zh-CN" sz="2400" dirty="0">
                <a:solidFill>
                  <a:srgbClr val="008000"/>
                </a:solidFill>
              </a:rPr>
              <a:t>O(log</a:t>
            </a:r>
            <a:r>
              <a:rPr kumimoji="1" lang="en-US" altLang="zh-CN" sz="2400" baseline="-25000" dirty="0">
                <a:solidFill>
                  <a:srgbClr val="008000"/>
                </a:solidFill>
              </a:rPr>
              <a:t>2</a:t>
            </a:r>
            <a:r>
              <a:rPr kumimoji="1" lang="en-US" altLang="zh-CN" sz="2400" dirty="0">
                <a:solidFill>
                  <a:srgbClr val="008000"/>
                </a:solidFill>
              </a:rPr>
              <a:t>n</a:t>
            </a:r>
            <a:r>
              <a:rPr kumimoji="1" lang="en-US" altLang="zh-CN" sz="2400" dirty="0" smtClean="0">
                <a:solidFill>
                  <a:srgbClr val="008000"/>
                </a:solidFill>
              </a:rPr>
              <a:t>)</a:t>
            </a:r>
            <a:endParaRPr lang="en-US" altLang="zh-CN" sz="2400" dirty="0">
              <a:sym typeface="Wingdings"/>
            </a:endParaRPr>
          </a:p>
        </p:txBody>
      </p:sp>
      <p:sp>
        <p:nvSpPr>
          <p:cNvPr id="201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3DDCC-2A81-4F5A-8A79-5388ACD9A875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467481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lnSpc>
                <a:spcPct val="100000"/>
              </a:lnSpc>
            </a:pPr>
            <a:r>
              <a:rPr lang="zh-CN" altLang="en-US" dirty="0" smtClean="0"/>
              <a:t>计数排序的</a:t>
            </a:r>
            <a:r>
              <a:rPr lang="zh-CN" altLang="en-US" dirty="0">
                <a:solidFill>
                  <a:srgbClr val="C00000"/>
                </a:solidFill>
              </a:rPr>
              <a:t>基本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kumimoji="1" lang="zh-CN" altLang="en-US" dirty="0" smtClean="0"/>
              <a:t>对于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=1,…,n</a:t>
            </a:r>
            <a:r>
              <a:rPr kumimoji="1" lang="zh-CN" altLang="en-US" dirty="0"/>
              <a:t>，计算</a:t>
            </a:r>
            <a:r>
              <a:rPr kumimoji="1" lang="en-US" altLang="zh-CN" dirty="0"/>
              <a:t>r[i-1]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个整数中第几小的数，并据此将它存放到相应的位置上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354013" indent="-354013">
              <a:lnSpc>
                <a:spcPct val="100000"/>
              </a:lnSpc>
              <a:buNone/>
            </a:pPr>
            <a:r>
              <a:rPr kumimoji="1" lang="zh-CN" altLang="en-US" dirty="0" smtClean="0">
                <a:solidFill>
                  <a:srgbClr val="C00000"/>
                </a:solidFill>
              </a:rPr>
              <a:t>算法的基本框架</a:t>
            </a:r>
            <a:r>
              <a:rPr kumimoji="1" lang="zh-CN" altLang="en-US" dirty="0">
                <a:solidFill>
                  <a:srgbClr val="C00000"/>
                </a:solidFill>
              </a:rPr>
              <a:t>：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找出数组</a:t>
            </a:r>
            <a:r>
              <a:rPr lang="en-US" altLang="zh-CN" dirty="0"/>
              <a:t>r</a:t>
            </a:r>
            <a:r>
              <a:rPr lang="zh-CN" altLang="en-US" dirty="0"/>
              <a:t>中最小值</a:t>
            </a:r>
            <a:r>
              <a:rPr lang="en-US" altLang="zh-CN" dirty="0"/>
              <a:t>m1</a:t>
            </a:r>
            <a:r>
              <a:rPr lang="zh-CN" altLang="en-US" dirty="0"/>
              <a:t>和最大值</a:t>
            </a:r>
            <a:r>
              <a:rPr lang="en-US" altLang="zh-CN" dirty="0"/>
              <a:t>m2;</a:t>
            </a:r>
            <a:endParaRPr lang="zh-CN" altLang="en-US" dirty="0"/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统计数组</a:t>
            </a:r>
            <a:r>
              <a:rPr lang="en-US" altLang="zh-CN" dirty="0"/>
              <a:t>r</a:t>
            </a:r>
            <a:r>
              <a:rPr lang="zh-CN" altLang="en-US" dirty="0"/>
              <a:t>中每个值为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的整数出现的次数，存入数组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s[i-m1]</a:t>
            </a:r>
            <a:r>
              <a:rPr lang="zh-CN" altLang="en-US" dirty="0"/>
              <a:t>项；</a:t>
            </a: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对</a:t>
            </a:r>
            <a:r>
              <a:rPr lang="en-US" altLang="zh-CN" dirty="0" err="1"/>
              <a:t>i</a:t>
            </a:r>
            <a:r>
              <a:rPr lang="en-US" altLang="zh-CN" dirty="0"/>
              <a:t>=2, …, m2-m1+1</a:t>
            </a:r>
            <a:r>
              <a:rPr lang="zh-CN" altLang="en-US" dirty="0"/>
              <a:t>，计算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]+=s[i-1]</a:t>
            </a:r>
            <a:r>
              <a:rPr lang="zh-CN" altLang="en-US" dirty="0"/>
              <a:t>；</a:t>
            </a:r>
          </a:p>
          <a:p>
            <a:pPr marL="354013" indent="-354013">
              <a:lnSpc>
                <a:spcPct val="100000"/>
              </a:lnSpc>
              <a:buFontTx/>
              <a:buAutoNum type="circleNumDbPlain"/>
            </a:pPr>
            <a:r>
              <a:rPr lang="zh-CN" altLang="en-US" dirty="0"/>
              <a:t>填充目标数组：将每个值为</a:t>
            </a:r>
            <a:r>
              <a:rPr lang="en-US" altLang="zh-CN" i="1" dirty="0" err="1"/>
              <a:t>i</a:t>
            </a:r>
            <a:r>
              <a:rPr lang="zh-CN" altLang="en-US" dirty="0"/>
              <a:t>的整数存放在数组的</a:t>
            </a:r>
            <a:r>
              <a:rPr lang="en-US" altLang="zh-CN" dirty="0"/>
              <a:t>L[s[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r>
              <a:rPr lang="zh-CN" altLang="en-US" dirty="0"/>
              <a:t>项，并执行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]-1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6B36CE-A1E8-444B-9592-BBD5259763CC}" type="slidenum">
              <a:rPr lang="zh-CN" altLang="en-US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858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数据结构与算法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000" b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Data Structures and Algorithms</a:t>
            </a:r>
            <a:endParaRPr lang="zh-CN" altLang="en-US" sz="1600" b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30E166-9A9A-4A6D-AAFD-1888A221AC64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  <p:sp>
        <p:nvSpPr>
          <p:cNvPr id="8" name="六边形 7"/>
          <p:cNvSpPr/>
          <p:nvPr/>
        </p:nvSpPr>
        <p:spPr>
          <a:xfrm>
            <a:off x="2354742" y="2060848"/>
            <a:ext cx="4464496" cy="3456384"/>
          </a:xfrm>
          <a:prstGeom prst="hexagon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ctr"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树形选择排序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基数排序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桶排序</a:t>
            </a:r>
            <a:endParaRPr lang="en-US" altLang="zh-CN" sz="3200" b="1" dirty="0" smtClean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2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65</a:t>
            </a:fld>
            <a:endParaRPr lang="en-US" altLang="zh-CN" smtClean="0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/>
              <a:t>树形选择排序又称锦标赛排序</a:t>
            </a:r>
            <a:r>
              <a:rPr lang="zh-CN" altLang="en-US" dirty="0" smtClean="0"/>
              <a:t>，</a:t>
            </a:r>
            <a:r>
              <a:rPr lang="zh-CN" altLang="en-US" dirty="0"/>
              <a:t>是一种按照锦标赛的思想进行选择排序的方法。首先对</a:t>
            </a:r>
            <a:r>
              <a:rPr lang="en-US" altLang="zh-CN" dirty="0"/>
              <a:t>n</a:t>
            </a:r>
            <a:r>
              <a:rPr lang="zh-CN" altLang="en-US" dirty="0"/>
              <a:t>个记录的关键字进行两两比较，然后在</a:t>
            </a:r>
            <a:r>
              <a:rPr lang="en-US" altLang="zh-CN" dirty="0"/>
              <a:t>n/2</a:t>
            </a:r>
            <a:r>
              <a:rPr lang="zh-CN" altLang="en-US" dirty="0"/>
              <a:t>个较小者之间再进行两两比较，如此重复，直至选出最小的记录为止</a:t>
            </a:r>
            <a:r>
              <a:rPr lang="zh-CN" altLang="en-US" dirty="0" smtClean="0"/>
              <a:t>。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526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66</a:t>
            </a:fld>
            <a:endParaRPr lang="en-US" altLang="zh-CN" smtClean="0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楷体" panose="02010609060101010101" pitchFamily="49" charset="-122"/>
                <a:sym typeface="Wingdings"/>
              </a:rPr>
              <a:t>树形选择</a:t>
            </a:r>
            <a:r>
              <a:rPr lang="zh-CN" altLang="en-US" dirty="0" smtClean="0">
                <a:latin typeface="楷体" panose="02010609060101010101" pitchFamily="49" charset="-122"/>
                <a:sym typeface="Wingdings"/>
              </a:rPr>
              <a:t>排序的</a:t>
            </a:r>
            <a:r>
              <a:rPr lang="zh-CN" altLang="en-US" dirty="0" smtClean="0"/>
              <a:t>思路</a:t>
            </a:r>
            <a:r>
              <a:rPr lang="zh-CN" altLang="en-US" dirty="0"/>
              <a:t>来自于锦标赛</a:t>
            </a:r>
            <a:r>
              <a:rPr lang="en-US" altLang="zh-CN" dirty="0"/>
              <a:t>/</a:t>
            </a:r>
            <a:r>
              <a:rPr lang="zh-CN" altLang="en-US" dirty="0"/>
              <a:t>淘汰赛</a:t>
            </a:r>
            <a:r>
              <a:rPr lang="en-US" altLang="zh-CN" dirty="0"/>
              <a:t>/</a:t>
            </a:r>
            <a:r>
              <a:rPr lang="zh-CN" altLang="en-US" dirty="0"/>
              <a:t>选拔赛。</a:t>
            </a:r>
          </a:p>
          <a:p>
            <a:pPr marL="457200" indent="-457200"/>
            <a:r>
              <a:rPr lang="zh-CN" altLang="en-US" dirty="0" smtClean="0">
                <a:latin typeface="楷体" panose="02010609060101010101" pitchFamily="49" charset="-122"/>
                <a:sym typeface="Wingdings"/>
              </a:rPr>
              <a:t>树形</a:t>
            </a:r>
            <a:r>
              <a:rPr lang="zh-CN" altLang="en-US" dirty="0">
                <a:latin typeface="楷体" panose="02010609060101010101" pitchFamily="49" charset="-122"/>
                <a:sym typeface="Wingdings"/>
              </a:rPr>
              <a:t>选择排序是一种在“完全二叉树”上完成的排序算法。</a:t>
            </a:r>
            <a:endParaRPr lang="en-US" altLang="zh-CN" dirty="0">
              <a:latin typeface="楷体" panose="02010609060101010101" pitchFamily="49" charset="-122"/>
              <a:sym typeface="Wingdings"/>
            </a:endParaRPr>
          </a:p>
          <a:p>
            <a:pPr marL="457200" indent="-457200"/>
            <a:r>
              <a:rPr lang="zh-CN" altLang="en-US" dirty="0">
                <a:latin typeface="楷体" panose="02010609060101010101" pitchFamily="49" charset="-122"/>
              </a:rPr>
              <a:t>难点：如何生成和保存这棵完全二叉树</a:t>
            </a:r>
            <a:r>
              <a:rPr lang="en-US" altLang="zh-CN" dirty="0">
                <a:latin typeface="楷体" panose="02010609060101010101" pitchFamily="49" charset="-122"/>
              </a:rPr>
              <a:t>?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13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67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3788817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b="1" dirty="0" smtClean="0">
                  <a:solidFill>
                    <a:srgbClr val="3333FF"/>
                  </a:solidFill>
                  <a:latin typeface="+mn-lt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360363" indent="-360363">
              <a:spcBef>
                <a:spcPts val="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例  </a:t>
            </a:r>
            <a:r>
              <a:rPr lang="zh-CN" altLang="en-US" dirty="0"/>
              <a:t>找出</a:t>
            </a:r>
            <a:r>
              <a:rPr lang="en-US" altLang="zh-CN" dirty="0"/>
              <a:t>{70, 73, 69, 23, 93, 18, 11}</a:t>
            </a:r>
            <a:r>
              <a:rPr lang="zh-CN" altLang="en-US" dirty="0"/>
              <a:t>序列中的最小值 </a:t>
            </a:r>
            <a:r>
              <a:rPr lang="en-US" altLang="zh-CN" dirty="0">
                <a:solidFill>
                  <a:srgbClr val="008000"/>
                </a:solidFill>
              </a:rPr>
              <a:t>(n=7) 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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zh-CN" altLang="en-US" dirty="0">
                <a:sym typeface="Wingdings"/>
              </a:rPr>
              <a:t>形成一棵</a:t>
            </a:r>
            <a:r>
              <a:rPr lang="zh-CN" altLang="en-US" dirty="0">
                <a:solidFill>
                  <a:srgbClr val="0000FF"/>
                </a:solidFill>
                <a:sym typeface="Wingdings"/>
              </a:rPr>
              <a:t>完全二叉树</a:t>
            </a:r>
            <a:r>
              <a:rPr lang="zh-CN" altLang="en-US" dirty="0" smtClean="0">
                <a:solidFill>
                  <a:srgbClr val="0000FF"/>
                </a:solidFill>
                <a:sym typeface="Wingding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4680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ym typeface="Wingdings"/>
              </a:rPr>
              <a:t>完全二叉树的</a:t>
            </a:r>
            <a:r>
              <a:rPr lang="zh-CN" altLang="en-US" dirty="0" smtClean="0">
                <a:sym typeface="Wingdings"/>
              </a:rPr>
              <a:t>前</a:t>
            </a:r>
            <a:r>
              <a:rPr lang="en-US" altLang="zh-CN" dirty="0" smtClean="0">
                <a:solidFill>
                  <a:srgbClr val="C00000"/>
                </a:solidFill>
                <a:sym typeface="Wingdings"/>
              </a:rPr>
              <a:t>h</a:t>
            </a:r>
            <a:r>
              <a:rPr lang="en-US" altLang="zh-CN" dirty="0" smtClean="0">
                <a:sym typeface="Wingdings"/>
              </a:rPr>
              <a:t>-1</a:t>
            </a:r>
            <a:r>
              <a:rPr lang="zh-CN" altLang="en-US" dirty="0" smtClean="0">
                <a:sym typeface="Wingdings"/>
              </a:rPr>
              <a:t>层是</a:t>
            </a:r>
            <a:r>
              <a:rPr lang="en-US" altLang="zh-CN" dirty="0" smtClean="0">
                <a:sym typeface="Wingdings"/>
              </a:rPr>
              <a:t>1</a:t>
            </a:r>
            <a:r>
              <a:rPr lang="zh-CN" altLang="en-US" dirty="0" smtClean="0">
                <a:sym typeface="Wingdings"/>
              </a:rPr>
              <a:t>棵满二叉树，共有</a:t>
            </a:r>
            <a:r>
              <a:rPr lang="en-US" altLang="zh-CN" dirty="0" smtClean="0">
                <a:sym typeface="Wingdings"/>
              </a:rPr>
              <a:t>2</a:t>
            </a:r>
            <a:r>
              <a:rPr lang="en-US" altLang="zh-CN" baseline="30000" dirty="0" smtClean="0">
                <a:sym typeface="Wingdings"/>
              </a:rPr>
              <a:t>h-1</a:t>
            </a:r>
            <a:r>
              <a:rPr lang="en-US" altLang="zh-CN" dirty="0" smtClean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个结点</a:t>
            </a:r>
            <a:r>
              <a:rPr lang="zh-CN" altLang="en-US" dirty="0" smtClean="0">
                <a:sym typeface="Wingdings"/>
              </a:rPr>
              <a:t>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个数据存放在</a:t>
            </a:r>
            <a:r>
              <a:rPr lang="zh-CN" altLang="en-US" dirty="0">
                <a:sym typeface="Wingdings"/>
              </a:rPr>
              <a:t>完全</a:t>
            </a:r>
            <a:r>
              <a:rPr lang="zh-CN" altLang="en-US" dirty="0" smtClean="0">
                <a:sym typeface="Wingdings"/>
              </a:rPr>
              <a:t>二叉树的底层，编号从</a:t>
            </a:r>
            <a:r>
              <a:rPr lang="en-US" altLang="zh-CN" dirty="0" smtClean="0">
                <a:sym typeface="Wingdings"/>
              </a:rPr>
              <a:t>2</a:t>
            </a:r>
            <a:r>
              <a:rPr lang="en-US" altLang="zh-CN" baseline="30000" dirty="0" smtClean="0">
                <a:sym typeface="Wingdings"/>
              </a:rPr>
              <a:t>h-1</a:t>
            </a:r>
            <a:r>
              <a:rPr lang="zh-CN" altLang="en-US" dirty="0" smtClean="0">
                <a:sym typeface="Wingdings"/>
              </a:rPr>
              <a:t>到</a:t>
            </a:r>
            <a:r>
              <a:rPr lang="en-US" altLang="zh-CN" dirty="0" smtClean="0">
                <a:sym typeface="Wingdings"/>
              </a:rPr>
              <a:t>2</a:t>
            </a:r>
            <a:r>
              <a:rPr lang="en-US" altLang="zh-CN" baseline="30000" dirty="0" smtClean="0">
                <a:sym typeface="Wingdings"/>
              </a:rPr>
              <a:t>h-1</a:t>
            </a:r>
            <a:r>
              <a:rPr lang="en-US" altLang="zh-CN" dirty="0" smtClean="0">
                <a:sym typeface="Wingdings"/>
              </a:rPr>
              <a:t>+n-1</a:t>
            </a:r>
            <a:r>
              <a:rPr lang="zh-CN" altLang="en-US" dirty="0" smtClean="0">
                <a:sym typeface="Wingdings"/>
              </a:rPr>
              <a:t>。</a:t>
            </a:r>
            <a:endParaRPr lang="en-US" altLang="zh-CN" dirty="0" smtClean="0">
              <a:sym typeface="Wingdings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sym typeface="Wingdings"/>
              </a:rPr>
              <a:t>n</a:t>
            </a:r>
            <a:r>
              <a:rPr lang="zh-CN" altLang="en-US" dirty="0"/>
              <a:t>个</a:t>
            </a:r>
            <a:r>
              <a:rPr lang="zh-CN" altLang="en-US" dirty="0" smtClean="0"/>
              <a:t>数据需要多高的</a:t>
            </a:r>
            <a:r>
              <a:rPr lang="zh-CN" altLang="en-US" dirty="0" smtClean="0">
                <a:sym typeface="Wingdings"/>
              </a:rPr>
              <a:t>完全二叉树</a:t>
            </a:r>
            <a:r>
              <a:rPr lang="en-US" altLang="zh-CN" dirty="0" smtClean="0">
                <a:sym typeface="Wingdings"/>
              </a:rPr>
              <a:t>? </a:t>
            </a:r>
            <a:r>
              <a:rPr lang="en-US" altLang="zh-CN" dirty="0" smtClean="0">
                <a:solidFill>
                  <a:srgbClr val="008000"/>
                </a:solidFill>
                <a:sym typeface="Wingdings"/>
              </a:rPr>
              <a:t>(h=log</a:t>
            </a:r>
            <a:r>
              <a:rPr lang="en-US" altLang="zh-CN" baseline="-25000" dirty="0" smtClean="0">
                <a:solidFill>
                  <a:srgbClr val="008000"/>
                </a:solidFill>
                <a:sym typeface="Wingdings"/>
              </a:rPr>
              <a:t>2</a:t>
            </a:r>
            <a:r>
              <a:rPr lang="en-US" altLang="zh-CN" dirty="0" smtClean="0">
                <a:solidFill>
                  <a:srgbClr val="008000"/>
                </a:solidFill>
                <a:sym typeface="Wingdings"/>
              </a:rPr>
              <a:t>n)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D4D98-0389-43A4-ABCB-F29A968F5B6D}" type="slidenum">
              <a:rPr lang="zh-CN" altLang="en-US" smtClean="0"/>
              <a:pPr/>
              <a:t>68</a:t>
            </a:fld>
            <a:endParaRPr lang="en-US" altLang="zh-CN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3788817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dirty="0"/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 b="1" dirty="0" smtClean="0">
                  <a:solidFill>
                    <a:srgbClr val="3333FF"/>
                  </a:solidFill>
                  <a:latin typeface="+mn-lt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+mn-lt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>
                <a:lnSpc>
                  <a:spcPct val="90000"/>
                </a:lnSpc>
              </a:pPr>
              <a:r>
                <a:rPr lang="en-US" altLang="zh-CN" sz="2800"/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514742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算法基本框架</a:t>
            </a:r>
          </a:p>
        </p:txBody>
      </p:sp>
      <p:sp>
        <p:nvSpPr>
          <p:cNvPr id="18330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04E3B2-6A2D-40B9-B61E-9DCAB4190A85}" type="slidenum">
              <a:rPr lang="zh-CN" altLang="en-US" smtClean="0"/>
              <a:pPr/>
              <a:t>69</a:t>
            </a:fld>
            <a:endParaRPr lang="en-US" altLang="zh-CN" smtClean="0"/>
          </a:p>
        </p:txBody>
      </p:sp>
      <p:grpSp>
        <p:nvGrpSpPr>
          <p:cNvPr id="183301" name="组合 46"/>
          <p:cNvGrpSpPr>
            <a:grpSpLocks/>
          </p:cNvGrpSpPr>
          <p:nvPr/>
        </p:nvGrpSpPr>
        <p:grpSpPr bwMode="auto">
          <a:xfrm>
            <a:off x="2500313" y="2357437"/>
            <a:ext cx="4429125" cy="3500438"/>
            <a:chOff x="2500298" y="2357429"/>
            <a:chExt cx="4429156" cy="3500463"/>
          </a:xfrm>
        </p:grpSpPr>
        <p:sp>
          <p:nvSpPr>
            <p:cNvPr id="36" name="矩形 35"/>
            <p:cNvSpPr/>
            <p:nvPr/>
          </p:nvSpPr>
          <p:spPr>
            <a:xfrm>
              <a:off x="2500298" y="2714620"/>
              <a:ext cx="4429156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初始化：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计算满二叉树高度</a:t>
              </a:r>
              <a:r>
                <a:rPr lang="en-US" altLang="zh-CN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，将满二叉树结点值都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置成∞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endParaRPr lang="en-US" altLang="zh-CN" sz="2400" b="1" dirty="0" smtClean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 smtClean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个值存在完全二叉树底层</a:t>
              </a:r>
              <a:endParaRPr lang="zh-CN" altLang="en-US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600791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Wingdings" pitchFamily="2" charset="2"/>
              </a:rPr>
              <a:t>比较式</a:t>
            </a:r>
            <a:r>
              <a:rPr lang="zh-CN" altLang="en-US" dirty="0" smtClean="0"/>
              <a:t>排序</a:t>
            </a:r>
          </a:p>
        </p:txBody>
      </p:sp>
      <p:sp>
        <p:nvSpPr>
          <p:cNvPr id="1536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zh-CN" altLang="en-US" sz="3200" dirty="0" smtClean="0">
                <a:solidFill>
                  <a:srgbClr val="C00000"/>
                </a:solidFill>
              </a:rPr>
              <a:t>两种</a:t>
            </a:r>
            <a:r>
              <a:rPr lang="zh-CN" altLang="en-US" sz="3200" dirty="0">
                <a:solidFill>
                  <a:srgbClr val="C00000"/>
                </a:solidFill>
              </a:rPr>
              <a:t>基本操作</a:t>
            </a:r>
            <a:r>
              <a:rPr kumimoji="1" lang="zh-CN" altLang="en-US" sz="3200" dirty="0" smtClean="0">
                <a:solidFill>
                  <a:srgbClr val="C00000"/>
                </a:solidFill>
                <a:ea typeface="楷体_GB2312" pitchFamily="49" charset="-122"/>
                <a:sym typeface="Wingdings" pitchFamily="2" charset="2"/>
              </a:rPr>
              <a:t>：</a:t>
            </a:r>
            <a:endParaRPr kumimoji="1" lang="en-US" altLang="zh-CN" sz="3200" dirty="0" smtClean="0">
              <a:solidFill>
                <a:srgbClr val="C00000"/>
              </a:solidFill>
              <a:ea typeface="楷体_GB2312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r>
              <a:rPr kumimoji="1" lang="zh-CN" altLang="en-US" sz="3200" dirty="0" smtClean="0">
                <a:solidFill>
                  <a:srgbClr val="008000"/>
                </a:solidFill>
                <a:ea typeface="楷体_GB2312" pitchFamily="49" charset="-122"/>
                <a:sym typeface="Wingdings" pitchFamily="2" charset="2"/>
              </a:rPr>
              <a:t></a:t>
            </a:r>
            <a:r>
              <a:rPr kumimoji="1" lang="zh-CN" altLang="en-US" sz="3200" dirty="0" smtClean="0">
                <a:latin typeface="楷体" pitchFamily="49" charset="-122"/>
                <a:sym typeface="Wingdings" pitchFamily="2" charset="2"/>
              </a:rPr>
              <a:t>比较两个关键字的大小</a:t>
            </a:r>
            <a:endParaRPr kumimoji="1" lang="en-US" altLang="zh-CN" sz="3200" dirty="0" smtClean="0">
              <a:latin typeface="楷体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r>
              <a:rPr kumimoji="1" lang="zh-CN" altLang="en-US" sz="3200" dirty="0" smtClean="0">
                <a:solidFill>
                  <a:srgbClr val="008000"/>
                </a:solidFill>
                <a:latin typeface="楷体" pitchFamily="49" charset="-122"/>
                <a:sym typeface="Wingdings" pitchFamily="2" charset="2"/>
              </a:rPr>
              <a:t></a:t>
            </a:r>
            <a:r>
              <a:rPr lang="zh-CN" altLang="en-US" sz="3200" dirty="0" smtClean="0">
                <a:latin typeface="楷体" pitchFamily="49" charset="-122"/>
                <a:sym typeface="Wingdings" pitchFamily="2" charset="2"/>
              </a:rPr>
              <a:t>交换两个记录的位置</a:t>
            </a:r>
            <a:endParaRPr lang="en-US" altLang="zh-CN" sz="3200" dirty="0">
              <a:latin typeface="楷体" pitchFamily="49" charset="-122"/>
              <a:sym typeface="Wingdings" pitchFamily="2" charset="2"/>
            </a:endParaRPr>
          </a:p>
          <a:p>
            <a:pPr>
              <a:buNone/>
              <a:defRPr/>
            </a:pPr>
            <a:r>
              <a:rPr lang="zh-CN" altLang="en-US" sz="3200" dirty="0" smtClean="0">
                <a:solidFill>
                  <a:srgbClr val="C00000"/>
                </a:solidFill>
              </a:rPr>
              <a:t>两类数据区</a:t>
            </a:r>
            <a:r>
              <a:rPr kumimoji="1" lang="zh-CN" altLang="en-US" sz="3200" dirty="0" smtClean="0">
                <a:solidFill>
                  <a:srgbClr val="C00000"/>
                </a:solidFill>
                <a:ea typeface="楷体_GB2312" pitchFamily="49" charset="-122"/>
                <a:sym typeface="Wingdings" pitchFamily="2" charset="2"/>
              </a:rPr>
              <a:t>：</a:t>
            </a:r>
            <a:endParaRPr kumimoji="1" lang="en-US" altLang="zh-CN" sz="3200" dirty="0">
              <a:solidFill>
                <a:srgbClr val="C00000"/>
              </a:solidFill>
              <a:ea typeface="楷体_GB2312" pitchFamily="49" charset="-122"/>
              <a:sym typeface="Wingdings" pitchFamily="2" charset="2"/>
            </a:endParaRPr>
          </a:p>
          <a:p>
            <a:pPr marL="1160463">
              <a:buFont typeface="Wingdings" pitchFamily="2" charset="2"/>
              <a:buNone/>
              <a:defRPr/>
            </a:pPr>
            <a:endParaRPr lang="en-US" altLang="zh-CN" sz="3200" dirty="0" smtClean="0">
              <a:ea typeface="楷体_GB2312" pitchFamily="49" charset="-122"/>
              <a:sym typeface="Wingdings" pitchFamily="2" charset="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333815-86E3-4C39-8225-C4F354564B55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2195736" y="4869160"/>
            <a:ext cx="2376264" cy="648072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有序区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4869160"/>
            <a:ext cx="2376264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800" b="1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1. </a:t>
            </a: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初始化 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</a:rPr>
              <a:t>时间复杂度为</a:t>
            </a:r>
            <a:r>
              <a:rPr lang="en-US" altLang="zh-CN" dirty="0" smtClean="0">
                <a:solidFill>
                  <a:srgbClr val="008000"/>
                </a:solidFill>
              </a:rPr>
              <a:t>O(n))</a:t>
            </a:r>
          </a:p>
          <a:p>
            <a:pPr>
              <a:defRPr/>
            </a:pPr>
            <a:r>
              <a:rPr lang="zh-CN" altLang="en-US" dirty="0" smtClean="0"/>
              <a:t>计算</a:t>
            </a:r>
            <a:r>
              <a:rPr lang="zh-CN" altLang="en-US" dirty="0" smtClean="0">
                <a:solidFill>
                  <a:srgbClr val="C00000"/>
                </a:solidFill>
              </a:rPr>
              <a:t>满二叉树</a:t>
            </a:r>
            <a:r>
              <a:rPr lang="zh-CN" altLang="en-US" dirty="0" smtClean="0"/>
              <a:t>的高度 </a:t>
            </a:r>
            <a:r>
              <a:rPr lang="en-US" altLang="zh-CN" dirty="0" smtClean="0"/>
              <a:t>h = </a:t>
            </a:r>
            <a:r>
              <a:rPr lang="en-US" altLang="zh-CN" dirty="0" smtClean="0">
                <a:sym typeface="Symbol"/>
              </a:rPr>
              <a:t>log</a:t>
            </a:r>
            <a:r>
              <a:rPr lang="en-US" altLang="zh-CN" baseline="-25000" dirty="0" smtClean="0">
                <a:sym typeface="Symbol"/>
              </a:rPr>
              <a:t>2</a:t>
            </a:r>
            <a:r>
              <a:rPr lang="en-US" altLang="zh-CN" dirty="0" smtClean="0">
                <a:sym typeface="Symbol"/>
              </a:rPr>
              <a:t>n 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lang="zh-CN" altLang="en-US" dirty="0"/>
              <a:t>满二叉树</a:t>
            </a:r>
            <a:r>
              <a:rPr lang="zh-CN" altLang="en-US" dirty="0" smtClean="0"/>
              <a:t>的结点值都置成 ∞ 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令</a:t>
            </a:r>
            <a:r>
              <a:rPr lang="en-US" altLang="zh-CN" dirty="0" smtClean="0">
                <a:solidFill>
                  <a:srgbClr val="C00000"/>
                </a:solidFill>
              </a:rPr>
              <a:t>k=</a:t>
            </a:r>
            <a:r>
              <a:rPr lang="nn-NO" altLang="zh-CN" dirty="0" smtClean="0">
                <a:solidFill>
                  <a:srgbClr val="C00000"/>
                </a:solidFill>
              </a:rPr>
              <a:t>2</a:t>
            </a:r>
            <a:r>
              <a:rPr lang="nn-NO" altLang="zh-CN" baseline="30000" dirty="0" smtClean="0">
                <a:solidFill>
                  <a:srgbClr val="C00000"/>
                </a:solidFill>
              </a:rPr>
              <a:t>h</a:t>
            </a:r>
            <a:r>
              <a:rPr lang="nn-NO" altLang="zh-CN" dirty="0" smtClean="0">
                <a:solidFill>
                  <a:srgbClr val="C00000"/>
                </a:solidFill>
              </a:rPr>
              <a:t>-1)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nn-NO" altLang="zh-CN" dirty="0" smtClean="0"/>
              <a:t>	for (i=1; i&lt;=k; i++) L[i]=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∞</a:t>
            </a:r>
            <a:r>
              <a:rPr lang="nn-NO" altLang="zh-CN" dirty="0" smtClean="0"/>
              <a:t>;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n</a:t>
            </a:r>
            <a:r>
              <a:rPr lang="zh-CN" altLang="en-US" dirty="0" smtClean="0"/>
              <a:t>个数据存放在底层：</a:t>
            </a:r>
            <a:r>
              <a:rPr lang="en-US" altLang="zh-CN" dirty="0" smtClean="0"/>
              <a:t>L[k+1..k+n]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注意，还需设置</a:t>
            </a:r>
            <a:r>
              <a:rPr lang="nn-NO" altLang="zh-CN" dirty="0" smtClean="0">
                <a:solidFill>
                  <a:srgbClr val="C00000"/>
                </a:solidFill>
              </a:rPr>
              <a:t>L[k+n+1]=</a:t>
            </a:r>
            <a:r>
              <a:rPr lang="zh-CN" altLang="en-US" dirty="0" smtClean="0">
                <a:solidFill>
                  <a:srgbClr val="C00000"/>
                </a:solidFill>
              </a:rPr>
              <a:t> ∞。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 smtClean="0"/>
          </a:p>
        </p:txBody>
      </p:sp>
      <p:sp>
        <p:nvSpPr>
          <p:cNvPr id="18432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44CB523-4B8B-4F84-9C94-FDF88B07B60C}" type="slidenum">
              <a:rPr lang="zh-CN" altLang="en-US" smtClean="0"/>
              <a:pPr/>
              <a:t>70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1685531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2. </a:t>
            </a: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构建完全二叉树 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</a:rPr>
              <a:t>时间复杂度为</a:t>
            </a:r>
            <a:r>
              <a:rPr lang="en-US" altLang="zh-CN" dirty="0" smtClean="0">
                <a:solidFill>
                  <a:srgbClr val="008000"/>
                </a:solidFill>
              </a:rPr>
              <a:t>O(</a:t>
            </a:r>
            <a:r>
              <a:rPr lang="en-US" altLang="zh-CN" dirty="0" err="1" smtClean="0">
                <a:solidFill>
                  <a:srgbClr val="008000"/>
                </a:solidFill>
              </a:rPr>
              <a:t>h·n</a:t>
            </a:r>
            <a:r>
              <a:rPr lang="en-US" altLang="zh-CN" dirty="0" smtClean="0">
                <a:solidFill>
                  <a:srgbClr val="008000"/>
                </a:solidFill>
              </a:rPr>
              <a:t>))</a:t>
            </a:r>
            <a:endParaRPr lang="zh-CN" altLang="en-US" dirty="0" smtClean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5348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BF385A-0CF3-4B9C-98B6-2A1DD61F65F8}" type="slidenum">
              <a:rPr lang="zh-CN" altLang="en-US" smtClean="0"/>
              <a:pPr/>
              <a:t>71</a:t>
            </a:fld>
            <a:endParaRPr lang="en-US" altLang="zh-CN" smtClean="0"/>
          </a:p>
        </p:txBody>
      </p:sp>
      <p:grpSp>
        <p:nvGrpSpPr>
          <p:cNvPr id="185349" name="组合 23"/>
          <p:cNvGrpSpPr>
            <a:grpSpLocks/>
          </p:cNvGrpSpPr>
          <p:nvPr/>
        </p:nvGrpSpPr>
        <p:grpSpPr bwMode="auto">
          <a:xfrm>
            <a:off x="395536" y="2624139"/>
            <a:ext cx="8352927" cy="2876564"/>
            <a:chOff x="1571604" y="2500306"/>
            <a:chExt cx="6572319" cy="2876997"/>
          </a:xfrm>
        </p:grpSpPr>
        <p:sp>
          <p:nvSpPr>
            <p:cNvPr id="41" name="矩形 40"/>
            <p:cNvSpPr/>
            <p:nvPr/>
          </p:nvSpPr>
          <p:spPr>
            <a:xfrm>
              <a:off x="1571604" y="2500306"/>
              <a:ext cx="6572296" cy="2876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 err="1" smtClean="0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=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h,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…,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5984" y="3305287"/>
              <a:ext cx="5857916" cy="2072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 j 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= 2</a:t>
              </a:r>
              <a:r>
                <a:rPr lang="en-US" altLang="zh-CN" sz="2800" b="1" baseline="30000" dirty="0">
                  <a:solidFill>
                    <a:schemeClr val="tx1"/>
                  </a:solidFill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, …,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2</a:t>
              </a:r>
              <a:r>
                <a:rPr lang="en-US" altLang="zh-CN" sz="2800" b="1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i+1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-1 (</a:t>
              </a: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j+=2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)   //</a:t>
              </a:r>
              <a:r>
                <a:rPr lang="zh-CN" altLang="en-US" sz="28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最底层到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2</a:t>
              </a:r>
              <a:r>
                <a:rPr lang="en-US" altLang="zh-CN" sz="2800" b="1" baseline="30000" dirty="0" smtClean="0">
                  <a:solidFill>
                    <a:schemeClr val="tx1"/>
                  </a:solidFill>
                  <a:cs typeface="Times New Roman" pitchFamily="18" charset="0"/>
                </a:rPr>
                <a:t>i 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+n-1 </a:t>
              </a:r>
            </a:p>
            <a:p>
              <a:pPr>
                <a:defRPr/>
              </a:pPr>
              <a:endParaRPr lang="en-US" altLang="zh-CN" sz="2800" b="1" dirty="0" smtClean="0">
                <a:solidFill>
                  <a:schemeClr val="tx1"/>
                </a:solidFill>
                <a:cs typeface="Times New Roman" pitchFamily="18" charset="0"/>
              </a:endParaRPr>
            </a:p>
            <a:p>
              <a:pPr>
                <a:defRPr/>
              </a:pPr>
              <a:r>
                <a:rPr lang="en-US" altLang="zh-CN" sz="2800" dirty="0" smtClean="0">
                  <a:cs typeface="Times New Roman" pitchFamily="18" charset="0"/>
                </a:rPr>
                <a:t>]</a:t>
              </a:r>
              <a:endParaRPr lang="zh-CN" altLang="en-US" sz="2400" dirty="0">
                <a:cs typeface="Times New Roman" pitchFamily="18" charset="0"/>
              </a:endParaRPr>
            </a:p>
            <a:p>
              <a:pPr>
                <a:defRPr/>
              </a:pPr>
              <a:endParaRPr lang="en-US" altLang="zh-CN" sz="2800" b="1" dirty="0" smtClean="0">
                <a:solidFill>
                  <a:schemeClr val="tx1"/>
                </a:solidFill>
                <a:cs typeface="Times New Roman" pitchFamily="18" charset="0"/>
              </a:endParaRPr>
            </a:p>
            <a:p>
              <a:pPr>
                <a:defRPr/>
              </a:pPr>
              <a:endParaRPr lang="en-US" altLang="zh-CN" sz="2800" b="1" dirty="0" smtClean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85531" y="3962592"/>
              <a:ext cx="5158392" cy="1414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L[(j+1)/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2]=L[j]&gt;L[j+1]?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1"/>
                  </a:solidFill>
                  <a:cs typeface="Times New Roman" pitchFamily="18" charset="0"/>
                </a:rPr>
                <a:t>	</a:t>
              </a:r>
              <a:r>
                <a:rPr lang="en-US" altLang="zh-CN" sz="2800" b="1" dirty="0" smtClean="0">
                  <a:solidFill>
                    <a:schemeClr val="tx1"/>
                  </a:solidFill>
                  <a:cs typeface="Times New Roman" pitchFamily="18" charset="0"/>
                </a:rPr>
                <a:t>	L[j] : L[j+1];</a:t>
              </a:r>
              <a:endParaRPr lang="en-US" altLang="zh-CN" sz="2800" b="1" dirty="0" smtClean="0">
                <a:solidFill>
                  <a:srgbClr val="3333FF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64835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3. </a:t>
            </a:r>
            <a:r>
              <a:rPr lang="zh-CN" altLang="en-US" dirty="0" smtClean="0">
                <a:solidFill>
                  <a:srgbClr val="3333FF"/>
                </a:solidFill>
                <a:latin typeface="+mn-ea"/>
              </a:rPr>
              <a:t>基于完全二叉树的选择排序</a:t>
            </a:r>
            <a:endParaRPr lang="en-US" altLang="zh-CN" dirty="0" smtClean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429625" y="6357938"/>
            <a:ext cx="385763" cy="285750"/>
          </a:xfrm>
          <a:noFill/>
        </p:spPr>
        <p:txBody>
          <a:bodyPr/>
          <a:lstStyle/>
          <a:p>
            <a:fld id="{BC34884C-652D-4FCD-BF81-0539E9E78DE1}" type="slidenum">
              <a:rPr lang="zh-CN" altLang="en-US" smtClean="0"/>
              <a:pPr/>
              <a:t>72</a:t>
            </a:fld>
            <a:endParaRPr lang="en-US" altLang="zh-CN" smtClean="0"/>
          </a:p>
        </p:txBody>
      </p:sp>
      <p:grpSp>
        <p:nvGrpSpPr>
          <p:cNvPr id="186373" name="组合 25"/>
          <p:cNvGrpSpPr>
            <a:grpSpLocks/>
          </p:cNvGrpSpPr>
          <p:nvPr/>
        </p:nvGrpSpPr>
        <p:grpSpPr bwMode="auto">
          <a:xfrm>
            <a:off x="1763688" y="2708920"/>
            <a:ext cx="5430837" cy="3151187"/>
            <a:chOff x="3499636" y="2214553"/>
            <a:chExt cx="5430082" cy="3150579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6283739" y="2501835"/>
              <a:ext cx="5761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428194" y="3574778"/>
              <a:ext cx="4285654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小的数据元素设置成∞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6391669" y="3393837"/>
              <a:ext cx="36029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09377" y="4360439"/>
              <a:ext cx="5020341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i+1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小的数据元素调整到根结点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6391668" y="4179499"/>
              <a:ext cx="36029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6285327" y="5076263"/>
              <a:ext cx="57615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4057" y="2785943"/>
              <a:ext cx="2857103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输出根结点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2214803" y="3785081"/>
              <a:ext cx="257125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501223" y="5071502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1223" y="2500248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2651" y="2527419"/>
              <a:ext cx="569833" cy="15693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循环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  <a:endParaRPr lang="zh-CN" altLang="en-US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8544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smtClean="0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Sorting(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("%5d",L[1]);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 err="1">
                <a:solidFill>
                  <a:srgbClr val="008000"/>
                </a:solidFill>
              </a:rPr>
              <a:t>i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小的数据元素设置成“∞”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j=1; while(L[2*j</a:t>
            </a:r>
            <a:r>
              <a:rPr lang="en-US" altLang="zh-CN" sz="2000" dirty="0"/>
              <a:t>]==L[1]||L[2*j+1]==L[1])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 </a:t>
            </a:r>
            <a:r>
              <a:rPr lang="en-US" altLang="zh-CN" sz="2000" dirty="0" smtClean="0"/>
              <a:t>       { j</a:t>
            </a:r>
            <a:r>
              <a:rPr lang="en-US" altLang="zh-CN" sz="2000" dirty="0"/>
              <a:t>*=2</a:t>
            </a:r>
            <a:r>
              <a:rPr lang="en-US" altLang="zh-CN" sz="2000" dirty="0" smtClean="0"/>
              <a:t>;  if(L[j</a:t>
            </a:r>
            <a:r>
              <a:rPr lang="en-US" altLang="zh-CN" sz="2000" dirty="0"/>
              <a:t>]!=L[1]) j</a:t>
            </a:r>
            <a:r>
              <a:rPr lang="en-US" altLang="zh-CN" sz="2000" dirty="0" smtClean="0"/>
              <a:t>++; } L[j]=</a:t>
            </a:r>
            <a:r>
              <a:rPr lang="zh-CN" altLang="en-US" sz="2000" smtClean="0">
                <a:solidFill>
                  <a:srgbClr val="008000"/>
                </a:solidFill>
              </a:rPr>
              <a:t>∞</a:t>
            </a:r>
            <a:r>
              <a:rPr lang="en-US" altLang="zh-CN" sz="2000" smtClean="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>
                <a:solidFill>
                  <a:srgbClr val="008000"/>
                </a:solidFill>
              </a:rPr>
              <a:t>i+1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小的数据元素调整到根结点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for(k=</a:t>
            </a:r>
            <a:r>
              <a:rPr lang="en-US" altLang="zh-CN" sz="2000" dirty="0" err="1" smtClean="0"/>
              <a:t>j;k</a:t>
            </a:r>
            <a:r>
              <a:rPr lang="en-US" altLang="zh-CN" sz="2000" dirty="0" smtClean="0"/>
              <a:t>&gt;0;k</a:t>
            </a:r>
            <a:r>
              <a:rPr lang="en-US" altLang="zh-CN" sz="2000" dirty="0"/>
              <a:t>/=2)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if(k%2) j=L[k-1];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j=L[k+1];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if(j&lt;L[k]) L[k/2]=j;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L[k/2]=L[k];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 smtClean="0"/>
              <a:t>} </a:t>
            </a: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</a:rPr>
              <a:t>算法的时间复杂度为</a:t>
            </a:r>
            <a:r>
              <a:rPr lang="en-US" altLang="zh-CN" sz="2000" dirty="0" smtClean="0">
                <a:solidFill>
                  <a:srgbClr val="008000"/>
                </a:solidFill>
              </a:rPr>
              <a:t>O(</a:t>
            </a:r>
            <a:r>
              <a:rPr lang="en-US" altLang="zh-CN" sz="2000" dirty="0" err="1" smtClean="0">
                <a:solidFill>
                  <a:srgbClr val="008000"/>
                </a:solidFill>
              </a:rPr>
              <a:t>n·h</a:t>
            </a:r>
            <a:r>
              <a:rPr lang="en-US" altLang="zh-CN" sz="2000" dirty="0" smtClean="0">
                <a:solidFill>
                  <a:srgbClr val="008000"/>
                </a:solidFill>
              </a:rPr>
              <a:t>)</a:t>
            </a:r>
            <a:endParaRPr lang="zh-CN" altLang="en-US" sz="2000" dirty="0" smtClean="0">
              <a:solidFill>
                <a:srgbClr val="008000"/>
              </a:solidFill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429625" y="6357938"/>
            <a:ext cx="385763" cy="285750"/>
          </a:xfrm>
          <a:noFill/>
        </p:spPr>
        <p:txBody>
          <a:bodyPr/>
          <a:lstStyle/>
          <a:p>
            <a:fld id="{BC34884C-652D-4FCD-BF81-0539E9E78DE1}" type="slidenum">
              <a:rPr lang="zh-CN" altLang="en-US" smtClean="0"/>
              <a:pPr/>
              <a:t>73</a:t>
            </a:fld>
            <a:endParaRPr lang="en-US" altLang="zh-CN" smtClean="0"/>
          </a:p>
        </p:txBody>
      </p:sp>
    </p:spTree>
    <p:extLst>
      <p:ext uri="{BB962C8B-B14F-4D97-AF65-F5344CB8AC3E}">
        <p14:creationId xmlns="" xmlns:p14="http://schemas.microsoft.com/office/powerpoint/2010/main" val="2697573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cs typeface="+mn-cs"/>
              </a:rPr>
              <a:t>基数排序</a:t>
            </a:r>
            <a:endParaRPr lang="zh-CN" altLang="en-US" dirty="0"/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楷体" pitchFamily="49" charset="-122"/>
              </a:rPr>
              <a:t>假如多关键字的记录序列中，每个关键字的取值范围相同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(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如十进制数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</a:rPr>
              <a:t>，则按 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LSD (Least </a:t>
            </a:r>
            <a:r>
              <a:rPr lang="en-US" altLang="zh-CN" dirty="0">
                <a:solidFill>
                  <a:srgbClr val="008000"/>
                </a:solidFill>
                <a:latin typeface="楷体" pitchFamily="49" charset="-122"/>
              </a:rPr>
              <a:t>Significant Digit 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first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，</a:t>
            </a:r>
            <a:r>
              <a:rPr lang="zh-CN" altLang="en-US" dirty="0">
                <a:solidFill>
                  <a:srgbClr val="008000"/>
                </a:solidFill>
                <a:latin typeface="楷体" pitchFamily="49" charset="-122"/>
              </a:rPr>
              <a:t>最低位优先法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) </a:t>
            </a:r>
            <a:r>
              <a:rPr lang="zh-CN" altLang="en-US" dirty="0" smtClean="0">
                <a:latin typeface="楷体" pitchFamily="49" charset="-122"/>
              </a:rPr>
              <a:t>法进行排序时，可以采用 “</a:t>
            </a:r>
            <a:r>
              <a:rPr lang="zh-CN" altLang="en-US" dirty="0" smtClean="0">
                <a:solidFill>
                  <a:srgbClr val="A50021"/>
                </a:solidFill>
                <a:latin typeface="楷体" pitchFamily="49" charset="-122"/>
              </a:rPr>
              <a:t>分配</a:t>
            </a:r>
            <a:r>
              <a:rPr lang="en-US" altLang="zh-CN" dirty="0" smtClean="0">
                <a:solidFill>
                  <a:srgbClr val="A50021"/>
                </a:solidFill>
                <a:latin typeface="楷体" pitchFamily="49" charset="-122"/>
              </a:rPr>
              <a:t>-</a:t>
            </a:r>
            <a:r>
              <a:rPr lang="zh-CN" altLang="en-US" dirty="0" smtClean="0">
                <a:solidFill>
                  <a:srgbClr val="A50021"/>
                </a:solidFill>
                <a:latin typeface="楷体" pitchFamily="49" charset="-122"/>
              </a:rPr>
              <a:t>收集</a:t>
            </a:r>
            <a:r>
              <a:rPr lang="zh-CN" altLang="en-US" dirty="0" smtClean="0">
                <a:latin typeface="楷体" pitchFamily="49" charset="-122"/>
              </a:rPr>
              <a:t>” 法，该方法不需要进行关键字之间的比较。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DE8763-FC12-48AC-B01C-ED9714CCD8D1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3593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cs typeface="+mn-cs"/>
              </a:rPr>
              <a:t>基数排序</a:t>
            </a:r>
            <a:endParaRPr lang="zh-CN" altLang="en-US" dirty="0"/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</a:rPr>
              <a:t>基数排序方法的基本思路是，</a:t>
            </a:r>
            <a:r>
              <a:rPr lang="zh-CN" altLang="en-US" dirty="0" smtClean="0">
                <a:latin typeface="楷体" pitchFamily="49" charset="-122"/>
              </a:rPr>
              <a:t>将单关键字看成是由多个数位 </a:t>
            </a:r>
            <a:r>
              <a:rPr lang="en-US" altLang="zh-CN" dirty="0" smtClean="0">
                <a:latin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</a:rPr>
              <a:t>或多个字符</a:t>
            </a:r>
            <a:r>
              <a:rPr lang="en-US" altLang="zh-CN" dirty="0" smtClean="0">
                <a:latin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</a:rPr>
              <a:t>构成的多关键字，并采用 “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</a:rPr>
              <a:t>分配</a:t>
            </a:r>
            <a:r>
              <a:rPr lang="en-US" altLang="zh-CN" dirty="0" smtClean="0">
                <a:solidFill>
                  <a:srgbClr val="0000FF"/>
                </a:solidFill>
                <a:latin typeface="楷体" pitchFamily="49" charset="-122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</a:rPr>
              <a:t>收集</a:t>
            </a:r>
            <a:r>
              <a:rPr lang="zh-CN" altLang="en-US" dirty="0" smtClean="0">
                <a:latin typeface="楷体" pitchFamily="49" charset="-122"/>
              </a:rPr>
              <a:t>”的方法进行排序。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D3AC78-92FD-4B56-A2CE-7847985FC96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9447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1390650" y="4298950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首先按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个位数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474788" y="2295525"/>
            <a:ext cx="63373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FF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18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38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60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76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20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1404938" y="4294188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然后按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十位数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1403350" y="2943225"/>
            <a:ext cx="640873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7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8,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1392238" y="4298950"/>
            <a:ext cx="64071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最后按百位数取值分别为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0, 1, …, 9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分配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成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组，之后按从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至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的顺序将它们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收集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在一起；</a:t>
            </a:r>
            <a:endParaRPr lang="zh-CN" altLang="en-US" sz="28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331913" y="3575050"/>
            <a:ext cx="6553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83,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85,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09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86,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06, </a:t>
            </a: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68</a:t>
            </a:r>
          </a:p>
        </p:txBody>
      </p:sp>
      <p:sp>
        <p:nvSpPr>
          <p:cNvPr id="26632" name="标题 9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smtClean="0"/>
              <a:t>基数排序</a:t>
            </a:r>
            <a:r>
              <a:rPr lang="zh-CN" altLang="en-US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6633" name="内容占位符 11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 smtClean="0">
                <a:ea typeface="楷体_GB2312" pitchFamily="49" charset="-122"/>
              </a:rPr>
              <a:t>给定序列</a:t>
            </a:r>
            <a:r>
              <a:rPr lang="en-US" altLang="zh-CN" dirty="0" smtClean="0">
                <a:ea typeface="楷体_GB2312" pitchFamily="49" charset="-122"/>
              </a:rPr>
              <a:t>209, 386, 768, 185, 606, 230, 83, 539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3B3E2-C4FF-4A0A-AF2F-A25059DD5C29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014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1" grpId="1"/>
      <p:bldP spid="176132" grpId="0" autoUpdateAnimBg="0"/>
      <p:bldP spid="176133" grpId="0" autoUpdateAnimBg="0"/>
      <p:bldP spid="176133" grpId="1"/>
      <p:bldP spid="176134" grpId="0" autoUpdateAnimBg="0"/>
      <p:bldP spid="176135" grpId="0" autoUpdateAnimBg="0"/>
      <p:bldP spid="176136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 smtClean="0"/>
              <a:t>链式</a:t>
            </a:r>
            <a:r>
              <a:rPr lang="zh-CN" dirty="0" smtClean="0"/>
              <a:t>基数排序</a:t>
            </a:r>
            <a:endParaRPr lang="zh-CN" altLang="en-US" dirty="0" smtClean="0"/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 marL="357188" indent="-357188">
              <a:lnSpc>
                <a:spcPct val="114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</a:rPr>
              <a:t>基数排序一般采用链表存储结构，即</a:t>
            </a:r>
            <a:r>
              <a:rPr lang="zh-CN" altLang="en-US" dirty="0" smtClean="0">
                <a:latin typeface="楷体" pitchFamily="49" charset="-122"/>
              </a:rPr>
              <a:t>链式基数排序。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操作：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(1)</a:t>
            </a:r>
            <a:r>
              <a:rPr lang="zh-CN" altLang="en-US" dirty="0" smtClean="0">
                <a:latin typeface="楷体" pitchFamily="49" charset="-122"/>
              </a:rPr>
              <a:t>将待排记录建成一个链表</a:t>
            </a:r>
            <a:r>
              <a:rPr lang="en-US" altLang="zh-CN" dirty="0" smtClean="0">
                <a:latin typeface="楷体" pitchFamily="49" charset="-122"/>
              </a:rPr>
              <a:t>;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(2)</a:t>
            </a:r>
            <a:r>
              <a:rPr lang="zh-CN" altLang="en-US" dirty="0" smtClean="0">
                <a:latin typeface="楷体" pitchFamily="49" charset="-122"/>
              </a:rPr>
              <a:t>分配时，将</a:t>
            </a:r>
            <a:r>
              <a:rPr lang="zh-CN" altLang="en-US" dirty="0" smtClean="0">
                <a:solidFill>
                  <a:srgbClr val="CC0000"/>
                </a:solidFill>
                <a:latin typeface="楷体" pitchFamily="49" charset="-122"/>
              </a:rPr>
              <a:t>当前关键字位</a:t>
            </a:r>
            <a:r>
              <a:rPr lang="zh-CN" altLang="en-US" dirty="0" smtClean="0">
                <a:latin typeface="楷体" pitchFamily="49" charset="-122"/>
              </a:rPr>
              <a:t>值相同的记录分配到同一个链队列中；</a:t>
            </a: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(3)</a:t>
            </a:r>
            <a:r>
              <a:rPr lang="zh-CN" altLang="en-US" dirty="0" smtClean="0">
                <a:latin typeface="楷体" pitchFamily="49" charset="-122"/>
              </a:rPr>
              <a:t>收集时，按当前关键字位取值从小到大顺序将各链队列链成一个链表；</a:t>
            </a:r>
            <a:endParaRPr lang="en-US" altLang="zh-CN" dirty="0" smtClean="0">
              <a:latin typeface="楷体" pitchFamily="49" charset="-122"/>
            </a:endParaRPr>
          </a:p>
          <a:p>
            <a:pPr marL="357188" indent="-357188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(4)</a:t>
            </a:r>
            <a:r>
              <a:rPr lang="zh-CN" altLang="en-US" dirty="0" smtClean="0">
                <a:latin typeface="楷体" pitchFamily="49" charset="-122"/>
              </a:rPr>
              <a:t>对每个关键字位重复</a:t>
            </a: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(2)</a:t>
            </a:r>
            <a:r>
              <a:rPr lang="zh-CN" altLang="en-US" dirty="0" smtClean="0">
                <a:latin typeface="楷体" pitchFamily="49" charset="-122"/>
              </a:rPr>
              <a:t>和</a:t>
            </a:r>
            <a:r>
              <a:rPr lang="en-US" altLang="zh-CN" dirty="0" smtClean="0">
                <a:solidFill>
                  <a:srgbClr val="FF00FF"/>
                </a:solidFill>
                <a:latin typeface="楷体" pitchFamily="49" charset="-122"/>
              </a:rPr>
              <a:t>(3)</a:t>
            </a:r>
            <a:r>
              <a:rPr lang="zh-CN" altLang="en-US" dirty="0" smtClean="0">
                <a:latin typeface="楷体" pitchFamily="49" charset="-122"/>
              </a:rPr>
              <a:t>两步。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11017-5733-42C4-A8B7-E3D303E41806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29473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28663" y="2112963"/>
            <a:ext cx="3108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</a:t>
            </a:r>
            <a:endParaRPr lang="zh-CN" altLang="en-US" sz="2800" b="1" dirty="0">
              <a:solidFill>
                <a:srgbClr val="008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744538" y="4684713"/>
            <a:ext cx="3106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收集：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485900" y="2568575"/>
            <a:ext cx="9429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A[7]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A[8]</a:t>
            </a:r>
          </a:p>
          <a:p>
            <a:pPr>
              <a:lnSpc>
                <a:spcPct val="125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A[9]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2195513" y="3105150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2195513" y="3684588"/>
            <a:ext cx="136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138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2195513" y="4173538"/>
            <a:ext cx="1355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36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827088" y="5262563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p→230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908175" y="5262563"/>
            <a:ext cx="3024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→367→167→237</a:t>
            </a:r>
          </a:p>
        </p:txBody>
      </p:sp>
      <p:sp>
        <p:nvSpPr>
          <p:cNvPr id="178187" name="Rectangle 11"/>
          <p:cNvSpPr>
            <a:spLocks noChangeArrowheads="1"/>
          </p:cNvSpPr>
          <p:nvPr/>
        </p:nvSpPr>
        <p:spPr bwMode="auto">
          <a:xfrm>
            <a:off x="4643438" y="5262563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→138</a:t>
            </a: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5580063" y="5262563"/>
            <a:ext cx="2879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660033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→368→239→139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14563" y="2613025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23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32175" y="3113088"/>
            <a:ext cx="142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→16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27575" y="3113088"/>
            <a:ext cx="1284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419475" y="4178300"/>
            <a:ext cx="1441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16016" y="4149080"/>
            <a:ext cx="1296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→13</a:t>
            </a:r>
            <a:r>
              <a:rPr lang="en-US" altLang="zh-CN" sz="2800" b="1" dirty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28689" name="标题 18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 smtClean="0"/>
              <a:t>基数排序</a:t>
            </a:r>
            <a:r>
              <a:rPr lang="zh-CN" altLang="en-US" dirty="0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8690" name="内容占位符 20"/>
          <p:cNvSpPr>
            <a:spLocks noGrp="1"/>
          </p:cNvSpPr>
          <p:nvPr>
            <p:ph idx="1"/>
          </p:nvPr>
        </p:nvSpPr>
        <p:spPr>
          <a:xfrm>
            <a:off x="827584" y="1484784"/>
            <a:ext cx="7632848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369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367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167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239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237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138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230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  <a:sym typeface="Symbol" pitchFamily="18" charset="2"/>
              </a:rPr>
              <a:t></a:t>
            </a:r>
            <a:r>
              <a:rPr lang="en-US" altLang="zh-CN" dirty="0" smtClean="0">
                <a:ea typeface="楷体_GB2312" pitchFamily="49" charset="-122"/>
              </a:rPr>
              <a:t>139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53D7A3-1FC5-4B35-9C1B-E71D4A550B4F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24982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  <p:bldP spid="178181" grpId="0" autoUpdateAnimBg="0"/>
      <p:bldP spid="178182" grpId="0" autoUpdateAnimBg="0"/>
      <p:bldP spid="178183" grpId="0" autoUpdateAnimBg="0"/>
      <p:bldP spid="178184" grpId="0" autoUpdateAnimBg="0"/>
      <p:bldP spid="178185" grpId="0" autoUpdateAnimBg="0"/>
      <p:bldP spid="178186" grpId="0" autoUpdateAnimBg="0"/>
      <p:bldP spid="178187" grpId="0" autoUpdateAnimBg="0"/>
      <p:bldP spid="178188" grpId="0" autoUpdateAnimBg="0"/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879475" y="2563813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</a:t>
            </a:r>
            <a:endParaRPr lang="zh-CN" altLang="en-US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12813" y="5037138"/>
            <a:ext cx="488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p→230→237→138→239→139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889000" y="3135313"/>
            <a:ext cx="6329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0→2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7→1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8→2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9→1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885825" y="3778250"/>
            <a:ext cx="4603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→1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 →3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5676900" y="5051425"/>
            <a:ext cx="2927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→367→167→368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928688" y="4421188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收集：</a:t>
            </a:r>
          </a:p>
        </p:txBody>
      </p:sp>
      <p:sp>
        <p:nvSpPr>
          <p:cNvPr id="29704" name="标题 9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</a:t>
            </a:r>
            <a:r>
              <a:rPr lang="zh-CN" altLang="en-US" dirty="0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29705" name="内容占位符 11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楷体_GB2312" pitchFamily="49" charset="-122"/>
              </a:rPr>
              <a:t>p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230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367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167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237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138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368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239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dirty="0" smtClean="0">
                <a:ea typeface="楷体_GB2312" pitchFamily="49" charset="-122"/>
              </a:rPr>
              <a:t>139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1DC9E1-E672-4526-9080-4CD8A80A641B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1467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/>
      <p:bldP spid="179203" grpId="0" autoUpdateAnimBg="0"/>
      <p:bldP spid="179205" grpId="0" autoUpdateAnimBg="0"/>
      <p:bldP spid="179206" grpId="0" autoUpdateAnimBg="0"/>
      <p:bldP spid="179207" grpId="0" autoUpdateAnimBg="0"/>
      <p:bldP spid="17920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基本排序</a:t>
            </a:r>
            <a:endParaRPr lang="zh-CN" altLang="en-US" dirty="0"/>
          </a:p>
        </p:txBody>
      </p:sp>
      <p:sp>
        <p:nvSpPr>
          <p:cNvPr id="717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插入排序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sz="2400" dirty="0" smtClean="0"/>
              <a:t>在有序区找第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个元素的插入位置</a:t>
            </a:r>
            <a:endParaRPr lang="en-US" altLang="zh-CN" sz="2400" dirty="0" smtClean="0"/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希尔排序</a:t>
            </a:r>
            <a:r>
              <a:rPr lang="en-US" altLang="zh-CN" dirty="0">
                <a:solidFill>
                  <a:srgbClr val="008000"/>
                </a:solidFill>
              </a:rPr>
              <a:t>----</a:t>
            </a:r>
            <a:r>
              <a:rPr lang="zh-CN" altLang="en-US" dirty="0"/>
              <a:t>分逻辑区的</a:t>
            </a:r>
            <a:r>
              <a:rPr lang="zh-CN" altLang="en-US" dirty="0" smtClean="0"/>
              <a:t>插入排序</a:t>
            </a:r>
            <a:endParaRPr lang="en-US" altLang="zh-CN" dirty="0" smtClean="0"/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选择排序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dirty="0" smtClean="0"/>
              <a:t>在无序</a:t>
            </a:r>
            <a:r>
              <a:rPr lang="zh-CN" altLang="en-US" dirty="0"/>
              <a:t>区找第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小值的元素</a:t>
            </a:r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3333FF"/>
                </a:solidFill>
              </a:rPr>
              <a:t>冒</a:t>
            </a:r>
            <a:r>
              <a:rPr lang="zh-CN" altLang="en-US" dirty="0" smtClean="0">
                <a:solidFill>
                  <a:srgbClr val="3333FF"/>
                </a:solidFill>
              </a:rPr>
              <a:t>泡排序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无序区的最大值元素交换到最后</a:t>
            </a:r>
          </a:p>
          <a:p>
            <a:pPr marL="539750">
              <a:spcBef>
                <a:spcPts val="0"/>
              </a:spcBef>
              <a:buNone/>
              <a:defRPr/>
            </a:pPr>
            <a:r>
              <a:rPr lang="zh-CN" altLang="en-US" dirty="0" smtClean="0">
                <a:solidFill>
                  <a:srgbClr val="3333FF"/>
                </a:solidFill>
              </a:rPr>
              <a:t>地精排序</a:t>
            </a:r>
            <a:r>
              <a:rPr lang="en-US" altLang="zh-CN" dirty="0" smtClean="0">
                <a:solidFill>
                  <a:srgbClr val="008000"/>
                </a:solidFill>
              </a:rPr>
              <a:t>----</a:t>
            </a:r>
            <a:r>
              <a:rPr lang="zh-CN" altLang="en-US" sz="2400" dirty="0" smtClean="0"/>
              <a:t>单重循环的</a:t>
            </a:r>
            <a:r>
              <a:rPr lang="zh-CN" altLang="en-US" sz="2400" dirty="0"/>
              <a:t>排序算法</a:t>
            </a:r>
            <a:endParaRPr lang="en-US" altLang="zh-CN" dirty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724BE9-83E6-464A-B37F-8D42FC1B411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1115616" y="1772816"/>
            <a:ext cx="360362" cy="2998549"/>
            <a:chOff x="1071538" y="1643050"/>
            <a:chExt cx="360000" cy="2657739"/>
          </a:xfrm>
        </p:grpSpPr>
        <p:grpSp>
          <p:nvGrpSpPr>
            <p:cNvPr id="3" name="组合 13"/>
            <p:cNvGrpSpPr>
              <a:grpSpLocks/>
            </p:cNvGrpSpPr>
            <p:nvPr/>
          </p:nvGrpSpPr>
          <p:grpSpPr bwMode="auto">
            <a:xfrm>
              <a:off x="1071538" y="2574687"/>
              <a:ext cx="360000" cy="578704"/>
              <a:chOff x="1000100" y="2567354"/>
              <a:chExt cx="360000" cy="578704"/>
            </a:xfrm>
          </p:grpSpPr>
          <p:sp>
            <p:nvSpPr>
              <p:cNvPr id="12" name="八角星 11"/>
              <p:cNvSpPr>
                <a:spLocks noChangeAspect="1"/>
              </p:cNvSpPr>
              <p:nvPr/>
            </p:nvSpPr>
            <p:spPr>
              <a:xfrm>
                <a:off x="1000100" y="2786470"/>
                <a:ext cx="360000" cy="360305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3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1130144" y="2567430"/>
                <a:ext cx="88811" cy="234912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14"/>
            <p:cNvGrpSpPr>
              <a:grpSpLocks/>
            </p:cNvGrpSpPr>
            <p:nvPr/>
          </p:nvGrpSpPr>
          <p:grpSpPr bwMode="auto">
            <a:xfrm>
              <a:off x="1071538" y="3150581"/>
              <a:ext cx="360000" cy="578704"/>
              <a:chOff x="1000100" y="2567354"/>
              <a:chExt cx="360000" cy="578704"/>
            </a:xfrm>
          </p:grpSpPr>
          <p:sp>
            <p:nvSpPr>
              <p:cNvPr id="16" name="八角星 15"/>
              <p:cNvSpPr>
                <a:spLocks noChangeAspect="1"/>
              </p:cNvSpPr>
              <p:nvPr/>
            </p:nvSpPr>
            <p:spPr>
              <a:xfrm>
                <a:off x="1000100" y="2786747"/>
                <a:ext cx="360000" cy="358717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4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1130144" y="2567707"/>
                <a:ext cx="88811" cy="233325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17"/>
            <p:cNvGrpSpPr>
              <a:grpSpLocks/>
            </p:cNvGrpSpPr>
            <p:nvPr/>
          </p:nvGrpSpPr>
          <p:grpSpPr bwMode="auto">
            <a:xfrm>
              <a:off x="1071538" y="3722085"/>
              <a:ext cx="360000" cy="578704"/>
              <a:chOff x="1000100" y="2567354"/>
              <a:chExt cx="360000" cy="578704"/>
            </a:xfrm>
          </p:grpSpPr>
          <p:sp>
            <p:nvSpPr>
              <p:cNvPr id="19" name="八角星 18"/>
              <p:cNvSpPr>
                <a:spLocks noChangeAspect="1"/>
              </p:cNvSpPr>
              <p:nvPr/>
            </p:nvSpPr>
            <p:spPr>
              <a:xfrm>
                <a:off x="1000100" y="2786652"/>
                <a:ext cx="360000" cy="358717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5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130144" y="2567612"/>
                <a:ext cx="88811" cy="233325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1" name="八角星 30"/>
            <p:cNvSpPr>
              <a:spLocks noChangeAspect="1"/>
            </p:cNvSpPr>
            <p:nvPr/>
          </p:nvSpPr>
          <p:spPr>
            <a:xfrm>
              <a:off x="1071538" y="1643050"/>
              <a:ext cx="360000" cy="360304"/>
            </a:xfrm>
            <a:prstGeom prst="star8">
              <a:avLst/>
            </a:prstGeom>
            <a:solidFill>
              <a:srgbClr val="008000"/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FFCC"/>
                  </a:solidFill>
                </a:rPr>
                <a:t>1</a:t>
              </a:r>
              <a:endParaRPr lang="zh-CN" altLang="en-US" sz="1600" dirty="0">
                <a:solidFill>
                  <a:srgbClr val="FFFFCC"/>
                </a:solidFill>
              </a:endParaRPr>
            </a:p>
          </p:txBody>
        </p:sp>
        <p:grpSp>
          <p:nvGrpSpPr>
            <p:cNvPr id="6" name="组合 33"/>
            <p:cNvGrpSpPr>
              <a:grpSpLocks/>
            </p:cNvGrpSpPr>
            <p:nvPr/>
          </p:nvGrpSpPr>
          <p:grpSpPr bwMode="auto">
            <a:xfrm>
              <a:off x="1071538" y="1995850"/>
              <a:ext cx="360000" cy="578704"/>
              <a:chOff x="1000100" y="2567354"/>
              <a:chExt cx="360000" cy="578704"/>
            </a:xfrm>
          </p:grpSpPr>
          <p:sp>
            <p:nvSpPr>
              <p:cNvPr id="35" name="八角星 34"/>
              <p:cNvSpPr>
                <a:spLocks noChangeAspect="1"/>
              </p:cNvSpPr>
              <p:nvPr/>
            </p:nvSpPr>
            <p:spPr>
              <a:xfrm>
                <a:off x="1000100" y="2785963"/>
                <a:ext cx="360000" cy="360304"/>
              </a:xfrm>
              <a:prstGeom prst="star8">
                <a:avLst/>
              </a:prstGeom>
              <a:solidFill>
                <a:srgbClr val="008000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rgbClr val="FFFFCC"/>
                    </a:solidFill>
                  </a:rPr>
                  <a:t>2</a:t>
                </a:r>
                <a:endParaRPr lang="zh-CN" altLang="en-US" sz="1600" dirty="0">
                  <a:solidFill>
                    <a:srgbClr val="FFFFCC"/>
                  </a:solidFill>
                </a:endParaRPr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1130144" y="2566923"/>
                <a:ext cx="88811" cy="234912"/>
              </a:xfrm>
              <a:custGeom>
                <a:avLst/>
                <a:gdLst>
                  <a:gd name="connsiteX0" fmla="*/ 53204 w 88373"/>
                  <a:gd name="connsiteY0" fmla="*/ 0 h 234461"/>
                  <a:gd name="connsiteX1" fmla="*/ 18035 w 88373"/>
                  <a:gd name="connsiteY1" fmla="*/ 23446 h 234461"/>
                  <a:gd name="connsiteX2" fmla="*/ 76650 w 88373"/>
                  <a:gd name="connsiteY2" fmla="*/ 82061 h 234461"/>
                  <a:gd name="connsiteX3" fmla="*/ 53204 w 88373"/>
                  <a:gd name="connsiteY3" fmla="*/ 105508 h 234461"/>
                  <a:gd name="connsiteX4" fmla="*/ 6311 w 88373"/>
                  <a:gd name="connsiteY4" fmla="*/ 117231 h 234461"/>
                  <a:gd name="connsiteX5" fmla="*/ 53204 w 88373"/>
                  <a:gd name="connsiteY5" fmla="*/ 128954 h 234461"/>
                  <a:gd name="connsiteX6" fmla="*/ 88373 w 88373"/>
                  <a:gd name="connsiteY6" fmla="*/ 140677 h 234461"/>
                  <a:gd name="connsiteX7" fmla="*/ 64927 w 88373"/>
                  <a:gd name="connsiteY7" fmla="*/ 222738 h 234461"/>
                  <a:gd name="connsiteX8" fmla="*/ 53204 w 88373"/>
                  <a:gd name="connsiteY8" fmla="*/ 234461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73" h="234461">
                    <a:moveTo>
                      <a:pt x="53204" y="0"/>
                    </a:moveTo>
                    <a:cubicBezTo>
                      <a:pt x="41481" y="7815"/>
                      <a:pt x="22490" y="10080"/>
                      <a:pt x="18035" y="23446"/>
                    </a:cubicBezTo>
                    <a:cubicBezTo>
                      <a:pt x="0" y="77552"/>
                      <a:pt x="47793" y="74847"/>
                      <a:pt x="76650" y="82061"/>
                    </a:cubicBezTo>
                    <a:cubicBezTo>
                      <a:pt x="68835" y="89877"/>
                      <a:pt x="63090" y="100565"/>
                      <a:pt x="53204" y="105508"/>
                    </a:cubicBezTo>
                    <a:cubicBezTo>
                      <a:pt x="38793" y="112714"/>
                      <a:pt x="6311" y="101119"/>
                      <a:pt x="6311" y="117231"/>
                    </a:cubicBezTo>
                    <a:cubicBezTo>
                      <a:pt x="6311" y="133343"/>
                      <a:pt x="37712" y="124528"/>
                      <a:pt x="53204" y="128954"/>
                    </a:cubicBezTo>
                    <a:cubicBezTo>
                      <a:pt x="65086" y="132349"/>
                      <a:pt x="76650" y="136769"/>
                      <a:pt x="88373" y="140677"/>
                    </a:cubicBezTo>
                    <a:cubicBezTo>
                      <a:pt x="84617" y="155701"/>
                      <a:pt x="73336" y="205920"/>
                      <a:pt x="64927" y="222738"/>
                    </a:cubicBezTo>
                    <a:cubicBezTo>
                      <a:pt x="62456" y="227681"/>
                      <a:pt x="57112" y="230553"/>
                      <a:pt x="53204" y="234461"/>
                    </a:cubicBezTo>
                  </a:path>
                </a:pathLst>
              </a:cu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8833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92150" y="4418013"/>
            <a:ext cx="1927131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次收集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</a:t>
            </a:r>
            <a:endParaRPr lang="en-US" altLang="zh-CN" sz="2800" b="1" dirty="0">
              <a:solidFill>
                <a:srgbClr val="99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58888" y="2787650"/>
            <a:ext cx="3827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38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 →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67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84213" y="2236788"/>
            <a:ext cx="2167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次</a:t>
            </a:r>
            <a:r>
              <a:rPr lang="zh-CN" altLang="en-US" sz="2800" b="1" dirty="0">
                <a:solidFill>
                  <a:srgbClr val="99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分配：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258888" y="3319463"/>
            <a:ext cx="38274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30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37 →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39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1258888" y="3895725"/>
            <a:ext cx="28384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A[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solidFill>
                  <a:srgbClr val="0066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 →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67 →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68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746125" y="5124450"/>
            <a:ext cx="3105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p→138→139→167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3635375" y="512445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→230→237→239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6372225" y="5124450"/>
            <a:ext cx="2016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→367→368</a:t>
            </a:r>
          </a:p>
        </p:txBody>
      </p:sp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</a:t>
            </a:r>
            <a:r>
              <a:rPr lang="zh-CN" altLang="en-US" dirty="0" smtClean="0">
                <a:solidFill>
                  <a:srgbClr val="008000"/>
                </a:solidFill>
              </a:rPr>
              <a:t>示例</a:t>
            </a: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楷体_GB2312" pitchFamily="49" charset="-122"/>
              </a:rPr>
              <a:t>p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230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237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138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239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139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367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167</a:t>
            </a:r>
            <a:r>
              <a:rPr lang="en-US" altLang="zh-CN" sz="2400" smtClean="0">
                <a:solidFill>
                  <a:srgbClr val="008000"/>
                </a:solidFill>
                <a:ea typeface="楷体_GB2312" pitchFamily="49" charset="-122"/>
              </a:rPr>
              <a:t>→</a:t>
            </a:r>
            <a:r>
              <a:rPr lang="en-US" altLang="zh-CN" smtClean="0">
                <a:ea typeface="楷体_GB2312" pitchFamily="49" charset="-122"/>
              </a:rPr>
              <a:t>368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4889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autoUpdateAnimBg="0"/>
      <p:bldP spid="180229" grpId="0" autoUpdateAnimBg="0"/>
      <p:bldP spid="180230" grpId="0" autoUpdateAnimBg="0"/>
      <p:bldP spid="180231" grpId="0" autoUpdateAnimBg="0"/>
      <p:bldP spid="180232" grpId="0" autoUpdateAnimBg="0"/>
      <p:bldP spid="180233" grpId="0" autoUpdateAnimBg="0"/>
      <p:bldP spid="18023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排序算法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链表存储结构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err="1" smtClean="0">
                <a:ea typeface="楷体_GB2312" pitchFamily="49" charset="-122"/>
              </a:rPr>
              <a:t>typedef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 err="1" smtClean="0">
                <a:ea typeface="楷体_GB2312" pitchFamily="49" charset="-122"/>
              </a:rPr>
              <a:t>struct</a:t>
            </a:r>
            <a:r>
              <a:rPr lang="en-US" altLang="zh-CN" dirty="0" smtClean="0">
                <a:ea typeface="楷体_GB2312" pitchFamily="49" charset="-122"/>
              </a:rPr>
              <a:t> Node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{	</a:t>
            </a:r>
            <a:r>
              <a:rPr lang="en-US" altLang="zh-CN" dirty="0" err="1" smtClean="0">
                <a:ea typeface="楷体_GB2312" pitchFamily="49" charset="-122"/>
              </a:rPr>
              <a:t>int</a:t>
            </a:r>
            <a:r>
              <a:rPr lang="en-US" altLang="zh-CN" dirty="0" smtClean="0">
                <a:ea typeface="楷体_GB2312" pitchFamily="49" charset="-122"/>
              </a:rPr>
              <a:t> data;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数据域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dirty="0" err="1" smtClean="0">
                <a:ea typeface="楷体_GB2312" pitchFamily="49" charset="-122"/>
              </a:rPr>
              <a:t>int</a:t>
            </a:r>
            <a:r>
              <a:rPr lang="en-US" altLang="zh-CN" dirty="0" smtClean="0">
                <a:ea typeface="楷体_GB2312" pitchFamily="49" charset="-122"/>
              </a:rPr>
              <a:t> data1;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辅助变量</a:t>
            </a:r>
            <a:r>
              <a:rPr lang="zh-CN" altLang="en-US" dirty="0" smtClean="0">
                <a:solidFill>
                  <a:srgbClr val="00800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=data/Radix</a:t>
            </a:r>
            <a:endParaRPr lang="zh-CN" altLang="en-US" dirty="0" smtClean="0">
              <a:solidFill>
                <a:srgbClr val="008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dirty="0" err="1" smtClean="0">
                <a:ea typeface="楷体_GB2312" pitchFamily="49" charset="-122"/>
              </a:rPr>
              <a:t>struct</a:t>
            </a:r>
            <a:r>
              <a:rPr lang="en-US" altLang="zh-CN" dirty="0" smtClean="0">
                <a:ea typeface="楷体_GB2312" pitchFamily="49" charset="-122"/>
              </a:rPr>
              <a:t> Node *next; 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指针域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} Node;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err="1" smtClean="0">
                <a:ea typeface="楷体_GB2312" pitchFamily="49" charset="-122"/>
              </a:rPr>
              <a:t>typedef</a:t>
            </a:r>
            <a:r>
              <a:rPr lang="en-US" altLang="zh-CN" dirty="0" smtClean="0">
                <a:ea typeface="楷体_GB2312" pitchFamily="49" charset="-122"/>
              </a:rPr>
              <a:t> </a:t>
            </a:r>
            <a:r>
              <a:rPr lang="en-US" altLang="zh-CN" dirty="0" err="1" smtClean="0">
                <a:ea typeface="楷体_GB2312" pitchFamily="49" charset="-122"/>
              </a:rPr>
              <a:t>struct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{	Node H[Radix];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表头指针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dirty="0" smtClean="0">
                <a:ea typeface="楷体_GB2312" pitchFamily="49" charset="-122"/>
              </a:rPr>
              <a:t>Node R[Radix];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链尾指针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ea typeface="楷体_GB2312" pitchFamily="49" charset="-122"/>
              </a:rPr>
              <a:t>} Head;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68701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排序算法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C00000"/>
                </a:solidFill>
                <a:latin typeface="楷体" pitchFamily="49" charset="-122"/>
              </a:rPr>
              <a:t>分配算法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q=p-&gt;next;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while(q)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{	</a:t>
            </a:r>
            <a:r>
              <a:rPr lang="en-US" altLang="zh-CN" sz="2400" dirty="0" err="1" smtClean="0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=q-&gt;data1%Radix;</a:t>
            </a:r>
            <a:r>
              <a:rPr lang="en-US" altLang="zh-CN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记录个位数的值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ea typeface="楷体_GB2312" pitchFamily="49" charset="-122"/>
              </a:rPr>
              <a:t>r=(Node *)</a:t>
            </a:r>
            <a:r>
              <a:rPr lang="en-US" altLang="zh-CN" sz="2400" dirty="0" err="1" smtClean="0">
                <a:ea typeface="楷体_GB2312" pitchFamily="49" charset="-122"/>
              </a:rPr>
              <a:t>malloc</a:t>
            </a:r>
            <a:r>
              <a:rPr lang="en-US" altLang="zh-CN" sz="2400" dirty="0" smtClean="0">
                <a:ea typeface="楷体_GB2312" pitchFamily="49" charset="-122"/>
              </a:rPr>
              <a:t>(</a:t>
            </a:r>
            <a:r>
              <a:rPr lang="en-US" altLang="zh-CN" sz="2400" dirty="0" err="1" smtClean="0">
                <a:ea typeface="楷体_GB2312" pitchFamily="49" charset="-122"/>
              </a:rPr>
              <a:t>sizeof</a:t>
            </a:r>
            <a:r>
              <a:rPr lang="en-US" altLang="zh-CN" sz="2400" dirty="0" smtClean="0">
                <a:ea typeface="楷体_GB2312" pitchFamily="49" charset="-122"/>
              </a:rPr>
              <a:t>(Node));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r-&gt;data=q-&gt;data;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3333FF"/>
                </a:solidFill>
                <a:ea typeface="楷体_GB2312" pitchFamily="49" charset="-122"/>
              </a:rPr>
              <a:t>r-&gt;data1=q-&gt;data1/Radix;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r-&gt;next=NULL;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if(!L.H[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].next) L.H[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].next=r;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else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{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L.R[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].next-&gt;next=r;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L.R[</a:t>
            </a:r>
            <a:r>
              <a:rPr lang="en-US" altLang="zh-CN" sz="2400" dirty="0" err="1" smtClean="0">
                <a:ea typeface="楷体_GB2312" pitchFamily="49" charset="-122"/>
              </a:rPr>
              <a:t>i</a:t>
            </a:r>
            <a:r>
              <a:rPr lang="en-US" altLang="zh-CN" sz="2400" dirty="0" smtClean="0">
                <a:ea typeface="楷体_GB2312" pitchFamily="49" charset="-122"/>
              </a:rPr>
              <a:t>].next=r;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	q=q-&gt;next;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>
                <a:ea typeface="楷体_GB2312" pitchFamily="49" charset="-122"/>
              </a:rPr>
              <a:t>}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sz="2400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lang="en-US" altLang="zh-CN" sz="2400" dirty="0" smtClean="0">
                <a:solidFill>
                  <a:srgbClr val="008000"/>
                </a:solidFill>
                <a:ea typeface="楷体_GB2312" pitchFamily="49" charset="-122"/>
              </a:rPr>
              <a:t>O(n)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4132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标题 11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链式基数</a:t>
            </a:r>
            <a:r>
              <a:rPr lang="zh-CN" altLang="en-US" dirty="0" smtClean="0"/>
              <a:t>排序算法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30731" name="内容占位符 13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楷体" pitchFamily="49" charset="-122"/>
              </a:rPr>
              <a:t>收集算法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j=0;	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寻找第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条非空链表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while(!L.H[j].next) j++;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p-&gt;next=L.H[j].next;</a:t>
            </a:r>
            <a:r>
              <a:rPr lang="zh-CN" altLang="en-US" dirty="0" smtClean="0"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//p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指向第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条非空链表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for(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=j+1;i&lt;</a:t>
            </a:r>
            <a:r>
              <a:rPr lang="en-US" altLang="zh-CN" dirty="0" err="1" smtClean="0">
                <a:ea typeface="楷体_GB2312" pitchFamily="49" charset="-122"/>
              </a:rPr>
              <a:t>Radix;i</a:t>
            </a:r>
            <a:r>
              <a:rPr lang="en-US" altLang="zh-CN" dirty="0" smtClean="0">
                <a:ea typeface="楷体_GB2312" pitchFamily="49" charset="-122"/>
              </a:rPr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{	if(!L.H[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].next) continue;</a:t>
            </a:r>
            <a:r>
              <a:rPr lang="zh-CN" altLang="en-US" dirty="0" smtClean="0"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跳过空链表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	L.R[j].next-&gt;next=L.H[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].next;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	j=</a:t>
            </a:r>
            <a:r>
              <a:rPr lang="en-US" altLang="zh-CN" dirty="0" err="1" smtClean="0">
                <a:ea typeface="楷体_GB2312" pitchFamily="49" charset="-122"/>
              </a:rPr>
              <a:t>i</a:t>
            </a:r>
            <a:r>
              <a:rPr lang="en-US" altLang="zh-CN" dirty="0" smtClean="0">
                <a:ea typeface="楷体_GB2312" pitchFamily="49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dirty="0" smtClean="0">
                <a:ea typeface="楷体_GB2312" pitchFamily="49" charset="-122"/>
              </a:rPr>
              <a:t>} 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时间复杂度为</a:t>
            </a:r>
            <a:r>
              <a:rPr lang="en-US" altLang="zh-CN" dirty="0" smtClean="0">
                <a:solidFill>
                  <a:srgbClr val="008000"/>
                </a:solidFill>
                <a:ea typeface="楷体_GB2312" pitchFamily="49" charset="-122"/>
              </a:rPr>
              <a:t>O(Radix)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9DC801-94AE-407C-AA76-0F17C5F88D82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9263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xfrm>
            <a:off x="1000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链式</a:t>
            </a:r>
            <a:r>
              <a:rPr lang="zh-CN" dirty="0" smtClean="0"/>
              <a:t>基数排序</a:t>
            </a:r>
            <a:r>
              <a:rPr lang="zh-CN" altLang="en-US" dirty="0" smtClean="0"/>
              <a:t>算法</a:t>
            </a:r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>
          <a:xfrm>
            <a:off x="1000125" y="1600200"/>
            <a:ext cx="7143750" cy="44719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rgbClr val="000080"/>
                </a:solidFill>
                <a:latin typeface="楷体" pitchFamily="49" charset="-122"/>
              </a:rPr>
              <a:t>基数排序的时间复杂度为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accent2"/>
                </a:solidFill>
                <a:latin typeface="楷体" pitchFamily="49" charset="-122"/>
              </a:rPr>
              <a:t>　　　</a:t>
            </a:r>
            <a:r>
              <a:rPr lang="en-US" altLang="zh-CN" dirty="0" smtClean="0">
                <a:solidFill>
                  <a:srgbClr val="C00000"/>
                </a:solidFill>
                <a:latin typeface="楷体" pitchFamily="49" charset="-122"/>
              </a:rPr>
              <a:t>O(k(</a:t>
            </a:r>
            <a:r>
              <a:rPr lang="en-US" altLang="zh-CN" dirty="0" err="1" smtClean="0">
                <a:solidFill>
                  <a:srgbClr val="C00000"/>
                </a:solidFill>
                <a:latin typeface="楷体" pitchFamily="49" charset="-122"/>
              </a:rPr>
              <a:t>n+r</a:t>
            </a:r>
            <a:r>
              <a:rPr lang="en-US" altLang="zh-CN" dirty="0" smtClean="0">
                <a:solidFill>
                  <a:srgbClr val="C00000"/>
                </a:solidFill>
                <a:latin typeface="楷体" pitchFamily="49" charset="-122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楷体" pitchFamily="49" charset="-122"/>
              </a:rPr>
              <a:t>其中：分配为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O(n)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楷体" pitchFamily="49" charset="-122"/>
              </a:rPr>
              <a:t>      </a:t>
            </a:r>
            <a:r>
              <a:rPr lang="zh-CN" altLang="en-US" dirty="0" smtClean="0">
                <a:latin typeface="楷体" pitchFamily="49" charset="-122"/>
              </a:rPr>
              <a:t>　  收集为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O(r)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，</a:t>
            </a:r>
            <a:r>
              <a:rPr lang="en-US" altLang="zh-CN" dirty="0" smtClean="0">
                <a:solidFill>
                  <a:srgbClr val="008000"/>
                </a:solidFill>
                <a:latin typeface="楷体" pitchFamily="49" charset="-122"/>
              </a:rPr>
              <a:t>r=Radix</a:t>
            </a:r>
            <a:r>
              <a:rPr lang="zh-CN" altLang="en-US" dirty="0" smtClean="0">
                <a:solidFill>
                  <a:srgbClr val="008000"/>
                </a:solidFill>
                <a:latin typeface="楷体" pitchFamily="49" charset="-122"/>
              </a:rPr>
              <a:t>为“基数”</a:t>
            </a:r>
            <a:endParaRPr lang="en-US" altLang="zh-CN" dirty="0" smtClean="0">
              <a:solidFill>
                <a:srgbClr val="008000"/>
              </a:solidFill>
              <a:latin typeface="楷体" pitchFamily="49" charset="-12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楷体" pitchFamily="49" charset="-122"/>
              </a:rPr>
              <a:t>     </a:t>
            </a:r>
            <a:r>
              <a:rPr lang="en-US" altLang="zh-CN" dirty="0" smtClean="0">
                <a:solidFill>
                  <a:srgbClr val="9900CC"/>
                </a:solidFill>
                <a:latin typeface="楷体" pitchFamily="49" charset="-122"/>
              </a:rPr>
              <a:t> </a:t>
            </a:r>
            <a:r>
              <a:rPr lang="zh-CN" altLang="en-US" dirty="0" smtClean="0">
                <a:solidFill>
                  <a:srgbClr val="9900CC"/>
                </a:solidFill>
                <a:latin typeface="楷体" pitchFamily="49" charset="-122"/>
              </a:rPr>
              <a:t>　   </a:t>
            </a:r>
            <a:r>
              <a:rPr lang="en-US" altLang="zh-CN" dirty="0" smtClean="0">
                <a:solidFill>
                  <a:srgbClr val="3333FF"/>
                </a:solidFill>
                <a:latin typeface="楷体" pitchFamily="49" charset="-122"/>
              </a:rPr>
              <a:t>k</a:t>
            </a:r>
            <a:r>
              <a:rPr lang="zh-CN" altLang="en-US" dirty="0" smtClean="0">
                <a:latin typeface="楷体" pitchFamily="49" charset="-122"/>
              </a:rPr>
              <a:t>为“分配</a:t>
            </a:r>
            <a:r>
              <a:rPr lang="en-US" altLang="zh-CN" dirty="0" smtClean="0">
                <a:latin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</a:rPr>
              <a:t>收集”的趟数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69F912-DFD3-49CC-9CDA-17F834C2A3E7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8455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r>
              <a:rPr lang="zh-CN" altLang="zh-CN" dirty="0" smtClean="0"/>
              <a:t>桶</a:t>
            </a:r>
            <a:r>
              <a:rPr lang="zh-CN" altLang="zh-CN" dirty="0"/>
              <a:t>排序定义</a:t>
            </a:r>
          </a:p>
          <a:p>
            <a:pPr>
              <a:buNone/>
            </a:pPr>
            <a:r>
              <a:rPr lang="zh-CN" altLang="en-US" dirty="0"/>
              <a:t>假设</a:t>
            </a:r>
            <a:r>
              <a:rPr lang="zh-CN" altLang="zh-CN" dirty="0" smtClean="0"/>
              <a:t>输入</a:t>
            </a:r>
            <a:r>
              <a:rPr lang="zh-CN" altLang="zh-CN" dirty="0"/>
              <a:t>是</a:t>
            </a:r>
            <a:r>
              <a:rPr lang="zh-CN" altLang="zh-CN" dirty="0" smtClean="0"/>
              <a:t>由随机过程</a:t>
            </a:r>
            <a:r>
              <a:rPr lang="zh-CN" altLang="zh-CN" dirty="0"/>
              <a:t>产生的</a:t>
            </a:r>
            <a:r>
              <a:rPr lang="en-US" altLang="zh-CN" dirty="0"/>
              <a:t>[0, 1)</a:t>
            </a:r>
            <a:r>
              <a:rPr lang="zh-CN" altLang="zh-CN" dirty="0"/>
              <a:t>区间上均匀分布的实数。将区间</a:t>
            </a:r>
            <a:r>
              <a:rPr lang="en-US" altLang="zh-CN" dirty="0"/>
              <a:t>[0, 1)</a:t>
            </a:r>
            <a:r>
              <a:rPr lang="zh-CN" altLang="zh-CN" dirty="0"/>
              <a:t>划分为</a:t>
            </a:r>
            <a:r>
              <a:rPr lang="en-US" altLang="zh-CN" dirty="0"/>
              <a:t>n</a:t>
            </a:r>
            <a:r>
              <a:rPr lang="zh-CN" altLang="zh-CN" dirty="0"/>
              <a:t>个大小相等</a:t>
            </a:r>
            <a:r>
              <a:rPr lang="zh-CN" altLang="zh-CN" dirty="0" smtClean="0"/>
              <a:t>的</a:t>
            </a:r>
            <a:r>
              <a:rPr lang="zh-CN" altLang="zh-CN" dirty="0"/>
              <a:t>桶</a:t>
            </a:r>
            <a:r>
              <a:rPr lang="en-US" altLang="zh-CN" dirty="0" smtClean="0"/>
              <a:t>(</a:t>
            </a:r>
            <a:r>
              <a:rPr lang="zh-CN" altLang="zh-CN" dirty="0" smtClean="0"/>
              <a:t>子区间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</a:t>
            </a:r>
            <a:r>
              <a:rPr lang="zh-CN" altLang="zh-CN" dirty="0"/>
              <a:t>每桶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1/n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将</a:t>
            </a:r>
            <a:r>
              <a:rPr lang="en-US" altLang="zh-CN" dirty="0"/>
              <a:t>n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元素</a:t>
            </a:r>
            <a:r>
              <a:rPr lang="zh-CN" altLang="en-US" dirty="0"/>
              <a:t>分配</a:t>
            </a:r>
            <a:r>
              <a:rPr lang="zh-CN" altLang="zh-CN" dirty="0" smtClean="0"/>
              <a:t>到</a:t>
            </a:r>
            <a:r>
              <a:rPr lang="zh-CN" altLang="zh-CN" dirty="0"/>
              <a:t>这些桶中，对桶中元素进行排序，然后依次连接</a:t>
            </a:r>
            <a:r>
              <a:rPr lang="zh-CN" altLang="zh-CN" dirty="0" smtClean="0"/>
              <a:t>桶</a:t>
            </a:r>
            <a:r>
              <a:rPr lang="zh-CN" altLang="en-US" dirty="0" smtClean="0"/>
              <a:t>。</a:t>
            </a:r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7593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BucketSort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m=</a:t>
            </a:r>
            <a:r>
              <a:rPr lang="en-US" altLang="zh-CN" sz="2000" dirty="0" err="1" smtClean="0"/>
              <a:t>numOfDigits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L,n</a:t>
            </a:r>
            <a:r>
              <a:rPr lang="en-US" altLang="zh-CN" sz="2000" dirty="0"/>
              <a:t>);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</a:t>
            </a:r>
            <a:r>
              <a:rPr lang="en-US" altLang="zh-CN" sz="2000" dirty="0"/>
              <a:t>&lt;=</a:t>
            </a:r>
            <a:r>
              <a:rPr lang="en-US" altLang="zh-CN" sz="2000" dirty="0" err="1"/>
              <a:t>m;i</a:t>
            </a:r>
            <a:r>
              <a:rPr lang="en-US" altLang="zh-CN" sz="2000" dirty="0"/>
              <a:t>++)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err="1"/>
              <a:t>distributeElments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L,b,i,n</a:t>
            </a:r>
            <a:r>
              <a:rPr lang="en-US" altLang="zh-CN" sz="2000" dirty="0"/>
              <a:t>);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>
                <a:solidFill>
                  <a:srgbClr val="006600"/>
                </a:solidFill>
              </a:rPr>
              <a:t>//</a:t>
            </a:r>
            <a:r>
              <a:rPr lang="zh-CN" altLang="en-US" sz="2000" dirty="0" smtClean="0">
                <a:solidFill>
                  <a:srgbClr val="006600"/>
                </a:solidFill>
              </a:rPr>
              <a:t>收集元素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k=0</a:t>
            </a:r>
            <a:r>
              <a:rPr lang="en-US" altLang="zh-CN" sz="2000" dirty="0"/>
              <a:t>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M;i</a:t>
            </a:r>
            <a:r>
              <a:rPr lang="en-US" altLang="zh-CN" sz="2000" dirty="0" smtClean="0"/>
              <a:t>++) 	</a:t>
            </a:r>
            <a:r>
              <a:rPr lang="en-US" altLang="zh-CN" sz="2000" dirty="0" smtClean="0">
                <a:solidFill>
                  <a:srgbClr val="006600"/>
                </a:solidFill>
              </a:rPr>
              <a:t>//M</a:t>
            </a:r>
            <a:r>
              <a:rPr lang="zh-CN" altLang="en-US" sz="2000" dirty="0" smtClean="0">
                <a:solidFill>
                  <a:srgbClr val="006600"/>
                </a:solidFill>
              </a:rPr>
              <a:t>为桶的数量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for(j=1;j</a:t>
            </a:r>
            <a:r>
              <a:rPr lang="en-US" altLang="zh-CN" sz="2000" dirty="0"/>
              <a:t>&lt;=b[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][0];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L[k++]=b[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>
                <a:solidFill>
                  <a:srgbClr val="006600"/>
                </a:solidFill>
              </a:rPr>
              <a:t>//</a:t>
            </a:r>
            <a:r>
              <a:rPr lang="zh-CN" altLang="en-US" sz="2000" dirty="0" smtClean="0">
                <a:solidFill>
                  <a:srgbClr val="006600"/>
                </a:solidFill>
              </a:rPr>
              <a:t>将</a:t>
            </a:r>
            <a:r>
              <a:rPr lang="en-US" altLang="zh-CN" sz="2000" dirty="0">
                <a:solidFill>
                  <a:srgbClr val="006600"/>
                </a:solidFill>
              </a:rPr>
              <a:t>b</a:t>
            </a:r>
            <a:r>
              <a:rPr lang="zh-CN" altLang="en-US" sz="2000" dirty="0">
                <a:solidFill>
                  <a:srgbClr val="006600"/>
                </a:solidFill>
              </a:rPr>
              <a:t>数组中</a:t>
            </a:r>
            <a:r>
              <a:rPr lang="zh-CN" altLang="en-US" sz="2000" dirty="0" smtClean="0">
                <a:solidFill>
                  <a:srgbClr val="006600"/>
                </a:solidFill>
              </a:rPr>
              <a:t>的所有元素</a:t>
            </a:r>
            <a:r>
              <a:rPr lang="zh-CN" altLang="en-US" sz="2000" dirty="0">
                <a:solidFill>
                  <a:srgbClr val="006600"/>
                </a:solidFill>
              </a:rPr>
              <a:t>置</a:t>
            </a:r>
            <a:r>
              <a:rPr lang="en-US" altLang="zh-CN" sz="2000" dirty="0">
                <a:solidFill>
                  <a:srgbClr val="006600"/>
                </a:solidFill>
              </a:rPr>
              <a:t>0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if(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!=m)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</a:t>
            </a:r>
            <a:r>
              <a:rPr lang="en-US" altLang="zh-CN" sz="2000" dirty="0" err="1" smtClean="0"/>
              <a:t>M;i</a:t>
            </a:r>
            <a:r>
              <a:rPr lang="en-US" altLang="zh-CN" sz="2000" dirty="0"/>
              <a:t>++)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		</a:t>
            </a:r>
            <a:r>
              <a:rPr lang="en-US" altLang="zh-CN" sz="2000" dirty="0" smtClean="0"/>
              <a:t>for(j=0;j&lt;</a:t>
            </a:r>
            <a:r>
              <a:rPr lang="en-US" altLang="zh-CN" sz="2000" dirty="0" err="1" smtClean="0"/>
              <a:t>N;j</a:t>
            </a:r>
            <a:r>
              <a:rPr lang="en-US" altLang="zh-CN" sz="2000" dirty="0"/>
              <a:t>++) 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][j]=0;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	}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	}</a:t>
            </a:r>
          </a:p>
          <a:p>
            <a:pPr marL="442913" indent="-442913">
              <a:lnSpc>
                <a:spcPct val="100000"/>
              </a:lnSpc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>
              <a:lnSpc>
                <a:spcPct val="10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numOfDigits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L[],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 smtClean="0"/>
              <a:t>{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max=0</a:t>
            </a:r>
            <a:r>
              <a:rPr lang="en-US" altLang="zh-CN" sz="2400" dirty="0"/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</a:t>
            </a:r>
            <a:r>
              <a:rPr lang="en-US" altLang="zh-CN" sz="2400" dirty="0" err="1" smtClean="0"/>
              <a:t>n;i</a:t>
            </a:r>
            <a:r>
              <a:rPr lang="en-US" altLang="zh-CN" sz="2400" dirty="0"/>
              <a:t>++)	</a:t>
            </a:r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获取最大值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if(L[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]&gt;max) max=L[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m=0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006600"/>
                </a:solidFill>
              </a:rPr>
              <a:t>//m</a:t>
            </a:r>
            <a:r>
              <a:rPr lang="zh-CN" altLang="en-US" sz="2400" dirty="0">
                <a:solidFill>
                  <a:srgbClr val="006600"/>
                </a:solidFill>
              </a:rPr>
              <a:t>为最大值的位数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while(max)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{</a:t>
            </a:r>
            <a:r>
              <a:rPr lang="en-US" altLang="zh-CN" sz="2400" dirty="0"/>
              <a:t>	m++;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	max/=10;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}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		return m;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275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桶排序算法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distributeElments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b[N-1][N],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D=10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除数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=1;i&lt;</a:t>
            </a:r>
            <a:r>
              <a:rPr lang="en-US" altLang="zh-CN" sz="2000" dirty="0" err="1" smtClean="0"/>
              <a:t>m;i</a:t>
            </a:r>
            <a:r>
              <a:rPr lang="en-US" altLang="zh-CN" sz="2000" dirty="0"/>
              <a:t>++) </a:t>
            </a:r>
            <a:r>
              <a:rPr lang="en-US" altLang="zh-CN" sz="2000" dirty="0" smtClean="0"/>
              <a:t>D*=</a:t>
            </a:r>
            <a:r>
              <a:rPr lang="en-US" altLang="zh-CN" sz="2000" dirty="0"/>
              <a:t>10;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for(j=0;j&lt;</a:t>
            </a:r>
            <a:r>
              <a:rPr lang="en-US" altLang="zh-CN" sz="2000" dirty="0" err="1" smtClean="0"/>
              <a:t>n;j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{</a:t>
            </a:r>
            <a:r>
              <a:rPr lang="en-US" altLang="zh-CN" sz="2000" dirty="0"/>
              <a:t>	</a:t>
            </a:r>
            <a:r>
              <a:rPr lang="en-US" altLang="zh-CN" sz="2000" dirty="0" err="1" smtClean="0"/>
              <a:t>noOfDigist</a:t>
            </a:r>
            <a:r>
              <a:rPr lang="en-US" altLang="zh-CN" sz="2000" dirty="0"/>
              <a:t>=(L[j</a:t>
            </a:r>
            <a:r>
              <a:rPr lang="en-US" altLang="zh-CN" sz="2000" dirty="0" smtClean="0"/>
              <a:t>]%D-L[j]%(D/10))/(D/10</a:t>
            </a:r>
            <a:r>
              <a:rPr lang="en-US" altLang="zh-CN" sz="2000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noOfDigits</a:t>
            </a:r>
            <a:r>
              <a:rPr lang="zh-CN" altLang="en-US" sz="2000" dirty="0">
                <a:solidFill>
                  <a:srgbClr val="006600"/>
                </a:solidFill>
              </a:rPr>
              <a:t>为相应的</a:t>
            </a:r>
            <a:r>
              <a:rPr lang="en-US" altLang="zh-CN" sz="2000" dirty="0" smtClean="0">
                <a:solidFill>
                  <a:srgbClr val="006600"/>
                </a:solidFill>
              </a:rPr>
              <a:t>(D/10</a:t>
            </a:r>
            <a:r>
              <a:rPr lang="en-US" altLang="zh-CN" sz="2000" dirty="0">
                <a:solidFill>
                  <a:srgbClr val="006600"/>
                </a:solidFill>
              </a:rPr>
              <a:t>)</a:t>
            </a:r>
            <a:r>
              <a:rPr lang="zh-CN" altLang="en-US" sz="2000" dirty="0">
                <a:solidFill>
                  <a:srgbClr val="006600"/>
                </a:solidFill>
              </a:rPr>
              <a:t>位的值</a:t>
            </a:r>
            <a:r>
              <a:rPr lang="en-US" altLang="zh-CN" sz="2000" dirty="0" smtClean="0">
                <a:solidFill>
                  <a:srgbClr val="006600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	</a:t>
            </a:r>
            <a:r>
              <a:rPr lang="en-US" altLang="zh-CN" sz="2000" dirty="0" smtClean="0">
                <a:solidFill>
                  <a:srgbClr val="006600"/>
                </a:solidFill>
              </a:rPr>
              <a:t>	//</a:t>
            </a:r>
            <a:r>
              <a:rPr lang="zh-CN" altLang="en-US" sz="2000" dirty="0" smtClean="0">
                <a:solidFill>
                  <a:srgbClr val="006600"/>
                </a:solidFill>
              </a:rPr>
              <a:t>如当</a:t>
            </a:r>
            <a:r>
              <a:rPr lang="en-US" altLang="zh-CN" sz="2000" dirty="0" smtClean="0">
                <a:solidFill>
                  <a:srgbClr val="006600"/>
                </a:solidFill>
              </a:rPr>
              <a:t>D=10</a:t>
            </a:r>
            <a:r>
              <a:rPr lang="zh-CN" altLang="en-US" sz="2000" dirty="0">
                <a:solidFill>
                  <a:srgbClr val="006600"/>
                </a:solidFill>
              </a:rPr>
              <a:t>时</a:t>
            </a:r>
            <a:r>
              <a:rPr lang="en-US" altLang="zh-CN" sz="2000" dirty="0">
                <a:solidFill>
                  <a:srgbClr val="006600"/>
                </a:solidFill>
              </a:rPr>
              <a:t>,</a:t>
            </a:r>
            <a:r>
              <a:rPr lang="zh-CN" altLang="en-US" sz="2000" dirty="0">
                <a:solidFill>
                  <a:srgbClr val="006600"/>
                </a:solidFill>
              </a:rPr>
              <a:t>求的是个位数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num</a:t>
            </a:r>
            <a:r>
              <a:rPr lang="en-US" altLang="zh-CN" sz="2000" dirty="0"/>
              <a:t>=++</a:t>
            </a:r>
            <a:r>
              <a:rPr lang="en-US" altLang="zh-CN" sz="2000" dirty="0" smtClean="0"/>
              <a:t>b[</a:t>
            </a:r>
            <a:r>
              <a:rPr lang="en-US" altLang="zh-CN" sz="2000" dirty="0" err="1" smtClean="0"/>
              <a:t>noOfDigist</a:t>
            </a:r>
            <a:r>
              <a:rPr lang="en-US" altLang="zh-CN" sz="2000" dirty="0"/>
              <a:t>][0</a:t>
            </a:r>
            <a:r>
              <a:rPr lang="en-US" altLang="zh-CN" sz="2000" dirty="0" smtClean="0"/>
              <a:t>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6600"/>
                </a:solidFill>
              </a:rPr>
              <a:t>//</a:t>
            </a:r>
            <a:r>
              <a:rPr lang="zh-CN" altLang="en-US" sz="2000" dirty="0">
                <a:solidFill>
                  <a:srgbClr val="006600"/>
                </a:solidFill>
              </a:rPr>
              <a:t>用</a:t>
            </a:r>
            <a:r>
              <a:rPr lang="en-US" altLang="zh-CN" sz="2000" dirty="0">
                <a:solidFill>
                  <a:srgbClr val="006600"/>
                </a:solidFill>
              </a:rPr>
              <a:t>b</a:t>
            </a:r>
            <a:r>
              <a:rPr lang="zh-CN" altLang="en-US" sz="2000" dirty="0">
                <a:solidFill>
                  <a:srgbClr val="006600"/>
                </a:solidFill>
              </a:rPr>
              <a:t>中</a:t>
            </a:r>
            <a:r>
              <a:rPr lang="zh-CN" altLang="en-US" sz="2000" dirty="0" smtClean="0">
                <a:solidFill>
                  <a:srgbClr val="006600"/>
                </a:solidFill>
              </a:rPr>
              <a:t>第</a:t>
            </a:r>
            <a:r>
              <a:rPr lang="en-US" altLang="zh-CN" sz="2000" dirty="0" smtClean="0">
                <a:solidFill>
                  <a:srgbClr val="006600"/>
                </a:solidFill>
              </a:rPr>
              <a:t>1</a:t>
            </a:r>
            <a:r>
              <a:rPr lang="zh-CN" altLang="en-US" sz="2000" dirty="0" smtClean="0">
                <a:solidFill>
                  <a:srgbClr val="006600"/>
                </a:solidFill>
              </a:rPr>
              <a:t>列元素</a:t>
            </a:r>
            <a:r>
              <a:rPr lang="zh-CN" altLang="en-US" sz="2000" dirty="0">
                <a:solidFill>
                  <a:srgbClr val="006600"/>
                </a:solidFill>
              </a:rPr>
              <a:t>来储存每行中元素的个数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2000" dirty="0"/>
              <a:t>		</a:t>
            </a:r>
            <a:r>
              <a:rPr lang="en-US" altLang="zh-CN" sz="2000" dirty="0" smtClean="0"/>
              <a:t>b[</a:t>
            </a:r>
            <a:r>
              <a:rPr lang="en-US" altLang="zh-CN" sz="2000" dirty="0" err="1" smtClean="0"/>
              <a:t>noOfDigist</a:t>
            </a:r>
            <a:r>
              <a:rPr lang="en-US" altLang="zh-CN" sz="2000" dirty="0"/>
              <a:t>][num]=L[j];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000" dirty="0" smtClean="0"/>
              <a:t>}</a:t>
            </a:r>
            <a:endParaRPr lang="zh-CN" altLang="zh-CN" sz="2000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88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6519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74638"/>
            <a:ext cx="7215188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215188" cy="4525963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  <a:sym typeface="Wingdings"/>
              </a:rPr>
              <a:t></a:t>
            </a:r>
            <a:r>
              <a:rPr lang="zh-CN" altLang="en-US" sz="3200" dirty="0">
                <a:sym typeface="Wingdings"/>
              </a:rPr>
              <a:t>树形选择</a:t>
            </a:r>
            <a:r>
              <a:rPr lang="zh-CN" altLang="en-US" sz="3200" dirty="0" smtClean="0">
                <a:sym typeface="Wingdings"/>
              </a:rPr>
              <a:t>排序算法框架</a:t>
            </a:r>
            <a:endParaRPr lang="en-US" altLang="zh-CN" sz="3200" dirty="0"/>
          </a:p>
        </p:txBody>
      </p:sp>
      <p:sp>
        <p:nvSpPr>
          <p:cNvPr id="20173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3DDCC-2A81-4F5A-8A79-5388ACD9A875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  <p:grpSp>
        <p:nvGrpSpPr>
          <p:cNvPr id="6" name="组合 46"/>
          <p:cNvGrpSpPr>
            <a:grpSpLocks/>
          </p:cNvGrpSpPr>
          <p:nvPr/>
        </p:nvGrpSpPr>
        <p:grpSpPr bwMode="auto">
          <a:xfrm>
            <a:off x="2500313" y="2520851"/>
            <a:ext cx="4429125" cy="3500437"/>
            <a:chOff x="2500298" y="2357430"/>
            <a:chExt cx="4429156" cy="3500462"/>
          </a:xfrm>
        </p:grpSpPr>
        <p:sp>
          <p:nvSpPr>
            <p:cNvPr id="7" name="矩形 6"/>
            <p:cNvSpPr/>
            <p:nvPr/>
          </p:nvSpPr>
          <p:spPr>
            <a:xfrm>
              <a:off x="3143239" y="2714620"/>
              <a:ext cx="3143272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初始化：计算树高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endPara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前</a:t>
              </a: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h-1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层都置成∞，</a:t>
              </a:r>
              <a:endParaRPr lang="en-US" altLang="zh-CN" sz="24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个数据存放在底层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32190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插入排序算法</a:t>
            </a:r>
            <a:endParaRPr lang="zh-CN" altLang="en-US" sz="540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zh-CN" altLang="en-US" dirty="0" smtClean="0">
                <a:solidFill>
                  <a:srgbClr val="008000"/>
                </a:solidFill>
              </a:rPr>
              <a:t>例：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>
                <a:solidFill>
                  <a:srgbClr val="008000"/>
                </a:solidFill>
              </a:rPr>
              <a:t> </a:t>
            </a:r>
            <a:r>
              <a:rPr kumimoji="1" lang="zh-CN" altLang="en-US" dirty="0" smtClean="0"/>
              <a:t>采用插入排序算法，将数据表中的元素按值从小到大排序。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3333FF"/>
                </a:solidFill>
                <a:latin typeface="楷体" pitchFamily="49" charset="-122"/>
              </a:rPr>
              <a:t>基本思想</a:t>
            </a:r>
            <a:endParaRPr kumimoji="1" lang="en-US" altLang="zh-CN" dirty="0" smtClean="0">
              <a:solidFill>
                <a:srgbClr val="3333FF"/>
              </a:solidFill>
              <a:latin typeface="楷体" pitchFamily="49" charset="-122"/>
            </a:endParaRPr>
          </a:p>
        </p:txBody>
      </p:sp>
      <p:sp>
        <p:nvSpPr>
          <p:cNvPr id="9114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50EE40-2F92-4C1D-A8B8-42CEBFB30BC2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6" name="Rectangle 17" descr="大棋盘"/>
          <p:cNvSpPr>
            <a:spLocks noChangeArrowheads="1"/>
          </p:cNvSpPr>
          <p:nvPr/>
        </p:nvSpPr>
        <p:spPr bwMode="auto">
          <a:xfrm>
            <a:off x="1643086" y="4591065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有序</a:t>
            </a:r>
            <a:endParaRPr kumimoji="1"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4767286" y="4591065"/>
            <a:ext cx="2941638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未排序</a:t>
            </a:r>
            <a:endParaRPr kumimoji="1" lang="zh-CN" altLang="en-US" sz="2000" b="1" dirty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4714898" y="5048272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 flipH="1">
            <a:off x="2500298" y="5786455"/>
            <a:ext cx="1071570" cy="357190"/>
          </a:xfrm>
          <a:prstGeom prst="wedgeRoundRectCallout">
            <a:avLst>
              <a:gd name="adj1" fmla="val -67681"/>
              <a:gd name="adj2" fmla="val -257358"/>
              <a:gd name="adj3" fmla="val 16667"/>
            </a:avLst>
          </a:prstGeom>
          <a:solidFill>
            <a:srgbClr val="FFFF99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000" b="1" dirty="0" smtClean="0">
                <a:latin typeface="楷体" pitchFamily="49" charset="-122"/>
                <a:ea typeface="楷体" pitchFamily="49" charset="-122"/>
              </a:rPr>
              <a:t>插入位置</a:t>
            </a:r>
            <a:endParaRPr kumimoji="1"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762868" y="4581378"/>
            <a:ext cx="376237" cy="457208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1428774" y="5048265"/>
            <a:ext cx="763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/>
              <a:t>r[1]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145361" y="4976827"/>
            <a:ext cx="7842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/>
              <a:t>r[n]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3655029" y="4595454"/>
            <a:ext cx="376238" cy="457200"/>
          </a:xfrm>
          <a:prstGeom prst="rect">
            <a:avLst/>
          </a:prstGeom>
          <a:solidFill>
            <a:srgbClr val="3333FF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3857620" y="5048272"/>
            <a:ext cx="982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/>
              <a:t>r[i-1]</a:t>
            </a:r>
            <a:endParaRPr kumimoji="1" lang="en-US" altLang="zh-CN" sz="2800" b="1" dirty="0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4857752" y="3571876"/>
            <a:ext cx="364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</a:rPr>
              <a:t>↓</a:t>
            </a:r>
            <a:endParaRPr kumimoji="1" lang="en-US" altLang="zh-CN" sz="2800" b="1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3905612" y="4108211"/>
            <a:ext cx="1000132" cy="1588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643306" y="3571876"/>
            <a:ext cx="364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rgbClr val="C00000"/>
                </a:solidFill>
              </a:rPr>
              <a:t>j</a:t>
            </a:r>
          </a:p>
          <a:p>
            <a:pPr algn="ctr"/>
            <a:r>
              <a:rPr kumimoji="1" lang="zh-CN" altLang="en-US" sz="2800" b="1" dirty="0" smtClean="0">
                <a:solidFill>
                  <a:srgbClr val="C00000"/>
                </a:solidFill>
              </a:rPr>
              <a:t>↓</a:t>
            </a:r>
            <a:endParaRPr kumimoji="1"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655029" y="4581386"/>
            <a:ext cx="376237" cy="457208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1" lang="zh-CN" altLang="en-US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2" grpId="0" animBg="1"/>
      <p:bldP spid="15" grpId="0" animBg="1"/>
      <p:bldP spid="19" grpId="0" autoUpdateAnimBg="0"/>
      <p:bldP spid="19" grpId="1"/>
      <p:bldP spid="24" grpId="0" autoUpdateAnimBg="0"/>
      <p:bldP spid="2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基数排序算法的</a:t>
            </a:r>
            <a:r>
              <a:rPr lang="zh-CN" altLang="en-US" dirty="0"/>
              <a:t>基本</a:t>
            </a:r>
            <a:r>
              <a:rPr lang="zh-CN" altLang="en-US" dirty="0" smtClean="0"/>
              <a:t>思路：将</a:t>
            </a:r>
            <a:r>
              <a:rPr lang="zh-CN" altLang="en-US" dirty="0"/>
              <a:t>单关键字看成是由多个数位 </a:t>
            </a:r>
            <a:r>
              <a:rPr lang="en-US" altLang="zh-CN" dirty="0"/>
              <a:t>(</a:t>
            </a:r>
            <a:r>
              <a:rPr lang="zh-CN" altLang="en-US" dirty="0"/>
              <a:t>或多个字符</a:t>
            </a:r>
            <a:r>
              <a:rPr lang="en-US" altLang="zh-CN" dirty="0"/>
              <a:t>)</a:t>
            </a:r>
            <a:r>
              <a:rPr lang="zh-CN" altLang="en-US" dirty="0"/>
              <a:t>构成的多关键字，并采用 </a:t>
            </a:r>
            <a:r>
              <a:rPr lang="zh-CN" altLang="en-US" dirty="0" smtClean="0"/>
              <a:t>多趟“</a:t>
            </a:r>
            <a:r>
              <a:rPr lang="zh-CN" altLang="en-US" dirty="0"/>
              <a:t>分配</a:t>
            </a:r>
            <a:r>
              <a:rPr lang="en-US" altLang="zh-CN" dirty="0"/>
              <a:t>-</a:t>
            </a:r>
            <a:r>
              <a:rPr lang="zh-CN" altLang="en-US" dirty="0"/>
              <a:t>收集”的方法进行排序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dirty="0"/>
              <a:t>算法时间复杂度为</a:t>
            </a:r>
            <a:r>
              <a:rPr lang="en-US" altLang="zh-CN" dirty="0"/>
              <a:t>O(k(</a:t>
            </a:r>
            <a:r>
              <a:rPr lang="en-US" altLang="zh-CN" dirty="0" err="1"/>
              <a:t>n+r</a:t>
            </a:r>
            <a:r>
              <a:rPr lang="en-US" altLang="zh-CN" dirty="0" smtClean="0"/>
              <a:t>))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eaLnBrk="1" hangingPunct="1">
              <a:spcBef>
                <a:spcPts val="0"/>
              </a:spcBef>
            </a:pPr>
            <a:endParaRPr lang="en-US" altLang="zh-CN" dirty="0" smtClean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90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1169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标题 5"/>
          <p:cNvSpPr>
            <a:spLocks noGrp="1"/>
          </p:cNvSpPr>
          <p:nvPr>
            <p:ph type="title"/>
          </p:nvPr>
        </p:nvSpPr>
        <p:spPr>
          <a:xfrm>
            <a:off x="1000125" y="274638"/>
            <a:ext cx="7143750" cy="1143000"/>
          </a:xfrm>
        </p:spPr>
        <p:txBody>
          <a:bodyPr/>
          <a:lstStyle/>
          <a:p>
            <a:r>
              <a:rPr lang="zh-CN" altLang="en-US" dirty="0" smtClean="0"/>
              <a:t>小结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600200"/>
            <a:ext cx="7143750" cy="4525963"/>
          </a:xfrm>
        </p:spPr>
        <p:txBody>
          <a:bodyPr lIns="180000" tIns="180000" rIns="180000" bIns="180000"/>
          <a:lstStyle/>
          <a:p>
            <a:pPr eaLnBrk="1" hangingPunct="1">
              <a:spcBef>
                <a:spcPts val="0"/>
              </a:spcBef>
            </a:pPr>
            <a:r>
              <a:rPr lang="zh-CN" altLang="en-US" dirty="0" smtClean="0"/>
              <a:t>桶排序</a:t>
            </a:r>
            <a:r>
              <a:rPr lang="zh-CN" altLang="zh-CN" dirty="0" smtClean="0"/>
              <a:t>的</a:t>
            </a:r>
            <a:r>
              <a:rPr lang="zh-CN" altLang="zh-CN" dirty="0"/>
              <a:t>平均</a:t>
            </a:r>
            <a:r>
              <a:rPr lang="en-US" altLang="zh-CN" dirty="0" err="1">
                <a:hlinkClick r:id="rId3"/>
              </a:rPr>
              <a:t>时间复杂度</a:t>
            </a:r>
            <a:r>
              <a:rPr lang="zh-CN" altLang="zh-CN" dirty="0" smtClean="0"/>
              <a:t>为</a:t>
            </a:r>
            <a:r>
              <a:rPr lang="en-US" altLang="zh-CN" dirty="0" smtClean="0"/>
              <a:t>O(N+C</a:t>
            </a:r>
            <a:r>
              <a:rPr lang="en-US" altLang="zh-CN" dirty="0"/>
              <a:t>)</a:t>
            </a:r>
            <a:r>
              <a:rPr lang="zh-CN" altLang="zh-CN" dirty="0"/>
              <a:t>，其中</a:t>
            </a:r>
            <a:r>
              <a:rPr lang="en-US" altLang="zh-CN" dirty="0"/>
              <a:t>C=N*(</a:t>
            </a:r>
            <a:r>
              <a:rPr lang="en-US" altLang="zh-CN" dirty="0" err="1"/>
              <a:t>logN-logM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zh-CN" altLang="zh-CN" dirty="0" smtClean="0"/>
              <a:t>如果对于</a:t>
            </a:r>
            <a:r>
              <a:rPr lang="zh-CN" altLang="zh-CN" dirty="0"/>
              <a:t>同样的</a:t>
            </a:r>
            <a:r>
              <a:rPr lang="en-US" altLang="zh-CN" dirty="0"/>
              <a:t>N</a:t>
            </a:r>
            <a:r>
              <a:rPr lang="zh-CN" altLang="zh-CN" dirty="0"/>
              <a:t>，桶数量</a:t>
            </a:r>
            <a:r>
              <a:rPr lang="en-US" altLang="zh-CN" dirty="0"/>
              <a:t>M</a:t>
            </a:r>
            <a:r>
              <a:rPr lang="zh-CN" altLang="zh-CN" dirty="0"/>
              <a:t>越大，其效率越高，最好的</a:t>
            </a:r>
            <a:r>
              <a:rPr lang="en-US" altLang="zh-CN" dirty="0" err="1">
                <a:hlinkClick r:id="rId3"/>
              </a:rPr>
              <a:t>时间复杂度</a:t>
            </a:r>
            <a:r>
              <a:rPr lang="zh-CN" altLang="zh-CN" dirty="0"/>
              <a:t>达到</a:t>
            </a:r>
            <a:r>
              <a:rPr lang="en-US" altLang="zh-CN" dirty="0"/>
              <a:t>O(N)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eaLnBrk="1" hangingPunct="1">
              <a:spcBef>
                <a:spcPts val="0"/>
              </a:spcBef>
            </a:pPr>
            <a:r>
              <a:rPr lang="zh-CN" altLang="zh-CN" dirty="0" smtClean="0"/>
              <a:t>桶</a:t>
            </a:r>
            <a:r>
              <a:rPr lang="zh-CN" altLang="zh-CN" dirty="0"/>
              <a:t>排序的</a:t>
            </a:r>
            <a:r>
              <a:rPr lang="en-US" altLang="zh-CN" dirty="0" err="1">
                <a:hlinkClick r:id="rId4"/>
              </a:rPr>
              <a:t>空间复杂度</a:t>
            </a:r>
            <a:r>
              <a:rPr lang="zh-CN" altLang="zh-CN" dirty="0"/>
              <a:t>为</a:t>
            </a:r>
            <a:r>
              <a:rPr lang="en-US" altLang="zh-CN" dirty="0"/>
              <a:t>O(N+M)</a:t>
            </a:r>
            <a:r>
              <a:rPr lang="zh-CN" altLang="zh-CN"/>
              <a:t>，</a:t>
            </a:r>
            <a:r>
              <a:rPr lang="zh-CN" altLang="zh-CN" smtClean="0"/>
              <a:t>如果数据</a:t>
            </a:r>
            <a:r>
              <a:rPr lang="zh-CN" altLang="en-US" smtClean="0"/>
              <a:t>量很</a:t>
            </a:r>
            <a:r>
              <a:rPr lang="zh-CN" altLang="zh-CN" smtClean="0"/>
              <a:t>大</a:t>
            </a:r>
            <a:r>
              <a:rPr lang="zh-CN" altLang="zh-CN" dirty="0"/>
              <a:t>，</a:t>
            </a:r>
            <a:r>
              <a:rPr lang="zh-CN" altLang="zh-CN"/>
              <a:t>而</a:t>
            </a:r>
            <a:r>
              <a:rPr lang="zh-CN" altLang="zh-CN" smtClean="0"/>
              <a:t>桶数量也</a:t>
            </a:r>
            <a:r>
              <a:rPr lang="zh-CN" altLang="en-US" smtClean="0"/>
              <a:t>很</a:t>
            </a:r>
            <a:r>
              <a:rPr lang="zh-CN" altLang="zh-CN" smtClean="0"/>
              <a:t>多</a:t>
            </a:r>
            <a:r>
              <a:rPr lang="zh-CN" altLang="zh-CN" dirty="0"/>
              <a:t>，则</a:t>
            </a:r>
            <a:r>
              <a:rPr lang="zh-CN" altLang="zh-CN"/>
              <a:t>空间</a:t>
            </a:r>
            <a:r>
              <a:rPr lang="zh-CN" altLang="zh-CN" smtClean="0"/>
              <a:t>代价是</a:t>
            </a:r>
            <a:r>
              <a:rPr lang="zh-CN" altLang="en-US" smtClean="0"/>
              <a:t>很大</a:t>
            </a:r>
            <a:r>
              <a:rPr lang="zh-CN" altLang="zh-CN" smtClean="0"/>
              <a:t>的</a:t>
            </a:r>
            <a:r>
              <a:rPr lang="zh-CN" altLang="zh-CN" dirty="0"/>
              <a:t>。此外，桶排序是稳定的。</a:t>
            </a:r>
            <a:endParaRPr lang="zh-CN" altLang="en-US" dirty="0"/>
          </a:p>
        </p:txBody>
      </p:sp>
      <p:sp>
        <p:nvSpPr>
          <p:cNvPr id="23245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3E8B54-2CFA-4683-BDE8-D6584F5FA989}" type="slidenum">
              <a:rPr lang="zh-CN" altLang="en-US" smtClean="0">
                <a:ea typeface="宋体" charset="-122"/>
              </a:rPr>
              <a:pPr/>
              <a:t>91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 rot="5400000">
            <a:off x="8326243" y="5909082"/>
            <a:ext cx="432000" cy="180000"/>
          </a:xfrm>
          <a:prstGeom prst="actionButtonBeginning">
            <a:avLst/>
          </a:prstGeom>
          <a:noFill/>
          <a:ln w="127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0855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3051</TotalTime>
  <Words>3777</Words>
  <Application>Microsoft Office PowerPoint</Application>
  <PresentationFormat>全屏显示(4:3)</PresentationFormat>
  <Paragraphs>1027</Paragraphs>
  <Slides>91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91</vt:i4>
      </vt:variant>
    </vt:vector>
  </HeadingPairs>
  <TitlesOfParts>
    <vt:vector size="96" baseType="lpstr">
      <vt:lpstr>2_Office 主题</vt:lpstr>
      <vt:lpstr>公式</vt:lpstr>
      <vt:lpstr>Document</vt:lpstr>
      <vt:lpstr>Equation</vt:lpstr>
      <vt:lpstr>文档</vt:lpstr>
      <vt:lpstr>数据结构与算法 Data Structures and Algorithms</vt:lpstr>
      <vt:lpstr>排序的定义</vt:lpstr>
      <vt:lpstr>排序的稳定性</vt:lpstr>
      <vt:lpstr>排序的稳定性</vt:lpstr>
      <vt:lpstr>排序的分类</vt:lpstr>
      <vt:lpstr>排序的分类</vt:lpstr>
      <vt:lpstr>比较式排序</vt:lpstr>
      <vt:lpstr>基本排序</vt:lpstr>
      <vt:lpstr>插入排序算法</vt:lpstr>
      <vt:lpstr>插入排序算法</vt:lpstr>
      <vt:lpstr>插入排序算法复杂度分析</vt:lpstr>
      <vt:lpstr>希尔排序</vt:lpstr>
      <vt:lpstr>希尔排序</vt:lpstr>
      <vt:lpstr>希尔排序</vt:lpstr>
      <vt:lpstr>一趟增量为m的希尔排序</vt:lpstr>
      <vt:lpstr>希尔排序算法</vt:lpstr>
      <vt:lpstr>选择排序</vt:lpstr>
      <vt:lpstr>选择排序算法</vt:lpstr>
      <vt:lpstr>冒泡排序</vt:lpstr>
      <vt:lpstr>冒泡排序算法</vt:lpstr>
      <vt:lpstr>冒泡排序算法时间复杂度分析</vt:lpstr>
      <vt:lpstr>双向冒泡排序算法</vt:lpstr>
      <vt:lpstr>地精排序</vt:lpstr>
      <vt:lpstr>地精排序</vt:lpstr>
      <vt:lpstr>地精排序</vt:lpstr>
      <vt:lpstr>小结</vt:lpstr>
      <vt:lpstr>数据结构与算法 Data Structures and Algorithms</vt:lpstr>
      <vt:lpstr> 归并排序</vt:lpstr>
      <vt:lpstr> 归并排序</vt:lpstr>
      <vt:lpstr>归并排序的核心操作</vt:lpstr>
      <vt:lpstr>归并排序算法</vt:lpstr>
      <vt:lpstr>归并排序</vt:lpstr>
      <vt:lpstr>归并排序算法</vt:lpstr>
      <vt:lpstr>快速排序</vt:lpstr>
      <vt:lpstr>一趟快速排序</vt:lpstr>
      <vt:lpstr>一趟快速排序</vt:lpstr>
      <vt:lpstr>一趟快速排序算法</vt:lpstr>
      <vt:lpstr>快速排序算法</vt:lpstr>
      <vt:lpstr>快速排序算法</vt:lpstr>
      <vt:lpstr>快速排序算法时间复杂度分析</vt:lpstr>
      <vt:lpstr>快速排序算法时间复杂度分析</vt:lpstr>
      <vt:lpstr>快速排序算法时间复杂度分析</vt:lpstr>
      <vt:lpstr>堆排序</vt:lpstr>
      <vt:lpstr>堆排序</vt:lpstr>
      <vt:lpstr>堆排序</vt:lpstr>
      <vt:lpstr>堆排序</vt:lpstr>
      <vt:lpstr>整理堆的核心操作</vt:lpstr>
      <vt:lpstr>整理堆的核心操作</vt:lpstr>
      <vt:lpstr>核心操作算法</vt:lpstr>
      <vt:lpstr>建堆算法</vt:lpstr>
      <vt:lpstr>建堆算法</vt:lpstr>
      <vt:lpstr>堆排序</vt:lpstr>
      <vt:lpstr>堆排序算法</vt:lpstr>
      <vt:lpstr>计数排序</vt:lpstr>
      <vt:lpstr>计数排序</vt:lpstr>
      <vt:lpstr>计数排序算法</vt:lpstr>
      <vt:lpstr>计数排序算法</vt:lpstr>
      <vt:lpstr>计数排序算法</vt:lpstr>
      <vt:lpstr>计数排序算法</vt:lpstr>
      <vt:lpstr>小结</vt:lpstr>
      <vt:lpstr>小结</vt:lpstr>
      <vt:lpstr>小结</vt:lpstr>
      <vt:lpstr>小结</vt:lpstr>
      <vt:lpstr>数据结构与算法 Data Structures and Algorithms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基数排序</vt:lpstr>
      <vt:lpstr>基数排序</vt:lpstr>
      <vt:lpstr>基数排序示例</vt:lpstr>
      <vt:lpstr>链式基数排序</vt:lpstr>
      <vt:lpstr>链式基数排序示例</vt:lpstr>
      <vt:lpstr>链式基数排序示例</vt:lpstr>
      <vt:lpstr>链式基数排序示例</vt:lpstr>
      <vt:lpstr>链式基数排序算法</vt:lpstr>
      <vt:lpstr>链式基数排序算法</vt:lpstr>
      <vt:lpstr>链式基数排序算法</vt:lpstr>
      <vt:lpstr>链式基数排序算法</vt:lpstr>
      <vt:lpstr>桶排序</vt:lpstr>
      <vt:lpstr>桶排序算法</vt:lpstr>
      <vt:lpstr>桶排序算法</vt:lpstr>
      <vt:lpstr>桶排序算法</vt:lpstr>
      <vt:lpstr>小结</vt:lpstr>
      <vt:lpstr>小结</vt:lpstr>
      <vt:lpstr>小结</vt:lpstr>
    </vt:vector>
  </TitlesOfParts>
  <Company>xmu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chs</dc:creator>
  <cp:lastModifiedBy>apple</cp:lastModifiedBy>
  <cp:revision>350</cp:revision>
  <dcterms:created xsi:type="dcterms:W3CDTF">2012-05-18T09:12:50Z</dcterms:created>
  <dcterms:modified xsi:type="dcterms:W3CDTF">2020-08-27T05:06:56Z</dcterms:modified>
</cp:coreProperties>
</file>