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5"/>
  </p:notesMasterIdLst>
  <p:sldIdLst>
    <p:sldId id="471" r:id="rId4"/>
    <p:sldId id="472" r:id="rId5"/>
    <p:sldId id="473" r:id="rId6"/>
    <p:sldId id="475" r:id="rId7"/>
    <p:sldId id="476" r:id="rId8"/>
    <p:sldId id="699" r:id="rId9"/>
    <p:sldId id="478" r:id="rId10"/>
    <p:sldId id="592" r:id="rId11"/>
    <p:sldId id="479" r:id="rId12"/>
    <p:sldId id="594" r:id="rId13"/>
    <p:sldId id="480" r:id="rId14"/>
    <p:sldId id="481" r:id="rId15"/>
    <p:sldId id="482" r:id="rId16"/>
    <p:sldId id="483" r:id="rId17"/>
    <p:sldId id="485" r:id="rId18"/>
    <p:sldId id="486" r:id="rId19"/>
    <p:sldId id="487" r:id="rId20"/>
    <p:sldId id="488" r:id="rId21"/>
    <p:sldId id="489" r:id="rId22"/>
    <p:sldId id="490" r:id="rId23"/>
    <p:sldId id="491" r:id="rId24"/>
    <p:sldId id="492" r:id="rId25"/>
    <p:sldId id="493" r:id="rId26"/>
    <p:sldId id="494" r:id="rId27"/>
    <p:sldId id="495" r:id="rId28"/>
    <p:sldId id="698"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2" r:id="rId44"/>
    <p:sldId id="513" r:id="rId45"/>
    <p:sldId id="514" r:id="rId46"/>
    <p:sldId id="515" r:id="rId47"/>
    <p:sldId id="595" r:id="rId48"/>
    <p:sldId id="596" r:id="rId49"/>
    <p:sldId id="597" r:id="rId50"/>
    <p:sldId id="520" r:id="rId51"/>
    <p:sldId id="521" r:id="rId52"/>
    <p:sldId id="522" r:id="rId53"/>
    <p:sldId id="700" r:id="rId54"/>
    <p:sldId id="701" r:id="rId55"/>
    <p:sldId id="702" r:id="rId56"/>
    <p:sldId id="703" r:id="rId57"/>
    <p:sldId id="704" r:id="rId58"/>
    <p:sldId id="705" r:id="rId59"/>
    <p:sldId id="706" r:id="rId60"/>
    <p:sldId id="707" r:id="rId61"/>
    <p:sldId id="708" r:id="rId62"/>
    <p:sldId id="709" r:id="rId63"/>
    <p:sldId id="710" r:id="rId64"/>
    <p:sldId id="711" r:id="rId65"/>
    <p:sldId id="712" r:id="rId66"/>
    <p:sldId id="713" r:id="rId67"/>
    <p:sldId id="714" r:id="rId68"/>
    <p:sldId id="715" r:id="rId69"/>
    <p:sldId id="716" r:id="rId70"/>
    <p:sldId id="717" r:id="rId71"/>
    <p:sldId id="718" r:id="rId72"/>
    <p:sldId id="761" r:id="rId73"/>
    <p:sldId id="719" r:id="rId74"/>
    <p:sldId id="720" r:id="rId75"/>
    <p:sldId id="721" r:id="rId76"/>
    <p:sldId id="722" r:id="rId77"/>
    <p:sldId id="723" r:id="rId78"/>
    <p:sldId id="724" r:id="rId79"/>
    <p:sldId id="725" r:id="rId80"/>
    <p:sldId id="726" r:id="rId81"/>
    <p:sldId id="727" r:id="rId82"/>
    <p:sldId id="728" r:id="rId83"/>
    <p:sldId id="729" r:id="rId84"/>
    <p:sldId id="730" r:id="rId85"/>
    <p:sldId id="731" r:id="rId86"/>
    <p:sldId id="732" r:id="rId87"/>
    <p:sldId id="733" r:id="rId88"/>
    <p:sldId id="734" r:id="rId89"/>
    <p:sldId id="735" r:id="rId90"/>
    <p:sldId id="736" r:id="rId91"/>
    <p:sldId id="737" r:id="rId92"/>
    <p:sldId id="738" r:id="rId93"/>
    <p:sldId id="739" r:id="rId94"/>
    <p:sldId id="740" r:id="rId95"/>
    <p:sldId id="741" r:id="rId96"/>
    <p:sldId id="742" r:id="rId97"/>
    <p:sldId id="743" r:id="rId98"/>
    <p:sldId id="744" r:id="rId99"/>
    <p:sldId id="745" r:id="rId100"/>
    <p:sldId id="746" r:id="rId101"/>
    <p:sldId id="747" r:id="rId102"/>
    <p:sldId id="748" r:id="rId103"/>
    <p:sldId id="749" r:id="rId104"/>
    <p:sldId id="750" r:id="rId105"/>
    <p:sldId id="751" r:id="rId106"/>
    <p:sldId id="752" r:id="rId107"/>
    <p:sldId id="753" r:id="rId108"/>
    <p:sldId id="754" r:id="rId109"/>
    <p:sldId id="755" r:id="rId110"/>
    <p:sldId id="756" r:id="rId111"/>
    <p:sldId id="757" r:id="rId112"/>
    <p:sldId id="758" r:id="rId113"/>
    <p:sldId id="760" r:id="rId1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59" d="100"/>
          <a:sy n="59" d="100"/>
        </p:scale>
        <p:origin x="1492" y="44"/>
      </p:cViewPr>
      <p:guideLst>
        <p:guide orient="horz" pos="2160"/>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notesMaster" Target="notesMasters/notesMaster1.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p:cNvSpPr>
          <p:nvPr>
            <p:ph type="sldImg"/>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521A5D-23D0-4ECD-830B-35D05CA8DF7A}"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524000" y="190500"/>
            <a:ext cx="5105400" cy="58293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524000" y="190500"/>
            <a:ext cx="5105400" cy="58293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027" name="Rectangle 3"/>
          <p:cNvSpPr>
            <a:spLocks noGrp="1"/>
          </p:cNvSpPr>
          <p:nvPr>
            <p:ph type="body"/>
          </p:nvPr>
        </p:nvSpPr>
        <p:spPr>
          <a:xfrm>
            <a:off x="1524000" y="1905000"/>
            <a:ext cx="7010400" cy="4114800"/>
          </a:xfrm>
          <a:prstGeom prst="rect">
            <a:avLst/>
          </a:prstGeom>
          <a:noFill/>
          <a:ln w="9525">
            <a:noFill/>
          </a:ln>
        </p:spPr>
        <p:txBody>
          <a:bodyPr anchor="t" anchorCtr="0"/>
          <a:p>
            <a:pPr lvl="0"/>
            <a:r>
              <a:rPr lang="zh-CN" altLang="zh-CN" dirty="0"/>
              <a:t>单击此处编辑母版文本样式</a:t>
            </a:r>
            <a:endParaRPr lang="zh-CN" altLang="zh-CN" dirty="0"/>
          </a:p>
          <a:p>
            <a:pPr lvl="1"/>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1524000" y="6248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9D344C-4068-43A8-BBEC-54A11247A5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1" name="Line 7"/>
          <p:cNvSpPr/>
          <p:nvPr/>
        </p:nvSpPr>
        <p:spPr>
          <a:xfrm flipV="1">
            <a:off x="1371600" y="304800"/>
            <a:ext cx="0" cy="1295400"/>
          </a:xfrm>
          <a:prstGeom prst="line">
            <a:avLst/>
          </a:prstGeom>
          <a:ln w="38100" cap="flat" cmpd="sng">
            <a:solidFill>
              <a:schemeClr val="tx2"/>
            </a:solidFill>
            <a:prstDash val="solid"/>
            <a:round/>
            <a:headEnd type="none" w="med" len="med"/>
            <a:tailEnd type="none" w="med" len="med"/>
          </a:ln>
        </p:spPr>
      </p:sp>
      <p:sp>
        <p:nvSpPr>
          <p:cNvPr id="1032" name="Oval 8"/>
          <p:cNvSpPr>
            <a:spLocks noChangeArrowheads="1"/>
          </p:cNvSpPr>
          <p:nvPr/>
        </p:nvSpPr>
        <p:spPr bwMode="auto">
          <a:xfrm>
            <a:off x="152400" y="838200"/>
            <a:ext cx="228600" cy="228600"/>
          </a:xfrm>
          <a:prstGeom prst="ellipse">
            <a:avLst/>
          </a:prstGeom>
          <a:solidFill>
            <a:schemeClr val="tx1"/>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Oval 9"/>
          <p:cNvSpPr>
            <a:spLocks noChangeArrowheads="1"/>
          </p:cNvSpPr>
          <p:nvPr/>
        </p:nvSpPr>
        <p:spPr bwMode="auto">
          <a:xfrm>
            <a:off x="539750" y="838200"/>
            <a:ext cx="228600" cy="228600"/>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Oval 10"/>
          <p:cNvSpPr>
            <a:spLocks noChangeArrowheads="1"/>
          </p:cNvSpPr>
          <p:nvPr/>
        </p:nvSpPr>
        <p:spPr bwMode="auto">
          <a:xfrm>
            <a:off x="927100" y="838200"/>
            <a:ext cx="228600" cy="228600"/>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Line 7"/>
          <p:cNvSpPr/>
          <p:nvPr/>
        </p:nvSpPr>
        <p:spPr>
          <a:xfrm>
            <a:off x="1905000" y="1219200"/>
            <a:ext cx="0" cy="2057400"/>
          </a:xfrm>
          <a:prstGeom prst="line">
            <a:avLst/>
          </a:prstGeom>
          <a:ln w="34925" cap="flat" cmpd="sng">
            <a:solidFill>
              <a:schemeClr val="tx2"/>
            </a:solidFill>
            <a:prstDash val="solid"/>
            <a:round/>
            <a:headEnd type="none" w="med" len="med"/>
            <a:tailEnd type="none" w="med" len="med"/>
          </a:ln>
        </p:spPr>
      </p:sp>
      <p:sp>
        <p:nvSpPr>
          <p:cNvPr id="2051" name="Oval 8"/>
          <p:cNvSpPr>
            <a:spLocks noChangeArrowheads="1"/>
          </p:cNvSpPr>
          <p:nvPr/>
        </p:nvSpPr>
        <p:spPr bwMode="auto">
          <a:xfrm>
            <a:off x="163513" y="2103438"/>
            <a:ext cx="347663" cy="347663"/>
          </a:xfrm>
          <a:prstGeom prst="ellipse">
            <a:avLst/>
          </a:prstGeom>
          <a:solidFill>
            <a:schemeClr val="tx1"/>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Oval 9"/>
          <p:cNvSpPr>
            <a:spLocks noChangeArrowheads="1"/>
          </p:cNvSpPr>
          <p:nvPr/>
        </p:nvSpPr>
        <p:spPr bwMode="auto">
          <a:xfrm>
            <a:off x="739775" y="2105025"/>
            <a:ext cx="349250" cy="347663"/>
          </a:xfrm>
          <a:prstGeom prst="ellipse">
            <a:avLst/>
          </a:prstGeom>
          <a:solidFill>
            <a:schemeClr val="accent1"/>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3" name="Oval 10"/>
          <p:cNvSpPr>
            <a:spLocks noChangeArrowheads="1"/>
          </p:cNvSpPr>
          <p:nvPr/>
        </p:nvSpPr>
        <p:spPr bwMode="auto">
          <a:xfrm>
            <a:off x="1317625" y="2105025"/>
            <a:ext cx="347663" cy="347663"/>
          </a:xfrm>
          <a:prstGeom prst="ellipse">
            <a:avLst/>
          </a:prstGeom>
          <a:solidFill>
            <a:schemeClr val="accent2"/>
          </a:solidFill>
          <a:ln>
            <a:noFill/>
          </a:ln>
        </p:spPr>
        <p:txBody>
          <a:bodyPr wrap="none" anchor="ct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2"/>
          <p:cNvSpPr>
            <a:spLocks noGrp="1"/>
          </p:cNvSpPr>
          <p:nvPr>
            <p:ph type="title"/>
          </p:nvPr>
        </p:nvSpPr>
        <p:spPr>
          <a:xfrm>
            <a:off x="1524000" y="190500"/>
            <a:ext cx="7010400" cy="1527175"/>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2055" name="Rectangle 3"/>
          <p:cNvSpPr>
            <a:spLocks noGrp="1"/>
          </p:cNvSpPr>
          <p:nvPr>
            <p:ph type="body"/>
          </p:nvPr>
        </p:nvSpPr>
        <p:spPr>
          <a:xfrm>
            <a:off x="1524000" y="1905000"/>
            <a:ext cx="7010400" cy="4114800"/>
          </a:xfrm>
          <a:prstGeom prst="rect">
            <a:avLst/>
          </a:prstGeom>
          <a:noFill/>
          <a:ln w="9525">
            <a:noFill/>
          </a:ln>
        </p:spPr>
        <p:txBody>
          <a:bodyPr anchor="t" anchorCtr="0"/>
          <a:p>
            <a:pPr lvl="0"/>
            <a:r>
              <a:rPr lang="zh-CN" altLang="zh-CN" dirty="0"/>
              <a:t>单击此处编辑母版文本样式</a:t>
            </a:r>
            <a:endParaRPr lang="zh-CN" altLang="zh-CN" dirty="0"/>
          </a:p>
          <a:p>
            <a:pPr lvl="1"/>
            <a:endParaRPr lang="zh-CN" altLang="zh-CN" dirty="0"/>
          </a:p>
        </p:txBody>
      </p:sp>
      <p:sp>
        <p:nvSpPr>
          <p:cNvPr id="2056" name="Rectangle 4"/>
          <p:cNvSpPr>
            <a:spLocks noGrp="1" noChangeArrowheads="1"/>
          </p:cNvSpPr>
          <p:nvPr>
            <p:ph type="dt" sz="half" idx="2"/>
          </p:nvPr>
        </p:nvSpPr>
        <p:spPr bwMode="auto">
          <a:xfrm>
            <a:off x="7086600" y="6248400"/>
            <a:ext cx="1524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5"/>
          <p:cNvSpPr>
            <a:spLocks noGrp="1" noChangeArrowheads="1"/>
          </p:cNvSpPr>
          <p:nvPr>
            <p:ph type="ftr" sz="quarter" idx="3"/>
          </p:nvPr>
        </p:nvSpPr>
        <p:spPr bwMode="auto">
          <a:xfrm>
            <a:off x="38100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Rectangle 6"/>
          <p:cNvSpPr>
            <a:spLocks noGrp="1" noChangeArrowheads="1"/>
          </p:cNvSpPr>
          <p:nvPr>
            <p:ph type="sldNum" sz="quarter" idx="4"/>
          </p:nvPr>
        </p:nvSpPr>
        <p:spPr bwMode="auto">
          <a:xfrm>
            <a:off x="2209800" y="6248400"/>
            <a:ext cx="12192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7EC1E5-7871-4D37-9FCE-990FB3EAB544}"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idx="4294967295"/>
          </p:nvPr>
        </p:nvSpPr>
        <p:spPr>
          <a:xfrm>
            <a:off x="2133600" y="1555750"/>
            <a:ext cx="7191375" cy="1363663"/>
          </a:xfrm>
          <a:ln/>
        </p:spPr>
        <p:txBody>
          <a:bodyPr vert="horz" wrap="square" lIns="91440" tIns="45720" rIns="91440" bIns="45720" anchor="ctr" anchorCtr="0"/>
          <a:lstStyle>
            <a:lvl1pPr lvl="0">
              <a:buClrTx/>
              <a:buSzTx/>
              <a:buFontTx/>
              <a:defRPr/>
            </a:lvl1pPr>
          </a:lstStyle>
          <a:p>
            <a:pPr lvl="0" eaLnBrk="1" hangingPunct="1"/>
            <a:r>
              <a:rPr lang="zh-CN" altLang="zh-CN" sz="4800" dirty="0">
                <a:latin typeface="楷体_GB2312" pitchFamily="1" charset="-122"/>
              </a:rPr>
              <a:t>第五章 构造数据类型</a:t>
            </a:r>
            <a:endParaRPr lang="zh-CN" altLang="zh-CN" sz="4800" dirty="0">
              <a:latin typeface="楷体_GB2312" pitchFamily="1" charset="-122"/>
            </a:endParaRPr>
          </a:p>
        </p:txBody>
      </p:sp>
      <p:sp>
        <p:nvSpPr>
          <p:cNvPr id="4098" name="Rectangle 3"/>
          <p:cNvSpPr>
            <a:spLocks noGrp="1"/>
          </p:cNvSpPr>
          <p:nvPr>
            <p:ph type="subTitle" idx="4294967295"/>
          </p:nvPr>
        </p:nvSpPr>
        <p:spPr>
          <a:xfrm>
            <a:off x="2124075" y="3716338"/>
            <a:ext cx="6477000" cy="1981200"/>
          </a:xfrm>
          <a:ln/>
        </p:spPr>
        <p:txBody>
          <a:bodyPr vert="horz" wrap="square" lIns="91440" tIns="45720" rIns="91440" bIns="45720" anchor="t" anchorCtr="0"/>
          <a:lstStyle>
            <a:lvl1pPr marL="0" lvl="0" indent="0" algn="ctr">
              <a:buClr>
                <a:schemeClr val="tx1"/>
              </a:buClr>
              <a:buSzPct val="70000"/>
              <a:buFont typeface="Wingdings" panose="05000000000000000000" pitchFamily="2" charset="2"/>
              <a:defRPr/>
            </a:lvl1pPr>
            <a:lvl2pPr marL="457200" lvl="1" indent="0" algn="ctr">
              <a:buClr>
                <a:schemeClr val="tx1"/>
              </a:buClr>
              <a:buSzPct val="70000"/>
              <a:buFont typeface="Wingdings" panose="05000000000000000000" pitchFamily="2" charset="2"/>
              <a:defRPr/>
            </a:lvl2pPr>
            <a:lvl3pPr marL="914400" lvl="2" indent="0" algn="ctr">
              <a:buClr>
                <a:schemeClr val="tx1"/>
              </a:buClr>
              <a:buSzTx/>
              <a:buFont typeface="Wingdings" panose="05000000000000000000" pitchFamily="2" charset="2"/>
              <a:defRPr/>
            </a:lvl3pPr>
            <a:lvl4pPr marL="1371600" lvl="3" indent="0" algn="ctr">
              <a:buClr>
                <a:schemeClr val="tx1"/>
              </a:buClr>
              <a:buSzTx/>
              <a:buFont typeface="Wingdings" panose="05000000000000000000" pitchFamily="2" charset="2"/>
              <a:defRPr/>
            </a:lvl4pPr>
            <a:lvl5pPr marL="1828800" lvl="4" indent="0" algn="ctr">
              <a:buClrTx/>
              <a:buSzTx/>
              <a:buFont typeface="Wingdings" panose="05000000000000000000" pitchFamily="2" charset="2"/>
              <a:defRPr/>
            </a:lvl5pPr>
          </a:lstStyle>
          <a:p>
            <a:pPr marL="0" lvl="0" indent="0" algn="l" eaLnBrk="1" hangingPunct="1">
              <a:buNone/>
            </a:pPr>
            <a:r>
              <a:rPr lang="zh-CN" altLang="en-US" dirty="0"/>
              <a:t>苏劲松</a:t>
            </a:r>
            <a:endParaRPr lang="zh-CN" altLang="en-US" dirty="0"/>
          </a:p>
          <a:p>
            <a:pPr marL="0" lvl="0" indent="0" algn="l" eaLnBrk="1" hangingPunct="1">
              <a:buNone/>
            </a:pPr>
            <a:r>
              <a:rPr lang="en-US" altLang="zh-CN" dirty="0"/>
              <a:t>2021</a:t>
            </a:r>
            <a:r>
              <a:rPr lang="zh-CN" altLang="en-US" dirty="0"/>
              <a:t>年</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枚举类型运算（</a:t>
            </a:r>
            <a:r>
              <a:rPr lang="en-US" altLang="zh-CN" dirty="0"/>
              <a:t>4</a:t>
            </a:r>
            <a:r>
              <a:rPr lang="zh-CN" altLang="en-US" dirty="0"/>
              <a:t>）</a:t>
            </a:r>
            <a:endParaRPr lang="zh-CN" altLang="en-US" dirty="0"/>
          </a:p>
        </p:txBody>
      </p:sp>
      <p:sp>
        <p:nvSpPr>
          <p:cNvPr id="13314" name="Rectangle 3"/>
          <p:cNvSpPr>
            <a:spLocks noGrp="1"/>
          </p:cNvSpPr>
          <p:nvPr>
            <p:ph type="body" idx="4294967295"/>
          </p:nvPr>
        </p:nvSpPr>
        <p:spPr>
          <a:xfrm>
            <a:off x="179388" y="1628775"/>
            <a:ext cx="8893175" cy="5257800"/>
          </a:xfrm>
          <a:ln/>
        </p:spPr>
        <p:txBody>
          <a:bodyPr vert="horz" wrap="square" lIns="91440" tIns="45720" rIns="91440" bIns="45720" anchor="t" anchorCtr="0"/>
          <a:p>
            <a:pPr eaLnBrk="1" hangingPunct="1"/>
            <a:r>
              <a:rPr lang="zh-CN" altLang="en-US" sz="3200" dirty="0">
                <a:solidFill>
                  <a:srgbClr val="FF0000"/>
                </a:solidFill>
              </a:rPr>
              <a:t>不能对枚举类型变量直接进行输入</a:t>
            </a:r>
            <a:endParaRPr lang="zh-CN" altLang="en-US" dirty="0"/>
          </a:p>
          <a:p>
            <a:pPr lvl="1" eaLnBrk="1" hangingPunct="1">
              <a:buFont typeface="Wingdings" panose="05000000000000000000" pitchFamily="2" charset="2"/>
              <a:buChar char="l"/>
            </a:pPr>
            <a:r>
              <a:rPr lang="zh-CN" altLang="en-US" dirty="0"/>
              <a:t>例如， </a:t>
            </a:r>
            <a:endParaRPr lang="zh-CN" altLang="en-US" dirty="0"/>
          </a:p>
          <a:p>
            <a:pPr lvl="1" eaLnBrk="1" hangingPunct="1">
              <a:buNone/>
            </a:pPr>
            <a:r>
              <a:rPr lang="zh-CN" altLang="en-US" dirty="0"/>
              <a:t>    </a:t>
            </a:r>
            <a:r>
              <a:rPr lang="en-US" altLang="zh-CN" dirty="0"/>
              <a:t>Day d;</a:t>
            </a:r>
            <a:endParaRPr lang="en-US" altLang="zh-CN" dirty="0"/>
          </a:p>
          <a:p>
            <a:pPr lvl="1" eaLnBrk="1" hangingPunct="1">
              <a:buNone/>
            </a:pPr>
            <a:r>
              <a:rPr lang="en-US" altLang="zh-CN" dirty="0"/>
              <a:t>    cin &gt;&gt; d;  //Error</a:t>
            </a:r>
            <a:endParaRPr lang="en-US" altLang="zh-CN" dirty="0"/>
          </a:p>
          <a:p>
            <a:pPr lvl="1" eaLnBrk="1" hangingPunct="1">
              <a:spcAft>
                <a:spcPct val="50000"/>
              </a:spcAft>
              <a:buNone/>
            </a:pPr>
            <a:r>
              <a:rPr lang="en-US" altLang="zh-CN" dirty="0"/>
              <a:t>    cout &lt;&lt; d;  //Ok</a:t>
            </a:r>
            <a:endParaRPr lang="en-US" altLang="zh-CN" dirty="0"/>
          </a:p>
          <a:p>
            <a:pPr eaLnBrk="1" hangingPunct="1"/>
            <a:r>
              <a:rPr lang="zh-CN" altLang="en-US" sz="3200" dirty="0"/>
              <a:t>通过输入整数值把该整型值转化为枚举值。</a:t>
            </a:r>
            <a:endParaRPr lang="zh-CN" altLang="en-US" sz="3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idx="4294967295"/>
          </p:nvPr>
        </p:nvSpPr>
        <p:spPr>
          <a:xfrm>
            <a:off x="1692275" y="333375"/>
            <a:ext cx="8229600" cy="1139825"/>
          </a:xfrm>
          <a:ln/>
        </p:spPr>
        <p:txBody>
          <a:bodyPr vert="horz" wrap="square" lIns="91440" tIns="45720" rIns="91440" bIns="45720" anchor="ctr" anchorCtr="0"/>
          <a:p>
            <a:pPr eaLnBrk="1" hangingPunct="1"/>
            <a:r>
              <a:rPr lang="zh-CN" altLang="en-US" dirty="0"/>
              <a:t>指针与数组（</a:t>
            </a:r>
            <a:r>
              <a:rPr lang="en-US" altLang="zh-CN" dirty="0"/>
              <a:t>1</a:t>
            </a:r>
            <a:r>
              <a:rPr lang="zh-CN" altLang="en-US" dirty="0"/>
              <a:t>） </a:t>
            </a:r>
            <a:endParaRPr lang="zh-CN" altLang="en-US" dirty="0"/>
          </a:p>
        </p:txBody>
      </p:sp>
      <p:sp>
        <p:nvSpPr>
          <p:cNvPr id="105474" name="Rectangle 3"/>
          <p:cNvSpPr>
            <a:spLocks noGrp="1"/>
          </p:cNvSpPr>
          <p:nvPr>
            <p:ph type="body" idx="4294967295"/>
          </p:nvPr>
        </p:nvSpPr>
        <p:spPr>
          <a:xfrm>
            <a:off x="323850" y="1728788"/>
            <a:ext cx="8820150" cy="5661025"/>
          </a:xfrm>
          <a:ln/>
        </p:spPr>
        <p:txBody>
          <a:bodyPr vert="horz" wrap="square" lIns="91440" tIns="45720" rIns="91440" bIns="45720" anchor="t" anchorCtr="0"/>
          <a:p>
            <a:pPr eaLnBrk="1" hangingPunct="1">
              <a:lnSpc>
                <a:spcPct val="90000"/>
              </a:lnSpc>
            </a:pPr>
            <a:r>
              <a:rPr lang="zh-CN" altLang="en-US" sz="2800" dirty="0"/>
              <a:t>一维数组的首地址</a:t>
            </a:r>
            <a:endParaRPr lang="zh-CN" altLang="en-US" sz="2800" dirty="0"/>
          </a:p>
          <a:p>
            <a:pPr lvl="1" eaLnBrk="1" hangingPunct="1">
              <a:lnSpc>
                <a:spcPct val="90000"/>
              </a:lnSpc>
              <a:buNone/>
            </a:pPr>
            <a:r>
              <a:rPr lang="en-US" altLang="zh-CN" sz="2400" dirty="0"/>
              <a:t>int a[10];  </a:t>
            </a:r>
            <a:endParaRPr lang="en-US" altLang="zh-CN" sz="2400" dirty="0"/>
          </a:p>
          <a:p>
            <a:pPr lvl="1" eaLnBrk="1" hangingPunct="1">
              <a:lnSpc>
                <a:spcPct val="90000"/>
              </a:lnSpc>
              <a:buFont typeface="Wingdings" panose="05000000000000000000" pitchFamily="2" charset="2"/>
              <a:buChar char="l"/>
            </a:pPr>
            <a:r>
              <a:rPr lang="zh-CN" altLang="en-US" sz="2400" dirty="0"/>
              <a:t>通过数组首元素来获得</a:t>
            </a:r>
            <a:endParaRPr lang="en-US" altLang="zh-CN" sz="2400" dirty="0"/>
          </a:p>
          <a:p>
            <a:pPr lvl="1" eaLnBrk="1" hangingPunct="1">
              <a:lnSpc>
                <a:spcPct val="90000"/>
              </a:lnSpc>
              <a:buNone/>
            </a:pPr>
            <a:r>
              <a:rPr lang="zh-CN" altLang="en-US" sz="2400" dirty="0"/>
              <a:t>    例如：</a:t>
            </a:r>
            <a:r>
              <a:rPr lang="en-US" altLang="zh-CN" sz="2400" dirty="0"/>
              <a:t>int *p;</a:t>
            </a:r>
            <a:endParaRPr lang="en-US" altLang="zh-CN" sz="2400" dirty="0"/>
          </a:p>
          <a:p>
            <a:pPr lvl="1" eaLnBrk="1" hangingPunct="1">
              <a:lnSpc>
                <a:spcPct val="90000"/>
              </a:lnSpc>
              <a:buNone/>
            </a:pPr>
            <a:r>
              <a:rPr lang="en-US" altLang="zh-CN" sz="2400" dirty="0"/>
              <a:t>         p = &amp;a[0];</a:t>
            </a:r>
            <a:r>
              <a:rPr lang="zh-CN" altLang="en-US" sz="2400" dirty="0"/>
              <a:t>或</a:t>
            </a:r>
            <a:r>
              <a:rPr lang="en-US" altLang="zh-CN" sz="2400" dirty="0"/>
              <a:t>p = a; //</a:t>
            </a:r>
            <a:r>
              <a:rPr lang="zh-CN" altLang="en-US" sz="2400" dirty="0"/>
              <a:t>一维数组名表示第一个元 素的地址</a:t>
            </a:r>
            <a:endParaRPr lang="zh-CN" altLang="en-US" sz="2400" dirty="0"/>
          </a:p>
          <a:p>
            <a:pPr lvl="2" eaLnBrk="1" hangingPunct="1">
              <a:lnSpc>
                <a:spcPct val="90000"/>
              </a:lnSpc>
              <a:buNone/>
            </a:pPr>
            <a:r>
              <a:rPr lang="en-US" altLang="zh-CN" dirty="0">
                <a:ea typeface="楷体_GB2312" pitchFamily="1" charset="-122"/>
              </a:rPr>
              <a:t>    p++; //</a:t>
            </a:r>
            <a:r>
              <a:rPr lang="zh-CN" altLang="en-US" dirty="0">
                <a:ea typeface="楷体_GB2312" pitchFamily="1" charset="-122"/>
              </a:rPr>
              <a:t>加：</a:t>
            </a:r>
            <a:r>
              <a:rPr lang="en-US" altLang="zh-CN" dirty="0">
                <a:ea typeface="楷体_GB2312" pitchFamily="1" charset="-122"/>
              </a:rPr>
              <a:t>sizeof(int)</a:t>
            </a:r>
            <a:endParaRPr lang="en-US" altLang="zh-CN" dirty="0">
              <a:ea typeface="楷体_GB2312" pitchFamily="1" charset="-122"/>
            </a:endParaRPr>
          </a:p>
          <a:p>
            <a:pPr lvl="1" eaLnBrk="1" hangingPunct="1">
              <a:lnSpc>
                <a:spcPct val="90000"/>
              </a:lnSpc>
              <a:buFont typeface="Wingdings" panose="05000000000000000000" pitchFamily="2" charset="2"/>
              <a:buChar char="l"/>
            </a:pPr>
            <a:r>
              <a:rPr lang="zh-CN" altLang="en-US" sz="2400" dirty="0"/>
              <a:t>通过整个数组获得。</a:t>
            </a:r>
            <a:endParaRPr lang="en-US" altLang="zh-CN" sz="2400" dirty="0"/>
          </a:p>
          <a:p>
            <a:pPr lvl="1" eaLnBrk="1" hangingPunct="1">
              <a:lnSpc>
                <a:spcPct val="90000"/>
              </a:lnSpc>
              <a:buNone/>
            </a:pPr>
            <a:r>
              <a:rPr lang="zh-CN" altLang="en-US" sz="2400" dirty="0"/>
              <a:t>   例如：</a:t>
            </a:r>
            <a:r>
              <a:rPr lang="en-US" altLang="zh-CN" sz="2400" dirty="0">
                <a:solidFill>
                  <a:srgbClr val="FF0000"/>
                </a:solidFill>
              </a:rPr>
              <a:t>int (*q)[10]; </a:t>
            </a:r>
            <a:r>
              <a:rPr lang="en-US" altLang="zh-CN" sz="2400" dirty="0"/>
              <a:t>//</a:t>
            </a:r>
            <a:r>
              <a:rPr lang="zh-CN" altLang="en-US" sz="2400" dirty="0"/>
              <a:t>等价于： </a:t>
            </a:r>
            <a:r>
              <a:rPr lang="en-US" altLang="zh-CN" sz="2400" dirty="0">
                <a:solidFill>
                  <a:srgbClr val="FF0000"/>
                </a:solidFill>
              </a:rPr>
              <a:t>typedef int A[10];    A *q;</a:t>
            </a:r>
            <a:endParaRPr lang="en-US" altLang="zh-CN" sz="2400" dirty="0">
              <a:solidFill>
                <a:srgbClr val="FF0000"/>
              </a:solidFill>
            </a:endParaRPr>
          </a:p>
          <a:p>
            <a:pPr lvl="1" eaLnBrk="1" hangingPunct="1">
              <a:lnSpc>
                <a:spcPct val="90000"/>
              </a:lnSpc>
              <a:buNone/>
            </a:pPr>
            <a:r>
              <a:rPr lang="en-US" altLang="zh-CN" sz="2400" dirty="0"/>
              <a:t>            </a:t>
            </a:r>
            <a:r>
              <a:rPr lang="en-US" altLang="zh-CN" sz="2400" dirty="0">
                <a:solidFill>
                  <a:srgbClr val="FF0000"/>
                </a:solidFill>
              </a:rPr>
              <a:t>q = &amp;a; </a:t>
            </a:r>
            <a:r>
              <a:rPr lang="en-US" altLang="zh-CN" sz="2400" dirty="0"/>
              <a:t>//</a:t>
            </a:r>
            <a:r>
              <a:rPr lang="zh-CN" altLang="en-US" sz="2400" dirty="0"/>
              <a:t>整个数组的地址</a:t>
            </a:r>
            <a:endParaRPr lang="en-US" altLang="zh-CN" sz="2400" dirty="0"/>
          </a:p>
          <a:p>
            <a:pPr lvl="1" eaLnBrk="1" hangingPunct="1">
              <a:lnSpc>
                <a:spcPct val="90000"/>
              </a:lnSpc>
              <a:buNone/>
            </a:pPr>
            <a:r>
              <a:rPr lang="en-US" altLang="zh-CN" sz="2400" dirty="0"/>
              <a:t>            q++; //</a:t>
            </a:r>
            <a:r>
              <a:rPr lang="zh-CN" altLang="en-US" sz="2400" dirty="0"/>
              <a:t>加：</a:t>
            </a:r>
            <a:r>
              <a:rPr lang="en-US" altLang="zh-CN" sz="2400" dirty="0"/>
              <a:t>10×sizeof(int)</a:t>
            </a:r>
            <a:endParaRPr lang="en-US" altLang="zh-CN"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body" idx="4294967295"/>
          </p:nvPr>
        </p:nvSpPr>
        <p:spPr>
          <a:xfrm>
            <a:off x="0" y="1557338"/>
            <a:ext cx="9144000" cy="5300662"/>
          </a:xfrm>
          <a:ln/>
        </p:spPr>
        <p:txBody>
          <a:bodyPr vert="horz" wrap="square" lIns="91440" tIns="45720" rIns="91440" bIns="45720" anchor="t" anchorCtr="0"/>
          <a:p>
            <a:pPr eaLnBrk="1" hangingPunct="1">
              <a:lnSpc>
                <a:spcPct val="90000"/>
              </a:lnSpc>
            </a:pPr>
            <a:r>
              <a:rPr lang="zh-CN" altLang="en-US" sz="2800" dirty="0"/>
              <a:t>二维数组的首地址</a:t>
            </a:r>
            <a:endParaRPr lang="zh-CN" altLang="en-US" sz="2800" dirty="0"/>
          </a:p>
          <a:p>
            <a:pPr lvl="1" eaLnBrk="1" hangingPunct="1">
              <a:lnSpc>
                <a:spcPct val="90000"/>
              </a:lnSpc>
              <a:buNone/>
            </a:pPr>
            <a:r>
              <a:rPr lang="en-US" altLang="zh-CN" sz="2400" dirty="0"/>
              <a:t>int b[5][10];</a:t>
            </a:r>
            <a:endParaRPr lang="en-US" altLang="zh-CN" sz="2400" dirty="0"/>
          </a:p>
          <a:p>
            <a:pPr lvl="1" eaLnBrk="1" hangingPunct="1">
              <a:lnSpc>
                <a:spcPct val="90000"/>
              </a:lnSpc>
              <a:buFont typeface="Wingdings" panose="05000000000000000000" pitchFamily="2" charset="2"/>
              <a:buChar char="l"/>
            </a:pPr>
            <a:r>
              <a:rPr lang="zh-CN" altLang="en-US" sz="2400" dirty="0"/>
              <a:t>通过第一行、第一列元素来获得。</a:t>
            </a:r>
            <a:endParaRPr lang="en-US" altLang="zh-CN" sz="2400" dirty="0"/>
          </a:p>
          <a:p>
            <a:pPr lvl="1" eaLnBrk="1" hangingPunct="1">
              <a:lnSpc>
                <a:spcPct val="90000"/>
              </a:lnSpc>
              <a:buNone/>
            </a:pPr>
            <a:r>
              <a:rPr lang="zh-CN" altLang="en-US" sz="2400" dirty="0"/>
              <a:t>    例如：</a:t>
            </a:r>
            <a:r>
              <a:rPr lang="en-US" altLang="zh-CN" sz="2400" dirty="0"/>
              <a:t>int *p;  </a:t>
            </a:r>
            <a:endParaRPr lang="en-US" altLang="zh-CN" sz="2400" dirty="0"/>
          </a:p>
          <a:p>
            <a:pPr lvl="1" eaLnBrk="1" hangingPunct="1">
              <a:lnSpc>
                <a:spcPct val="90000"/>
              </a:lnSpc>
              <a:buNone/>
            </a:pPr>
            <a:r>
              <a:rPr lang="en-US" altLang="zh-CN" sz="2400" dirty="0"/>
              <a:t>                p = &amp;b[0][0]; </a:t>
            </a:r>
            <a:r>
              <a:rPr lang="zh-CN" altLang="en-US" sz="2400" dirty="0"/>
              <a:t>或  </a:t>
            </a:r>
            <a:r>
              <a:rPr lang="en-US" altLang="zh-CN" sz="2400" dirty="0"/>
              <a:t>p = b[0];          p++; //</a:t>
            </a:r>
            <a:r>
              <a:rPr lang="zh-CN" altLang="en-US" sz="2400" dirty="0"/>
              <a:t>加</a:t>
            </a:r>
            <a:r>
              <a:rPr lang="en-US" altLang="zh-CN" sz="2400" dirty="0"/>
              <a:t>sizeof(int)</a:t>
            </a:r>
            <a:endParaRPr lang="en-US" altLang="zh-CN" sz="2400" dirty="0"/>
          </a:p>
          <a:p>
            <a:pPr lvl="1" eaLnBrk="1" hangingPunct="1">
              <a:lnSpc>
                <a:spcPct val="90000"/>
              </a:lnSpc>
              <a:buFont typeface="Wingdings" panose="05000000000000000000" pitchFamily="2" charset="2"/>
              <a:buChar char="l"/>
            </a:pPr>
            <a:r>
              <a:rPr lang="zh-CN" altLang="en-US" sz="2400" dirty="0"/>
              <a:t>通过第一行的一维数组获得。</a:t>
            </a:r>
            <a:endParaRPr lang="en-US" altLang="zh-CN" sz="2400" dirty="0"/>
          </a:p>
          <a:p>
            <a:pPr lvl="1" eaLnBrk="1" hangingPunct="1">
              <a:lnSpc>
                <a:spcPct val="90000"/>
              </a:lnSpc>
              <a:buNone/>
            </a:pPr>
            <a:r>
              <a:rPr lang="zh-CN" altLang="en-US" sz="2400" dirty="0"/>
              <a:t>    例如：</a:t>
            </a:r>
            <a:r>
              <a:rPr lang="en-US" altLang="zh-CN" sz="2400" dirty="0"/>
              <a:t>int (*q)[10];</a:t>
            </a:r>
            <a:endParaRPr lang="en-US" altLang="zh-CN" sz="2400" dirty="0"/>
          </a:p>
          <a:p>
            <a:pPr lvl="2" eaLnBrk="1" hangingPunct="1">
              <a:lnSpc>
                <a:spcPct val="90000"/>
              </a:lnSpc>
              <a:buNone/>
            </a:pPr>
            <a:r>
              <a:rPr lang="en-US" altLang="zh-CN" dirty="0"/>
              <a:t>          </a:t>
            </a:r>
            <a:r>
              <a:rPr lang="en-US" altLang="zh-CN" dirty="0">
                <a:solidFill>
                  <a:srgbClr val="FF0000"/>
                </a:solidFill>
              </a:rPr>
              <a:t>q = &amp;b[0]; </a:t>
            </a:r>
            <a:r>
              <a:rPr lang="zh-CN" altLang="en-US" dirty="0">
                <a:latin typeface="楷体_GB2312" pitchFamily="1" charset="-122"/>
                <a:ea typeface="楷体_GB2312" pitchFamily="1" charset="-122"/>
              </a:rPr>
              <a:t>或</a:t>
            </a:r>
            <a:r>
              <a:rPr lang="en-US" altLang="zh-CN" dirty="0">
                <a:solidFill>
                  <a:srgbClr val="FF0000"/>
                </a:solidFill>
              </a:rPr>
              <a:t>q = b; </a:t>
            </a:r>
            <a:r>
              <a:rPr lang="en-US" altLang="zh-CN" dirty="0"/>
              <a:t>//</a:t>
            </a:r>
            <a:r>
              <a:rPr lang="zh-CN" altLang="en-US" dirty="0">
                <a:latin typeface="楷体_GB2312" pitchFamily="1" charset="-122"/>
                <a:ea typeface="楷体_GB2312" pitchFamily="1" charset="-122"/>
              </a:rPr>
              <a:t>二维数组名表示第一行的地址。</a:t>
            </a:r>
            <a:endParaRPr lang="zh-CN" altLang="en-US" dirty="0">
              <a:latin typeface="楷体_GB2312" pitchFamily="1" charset="-122"/>
              <a:ea typeface="楷体_GB2312" pitchFamily="1" charset="-122"/>
            </a:endParaRPr>
          </a:p>
          <a:p>
            <a:pPr lvl="2" eaLnBrk="1" hangingPunct="1">
              <a:lnSpc>
                <a:spcPct val="90000"/>
              </a:lnSpc>
              <a:buNone/>
            </a:pPr>
            <a:r>
              <a:rPr lang="en-US" altLang="zh-CN" dirty="0"/>
              <a:t>          q++; </a:t>
            </a:r>
            <a:r>
              <a:rPr lang="en-US" altLang="zh-CN" dirty="0">
                <a:ea typeface="楷体_GB2312" pitchFamily="1" charset="-122"/>
              </a:rPr>
              <a:t>//</a:t>
            </a:r>
            <a:r>
              <a:rPr lang="zh-CN" altLang="en-US" dirty="0">
                <a:ea typeface="楷体_GB2312" pitchFamily="1" charset="-122"/>
              </a:rPr>
              <a:t>加</a:t>
            </a:r>
            <a:r>
              <a:rPr lang="en-US" altLang="zh-CN" dirty="0">
                <a:ea typeface="楷体_GB2312" pitchFamily="1" charset="-122"/>
              </a:rPr>
              <a:t>10×sizeof(int)</a:t>
            </a:r>
            <a:endParaRPr lang="en-US" altLang="zh-CN" dirty="0">
              <a:ea typeface="楷体_GB2312" pitchFamily="1" charset="-122"/>
            </a:endParaRPr>
          </a:p>
          <a:p>
            <a:pPr lvl="1" eaLnBrk="1" hangingPunct="1">
              <a:lnSpc>
                <a:spcPct val="90000"/>
              </a:lnSpc>
              <a:buFont typeface="Wingdings" panose="05000000000000000000" pitchFamily="2" charset="2"/>
              <a:buChar char="l"/>
            </a:pPr>
            <a:r>
              <a:rPr lang="zh-CN" altLang="en-US" sz="2400" dirty="0"/>
              <a:t>通过整个数组获得。</a:t>
            </a:r>
            <a:endParaRPr lang="en-US" altLang="zh-CN" sz="2400" dirty="0"/>
          </a:p>
          <a:p>
            <a:pPr lvl="1" eaLnBrk="1" hangingPunct="1">
              <a:lnSpc>
                <a:spcPct val="90000"/>
              </a:lnSpc>
              <a:buNone/>
            </a:pPr>
            <a:r>
              <a:rPr lang="zh-CN" altLang="en-US" sz="2400" dirty="0"/>
              <a:t>    例如：</a:t>
            </a:r>
            <a:r>
              <a:rPr lang="en-US" altLang="zh-CN" sz="2400" dirty="0"/>
              <a:t>int (*r)[5][10];</a:t>
            </a:r>
            <a:endParaRPr lang="en-US" altLang="zh-CN" sz="2400" dirty="0"/>
          </a:p>
          <a:p>
            <a:pPr lvl="1" eaLnBrk="1" hangingPunct="1">
              <a:lnSpc>
                <a:spcPct val="90000"/>
              </a:lnSpc>
              <a:buNone/>
            </a:pPr>
            <a:r>
              <a:rPr lang="en-US" altLang="zh-CN" sz="2400" dirty="0">
                <a:solidFill>
                  <a:srgbClr val="FF0000"/>
                </a:solidFill>
              </a:rPr>
              <a:t>                r = &amp;b;                      </a:t>
            </a:r>
            <a:r>
              <a:rPr lang="en-US" altLang="zh-CN" sz="2400" dirty="0"/>
              <a:t>r++; //</a:t>
            </a:r>
            <a:r>
              <a:rPr lang="zh-CN" altLang="en-US" sz="2400" dirty="0"/>
              <a:t>加</a:t>
            </a:r>
            <a:r>
              <a:rPr lang="en-US" altLang="zh-CN" sz="2400" dirty="0"/>
              <a:t>5×10×sizeof(int)</a:t>
            </a:r>
            <a:endParaRPr lang="en-US" altLang="zh-CN" sz="2400" dirty="0"/>
          </a:p>
        </p:txBody>
      </p:sp>
      <p:sp>
        <p:nvSpPr>
          <p:cNvPr id="106498" name="Rectangle 2"/>
          <p:cNvSpPr>
            <a:spLocks noGrp="1"/>
          </p:cNvSpPr>
          <p:nvPr>
            <p:ph type="title" idx="4294967295"/>
          </p:nvPr>
        </p:nvSpPr>
        <p:spPr>
          <a:xfrm>
            <a:off x="1692275" y="333375"/>
            <a:ext cx="8229600" cy="1139825"/>
          </a:xfrm>
          <a:ln/>
        </p:spPr>
        <p:txBody>
          <a:bodyPr vert="horz" wrap="square" lIns="91440" tIns="45720" rIns="91440" bIns="45720" anchor="ctr" anchorCtr="0"/>
          <a:p>
            <a:pPr eaLnBrk="1" hangingPunct="1"/>
            <a:r>
              <a:rPr lang="zh-CN" altLang="en-US" dirty="0"/>
              <a:t>指针与数组（</a:t>
            </a:r>
            <a:r>
              <a:rPr lang="en-US" altLang="zh-CN" dirty="0"/>
              <a:t>2</a:t>
            </a:r>
            <a:r>
              <a:rPr lang="zh-CN" altLang="en-US" dirty="0"/>
              <a:t>） </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函数</a:t>
            </a:r>
            <a:r>
              <a:rPr lang="en-US" altLang="zh-CN" dirty="0"/>
              <a:t>main</a:t>
            </a:r>
            <a:r>
              <a:rPr lang="zh-CN" altLang="en-US" dirty="0"/>
              <a:t>的参数</a:t>
            </a:r>
            <a:endParaRPr lang="zh-CN" altLang="en-US" dirty="0"/>
          </a:p>
        </p:txBody>
      </p:sp>
      <p:sp>
        <p:nvSpPr>
          <p:cNvPr id="107522" name="Rectangle 3"/>
          <p:cNvSpPr>
            <a:spLocks noGrp="1"/>
          </p:cNvSpPr>
          <p:nvPr>
            <p:ph type="body" idx="4294967295"/>
          </p:nvPr>
        </p:nvSpPr>
        <p:spPr>
          <a:xfrm>
            <a:off x="107950" y="1690688"/>
            <a:ext cx="9001125" cy="4114800"/>
          </a:xfrm>
          <a:ln/>
        </p:spPr>
        <p:txBody>
          <a:bodyPr vert="horz" wrap="square" lIns="91440" tIns="45720" rIns="91440" bIns="45720" anchor="t" anchorCtr="0"/>
          <a:p>
            <a:pPr eaLnBrk="1" hangingPunct="1"/>
            <a:r>
              <a:rPr lang="zh-CN" altLang="en-US" sz="2600" dirty="0"/>
              <a:t>定义格式为：</a:t>
            </a:r>
            <a:endParaRPr lang="zh-CN" altLang="en-US" sz="2600" dirty="0"/>
          </a:p>
          <a:p>
            <a:pPr lvl="1" eaLnBrk="1" hangingPunct="1">
              <a:buFont typeface="Wingdings" panose="05000000000000000000" pitchFamily="2" charset="2"/>
              <a:buChar char="l"/>
            </a:pPr>
            <a:r>
              <a:rPr lang="en-US" altLang="zh-CN" sz="2400" dirty="0"/>
              <a:t>int main(int argc, char *argv[]);</a:t>
            </a:r>
            <a:endParaRPr lang="en-US" altLang="zh-CN" sz="2400" dirty="0"/>
          </a:p>
          <a:p>
            <a:pPr lvl="1" eaLnBrk="1" hangingPunct="1">
              <a:buNone/>
            </a:pPr>
            <a:r>
              <a:rPr lang="en-US" altLang="zh-CN" sz="2400" dirty="0"/>
              <a:t>    argc</a:t>
            </a:r>
            <a:r>
              <a:rPr lang="zh-CN" altLang="en-US" sz="2400" dirty="0"/>
              <a:t>表示传给函数</a:t>
            </a:r>
            <a:r>
              <a:rPr lang="en-US" altLang="zh-CN" sz="2400" dirty="0"/>
              <a:t>main</a:t>
            </a:r>
            <a:r>
              <a:rPr lang="zh-CN" altLang="en-US" sz="2400" dirty="0"/>
              <a:t>的参数的个数，</a:t>
            </a:r>
            <a:endParaRPr lang="zh-CN" altLang="en-US" sz="2400" dirty="0"/>
          </a:p>
          <a:p>
            <a:pPr lvl="1" eaLnBrk="1" hangingPunct="1">
              <a:buNone/>
            </a:pPr>
            <a:r>
              <a:rPr lang="en-US" altLang="zh-CN" sz="2400" dirty="0"/>
              <a:t>    argv</a:t>
            </a:r>
            <a:r>
              <a:rPr lang="zh-CN" altLang="en-US" sz="2400" dirty="0"/>
              <a:t>是一个一维数组，其每个元素为一个指向字符串的指针。</a:t>
            </a:r>
            <a:endParaRPr lang="zh-CN" altLang="en-US" sz="2400" dirty="0"/>
          </a:p>
          <a:p>
            <a:pPr lvl="1" eaLnBrk="1" hangingPunct="1">
              <a:buNone/>
            </a:pPr>
            <a:r>
              <a:rPr lang="zh-CN" altLang="en-US" sz="2400" dirty="0"/>
              <a:t>    例如：“</a:t>
            </a:r>
            <a:r>
              <a:rPr lang="en-US" altLang="zh-CN" sz="2400" dirty="0"/>
              <a:t>copy file1 file2”</a:t>
            </a:r>
            <a:r>
              <a:rPr lang="zh-CN" altLang="en-US" sz="2400" dirty="0"/>
              <a:t>执行程序</a:t>
            </a:r>
            <a:r>
              <a:rPr lang="en-US" altLang="zh-CN" sz="2400" dirty="0"/>
              <a:t>copy</a:t>
            </a:r>
            <a:r>
              <a:rPr lang="zh-CN" altLang="en-US" sz="2400" dirty="0"/>
              <a:t>时，将得到参数：</a:t>
            </a:r>
            <a:endParaRPr lang="zh-CN" altLang="en-US" sz="2400" dirty="0"/>
          </a:p>
          <a:p>
            <a:pPr lvl="1" eaLnBrk="1" hangingPunct="1">
              <a:buNone/>
            </a:pPr>
            <a:r>
              <a:rPr lang="en-US" altLang="zh-CN" sz="2400" dirty="0"/>
              <a:t>               argc</a:t>
            </a:r>
            <a:r>
              <a:rPr lang="zh-CN" altLang="en-US" sz="2400" dirty="0"/>
              <a:t>：</a:t>
            </a:r>
            <a:r>
              <a:rPr lang="en-US" altLang="zh-CN" sz="2400" dirty="0"/>
              <a:t>3</a:t>
            </a:r>
            <a:endParaRPr lang="en-US" altLang="zh-CN" sz="2400" dirty="0"/>
          </a:p>
          <a:p>
            <a:pPr lvl="1" eaLnBrk="1" hangingPunct="1">
              <a:buNone/>
            </a:pPr>
            <a:r>
              <a:rPr lang="en-US" altLang="zh-CN" sz="2400" dirty="0"/>
              <a:t>               argv[0]</a:t>
            </a:r>
            <a:r>
              <a:rPr lang="zh-CN" altLang="en-US" sz="2400" dirty="0"/>
              <a:t>：</a:t>
            </a:r>
            <a:r>
              <a:rPr lang="en-US" altLang="zh-CN" sz="2400" dirty="0"/>
              <a:t>"copy"</a:t>
            </a:r>
            <a:endParaRPr lang="en-US" altLang="zh-CN" sz="2400" dirty="0"/>
          </a:p>
          <a:p>
            <a:pPr lvl="1" eaLnBrk="1" hangingPunct="1">
              <a:buNone/>
            </a:pPr>
            <a:r>
              <a:rPr lang="en-US" altLang="zh-CN" sz="2400" dirty="0"/>
              <a:t>               argv[1]</a:t>
            </a:r>
            <a:r>
              <a:rPr lang="zh-CN" altLang="en-US" sz="2400" dirty="0"/>
              <a:t>：</a:t>
            </a:r>
            <a:r>
              <a:rPr lang="en-US" altLang="zh-CN" sz="2400" dirty="0"/>
              <a:t>"file1"</a:t>
            </a:r>
            <a:endParaRPr lang="en-US" altLang="zh-CN" sz="2400" dirty="0"/>
          </a:p>
          <a:p>
            <a:pPr lvl="1" eaLnBrk="1" hangingPunct="1">
              <a:buNone/>
            </a:pPr>
            <a:r>
              <a:rPr lang="en-US" altLang="zh-CN" sz="2400" dirty="0"/>
              <a:t>               argv[2]</a:t>
            </a:r>
            <a:r>
              <a:rPr lang="zh-CN" altLang="en-US" sz="2400" dirty="0"/>
              <a:t>：</a:t>
            </a:r>
            <a:r>
              <a:rPr lang="en-US" altLang="zh-CN" sz="2400" dirty="0"/>
              <a:t>"file2" </a:t>
            </a:r>
            <a:endParaRPr lang="en-US" altLang="zh-CN"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idx="4294967295"/>
          </p:nvPr>
        </p:nvSpPr>
        <p:spPr>
          <a:xfrm>
            <a:off x="1692275" y="341313"/>
            <a:ext cx="7772400" cy="1143000"/>
          </a:xfrm>
          <a:ln/>
        </p:spPr>
        <p:txBody>
          <a:bodyPr vert="horz" wrap="square" lIns="91440" tIns="45720" rIns="91440" bIns="45720" anchor="ctr" anchorCtr="0"/>
          <a:p>
            <a:pPr eaLnBrk="1" hangingPunct="1"/>
            <a:r>
              <a:rPr lang="zh-CN" altLang="zh-CN" dirty="0">
                <a:latin typeface="Verdana" panose="020B0604030504040204" pitchFamily="34" charset="0"/>
              </a:rPr>
              <a:t>函数指针 </a:t>
            </a:r>
            <a:endParaRPr lang="zh-CN" altLang="zh-CN" dirty="0">
              <a:latin typeface="Verdana" panose="020B0604030504040204" pitchFamily="34" charset="0"/>
            </a:endParaRPr>
          </a:p>
        </p:txBody>
      </p:sp>
      <p:sp>
        <p:nvSpPr>
          <p:cNvPr id="108546" name="Rectangle 3"/>
          <p:cNvSpPr>
            <a:spLocks noGrp="1"/>
          </p:cNvSpPr>
          <p:nvPr>
            <p:ph type="body" idx="4294967295"/>
          </p:nvPr>
        </p:nvSpPr>
        <p:spPr>
          <a:xfrm>
            <a:off x="323850" y="1724025"/>
            <a:ext cx="8496300" cy="5449888"/>
          </a:xfrm>
          <a:ln/>
        </p:spPr>
        <p:txBody>
          <a:bodyPr vert="horz" wrap="square" lIns="91440" tIns="45720" rIns="91440" bIns="45720" anchor="t" anchorCtr="0"/>
          <a:p>
            <a:pPr marL="361950" indent="-361950" algn="just" eaLnBrk="1" hangingPunct="1"/>
            <a:r>
              <a:rPr lang="en-US" altLang="zh-CN" sz="2600" dirty="0"/>
              <a:t>C++</a:t>
            </a:r>
            <a:r>
              <a:rPr lang="zh-CN" altLang="en-US" sz="2600" dirty="0"/>
              <a:t>中可以定义一个指针变量，使其指向函数。</a:t>
            </a:r>
            <a:endParaRPr lang="en-US" altLang="zh-CN" sz="2600" dirty="0"/>
          </a:p>
          <a:p>
            <a:pPr marL="361950" indent="-361950" algn="just" eaLnBrk="1" hangingPunct="1">
              <a:spcAft>
                <a:spcPts val="1200"/>
              </a:spcAft>
              <a:buNone/>
            </a:pPr>
            <a:r>
              <a:rPr lang="en-US" altLang="zh-CN" sz="2600" dirty="0"/>
              <a:t>    </a:t>
            </a:r>
            <a:r>
              <a:rPr lang="zh-CN" altLang="en-US" sz="2400" dirty="0"/>
              <a:t>例如：</a:t>
            </a:r>
            <a:r>
              <a:rPr lang="en-US" altLang="zh-CN" sz="2400" dirty="0"/>
              <a:t>double (*fp)(int); //fp</a:t>
            </a:r>
            <a:r>
              <a:rPr lang="zh-CN" altLang="en-US" sz="2400" dirty="0"/>
              <a:t>是一个指向函数的指针变量</a:t>
            </a:r>
            <a:endParaRPr lang="zh-CN" altLang="en-US" sz="2400" dirty="0"/>
          </a:p>
          <a:p>
            <a:pPr marL="361950" indent="-361950" eaLnBrk="1" hangingPunct="1"/>
            <a:r>
              <a:rPr lang="zh-CN" altLang="en-US" sz="2600" dirty="0"/>
              <a:t>用取地址操作符</a:t>
            </a:r>
            <a:r>
              <a:rPr lang="en-US" altLang="zh-CN" sz="2600" dirty="0"/>
              <a:t>&amp;</a:t>
            </a:r>
            <a:r>
              <a:rPr lang="zh-CN" altLang="en-US" sz="2600" dirty="0"/>
              <a:t>来获得函数的内存地址，或直接用函数名来表示。</a:t>
            </a:r>
            <a:endParaRPr lang="en-US" altLang="zh-CN" sz="2600" dirty="0"/>
          </a:p>
          <a:p>
            <a:pPr marL="361950" indent="-361950" eaLnBrk="1" hangingPunct="1">
              <a:buNone/>
            </a:pPr>
            <a:r>
              <a:rPr lang="en-US" altLang="zh-CN" sz="2600" dirty="0"/>
              <a:t>    </a:t>
            </a:r>
            <a:r>
              <a:rPr lang="zh-CN" altLang="en-US" sz="2400" dirty="0"/>
              <a:t>例如：</a:t>
            </a:r>
            <a:r>
              <a:rPr lang="en-US" altLang="zh-CN" sz="2400" dirty="0"/>
              <a:t>double f(int x) { ... }</a:t>
            </a:r>
            <a:endParaRPr lang="en-US" altLang="zh-CN" sz="2400" dirty="0"/>
          </a:p>
          <a:p>
            <a:pPr marL="361950" indent="-361950" eaLnBrk="1" hangingPunct="1">
              <a:spcAft>
                <a:spcPts val="1200"/>
              </a:spcAft>
              <a:buNone/>
            </a:pPr>
            <a:r>
              <a:rPr lang="en-US" altLang="zh-CN" sz="2400" dirty="0">
                <a:solidFill>
                  <a:srgbClr val="FF0000"/>
                </a:solidFill>
              </a:rPr>
              <a:t>                 fp = &amp;f;</a:t>
            </a:r>
            <a:r>
              <a:rPr lang="en-US" altLang="zh-CN" sz="2400" dirty="0"/>
              <a:t> //</a:t>
            </a:r>
            <a:r>
              <a:rPr lang="zh-CN" altLang="en-US" sz="2400" dirty="0"/>
              <a:t>或，</a:t>
            </a:r>
            <a:r>
              <a:rPr lang="en-US" altLang="zh-CN" sz="2400" dirty="0">
                <a:solidFill>
                  <a:srgbClr val="FF0000"/>
                </a:solidFill>
              </a:rPr>
              <a:t>fp = f; </a:t>
            </a:r>
            <a:endParaRPr lang="en-US" altLang="zh-CN" sz="2400" dirty="0">
              <a:solidFill>
                <a:srgbClr val="FF0000"/>
              </a:solidFill>
            </a:endParaRPr>
          </a:p>
          <a:p>
            <a:pPr marL="361950" indent="-361950" eaLnBrk="1" hangingPunct="1"/>
            <a:r>
              <a:rPr lang="zh-CN" altLang="en-US" sz="2600" dirty="0"/>
              <a:t>通过函数指针调用函数可采用下面的形式：</a:t>
            </a:r>
            <a:endParaRPr lang="en-US" altLang="zh-CN" sz="2600" dirty="0"/>
          </a:p>
          <a:p>
            <a:pPr marL="361950" indent="-361950" eaLnBrk="1" hangingPunct="1">
              <a:buNone/>
            </a:pPr>
            <a:r>
              <a:rPr lang="en-US" altLang="zh-CN" sz="2600" dirty="0"/>
              <a:t>    </a:t>
            </a:r>
            <a:r>
              <a:rPr lang="zh-CN" altLang="en-US" sz="2400" dirty="0"/>
              <a:t>例如：</a:t>
            </a:r>
            <a:r>
              <a:rPr lang="en-US" altLang="zh-CN" sz="2400" dirty="0">
                <a:solidFill>
                  <a:srgbClr val="FF0000"/>
                </a:solidFill>
              </a:rPr>
              <a:t>(*fp)(10);  </a:t>
            </a:r>
            <a:r>
              <a:rPr lang="zh-CN" altLang="en-US" sz="2400" dirty="0"/>
              <a:t>或 </a:t>
            </a:r>
            <a:r>
              <a:rPr lang="en-US" altLang="zh-CN" sz="2400" dirty="0">
                <a:solidFill>
                  <a:srgbClr val="FF0000"/>
                </a:solidFill>
              </a:rPr>
              <a:t>fp(10);</a:t>
            </a:r>
            <a:endParaRPr lang="en-US" altLang="zh-CN" sz="2400"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idx="4294967295"/>
          </p:nvPr>
        </p:nvSpPr>
        <p:spPr>
          <a:xfrm>
            <a:off x="1547813" y="333375"/>
            <a:ext cx="7596187" cy="919163"/>
          </a:xfrm>
          <a:ln/>
        </p:spPr>
        <p:txBody>
          <a:bodyPr vert="horz" wrap="square" lIns="91440" tIns="45720" rIns="91440" bIns="45720" anchor="ctr" anchorCtr="0"/>
          <a:p>
            <a:pPr eaLnBrk="1" hangingPunct="1"/>
            <a:r>
              <a:rPr lang="zh-CN" altLang="zh-CN" sz="3600" dirty="0">
                <a:latin typeface="楷体_GB2312" pitchFamily="1" charset="-122"/>
              </a:rPr>
              <a:t>例：编写一个程序，根据输入的要求执行在一个函数表中定义的某个函数。 </a:t>
            </a:r>
            <a:endParaRPr lang="zh-CN" altLang="zh-CN" sz="3600" dirty="0">
              <a:latin typeface="楷体_GB2312" pitchFamily="1" charset="-122"/>
            </a:endParaRPr>
          </a:p>
        </p:txBody>
      </p:sp>
      <p:sp>
        <p:nvSpPr>
          <p:cNvPr id="109570" name="Rectangle 3"/>
          <p:cNvSpPr>
            <a:spLocks noGrp="1"/>
          </p:cNvSpPr>
          <p:nvPr>
            <p:ph type="body" idx="4294967295"/>
          </p:nvPr>
        </p:nvSpPr>
        <p:spPr>
          <a:xfrm>
            <a:off x="457200" y="1584325"/>
            <a:ext cx="8229600" cy="5732463"/>
          </a:xfrm>
          <a:ln/>
        </p:spPr>
        <p:txBody>
          <a:bodyPr vert="horz" wrap="square" lIns="91440" tIns="45720" rIns="91440" bIns="45720" anchor="t" anchorCtr="0"/>
          <a:p>
            <a:pPr eaLnBrk="1" hangingPunct="1">
              <a:lnSpc>
                <a:spcPct val="80000"/>
              </a:lnSpc>
              <a:buNone/>
            </a:pPr>
            <a:r>
              <a:rPr lang="en-US" altLang="zh-CN" sz="1800" b="1" dirty="0"/>
              <a:t>#include &lt;iostream&gt;</a:t>
            </a:r>
            <a:endParaRPr lang="en-US" altLang="zh-CN" sz="1800" b="1" dirty="0"/>
          </a:p>
          <a:p>
            <a:pPr eaLnBrk="1" hangingPunct="1">
              <a:lnSpc>
                <a:spcPct val="80000"/>
              </a:lnSpc>
              <a:buNone/>
            </a:pPr>
            <a:r>
              <a:rPr lang="en-US" altLang="zh-CN" sz="1800" b="1" dirty="0"/>
              <a:t>#include &lt;cmath&gt;</a:t>
            </a:r>
            <a:endParaRPr lang="en-US" altLang="zh-CN" sz="1800" b="1" dirty="0"/>
          </a:p>
          <a:p>
            <a:pPr eaLnBrk="1" hangingPunct="1">
              <a:lnSpc>
                <a:spcPct val="80000"/>
              </a:lnSpc>
              <a:buNone/>
            </a:pPr>
            <a:r>
              <a:rPr lang="en-US" altLang="zh-CN" sz="1800" b="1" dirty="0"/>
              <a:t>using namespace std;</a:t>
            </a:r>
            <a:endParaRPr lang="en-US" altLang="zh-CN" sz="1800" b="1" dirty="0"/>
          </a:p>
          <a:p>
            <a:pPr eaLnBrk="1" hangingPunct="1">
              <a:lnSpc>
                <a:spcPct val="80000"/>
              </a:lnSpc>
              <a:buNone/>
            </a:pPr>
            <a:r>
              <a:rPr lang="en-US" altLang="zh-CN" sz="1800" b="1" dirty="0"/>
              <a:t>const int MAX_LEN=8;</a:t>
            </a:r>
            <a:endParaRPr lang="en-US" altLang="zh-CN" sz="1800" b="1" dirty="0"/>
          </a:p>
          <a:p>
            <a:pPr eaLnBrk="1" hangingPunct="1">
              <a:lnSpc>
                <a:spcPct val="80000"/>
              </a:lnSpc>
              <a:buNone/>
            </a:pPr>
            <a:r>
              <a:rPr lang="en-US" altLang="zh-CN" sz="1800" b="1" dirty="0">
                <a:solidFill>
                  <a:srgbClr val="FF0000"/>
                </a:solidFill>
              </a:rPr>
              <a:t>typedef double (*FP)(double);</a:t>
            </a:r>
            <a:endParaRPr lang="en-US" altLang="zh-CN" sz="1800" b="1" dirty="0">
              <a:solidFill>
                <a:srgbClr val="FF0000"/>
              </a:solidFill>
            </a:endParaRPr>
          </a:p>
          <a:p>
            <a:pPr eaLnBrk="1" hangingPunct="1">
              <a:lnSpc>
                <a:spcPct val="80000"/>
              </a:lnSpc>
              <a:buNone/>
            </a:pPr>
            <a:r>
              <a:rPr lang="en-US" altLang="zh-CN" sz="1800" b="1" dirty="0">
                <a:solidFill>
                  <a:srgbClr val="FF0000"/>
                </a:solidFill>
              </a:rPr>
              <a:t>FP</a:t>
            </a:r>
            <a:r>
              <a:rPr lang="en-US" altLang="zh-CN" sz="1800" b="1" dirty="0"/>
              <a:t> func_list[MAX_LEN]={sin,cos,tan,asin,acos,atan,log,log10};</a:t>
            </a:r>
            <a:endParaRPr lang="en-US" altLang="zh-CN" sz="1800" b="1" dirty="0"/>
          </a:p>
          <a:p>
            <a:pPr eaLnBrk="1" hangingPunct="1">
              <a:lnSpc>
                <a:spcPct val="80000"/>
              </a:lnSpc>
              <a:buNone/>
            </a:pPr>
            <a:r>
              <a:rPr lang="en-US" altLang="zh-CN" sz="1800" b="1" dirty="0"/>
              <a:t>int main()</a:t>
            </a:r>
            <a:endParaRPr lang="en-US" altLang="zh-CN" sz="1800" b="1" dirty="0"/>
          </a:p>
          <a:p>
            <a:pPr eaLnBrk="1" hangingPunct="1">
              <a:lnSpc>
                <a:spcPct val="80000"/>
              </a:lnSpc>
              <a:buNone/>
            </a:pPr>
            <a:r>
              <a:rPr lang="en-US" altLang="zh-CN" sz="1800" b="1" dirty="0"/>
              <a:t>{	int index;</a:t>
            </a:r>
            <a:endParaRPr lang="en-US" altLang="zh-CN" sz="1800" b="1" dirty="0"/>
          </a:p>
          <a:p>
            <a:pPr eaLnBrk="1" hangingPunct="1">
              <a:lnSpc>
                <a:spcPct val="80000"/>
              </a:lnSpc>
              <a:buNone/>
            </a:pPr>
            <a:r>
              <a:rPr lang="en-US" altLang="zh-CN" sz="1800" b="1" dirty="0"/>
              <a:t>	double x;</a:t>
            </a:r>
            <a:endParaRPr lang="en-US" altLang="zh-CN" sz="1800" b="1" dirty="0"/>
          </a:p>
          <a:p>
            <a:pPr eaLnBrk="1" hangingPunct="1">
              <a:lnSpc>
                <a:spcPct val="80000"/>
              </a:lnSpc>
              <a:buNone/>
            </a:pPr>
            <a:r>
              <a:rPr lang="en-US" altLang="zh-CN" sz="1800" b="1" dirty="0"/>
              <a:t>	do  //</a:t>
            </a:r>
            <a:r>
              <a:rPr lang="zh-CN" altLang="en-US" sz="1800" b="1" dirty="0"/>
              <a:t>循环以获得正确的输入</a:t>
            </a:r>
            <a:endParaRPr lang="zh-CN" altLang="en-US" sz="1800" b="1" dirty="0"/>
          </a:p>
          <a:p>
            <a:pPr eaLnBrk="1" hangingPunct="1">
              <a:lnSpc>
                <a:spcPct val="80000"/>
              </a:lnSpc>
              <a:buNone/>
            </a:pPr>
            <a:r>
              <a:rPr lang="zh-CN" altLang="en-US" sz="1800" b="1" dirty="0"/>
              <a:t>	</a:t>
            </a:r>
            <a:r>
              <a:rPr lang="en-US" altLang="zh-CN" sz="1800" b="1" dirty="0"/>
              <a:t>{	cout &lt;&lt; "</a:t>
            </a:r>
            <a:r>
              <a:rPr lang="zh-CN" altLang="en-US" sz="1800" b="1" dirty="0"/>
              <a:t>请输入要计算的函数</a:t>
            </a:r>
            <a:r>
              <a:rPr lang="en-US" altLang="zh-CN" sz="1800" b="1" dirty="0"/>
              <a:t>(0:sin 1:cos 2:tan 3:asin\n"</a:t>
            </a:r>
            <a:endParaRPr lang="en-US" altLang="zh-CN" sz="1800" b="1" dirty="0"/>
          </a:p>
          <a:p>
            <a:pPr eaLnBrk="1" hangingPunct="1">
              <a:lnSpc>
                <a:spcPct val="80000"/>
              </a:lnSpc>
              <a:buNone/>
            </a:pPr>
            <a:r>
              <a:rPr lang="en-US" altLang="zh-CN" sz="1800" b="1" dirty="0"/>
              <a:t>		       &lt;&lt; "4:acos 5: atan 6:log 7:log10):";</a:t>
            </a:r>
            <a:endParaRPr lang="en-US" altLang="zh-CN" sz="1800" b="1" dirty="0"/>
          </a:p>
          <a:p>
            <a:pPr eaLnBrk="1" hangingPunct="1">
              <a:lnSpc>
                <a:spcPct val="80000"/>
              </a:lnSpc>
              <a:buNone/>
            </a:pPr>
            <a:r>
              <a:rPr lang="en-US" altLang="zh-CN" sz="1800" b="1" dirty="0"/>
              <a:t>		cin &gt;&gt; index;</a:t>
            </a:r>
            <a:endParaRPr lang="en-US" altLang="zh-CN" sz="1800" b="1" dirty="0"/>
          </a:p>
          <a:p>
            <a:pPr eaLnBrk="1" hangingPunct="1">
              <a:lnSpc>
                <a:spcPct val="80000"/>
              </a:lnSpc>
              <a:buNone/>
            </a:pPr>
            <a:r>
              <a:rPr lang="en-US" altLang="zh-CN" sz="1800" b="1" dirty="0"/>
              <a:t>	} while (index &lt; 0 || index &gt; 7);</a:t>
            </a:r>
            <a:endParaRPr lang="en-US" altLang="zh-CN" sz="1800" b="1" dirty="0"/>
          </a:p>
          <a:p>
            <a:pPr eaLnBrk="1" hangingPunct="1">
              <a:lnSpc>
                <a:spcPct val="80000"/>
              </a:lnSpc>
              <a:buNone/>
            </a:pPr>
            <a:r>
              <a:rPr lang="en-US" altLang="zh-CN" sz="1800" b="1" dirty="0"/>
              <a:t>	cout &lt;&lt; "</a:t>
            </a:r>
            <a:r>
              <a:rPr lang="zh-CN" altLang="en-US" sz="1800" b="1" dirty="0"/>
              <a:t>请输入参数：</a:t>
            </a:r>
            <a:r>
              <a:rPr lang="en-US" altLang="zh-CN" sz="1800" b="1" dirty="0"/>
              <a:t>";</a:t>
            </a:r>
            <a:endParaRPr lang="en-US" altLang="zh-CN" sz="1800" b="1" dirty="0"/>
          </a:p>
          <a:p>
            <a:pPr eaLnBrk="1" hangingPunct="1">
              <a:lnSpc>
                <a:spcPct val="80000"/>
              </a:lnSpc>
              <a:buNone/>
            </a:pPr>
            <a:r>
              <a:rPr lang="en-US" altLang="zh-CN" sz="1800" b="1" dirty="0"/>
              <a:t>	cin &gt;&gt; x;</a:t>
            </a:r>
            <a:endParaRPr lang="en-US" altLang="zh-CN" sz="1800" b="1" dirty="0"/>
          </a:p>
          <a:p>
            <a:pPr eaLnBrk="1" hangingPunct="1">
              <a:lnSpc>
                <a:spcPct val="80000"/>
              </a:lnSpc>
              <a:buNone/>
            </a:pPr>
            <a:r>
              <a:rPr lang="en-US" altLang="zh-CN" sz="1800" b="1" dirty="0"/>
              <a:t>	cout &lt;&lt; "</a:t>
            </a:r>
            <a:r>
              <a:rPr lang="zh-CN" altLang="en-US" sz="1800" b="1" dirty="0"/>
              <a:t>结果为：</a:t>
            </a:r>
            <a:r>
              <a:rPr lang="en-US" altLang="zh-CN" sz="1800" b="1" dirty="0"/>
              <a:t>" &lt;&lt; </a:t>
            </a:r>
            <a:r>
              <a:rPr lang="en-US" altLang="zh-CN" sz="1800" b="1" dirty="0">
                <a:solidFill>
                  <a:srgbClr val="FF0000"/>
                </a:solidFill>
              </a:rPr>
              <a:t>(*func_list[index])(x) </a:t>
            </a:r>
            <a:r>
              <a:rPr lang="en-US" altLang="zh-CN" sz="1800" b="1" dirty="0"/>
              <a:t>&lt;&lt; endl;</a:t>
            </a:r>
            <a:endParaRPr lang="en-US" altLang="zh-CN" sz="1800" b="1" dirty="0"/>
          </a:p>
          <a:p>
            <a:pPr eaLnBrk="1" hangingPunct="1">
              <a:lnSpc>
                <a:spcPct val="80000"/>
              </a:lnSpc>
              <a:buNone/>
            </a:pPr>
            <a:r>
              <a:rPr lang="en-US" altLang="zh-CN" sz="1800" b="1" dirty="0"/>
              <a:t>	return 0;</a:t>
            </a:r>
            <a:endParaRPr lang="en-US" altLang="zh-CN" sz="1800" b="1" dirty="0"/>
          </a:p>
          <a:p>
            <a:pPr eaLnBrk="1" hangingPunct="1">
              <a:lnSpc>
                <a:spcPct val="80000"/>
              </a:lnSpc>
              <a:buNone/>
            </a:pPr>
            <a:r>
              <a:rPr lang="en-US" altLang="zh-CN" sz="1800" b="1" dirty="0"/>
              <a:t>}</a:t>
            </a:r>
            <a:endParaRPr lang="en-US" altLang="zh-CN" sz="18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idx="4294967295"/>
          </p:nvPr>
        </p:nvSpPr>
        <p:spPr>
          <a:xfrm>
            <a:off x="1476375" y="404813"/>
            <a:ext cx="8229600" cy="941387"/>
          </a:xfrm>
          <a:ln/>
        </p:spPr>
        <p:txBody>
          <a:bodyPr vert="horz" wrap="square" lIns="91440" tIns="45720" rIns="91440" bIns="45720" anchor="ctr" anchorCtr="0"/>
          <a:p>
            <a:pPr eaLnBrk="1" hangingPunct="1"/>
            <a:r>
              <a:rPr lang="zh-CN" altLang="zh-CN" dirty="0"/>
              <a:t>向函数传递函数</a:t>
            </a:r>
            <a:endParaRPr lang="zh-CN" altLang="zh-CN" dirty="0"/>
          </a:p>
        </p:txBody>
      </p:sp>
      <p:sp>
        <p:nvSpPr>
          <p:cNvPr id="110594" name="Rectangle 3"/>
          <p:cNvSpPr>
            <a:spLocks noGrp="1"/>
          </p:cNvSpPr>
          <p:nvPr>
            <p:ph type="body" idx="4294967295"/>
          </p:nvPr>
        </p:nvSpPr>
        <p:spPr>
          <a:xfrm>
            <a:off x="323850" y="1484313"/>
            <a:ext cx="8820150" cy="5087937"/>
          </a:xfrm>
          <a:ln/>
        </p:spPr>
        <p:txBody>
          <a:bodyPr vert="horz" wrap="square" lIns="91440" tIns="45720" rIns="91440" bIns="45720" anchor="t" anchorCtr="0"/>
          <a:p>
            <a:pPr eaLnBrk="1" hangingPunct="1"/>
            <a:r>
              <a:rPr lang="zh-CN" altLang="en-US" sz="2800" dirty="0"/>
              <a:t>调用一个函数时可把一个函数作为参数传给被调用函数。被调用函数的形参定义为一个函数指针类型，调用时的实参为一个函数的地址。</a:t>
            </a:r>
            <a:endParaRPr lang="en-US" altLang="zh-CN" sz="2800" dirty="0"/>
          </a:p>
          <a:p>
            <a:pPr eaLnBrk="1" hangingPunct="1">
              <a:buNone/>
            </a:pPr>
            <a:r>
              <a:rPr lang="en-US" altLang="zh-CN" sz="2100" dirty="0"/>
              <a:t>     </a:t>
            </a:r>
            <a:r>
              <a:rPr lang="zh-CN" altLang="en-US" sz="2400" dirty="0"/>
              <a:t>例如： </a:t>
            </a:r>
            <a:endParaRPr lang="en-US" altLang="zh-CN" sz="2400" dirty="0"/>
          </a:p>
          <a:p>
            <a:pPr eaLnBrk="1" hangingPunct="1">
              <a:buNone/>
            </a:pPr>
            <a:r>
              <a:rPr lang="en-US" altLang="zh-CN" sz="2400" b="1" dirty="0"/>
              <a:t>      int f(int);     int g(int);</a:t>
            </a:r>
            <a:endParaRPr lang="en-US" altLang="zh-CN" sz="2400" b="1" dirty="0"/>
          </a:p>
          <a:p>
            <a:pPr lvl="1" eaLnBrk="1" hangingPunct="1">
              <a:lnSpc>
                <a:spcPct val="80000"/>
              </a:lnSpc>
              <a:buNone/>
            </a:pPr>
            <a:r>
              <a:rPr lang="en-US" altLang="zh-CN" sz="2400" b="1" dirty="0"/>
              <a:t>int func(int (*fp)(int x)) </a:t>
            </a:r>
            <a:r>
              <a:rPr lang="en-US" altLang="zh-CN" sz="2400" dirty="0"/>
              <a:t>//</a:t>
            </a:r>
            <a:r>
              <a:rPr lang="zh-CN" altLang="en-US" sz="2400" dirty="0"/>
              <a:t>参数为一个函数指针类型</a:t>
            </a:r>
            <a:endParaRPr lang="zh-CN" altLang="en-US" sz="2400" dirty="0"/>
          </a:p>
          <a:p>
            <a:pPr lvl="1" eaLnBrk="1" hangingPunct="1">
              <a:lnSpc>
                <a:spcPct val="80000"/>
              </a:lnSpc>
              <a:buNone/>
            </a:pPr>
            <a:r>
              <a:rPr lang="en-US" altLang="zh-CN" sz="2400" b="1" dirty="0"/>
              <a:t>{   int i;</a:t>
            </a:r>
            <a:endParaRPr lang="en-US" altLang="zh-CN" sz="2400" b="1" dirty="0"/>
          </a:p>
          <a:p>
            <a:pPr lvl="1" eaLnBrk="1" hangingPunct="1">
              <a:lnSpc>
                <a:spcPct val="80000"/>
              </a:lnSpc>
              <a:buNone/>
            </a:pPr>
            <a:r>
              <a:rPr lang="en-US" altLang="zh-CN" sz="2400" b="1" dirty="0"/>
              <a:t>	 (*fp)(i)... </a:t>
            </a:r>
            <a:r>
              <a:rPr lang="en-US" altLang="zh-CN" sz="2400" dirty="0"/>
              <a:t>//</a:t>
            </a:r>
            <a:r>
              <a:rPr lang="zh-CN" altLang="en-US" sz="2400" dirty="0"/>
              <a:t>或</a:t>
            </a:r>
            <a:r>
              <a:rPr lang="en-US" altLang="zh-CN" sz="2400" dirty="0"/>
              <a:t>fp(i); </a:t>
            </a:r>
            <a:r>
              <a:rPr lang="zh-CN" altLang="en-US" sz="2400" dirty="0"/>
              <a:t>调用形参</a:t>
            </a:r>
            <a:r>
              <a:rPr lang="en-US" altLang="zh-CN" sz="2400" dirty="0"/>
              <a:t>fp</a:t>
            </a:r>
            <a:r>
              <a:rPr lang="zh-CN" altLang="en-US" sz="2400" dirty="0"/>
              <a:t>所指向的函数</a:t>
            </a:r>
            <a:endParaRPr lang="en-US" altLang="zh-CN" sz="2400" dirty="0"/>
          </a:p>
          <a:p>
            <a:pPr lvl="1" eaLnBrk="1" hangingPunct="1">
              <a:lnSpc>
                <a:spcPct val="80000"/>
              </a:lnSpc>
              <a:buNone/>
            </a:pPr>
            <a:r>
              <a:rPr lang="en-US" altLang="zh-CN" sz="2400" b="1" dirty="0"/>
              <a:t>}</a:t>
            </a:r>
            <a:endParaRPr lang="en-US" altLang="zh-CN" sz="2400" b="1" dirty="0"/>
          </a:p>
          <a:p>
            <a:pPr lvl="1" eaLnBrk="1" hangingPunct="1">
              <a:lnSpc>
                <a:spcPct val="80000"/>
              </a:lnSpc>
              <a:buNone/>
            </a:pPr>
            <a:r>
              <a:rPr lang="en-US" altLang="zh-CN" sz="2400" b="1" dirty="0"/>
              <a:t>int main()</a:t>
            </a:r>
            <a:endParaRPr lang="en-US" altLang="zh-CN" sz="2400" b="1" dirty="0"/>
          </a:p>
          <a:p>
            <a:pPr lvl="1" eaLnBrk="1" hangingPunct="1">
              <a:lnSpc>
                <a:spcPct val="80000"/>
              </a:lnSpc>
              <a:buNone/>
            </a:pPr>
            <a:r>
              <a:rPr lang="en-US" altLang="zh-CN" sz="2400" b="1" dirty="0"/>
              <a:t>{	func(&amp;f)... </a:t>
            </a:r>
            <a:r>
              <a:rPr lang="en-US" altLang="zh-CN" sz="2400" dirty="0"/>
              <a:t>//</a:t>
            </a:r>
            <a:r>
              <a:rPr lang="zh-CN" altLang="en-US" sz="2400" dirty="0"/>
              <a:t>或</a:t>
            </a:r>
            <a:r>
              <a:rPr lang="en-US" altLang="zh-CN" sz="2400" dirty="0"/>
              <a:t>func(f); </a:t>
            </a:r>
            <a:r>
              <a:rPr lang="zh-CN" altLang="en-US" sz="2400" dirty="0"/>
              <a:t>调用函数</a:t>
            </a:r>
            <a:r>
              <a:rPr lang="en-US" altLang="zh-CN" sz="2400" dirty="0"/>
              <a:t>func</a:t>
            </a:r>
            <a:r>
              <a:rPr lang="zh-CN" altLang="en-US" sz="2400" dirty="0"/>
              <a:t>，把</a:t>
            </a:r>
            <a:r>
              <a:rPr lang="en-US" altLang="zh-CN" sz="2400" dirty="0"/>
              <a:t>f</a:t>
            </a:r>
            <a:r>
              <a:rPr lang="zh-CN" altLang="en-US" sz="2400" dirty="0"/>
              <a:t>作为参数传给它</a:t>
            </a:r>
            <a:endParaRPr lang="zh-CN" altLang="en-US" sz="2400" dirty="0"/>
          </a:p>
          <a:p>
            <a:pPr lvl="1" eaLnBrk="1" hangingPunct="1">
              <a:lnSpc>
                <a:spcPct val="80000"/>
              </a:lnSpc>
              <a:buNone/>
            </a:pPr>
            <a:r>
              <a:rPr lang="zh-CN" altLang="en-US" sz="2400" b="1" dirty="0"/>
              <a:t>  </a:t>
            </a:r>
            <a:r>
              <a:rPr lang="en-US" altLang="zh-CN" sz="2400" b="1" dirty="0"/>
              <a:t> func(&amp;g)... </a:t>
            </a:r>
            <a:r>
              <a:rPr lang="en-US" altLang="zh-CN" sz="2400" dirty="0"/>
              <a:t>//</a:t>
            </a:r>
            <a:r>
              <a:rPr lang="zh-CN" altLang="en-US" sz="2400" dirty="0"/>
              <a:t>或</a:t>
            </a:r>
            <a:r>
              <a:rPr lang="en-US" altLang="zh-CN" sz="2400" dirty="0"/>
              <a:t>func(g); </a:t>
            </a:r>
            <a:r>
              <a:rPr lang="zh-CN" altLang="en-US" sz="2400" dirty="0"/>
              <a:t>调用函数</a:t>
            </a:r>
            <a:r>
              <a:rPr lang="en-US" altLang="zh-CN" sz="2400" dirty="0"/>
              <a:t>func</a:t>
            </a:r>
            <a:r>
              <a:rPr lang="zh-CN" altLang="en-US" sz="2400" dirty="0"/>
              <a:t>，把</a:t>
            </a:r>
            <a:r>
              <a:rPr lang="en-US" altLang="zh-CN" sz="2400" dirty="0"/>
              <a:t>g</a:t>
            </a:r>
            <a:r>
              <a:rPr lang="zh-CN" altLang="en-US" sz="2400" dirty="0"/>
              <a:t>作为参数传给它</a:t>
            </a:r>
            <a:endParaRPr lang="zh-CN" altLang="en-US" sz="2400" dirty="0"/>
          </a:p>
          <a:p>
            <a:pPr lvl="1" eaLnBrk="1" hangingPunct="1">
              <a:lnSpc>
                <a:spcPct val="80000"/>
              </a:lnSpc>
              <a:buNone/>
            </a:pPr>
            <a:r>
              <a:rPr lang="en-US" altLang="zh-CN" sz="2400" b="1" dirty="0"/>
              <a:t>}</a:t>
            </a:r>
            <a:endParaRPr lang="en-US" altLang="zh-CN" sz="2400" b="1"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idx="4294967295"/>
          </p:nvPr>
        </p:nvSpPr>
        <p:spPr>
          <a:xfrm>
            <a:off x="1738313" y="190500"/>
            <a:ext cx="7010400" cy="1527175"/>
          </a:xfrm>
          <a:ln/>
        </p:spPr>
        <p:txBody>
          <a:bodyPr vert="horz" wrap="square" lIns="91440" tIns="45720" rIns="91440" bIns="45720" anchor="ctr" anchorCtr="0"/>
          <a:p>
            <a:pPr eaLnBrk="1" hangingPunct="1"/>
            <a:r>
              <a:rPr lang="en-US" altLang="zh-CN" dirty="0"/>
              <a:t>C++</a:t>
            </a:r>
            <a:r>
              <a:rPr lang="zh-CN" altLang="en-US" dirty="0"/>
              <a:t>的引用类型（</a:t>
            </a:r>
            <a:r>
              <a:rPr lang="en-US" altLang="zh-CN" dirty="0"/>
              <a:t>1</a:t>
            </a:r>
            <a:r>
              <a:rPr lang="zh-CN" altLang="en-US" dirty="0"/>
              <a:t>）</a:t>
            </a:r>
            <a:endParaRPr lang="zh-CN" altLang="en-US" dirty="0"/>
          </a:p>
        </p:txBody>
      </p:sp>
      <p:sp>
        <p:nvSpPr>
          <p:cNvPr id="111618" name="Rectangle 3"/>
          <p:cNvSpPr>
            <a:spLocks noGrp="1"/>
          </p:cNvSpPr>
          <p:nvPr>
            <p:ph type="body" idx="4294967295"/>
          </p:nvPr>
        </p:nvSpPr>
        <p:spPr>
          <a:xfrm>
            <a:off x="179388" y="1906588"/>
            <a:ext cx="8824912" cy="3451225"/>
          </a:xfrm>
          <a:ln/>
        </p:spPr>
        <p:txBody>
          <a:bodyPr vert="horz" wrap="square" lIns="91440" tIns="45720" rIns="91440" bIns="45720" anchor="t" anchorCtr="0"/>
          <a:p>
            <a:pPr marL="441325" indent="-441325" eaLnBrk="1" hangingPunct="1">
              <a:lnSpc>
                <a:spcPct val="90000"/>
              </a:lnSpc>
            </a:pPr>
            <a:r>
              <a:rPr lang="zh-CN" altLang="en-US" sz="2600" dirty="0"/>
              <a:t>引用类型用于给一个变量</a:t>
            </a:r>
            <a:r>
              <a:rPr lang="zh-CN" altLang="en-US" sz="2600" dirty="0">
                <a:solidFill>
                  <a:srgbClr val="FF0000"/>
                </a:solidFill>
              </a:rPr>
              <a:t>取一个别名</a:t>
            </a:r>
            <a:r>
              <a:rPr lang="zh-CN" altLang="en-US" sz="2600" dirty="0"/>
              <a:t>。</a:t>
            </a:r>
            <a:endParaRPr lang="en-US" altLang="zh-CN" sz="2600" dirty="0"/>
          </a:p>
          <a:p>
            <a:pPr marL="441325" indent="-441325" eaLnBrk="1" hangingPunct="1">
              <a:lnSpc>
                <a:spcPct val="90000"/>
              </a:lnSpc>
              <a:buNone/>
            </a:pPr>
            <a:r>
              <a:rPr lang="en-US" altLang="zh-CN" sz="2600" dirty="0"/>
              <a:t>     </a:t>
            </a:r>
            <a:r>
              <a:rPr lang="zh-CN" altLang="en-US" sz="2400" dirty="0"/>
              <a:t>例如：</a:t>
            </a:r>
            <a:r>
              <a:rPr lang="en-US" altLang="zh-CN" sz="2400" dirty="0"/>
              <a:t>int x=0;</a:t>
            </a:r>
            <a:endParaRPr lang="en-US" altLang="zh-CN" sz="2400" dirty="0"/>
          </a:p>
          <a:p>
            <a:pPr marL="1268730" lvl="1" eaLnBrk="1" hangingPunct="1">
              <a:lnSpc>
                <a:spcPct val="90000"/>
              </a:lnSpc>
              <a:buNone/>
            </a:pPr>
            <a:r>
              <a:rPr lang="en-US" altLang="zh-CN" sz="2400" dirty="0"/>
              <a:t>     int &amp;y=x; //y</a:t>
            </a:r>
            <a:r>
              <a:rPr lang="zh-CN" altLang="en-US" sz="2400" dirty="0"/>
              <a:t>为引用类型的变量</a:t>
            </a:r>
            <a:endParaRPr lang="zh-CN" altLang="en-US" sz="2400" dirty="0"/>
          </a:p>
          <a:p>
            <a:pPr marL="1268730" lvl="1" eaLnBrk="1" hangingPunct="1">
              <a:lnSpc>
                <a:spcPct val="90000"/>
              </a:lnSpc>
              <a:buNone/>
            </a:pPr>
            <a:r>
              <a:rPr lang="en-US" altLang="zh-CN" sz="2400" dirty="0"/>
              <a:t>     cout &lt;&lt; x &lt;&lt; ',' &lt;&lt; y &lt;&lt; endl; //</a:t>
            </a:r>
            <a:r>
              <a:rPr lang="zh-CN" altLang="en-US" sz="2400" dirty="0"/>
              <a:t>结果为：</a:t>
            </a:r>
            <a:r>
              <a:rPr lang="en-US" altLang="zh-CN" sz="2400" dirty="0"/>
              <a:t>0,0</a:t>
            </a:r>
            <a:endParaRPr lang="en-US" altLang="zh-CN" sz="2400" dirty="0"/>
          </a:p>
          <a:p>
            <a:pPr marL="1268730" lvl="1" eaLnBrk="1" hangingPunct="1">
              <a:lnSpc>
                <a:spcPct val="90000"/>
              </a:lnSpc>
              <a:buNone/>
            </a:pPr>
            <a:r>
              <a:rPr lang="en-US" altLang="zh-CN" sz="2400" dirty="0"/>
              <a:t>     y = 1;</a:t>
            </a:r>
            <a:endParaRPr lang="en-US" altLang="zh-CN" sz="2400" dirty="0"/>
          </a:p>
          <a:p>
            <a:pPr marL="1268730" lvl="1" eaLnBrk="1" hangingPunct="1">
              <a:lnSpc>
                <a:spcPct val="90000"/>
              </a:lnSpc>
              <a:buNone/>
            </a:pPr>
            <a:r>
              <a:rPr lang="en-US" altLang="zh-CN" sz="2400" dirty="0"/>
              <a:t>    cout &lt;&lt; x &lt;&lt; ',' &lt;&lt; y &lt;&lt; endl; //</a:t>
            </a:r>
            <a:r>
              <a:rPr lang="zh-CN" altLang="en-US" sz="2400" dirty="0"/>
              <a:t>结果为：</a:t>
            </a:r>
            <a:r>
              <a:rPr lang="en-US" altLang="zh-CN" sz="2400" dirty="0"/>
              <a:t>1,1</a:t>
            </a:r>
            <a:endParaRPr lang="en-US" altLang="zh-CN" sz="2400" dirty="0"/>
          </a:p>
          <a:p>
            <a:pPr marL="441325" indent="-441325" eaLnBrk="1" hangingPunct="1">
              <a:lnSpc>
                <a:spcPct val="90000"/>
              </a:lnSpc>
            </a:pPr>
            <a:r>
              <a:rPr lang="zh-CN" altLang="en-US" sz="2600" dirty="0"/>
              <a:t>对引用类型变量的访问</a:t>
            </a:r>
            <a:r>
              <a:rPr lang="zh-CN" altLang="en-US" sz="2600" dirty="0">
                <a:solidFill>
                  <a:srgbClr val="FF0000"/>
                </a:solidFill>
              </a:rPr>
              <a:t>实际访问的是被引用的变量</a:t>
            </a:r>
            <a:r>
              <a:rPr lang="zh-CN" altLang="en-US" sz="2600" dirty="0"/>
              <a:t>，效果与通过指针间接访问另一个变量相同。</a:t>
            </a:r>
            <a:endParaRPr lang="zh-CN" altLang="en-US" sz="26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body" idx="4294967295"/>
          </p:nvPr>
        </p:nvSpPr>
        <p:spPr>
          <a:xfrm>
            <a:off x="323850" y="1571625"/>
            <a:ext cx="8569325" cy="5307013"/>
          </a:xfrm>
          <a:ln/>
        </p:spPr>
        <p:txBody>
          <a:bodyPr vert="horz" wrap="square" lIns="91440" tIns="45720" rIns="91440" bIns="45720" anchor="t" anchorCtr="0"/>
          <a:p>
            <a:pPr algn="just" eaLnBrk="1" hangingPunct="1">
              <a:lnSpc>
                <a:spcPct val="90000"/>
              </a:lnSpc>
            </a:pPr>
            <a:r>
              <a:rPr lang="zh-CN" altLang="en-US" dirty="0"/>
              <a:t>需要注意下面几点：</a:t>
            </a:r>
            <a:endParaRPr lang="zh-CN" altLang="en-US" dirty="0">
              <a:latin typeface="宋体" panose="02010600030101010101" pitchFamily="2" charset="-122"/>
            </a:endParaRPr>
          </a:p>
          <a:p>
            <a:pPr lvl="1" algn="just" eaLnBrk="1" hangingPunct="1">
              <a:lnSpc>
                <a:spcPct val="90000"/>
              </a:lnSpc>
              <a:buFont typeface="Wingdings" panose="05000000000000000000" pitchFamily="2" charset="2"/>
              <a:buChar char="l"/>
            </a:pPr>
            <a:r>
              <a:rPr lang="zh-CN" altLang="en-US" sz="2400" dirty="0"/>
              <a:t>定义引用类型变量时，应在变量名</a:t>
            </a:r>
            <a:r>
              <a:rPr lang="zh-CN" altLang="en-US" sz="2400" dirty="0">
                <a:solidFill>
                  <a:srgbClr val="FF0000"/>
                </a:solidFill>
              </a:rPr>
              <a:t>加上符号“</a:t>
            </a:r>
            <a:r>
              <a:rPr lang="en-US" altLang="zh-CN" sz="2400" dirty="0">
                <a:solidFill>
                  <a:srgbClr val="FF0000"/>
                </a:solidFill>
              </a:rPr>
              <a:t>&amp;”</a:t>
            </a:r>
            <a:r>
              <a:rPr lang="zh-CN" altLang="en-US" sz="2400" dirty="0"/>
              <a:t>，以区别于普通变量。</a:t>
            </a:r>
            <a:endParaRPr lang="en-US" altLang="zh-CN" sz="2400" dirty="0"/>
          </a:p>
          <a:p>
            <a:pPr lvl="1" algn="just" eaLnBrk="1" hangingPunct="1">
              <a:lnSpc>
                <a:spcPct val="90000"/>
              </a:lnSpc>
              <a:spcAft>
                <a:spcPts val="1200"/>
              </a:spcAft>
              <a:buNone/>
            </a:pPr>
            <a:r>
              <a:rPr lang="zh-CN" altLang="en-US" sz="2400" dirty="0"/>
              <a:t>   例如：</a:t>
            </a:r>
            <a:r>
              <a:rPr lang="en-US" altLang="zh-CN" dirty="0"/>
              <a:t>int &amp;y=x;</a:t>
            </a:r>
            <a:endParaRPr lang="en-US" altLang="zh-CN" dirty="0"/>
          </a:p>
          <a:p>
            <a:pPr lvl="1" algn="just" eaLnBrk="1" hangingPunct="1">
              <a:lnSpc>
                <a:spcPct val="90000"/>
              </a:lnSpc>
              <a:buFont typeface="Wingdings" panose="05000000000000000000" pitchFamily="2" charset="2"/>
              <a:buChar char="l"/>
            </a:pPr>
            <a:r>
              <a:rPr lang="zh-CN" altLang="en-US" sz="2400" dirty="0"/>
              <a:t>定义引用变量时</a:t>
            </a:r>
            <a:r>
              <a:rPr lang="zh-CN" altLang="en-US" sz="2400" dirty="0">
                <a:solidFill>
                  <a:srgbClr val="FF0000"/>
                </a:solidFill>
              </a:rPr>
              <a:t>必须要有初始化</a:t>
            </a:r>
            <a:r>
              <a:rPr lang="zh-CN" altLang="en-US" sz="2400" dirty="0"/>
              <a:t>，并且引用变量和被引用变量应具有相同的类型。</a:t>
            </a:r>
            <a:endParaRPr lang="en-US" altLang="zh-CN" sz="2400" dirty="0"/>
          </a:p>
          <a:p>
            <a:pPr lvl="1" algn="just" eaLnBrk="1" hangingPunct="1">
              <a:lnSpc>
                <a:spcPct val="90000"/>
              </a:lnSpc>
              <a:spcAft>
                <a:spcPts val="1200"/>
              </a:spcAft>
              <a:buNone/>
            </a:pPr>
            <a:r>
              <a:rPr lang="en-US" altLang="zh-CN" sz="2400" dirty="0"/>
              <a:t>   </a:t>
            </a:r>
            <a:r>
              <a:rPr lang="zh-CN" altLang="en-US" sz="2400" dirty="0"/>
              <a:t>例如：</a:t>
            </a:r>
            <a:r>
              <a:rPr lang="en-US" altLang="zh-CN" dirty="0"/>
              <a:t>int x;  int &amp;y=x;</a:t>
            </a:r>
            <a:endParaRPr lang="en-US" altLang="zh-CN" dirty="0"/>
          </a:p>
          <a:p>
            <a:pPr lvl="1" algn="just" eaLnBrk="1" hangingPunct="1">
              <a:lnSpc>
                <a:spcPct val="90000"/>
              </a:lnSpc>
              <a:buFont typeface="Wingdings" panose="05000000000000000000" pitchFamily="2" charset="2"/>
              <a:buChar char="l"/>
            </a:pPr>
            <a:r>
              <a:rPr lang="zh-CN" altLang="en-US" sz="2400" dirty="0"/>
              <a:t>引用类型的变量定义之后，它</a:t>
            </a:r>
            <a:r>
              <a:rPr lang="zh-CN" altLang="en-US" sz="2400" dirty="0">
                <a:solidFill>
                  <a:srgbClr val="FF0000"/>
                </a:solidFill>
              </a:rPr>
              <a:t>不能再引用其它变量</a:t>
            </a:r>
            <a:r>
              <a:rPr lang="zh-CN" altLang="en-US" sz="2400" dirty="0"/>
              <a:t>。</a:t>
            </a:r>
            <a:endParaRPr lang="en-US" altLang="zh-CN" sz="2400" dirty="0"/>
          </a:p>
          <a:p>
            <a:pPr lvl="1" algn="just" eaLnBrk="1" hangingPunct="1">
              <a:lnSpc>
                <a:spcPct val="90000"/>
              </a:lnSpc>
              <a:buNone/>
            </a:pPr>
            <a:r>
              <a:rPr lang="en-US" altLang="zh-CN" sz="2400" dirty="0"/>
              <a:t>   </a:t>
            </a:r>
            <a:r>
              <a:rPr lang="zh-CN" altLang="en-US" sz="2400" dirty="0"/>
              <a:t>例如：</a:t>
            </a:r>
            <a:r>
              <a:rPr lang="en-US" altLang="zh-CN" dirty="0"/>
              <a:t>int  x1,x2;</a:t>
            </a:r>
            <a:endParaRPr lang="en-US" altLang="zh-CN" dirty="0"/>
          </a:p>
          <a:p>
            <a:pPr lvl="2" algn="just" eaLnBrk="1" hangingPunct="1">
              <a:lnSpc>
                <a:spcPct val="90000"/>
              </a:lnSpc>
              <a:buNone/>
            </a:pPr>
            <a:r>
              <a:rPr lang="en-US" altLang="zh-CN" dirty="0"/>
              <a:t>         int  &amp;y=x1;</a:t>
            </a:r>
            <a:endParaRPr lang="en-US" altLang="zh-CN" dirty="0"/>
          </a:p>
          <a:p>
            <a:pPr lvl="2" algn="just" eaLnBrk="1" hangingPunct="1">
              <a:lnSpc>
                <a:spcPct val="90000"/>
              </a:lnSpc>
              <a:buNone/>
            </a:pPr>
            <a:r>
              <a:rPr lang="en-US" altLang="zh-CN" dirty="0"/>
              <a:t>         ......</a:t>
            </a:r>
            <a:endParaRPr lang="en-US" altLang="zh-CN" dirty="0"/>
          </a:p>
          <a:p>
            <a:pPr lvl="2" algn="just" eaLnBrk="1" hangingPunct="1">
              <a:lnSpc>
                <a:spcPct val="90000"/>
              </a:lnSpc>
              <a:buNone/>
            </a:pPr>
            <a:r>
              <a:rPr lang="en-US" altLang="zh-CN" dirty="0"/>
              <a:t>         y = &amp;x2; //Error</a:t>
            </a:r>
            <a:endParaRPr lang="en-US" altLang="zh-CN" dirty="0"/>
          </a:p>
        </p:txBody>
      </p:sp>
      <p:sp>
        <p:nvSpPr>
          <p:cNvPr id="112642" name="Rectangle 2"/>
          <p:cNvSpPr>
            <a:spLocks noGrp="1"/>
          </p:cNvSpPr>
          <p:nvPr>
            <p:ph type="title" idx="4294967295"/>
          </p:nvPr>
        </p:nvSpPr>
        <p:spPr>
          <a:xfrm>
            <a:off x="1738313" y="190500"/>
            <a:ext cx="7010400" cy="1527175"/>
          </a:xfrm>
          <a:ln/>
        </p:spPr>
        <p:txBody>
          <a:bodyPr vert="horz" wrap="square" lIns="91440" tIns="45720" rIns="91440" bIns="45720" anchor="ctr" anchorCtr="0"/>
          <a:p>
            <a:pPr eaLnBrk="1" hangingPunct="1"/>
            <a:r>
              <a:rPr lang="en-US" altLang="zh-CN" dirty="0"/>
              <a:t>C++</a:t>
            </a:r>
            <a:r>
              <a:rPr lang="zh-CN" altLang="en-US" dirty="0"/>
              <a:t>的引用类型（</a:t>
            </a:r>
            <a:r>
              <a:rPr lang="en-US" altLang="zh-CN" dirty="0"/>
              <a:t>2</a:t>
            </a:r>
            <a:r>
              <a:rPr lang="zh-CN" altLang="en-US" dirty="0"/>
              <a:t>）</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idx="4294967295"/>
          </p:nvPr>
        </p:nvSpPr>
        <p:spPr>
          <a:xfrm>
            <a:off x="1619250" y="333375"/>
            <a:ext cx="8229600" cy="1139825"/>
          </a:xfrm>
          <a:ln/>
        </p:spPr>
        <p:txBody>
          <a:bodyPr vert="horz" wrap="square" lIns="91440" tIns="45720" rIns="91440" bIns="45720" anchor="ctr" anchorCtr="0"/>
          <a:p>
            <a:pPr eaLnBrk="1" hangingPunct="1"/>
            <a:r>
              <a:rPr lang="zh-CN" altLang="zh-CN" dirty="0"/>
              <a:t>引用类型作为函数的参数类型</a:t>
            </a:r>
            <a:endParaRPr lang="zh-CN" altLang="zh-CN" dirty="0">
              <a:ea typeface="Times New Roman" panose="02020603050405020304" pitchFamily="18" charset="0"/>
            </a:endParaRPr>
          </a:p>
        </p:txBody>
      </p:sp>
      <p:sp>
        <p:nvSpPr>
          <p:cNvPr id="113666" name="Rectangle 3"/>
          <p:cNvSpPr>
            <a:spLocks noGrp="1"/>
          </p:cNvSpPr>
          <p:nvPr>
            <p:ph type="body" idx="4294967295"/>
          </p:nvPr>
        </p:nvSpPr>
        <p:spPr>
          <a:xfrm>
            <a:off x="323850" y="1500188"/>
            <a:ext cx="8507413" cy="5273675"/>
          </a:xfrm>
          <a:ln/>
        </p:spPr>
        <p:txBody>
          <a:bodyPr vert="horz" wrap="square" lIns="91440" tIns="45720" rIns="91440" bIns="45720" anchor="t" anchorCtr="0"/>
          <a:p>
            <a:pPr eaLnBrk="1" hangingPunct="1"/>
            <a:r>
              <a:rPr lang="zh-CN" altLang="en-US" sz="2800" dirty="0"/>
              <a:t>引用类型作为参数类型，实现指针类型参数的效果。</a:t>
            </a:r>
            <a:endParaRPr lang="en-US" altLang="zh-CN" sz="2800" dirty="0"/>
          </a:p>
          <a:p>
            <a:pPr eaLnBrk="1" hangingPunct="1">
              <a:buNone/>
            </a:pPr>
            <a:r>
              <a:rPr lang="en-US" altLang="zh-CN" sz="2600" dirty="0"/>
              <a:t>    </a:t>
            </a:r>
            <a:r>
              <a:rPr lang="zh-CN" altLang="en-US" sz="2400" dirty="0"/>
              <a:t>例如： </a:t>
            </a:r>
            <a:r>
              <a:rPr lang="en-GB" altLang="en-US" sz="2400" dirty="0"/>
              <a:t>#include &lt;iostream&gt;</a:t>
            </a:r>
            <a:endParaRPr lang="en-US" altLang="zh-CN" sz="2400" dirty="0"/>
          </a:p>
          <a:p>
            <a:pPr eaLnBrk="1" hangingPunct="1">
              <a:lnSpc>
                <a:spcPct val="80000"/>
              </a:lnSpc>
              <a:buNone/>
            </a:pPr>
            <a:r>
              <a:rPr lang="en-US" altLang="zh-CN" sz="2400" dirty="0"/>
              <a:t>                     using namespace std;      </a:t>
            </a:r>
            <a:endParaRPr lang="en-US" altLang="zh-CN" sz="2400" dirty="0"/>
          </a:p>
          <a:p>
            <a:pPr eaLnBrk="1" hangingPunct="1">
              <a:lnSpc>
                <a:spcPct val="80000"/>
              </a:lnSpc>
              <a:buNone/>
            </a:pPr>
            <a:r>
              <a:rPr lang="en-US" altLang="zh-CN" sz="2400" dirty="0"/>
              <a:t>                     void swap(</a:t>
            </a:r>
            <a:r>
              <a:rPr lang="en-US" altLang="zh-CN" sz="2400" dirty="0">
                <a:solidFill>
                  <a:srgbClr val="FF0000"/>
                </a:solidFill>
              </a:rPr>
              <a:t>int &amp;x, int &amp;y</a:t>
            </a:r>
            <a:r>
              <a:rPr lang="en-US" altLang="zh-CN" sz="2400" dirty="0"/>
              <a:t>)</a:t>
            </a:r>
            <a:endParaRPr lang="en-US" altLang="zh-CN" sz="2400" dirty="0"/>
          </a:p>
          <a:p>
            <a:pPr eaLnBrk="1" hangingPunct="1">
              <a:lnSpc>
                <a:spcPct val="80000"/>
              </a:lnSpc>
              <a:buNone/>
            </a:pPr>
            <a:r>
              <a:rPr lang="en-US" altLang="zh-CN" sz="2400" dirty="0"/>
              <a:t>                      {   int  t;</a:t>
            </a:r>
            <a:endParaRPr lang="en-US" altLang="zh-CN" sz="2400" dirty="0"/>
          </a:p>
          <a:p>
            <a:pPr eaLnBrk="1" hangingPunct="1">
              <a:lnSpc>
                <a:spcPct val="80000"/>
              </a:lnSpc>
              <a:buNone/>
            </a:pPr>
            <a:r>
              <a:rPr lang="en-US" altLang="zh-CN" sz="2400" dirty="0"/>
              <a:t>	                      t = x;   x = y;    y = t;</a:t>
            </a:r>
            <a:endParaRPr lang="en-US" altLang="zh-CN" sz="2400" dirty="0"/>
          </a:p>
          <a:p>
            <a:pPr eaLnBrk="1" hangingPunct="1">
              <a:lnSpc>
                <a:spcPct val="80000"/>
              </a:lnSpc>
              <a:buNone/>
            </a:pPr>
            <a:r>
              <a:rPr lang="en-US" altLang="zh-CN" sz="2400" dirty="0"/>
              <a:t>                      }</a:t>
            </a:r>
            <a:endParaRPr lang="en-US" altLang="zh-CN" sz="2400" dirty="0"/>
          </a:p>
          <a:p>
            <a:pPr eaLnBrk="1" hangingPunct="1">
              <a:lnSpc>
                <a:spcPct val="80000"/>
              </a:lnSpc>
              <a:buNone/>
            </a:pPr>
            <a:r>
              <a:rPr lang="en-US" altLang="zh-CN" sz="2400" dirty="0"/>
              <a:t>                     int main()</a:t>
            </a:r>
            <a:endParaRPr lang="en-US" altLang="zh-CN" sz="2400" dirty="0"/>
          </a:p>
          <a:p>
            <a:pPr eaLnBrk="1" hangingPunct="1">
              <a:lnSpc>
                <a:spcPct val="80000"/>
              </a:lnSpc>
              <a:buNone/>
            </a:pPr>
            <a:r>
              <a:rPr lang="en-US" altLang="zh-CN" sz="2400" dirty="0"/>
              <a:t>                     {     int a=0,b=1;</a:t>
            </a:r>
            <a:endParaRPr lang="en-US" altLang="zh-CN" sz="2400" dirty="0"/>
          </a:p>
          <a:p>
            <a:pPr eaLnBrk="1" hangingPunct="1">
              <a:lnSpc>
                <a:spcPct val="80000"/>
              </a:lnSpc>
              <a:buNone/>
            </a:pPr>
            <a:r>
              <a:rPr lang="en-US" altLang="zh-CN" sz="2400" dirty="0"/>
              <a:t>                           cout &lt;&lt; a &lt;&lt; ',' &lt;&lt; b &lt;&lt; endl; //</a:t>
            </a:r>
            <a:r>
              <a:rPr lang="zh-CN" altLang="en-US" sz="2400" dirty="0"/>
              <a:t>结果为：</a:t>
            </a:r>
            <a:r>
              <a:rPr lang="en-US" altLang="zh-CN" sz="2400" dirty="0"/>
              <a:t>0,1</a:t>
            </a:r>
            <a:endParaRPr lang="en-US" altLang="zh-CN" sz="2400" dirty="0"/>
          </a:p>
          <a:p>
            <a:pPr eaLnBrk="1" hangingPunct="1">
              <a:lnSpc>
                <a:spcPct val="80000"/>
              </a:lnSpc>
              <a:buNone/>
            </a:pPr>
            <a:r>
              <a:rPr lang="en-US" altLang="zh-CN" sz="2400" dirty="0"/>
              <a:t>	                       swap(</a:t>
            </a:r>
            <a:r>
              <a:rPr lang="en-US" altLang="zh-CN" sz="2400" dirty="0">
                <a:solidFill>
                  <a:srgbClr val="FF0000"/>
                </a:solidFill>
              </a:rPr>
              <a:t>a,b</a:t>
            </a:r>
            <a:r>
              <a:rPr lang="en-US" altLang="zh-CN" sz="2400" dirty="0"/>
              <a:t>);</a:t>
            </a:r>
            <a:endParaRPr lang="en-US" altLang="zh-CN" sz="2400" dirty="0"/>
          </a:p>
          <a:p>
            <a:pPr eaLnBrk="1" hangingPunct="1">
              <a:lnSpc>
                <a:spcPct val="80000"/>
              </a:lnSpc>
              <a:buNone/>
            </a:pPr>
            <a:r>
              <a:rPr lang="en-US" altLang="zh-CN" sz="2400" dirty="0"/>
              <a:t>	                       cout &lt;&lt; a &lt;&lt; ',' &lt;&lt; b &lt;&lt; endl; //</a:t>
            </a:r>
            <a:r>
              <a:rPr lang="zh-CN" altLang="en-US" sz="2400" dirty="0"/>
              <a:t>结果为：</a:t>
            </a:r>
            <a:r>
              <a:rPr lang="en-US" altLang="zh-CN" sz="2400" dirty="0"/>
              <a:t>1,0</a:t>
            </a:r>
            <a:endParaRPr lang="en-US" altLang="zh-CN" sz="2400" dirty="0"/>
          </a:p>
          <a:p>
            <a:pPr eaLnBrk="1" hangingPunct="1">
              <a:lnSpc>
                <a:spcPct val="80000"/>
              </a:lnSpc>
              <a:buNone/>
            </a:pPr>
            <a:r>
              <a:rPr lang="en-US" altLang="zh-CN" sz="2400" dirty="0"/>
              <a:t>                            return 0;</a:t>
            </a:r>
            <a:endParaRPr lang="en-US" altLang="zh-CN" sz="2400" dirty="0"/>
          </a:p>
          <a:p>
            <a:pPr eaLnBrk="1" hangingPunct="1">
              <a:lnSpc>
                <a:spcPct val="80000"/>
              </a:lnSpc>
              <a:buNone/>
            </a:pPr>
            <a:r>
              <a:rPr lang="en-US" altLang="zh-CN" sz="2400" dirty="0"/>
              <a:t>                      }</a:t>
            </a:r>
            <a:endParaRPr lang="en-US" altLang="zh-CN"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idx="4294967295"/>
          </p:nvPr>
        </p:nvSpPr>
        <p:spPr>
          <a:xfrm>
            <a:off x="1619250" y="333375"/>
            <a:ext cx="8229600" cy="1139825"/>
          </a:xfrm>
          <a:ln/>
        </p:spPr>
        <p:txBody>
          <a:bodyPr vert="horz" wrap="square" lIns="91440" tIns="45720" rIns="91440" bIns="45720" anchor="ctr" anchorCtr="0"/>
          <a:p>
            <a:pPr eaLnBrk="1" hangingPunct="1"/>
            <a:r>
              <a:rPr lang="zh-CN" altLang="zh-CN" dirty="0"/>
              <a:t>常量的引用</a:t>
            </a:r>
            <a:endParaRPr lang="zh-CN" altLang="zh-CN" dirty="0"/>
          </a:p>
        </p:txBody>
      </p:sp>
      <p:sp>
        <p:nvSpPr>
          <p:cNvPr id="114690" name="Rectangle 3"/>
          <p:cNvSpPr>
            <a:spLocks noGrp="1"/>
          </p:cNvSpPr>
          <p:nvPr>
            <p:ph type="body" idx="4294967295"/>
          </p:nvPr>
        </p:nvSpPr>
        <p:spPr>
          <a:xfrm>
            <a:off x="285750" y="1643063"/>
            <a:ext cx="8572500" cy="5402262"/>
          </a:xfrm>
          <a:ln/>
        </p:spPr>
        <p:txBody>
          <a:bodyPr vert="horz" wrap="square" lIns="91440" tIns="45720" rIns="91440" bIns="45720" anchor="t" anchorCtr="0"/>
          <a:p>
            <a:pPr eaLnBrk="1" hangingPunct="1">
              <a:lnSpc>
                <a:spcPct val="80000"/>
              </a:lnSpc>
            </a:pPr>
            <a:r>
              <a:rPr lang="zh-CN" altLang="en-US" sz="2800" dirty="0"/>
              <a:t>通过把形参定义成对常量的引用，可以防止在函数中通过形参改变实参的值。</a:t>
            </a:r>
            <a:endParaRPr lang="zh-CN" altLang="en-US" sz="2800" dirty="0"/>
          </a:p>
          <a:p>
            <a:pPr eaLnBrk="1" hangingPunct="1">
              <a:lnSpc>
                <a:spcPct val="80000"/>
              </a:lnSpc>
              <a:buNone/>
            </a:pPr>
            <a:r>
              <a:rPr lang="en-US" altLang="zh-CN" sz="2400" dirty="0"/>
              <a:t>    </a:t>
            </a:r>
            <a:r>
              <a:rPr lang="zh-CN" altLang="en-US" sz="2400" dirty="0"/>
              <a:t>例如：</a:t>
            </a:r>
            <a:r>
              <a:rPr lang="en-US" altLang="zh-CN" sz="2400" dirty="0"/>
              <a:t>strcut A</a:t>
            </a:r>
            <a:endParaRPr lang="en-US" altLang="zh-CN" sz="2400" dirty="0"/>
          </a:p>
          <a:p>
            <a:pPr eaLnBrk="1" hangingPunct="1">
              <a:lnSpc>
                <a:spcPct val="80000"/>
              </a:lnSpc>
              <a:buNone/>
            </a:pPr>
            <a:r>
              <a:rPr lang="en-US" altLang="zh-CN" sz="2400" dirty="0"/>
              <a:t>               { int i;</a:t>
            </a:r>
            <a:endParaRPr lang="en-US" altLang="zh-CN" sz="2400" dirty="0"/>
          </a:p>
          <a:p>
            <a:pPr eaLnBrk="1" hangingPunct="1">
              <a:lnSpc>
                <a:spcPct val="80000"/>
              </a:lnSpc>
              <a:buNone/>
            </a:pPr>
            <a:r>
              <a:rPr lang="en-US" altLang="zh-CN" sz="2400" dirty="0"/>
              <a:t>                 ...... };</a:t>
            </a:r>
            <a:endParaRPr lang="en-US" altLang="zh-CN" sz="2400" dirty="0"/>
          </a:p>
          <a:p>
            <a:pPr eaLnBrk="1" hangingPunct="1">
              <a:lnSpc>
                <a:spcPct val="80000"/>
              </a:lnSpc>
              <a:buNone/>
            </a:pPr>
            <a:endParaRPr lang="en-US" altLang="zh-CN" sz="2400" dirty="0"/>
          </a:p>
          <a:p>
            <a:pPr eaLnBrk="1" hangingPunct="1">
              <a:lnSpc>
                <a:spcPct val="80000"/>
              </a:lnSpc>
              <a:buNone/>
            </a:pPr>
            <a:r>
              <a:rPr lang="en-US" altLang="zh-CN" sz="2400" dirty="0"/>
              <a:t>                void f(</a:t>
            </a:r>
            <a:r>
              <a:rPr lang="en-US" altLang="zh-CN" sz="2400" dirty="0">
                <a:solidFill>
                  <a:srgbClr val="FF0000"/>
                </a:solidFill>
              </a:rPr>
              <a:t>const A &amp;x</a:t>
            </a:r>
            <a:r>
              <a:rPr lang="en-US" altLang="zh-CN" sz="2400" dirty="0"/>
              <a:t>)</a:t>
            </a:r>
            <a:endParaRPr lang="en-US" altLang="zh-CN" sz="2400" dirty="0"/>
          </a:p>
          <a:p>
            <a:pPr eaLnBrk="1" hangingPunct="1">
              <a:lnSpc>
                <a:spcPct val="80000"/>
              </a:lnSpc>
              <a:buNone/>
            </a:pPr>
            <a:r>
              <a:rPr lang="en-US" altLang="zh-CN" sz="2400" dirty="0"/>
              <a:t>                { x.i = 1; //Error</a:t>
            </a:r>
            <a:endParaRPr lang="en-US" altLang="zh-CN" sz="2400" dirty="0"/>
          </a:p>
          <a:p>
            <a:pPr eaLnBrk="1" hangingPunct="1">
              <a:lnSpc>
                <a:spcPct val="80000"/>
              </a:lnSpc>
              <a:buNone/>
            </a:pPr>
            <a:r>
              <a:rPr lang="en-US" altLang="zh-CN" sz="2400" dirty="0"/>
              <a:t>                  ...... }</a:t>
            </a:r>
            <a:endParaRPr lang="en-US" altLang="zh-CN" sz="2400" dirty="0"/>
          </a:p>
          <a:p>
            <a:pPr eaLnBrk="1" hangingPunct="1">
              <a:lnSpc>
                <a:spcPct val="80000"/>
              </a:lnSpc>
              <a:buNone/>
            </a:pPr>
            <a:endParaRPr lang="en-US" altLang="zh-CN" sz="2400" dirty="0"/>
          </a:p>
          <a:p>
            <a:pPr eaLnBrk="1" hangingPunct="1">
              <a:lnSpc>
                <a:spcPct val="80000"/>
              </a:lnSpc>
              <a:buNone/>
            </a:pPr>
            <a:r>
              <a:rPr lang="en-US" altLang="zh-CN" sz="2400" dirty="0"/>
              <a:t>                int main()</a:t>
            </a:r>
            <a:endParaRPr lang="en-US" altLang="zh-CN" sz="2400" dirty="0"/>
          </a:p>
          <a:p>
            <a:pPr eaLnBrk="1" hangingPunct="1">
              <a:lnSpc>
                <a:spcPct val="80000"/>
              </a:lnSpc>
              <a:buNone/>
            </a:pPr>
            <a:r>
              <a:rPr lang="en-US" altLang="zh-CN" sz="2400" dirty="0"/>
              <a:t>                { A a;</a:t>
            </a:r>
            <a:endParaRPr lang="en-US" altLang="zh-CN" sz="2400" dirty="0"/>
          </a:p>
          <a:p>
            <a:pPr eaLnBrk="1" hangingPunct="1">
              <a:lnSpc>
                <a:spcPct val="80000"/>
              </a:lnSpc>
              <a:buNone/>
            </a:pPr>
            <a:r>
              <a:rPr lang="en-US" altLang="zh-CN" sz="2400" dirty="0"/>
              <a:t>                  f(a);</a:t>
            </a:r>
            <a:endParaRPr lang="en-US" altLang="zh-CN" sz="2400" dirty="0"/>
          </a:p>
          <a:p>
            <a:pPr eaLnBrk="1" hangingPunct="1">
              <a:lnSpc>
                <a:spcPct val="80000"/>
              </a:lnSpc>
              <a:buNone/>
            </a:pPr>
            <a:r>
              <a:rPr lang="en-US" altLang="zh-CN" sz="2400" dirty="0"/>
              <a:t>                }</a:t>
            </a:r>
            <a:endParaRPr lang="en-US" altLang="zh-C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body" idx="4294967295"/>
          </p:nvPr>
        </p:nvSpPr>
        <p:spPr>
          <a:xfrm>
            <a:off x="322263" y="1700213"/>
            <a:ext cx="8642350" cy="5589587"/>
          </a:xfrm>
          <a:ln/>
        </p:spPr>
        <p:txBody>
          <a:bodyPr vert="horz" wrap="square" lIns="91440" tIns="45720" rIns="91440" bIns="45720" anchor="t" anchorCtr="0"/>
          <a:p>
            <a:pPr eaLnBrk="1" hangingPunct="1">
              <a:lnSpc>
                <a:spcPct val="80000"/>
              </a:lnSpc>
              <a:buNone/>
            </a:pPr>
            <a:r>
              <a:rPr lang="en-US" altLang="zh-CN" sz="2100" dirty="0"/>
              <a:t>#include &lt;iostream&gt;</a:t>
            </a:r>
            <a:endParaRPr lang="en-US" altLang="zh-CN" sz="2100" dirty="0"/>
          </a:p>
          <a:p>
            <a:pPr eaLnBrk="1" hangingPunct="1">
              <a:lnSpc>
                <a:spcPct val="80000"/>
              </a:lnSpc>
              <a:buNone/>
            </a:pPr>
            <a:r>
              <a:rPr lang="en-US" altLang="zh-CN" sz="2100" dirty="0"/>
              <a:t>using namespace std;</a:t>
            </a:r>
            <a:endParaRPr lang="en-US" altLang="zh-CN" sz="2100" dirty="0"/>
          </a:p>
          <a:p>
            <a:pPr eaLnBrk="1" hangingPunct="1">
              <a:lnSpc>
                <a:spcPct val="80000"/>
              </a:lnSpc>
              <a:buNone/>
            </a:pPr>
            <a:r>
              <a:rPr lang="en-US" altLang="zh-CN" sz="2100" dirty="0"/>
              <a:t>int main()</a:t>
            </a:r>
            <a:endParaRPr lang="en-US" altLang="zh-CN" sz="2100" dirty="0"/>
          </a:p>
          <a:p>
            <a:pPr eaLnBrk="1" hangingPunct="1">
              <a:lnSpc>
                <a:spcPct val="80000"/>
              </a:lnSpc>
              <a:buNone/>
            </a:pPr>
            <a:r>
              <a:rPr lang="en-US" altLang="zh-CN" sz="2100" dirty="0"/>
              <a:t>{	Day d;</a:t>
            </a:r>
            <a:endParaRPr lang="en-US" altLang="zh-CN" sz="2100" dirty="0"/>
          </a:p>
          <a:p>
            <a:pPr eaLnBrk="1" hangingPunct="1">
              <a:lnSpc>
                <a:spcPct val="80000"/>
              </a:lnSpc>
              <a:buNone/>
            </a:pPr>
            <a:r>
              <a:rPr lang="en-US" altLang="zh-CN" sz="2100" dirty="0"/>
              <a:t>	int i;</a:t>
            </a:r>
            <a:endParaRPr lang="en-US" altLang="zh-CN" sz="2100" dirty="0"/>
          </a:p>
          <a:p>
            <a:pPr eaLnBrk="1" hangingPunct="1">
              <a:lnSpc>
                <a:spcPct val="80000"/>
              </a:lnSpc>
              <a:buNone/>
            </a:pPr>
            <a:r>
              <a:rPr lang="en-US" altLang="zh-CN" sz="2100" dirty="0"/>
              <a:t>	cin &gt;&gt; i;</a:t>
            </a:r>
            <a:endParaRPr lang="en-US" altLang="zh-CN" sz="2100" dirty="0"/>
          </a:p>
          <a:p>
            <a:pPr eaLnBrk="1" hangingPunct="1">
              <a:lnSpc>
                <a:spcPct val="80000"/>
              </a:lnSpc>
              <a:buNone/>
            </a:pPr>
            <a:r>
              <a:rPr lang="en-US" altLang="zh-CN" sz="2100" dirty="0"/>
              <a:t>	switch (i)</a:t>
            </a:r>
            <a:endParaRPr lang="en-US" altLang="zh-CN" sz="2100" dirty="0"/>
          </a:p>
          <a:p>
            <a:pPr eaLnBrk="1" hangingPunct="1">
              <a:lnSpc>
                <a:spcPct val="80000"/>
              </a:lnSpc>
              <a:buNone/>
            </a:pPr>
            <a:r>
              <a:rPr lang="en-US" altLang="zh-CN" sz="2100" dirty="0"/>
              <a:t>	{	case 0: d = SUN; 	break;</a:t>
            </a:r>
            <a:endParaRPr lang="en-US" altLang="zh-CN" sz="2100" dirty="0"/>
          </a:p>
          <a:p>
            <a:pPr eaLnBrk="1" hangingPunct="1">
              <a:lnSpc>
                <a:spcPct val="80000"/>
              </a:lnSpc>
              <a:buNone/>
            </a:pPr>
            <a:r>
              <a:rPr lang="en-US" altLang="zh-CN" sz="2100" dirty="0"/>
              <a:t>		case 1: d = MON; 	break;</a:t>
            </a:r>
            <a:endParaRPr lang="en-US" altLang="zh-CN" sz="2100" dirty="0"/>
          </a:p>
          <a:p>
            <a:pPr eaLnBrk="1" hangingPunct="1">
              <a:lnSpc>
                <a:spcPct val="80000"/>
              </a:lnSpc>
              <a:buNone/>
            </a:pPr>
            <a:r>
              <a:rPr lang="en-US" altLang="zh-CN" sz="2100" dirty="0"/>
              <a:t>		case 2: d = TUE; 	break;</a:t>
            </a:r>
            <a:endParaRPr lang="en-US" altLang="zh-CN" sz="2100" dirty="0"/>
          </a:p>
          <a:p>
            <a:pPr eaLnBrk="1" hangingPunct="1">
              <a:lnSpc>
                <a:spcPct val="80000"/>
              </a:lnSpc>
              <a:buNone/>
            </a:pPr>
            <a:r>
              <a:rPr lang="en-US" altLang="zh-CN" sz="2100" dirty="0"/>
              <a:t>		case 3: d = WED; 	break;</a:t>
            </a:r>
            <a:endParaRPr lang="en-US" altLang="zh-CN" sz="2100" dirty="0"/>
          </a:p>
          <a:p>
            <a:pPr eaLnBrk="1" hangingPunct="1">
              <a:lnSpc>
                <a:spcPct val="80000"/>
              </a:lnSpc>
              <a:buNone/>
            </a:pPr>
            <a:r>
              <a:rPr lang="en-US" altLang="zh-CN" sz="2100" dirty="0"/>
              <a:t>		case 4: d = THU; 	break;</a:t>
            </a:r>
            <a:endParaRPr lang="en-US" altLang="zh-CN" sz="2100" dirty="0"/>
          </a:p>
          <a:p>
            <a:pPr eaLnBrk="1" hangingPunct="1">
              <a:lnSpc>
                <a:spcPct val="80000"/>
              </a:lnSpc>
              <a:buNone/>
            </a:pPr>
            <a:r>
              <a:rPr lang="en-US" altLang="zh-CN" sz="2100" dirty="0"/>
              <a:t>		case 5: d = FRI; 	break;</a:t>
            </a:r>
            <a:endParaRPr lang="en-US" altLang="zh-CN" sz="2100" dirty="0"/>
          </a:p>
          <a:p>
            <a:pPr eaLnBrk="1" hangingPunct="1">
              <a:lnSpc>
                <a:spcPct val="80000"/>
              </a:lnSpc>
              <a:buNone/>
            </a:pPr>
            <a:r>
              <a:rPr lang="en-US" altLang="zh-CN" sz="2100" dirty="0"/>
              <a:t>		case 6: d = SAT; 	break;</a:t>
            </a:r>
            <a:endParaRPr lang="en-US" altLang="zh-CN" sz="2100" dirty="0"/>
          </a:p>
          <a:p>
            <a:pPr eaLnBrk="1" hangingPunct="1">
              <a:lnSpc>
                <a:spcPct val="80000"/>
              </a:lnSpc>
              <a:buNone/>
            </a:pPr>
            <a:r>
              <a:rPr lang="en-US" altLang="zh-CN" sz="2100" dirty="0"/>
              <a:t>		default: cout &lt;&lt; "Input Error!" &lt;&lt; endl; exit(-1);</a:t>
            </a:r>
            <a:endParaRPr lang="en-US" altLang="zh-CN" sz="2100" dirty="0"/>
          </a:p>
          <a:p>
            <a:pPr eaLnBrk="1" hangingPunct="1">
              <a:lnSpc>
                <a:spcPct val="80000"/>
              </a:lnSpc>
              <a:buNone/>
            </a:pPr>
            <a:r>
              <a:rPr lang="en-US" altLang="zh-CN" sz="2100" dirty="0"/>
              <a:t>	}</a:t>
            </a:r>
            <a:endParaRPr lang="en-US" altLang="zh-CN" sz="21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idx="4294967295"/>
          </p:nvPr>
        </p:nvSpPr>
        <p:spPr>
          <a:xfrm>
            <a:off x="1835150" y="404813"/>
            <a:ext cx="7772400" cy="1143000"/>
          </a:xfrm>
          <a:ln/>
        </p:spPr>
        <p:txBody>
          <a:bodyPr vert="horz" wrap="square" lIns="91440" tIns="45720" rIns="91440" bIns="45720" anchor="ctr" anchorCtr="0"/>
          <a:p>
            <a:pPr eaLnBrk="1" hangingPunct="1"/>
            <a:r>
              <a:rPr lang="zh-CN" altLang="zh-CN" dirty="0"/>
              <a:t>引用类型与指针类型的区别</a:t>
            </a:r>
            <a:endParaRPr lang="zh-CN" altLang="zh-CN" dirty="0"/>
          </a:p>
        </p:txBody>
      </p:sp>
      <p:sp>
        <p:nvSpPr>
          <p:cNvPr id="115714" name="Rectangle 3"/>
          <p:cNvSpPr>
            <a:spLocks noGrp="1"/>
          </p:cNvSpPr>
          <p:nvPr>
            <p:ph type="body" idx="4294967295"/>
          </p:nvPr>
        </p:nvSpPr>
        <p:spPr>
          <a:xfrm>
            <a:off x="323850" y="1905000"/>
            <a:ext cx="8280400" cy="4083050"/>
          </a:xfrm>
          <a:ln/>
        </p:spPr>
        <p:txBody>
          <a:bodyPr vert="horz" wrap="square" lIns="91440" tIns="45720" rIns="91440" bIns="45720" anchor="t" anchorCtr="0"/>
          <a:p>
            <a:pPr algn="just" eaLnBrk="1" hangingPunct="1">
              <a:lnSpc>
                <a:spcPct val="90000"/>
              </a:lnSpc>
            </a:pPr>
            <a:r>
              <a:rPr lang="zh-CN" altLang="zh-CN" dirty="0"/>
              <a:t>语法上，引用是采用</a:t>
            </a:r>
            <a:r>
              <a:rPr lang="zh-CN" altLang="zh-CN" dirty="0">
                <a:solidFill>
                  <a:srgbClr val="FF0000"/>
                </a:solidFill>
              </a:rPr>
              <a:t>直接访问</a:t>
            </a:r>
            <a:r>
              <a:rPr lang="zh-CN" altLang="zh-CN" dirty="0"/>
              <a:t>形式，而指针则需要采用</a:t>
            </a:r>
            <a:r>
              <a:rPr lang="zh-CN" altLang="zh-CN" dirty="0">
                <a:solidFill>
                  <a:srgbClr val="FF0000"/>
                </a:solidFill>
              </a:rPr>
              <a:t>间接访问</a:t>
            </a:r>
            <a:r>
              <a:rPr lang="zh-CN" altLang="zh-CN" dirty="0"/>
              <a:t>形式。</a:t>
            </a:r>
            <a:endParaRPr lang="zh-CN" altLang="zh-CN" dirty="0"/>
          </a:p>
          <a:p>
            <a:pPr algn="just" eaLnBrk="1" hangingPunct="1">
              <a:lnSpc>
                <a:spcPct val="90000"/>
              </a:lnSpc>
            </a:pPr>
            <a:r>
              <a:rPr lang="zh-CN" altLang="zh-CN" dirty="0"/>
              <a:t>在作为函数参数类型时，形式上，引用类型参数的</a:t>
            </a:r>
            <a:r>
              <a:rPr lang="zh-CN" altLang="zh-CN" dirty="0">
                <a:solidFill>
                  <a:srgbClr val="FF0000"/>
                </a:solidFill>
              </a:rPr>
              <a:t>实参是变量的名字</a:t>
            </a:r>
            <a:r>
              <a:rPr lang="zh-CN" altLang="zh-CN" dirty="0"/>
              <a:t>，而指针类型参数的实参是</a:t>
            </a:r>
            <a:r>
              <a:rPr lang="zh-CN" altLang="zh-CN" dirty="0">
                <a:solidFill>
                  <a:srgbClr val="FF0000"/>
                </a:solidFill>
              </a:rPr>
              <a:t>变量的地址</a:t>
            </a:r>
            <a:r>
              <a:rPr lang="zh-CN" altLang="zh-CN" dirty="0"/>
              <a:t>。 </a:t>
            </a:r>
            <a:endParaRPr lang="zh-CN" altLang="zh-CN" dirty="0"/>
          </a:p>
          <a:p>
            <a:pPr algn="just" eaLnBrk="1" hangingPunct="1">
              <a:lnSpc>
                <a:spcPct val="90000"/>
              </a:lnSpc>
            </a:pPr>
            <a:r>
              <a:rPr lang="zh-CN" altLang="zh-CN" dirty="0"/>
              <a:t>除了在定义时指定的被引用变量外，引用类型变量</a:t>
            </a:r>
            <a:r>
              <a:rPr lang="zh-CN" altLang="zh-CN" dirty="0">
                <a:solidFill>
                  <a:srgbClr val="FF0000"/>
                </a:solidFill>
              </a:rPr>
              <a:t>不能再引用其它变量</a:t>
            </a:r>
            <a:r>
              <a:rPr lang="zh-CN" altLang="zh-CN" dirty="0"/>
              <a:t>；而指针变量定义后</a:t>
            </a:r>
            <a:r>
              <a:rPr lang="zh-CN" altLang="zh-CN" dirty="0">
                <a:solidFill>
                  <a:srgbClr val="FF0000"/>
                </a:solidFill>
              </a:rPr>
              <a:t>可以指向其它的变量</a:t>
            </a:r>
            <a:r>
              <a:rPr lang="zh-CN" altLang="zh-CN" dirty="0"/>
              <a:t>。</a:t>
            </a:r>
            <a:endParaRPr lang="zh-CN" altLang="zh-C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p:nvPr/>
        </p:nvSpPr>
        <p:spPr>
          <a:xfrm>
            <a:off x="0" y="0"/>
            <a:ext cx="3348038" cy="17732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116738" name="Rectangle 2"/>
          <p:cNvSpPr>
            <a:spLocks noGrp="1"/>
          </p:cNvSpPr>
          <p:nvPr>
            <p:ph type="body" idx="4294967295"/>
          </p:nvPr>
        </p:nvSpPr>
        <p:spPr>
          <a:xfrm>
            <a:off x="571500" y="71438"/>
            <a:ext cx="8229600" cy="5870575"/>
          </a:xfrm>
          <a:ln/>
        </p:spPr>
        <p:txBody>
          <a:bodyPr vert="horz" wrap="square" lIns="91440" tIns="45720" rIns="91440" bIns="45720" anchor="t" anchorCtr="0"/>
          <a:p>
            <a:pPr marL="381000" indent="-381000" eaLnBrk="1" hangingPunct="1">
              <a:lnSpc>
                <a:spcPct val="80000"/>
              </a:lnSpc>
              <a:buNone/>
            </a:pPr>
            <a:r>
              <a:rPr lang="en-US" altLang="zh-CN" sz="2000" b="1" dirty="0"/>
              <a:t>void f(int *const p)</a:t>
            </a:r>
            <a:endParaRPr lang="en-US" altLang="zh-CN" sz="2000" b="1" dirty="0"/>
          </a:p>
          <a:p>
            <a:pPr marL="381000" indent="-381000" eaLnBrk="1" hangingPunct="1">
              <a:lnSpc>
                <a:spcPct val="80000"/>
              </a:lnSpc>
              <a:buNone/>
            </a:pPr>
            <a:r>
              <a:rPr lang="en-US" altLang="zh-CN" sz="2000" b="1" dirty="0"/>
              <a:t>{ ......</a:t>
            </a:r>
            <a:endParaRPr lang="en-US" altLang="zh-CN" sz="2000" b="1" dirty="0"/>
          </a:p>
          <a:p>
            <a:pPr marL="381000" indent="-381000" eaLnBrk="1" hangingPunct="1">
              <a:lnSpc>
                <a:spcPct val="80000"/>
              </a:lnSpc>
              <a:buNone/>
            </a:pPr>
            <a:r>
              <a:rPr lang="en-US" altLang="zh-CN" sz="2000" b="1" dirty="0"/>
              <a:t>   int m;</a:t>
            </a:r>
            <a:endParaRPr lang="en-US" altLang="zh-CN" sz="2000" b="1" dirty="0"/>
          </a:p>
          <a:p>
            <a:pPr marL="381000" indent="-381000" eaLnBrk="1" hangingPunct="1">
              <a:lnSpc>
                <a:spcPct val="80000"/>
              </a:lnSpc>
              <a:buNone/>
            </a:pPr>
            <a:r>
              <a:rPr lang="en-US" altLang="zh-CN" sz="2000" b="1" dirty="0"/>
              <a:t>   p = &amp;m; //Error</a:t>
            </a:r>
            <a:r>
              <a:rPr lang="zh-CN" altLang="en-US" sz="2000" b="1" dirty="0"/>
              <a:t>，</a:t>
            </a:r>
            <a:endParaRPr lang="zh-CN" altLang="en-US" sz="2000" b="1" dirty="0"/>
          </a:p>
          <a:p>
            <a:pPr marL="381000" indent="-381000" eaLnBrk="1" hangingPunct="1">
              <a:lnSpc>
                <a:spcPct val="80000"/>
              </a:lnSpc>
              <a:buNone/>
            </a:pPr>
            <a:r>
              <a:rPr lang="zh-CN" altLang="en-US" sz="2000" b="1" dirty="0"/>
              <a:t>   </a:t>
            </a:r>
            <a:r>
              <a:rPr lang="en-US" altLang="zh-CN" sz="2000" b="1" dirty="0"/>
              <a:t>... *p ... //</a:t>
            </a:r>
            <a:r>
              <a:rPr lang="zh-CN" altLang="en-US" sz="2000" b="1" dirty="0"/>
              <a:t>通过</a:t>
            </a:r>
            <a:r>
              <a:rPr lang="en-US" altLang="zh-CN" sz="2000" b="1" dirty="0"/>
              <a:t>p</a:t>
            </a:r>
            <a:r>
              <a:rPr lang="zh-CN" altLang="en-US" sz="2000" b="1" dirty="0"/>
              <a:t>只能访问实参</a:t>
            </a:r>
            <a:endParaRPr lang="zh-CN" altLang="en-US" sz="2000" b="1" dirty="0"/>
          </a:p>
          <a:p>
            <a:pPr marL="381000" indent="-381000" eaLnBrk="1" hangingPunct="1">
              <a:lnSpc>
                <a:spcPct val="80000"/>
              </a:lnSpc>
              <a:buNone/>
            </a:pPr>
            <a:r>
              <a:rPr lang="en-US" altLang="zh-CN" sz="2000" b="1" dirty="0"/>
              <a:t>}</a:t>
            </a:r>
            <a:endParaRPr lang="en-US" altLang="zh-CN" sz="2000" b="1" dirty="0"/>
          </a:p>
          <a:p>
            <a:pPr marL="381000" indent="-381000" eaLnBrk="1" hangingPunct="1">
              <a:lnSpc>
                <a:spcPct val="80000"/>
              </a:lnSpc>
              <a:buNone/>
            </a:pPr>
            <a:r>
              <a:rPr lang="en-US" altLang="zh-CN" sz="2000" b="1" dirty="0"/>
              <a:t>void f(int *p)</a:t>
            </a:r>
            <a:endParaRPr lang="en-US" altLang="zh-CN" sz="2000" b="1" dirty="0"/>
          </a:p>
          <a:p>
            <a:pPr marL="381000" indent="-381000" eaLnBrk="1" hangingPunct="1">
              <a:lnSpc>
                <a:spcPct val="80000"/>
              </a:lnSpc>
              <a:buNone/>
            </a:pPr>
            <a:r>
              <a:rPr lang="en-US" altLang="zh-CN" sz="2000" b="1" dirty="0"/>
              <a:t>{ ......</a:t>
            </a:r>
            <a:endParaRPr lang="en-US" altLang="zh-CN" sz="2000" b="1" dirty="0"/>
          </a:p>
          <a:p>
            <a:pPr marL="381000" indent="-381000" eaLnBrk="1" hangingPunct="1">
              <a:lnSpc>
                <a:spcPct val="80000"/>
              </a:lnSpc>
              <a:buNone/>
            </a:pPr>
            <a:r>
              <a:rPr lang="en-US" altLang="zh-CN" sz="2000" b="1" dirty="0"/>
              <a:t>   int m;</a:t>
            </a:r>
            <a:endParaRPr lang="en-US" altLang="zh-CN" sz="2000" b="1" dirty="0"/>
          </a:p>
          <a:p>
            <a:pPr marL="381000" indent="-381000" eaLnBrk="1" hangingPunct="1">
              <a:lnSpc>
                <a:spcPct val="80000"/>
              </a:lnSpc>
              <a:buNone/>
            </a:pPr>
            <a:r>
              <a:rPr lang="en-US" altLang="zh-CN" sz="2000" b="1" dirty="0"/>
              <a:t>   p = &amp;m; //OK</a:t>
            </a:r>
            <a:r>
              <a:rPr lang="zh-CN" altLang="en-US" sz="2000" b="1" dirty="0"/>
              <a:t>，</a:t>
            </a:r>
            <a:endParaRPr lang="zh-CN" altLang="en-US" sz="2000" b="1" dirty="0"/>
          </a:p>
          <a:p>
            <a:pPr marL="381000" indent="-381000" eaLnBrk="1" hangingPunct="1">
              <a:lnSpc>
                <a:spcPct val="80000"/>
              </a:lnSpc>
              <a:buNone/>
            </a:pPr>
            <a:r>
              <a:rPr lang="zh-CN" altLang="en-US" sz="2000" b="1" dirty="0"/>
              <a:t>   </a:t>
            </a:r>
            <a:r>
              <a:rPr lang="en-US" altLang="zh-CN" sz="2000" b="1" dirty="0"/>
              <a:t>... *p ... //</a:t>
            </a:r>
            <a:r>
              <a:rPr lang="zh-CN" altLang="en-US" sz="2000" b="1" dirty="0"/>
              <a:t>通过</a:t>
            </a:r>
            <a:r>
              <a:rPr lang="en-US" altLang="zh-CN" sz="2000" b="1" dirty="0"/>
              <a:t>p</a:t>
            </a:r>
            <a:r>
              <a:rPr lang="zh-CN" altLang="en-US" sz="2000" b="1" dirty="0"/>
              <a:t>可以访问实参以外的数据</a:t>
            </a:r>
            <a:endParaRPr lang="zh-CN" altLang="en-US" sz="2000" b="1" dirty="0"/>
          </a:p>
          <a:p>
            <a:pPr marL="381000" indent="-381000" eaLnBrk="1" hangingPunct="1">
              <a:lnSpc>
                <a:spcPct val="80000"/>
              </a:lnSpc>
              <a:spcAft>
                <a:spcPts val="1800"/>
              </a:spcAft>
              <a:buNone/>
            </a:pPr>
            <a:r>
              <a:rPr lang="en-US" altLang="zh-CN" sz="2000" b="1" dirty="0"/>
              <a:t>}</a:t>
            </a:r>
            <a:endParaRPr lang="en-US" altLang="zh-CN" sz="2000" b="1" dirty="0"/>
          </a:p>
          <a:p>
            <a:pPr marL="381000" indent="-381000" eaLnBrk="1" hangingPunct="1">
              <a:lnSpc>
                <a:spcPct val="80000"/>
              </a:lnSpc>
              <a:buNone/>
            </a:pPr>
            <a:r>
              <a:rPr lang="en-US" altLang="zh-CN" sz="2000" b="1" dirty="0">
                <a:sym typeface="Arial" panose="020B0604020202020204" pitchFamily="34" charset="0"/>
              </a:rPr>
              <a:t>void g(int &amp;x)</a:t>
            </a:r>
            <a:endParaRPr lang="en-US" altLang="zh-CN" sz="2000" b="1" dirty="0">
              <a:sym typeface="Arial" panose="020B0604020202020204" pitchFamily="34" charset="0"/>
            </a:endParaRPr>
          </a:p>
          <a:p>
            <a:pPr marL="381000" indent="-381000" eaLnBrk="1" hangingPunct="1">
              <a:lnSpc>
                <a:spcPct val="80000"/>
              </a:lnSpc>
              <a:buNone/>
            </a:pPr>
            <a:r>
              <a:rPr lang="en-US" altLang="zh-CN" sz="2000" b="1" dirty="0">
                <a:sym typeface="Arial" panose="020B0604020202020204" pitchFamily="34" charset="0"/>
              </a:rPr>
              <a:t>{ int m;</a:t>
            </a:r>
            <a:endParaRPr lang="en-US" altLang="zh-CN" sz="2000" b="1" dirty="0">
              <a:sym typeface="Arial" panose="020B0604020202020204" pitchFamily="34" charset="0"/>
            </a:endParaRPr>
          </a:p>
          <a:p>
            <a:pPr marL="381000" indent="-381000" eaLnBrk="1" hangingPunct="1">
              <a:lnSpc>
                <a:spcPct val="80000"/>
              </a:lnSpc>
              <a:buNone/>
            </a:pPr>
            <a:r>
              <a:rPr lang="en-US" altLang="zh-CN" sz="2000" b="1" dirty="0">
                <a:sym typeface="Arial" panose="020B0604020202020204" pitchFamily="34" charset="0"/>
              </a:rPr>
              <a:t>   ......</a:t>
            </a:r>
            <a:endParaRPr lang="en-US" altLang="zh-CN" sz="2000" b="1" dirty="0">
              <a:sym typeface="Arial" panose="020B0604020202020204" pitchFamily="34" charset="0"/>
            </a:endParaRPr>
          </a:p>
          <a:p>
            <a:pPr marL="381000" indent="-381000" eaLnBrk="1" hangingPunct="1">
              <a:lnSpc>
                <a:spcPct val="80000"/>
              </a:lnSpc>
              <a:buNone/>
            </a:pPr>
            <a:r>
              <a:rPr lang="en-US" altLang="zh-CN" sz="2000" b="1" dirty="0">
                <a:sym typeface="Arial" panose="020B0604020202020204" pitchFamily="34" charset="0"/>
              </a:rPr>
              <a:t>   x = &amp;m; //Error</a:t>
            </a:r>
            <a:endParaRPr lang="en-US" altLang="zh-CN" sz="2000" b="1" dirty="0">
              <a:sym typeface="Arial" panose="020B0604020202020204" pitchFamily="34" charset="0"/>
            </a:endParaRPr>
          </a:p>
          <a:p>
            <a:pPr marL="381000" indent="-381000" eaLnBrk="1" hangingPunct="1">
              <a:lnSpc>
                <a:spcPct val="80000"/>
              </a:lnSpc>
              <a:buNone/>
            </a:pPr>
            <a:r>
              <a:rPr lang="en-US" altLang="zh-CN" sz="2000" b="1" dirty="0">
                <a:sym typeface="Arial" panose="020B0604020202020204" pitchFamily="34" charset="0"/>
              </a:rPr>
              <a:t>   x = m; //</a:t>
            </a:r>
            <a:r>
              <a:rPr lang="zh-CN" altLang="en-US" sz="2000" b="1" dirty="0">
                <a:sym typeface="Arial" panose="020B0604020202020204" pitchFamily="34" charset="0"/>
              </a:rPr>
              <a:t>把实参的值改成</a:t>
            </a:r>
            <a:r>
              <a:rPr lang="en-US" altLang="zh-CN" sz="2000" b="1" dirty="0">
                <a:sym typeface="Arial" panose="020B0604020202020204" pitchFamily="34" charset="0"/>
              </a:rPr>
              <a:t>m</a:t>
            </a:r>
            <a:r>
              <a:rPr lang="zh-CN" altLang="en-US" sz="2000" b="1" dirty="0">
                <a:sym typeface="Arial" panose="020B0604020202020204" pitchFamily="34" charset="0"/>
              </a:rPr>
              <a:t>，即通过</a:t>
            </a:r>
            <a:r>
              <a:rPr lang="en-US" altLang="zh-CN" sz="2000" b="1" dirty="0">
                <a:sym typeface="Arial" panose="020B0604020202020204" pitchFamily="34" charset="0"/>
              </a:rPr>
              <a:t>x</a:t>
            </a:r>
            <a:r>
              <a:rPr lang="zh-CN" altLang="en-US" sz="2000" b="1" dirty="0">
                <a:sym typeface="Arial" panose="020B0604020202020204" pitchFamily="34" charset="0"/>
              </a:rPr>
              <a:t>只能访问实参</a:t>
            </a:r>
            <a:endParaRPr lang="zh-CN" altLang="en-US" sz="2000" b="1" dirty="0">
              <a:sym typeface="Arial" panose="020B0604020202020204" pitchFamily="34" charset="0"/>
            </a:endParaRPr>
          </a:p>
          <a:p>
            <a:pPr marL="381000" indent="-381000" eaLnBrk="1" hangingPunct="1">
              <a:lnSpc>
                <a:spcPct val="80000"/>
              </a:lnSpc>
              <a:spcAft>
                <a:spcPts val="1800"/>
              </a:spcAft>
              <a:buNone/>
            </a:pPr>
            <a:r>
              <a:rPr lang="en-US" altLang="zh-CN" sz="2000" b="1" dirty="0">
                <a:sym typeface="Arial" panose="020B0604020202020204" pitchFamily="34" charset="0"/>
              </a:rPr>
              <a:t>}</a:t>
            </a:r>
            <a:endParaRPr lang="en-US" altLang="zh-CN" sz="2000" b="1" dirty="0">
              <a:sym typeface="Arial" panose="020B0604020202020204" pitchFamily="34" charset="0"/>
            </a:endParaRPr>
          </a:p>
          <a:p>
            <a:pPr marL="381000" indent="-381000" eaLnBrk="1" hangingPunct="1">
              <a:lnSpc>
                <a:spcPct val="80000"/>
              </a:lnSpc>
              <a:buNone/>
            </a:pPr>
            <a:r>
              <a:rPr lang="en-US" altLang="zh-CN" sz="2000" b="1" dirty="0"/>
              <a:t>int main()</a:t>
            </a:r>
            <a:r>
              <a:rPr lang="zh-CN" altLang="en-US" sz="2000" b="1" dirty="0"/>
              <a:t> </a:t>
            </a:r>
            <a:r>
              <a:rPr lang="en-US" altLang="zh-CN" sz="2000" b="1" dirty="0"/>
              <a:t>{ int a;</a:t>
            </a:r>
            <a:r>
              <a:rPr lang="zh-CN" altLang="en-US" sz="2000" b="1" dirty="0"/>
              <a:t>  </a:t>
            </a:r>
            <a:r>
              <a:rPr lang="en-US" altLang="zh-CN" sz="2000" b="1" dirty="0"/>
              <a:t>f(&amp;a);</a:t>
            </a:r>
            <a:r>
              <a:rPr lang="zh-CN" altLang="en-US" sz="2000" b="1" dirty="0"/>
              <a:t>  </a:t>
            </a:r>
            <a:r>
              <a:rPr lang="en-US" altLang="zh-CN" sz="2000" b="1" dirty="0"/>
              <a:t>g(a);</a:t>
            </a:r>
            <a:r>
              <a:rPr lang="zh-CN" altLang="en-US" sz="2000" b="1" dirty="0"/>
              <a:t>  </a:t>
            </a:r>
            <a:r>
              <a:rPr lang="en-US" altLang="zh-CN" sz="2000" b="1" dirty="0"/>
              <a:t>}</a:t>
            </a:r>
            <a:endParaRPr lang="en-US" altLang="zh-CN"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body" idx="4294967295"/>
          </p:nvPr>
        </p:nvSpPr>
        <p:spPr>
          <a:xfrm>
            <a:off x="468313" y="1951038"/>
            <a:ext cx="8229600" cy="5726112"/>
          </a:xfrm>
          <a:ln/>
        </p:spPr>
        <p:txBody>
          <a:bodyPr vert="horz" wrap="square" lIns="91440" tIns="45720" rIns="91440" bIns="45720" anchor="t" anchorCtr="0"/>
          <a:p>
            <a:pPr eaLnBrk="1" hangingPunct="1">
              <a:lnSpc>
                <a:spcPct val="80000"/>
              </a:lnSpc>
              <a:buNone/>
            </a:pPr>
            <a:r>
              <a:rPr lang="zh-CN" altLang="en-US" sz="2100" dirty="0"/>
              <a:t>	</a:t>
            </a:r>
            <a:r>
              <a:rPr lang="en-US" altLang="zh-CN" sz="2100" dirty="0"/>
              <a:t>......</a:t>
            </a:r>
            <a:endParaRPr lang="en-US" altLang="zh-CN" sz="2100" dirty="0"/>
          </a:p>
          <a:p>
            <a:pPr eaLnBrk="1" hangingPunct="1">
              <a:lnSpc>
                <a:spcPct val="80000"/>
              </a:lnSpc>
              <a:buNone/>
            </a:pPr>
            <a:r>
              <a:rPr lang="en-US" altLang="zh-CN" sz="2100" dirty="0"/>
              <a:t>	switch (d)</a:t>
            </a:r>
            <a:endParaRPr lang="en-US" altLang="zh-CN" sz="2100" dirty="0"/>
          </a:p>
          <a:p>
            <a:pPr eaLnBrk="1" hangingPunct="1">
              <a:lnSpc>
                <a:spcPct val="80000"/>
              </a:lnSpc>
              <a:buNone/>
            </a:pPr>
            <a:r>
              <a:rPr lang="en-US" altLang="zh-CN" sz="2100" dirty="0"/>
              <a:t>	{	case SUN: 	cout &lt;&lt; "SUN" &lt;&lt; endl; 	break;</a:t>
            </a:r>
            <a:endParaRPr lang="en-US" altLang="zh-CN" sz="2100" dirty="0"/>
          </a:p>
          <a:p>
            <a:pPr eaLnBrk="1" hangingPunct="1">
              <a:lnSpc>
                <a:spcPct val="80000"/>
              </a:lnSpc>
              <a:buNone/>
            </a:pPr>
            <a:r>
              <a:rPr lang="en-US" altLang="zh-CN" sz="2100" dirty="0"/>
              <a:t>		case MON:	cout &lt;&lt; "MON" &lt;&lt; endl; 	break;</a:t>
            </a:r>
            <a:endParaRPr lang="en-US" altLang="zh-CN" sz="2100" dirty="0"/>
          </a:p>
          <a:p>
            <a:pPr eaLnBrk="1" hangingPunct="1">
              <a:lnSpc>
                <a:spcPct val="80000"/>
              </a:lnSpc>
              <a:buNone/>
            </a:pPr>
            <a:r>
              <a:rPr lang="en-US" altLang="zh-CN" sz="2100" dirty="0"/>
              <a:t>		case TUE:	cout &lt;&lt; "TUE" &lt;&lt; endl; 	break;</a:t>
            </a:r>
            <a:endParaRPr lang="en-US" altLang="zh-CN" sz="2100" dirty="0"/>
          </a:p>
          <a:p>
            <a:pPr eaLnBrk="1" hangingPunct="1">
              <a:lnSpc>
                <a:spcPct val="80000"/>
              </a:lnSpc>
              <a:buNone/>
            </a:pPr>
            <a:r>
              <a:rPr lang="en-US" altLang="zh-CN" sz="2100" dirty="0"/>
              <a:t>		case WED:	cout &lt;&lt; "WED" &lt;&lt; endl; 	break;</a:t>
            </a:r>
            <a:endParaRPr lang="en-US" altLang="zh-CN" sz="2100" dirty="0"/>
          </a:p>
          <a:p>
            <a:pPr eaLnBrk="1" hangingPunct="1">
              <a:lnSpc>
                <a:spcPct val="80000"/>
              </a:lnSpc>
              <a:buNone/>
            </a:pPr>
            <a:r>
              <a:rPr lang="en-US" altLang="zh-CN" sz="2100" dirty="0"/>
              <a:t>		case THU:	cout &lt;&lt; "THU" &lt;&lt; endl; 	break;</a:t>
            </a:r>
            <a:endParaRPr lang="en-US" altLang="zh-CN" sz="2100" dirty="0"/>
          </a:p>
          <a:p>
            <a:pPr eaLnBrk="1" hangingPunct="1">
              <a:lnSpc>
                <a:spcPct val="80000"/>
              </a:lnSpc>
              <a:buNone/>
            </a:pPr>
            <a:r>
              <a:rPr lang="en-US" altLang="zh-CN" sz="2100" dirty="0"/>
              <a:t>		case FRI:	cout &lt;&lt; "FRI" &lt;&lt; endl; 	break;</a:t>
            </a:r>
            <a:endParaRPr lang="en-US" altLang="zh-CN" sz="2100" dirty="0"/>
          </a:p>
          <a:p>
            <a:pPr eaLnBrk="1" hangingPunct="1">
              <a:lnSpc>
                <a:spcPct val="80000"/>
              </a:lnSpc>
              <a:buNone/>
            </a:pPr>
            <a:r>
              <a:rPr lang="en-US" altLang="zh-CN" sz="2100" dirty="0"/>
              <a:t>		case SAT:	cout &lt;&lt; "SAT" &lt;&lt; endl; 	break;</a:t>
            </a:r>
            <a:endParaRPr lang="en-US" altLang="zh-CN" sz="2100" dirty="0"/>
          </a:p>
          <a:p>
            <a:pPr eaLnBrk="1" hangingPunct="1">
              <a:lnSpc>
                <a:spcPct val="80000"/>
              </a:lnSpc>
              <a:buNone/>
            </a:pPr>
            <a:r>
              <a:rPr lang="en-US" altLang="zh-CN" sz="2100" dirty="0"/>
              <a:t>	}</a:t>
            </a:r>
            <a:endParaRPr lang="en-US" altLang="zh-CN" sz="2100" dirty="0"/>
          </a:p>
          <a:p>
            <a:pPr eaLnBrk="1" hangingPunct="1">
              <a:lnSpc>
                <a:spcPct val="80000"/>
              </a:lnSpc>
              <a:buNone/>
            </a:pPr>
            <a:r>
              <a:rPr lang="en-US" altLang="zh-CN" sz="2100" dirty="0"/>
              <a:t>	return 0;</a:t>
            </a:r>
            <a:endParaRPr lang="en-US" altLang="zh-CN" sz="2100" dirty="0"/>
          </a:p>
          <a:p>
            <a:pPr eaLnBrk="1" hangingPunct="1">
              <a:lnSpc>
                <a:spcPct val="80000"/>
              </a:lnSpc>
              <a:buNone/>
            </a:pPr>
            <a:r>
              <a:rPr lang="en-US" altLang="zh-CN" sz="2100" dirty="0"/>
              <a:t>}</a:t>
            </a:r>
            <a:endParaRPr lang="en-US" altLang="zh-CN" sz="2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a:xfrm>
            <a:off x="1835150" y="333375"/>
            <a:ext cx="7772400" cy="1143000"/>
          </a:xfrm>
          <a:ln/>
        </p:spPr>
        <p:txBody>
          <a:bodyPr vert="horz" wrap="square" lIns="91440" tIns="45720" rIns="91440" bIns="45720" anchor="ctr" anchorCtr="0"/>
          <a:p>
            <a:pPr eaLnBrk="1" hangingPunct="1"/>
            <a:r>
              <a:rPr lang="zh-CN" altLang="zh-CN" dirty="0"/>
              <a:t>数组类型</a:t>
            </a:r>
            <a:endParaRPr lang="zh-CN" altLang="zh-CN" dirty="0"/>
          </a:p>
        </p:txBody>
      </p:sp>
      <p:sp>
        <p:nvSpPr>
          <p:cNvPr id="16386" name="Rectangle 3"/>
          <p:cNvSpPr>
            <a:spLocks noGrp="1"/>
          </p:cNvSpPr>
          <p:nvPr>
            <p:ph type="body" idx="4294967295"/>
          </p:nvPr>
        </p:nvSpPr>
        <p:spPr>
          <a:xfrm>
            <a:off x="250825" y="1844675"/>
            <a:ext cx="8569325" cy="5184775"/>
          </a:xfrm>
          <a:ln/>
        </p:spPr>
        <p:txBody>
          <a:bodyPr vert="horz" wrap="square" lIns="91440" tIns="45720" rIns="91440" bIns="45720" anchor="t" anchorCtr="0"/>
          <a:p>
            <a:pPr eaLnBrk="1" hangingPunct="1"/>
            <a:r>
              <a:rPr lang="zh-CN" altLang="en-US" sz="3200" dirty="0"/>
              <a:t>如何表示类似于向量和矩阵的复合数据？</a:t>
            </a:r>
            <a:endParaRPr lang="zh-CN" altLang="en-US" sz="3200" dirty="0"/>
          </a:p>
          <a:p>
            <a:pPr eaLnBrk="1" hangingPunct="1">
              <a:buNone/>
            </a:pPr>
            <a:endParaRPr lang="zh-CN" altLang="en-US" sz="3200" dirty="0"/>
          </a:p>
          <a:p>
            <a:pPr eaLnBrk="1" hangingPunct="1"/>
            <a:r>
              <a:rPr lang="en-US" altLang="zh-CN" sz="3200" dirty="0"/>
              <a:t>C++</a:t>
            </a:r>
            <a:r>
              <a:rPr lang="zh-CN" altLang="en-US" sz="3200" dirty="0"/>
              <a:t>提供了数组类型来表示上述的数据：</a:t>
            </a:r>
            <a:endParaRPr lang="zh-CN" altLang="en-US" sz="3200" dirty="0"/>
          </a:p>
          <a:p>
            <a:pPr lvl="1" eaLnBrk="1" hangingPunct="1">
              <a:buFont typeface="Wingdings" panose="05000000000000000000" pitchFamily="2" charset="2"/>
              <a:buChar char="l"/>
            </a:pPr>
            <a:r>
              <a:rPr lang="zh-CN" altLang="en-US" dirty="0"/>
              <a:t>数组类型是一种由固定多个</a:t>
            </a:r>
            <a:r>
              <a:rPr lang="zh-CN" altLang="en-US" dirty="0">
                <a:solidFill>
                  <a:srgbClr val="FF0000"/>
                </a:solidFill>
              </a:rPr>
              <a:t>同类型的元素</a:t>
            </a:r>
            <a:r>
              <a:rPr lang="zh-CN" altLang="en-US" dirty="0"/>
              <a:t>按一定次序所构成的</a:t>
            </a:r>
            <a:r>
              <a:rPr lang="zh-CN" altLang="en-US" dirty="0">
                <a:solidFill>
                  <a:srgbClr val="FF0000"/>
                </a:solidFill>
              </a:rPr>
              <a:t>复合数据类型</a:t>
            </a:r>
            <a:r>
              <a:rPr lang="zh-CN" altLang="en-US" dirty="0"/>
              <a:t>。</a:t>
            </a:r>
            <a:endParaRPr lang="zh-CN" altLang="en-US" dirty="0"/>
          </a:p>
          <a:p>
            <a:pPr lvl="1" eaLnBrk="1" hangingPunct="1">
              <a:buFont typeface="Wingdings" panose="05000000000000000000" pitchFamily="2" charset="2"/>
              <a:buChar char="l"/>
            </a:pPr>
            <a:r>
              <a:rPr lang="zh-CN" altLang="en-US" dirty="0"/>
              <a:t>数组类型是一种</a:t>
            </a:r>
            <a:r>
              <a:rPr lang="zh-CN" altLang="en-US" dirty="0">
                <a:solidFill>
                  <a:srgbClr val="FF0000"/>
                </a:solidFill>
              </a:rPr>
              <a:t>用户自定义</a:t>
            </a:r>
            <a:r>
              <a:rPr lang="zh-CN" altLang="en-US" dirty="0"/>
              <a:t>的数据类型。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a:xfrm>
            <a:off x="1768475" y="430213"/>
            <a:ext cx="6619875" cy="919162"/>
          </a:xfrm>
          <a:ln/>
        </p:spPr>
        <p:txBody>
          <a:bodyPr vert="horz" wrap="square" lIns="91440" tIns="45720" rIns="91440" bIns="45720" anchor="ctr" anchorCtr="0"/>
          <a:p>
            <a:pPr eaLnBrk="1" hangingPunct="1"/>
            <a:r>
              <a:rPr lang="zh-CN" altLang="zh-CN" dirty="0"/>
              <a:t>一维数组的定义 </a:t>
            </a:r>
            <a:endParaRPr lang="zh-CN" altLang="zh-CN" dirty="0"/>
          </a:p>
        </p:txBody>
      </p:sp>
      <p:sp>
        <p:nvSpPr>
          <p:cNvPr id="17410" name="Rectangle 3"/>
          <p:cNvSpPr>
            <a:spLocks noGrp="1"/>
          </p:cNvSpPr>
          <p:nvPr>
            <p:ph type="body" idx="4294967295"/>
          </p:nvPr>
        </p:nvSpPr>
        <p:spPr>
          <a:xfrm>
            <a:off x="-65087" y="1557338"/>
            <a:ext cx="9209087" cy="5486400"/>
          </a:xfrm>
          <a:ln/>
        </p:spPr>
        <p:txBody>
          <a:bodyPr vert="horz" wrap="square" lIns="91440" tIns="45720" rIns="91440" bIns="45720" anchor="t" anchorCtr="0"/>
          <a:p>
            <a:pPr eaLnBrk="1" hangingPunct="1"/>
            <a:r>
              <a:rPr lang="zh-CN" altLang="en-US" sz="3200" dirty="0"/>
              <a:t>由固定多个同类型的具有</a:t>
            </a:r>
            <a:r>
              <a:rPr lang="zh-CN" altLang="en-US" sz="3200" dirty="0">
                <a:solidFill>
                  <a:srgbClr val="FF0000"/>
                </a:solidFill>
              </a:rPr>
              <a:t>线性次序关系</a:t>
            </a:r>
            <a:r>
              <a:rPr lang="zh-CN" altLang="en-US" sz="3200" dirty="0"/>
              <a:t>的数据所构成的复合数据类型。</a:t>
            </a:r>
            <a:endParaRPr lang="zh-CN" altLang="en-US" sz="3200" dirty="0"/>
          </a:p>
          <a:p>
            <a:pPr eaLnBrk="1" hangingPunct="1"/>
            <a:r>
              <a:rPr lang="zh-CN" altLang="en-US" sz="3200" dirty="0">
                <a:sym typeface="Arial" panose="020B0604020202020204" pitchFamily="34" charset="0"/>
              </a:rPr>
              <a:t>定义格式：</a:t>
            </a:r>
            <a:endParaRPr lang="zh-CN" altLang="en-US" sz="3200" dirty="0">
              <a:sym typeface="Arial" panose="020B0604020202020204" pitchFamily="34" charset="0"/>
            </a:endParaRPr>
          </a:p>
          <a:p>
            <a:pPr lvl="1" eaLnBrk="1" hangingPunct="1">
              <a:buFont typeface="Wingdings" panose="05000000000000000000" pitchFamily="2" charset="2"/>
              <a:buChar char="l"/>
            </a:pPr>
            <a:r>
              <a:rPr lang="zh-CN" altLang="en-US" dirty="0">
                <a:solidFill>
                  <a:srgbClr val="FF0000"/>
                </a:solidFill>
                <a:sym typeface="Arial" panose="020B0604020202020204" pitchFamily="34" charset="0"/>
              </a:rPr>
              <a:t>&lt;元素类型&gt; </a:t>
            </a:r>
            <a:r>
              <a:rPr lang="zh-CN" altLang="en-US" dirty="0">
                <a:solidFill>
                  <a:srgbClr val="FF0000"/>
                </a:solidFill>
              </a:rPr>
              <a:t>&lt;一维数组变量名&gt; [&lt;元素个数&gt;];</a:t>
            </a:r>
            <a:r>
              <a:rPr lang="zh-CN" altLang="en-US" dirty="0"/>
              <a:t> ；</a:t>
            </a:r>
            <a:endParaRPr lang="zh-CN" altLang="en-US" dirty="0"/>
          </a:p>
          <a:p>
            <a:pPr lvl="1" eaLnBrk="1" hangingPunct="1">
              <a:buNone/>
            </a:pPr>
            <a:r>
              <a:rPr lang="zh-CN" altLang="en-US" dirty="0"/>
              <a:t> </a:t>
            </a:r>
            <a:r>
              <a:rPr lang="zh-CN" altLang="en-US" dirty="0">
                <a:ea typeface="宋体" panose="02010600030101010101" pitchFamily="2" charset="-122"/>
              </a:rPr>
              <a:t> </a:t>
            </a:r>
            <a:r>
              <a:rPr lang="zh-CN" altLang="en-US" dirty="0">
                <a:sym typeface="Arial" panose="020B0604020202020204" pitchFamily="34" charset="0"/>
              </a:rPr>
              <a:t> 例如： int a[10];</a:t>
            </a:r>
            <a:endParaRPr lang="zh-CN" altLang="en-US" dirty="0">
              <a:sym typeface="Arial" panose="020B0604020202020204" pitchFamily="34" charset="0"/>
            </a:endParaRPr>
          </a:p>
          <a:p>
            <a:pPr lvl="1" eaLnBrk="1" hangingPunct="1">
              <a:buFont typeface="Wingdings" panose="05000000000000000000" pitchFamily="2" charset="2"/>
              <a:buChar char="l"/>
            </a:pPr>
            <a:r>
              <a:rPr lang="zh-CN" altLang="en-US" dirty="0">
                <a:solidFill>
                  <a:srgbClr val="FF0000"/>
                </a:solidFill>
              </a:rPr>
              <a:t>typedef &lt;元素类型&gt; &lt;一维数组类型名</a:t>
            </a:r>
            <a:r>
              <a:rPr lang="zh-CN" altLang="en-US" dirty="0">
                <a:solidFill>
                  <a:srgbClr val="FF0000"/>
                </a:solidFill>
              </a:rPr>
              <a:t>&gt;[&lt;元素个数&gt;];</a:t>
            </a:r>
            <a:endParaRPr lang="zh-CN" altLang="en-US" dirty="0">
              <a:solidFill>
                <a:srgbClr val="FF0000"/>
              </a:solidFill>
            </a:endParaRPr>
          </a:p>
          <a:p>
            <a:pPr lvl="1" eaLnBrk="1" hangingPunct="1">
              <a:buNone/>
            </a:pPr>
            <a:r>
              <a:rPr lang="zh-CN" altLang="en-US" dirty="0"/>
              <a:t>   例如：typedef int A[10];</a:t>
            </a:r>
            <a:endParaRPr lang="zh-CN" altLang="en-US" dirty="0"/>
          </a:p>
          <a:p>
            <a:pPr lvl="1" eaLnBrk="1" hangingPunct="1">
              <a:buNone/>
            </a:pPr>
            <a:r>
              <a:rPr lang="zh-CN" altLang="en-US" dirty="0"/>
              <a:t>               A a; </a:t>
            </a:r>
            <a:endParaRPr lang="zh-CN" altLang="en-US" dirty="0"/>
          </a:p>
          <a:p>
            <a:pPr lvl="1" eaLnBrk="1" hangingPunct="1">
              <a:buFont typeface="Wingdings" panose="05000000000000000000" pitchFamily="2" charset="2"/>
              <a:buChar char="l"/>
            </a:pPr>
            <a:r>
              <a:rPr lang="zh-CN" altLang="en-US" dirty="0">
                <a:sym typeface="Arial" panose="020B0604020202020204" pitchFamily="34" charset="0"/>
              </a:rPr>
              <a:t>&lt;元素个数&gt;</a:t>
            </a:r>
            <a:r>
              <a:rPr lang="zh-CN" altLang="en-US" dirty="0"/>
              <a:t>为整型常量表达式</a:t>
            </a:r>
            <a:endParaRPr lang="zh-CN" altLang="en-US" dirty="0"/>
          </a:p>
          <a:p>
            <a:pPr eaLnBrk="1" hangingPunct="1"/>
            <a:endParaRPr lang="zh-CN" alt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a:xfrm>
            <a:off x="1692275" y="344488"/>
            <a:ext cx="8229600" cy="1139825"/>
          </a:xfrm>
          <a:ln/>
        </p:spPr>
        <p:txBody>
          <a:bodyPr vert="horz" wrap="square" lIns="91440" tIns="45720" rIns="91440" bIns="45720" anchor="ctr" anchorCtr="0"/>
          <a:p>
            <a:pPr eaLnBrk="1" hangingPunct="1"/>
            <a:r>
              <a:rPr lang="zh-CN" altLang="en-US" dirty="0"/>
              <a:t>一维数组的操作（</a:t>
            </a:r>
            <a:r>
              <a:rPr lang="en-US" altLang="zh-CN" dirty="0"/>
              <a:t>1</a:t>
            </a:r>
            <a:r>
              <a:rPr lang="zh-CN" altLang="en-US" dirty="0"/>
              <a:t>）</a:t>
            </a:r>
            <a:endParaRPr lang="zh-CN" altLang="en-US" dirty="0"/>
          </a:p>
        </p:txBody>
      </p:sp>
      <p:sp>
        <p:nvSpPr>
          <p:cNvPr id="18434" name="Rectangle 3"/>
          <p:cNvSpPr>
            <a:spLocks noGrp="1"/>
          </p:cNvSpPr>
          <p:nvPr>
            <p:ph type="body" idx="4294967295"/>
          </p:nvPr>
        </p:nvSpPr>
        <p:spPr>
          <a:xfrm>
            <a:off x="457200" y="1700213"/>
            <a:ext cx="8229600" cy="5256212"/>
          </a:xfrm>
          <a:ln/>
        </p:spPr>
        <p:txBody>
          <a:bodyPr vert="horz" wrap="square" lIns="91440" tIns="45720" rIns="91440" bIns="45720" anchor="t" anchorCtr="0"/>
          <a:p>
            <a:pPr eaLnBrk="1" hangingPunct="1"/>
            <a:r>
              <a:rPr lang="zh-CN" altLang="en-US" sz="3200" dirty="0"/>
              <a:t>访问一维数组元素</a:t>
            </a:r>
            <a:endParaRPr lang="zh-CN" altLang="en-US" sz="3200" dirty="0"/>
          </a:p>
          <a:p>
            <a:pPr lvl="1" eaLnBrk="1" hangingPunct="1">
              <a:buFont typeface="Wingdings" panose="05000000000000000000" pitchFamily="2" charset="2"/>
              <a:buChar char="l"/>
            </a:pPr>
            <a:r>
              <a:rPr lang="zh-CN" altLang="en-US" dirty="0"/>
              <a:t>&lt;一维数组变量名&gt;[&lt;下标&gt;]</a:t>
            </a:r>
            <a:endParaRPr lang="zh-CN" altLang="en-US" dirty="0"/>
          </a:p>
          <a:p>
            <a:pPr lvl="1" eaLnBrk="1" hangingPunct="1">
              <a:buFont typeface="Wingdings" panose="05000000000000000000" pitchFamily="2" charset="2"/>
              <a:buChar char="l"/>
            </a:pPr>
            <a:r>
              <a:rPr lang="zh-CN" altLang="en-US" dirty="0"/>
              <a:t>&lt;下标&gt;为整型表达式，第一个元素的下标为0</a:t>
            </a:r>
            <a:endParaRPr lang="zh-CN" altLang="en-US" dirty="0"/>
          </a:p>
          <a:p>
            <a:pPr lvl="1" eaLnBrk="1" hangingPunct="1">
              <a:buNone/>
            </a:pPr>
            <a:r>
              <a:rPr lang="zh-CN" altLang="en-US" dirty="0"/>
              <a:t>   例如： int a[10]; //数组a</a:t>
            </a:r>
            <a:endParaRPr lang="zh-CN" altLang="en-US" dirty="0"/>
          </a:p>
          <a:p>
            <a:pPr lvl="1" eaLnBrk="1" hangingPunct="1">
              <a:buNone/>
            </a:pPr>
            <a:r>
              <a:rPr lang="zh-CN" altLang="en-US" dirty="0"/>
              <a:t>               a[0]、a[1]、...、a[9]  //数组元素</a:t>
            </a:r>
            <a:endParaRPr lang="zh-CN" altLang="en-US" dirty="0"/>
          </a:p>
          <a:p>
            <a:pPr lvl="1" eaLnBrk="1" hangingPunct="1">
              <a:lnSpc>
                <a:spcPct val="120000"/>
              </a:lnSpc>
              <a:buFont typeface="Wingdings" panose="05000000000000000000" pitchFamily="2" charset="2"/>
              <a:buChar char="l"/>
            </a:pPr>
            <a:r>
              <a:rPr lang="zh-CN" altLang="en-US" dirty="0"/>
              <a:t>C++语言</a:t>
            </a:r>
            <a:r>
              <a:rPr lang="zh-CN" altLang="en-US" dirty="0">
                <a:solidFill>
                  <a:srgbClr val="FF0000"/>
                </a:solidFill>
              </a:rPr>
              <a:t>不对数组元素下标越界进行检查</a:t>
            </a:r>
            <a:r>
              <a:rPr lang="zh-CN" altLang="en-US" dirty="0"/>
              <a:t>。程序员必须仔细处置这个问题！</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body" idx="4294967295"/>
          </p:nvPr>
        </p:nvSpPr>
        <p:spPr>
          <a:xfrm>
            <a:off x="395288" y="1700213"/>
            <a:ext cx="8497887" cy="6453187"/>
          </a:xfrm>
          <a:ln/>
        </p:spPr>
        <p:txBody>
          <a:bodyPr vert="horz" wrap="square" lIns="91440" tIns="45720" rIns="91440" bIns="45720" anchor="t" anchorCtr="0"/>
          <a:p>
            <a:pPr algn="just" eaLnBrk="1" hangingPunct="1"/>
            <a:r>
              <a:rPr lang="zh-CN" altLang="en-US" sz="3200" dirty="0"/>
              <a:t>可把数组的每个元素看成是独立的变量。</a:t>
            </a:r>
            <a:endParaRPr lang="zh-CN" altLang="en-US" sz="3200" dirty="0"/>
          </a:p>
          <a:p>
            <a:pPr algn="just" eaLnBrk="1" hangingPunct="1"/>
            <a:endParaRPr lang="zh-CN" altLang="en-US" sz="3200" dirty="0"/>
          </a:p>
          <a:p>
            <a:pPr eaLnBrk="1" hangingPunct="1"/>
            <a:r>
              <a:rPr lang="zh-CN" altLang="en-US" sz="3200" dirty="0">
                <a:solidFill>
                  <a:srgbClr val="FF0000"/>
                </a:solidFill>
              </a:rPr>
              <a:t>不能对两个数组进行整体赋值</a:t>
            </a:r>
            <a:r>
              <a:rPr lang="zh-CN" altLang="en-US" sz="3200" dirty="0">
                <a:solidFill>
                  <a:schemeClr val="folHlink"/>
                </a:solidFill>
              </a:rPr>
              <a:t>，</a:t>
            </a:r>
            <a:r>
              <a:rPr lang="zh-CN" altLang="en-US" sz="3200" dirty="0"/>
              <a:t>需要通过元素来进行：</a:t>
            </a:r>
            <a:endParaRPr lang="zh-CN" altLang="en-US" sz="3200" dirty="0"/>
          </a:p>
          <a:p>
            <a:pPr lvl="1" eaLnBrk="1" hangingPunct="1">
              <a:buNone/>
            </a:pPr>
            <a:r>
              <a:rPr lang="zh-CN" altLang="en-US" dirty="0"/>
              <a:t>例如：</a:t>
            </a:r>
            <a:r>
              <a:rPr lang="en-US" altLang="zh-CN" dirty="0"/>
              <a:t>int a[10],b[10];</a:t>
            </a:r>
            <a:endParaRPr lang="en-US" altLang="zh-CN" dirty="0"/>
          </a:p>
          <a:p>
            <a:pPr lvl="1" eaLnBrk="1" hangingPunct="1">
              <a:buNone/>
            </a:pPr>
            <a:r>
              <a:rPr lang="en-US" altLang="zh-CN" dirty="0"/>
              <a:t>           .....</a:t>
            </a:r>
            <a:endParaRPr lang="en-US" altLang="zh-CN" dirty="0"/>
          </a:p>
          <a:p>
            <a:pPr lvl="1" eaLnBrk="1" hangingPunct="1">
              <a:buNone/>
            </a:pPr>
            <a:r>
              <a:rPr lang="en-US" altLang="zh-CN" dirty="0">
                <a:solidFill>
                  <a:srgbClr val="FF0000"/>
                </a:solidFill>
              </a:rPr>
              <a:t>           a = b; //Error</a:t>
            </a:r>
            <a:endParaRPr lang="en-US" altLang="zh-CN" dirty="0">
              <a:solidFill>
                <a:srgbClr val="FF0000"/>
              </a:solidFill>
            </a:endParaRPr>
          </a:p>
          <a:p>
            <a:pPr lvl="1" eaLnBrk="1" hangingPunct="1">
              <a:buNone/>
            </a:pPr>
            <a:r>
              <a:rPr lang="en-US" altLang="zh-CN" dirty="0"/>
              <a:t>           for (int i=0; i&lt;10; i++) a[i] = b[i]; //OK</a:t>
            </a:r>
            <a:endParaRPr lang="en-US" altLang="zh-CN" dirty="0"/>
          </a:p>
        </p:txBody>
      </p:sp>
      <p:sp>
        <p:nvSpPr>
          <p:cNvPr id="19458" name="Rectangle 3"/>
          <p:cNvSpPr>
            <a:spLocks noGrp="1"/>
          </p:cNvSpPr>
          <p:nvPr>
            <p:ph type="title" idx="4294967295"/>
          </p:nvPr>
        </p:nvSpPr>
        <p:spPr>
          <a:xfrm>
            <a:off x="1692275" y="344488"/>
            <a:ext cx="8229600" cy="1139825"/>
          </a:xfrm>
          <a:ln/>
        </p:spPr>
        <p:txBody>
          <a:bodyPr vert="horz" wrap="square" lIns="91440" tIns="45720" rIns="91440" bIns="45720" anchor="ctr" anchorCtr="0"/>
          <a:p>
            <a:pPr eaLnBrk="1" hangingPunct="1"/>
            <a:r>
              <a:rPr lang="zh-CN" altLang="en-US" dirty="0"/>
              <a:t>一维数组的操作（</a:t>
            </a:r>
            <a:r>
              <a:rPr lang="en-US" altLang="zh-CN" dirty="0"/>
              <a:t>2</a:t>
            </a:r>
            <a:r>
              <a:rPr lang="zh-CN" altLang="en-US" dirty="0"/>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idx="4294967295"/>
          </p:nvPr>
        </p:nvSpPr>
        <p:spPr>
          <a:xfrm>
            <a:off x="1403350" y="549275"/>
            <a:ext cx="7524750" cy="703263"/>
          </a:xfrm>
          <a:ln/>
        </p:spPr>
        <p:txBody>
          <a:bodyPr vert="horz" wrap="square" lIns="91440" tIns="45720" rIns="91440" bIns="45720" anchor="ctr" anchorCtr="0"/>
          <a:p>
            <a:pPr eaLnBrk="1" hangingPunct="1"/>
            <a:r>
              <a:rPr lang="zh-CN" altLang="en-US" sz="2800" dirty="0"/>
              <a:t>用一维数组实现求第</a:t>
            </a:r>
            <a:r>
              <a:rPr lang="en-US" altLang="zh-CN" sz="2800" dirty="0"/>
              <a:t>n</a:t>
            </a:r>
            <a:r>
              <a:rPr lang="zh-CN" altLang="en-US" sz="2800" dirty="0"/>
              <a:t>个费波那契</a:t>
            </a:r>
            <a:r>
              <a:rPr lang="en-US" altLang="zh-CN" sz="2800" dirty="0"/>
              <a:t>(Fibonacci)</a:t>
            </a:r>
            <a:r>
              <a:rPr lang="zh-CN" altLang="en-US" sz="2800" dirty="0"/>
              <a:t>数</a:t>
            </a:r>
            <a:r>
              <a:rPr lang="zh-CN" altLang="en-US" dirty="0"/>
              <a:t> </a:t>
            </a:r>
            <a:endParaRPr lang="zh-CN" altLang="en-US" dirty="0"/>
          </a:p>
        </p:txBody>
      </p:sp>
      <p:sp>
        <p:nvSpPr>
          <p:cNvPr id="20482" name="Rectangle 3"/>
          <p:cNvSpPr>
            <a:spLocks noGrp="1"/>
          </p:cNvSpPr>
          <p:nvPr>
            <p:ph type="body" idx="4294967295"/>
          </p:nvPr>
        </p:nvSpPr>
        <p:spPr>
          <a:xfrm>
            <a:off x="458788" y="1628775"/>
            <a:ext cx="8937625" cy="5616575"/>
          </a:xfrm>
          <a:ln/>
        </p:spPr>
        <p:txBody>
          <a:bodyPr vert="horz" wrap="square" lIns="91440" tIns="45720" rIns="91440" bIns="45720" anchor="t" anchorCtr="0"/>
          <a:p>
            <a:pPr defTabSz="363855" eaLnBrk="1" hangingPunct="1">
              <a:lnSpc>
                <a:spcPct val="80000"/>
              </a:lnSpc>
              <a:buNone/>
            </a:pPr>
            <a:r>
              <a:rPr lang="en-US" altLang="zh-CN" sz="1900" b="1" dirty="0"/>
              <a:t>#include &lt;iostream&gt;</a:t>
            </a:r>
            <a:endParaRPr lang="en-US" altLang="zh-CN" sz="1900" b="1" dirty="0"/>
          </a:p>
          <a:p>
            <a:pPr defTabSz="363855" eaLnBrk="1" hangingPunct="1">
              <a:lnSpc>
                <a:spcPct val="80000"/>
              </a:lnSpc>
              <a:buNone/>
            </a:pPr>
            <a:r>
              <a:rPr lang="en-US" altLang="zh-CN" sz="1900" b="1" dirty="0"/>
              <a:t>using namespace std;</a:t>
            </a:r>
            <a:endParaRPr lang="en-US" altLang="zh-CN" sz="1900" b="1" dirty="0"/>
          </a:p>
          <a:p>
            <a:pPr defTabSz="363855" eaLnBrk="1" hangingPunct="1">
              <a:lnSpc>
                <a:spcPct val="80000"/>
              </a:lnSpc>
              <a:buNone/>
            </a:pPr>
            <a:r>
              <a:rPr lang="en-US" altLang="zh-CN" sz="1900" b="1" dirty="0"/>
              <a:t>int main()</a:t>
            </a:r>
            <a:endParaRPr lang="en-US" altLang="zh-CN" sz="1900" b="1" dirty="0"/>
          </a:p>
          <a:p>
            <a:pPr defTabSz="363855" eaLnBrk="1" hangingPunct="1">
              <a:lnSpc>
                <a:spcPct val="80000"/>
              </a:lnSpc>
              <a:buNone/>
            </a:pPr>
            <a:r>
              <a:rPr lang="en-US" altLang="zh-CN" sz="1900" b="1" dirty="0"/>
              <a:t>{	const int MAX_N=40;</a:t>
            </a:r>
            <a:endParaRPr lang="en-US" altLang="zh-CN" sz="1900" b="1" dirty="0"/>
          </a:p>
          <a:p>
            <a:pPr defTabSz="363855" eaLnBrk="1" hangingPunct="1">
              <a:lnSpc>
                <a:spcPct val="80000"/>
              </a:lnSpc>
              <a:buNone/>
            </a:pPr>
            <a:r>
              <a:rPr lang="en-US" altLang="zh-CN" sz="1900" b="1" dirty="0"/>
              <a:t>	int fibs[MAX_N];</a:t>
            </a:r>
            <a:endParaRPr lang="en-US" altLang="zh-CN" sz="1900" b="1" dirty="0"/>
          </a:p>
          <a:p>
            <a:pPr defTabSz="363855" eaLnBrk="1" hangingPunct="1">
              <a:lnSpc>
                <a:spcPct val="80000"/>
              </a:lnSpc>
              <a:buNone/>
            </a:pPr>
            <a:r>
              <a:rPr lang="en-US" altLang="zh-CN" sz="1900" b="1" dirty="0"/>
              <a:t>	int n,i;</a:t>
            </a:r>
            <a:endParaRPr lang="en-US" altLang="zh-CN" sz="1900" b="1" dirty="0"/>
          </a:p>
          <a:p>
            <a:pPr defTabSz="363855" eaLnBrk="1" hangingPunct="1">
              <a:lnSpc>
                <a:spcPct val="80000"/>
              </a:lnSpc>
              <a:buNone/>
            </a:pPr>
            <a:r>
              <a:rPr lang="en-US" altLang="zh-CN" sz="1900" b="1" dirty="0"/>
              <a:t>	cout &lt;&lt; "</a:t>
            </a:r>
            <a:r>
              <a:rPr lang="zh-CN" altLang="en-US" sz="1900" b="1" dirty="0"/>
              <a:t>请输入</a:t>
            </a:r>
            <a:r>
              <a:rPr lang="en-US" altLang="zh-CN" sz="1900" b="1" dirty="0"/>
              <a:t>n(1-" &lt;&lt; MAX_N &lt;&lt; "):";</a:t>
            </a:r>
            <a:endParaRPr lang="en-US" altLang="zh-CN" sz="1900" b="1" dirty="0"/>
          </a:p>
          <a:p>
            <a:pPr defTabSz="363855" eaLnBrk="1" hangingPunct="1">
              <a:lnSpc>
                <a:spcPct val="80000"/>
              </a:lnSpc>
              <a:buNone/>
            </a:pPr>
            <a:r>
              <a:rPr lang="en-US" altLang="zh-CN" sz="1900" b="1" dirty="0"/>
              <a:t>	cin &gt;&gt; n;</a:t>
            </a:r>
            <a:endParaRPr lang="en-US" altLang="zh-CN" sz="1900" b="1" dirty="0"/>
          </a:p>
          <a:p>
            <a:pPr defTabSz="363855" eaLnBrk="1" hangingPunct="1">
              <a:lnSpc>
                <a:spcPct val="80000"/>
              </a:lnSpc>
              <a:buNone/>
            </a:pPr>
            <a:r>
              <a:rPr lang="en-US" altLang="zh-CN" sz="1900" b="1" dirty="0"/>
              <a:t>	if (n &gt; MAX_N) </a:t>
            </a:r>
            <a:endParaRPr lang="en-US" altLang="zh-CN" sz="1900" b="1" dirty="0"/>
          </a:p>
          <a:p>
            <a:pPr defTabSz="363855" eaLnBrk="1" hangingPunct="1">
              <a:lnSpc>
                <a:spcPct val="80000"/>
              </a:lnSpc>
              <a:buNone/>
            </a:pPr>
            <a:r>
              <a:rPr lang="en-US" altLang="zh-CN" sz="1900" b="1" dirty="0"/>
              <a:t>	{	cout &lt;&lt; "n</a:t>
            </a:r>
            <a:r>
              <a:rPr lang="zh-CN" altLang="en-US" sz="1900" b="1" dirty="0"/>
              <a:t>太大</a:t>
            </a:r>
            <a:r>
              <a:rPr lang="en-US" altLang="zh-CN" sz="1900" b="1" dirty="0"/>
              <a:t>! </a:t>
            </a:r>
            <a:r>
              <a:rPr lang="zh-CN" altLang="en-US" sz="1900" b="1" dirty="0"/>
              <a:t>应不大于</a:t>
            </a:r>
            <a:r>
              <a:rPr lang="en-US" altLang="zh-CN" sz="1900" b="1" dirty="0"/>
              <a:t>" &lt;&lt; MAX_N &lt;&lt; endl;</a:t>
            </a:r>
            <a:endParaRPr lang="en-US" altLang="zh-CN" sz="1900" b="1" dirty="0"/>
          </a:p>
          <a:p>
            <a:pPr defTabSz="363855" eaLnBrk="1" hangingPunct="1">
              <a:lnSpc>
                <a:spcPct val="80000"/>
              </a:lnSpc>
              <a:buNone/>
            </a:pPr>
            <a:r>
              <a:rPr lang="en-US" altLang="zh-CN" sz="1900" b="1" dirty="0"/>
              <a:t>			return -1;</a:t>
            </a:r>
            <a:endParaRPr lang="en-US" altLang="zh-CN" sz="1900" b="1" dirty="0"/>
          </a:p>
          <a:p>
            <a:pPr defTabSz="363855" eaLnBrk="1" hangingPunct="1">
              <a:lnSpc>
                <a:spcPct val="80000"/>
              </a:lnSpc>
              <a:buNone/>
            </a:pPr>
            <a:r>
              <a:rPr lang="en-US" altLang="zh-CN" sz="1900" b="1" dirty="0"/>
              <a:t>	}</a:t>
            </a:r>
            <a:endParaRPr lang="en-US" altLang="zh-CN" sz="1900" b="1" dirty="0"/>
          </a:p>
          <a:p>
            <a:pPr defTabSz="363855" eaLnBrk="1" hangingPunct="1">
              <a:lnSpc>
                <a:spcPct val="80000"/>
              </a:lnSpc>
              <a:buNone/>
            </a:pPr>
            <a:r>
              <a:rPr lang="en-US" altLang="zh-CN" sz="1900" b="1" dirty="0"/>
              <a:t>	fibs[0] = fibs[1] = 1;</a:t>
            </a:r>
            <a:endParaRPr lang="en-US" altLang="zh-CN" sz="1900" b="1" dirty="0"/>
          </a:p>
          <a:p>
            <a:pPr defTabSz="363855" eaLnBrk="1" hangingPunct="1">
              <a:lnSpc>
                <a:spcPct val="80000"/>
              </a:lnSpc>
              <a:buNone/>
            </a:pPr>
            <a:r>
              <a:rPr lang="en-US" altLang="zh-CN" sz="1900" b="1" dirty="0"/>
              <a:t>	for (i=2; i&lt;n; i++)  //</a:t>
            </a:r>
            <a:r>
              <a:rPr lang="zh-CN" altLang="en-US" sz="1900" b="1" dirty="0"/>
              <a:t>计算费波那契数</a:t>
            </a:r>
            <a:endParaRPr lang="zh-CN" altLang="en-US" sz="1900" b="1" dirty="0"/>
          </a:p>
          <a:p>
            <a:pPr defTabSz="363855" eaLnBrk="1" hangingPunct="1">
              <a:lnSpc>
                <a:spcPct val="80000"/>
              </a:lnSpc>
              <a:buNone/>
            </a:pPr>
            <a:r>
              <a:rPr lang="zh-CN" altLang="en-US" sz="1900" b="1" dirty="0"/>
              <a:t>			</a:t>
            </a:r>
            <a:r>
              <a:rPr lang="en-US" altLang="zh-CN" sz="1900" b="1" dirty="0"/>
              <a:t>fibs[i] = fibs[i-1] + fibs[i-2];</a:t>
            </a:r>
            <a:endParaRPr lang="en-US" altLang="zh-CN" sz="1900" b="1" dirty="0"/>
          </a:p>
          <a:p>
            <a:pPr defTabSz="363855" eaLnBrk="1" hangingPunct="1">
              <a:lnSpc>
                <a:spcPct val="80000"/>
              </a:lnSpc>
              <a:buNone/>
            </a:pPr>
            <a:r>
              <a:rPr lang="en-US" altLang="zh-CN" sz="1900" b="1" dirty="0"/>
              <a:t>	cout &lt;&lt; "</a:t>
            </a:r>
            <a:r>
              <a:rPr lang="zh-CN" altLang="en-US" sz="1900" b="1" dirty="0"/>
              <a:t>第</a:t>
            </a:r>
            <a:r>
              <a:rPr lang="en-US" altLang="zh-CN" sz="1900" b="1" dirty="0"/>
              <a:t>" &lt;&lt; n &lt;&lt; "</a:t>
            </a:r>
            <a:r>
              <a:rPr lang="zh-CN" altLang="en-US" sz="1900" b="1" dirty="0"/>
              <a:t>个费波那契数是：</a:t>
            </a:r>
            <a:r>
              <a:rPr lang="en-US" altLang="zh-CN" sz="1900" b="1" dirty="0"/>
              <a:t>" &lt;&lt; fibs[n-1] &lt;&lt; endl;</a:t>
            </a:r>
            <a:endParaRPr lang="en-US" altLang="zh-CN" sz="1900" b="1" dirty="0"/>
          </a:p>
          <a:p>
            <a:pPr defTabSz="363855" eaLnBrk="1" hangingPunct="1">
              <a:lnSpc>
                <a:spcPct val="80000"/>
              </a:lnSpc>
              <a:buNone/>
            </a:pPr>
            <a:r>
              <a:rPr lang="en-US" altLang="zh-CN" sz="1900" b="1" dirty="0"/>
              <a:t>	return 0;</a:t>
            </a:r>
            <a:endParaRPr lang="en-US" altLang="zh-CN" sz="1900" b="1" dirty="0"/>
          </a:p>
          <a:p>
            <a:pPr defTabSz="363855" eaLnBrk="1" hangingPunct="1">
              <a:lnSpc>
                <a:spcPct val="80000"/>
              </a:lnSpc>
              <a:buNone/>
            </a:pPr>
            <a:r>
              <a:rPr lang="en-US" altLang="zh-CN" sz="1900" b="1" dirty="0"/>
              <a:t>}</a:t>
            </a:r>
            <a:endParaRPr lang="en-US" altLang="zh-CN" sz="19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a:xfrm>
            <a:off x="1547813" y="333375"/>
            <a:ext cx="8229600" cy="1139825"/>
          </a:xfrm>
          <a:ln/>
        </p:spPr>
        <p:txBody>
          <a:bodyPr vert="horz" wrap="square" lIns="91440" tIns="45720" rIns="91440" bIns="45720" anchor="ctr" anchorCtr="0"/>
          <a:p>
            <a:pPr eaLnBrk="1" hangingPunct="1"/>
            <a:r>
              <a:rPr lang="zh-CN" altLang="zh-CN" dirty="0"/>
              <a:t>一维数组的初始化</a:t>
            </a:r>
            <a:endParaRPr lang="zh-CN" altLang="zh-CN" dirty="0"/>
          </a:p>
        </p:txBody>
      </p:sp>
      <p:sp>
        <p:nvSpPr>
          <p:cNvPr id="21506" name="Rectangle 3"/>
          <p:cNvSpPr>
            <a:spLocks noGrp="1"/>
          </p:cNvSpPr>
          <p:nvPr>
            <p:ph type="body" idx="4294967295"/>
          </p:nvPr>
        </p:nvSpPr>
        <p:spPr>
          <a:xfrm>
            <a:off x="34925" y="1557338"/>
            <a:ext cx="9109075" cy="5257800"/>
          </a:xfrm>
          <a:ln/>
        </p:spPr>
        <p:txBody>
          <a:bodyPr vert="horz" wrap="square" lIns="91440" tIns="45720" rIns="91440" bIns="45720" anchor="t" anchorCtr="0"/>
          <a:p>
            <a:pPr algn="just" eaLnBrk="1" hangingPunct="1"/>
            <a:r>
              <a:rPr lang="zh-CN" altLang="en-US" sz="3200" dirty="0"/>
              <a:t>用</a:t>
            </a:r>
            <a:r>
              <a:rPr lang="zh-CN" altLang="en-US" sz="3200" dirty="0">
                <a:solidFill>
                  <a:srgbClr val="FF0000"/>
                </a:solidFill>
              </a:rPr>
              <a:t>花括号</a:t>
            </a:r>
            <a:r>
              <a:rPr lang="zh-CN" altLang="en-US" sz="3200" dirty="0"/>
              <a:t>把元素的初始值括起来。</a:t>
            </a:r>
            <a:endParaRPr lang="zh-CN" altLang="en-US" sz="3200" dirty="0"/>
          </a:p>
          <a:p>
            <a:pPr lvl="1" algn="just" eaLnBrk="1" hangingPunct="1">
              <a:spcAft>
                <a:spcPct val="50000"/>
              </a:spcAft>
              <a:buFont typeface="Wingdings" panose="05000000000000000000" pitchFamily="2" charset="2"/>
              <a:buChar char="l"/>
            </a:pPr>
            <a:r>
              <a:rPr lang="zh-CN" altLang="en-US" dirty="0"/>
              <a:t>例如：int a[10]={1,2,3,4,5,6,7,8,9,10};  </a:t>
            </a:r>
            <a:endParaRPr lang="zh-CN" altLang="en-US" dirty="0"/>
          </a:p>
          <a:p>
            <a:pPr eaLnBrk="1" hangingPunct="1"/>
            <a:r>
              <a:rPr lang="zh-CN" altLang="en-US" sz="3200" dirty="0"/>
              <a:t>初始化表中的值可以少于数组元素个数，</a:t>
            </a:r>
            <a:r>
              <a:rPr lang="zh-CN" altLang="en-US" sz="3200" dirty="0">
                <a:solidFill>
                  <a:srgbClr val="FF0000"/>
                </a:solidFill>
              </a:rPr>
              <a:t>不足部分的数组元素初始化成0</a:t>
            </a:r>
            <a:r>
              <a:rPr lang="zh-CN" altLang="en-US" sz="3200" dirty="0"/>
              <a:t>。</a:t>
            </a:r>
            <a:endParaRPr lang="zh-CN" altLang="en-US" sz="3200" dirty="0"/>
          </a:p>
          <a:p>
            <a:pPr lvl="1" eaLnBrk="1" hangingPunct="1">
              <a:spcAft>
                <a:spcPct val="50000"/>
              </a:spcAft>
              <a:buFont typeface="Wingdings" panose="05000000000000000000" pitchFamily="2" charset="2"/>
              <a:buChar char="l"/>
            </a:pPr>
            <a:r>
              <a:rPr lang="zh-CN" altLang="en-US" dirty="0"/>
              <a:t>例如：int b[10]={1,2,3,4}; //b[4]~b[9]为0</a:t>
            </a:r>
            <a:endParaRPr lang="zh-CN" altLang="en-US" dirty="0"/>
          </a:p>
          <a:p>
            <a:pPr algn="just" eaLnBrk="1" hangingPunct="1"/>
            <a:r>
              <a:rPr lang="zh-CN" altLang="en-US" sz="3200" dirty="0"/>
              <a:t>如果每个元素都进行了初始化，则数组元素</a:t>
            </a:r>
            <a:r>
              <a:rPr lang="zh-CN" altLang="en-US" sz="3200" dirty="0">
                <a:solidFill>
                  <a:srgbClr val="FF0000"/>
                </a:solidFill>
              </a:rPr>
              <a:t>个数可以省略</a:t>
            </a:r>
            <a:r>
              <a:rPr lang="zh-CN" altLang="en-US" sz="3200" dirty="0"/>
              <a:t>。</a:t>
            </a:r>
            <a:endParaRPr lang="zh-CN" altLang="en-US" sz="3200" dirty="0"/>
          </a:p>
          <a:p>
            <a:pPr lvl="1" algn="just" eaLnBrk="1" hangingPunct="1">
              <a:lnSpc>
                <a:spcPct val="120000"/>
              </a:lnSpc>
              <a:buFont typeface="Wingdings" panose="05000000000000000000" pitchFamily="2" charset="2"/>
              <a:buChar char="l"/>
            </a:pPr>
            <a:r>
              <a:rPr lang="zh-CN" altLang="en-US" dirty="0"/>
              <a:t>例如：int c[]={1,2,3};  //因含着c由三个元素构成</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一维数组的存储分配</a:t>
            </a:r>
            <a:endParaRPr lang="zh-CN" altLang="zh-CN" dirty="0"/>
          </a:p>
        </p:txBody>
      </p:sp>
      <p:sp>
        <p:nvSpPr>
          <p:cNvPr id="22530" name="Rectangle 3"/>
          <p:cNvSpPr>
            <a:spLocks noGrp="1"/>
          </p:cNvSpPr>
          <p:nvPr>
            <p:ph type="body" idx="4294967295"/>
          </p:nvPr>
        </p:nvSpPr>
        <p:spPr>
          <a:xfrm>
            <a:off x="107950" y="1600200"/>
            <a:ext cx="8435975" cy="2405063"/>
          </a:xfrm>
          <a:ln/>
        </p:spPr>
        <p:txBody>
          <a:bodyPr vert="horz" wrap="square" lIns="91440" tIns="45720" rIns="91440" bIns="45720" anchor="t" anchorCtr="0"/>
          <a:p>
            <a:pPr eaLnBrk="1" hangingPunct="1"/>
            <a:r>
              <a:rPr lang="zh-CN" altLang="en-US" sz="3200" dirty="0">
                <a:solidFill>
                  <a:srgbClr val="FF0000"/>
                </a:solidFill>
              </a:rPr>
              <a:t>编译程序</a:t>
            </a:r>
            <a:r>
              <a:rPr lang="zh-CN" altLang="en-US" sz="3200" dirty="0"/>
              <a:t>将会在内存中给其分配</a:t>
            </a:r>
            <a:r>
              <a:rPr lang="zh-CN" altLang="en-US" sz="3200" dirty="0">
                <a:solidFill>
                  <a:srgbClr val="FF0000"/>
                </a:solidFill>
              </a:rPr>
              <a:t>连续的存储空间</a:t>
            </a:r>
            <a:r>
              <a:rPr lang="zh-CN" altLang="en-US" sz="3200" dirty="0"/>
              <a:t>来存储数组元素。</a:t>
            </a:r>
            <a:endParaRPr lang="zh-CN" altLang="en-US" sz="3200" dirty="0"/>
          </a:p>
          <a:p>
            <a:pPr lvl="1" eaLnBrk="1" hangingPunct="1">
              <a:buFont typeface="Wingdings" panose="05000000000000000000" pitchFamily="2" charset="2"/>
              <a:buChar char="l"/>
            </a:pPr>
            <a:r>
              <a:rPr lang="zh-CN" altLang="en-US" dirty="0"/>
              <a:t>例如： </a:t>
            </a:r>
            <a:r>
              <a:rPr lang="en-US" altLang="zh-CN" dirty="0"/>
              <a:t>int a[10];   </a:t>
            </a:r>
            <a:r>
              <a:rPr lang="zh-CN" altLang="en-US" dirty="0"/>
              <a:t>其内存空间分配如下：</a:t>
            </a:r>
            <a:endParaRPr lang="zh-CN" altLang="en-US" dirty="0"/>
          </a:p>
          <a:p>
            <a:pPr lvl="2" eaLnBrk="1" hangingPunct="1">
              <a:buNone/>
            </a:pPr>
            <a:r>
              <a:rPr lang="en-US" altLang="zh-CN" b="1" dirty="0"/>
              <a:t>a[0]    a[1]	...			  a[9]</a:t>
            </a:r>
            <a:endParaRPr lang="en-US" altLang="zh-CN" dirty="0"/>
          </a:p>
        </p:txBody>
      </p:sp>
      <p:sp>
        <p:nvSpPr>
          <p:cNvPr id="22531" name="Rectangle 4"/>
          <p:cNvSpPr/>
          <p:nvPr/>
        </p:nvSpPr>
        <p:spPr>
          <a:xfrm>
            <a:off x="144463" y="4264025"/>
            <a:ext cx="9036050" cy="1757363"/>
          </a:xfrm>
          <a:prstGeom prst="rect">
            <a:avLst/>
          </a:prstGeom>
          <a:noFill/>
          <a:ln w="9525">
            <a:noFill/>
          </a:ln>
        </p:spPr>
        <p:txBody>
          <a:bodyPr anchor="t" anchorCtr="0"/>
          <a:p>
            <a:pPr marL="342900" indent="-342900">
              <a:lnSpc>
                <a:spcPct val="90000"/>
              </a:lnSpc>
              <a:spcBef>
                <a:spcPct val="20000"/>
              </a:spcBef>
              <a:buClr>
                <a:schemeClr val="tx1"/>
              </a:buClr>
              <a:buSzPct val="70000"/>
              <a:buFont typeface="Wingdings" panose="05000000000000000000" pitchFamily="2" charset="2"/>
              <a:buChar char="¢"/>
            </a:pPr>
            <a:r>
              <a:rPr lang="zh-CN" altLang="en-US" sz="3200" dirty="0">
                <a:solidFill>
                  <a:schemeClr val="tx2"/>
                </a:solidFill>
                <a:latin typeface="Arial" panose="020B0604020202020204" pitchFamily="34" charset="0"/>
                <a:ea typeface="楷体_GB2312" pitchFamily="1" charset="-122"/>
              </a:rPr>
              <a:t>所占内存空间大小用</a:t>
            </a:r>
            <a:r>
              <a:rPr lang="en-US" altLang="zh-CN" sz="3200" dirty="0">
                <a:solidFill>
                  <a:schemeClr val="tx2"/>
                </a:solidFill>
                <a:latin typeface="Arial" panose="020B0604020202020204" pitchFamily="34" charset="0"/>
                <a:ea typeface="楷体_GB2312" pitchFamily="1" charset="-122"/>
              </a:rPr>
              <a:t>sizeof</a:t>
            </a:r>
            <a:r>
              <a:rPr lang="zh-CN" altLang="en-US" sz="3200" dirty="0">
                <a:solidFill>
                  <a:schemeClr val="tx2"/>
                </a:solidFill>
                <a:latin typeface="Arial" panose="020B0604020202020204" pitchFamily="34" charset="0"/>
                <a:ea typeface="楷体_GB2312" pitchFamily="1" charset="-122"/>
              </a:rPr>
              <a:t>操作符来计算。</a:t>
            </a:r>
            <a:endParaRPr lang="zh-CN" altLang="en-US" sz="3200" dirty="0">
              <a:solidFill>
                <a:schemeClr val="tx2"/>
              </a:solidFill>
              <a:latin typeface="Arial" panose="020B0604020202020204" pitchFamily="34" charset="0"/>
              <a:ea typeface="楷体_GB2312" pitchFamily="1" charset="-122"/>
            </a:endParaRPr>
          </a:p>
          <a:p>
            <a:pPr marL="742950" lvl="1" indent="-285750" algn="l" rtl="0" eaLnBrk="1" fontAlgn="base" hangingPunct="1">
              <a:lnSpc>
                <a:spcPct val="90000"/>
              </a:lnSpc>
              <a:spcBef>
                <a:spcPct val="20000"/>
              </a:spcBef>
              <a:spcAft>
                <a:spcPct val="0"/>
              </a:spcAft>
              <a:buClr>
                <a:schemeClr val="accent1"/>
              </a:buClr>
              <a:buSzPct val="75000"/>
              <a:buFont typeface="Wingdings" panose="05000000000000000000" pitchFamily="2" charset="2"/>
              <a:buChar char="l"/>
            </a:pPr>
            <a:r>
              <a:rPr lang="zh-CN" altLang="en-US" sz="2800" dirty="0">
                <a:solidFill>
                  <a:schemeClr val="tx2"/>
                </a:solidFill>
                <a:latin typeface="Arial" panose="020B0604020202020204" pitchFamily="34" charset="0"/>
                <a:ea typeface="楷体_GB2312" pitchFamily="1" charset="-122"/>
              </a:rPr>
              <a:t>例如：</a:t>
            </a:r>
            <a:endParaRPr lang="zh-CN" altLang="en-US" sz="2800" dirty="0">
              <a:solidFill>
                <a:schemeClr val="tx2"/>
              </a:solidFill>
              <a:latin typeface="Arial" panose="020B0604020202020204" pitchFamily="34" charset="0"/>
              <a:ea typeface="楷体_GB2312" pitchFamily="1" charset="-122"/>
            </a:endParaRPr>
          </a:p>
          <a:p>
            <a:pPr marL="342900" indent="-342900">
              <a:lnSpc>
                <a:spcPct val="90000"/>
              </a:lnSpc>
              <a:spcBef>
                <a:spcPct val="20000"/>
              </a:spcBef>
              <a:buClr>
                <a:schemeClr val="tx1"/>
              </a:buClr>
              <a:buSzPct val="70000"/>
              <a:buFont typeface="Wingdings" panose="05000000000000000000" pitchFamily="2" charset="2"/>
            </a:pPr>
            <a:r>
              <a:rPr lang="zh-CN" altLang="en-US" sz="2800" dirty="0">
                <a:solidFill>
                  <a:schemeClr val="tx2"/>
                </a:solidFill>
                <a:latin typeface="Arial" panose="020B0604020202020204" pitchFamily="34" charset="0"/>
                <a:ea typeface="楷体_GB2312" pitchFamily="1" charset="-122"/>
              </a:rPr>
              <a:t>       </a:t>
            </a:r>
            <a:r>
              <a:rPr lang="en-US" altLang="zh-CN" sz="2800" dirty="0">
                <a:solidFill>
                  <a:schemeClr val="tx2"/>
                </a:solidFill>
                <a:latin typeface="Arial" panose="020B0604020202020204" pitchFamily="34" charset="0"/>
                <a:ea typeface="楷体_GB2312" pitchFamily="1" charset="-122"/>
              </a:rPr>
              <a:t>int a[10];</a:t>
            </a:r>
            <a:endParaRPr lang="en-US" altLang="zh-CN" sz="2800" dirty="0">
              <a:solidFill>
                <a:schemeClr val="tx2"/>
              </a:solidFill>
              <a:latin typeface="Arial" panose="020B0604020202020204" pitchFamily="34" charset="0"/>
              <a:ea typeface="楷体_GB2312" pitchFamily="1" charset="-122"/>
            </a:endParaRPr>
          </a:p>
          <a:p>
            <a:pPr marL="342900" indent="-342900">
              <a:lnSpc>
                <a:spcPct val="90000"/>
              </a:lnSpc>
              <a:spcBef>
                <a:spcPct val="20000"/>
              </a:spcBef>
              <a:buClr>
                <a:schemeClr val="tx1"/>
              </a:buClr>
              <a:buSzPct val="70000"/>
              <a:buFont typeface="Wingdings" panose="05000000000000000000" pitchFamily="2" charset="2"/>
            </a:pPr>
            <a:r>
              <a:rPr lang="en-US" altLang="zh-CN" sz="2800" dirty="0">
                <a:solidFill>
                  <a:schemeClr val="tx2"/>
                </a:solidFill>
                <a:latin typeface="Arial" panose="020B0604020202020204" pitchFamily="34" charset="0"/>
                <a:ea typeface="楷体_GB2312" pitchFamily="1" charset="-122"/>
              </a:rPr>
              <a:t>       cout &lt;&lt; sizeof(a); //</a:t>
            </a:r>
            <a:r>
              <a:rPr lang="zh-CN" altLang="en-US" sz="2800" dirty="0">
                <a:solidFill>
                  <a:srgbClr val="FF0000"/>
                </a:solidFill>
                <a:latin typeface="Arial" panose="020B0604020202020204" pitchFamily="34" charset="0"/>
                <a:ea typeface="楷体_GB2312" pitchFamily="1" charset="-122"/>
              </a:rPr>
              <a:t>输出数组</a:t>
            </a:r>
            <a:r>
              <a:rPr lang="en-US" altLang="zh-CN" sz="2800" dirty="0">
                <a:solidFill>
                  <a:srgbClr val="FF0000"/>
                </a:solidFill>
                <a:latin typeface="Arial" panose="020B0604020202020204" pitchFamily="34" charset="0"/>
                <a:ea typeface="楷体_GB2312" pitchFamily="1" charset="-122"/>
              </a:rPr>
              <a:t>a</a:t>
            </a:r>
            <a:r>
              <a:rPr lang="zh-CN" altLang="en-US" sz="2800" dirty="0">
                <a:solidFill>
                  <a:srgbClr val="FF0000"/>
                </a:solidFill>
                <a:latin typeface="Arial" panose="020B0604020202020204" pitchFamily="34" charset="0"/>
                <a:ea typeface="楷体_GB2312" pitchFamily="1" charset="-122"/>
              </a:rPr>
              <a:t>所占的内存字节数</a:t>
            </a:r>
            <a:r>
              <a:rPr lang="zh-CN" altLang="en-US" sz="2800" dirty="0">
                <a:solidFill>
                  <a:schemeClr val="tx2"/>
                </a:solidFill>
                <a:latin typeface="Arial" panose="020B0604020202020204" pitchFamily="34" charset="0"/>
                <a:ea typeface="楷体_GB2312" pitchFamily="1" charset="-122"/>
              </a:rPr>
              <a:t>。</a:t>
            </a:r>
            <a:endParaRPr lang="zh-CN" altLang="en-US" sz="2800" dirty="0">
              <a:solidFill>
                <a:schemeClr val="tx2"/>
              </a:solidFill>
              <a:latin typeface="Arial" panose="020B0604020202020204" pitchFamily="34" charset="0"/>
              <a:ea typeface="楷体_GB2312" pitchFamily="1" charset="-122"/>
            </a:endParaRPr>
          </a:p>
        </p:txBody>
      </p:sp>
      <p:grpSp>
        <p:nvGrpSpPr>
          <p:cNvPr id="22532" name="Group 5"/>
          <p:cNvGrpSpPr/>
          <p:nvPr/>
        </p:nvGrpSpPr>
        <p:grpSpPr>
          <a:xfrm>
            <a:off x="1042988" y="3644900"/>
            <a:ext cx="5730875" cy="342900"/>
            <a:chOff x="0" y="0"/>
            <a:chExt cx="3240" cy="312"/>
          </a:xfrm>
        </p:grpSpPr>
        <p:sp>
          <p:nvSpPr>
            <p:cNvPr id="22533" name="Rectangle 6"/>
            <p:cNvSpPr/>
            <p:nvPr/>
          </p:nvSpPr>
          <p:spPr>
            <a:xfrm>
              <a:off x="0" y="0"/>
              <a:ext cx="3240" cy="312"/>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22534" name="Line 7"/>
            <p:cNvSpPr/>
            <p:nvPr/>
          </p:nvSpPr>
          <p:spPr>
            <a:xfrm>
              <a:off x="540" y="0"/>
              <a:ext cx="0" cy="312"/>
            </a:xfrm>
            <a:prstGeom prst="line">
              <a:avLst/>
            </a:prstGeom>
            <a:ln w="9525" cap="flat" cmpd="sng">
              <a:solidFill>
                <a:srgbClr val="000000"/>
              </a:solidFill>
              <a:prstDash val="solid"/>
              <a:round/>
              <a:headEnd type="none" w="med" len="med"/>
              <a:tailEnd type="none" w="med" len="med"/>
            </a:ln>
          </p:spPr>
        </p:sp>
        <p:sp>
          <p:nvSpPr>
            <p:cNvPr id="22535" name="Line 8"/>
            <p:cNvSpPr/>
            <p:nvPr/>
          </p:nvSpPr>
          <p:spPr>
            <a:xfrm>
              <a:off x="1080" y="0"/>
              <a:ext cx="0" cy="312"/>
            </a:xfrm>
            <a:prstGeom prst="line">
              <a:avLst/>
            </a:prstGeom>
            <a:ln w="9525" cap="flat" cmpd="sng">
              <a:solidFill>
                <a:srgbClr val="000000"/>
              </a:solidFill>
              <a:prstDash val="solid"/>
              <a:round/>
              <a:headEnd type="none" w="med" len="med"/>
              <a:tailEnd type="none" w="med" len="med"/>
            </a:ln>
          </p:spPr>
        </p:sp>
        <p:sp>
          <p:nvSpPr>
            <p:cNvPr id="22536" name="Line 9"/>
            <p:cNvSpPr/>
            <p:nvPr/>
          </p:nvSpPr>
          <p:spPr>
            <a:xfrm>
              <a:off x="2700" y="0"/>
              <a:ext cx="0" cy="312"/>
            </a:xfrm>
            <a:prstGeom prst="line">
              <a:avLst/>
            </a:prstGeom>
            <a:ln w="9525" cap="flat" cmpd="sng">
              <a:solidFill>
                <a:srgbClr val="000000"/>
              </a:solidFill>
              <a:prstDash val="solid"/>
              <a:roun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本章内容</a:t>
            </a:r>
            <a:endParaRPr lang="zh-CN" altLang="zh-CN" dirty="0"/>
          </a:p>
        </p:txBody>
      </p:sp>
      <p:sp>
        <p:nvSpPr>
          <p:cNvPr id="5122" name="Rectangle 3"/>
          <p:cNvSpPr>
            <a:spLocks noGrp="1"/>
          </p:cNvSpPr>
          <p:nvPr>
            <p:ph type="body" idx="4294967295"/>
          </p:nvPr>
        </p:nvSpPr>
        <p:spPr>
          <a:ln/>
        </p:spPr>
        <p:txBody>
          <a:bodyPr vert="horz" wrap="square" lIns="91440" tIns="45720" rIns="91440" bIns="45720" anchor="t" anchorCtr="0"/>
          <a:p>
            <a:pPr eaLnBrk="1" hangingPunct="1"/>
            <a:r>
              <a:rPr lang="zh-CN" altLang="zh-CN" dirty="0"/>
              <a:t>概述 </a:t>
            </a:r>
            <a:endParaRPr lang="zh-CN" altLang="zh-CN" dirty="0"/>
          </a:p>
          <a:p>
            <a:pPr eaLnBrk="1" hangingPunct="1"/>
            <a:r>
              <a:rPr lang="zh-CN" altLang="zh-CN" dirty="0"/>
              <a:t>枚举类型</a:t>
            </a:r>
            <a:endParaRPr lang="zh-CN" altLang="zh-CN" dirty="0"/>
          </a:p>
          <a:p>
            <a:pPr eaLnBrk="1" hangingPunct="1"/>
            <a:r>
              <a:rPr lang="zh-CN" altLang="zh-CN" dirty="0"/>
              <a:t>数组类型</a:t>
            </a:r>
            <a:endParaRPr lang="zh-CN" altLang="zh-CN" dirty="0"/>
          </a:p>
          <a:p>
            <a:pPr eaLnBrk="1" hangingPunct="1"/>
            <a:r>
              <a:rPr lang="zh-CN" altLang="zh-CN" dirty="0"/>
              <a:t>结构类型</a:t>
            </a:r>
            <a:endParaRPr lang="en-US" altLang="zh-CN" dirty="0"/>
          </a:p>
          <a:p>
            <a:pPr eaLnBrk="1" hangingPunct="1"/>
            <a:r>
              <a:rPr lang="zh-CN" altLang="zh-CN" dirty="0"/>
              <a:t>联合类型</a:t>
            </a:r>
            <a:endParaRPr lang="zh-CN" altLang="zh-CN" dirty="0"/>
          </a:p>
          <a:p>
            <a:pPr eaLnBrk="1" hangingPunct="1"/>
            <a:r>
              <a:rPr lang="zh-CN" altLang="zh-CN" dirty="0"/>
              <a:t>指针类型</a:t>
            </a:r>
            <a:endParaRPr lang="zh-CN" altLang="zh-CN" dirty="0"/>
          </a:p>
          <a:p>
            <a:pPr eaLnBrk="1" hangingPunct="1"/>
            <a:r>
              <a:rPr lang="zh-CN" altLang="zh-CN" dirty="0"/>
              <a:t>引用类型</a:t>
            </a:r>
            <a:endParaRPr lang="zh-CN"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idx="4294967295"/>
          </p:nvPr>
        </p:nvSpPr>
        <p:spPr>
          <a:xfrm>
            <a:off x="1719263" y="463550"/>
            <a:ext cx="6619875" cy="1020763"/>
          </a:xfrm>
          <a:ln/>
        </p:spPr>
        <p:txBody>
          <a:bodyPr vert="horz" wrap="square" lIns="91440" tIns="45720" rIns="91440" bIns="45720" anchor="ctr" anchorCtr="0"/>
          <a:p>
            <a:pPr eaLnBrk="1" hangingPunct="1"/>
            <a:r>
              <a:rPr lang="zh-CN" altLang="en-US" dirty="0"/>
              <a:t>向函数传递一维数组（</a:t>
            </a:r>
            <a:r>
              <a:rPr lang="en-US" altLang="zh-CN" dirty="0"/>
              <a:t>1</a:t>
            </a:r>
            <a:r>
              <a:rPr lang="zh-CN" altLang="en-US" dirty="0"/>
              <a:t>）</a:t>
            </a:r>
            <a:endParaRPr lang="zh-CN" altLang="en-US" dirty="0"/>
          </a:p>
        </p:txBody>
      </p:sp>
      <p:sp>
        <p:nvSpPr>
          <p:cNvPr id="23554" name="Rectangle 3"/>
          <p:cNvSpPr>
            <a:spLocks noGrp="1"/>
          </p:cNvSpPr>
          <p:nvPr>
            <p:ph type="body" idx="4294967295"/>
          </p:nvPr>
        </p:nvSpPr>
        <p:spPr>
          <a:xfrm>
            <a:off x="179388" y="1866900"/>
            <a:ext cx="8785225" cy="5449888"/>
          </a:xfrm>
          <a:ln/>
        </p:spPr>
        <p:txBody>
          <a:bodyPr vert="horz" wrap="square" lIns="91440" tIns="45720" rIns="91440" bIns="45720" anchor="t" anchorCtr="0"/>
          <a:p>
            <a:pPr eaLnBrk="1" hangingPunct="1"/>
            <a:r>
              <a:rPr lang="zh-CN" altLang="en-US" dirty="0">
                <a:solidFill>
                  <a:srgbClr val="0000FF"/>
                </a:solidFill>
              </a:rPr>
              <a:t>形参</a:t>
            </a:r>
            <a:r>
              <a:rPr lang="zh-CN" altLang="en-US" dirty="0"/>
              <a:t>为</a:t>
            </a:r>
            <a:r>
              <a:rPr lang="zh-CN" altLang="en-US" dirty="0">
                <a:solidFill>
                  <a:srgbClr val="FF0000"/>
                </a:solidFill>
              </a:rPr>
              <a:t>不带数组大小的一维数组定义</a:t>
            </a:r>
            <a:r>
              <a:rPr lang="zh-CN" altLang="en-US" dirty="0"/>
              <a:t>以及</a:t>
            </a:r>
            <a:r>
              <a:rPr lang="zh-CN" altLang="en-US" dirty="0">
                <a:solidFill>
                  <a:srgbClr val="FF0000"/>
                </a:solidFill>
              </a:rPr>
              <a:t>数组元素的个数</a:t>
            </a:r>
            <a:r>
              <a:rPr lang="zh-CN" altLang="en-US" dirty="0"/>
              <a:t>。</a:t>
            </a:r>
            <a:endParaRPr lang="zh-CN" altLang="en-US" dirty="0"/>
          </a:p>
          <a:p>
            <a:pPr lvl="1" eaLnBrk="1" hangingPunct="1">
              <a:buFont typeface="Wingdings" panose="05000000000000000000" pitchFamily="2" charset="2"/>
              <a:buChar char="l"/>
            </a:pPr>
            <a:r>
              <a:rPr lang="zh-CN" altLang="en-US" dirty="0"/>
              <a:t>例如：</a:t>
            </a:r>
            <a:endParaRPr lang="zh-CN" altLang="en-US" dirty="0"/>
          </a:p>
          <a:p>
            <a:pPr lvl="1" eaLnBrk="1" hangingPunct="1">
              <a:lnSpc>
                <a:spcPct val="140000"/>
              </a:lnSpc>
              <a:buNone/>
            </a:pPr>
            <a:r>
              <a:rPr lang="zh-CN" altLang="en-US" sz="2400" b="1" dirty="0"/>
              <a:t>    </a:t>
            </a:r>
            <a:r>
              <a:rPr lang="en-US" altLang="zh-CN" sz="2400" b="1" dirty="0"/>
              <a:t>int max(</a:t>
            </a:r>
            <a:r>
              <a:rPr lang="en-US" altLang="zh-CN" sz="2400" b="1" dirty="0">
                <a:solidFill>
                  <a:srgbClr val="FF0000"/>
                </a:solidFill>
              </a:rPr>
              <a:t>int x[]</a:t>
            </a:r>
            <a:r>
              <a:rPr lang="en-US" altLang="zh-CN" sz="2400" b="1" dirty="0"/>
              <a:t>, </a:t>
            </a:r>
            <a:r>
              <a:rPr lang="en-US" altLang="zh-CN" sz="2400" b="1" dirty="0">
                <a:solidFill>
                  <a:srgbClr val="FF0000"/>
                </a:solidFill>
              </a:rPr>
              <a:t>int num</a:t>
            </a:r>
            <a:r>
              <a:rPr lang="en-US" altLang="zh-CN" sz="2400" b="1" dirty="0"/>
              <a:t>)</a:t>
            </a:r>
            <a:endParaRPr lang="en-US" altLang="zh-CN" sz="2400" b="1" dirty="0"/>
          </a:p>
          <a:p>
            <a:pPr lvl="1" eaLnBrk="1" hangingPunct="1">
              <a:buNone/>
            </a:pPr>
            <a:r>
              <a:rPr lang="en-US" altLang="zh-CN" sz="2400" b="1" dirty="0"/>
              <a:t>    {  int i,j;</a:t>
            </a:r>
            <a:endParaRPr lang="en-US" altLang="zh-CN" sz="2400" b="1" dirty="0"/>
          </a:p>
          <a:p>
            <a:pPr lvl="1" eaLnBrk="1" hangingPunct="1">
              <a:buNone/>
            </a:pPr>
            <a:r>
              <a:rPr lang="en-US" altLang="zh-CN" sz="2400" b="1" dirty="0"/>
              <a:t>       j = 0;</a:t>
            </a:r>
            <a:endParaRPr lang="en-US" altLang="zh-CN" sz="2400" b="1" dirty="0"/>
          </a:p>
          <a:p>
            <a:pPr lvl="1" eaLnBrk="1" hangingPunct="1">
              <a:buNone/>
            </a:pPr>
            <a:r>
              <a:rPr lang="en-US" altLang="zh-CN" sz="2400" b="1" dirty="0"/>
              <a:t>       for (i=1; i&lt;num; i++)</a:t>
            </a:r>
            <a:endParaRPr lang="en-US" altLang="zh-CN" sz="2400" b="1" dirty="0"/>
          </a:p>
          <a:p>
            <a:pPr lvl="1" eaLnBrk="1" hangingPunct="1">
              <a:buNone/>
            </a:pPr>
            <a:r>
              <a:rPr lang="en-US" altLang="zh-CN" sz="2400" b="1" dirty="0"/>
              <a:t>		    if (x[i] &gt; x[j]) j = i;</a:t>
            </a:r>
            <a:endParaRPr lang="en-US" altLang="zh-CN" sz="2400" b="1" dirty="0"/>
          </a:p>
          <a:p>
            <a:pPr lvl="1" eaLnBrk="1" hangingPunct="1">
              <a:buNone/>
            </a:pPr>
            <a:r>
              <a:rPr lang="en-US" altLang="zh-CN" sz="2400" b="1" dirty="0"/>
              <a:t>	    return j;</a:t>
            </a:r>
            <a:endParaRPr lang="en-US" altLang="zh-CN" sz="2400" b="1" dirty="0"/>
          </a:p>
          <a:p>
            <a:pPr lvl="1" eaLnBrk="1" hangingPunct="1">
              <a:buNone/>
            </a:pPr>
            <a:r>
              <a:rPr lang="en-US" altLang="zh-CN" sz="2400" b="1" dirty="0"/>
              <a:t>     }</a:t>
            </a:r>
            <a:endParaRPr lang="en-US" altLang="zh-CN"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body" idx="4294967295"/>
          </p:nvPr>
        </p:nvSpPr>
        <p:spPr>
          <a:xfrm>
            <a:off x="206375" y="1512888"/>
            <a:ext cx="8686800" cy="5661025"/>
          </a:xfrm>
          <a:ln/>
        </p:spPr>
        <p:txBody>
          <a:bodyPr vert="horz" wrap="square" lIns="91440" tIns="45720" rIns="91440" bIns="45720" anchor="t" anchorCtr="0"/>
          <a:p>
            <a:pPr eaLnBrk="1" hangingPunct="1"/>
            <a:r>
              <a:rPr lang="zh-CN" altLang="en-US" dirty="0">
                <a:solidFill>
                  <a:srgbClr val="0000FF"/>
                </a:solidFill>
              </a:rPr>
              <a:t>实参</a:t>
            </a:r>
            <a:r>
              <a:rPr lang="zh-CN" altLang="en-US" dirty="0"/>
              <a:t>为</a:t>
            </a:r>
            <a:r>
              <a:rPr lang="zh-CN" altLang="en-US" dirty="0">
                <a:solidFill>
                  <a:srgbClr val="FF0000"/>
                </a:solidFill>
              </a:rPr>
              <a:t>一维数组变量的名</a:t>
            </a:r>
            <a:r>
              <a:rPr lang="zh-CN" altLang="en-US" dirty="0"/>
              <a:t>以及</a:t>
            </a:r>
            <a:r>
              <a:rPr lang="zh-CN" altLang="en-US" dirty="0">
                <a:solidFill>
                  <a:srgbClr val="FF0000"/>
                </a:solidFill>
              </a:rPr>
              <a:t>数组元素的个数</a:t>
            </a:r>
            <a:endParaRPr lang="zh-CN" altLang="en-US" dirty="0">
              <a:solidFill>
                <a:srgbClr val="FF0000"/>
              </a:solidFill>
            </a:endParaRPr>
          </a:p>
          <a:p>
            <a:pPr lvl="1" eaLnBrk="1" hangingPunct="1">
              <a:buFont typeface="Wingdings" panose="05000000000000000000" pitchFamily="2" charset="2"/>
              <a:buChar char="l"/>
            </a:pPr>
            <a:r>
              <a:rPr lang="zh-CN" altLang="en-US" dirty="0"/>
              <a:t>例如：</a:t>
            </a:r>
            <a:r>
              <a:rPr lang="en-US" altLang="zh-CN" sz="2400" dirty="0"/>
              <a:t>int a[10],b[20],index_max;</a:t>
            </a:r>
            <a:endParaRPr lang="en-US" altLang="zh-CN" sz="2400" dirty="0"/>
          </a:p>
          <a:p>
            <a:pPr lvl="1" eaLnBrk="1" hangingPunct="1">
              <a:buNone/>
            </a:pPr>
            <a:r>
              <a:rPr lang="en-US" altLang="zh-CN" sz="2400" dirty="0"/>
              <a:t>                ......</a:t>
            </a:r>
            <a:endParaRPr lang="en-US" altLang="zh-CN" sz="2400" dirty="0"/>
          </a:p>
          <a:p>
            <a:pPr lvl="1" eaLnBrk="1" hangingPunct="1">
              <a:buNone/>
            </a:pPr>
            <a:r>
              <a:rPr lang="en-US" altLang="zh-CN" sz="2400" dirty="0"/>
              <a:t>                index_max = max(a,10);</a:t>
            </a:r>
            <a:endParaRPr lang="en-US" altLang="zh-CN" sz="2400" dirty="0"/>
          </a:p>
          <a:p>
            <a:pPr lvl="1" eaLnBrk="1" hangingPunct="1">
              <a:buNone/>
            </a:pPr>
            <a:r>
              <a:rPr lang="en-US" altLang="zh-CN" sz="2400" dirty="0"/>
              <a:t>                cout &lt;&lt; a[index_max] &lt;&lt; index_max &lt;&lt; endl;</a:t>
            </a:r>
            <a:endParaRPr lang="en-US" altLang="zh-CN" sz="2400" dirty="0"/>
          </a:p>
          <a:p>
            <a:pPr lvl="1" eaLnBrk="1" hangingPunct="1">
              <a:buNone/>
            </a:pPr>
            <a:r>
              <a:rPr lang="en-US" altLang="zh-CN" sz="2400" dirty="0"/>
              <a:t>                index_max = max(b,20);</a:t>
            </a:r>
            <a:endParaRPr lang="en-US" altLang="zh-CN" sz="2400" dirty="0"/>
          </a:p>
          <a:p>
            <a:pPr lvl="1" eaLnBrk="1" hangingPunct="1">
              <a:spcAft>
                <a:spcPct val="80000"/>
              </a:spcAft>
              <a:buNone/>
            </a:pPr>
            <a:r>
              <a:rPr lang="en-US" altLang="zh-CN" sz="2400" dirty="0"/>
              <a:t>                cout &lt;&lt; b[index_max] &lt;&lt; index_max &lt;&lt; endl;</a:t>
            </a:r>
            <a:endParaRPr lang="en-US" altLang="zh-CN" sz="2400" dirty="0"/>
          </a:p>
          <a:p>
            <a:pPr eaLnBrk="1" hangingPunct="1"/>
            <a:r>
              <a:rPr lang="zh-CN" altLang="en-US" dirty="0"/>
              <a:t>数组作为函数参数传递时实际传递的是</a:t>
            </a:r>
            <a:r>
              <a:rPr lang="zh-CN" altLang="en-US" dirty="0">
                <a:solidFill>
                  <a:srgbClr val="FF0000"/>
                </a:solidFill>
              </a:rPr>
              <a:t>数组的首地址</a:t>
            </a:r>
            <a:r>
              <a:rPr lang="zh-CN" altLang="en-US" dirty="0"/>
              <a:t>，函数的形参数组不再分配内存空间，它</a:t>
            </a:r>
            <a:r>
              <a:rPr lang="zh-CN" altLang="en-US" dirty="0">
                <a:solidFill>
                  <a:srgbClr val="FF0000"/>
                </a:solidFill>
              </a:rPr>
              <a:t>共享实参数组的内存空间</a:t>
            </a:r>
            <a:r>
              <a:rPr lang="zh-CN" altLang="en-US" dirty="0"/>
              <a:t>。</a:t>
            </a:r>
            <a:endParaRPr lang="zh-CN" altLang="en-US" dirty="0"/>
          </a:p>
        </p:txBody>
      </p:sp>
      <p:sp>
        <p:nvSpPr>
          <p:cNvPr id="24578" name="Rectangle 3"/>
          <p:cNvSpPr>
            <a:spLocks noGrp="1"/>
          </p:cNvSpPr>
          <p:nvPr>
            <p:ph type="title" idx="4294967295"/>
          </p:nvPr>
        </p:nvSpPr>
        <p:spPr>
          <a:xfrm>
            <a:off x="1719263" y="463550"/>
            <a:ext cx="6619875" cy="1020763"/>
          </a:xfrm>
          <a:ln/>
        </p:spPr>
        <p:txBody>
          <a:bodyPr vert="horz" wrap="square" lIns="91440" tIns="45720" rIns="91440" bIns="45720" anchor="ctr" anchorCtr="0"/>
          <a:p>
            <a:pPr eaLnBrk="1" hangingPunct="1"/>
            <a:r>
              <a:rPr lang="zh-CN" altLang="en-US" dirty="0"/>
              <a:t>向函数传递一维数组（</a:t>
            </a:r>
            <a:r>
              <a:rPr lang="en-US" altLang="zh-CN" dirty="0"/>
              <a:t>2</a:t>
            </a:r>
            <a:r>
              <a:rPr lang="zh-CN" altLang="en-US"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idx="4294967295"/>
          </p:nvPr>
        </p:nvSpPr>
        <p:spPr>
          <a:xfrm>
            <a:off x="1719263" y="525463"/>
            <a:ext cx="6619875" cy="815975"/>
          </a:xfrm>
          <a:ln/>
        </p:spPr>
        <p:txBody>
          <a:bodyPr vert="horz" wrap="square" lIns="91440" tIns="45720" rIns="91440" bIns="45720" anchor="ctr" anchorCtr="0"/>
          <a:p>
            <a:pPr eaLnBrk="1" hangingPunct="1"/>
            <a:r>
              <a:rPr lang="zh-CN" altLang="zh-CN" dirty="0"/>
              <a:t>字符数组（字符串） </a:t>
            </a:r>
            <a:endParaRPr lang="zh-CN" altLang="zh-CN" dirty="0"/>
          </a:p>
        </p:txBody>
      </p:sp>
      <p:sp>
        <p:nvSpPr>
          <p:cNvPr id="25602" name="Rectangle 3"/>
          <p:cNvSpPr>
            <a:spLocks noGrp="1"/>
          </p:cNvSpPr>
          <p:nvPr>
            <p:ph type="body" idx="4294967295"/>
          </p:nvPr>
        </p:nvSpPr>
        <p:spPr>
          <a:xfrm>
            <a:off x="107950" y="1779588"/>
            <a:ext cx="8820150" cy="5105400"/>
          </a:xfrm>
          <a:ln/>
        </p:spPr>
        <p:txBody>
          <a:bodyPr vert="horz" wrap="square" lIns="91440" tIns="45720" rIns="91440" bIns="45720" anchor="t" anchorCtr="0"/>
          <a:p>
            <a:pPr eaLnBrk="1" hangingPunct="1"/>
            <a:r>
              <a:rPr lang="en-US" altLang="zh-CN" sz="3200" dirty="0"/>
              <a:t>C++</a:t>
            </a:r>
            <a:r>
              <a:rPr lang="zh-CN" altLang="en-US" sz="3200" dirty="0"/>
              <a:t>语言</a:t>
            </a:r>
            <a:r>
              <a:rPr lang="zh-CN" altLang="en-US" sz="3200" dirty="0">
                <a:solidFill>
                  <a:srgbClr val="FF0000"/>
                </a:solidFill>
              </a:rPr>
              <a:t>本身没有提供字符串类型</a:t>
            </a:r>
            <a:r>
              <a:rPr lang="zh-CN" altLang="en-US" sz="3200" dirty="0"/>
              <a:t>。</a:t>
            </a:r>
            <a:endParaRPr lang="zh-CN" altLang="en-US" sz="3200" dirty="0"/>
          </a:p>
          <a:p>
            <a:pPr eaLnBrk="1" hangingPunct="1"/>
            <a:r>
              <a:rPr lang="zh-CN" altLang="en-US" sz="3200" dirty="0"/>
              <a:t>用</a:t>
            </a:r>
            <a:r>
              <a:rPr lang="zh-CN" altLang="en-US" sz="3200" dirty="0">
                <a:solidFill>
                  <a:srgbClr val="FF0000"/>
                </a:solidFill>
              </a:rPr>
              <a:t>元素类型为</a:t>
            </a:r>
            <a:r>
              <a:rPr lang="en-US" altLang="zh-CN" sz="3200" dirty="0">
                <a:solidFill>
                  <a:srgbClr val="FF0000"/>
                </a:solidFill>
              </a:rPr>
              <a:t>char</a:t>
            </a:r>
            <a:r>
              <a:rPr lang="zh-CN" altLang="en-US" sz="3200" dirty="0">
                <a:solidFill>
                  <a:srgbClr val="FF0000"/>
                </a:solidFill>
              </a:rPr>
              <a:t>的一维数组（字符数组）</a:t>
            </a:r>
            <a:r>
              <a:rPr lang="zh-CN" altLang="en-US" sz="3200" dirty="0"/>
              <a:t>来表示字符串类型。</a:t>
            </a:r>
            <a:endParaRPr lang="zh-CN" altLang="en-US" sz="3200" dirty="0"/>
          </a:p>
          <a:p>
            <a:pPr lvl="1" eaLnBrk="1" hangingPunct="1">
              <a:buFont typeface="Wingdings" panose="05000000000000000000" pitchFamily="2" charset="2"/>
              <a:buChar char="l"/>
            </a:pPr>
            <a:r>
              <a:rPr lang="zh-CN" altLang="en-US" dirty="0"/>
              <a:t>例如：</a:t>
            </a:r>
            <a:r>
              <a:rPr lang="en-US" altLang="zh-CN" dirty="0"/>
              <a:t>char s[10];  </a:t>
            </a:r>
            <a:endParaRPr lang="en-US" altLang="zh-CN" dirty="0"/>
          </a:p>
          <a:p>
            <a:pPr lvl="1" eaLnBrk="1" hangingPunct="1">
              <a:buFont typeface="Wingdings" panose="05000000000000000000" pitchFamily="2" charset="2"/>
              <a:buChar char="l"/>
            </a:pPr>
            <a:r>
              <a:rPr lang="zh-CN" altLang="en-US" dirty="0"/>
              <a:t>用字符数组存贮字符串时，通常在最后一个字符的后面放置字符串结束标记：</a:t>
            </a:r>
            <a:r>
              <a:rPr lang="zh-CN" altLang="en-US" dirty="0">
                <a:solidFill>
                  <a:srgbClr val="FF0000"/>
                </a:solidFill>
              </a:rPr>
              <a:t>‘</a:t>
            </a:r>
            <a:r>
              <a:rPr lang="en-US" altLang="zh-CN" dirty="0">
                <a:solidFill>
                  <a:srgbClr val="FF0000"/>
                </a:solidFill>
              </a:rPr>
              <a:t>\0’</a:t>
            </a:r>
            <a:r>
              <a:rPr lang="zh-CN" altLang="en-US" dirty="0"/>
              <a:t>。</a:t>
            </a:r>
            <a:endParaRPr lang="zh-CN" altLang="en-US" dirty="0"/>
          </a:p>
          <a:p>
            <a:pPr lvl="1" eaLnBrk="1" hangingPunct="1">
              <a:buFont typeface="Wingdings" panose="05000000000000000000" pitchFamily="2" charset="2"/>
              <a:buChar char="l"/>
            </a:pPr>
            <a:r>
              <a:rPr lang="zh-CN" altLang="en-US" dirty="0"/>
              <a:t>定义时，元素个数应</a:t>
            </a:r>
            <a:r>
              <a:rPr lang="zh-CN" altLang="en-US" dirty="0">
                <a:solidFill>
                  <a:srgbClr val="FF0000"/>
                </a:solidFill>
              </a:rPr>
              <a:t>比实际能够存储的字符串最大长度多一个</a:t>
            </a:r>
            <a:r>
              <a:rPr lang="en-US" altLang="zh-CN" dirty="0"/>
              <a:t>. </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idx="4294967295"/>
          </p:nvPr>
        </p:nvSpPr>
        <p:spPr>
          <a:xfrm>
            <a:off x="1476375" y="333375"/>
            <a:ext cx="7524750" cy="1139825"/>
          </a:xfrm>
          <a:ln/>
        </p:spPr>
        <p:txBody>
          <a:bodyPr vert="horz" wrap="square" lIns="91440" tIns="45720" rIns="91440" bIns="45720" anchor="ctr" anchorCtr="0"/>
          <a:p>
            <a:pPr marL="993775" indent="-993775" eaLnBrk="1" hangingPunct="1"/>
            <a:r>
              <a:rPr lang="zh-CN" altLang="zh-CN" sz="2800" dirty="0"/>
              <a:t>编写函数把由数字构成的字符串转换成整型数</a:t>
            </a:r>
            <a:r>
              <a:rPr lang="zh-CN" altLang="zh-CN" sz="3200" dirty="0"/>
              <a:t> </a:t>
            </a:r>
            <a:endParaRPr lang="zh-CN" altLang="zh-CN" sz="3200" dirty="0"/>
          </a:p>
        </p:txBody>
      </p:sp>
      <p:sp>
        <p:nvSpPr>
          <p:cNvPr id="26626" name="Rectangle 3"/>
          <p:cNvSpPr>
            <a:spLocks noGrp="1"/>
          </p:cNvSpPr>
          <p:nvPr>
            <p:ph type="body" idx="4294967295"/>
          </p:nvPr>
        </p:nvSpPr>
        <p:spPr>
          <a:xfrm>
            <a:off x="468313" y="1844675"/>
            <a:ext cx="8229600" cy="4530725"/>
          </a:xfrm>
          <a:ln/>
        </p:spPr>
        <p:txBody>
          <a:bodyPr vert="horz" wrap="square" lIns="91440" tIns="45720" rIns="91440" bIns="45720" anchor="t" anchorCtr="0"/>
          <a:p>
            <a:pPr eaLnBrk="1" hangingPunct="1">
              <a:lnSpc>
                <a:spcPct val="90000"/>
              </a:lnSpc>
              <a:buNone/>
            </a:pPr>
            <a:r>
              <a:rPr lang="en-US" altLang="zh-CN" sz="2400" b="1" dirty="0"/>
              <a:t>#include &lt;iostream&gt;</a:t>
            </a:r>
            <a:endParaRPr lang="en-US" altLang="zh-CN" sz="2400" b="1" dirty="0"/>
          </a:p>
          <a:p>
            <a:pPr eaLnBrk="1" hangingPunct="1">
              <a:lnSpc>
                <a:spcPct val="90000"/>
              </a:lnSpc>
              <a:buNone/>
            </a:pPr>
            <a:r>
              <a:rPr lang="en-US" altLang="zh-CN" sz="2400" b="1" dirty="0"/>
              <a:t>#include &lt;cstring&gt;</a:t>
            </a:r>
            <a:endParaRPr lang="en-US" altLang="zh-CN" sz="2400" b="1" dirty="0"/>
          </a:p>
          <a:p>
            <a:pPr eaLnBrk="1" hangingPunct="1">
              <a:lnSpc>
                <a:spcPct val="90000"/>
              </a:lnSpc>
              <a:buNone/>
            </a:pPr>
            <a:r>
              <a:rPr lang="en-US" altLang="zh-CN" sz="2400" b="1" dirty="0"/>
              <a:t>using namespace std;</a:t>
            </a:r>
            <a:endParaRPr lang="en-US" altLang="zh-CN" sz="2400" b="1" dirty="0"/>
          </a:p>
          <a:p>
            <a:pPr eaLnBrk="1" hangingPunct="1">
              <a:lnSpc>
                <a:spcPct val="90000"/>
              </a:lnSpc>
              <a:buNone/>
            </a:pPr>
            <a:r>
              <a:rPr lang="en-US" altLang="zh-CN" sz="2400" b="1" dirty="0"/>
              <a:t>int str_to_int(char str[])</a:t>
            </a:r>
            <a:endParaRPr lang="en-US" altLang="zh-CN" sz="2400" b="1" dirty="0"/>
          </a:p>
          <a:p>
            <a:pPr eaLnBrk="1" hangingPunct="1">
              <a:lnSpc>
                <a:spcPct val="90000"/>
              </a:lnSpc>
              <a:buNone/>
            </a:pPr>
            <a:r>
              <a:rPr lang="en-US" altLang="zh-CN" sz="2400" b="1" dirty="0"/>
              <a:t>{ int n=0;	</a:t>
            </a:r>
            <a:endParaRPr lang="en-US" altLang="zh-CN" sz="2400" b="1" dirty="0"/>
          </a:p>
          <a:p>
            <a:pPr eaLnBrk="1" hangingPunct="1">
              <a:lnSpc>
                <a:spcPct val="90000"/>
              </a:lnSpc>
              <a:buNone/>
            </a:pPr>
            <a:r>
              <a:rPr lang="en-US" altLang="zh-CN" sz="2400" b="1" dirty="0"/>
              <a:t>	for (int i=0; str[i] != '\0'; i++) </a:t>
            </a:r>
            <a:endParaRPr lang="en-US" altLang="zh-CN" sz="2400" b="1" dirty="0"/>
          </a:p>
          <a:p>
            <a:pPr eaLnBrk="1" hangingPunct="1">
              <a:lnSpc>
                <a:spcPct val="90000"/>
              </a:lnSpc>
              <a:buNone/>
            </a:pPr>
            <a:r>
              <a:rPr lang="en-US" altLang="zh-CN" sz="2400" b="1" dirty="0"/>
              <a:t>		n = n*10+(str[i]-'0');</a:t>
            </a:r>
            <a:endParaRPr lang="en-US" altLang="zh-CN" sz="2400" b="1" dirty="0"/>
          </a:p>
          <a:p>
            <a:pPr eaLnBrk="1" hangingPunct="1">
              <a:lnSpc>
                <a:spcPct val="90000"/>
              </a:lnSpc>
              <a:buNone/>
            </a:pPr>
            <a:r>
              <a:rPr lang="en-US" altLang="zh-CN" sz="2400" b="1" dirty="0"/>
              <a:t>	return n;</a:t>
            </a:r>
            <a:endParaRPr lang="en-US" altLang="zh-CN" sz="2400" b="1" dirty="0"/>
          </a:p>
          <a:p>
            <a:pPr eaLnBrk="1" hangingPunct="1">
              <a:lnSpc>
                <a:spcPct val="90000"/>
              </a:lnSpc>
              <a:buNone/>
            </a:pPr>
            <a:r>
              <a:rPr lang="en-US" altLang="zh-CN" sz="2400" b="1" dirty="0"/>
              <a:t>}</a:t>
            </a:r>
            <a:endParaRPr lang="en-US" altLang="zh-CN"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idx="4294967295"/>
          </p:nvPr>
        </p:nvSpPr>
        <p:spPr>
          <a:xfrm>
            <a:off x="1719263" y="393700"/>
            <a:ext cx="6381750" cy="1019175"/>
          </a:xfrm>
          <a:ln/>
        </p:spPr>
        <p:txBody>
          <a:bodyPr vert="horz" wrap="square" lIns="91440" tIns="45720" rIns="91440" bIns="45720" anchor="ctr" anchorCtr="0"/>
          <a:p>
            <a:pPr eaLnBrk="1" hangingPunct="1"/>
            <a:r>
              <a:rPr lang="zh-CN" altLang="zh-CN" dirty="0"/>
              <a:t>字符数组的初始化</a:t>
            </a:r>
            <a:endParaRPr lang="zh-CN" altLang="zh-CN" dirty="0"/>
          </a:p>
        </p:txBody>
      </p:sp>
      <p:sp>
        <p:nvSpPr>
          <p:cNvPr id="27650" name="Rectangle 3"/>
          <p:cNvSpPr>
            <a:spLocks noGrp="1"/>
          </p:cNvSpPr>
          <p:nvPr>
            <p:ph type="body" idx="4294967295"/>
          </p:nvPr>
        </p:nvSpPr>
        <p:spPr>
          <a:xfrm>
            <a:off x="304800" y="1557338"/>
            <a:ext cx="8610600" cy="4800600"/>
          </a:xfrm>
          <a:ln/>
        </p:spPr>
        <p:txBody>
          <a:bodyPr vert="horz" wrap="square" lIns="91440" tIns="45720" rIns="91440" bIns="45720" anchor="t" anchorCtr="0"/>
          <a:p>
            <a:pPr eaLnBrk="1" hangingPunct="1">
              <a:lnSpc>
                <a:spcPct val="120000"/>
              </a:lnSpc>
            </a:pPr>
            <a:r>
              <a:rPr lang="zh-CN" altLang="en-US" sz="3200" dirty="0"/>
              <a:t>有下面几种形式</a:t>
            </a:r>
            <a:endParaRPr lang="zh-CN" altLang="en-US" sz="3200" dirty="0"/>
          </a:p>
          <a:p>
            <a:pPr lvl="1" eaLnBrk="1" hangingPunct="1">
              <a:buFont typeface="Wingdings" panose="05000000000000000000" pitchFamily="2" charset="2"/>
              <a:buChar char="l"/>
            </a:pPr>
            <a:r>
              <a:rPr lang="it-IT" altLang="en-US" dirty="0"/>
              <a:t>char s[10]={'h','e','l','l','o','</a:t>
            </a:r>
            <a:r>
              <a:rPr lang="it-IT" altLang="en-US" dirty="0">
                <a:solidFill>
                  <a:srgbClr val="FF0000"/>
                </a:solidFill>
              </a:rPr>
              <a:t>\0</a:t>
            </a:r>
            <a:r>
              <a:rPr lang="it-IT" altLang="en-US" dirty="0"/>
              <a:t>'};</a:t>
            </a:r>
            <a:endParaRPr lang="zh-CN" altLang="en-US" dirty="0"/>
          </a:p>
          <a:p>
            <a:pPr lvl="1" eaLnBrk="1" hangingPunct="1">
              <a:buFont typeface="Wingdings" panose="05000000000000000000" pitchFamily="2" charset="2"/>
              <a:buChar char="l"/>
            </a:pPr>
            <a:r>
              <a:rPr lang="zh-CN" altLang="en-US" dirty="0"/>
              <a:t>char s[10]={"hello"};</a:t>
            </a:r>
            <a:endParaRPr lang="zh-CN" altLang="en-US" dirty="0"/>
          </a:p>
          <a:p>
            <a:pPr lvl="1" eaLnBrk="1" hangingPunct="1">
              <a:buFont typeface="Wingdings" panose="05000000000000000000" pitchFamily="2" charset="2"/>
              <a:buChar char="l"/>
            </a:pPr>
            <a:r>
              <a:rPr lang="zh-CN" altLang="en-US" dirty="0"/>
              <a:t>char s[10]="hello";</a:t>
            </a:r>
            <a:endParaRPr lang="zh-CN" altLang="en-US" dirty="0"/>
          </a:p>
          <a:p>
            <a:pPr lvl="1" eaLnBrk="1" hangingPunct="1">
              <a:lnSpc>
                <a:spcPct val="70000"/>
              </a:lnSpc>
              <a:buFont typeface="Wingdings" panose="05000000000000000000" pitchFamily="2" charset="2"/>
              <a:buChar char="l"/>
            </a:pPr>
            <a:r>
              <a:rPr lang="zh-CN" altLang="en-US" dirty="0"/>
              <a:t>char s[]="hello";</a:t>
            </a:r>
            <a:r>
              <a:rPr lang="zh-CN" altLang="en-US" sz="2400" dirty="0"/>
              <a:t> </a:t>
            </a:r>
            <a:endParaRPr lang="zh-CN" altLang="en-US" dirty="0"/>
          </a:p>
          <a:p>
            <a:pPr eaLnBrk="1" hangingPunct="1"/>
            <a:r>
              <a:rPr lang="zh-CN" altLang="en-US" sz="3200" dirty="0">
                <a:solidFill>
                  <a:srgbClr val="FF0000"/>
                </a:solidFill>
              </a:rPr>
              <a:t>除了第一种形式，其它形式的初始化都会在最后一个字符的后面自动加上</a:t>
            </a:r>
            <a:r>
              <a:rPr lang="zh-CN" altLang="en-US" sz="3200" dirty="0">
                <a:solidFill>
                  <a:srgbClr val="FF0000"/>
                </a:solidFill>
                <a:latin typeface="宋体" panose="02010600030101010101" pitchFamily="2" charset="-122"/>
              </a:rPr>
              <a:t>'\0'</a:t>
            </a:r>
            <a:r>
              <a:rPr lang="zh-CN" altLang="en-US" sz="3200" dirty="0"/>
              <a:t>，而对于第一种形式，</a:t>
            </a:r>
            <a:r>
              <a:rPr lang="zh-CN" altLang="en-US" sz="3200" dirty="0">
                <a:solidFill>
                  <a:srgbClr val="FF0000"/>
                </a:solidFill>
              </a:rPr>
              <a:t>程序中必须显式地加上</a:t>
            </a:r>
            <a:r>
              <a:rPr lang="zh-CN" altLang="en-US" sz="3200" dirty="0">
                <a:solidFill>
                  <a:srgbClr val="FF0000"/>
                </a:solidFill>
                <a:latin typeface="宋体" panose="02010600030101010101" pitchFamily="2" charset="-122"/>
              </a:rPr>
              <a:t>'\0'</a:t>
            </a:r>
            <a:r>
              <a:rPr lang="zh-CN" altLang="en-US" sz="3200" dirty="0"/>
              <a:t>。</a:t>
            </a:r>
            <a:endParaRPr lang="zh-CN" alt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idx="4294967295"/>
          </p:nvPr>
        </p:nvSpPr>
        <p:spPr>
          <a:xfrm>
            <a:off x="1654175" y="434975"/>
            <a:ext cx="6619875" cy="1122363"/>
          </a:xfrm>
          <a:ln/>
        </p:spPr>
        <p:txBody>
          <a:bodyPr vert="horz" wrap="square" lIns="91440" tIns="45720" rIns="91440" bIns="45720" anchor="ctr" anchorCtr="0"/>
          <a:p>
            <a:pPr eaLnBrk="1" hangingPunct="1"/>
            <a:r>
              <a:rPr lang="zh-CN" altLang="zh-CN" dirty="0"/>
              <a:t>标准库中的字符串处理函数 </a:t>
            </a:r>
            <a:endParaRPr lang="zh-CN" altLang="zh-CN" dirty="0"/>
          </a:p>
        </p:txBody>
      </p:sp>
      <p:sp>
        <p:nvSpPr>
          <p:cNvPr id="28674" name="Rectangle 3"/>
          <p:cNvSpPr>
            <a:spLocks noGrp="1"/>
          </p:cNvSpPr>
          <p:nvPr>
            <p:ph type="body" idx="4294967295"/>
          </p:nvPr>
        </p:nvSpPr>
        <p:spPr>
          <a:xfrm>
            <a:off x="125413" y="1576388"/>
            <a:ext cx="8839200" cy="5381625"/>
          </a:xfrm>
          <a:ln/>
        </p:spPr>
        <p:txBody>
          <a:bodyPr vert="horz" wrap="square" lIns="91440" tIns="45720" rIns="91440" bIns="45720" anchor="t" anchorCtr="0"/>
          <a:p>
            <a:pPr algn="just" eaLnBrk="1" hangingPunct="1">
              <a:lnSpc>
                <a:spcPct val="80000"/>
              </a:lnSpc>
            </a:pPr>
            <a:r>
              <a:rPr lang="zh-CN" altLang="en-US" sz="3200" dirty="0"/>
              <a:t>计算字符串的长度</a:t>
            </a:r>
            <a:endParaRPr lang="zh-CN" altLang="en-US" sz="3200" dirty="0"/>
          </a:p>
          <a:p>
            <a:pPr lvl="1" algn="just" eaLnBrk="1" hangingPunct="1">
              <a:lnSpc>
                <a:spcPct val="80000"/>
              </a:lnSpc>
              <a:buNone/>
            </a:pPr>
            <a:r>
              <a:rPr lang="zh-CN" altLang="en-US" dirty="0"/>
              <a:t>int strlen( const char s[] ); </a:t>
            </a:r>
            <a:endParaRPr lang="zh-CN" altLang="en-US" dirty="0"/>
          </a:p>
          <a:p>
            <a:pPr lvl="1" algn="just" eaLnBrk="1" hangingPunct="1">
              <a:lnSpc>
                <a:spcPct val="80000"/>
              </a:lnSpc>
              <a:buNone/>
            </a:pPr>
            <a:endParaRPr lang="zh-CN" altLang="en-US" dirty="0"/>
          </a:p>
          <a:p>
            <a:pPr algn="just" eaLnBrk="1" hangingPunct="1">
              <a:lnSpc>
                <a:spcPct val="80000"/>
              </a:lnSpc>
            </a:pPr>
            <a:r>
              <a:rPr lang="zh-CN" altLang="en-US" sz="3200" dirty="0"/>
              <a:t>字符串复制</a:t>
            </a:r>
            <a:endParaRPr lang="zh-CN" altLang="en-US" sz="3200" dirty="0"/>
          </a:p>
          <a:p>
            <a:pPr lvl="1" algn="just" eaLnBrk="1" hangingPunct="1">
              <a:lnSpc>
                <a:spcPct val="80000"/>
              </a:lnSpc>
              <a:buNone/>
            </a:pPr>
            <a:r>
              <a:rPr lang="zh-CN" altLang="en-US" dirty="0"/>
              <a:t>char *strcpy(</a:t>
            </a:r>
            <a:r>
              <a:rPr lang="zh-CN" altLang="en-US" dirty="0">
                <a:ea typeface="宋体" panose="02010600030101010101" pitchFamily="2" charset="-122"/>
              </a:rPr>
              <a:t> </a:t>
            </a:r>
            <a:r>
              <a:rPr lang="zh-CN" altLang="en-US" dirty="0"/>
              <a:t>char dst[],</a:t>
            </a:r>
            <a:r>
              <a:rPr lang="zh-CN" altLang="en-US" dirty="0">
                <a:ea typeface="宋体" panose="02010600030101010101" pitchFamily="2" charset="-122"/>
              </a:rPr>
              <a:t> </a:t>
            </a:r>
            <a:r>
              <a:rPr lang="zh-CN" altLang="en-US" dirty="0"/>
              <a:t>const char src[]</a:t>
            </a:r>
            <a:r>
              <a:rPr lang="zh-CN" altLang="en-US" dirty="0">
                <a:ea typeface="宋体" panose="02010600030101010101" pitchFamily="2" charset="-122"/>
              </a:rPr>
              <a:t> </a:t>
            </a:r>
            <a:r>
              <a:rPr lang="zh-CN" altLang="en-US" dirty="0"/>
              <a:t>)</a:t>
            </a:r>
            <a:r>
              <a:rPr lang="zh-CN" altLang="en-US" dirty="0">
                <a:latin typeface="Courier New" panose="02070309020205020404" pitchFamily="49" charset="0"/>
              </a:rPr>
              <a:t>;</a:t>
            </a:r>
            <a:endParaRPr lang="zh-CN" altLang="en-US" dirty="0">
              <a:latin typeface="Courier New" panose="02070309020205020404" pitchFamily="49" charset="0"/>
            </a:endParaRPr>
          </a:p>
          <a:p>
            <a:pPr lvl="1" algn="just" eaLnBrk="1" hangingPunct="1">
              <a:lnSpc>
                <a:spcPct val="80000"/>
              </a:lnSpc>
              <a:buNone/>
            </a:pPr>
            <a:r>
              <a:rPr lang="zh-CN" altLang="en-US" dirty="0"/>
              <a:t>char *strncpy( char dst[], const char src[], int n ); </a:t>
            </a:r>
            <a:endParaRPr lang="zh-CN" altLang="en-US" dirty="0"/>
          </a:p>
          <a:p>
            <a:pPr lvl="1" algn="just" eaLnBrk="1" hangingPunct="1">
              <a:lnSpc>
                <a:spcPct val="80000"/>
              </a:lnSpc>
              <a:buNone/>
            </a:pPr>
            <a:endParaRPr lang="zh-CN" altLang="en-US" dirty="0"/>
          </a:p>
          <a:p>
            <a:pPr algn="just" eaLnBrk="1" hangingPunct="1">
              <a:lnSpc>
                <a:spcPct val="80000"/>
              </a:lnSpc>
            </a:pPr>
            <a:r>
              <a:rPr lang="zh-CN" altLang="en-US" sz="3200" dirty="0"/>
              <a:t>字符串拼接</a:t>
            </a:r>
            <a:endParaRPr lang="zh-CN" altLang="en-US" sz="3200" dirty="0"/>
          </a:p>
          <a:p>
            <a:pPr lvl="1" algn="just" eaLnBrk="1" hangingPunct="1">
              <a:lnSpc>
                <a:spcPct val="80000"/>
              </a:lnSpc>
              <a:buNone/>
            </a:pPr>
            <a:r>
              <a:rPr lang="zh-CN" altLang="en-US" dirty="0"/>
              <a:t>char *strcat(</a:t>
            </a:r>
            <a:r>
              <a:rPr lang="zh-CN" altLang="en-US" dirty="0">
                <a:ea typeface="宋体" panose="02010600030101010101" pitchFamily="2" charset="-122"/>
              </a:rPr>
              <a:t> </a:t>
            </a:r>
            <a:r>
              <a:rPr lang="zh-CN" altLang="en-US" dirty="0"/>
              <a:t>char dst[],</a:t>
            </a:r>
            <a:r>
              <a:rPr lang="zh-CN" altLang="en-US" dirty="0">
                <a:ea typeface="宋体" panose="02010600030101010101" pitchFamily="2" charset="-122"/>
              </a:rPr>
              <a:t> </a:t>
            </a:r>
            <a:r>
              <a:rPr lang="zh-CN" altLang="en-US" dirty="0"/>
              <a:t>const char src[]</a:t>
            </a:r>
            <a:r>
              <a:rPr lang="zh-CN" altLang="en-US" dirty="0">
                <a:ea typeface="宋体" panose="02010600030101010101" pitchFamily="2" charset="-122"/>
              </a:rPr>
              <a:t> </a:t>
            </a:r>
            <a:r>
              <a:rPr lang="zh-CN" altLang="en-US" dirty="0"/>
              <a:t>);</a:t>
            </a:r>
            <a:endParaRPr lang="zh-CN" altLang="en-US" dirty="0"/>
          </a:p>
          <a:p>
            <a:pPr lvl="1" algn="just" eaLnBrk="1" hangingPunct="1">
              <a:lnSpc>
                <a:spcPct val="80000"/>
              </a:lnSpc>
              <a:buNone/>
            </a:pPr>
            <a:r>
              <a:rPr lang="zh-CN" altLang="en-US" dirty="0"/>
              <a:t>char *strncat(</a:t>
            </a:r>
            <a:r>
              <a:rPr lang="zh-CN" altLang="en-US" dirty="0">
                <a:ea typeface="宋体" panose="02010600030101010101" pitchFamily="2" charset="-122"/>
              </a:rPr>
              <a:t> </a:t>
            </a:r>
            <a:r>
              <a:rPr lang="zh-CN" altLang="en-US" dirty="0"/>
              <a:t>char dst[],</a:t>
            </a:r>
            <a:r>
              <a:rPr lang="zh-CN" altLang="en-US" dirty="0">
                <a:ea typeface="宋体" panose="02010600030101010101" pitchFamily="2" charset="-122"/>
              </a:rPr>
              <a:t> </a:t>
            </a:r>
            <a:r>
              <a:rPr lang="zh-CN" altLang="en-US" dirty="0"/>
              <a:t>const char src[],</a:t>
            </a:r>
            <a:r>
              <a:rPr lang="zh-CN" altLang="en-US" dirty="0">
                <a:ea typeface="宋体" panose="02010600030101010101" pitchFamily="2" charset="-122"/>
              </a:rPr>
              <a:t> </a:t>
            </a:r>
            <a:r>
              <a:rPr lang="zh-CN" altLang="en-US" dirty="0"/>
              <a:t>int n</a:t>
            </a:r>
            <a:r>
              <a:rPr lang="zh-CN" altLang="en-US" dirty="0">
                <a:ea typeface="宋体" panose="02010600030101010101" pitchFamily="2" charset="-122"/>
              </a:rPr>
              <a:t> </a:t>
            </a:r>
            <a:r>
              <a:rPr lang="zh-CN" altLang="en-US" dirty="0"/>
              <a:t>);</a:t>
            </a:r>
            <a:endParaRPr lang="zh-CN" altLang="en-US" dirty="0"/>
          </a:p>
          <a:p>
            <a:pPr algn="just" eaLnBrk="1" hangingPunct="1">
              <a:lnSpc>
                <a:spcPct val="80000"/>
              </a:lnSpc>
            </a:pP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idx="4294967295"/>
          </p:nvPr>
        </p:nvSpPr>
        <p:spPr>
          <a:xfrm>
            <a:off x="1654175" y="434975"/>
            <a:ext cx="6619875" cy="1122363"/>
          </a:xfrm>
          <a:ln/>
        </p:spPr>
        <p:txBody>
          <a:bodyPr vert="horz" wrap="square" lIns="91440" tIns="45720" rIns="91440" bIns="45720" anchor="ctr" anchorCtr="0"/>
          <a:p>
            <a:pPr eaLnBrk="1" hangingPunct="1"/>
            <a:r>
              <a:rPr lang="zh-CN" altLang="zh-CN" dirty="0"/>
              <a:t>标准库中的字符串处理函数 </a:t>
            </a:r>
            <a:endParaRPr lang="zh-CN" altLang="zh-CN" dirty="0"/>
          </a:p>
        </p:txBody>
      </p:sp>
      <p:sp>
        <p:nvSpPr>
          <p:cNvPr id="29698" name="Rectangle 3"/>
          <p:cNvSpPr>
            <a:spLocks noGrp="1"/>
          </p:cNvSpPr>
          <p:nvPr>
            <p:ph type="body" idx="4294967295"/>
          </p:nvPr>
        </p:nvSpPr>
        <p:spPr>
          <a:xfrm>
            <a:off x="125413" y="1576388"/>
            <a:ext cx="8839200" cy="5381625"/>
          </a:xfrm>
          <a:ln/>
        </p:spPr>
        <p:txBody>
          <a:bodyPr vert="horz" wrap="square" lIns="91440" tIns="45720" rIns="91440" bIns="45720" anchor="t" anchorCtr="0"/>
          <a:p>
            <a:pPr algn="just" eaLnBrk="1" hangingPunct="1">
              <a:lnSpc>
                <a:spcPct val="80000"/>
              </a:lnSpc>
            </a:pPr>
            <a:r>
              <a:rPr lang="zh-CN" altLang="en-US" sz="3200" dirty="0"/>
              <a:t>字符串比较</a:t>
            </a:r>
            <a:endParaRPr lang="zh-CN" altLang="en-US" sz="3200" dirty="0"/>
          </a:p>
          <a:p>
            <a:pPr lvl="1" algn="just" eaLnBrk="1" hangingPunct="1">
              <a:lnSpc>
                <a:spcPct val="80000"/>
              </a:lnSpc>
              <a:buNone/>
            </a:pPr>
            <a:r>
              <a:rPr lang="zh-CN" altLang="en-US" dirty="0"/>
              <a:t>int  strcmp(</a:t>
            </a:r>
            <a:r>
              <a:rPr lang="zh-CN" altLang="en-US" dirty="0">
                <a:ea typeface="宋体" panose="02010600030101010101" pitchFamily="2" charset="-122"/>
              </a:rPr>
              <a:t> </a:t>
            </a:r>
            <a:r>
              <a:rPr lang="zh-CN" altLang="en-US" dirty="0"/>
              <a:t>const char s1[],</a:t>
            </a:r>
            <a:r>
              <a:rPr lang="zh-CN" altLang="en-US" dirty="0">
                <a:ea typeface="宋体" panose="02010600030101010101" pitchFamily="2" charset="-122"/>
              </a:rPr>
              <a:t> </a:t>
            </a:r>
            <a:r>
              <a:rPr lang="zh-CN" altLang="en-US" dirty="0"/>
              <a:t>const char s2[]</a:t>
            </a:r>
            <a:r>
              <a:rPr lang="zh-CN" altLang="en-US" dirty="0">
                <a:ea typeface="宋体" panose="02010600030101010101" pitchFamily="2" charset="-122"/>
              </a:rPr>
              <a:t> </a:t>
            </a:r>
            <a:r>
              <a:rPr lang="zh-CN" altLang="en-US" dirty="0"/>
              <a:t>);</a:t>
            </a:r>
            <a:endParaRPr lang="zh-CN" altLang="en-US" dirty="0"/>
          </a:p>
          <a:p>
            <a:pPr lvl="1" algn="just" eaLnBrk="1" hangingPunct="1">
              <a:lnSpc>
                <a:spcPct val="80000"/>
              </a:lnSpc>
              <a:buNone/>
            </a:pPr>
            <a:r>
              <a:rPr lang="zh-CN" altLang="en-US" dirty="0"/>
              <a:t>int  strncmp(</a:t>
            </a:r>
            <a:r>
              <a:rPr lang="zh-CN" altLang="en-US" dirty="0">
                <a:ea typeface="宋体" panose="02010600030101010101" pitchFamily="2" charset="-122"/>
              </a:rPr>
              <a:t> </a:t>
            </a:r>
            <a:r>
              <a:rPr lang="zh-CN" altLang="en-US" dirty="0"/>
              <a:t>const char s1[],</a:t>
            </a:r>
            <a:r>
              <a:rPr lang="zh-CN" altLang="en-US" dirty="0">
                <a:ea typeface="宋体" panose="02010600030101010101" pitchFamily="2" charset="-122"/>
              </a:rPr>
              <a:t> </a:t>
            </a:r>
            <a:r>
              <a:rPr lang="zh-CN" altLang="en-US" dirty="0"/>
              <a:t>const char s2[],</a:t>
            </a:r>
            <a:r>
              <a:rPr lang="zh-CN" altLang="en-US" dirty="0">
                <a:ea typeface="宋体" panose="02010600030101010101" pitchFamily="2" charset="-122"/>
              </a:rPr>
              <a:t> </a:t>
            </a:r>
            <a:r>
              <a:rPr lang="zh-CN" altLang="en-US" dirty="0"/>
              <a:t>int n</a:t>
            </a:r>
            <a:r>
              <a:rPr lang="zh-CN" altLang="en-US" dirty="0">
                <a:ea typeface="宋体" panose="02010600030101010101" pitchFamily="2" charset="-122"/>
              </a:rPr>
              <a:t> </a:t>
            </a:r>
            <a:r>
              <a:rPr lang="zh-CN" altLang="en-US" dirty="0"/>
              <a:t>);</a:t>
            </a:r>
            <a:endParaRPr lang="zh-CN" altLang="en-US" dirty="0"/>
          </a:p>
          <a:p>
            <a:pPr lvl="1" algn="just" eaLnBrk="1" hangingPunct="1">
              <a:lnSpc>
                <a:spcPct val="80000"/>
              </a:lnSpc>
              <a:buNone/>
            </a:pPr>
            <a:endParaRPr lang="zh-CN" altLang="en-US" dirty="0"/>
          </a:p>
          <a:p>
            <a:pPr algn="just" eaLnBrk="1" hangingPunct="1">
              <a:lnSpc>
                <a:spcPct val="80000"/>
              </a:lnSpc>
            </a:pPr>
            <a:r>
              <a:rPr lang="zh-CN" altLang="en-US" sz="3200" dirty="0">
                <a:solidFill>
                  <a:srgbClr val="FF0000"/>
                </a:solidFill>
              </a:rPr>
              <a:t>从字符串到数值类型转换的函数</a:t>
            </a:r>
            <a:endParaRPr lang="zh-CN" altLang="en-US" sz="3200" dirty="0">
              <a:solidFill>
                <a:srgbClr val="FF0000"/>
              </a:solidFill>
            </a:endParaRPr>
          </a:p>
          <a:p>
            <a:pPr lvl="1" algn="just" eaLnBrk="1" hangingPunct="1">
              <a:lnSpc>
                <a:spcPct val="80000"/>
              </a:lnSpc>
              <a:buNone/>
            </a:pPr>
            <a:r>
              <a:rPr lang="zh-CN" altLang="en-US" dirty="0">
                <a:solidFill>
                  <a:srgbClr val="FF0000"/>
                </a:solidFill>
              </a:rPr>
              <a:t>double atof( const char s[] );</a:t>
            </a:r>
            <a:endParaRPr lang="zh-CN" altLang="en-US" dirty="0">
              <a:solidFill>
                <a:srgbClr val="FF0000"/>
              </a:solidFill>
            </a:endParaRPr>
          </a:p>
          <a:p>
            <a:pPr lvl="1" algn="just" eaLnBrk="1" hangingPunct="1">
              <a:lnSpc>
                <a:spcPct val="80000"/>
              </a:lnSpc>
              <a:buNone/>
            </a:pPr>
            <a:r>
              <a:rPr lang="zh-CN" altLang="en-US" dirty="0">
                <a:solidFill>
                  <a:srgbClr val="FF0000"/>
                </a:solidFill>
              </a:rPr>
              <a:t>int atoi( const char s[] );</a:t>
            </a:r>
            <a:endParaRPr lang="zh-CN" altLang="en-US" dirty="0">
              <a:solidFill>
                <a:srgbClr val="FF0000"/>
              </a:solidFill>
            </a:endParaRPr>
          </a:p>
          <a:p>
            <a:pPr lvl="1" algn="just" eaLnBrk="1" hangingPunct="1">
              <a:lnSpc>
                <a:spcPct val="80000"/>
              </a:lnSpc>
              <a:buNone/>
            </a:pPr>
            <a:r>
              <a:rPr lang="zh-CN" altLang="en-US" dirty="0">
                <a:solidFill>
                  <a:srgbClr val="FF0000"/>
                </a:solidFill>
              </a:rPr>
              <a:t>long atol( const char s[] );</a:t>
            </a:r>
            <a:endParaRPr lang="en-US" altLang="zh-CN" dirty="0">
              <a:solidFill>
                <a:srgbClr val="FF0000"/>
              </a:solidFill>
            </a:endParaRPr>
          </a:p>
          <a:p>
            <a:pPr lvl="1" algn="just" eaLnBrk="1" hangingPunct="1">
              <a:lnSpc>
                <a:spcPct val="80000"/>
              </a:lnSpc>
              <a:buNone/>
            </a:pPr>
            <a:r>
              <a:rPr lang="en-US" altLang="zh-CN" dirty="0">
                <a:solidFill>
                  <a:srgbClr val="FF0000"/>
                </a:solidFill>
              </a:rPr>
              <a:t>string -&gt; const char s[] </a:t>
            </a:r>
            <a:r>
              <a:rPr lang="zh-CN" altLang="en-US" dirty="0">
                <a:solidFill>
                  <a:srgbClr val="FF0000"/>
                </a:solidFill>
              </a:rPr>
              <a:t>使用 *</a:t>
            </a:r>
            <a:r>
              <a:rPr lang="en-US" altLang="zh-CN" dirty="0">
                <a:solidFill>
                  <a:srgbClr val="FF0000"/>
                </a:solidFill>
              </a:rPr>
              <a:t>.c_str()</a:t>
            </a: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idx="4294967295"/>
          </p:nvPr>
        </p:nvSpPr>
        <p:spPr>
          <a:xfrm>
            <a:off x="1403350" y="188913"/>
            <a:ext cx="7993063" cy="1079500"/>
          </a:xfrm>
          <a:ln/>
        </p:spPr>
        <p:txBody>
          <a:bodyPr vert="horz" wrap="square" lIns="91440" tIns="45720" rIns="91440" bIns="45720" anchor="ctr" anchorCtr="0"/>
          <a:p>
            <a:pPr eaLnBrk="1" hangingPunct="1"/>
            <a:r>
              <a:rPr lang="zh-CN" altLang="zh-CN" sz="3200" dirty="0"/>
              <a:t>把从键盘输入的字符串逆向输出 </a:t>
            </a:r>
            <a:endParaRPr lang="zh-CN" altLang="zh-CN" sz="3200" dirty="0"/>
          </a:p>
        </p:txBody>
      </p:sp>
      <p:sp>
        <p:nvSpPr>
          <p:cNvPr id="30722" name="Rectangle 3"/>
          <p:cNvSpPr>
            <a:spLocks noGrp="1"/>
          </p:cNvSpPr>
          <p:nvPr>
            <p:ph type="body" idx="4294967295"/>
          </p:nvPr>
        </p:nvSpPr>
        <p:spPr>
          <a:xfrm>
            <a:off x="1619250" y="1412875"/>
            <a:ext cx="8229600" cy="5805488"/>
          </a:xfrm>
          <a:ln/>
        </p:spPr>
        <p:txBody>
          <a:bodyPr vert="horz" wrap="square" lIns="91440" tIns="45720" rIns="91440" bIns="45720" anchor="t" anchorCtr="0"/>
          <a:p>
            <a:pPr eaLnBrk="1" hangingPunct="1">
              <a:lnSpc>
                <a:spcPct val="80000"/>
              </a:lnSpc>
              <a:buNone/>
            </a:pPr>
            <a:r>
              <a:rPr lang="en-US" altLang="zh-CN" sz="2100" b="1" dirty="0"/>
              <a:t>#include &lt;iostream&gt;</a:t>
            </a:r>
            <a:endParaRPr lang="en-US" altLang="zh-CN" sz="2100" b="1" dirty="0"/>
          </a:p>
          <a:p>
            <a:pPr eaLnBrk="1" hangingPunct="1">
              <a:lnSpc>
                <a:spcPct val="80000"/>
              </a:lnSpc>
              <a:buNone/>
            </a:pPr>
            <a:r>
              <a:rPr lang="en-US" altLang="zh-CN" sz="2100" b="1" dirty="0"/>
              <a:t>#include &lt;cstring&gt;</a:t>
            </a:r>
            <a:endParaRPr lang="en-US" altLang="zh-CN" sz="2100" b="1" dirty="0"/>
          </a:p>
          <a:p>
            <a:pPr eaLnBrk="1" hangingPunct="1">
              <a:lnSpc>
                <a:spcPct val="80000"/>
              </a:lnSpc>
              <a:buNone/>
            </a:pPr>
            <a:r>
              <a:rPr lang="en-US" altLang="zh-CN" sz="2100" b="1" dirty="0"/>
              <a:t>using namespace std;</a:t>
            </a:r>
            <a:endParaRPr lang="en-US" altLang="zh-CN" sz="2100" b="1" dirty="0"/>
          </a:p>
          <a:p>
            <a:pPr eaLnBrk="1" hangingPunct="1">
              <a:lnSpc>
                <a:spcPct val="80000"/>
              </a:lnSpc>
              <a:buNone/>
            </a:pPr>
            <a:r>
              <a:rPr lang="en-US" altLang="zh-CN" sz="2100" b="1" dirty="0"/>
              <a:t>int main()</a:t>
            </a:r>
            <a:endParaRPr lang="en-US" altLang="zh-CN" sz="2100" b="1" dirty="0"/>
          </a:p>
          <a:p>
            <a:pPr eaLnBrk="1" hangingPunct="1">
              <a:lnSpc>
                <a:spcPct val="80000"/>
              </a:lnSpc>
              <a:buNone/>
            </a:pPr>
            <a:r>
              <a:rPr lang="en-US" altLang="zh-CN" sz="2100" b="1" dirty="0"/>
              <a:t>{	const int MAX_LEN=100;</a:t>
            </a:r>
            <a:endParaRPr lang="en-US" altLang="zh-CN" sz="2100" b="1" dirty="0"/>
          </a:p>
          <a:p>
            <a:pPr eaLnBrk="1" hangingPunct="1">
              <a:lnSpc>
                <a:spcPct val="80000"/>
              </a:lnSpc>
              <a:buNone/>
            </a:pPr>
            <a:r>
              <a:rPr lang="en-US" altLang="zh-CN" sz="2100" b="1" dirty="0"/>
              <a:t>	char str[MAX_LEN];</a:t>
            </a:r>
            <a:endParaRPr lang="en-US" altLang="zh-CN" sz="2100" b="1" dirty="0"/>
          </a:p>
          <a:p>
            <a:pPr eaLnBrk="1" hangingPunct="1">
              <a:lnSpc>
                <a:spcPct val="80000"/>
              </a:lnSpc>
              <a:buNone/>
            </a:pPr>
            <a:r>
              <a:rPr lang="en-US" altLang="zh-CN" sz="2100" b="1" dirty="0"/>
              <a:t>	cin &gt;&gt; str; //</a:t>
            </a:r>
            <a:r>
              <a:rPr lang="zh-CN" altLang="en-US" sz="2100" b="1" dirty="0"/>
              <a:t>输入</a:t>
            </a:r>
            <a:endParaRPr lang="zh-CN" altLang="en-US" sz="2100" b="1" dirty="0"/>
          </a:p>
          <a:p>
            <a:pPr eaLnBrk="1" hangingPunct="1">
              <a:lnSpc>
                <a:spcPct val="80000"/>
              </a:lnSpc>
              <a:buNone/>
            </a:pPr>
            <a:r>
              <a:rPr lang="zh-CN" altLang="en-US" sz="2100" b="1" dirty="0"/>
              <a:t>	</a:t>
            </a:r>
            <a:r>
              <a:rPr lang="en-US" altLang="zh-CN" sz="2100" b="1" dirty="0"/>
              <a:t>int len = strlen(str); //str</a:t>
            </a:r>
            <a:r>
              <a:rPr lang="zh-CN" altLang="en-US" sz="2100" b="1" dirty="0"/>
              <a:t>中的字符个数</a:t>
            </a:r>
            <a:endParaRPr lang="zh-CN" altLang="en-US" sz="2100" b="1" dirty="0"/>
          </a:p>
          <a:p>
            <a:pPr eaLnBrk="1" hangingPunct="1">
              <a:lnSpc>
                <a:spcPct val="80000"/>
              </a:lnSpc>
              <a:buNone/>
            </a:pPr>
            <a:r>
              <a:rPr lang="zh-CN" altLang="en-US" sz="2100" b="1" dirty="0"/>
              <a:t>	</a:t>
            </a:r>
            <a:r>
              <a:rPr lang="en-US" altLang="zh-CN" sz="2100" b="1" dirty="0"/>
              <a:t>for (int i=0,j=len-1; i&lt;len/2; i++,j--)</a:t>
            </a:r>
            <a:endParaRPr lang="en-US" altLang="zh-CN" sz="2100" b="1" dirty="0"/>
          </a:p>
          <a:p>
            <a:pPr eaLnBrk="1" hangingPunct="1">
              <a:lnSpc>
                <a:spcPct val="80000"/>
              </a:lnSpc>
              <a:buNone/>
            </a:pPr>
            <a:r>
              <a:rPr lang="en-US" altLang="zh-CN" sz="2100" b="1" dirty="0"/>
              <a:t>	{	char temp;</a:t>
            </a:r>
            <a:endParaRPr lang="en-US" altLang="zh-CN" sz="2100" b="1" dirty="0"/>
          </a:p>
          <a:p>
            <a:pPr eaLnBrk="1" hangingPunct="1">
              <a:lnSpc>
                <a:spcPct val="80000"/>
              </a:lnSpc>
              <a:buNone/>
            </a:pPr>
            <a:r>
              <a:rPr lang="en-US" altLang="zh-CN" sz="2100" b="1" dirty="0"/>
              <a:t>		temp = str[i];</a:t>
            </a:r>
            <a:endParaRPr lang="en-US" altLang="zh-CN" sz="2100" b="1" dirty="0"/>
          </a:p>
          <a:p>
            <a:pPr eaLnBrk="1" hangingPunct="1">
              <a:lnSpc>
                <a:spcPct val="80000"/>
              </a:lnSpc>
              <a:buNone/>
            </a:pPr>
            <a:r>
              <a:rPr lang="en-US" altLang="zh-CN" sz="2100" b="1" dirty="0"/>
              <a:t>		str[i] = str[j];</a:t>
            </a:r>
            <a:endParaRPr lang="en-US" altLang="zh-CN" sz="2100" b="1" dirty="0"/>
          </a:p>
          <a:p>
            <a:pPr eaLnBrk="1" hangingPunct="1">
              <a:lnSpc>
                <a:spcPct val="80000"/>
              </a:lnSpc>
              <a:buNone/>
            </a:pPr>
            <a:r>
              <a:rPr lang="en-US" altLang="zh-CN" sz="2100" b="1" dirty="0"/>
              <a:t>		str[j] = temp;</a:t>
            </a:r>
            <a:endParaRPr lang="en-US" altLang="zh-CN" sz="2100" b="1" dirty="0"/>
          </a:p>
          <a:p>
            <a:pPr eaLnBrk="1" hangingPunct="1">
              <a:lnSpc>
                <a:spcPct val="80000"/>
              </a:lnSpc>
              <a:buNone/>
            </a:pPr>
            <a:r>
              <a:rPr lang="en-US" altLang="zh-CN" sz="2100" b="1" dirty="0"/>
              <a:t>	}</a:t>
            </a:r>
            <a:endParaRPr lang="en-US" altLang="zh-CN" sz="2100" b="1" dirty="0"/>
          </a:p>
          <a:p>
            <a:pPr eaLnBrk="1" hangingPunct="1">
              <a:lnSpc>
                <a:spcPct val="80000"/>
              </a:lnSpc>
              <a:buNone/>
            </a:pPr>
            <a:r>
              <a:rPr lang="en-US" altLang="zh-CN" sz="2100" b="1" dirty="0"/>
              <a:t>	cout &lt;&lt; str &lt;&lt; endl;</a:t>
            </a:r>
            <a:endParaRPr lang="en-US" altLang="zh-CN" sz="2100" b="1" dirty="0"/>
          </a:p>
          <a:p>
            <a:pPr eaLnBrk="1" hangingPunct="1">
              <a:lnSpc>
                <a:spcPct val="80000"/>
              </a:lnSpc>
              <a:buNone/>
            </a:pPr>
            <a:r>
              <a:rPr lang="en-US" altLang="zh-CN" sz="2100" b="1" dirty="0"/>
              <a:t>	return 0;</a:t>
            </a:r>
            <a:endParaRPr lang="en-US" altLang="zh-CN" sz="2100" b="1" dirty="0"/>
          </a:p>
          <a:p>
            <a:pPr eaLnBrk="1" hangingPunct="1">
              <a:lnSpc>
                <a:spcPct val="80000"/>
              </a:lnSpc>
              <a:buNone/>
            </a:pPr>
            <a:r>
              <a:rPr lang="en-US" altLang="zh-CN" sz="2100" b="1" dirty="0"/>
              <a:t>}</a:t>
            </a:r>
            <a:endParaRPr lang="en-US" altLang="zh-CN" sz="21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idx="4294967295"/>
          </p:nvPr>
        </p:nvSpPr>
        <p:spPr>
          <a:xfrm>
            <a:off x="1719263" y="493713"/>
            <a:ext cx="6619875" cy="919162"/>
          </a:xfrm>
          <a:ln/>
        </p:spPr>
        <p:txBody>
          <a:bodyPr vert="horz" wrap="square" lIns="91440" tIns="45720" rIns="91440" bIns="45720" anchor="ctr" anchorCtr="0"/>
          <a:p>
            <a:pPr eaLnBrk="1" hangingPunct="1"/>
            <a:r>
              <a:rPr lang="zh-CN" altLang="zh-CN" dirty="0"/>
              <a:t>二维数组 </a:t>
            </a:r>
            <a:endParaRPr lang="zh-CN" altLang="zh-CN" dirty="0"/>
          </a:p>
        </p:txBody>
      </p:sp>
      <p:sp>
        <p:nvSpPr>
          <p:cNvPr id="31746" name="Rectangle 3"/>
          <p:cNvSpPr>
            <a:spLocks noGrp="1"/>
          </p:cNvSpPr>
          <p:nvPr>
            <p:ph type="body" idx="4294967295"/>
          </p:nvPr>
        </p:nvSpPr>
        <p:spPr>
          <a:xfrm>
            <a:off x="304800" y="1751013"/>
            <a:ext cx="8659813" cy="5638800"/>
          </a:xfrm>
          <a:ln/>
        </p:spPr>
        <p:txBody>
          <a:bodyPr vert="horz" wrap="square" lIns="91440" tIns="45720" rIns="91440" bIns="45720" anchor="t" anchorCtr="0"/>
          <a:p>
            <a:pPr eaLnBrk="1" hangingPunct="1"/>
            <a:r>
              <a:rPr lang="zh-CN" altLang="zh-CN" dirty="0"/>
              <a:t>由固定多个</a:t>
            </a:r>
            <a:r>
              <a:rPr lang="zh-CN" altLang="zh-CN" dirty="0">
                <a:solidFill>
                  <a:srgbClr val="FF0000"/>
                </a:solidFill>
              </a:rPr>
              <a:t>同类型</a:t>
            </a:r>
            <a:r>
              <a:rPr lang="zh-CN" altLang="zh-CN" dirty="0"/>
              <a:t>的</a:t>
            </a:r>
            <a:r>
              <a:rPr lang="zh-CN" altLang="zh-CN" dirty="0">
                <a:solidFill>
                  <a:srgbClr val="FF0000"/>
                </a:solidFill>
              </a:rPr>
              <a:t>具有行列结构</a:t>
            </a:r>
            <a:r>
              <a:rPr lang="zh-CN" altLang="zh-CN" dirty="0"/>
              <a:t>的数据所构成的复合数据。</a:t>
            </a:r>
            <a:endParaRPr lang="zh-CN" altLang="zh-CN" dirty="0"/>
          </a:p>
          <a:p>
            <a:pPr eaLnBrk="1" hangingPunct="1"/>
            <a:endParaRPr lang="zh-CN" altLang="zh-CN" dirty="0"/>
          </a:p>
          <a:p>
            <a:pPr eaLnBrk="1" hangingPunct="1"/>
            <a:r>
              <a:rPr lang="zh-CN" altLang="zh-CN" dirty="0"/>
              <a:t>所表示的是一种</a:t>
            </a:r>
            <a:r>
              <a:rPr lang="zh-CN" altLang="zh-CN" dirty="0">
                <a:solidFill>
                  <a:srgbClr val="FF0000"/>
                </a:solidFill>
              </a:rPr>
              <a:t>具有两维结构</a:t>
            </a:r>
            <a:r>
              <a:rPr lang="zh-CN" altLang="zh-CN" dirty="0"/>
              <a:t>的数据，第一维称为二维数组的行，第二维称为二维数组的列。二维数组的每个元素由其所在的行和列唯一确定。</a:t>
            </a:r>
            <a:endParaRPr lang="zh-CN"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二维数组的定义</a:t>
            </a:r>
            <a:endParaRPr lang="zh-CN" altLang="zh-CN" dirty="0"/>
          </a:p>
        </p:txBody>
      </p:sp>
      <p:sp>
        <p:nvSpPr>
          <p:cNvPr id="32770" name="Rectangle 3"/>
          <p:cNvSpPr>
            <a:spLocks noGrp="1"/>
          </p:cNvSpPr>
          <p:nvPr>
            <p:ph type="body" idx="4294967295"/>
          </p:nvPr>
        </p:nvSpPr>
        <p:spPr>
          <a:xfrm>
            <a:off x="73025" y="1728788"/>
            <a:ext cx="9036050" cy="5300662"/>
          </a:xfrm>
          <a:ln/>
        </p:spPr>
        <p:txBody>
          <a:bodyPr vert="horz" wrap="square" lIns="91440" tIns="45720" rIns="91440" bIns="45720" anchor="t" anchorCtr="0"/>
          <a:p>
            <a:pPr eaLnBrk="1" hangingPunct="1"/>
            <a:r>
              <a:rPr lang="zh-CN" altLang="en-US" sz="3200" dirty="0"/>
              <a:t>定义格式：</a:t>
            </a:r>
            <a:endParaRPr lang="zh-CN" altLang="en-US" sz="3200" dirty="0"/>
          </a:p>
          <a:p>
            <a:pPr lvl="1" eaLnBrk="1" hangingPunct="1">
              <a:lnSpc>
                <a:spcPct val="120000"/>
              </a:lnSpc>
              <a:buFont typeface="Wingdings" panose="05000000000000000000" pitchFamily="2" charset="2"/>
              <a:buChar char="l"/>
            </a:pPr>
            <a:r>
              <a:rPr lang="en-US" altLang="zh-CN" dirty="0">
                <a:solidFill>
                  <a:srgbClr val="FF0000"/>
                </a:solidFill>
              </a:rPr>
              <a:t>&lt;</a:t>
            </a:r>
            <a:r>
              <a:rPr lang="zh-CN" altLang="en-US" dirty="0">
                <a:solidFill>
                  <a:srgbClr val="FF0000"/>
                </a:solidFill>
              </a:rPr>
              <a:t>元素类型</a:t>
            </a:r>
            <a:r>
              <a:rPr lang="en-US" altLang="zh-CN" dirty="0">
                <a:solidFill>
                  <a:srgbClr val="FF0000"/>
                </a:solidFill>
              </a:rPr>
              <a:t>&gt; &lt;</a:t>
            </a:r>
            <a:r>
              <a:rPr lang="zh-CN" altLang="en-US" dirty="0">
                <a:solidFill>
                  <a:srgbClr val="FF0000"/>
                </a:solidFill>
              </a:rPr>
              <a:t>二维数组变量</a:t>
            </a:r>
            <a:r>
              <a:rPr lang="en-US" altLang="zh-CN" dirty="0">
                <a:solidFill>
                  <a:srgbClr val="FF0000"/>
                </a:solidFill>
              </a:rPr>
              <a:t>&gt;[&lt;</a:t>
            </a:r>
            <a:r>
              <a:rPr lang="zh-CN" altLang="en-US" dirty="0">
                <a:solidFill>
                  <a:srgbClr val="FF0000"/>
                </a:solidFill>
              </a:rPr>
              <a:t>行数</a:t>
            </a:r>
            <a:r>
              <a:rPr lang="en-US" altLang="zh-CN" dirty="0">
                <a:solidFill>
                  <a:srgbClr val="FF0000"/>
                </a:solidFill>
              </a:rPr>
              <a:t>&gt;][&lt;</a:t>
            </a:r>
            <a:r>
              <a:rPr lang="zh-CN" altLang="en-US" dirty="0">
                <a:solidFill>
                  <a:srgbClr val="FF0000"/>
                </a:solidFill>
              </a:rPr>
              <a:t>列数</a:t>
            </a:r>
            <a:r>
              <a:rPr lang="en-US" altLang="zh-CN" dirty="0">
                <a:solidFill>
                  <a:srgbClr val="FF0000"/>
                </a:solidFill>
              </a:rPr>
              <a:t>&gt;];</a:t>
            </a:r>
            <a:endParaRPr lang="en-US" altLang="zh-CN" dirty="0">
              <a:solidFill>
                <a:srgbClr val="FF0000"/>
              </a:solidFill>
            </a:endParaRPr>
          </a:p>
          <a:p>
            <a:pPr lvl="1" eaLnBrk="1" hangingPunct="1">
              <a:lnSpc>
                <a:spcPct val="120000"/>
              </a:lnSpc>
              <a:spcAft>
                <a:spcPct val="20000"/>
              </a:spcAft>
              <a:buNone/>
            </a:pPr>
            <a:r>
              <a:rPr lang="en-US" altLang="zh-CN" dirty="0"/>
              <a:t>   </a:t>
            </a:r>
            <a:r>
              <a:rPr lang="zh-CN" altLang="en-US" dirty="0"/>
              <a:t>例如：</a:t>
            </a:r>
            <a:r>
              <a:rPr lang="en-US" altLang="zh-CN" dirty="0"/>
              <a:t>int a[10][5];</a:t>
            </a:r>
            <a:endParaRPr lang="en-US" altLang="zh-CN" dirty="0"/>
          </a:p>
          <a:p>
            <a:pPr lvl="1" eaLnBrk="1" hangingPunct="1">
              <a:buFont typeface="Wingdings" panose="05000000000000000000" pitchFamily="2" charset="2"/>
              <a:buChar char="l"/>
            </a:pPr>
            <a:r>
              <a:rPr lang="en-US" altLang="zh-CN" dirty="0">
                <a:solidFill>
                  <a:srgbClr val="FF0000"/>
                </a:solidFill>
              </a:rPr>
              <a:t>typedef &lt;</a:t>
            </a:r>
            <a:r>
              <a:rPr lang="zh-CN" altLang="en-US" dirty="0">
                <a:solidFill>
                  <a:srgbClr val="FF0000"/>
                </a:solidFill>
              </a:rPr>
              <a:t>元素类型</a:t>
            </a:r>
            <a:r>
              <a:rPr lang="en-US" altLang="zh-CN" dirty="0">
                <a:solidFill>
                  <a:srgbClr val="FF0000"/>
                </a:solidFill>
              </a:rPr>
              <a:t>&gt; &lt;</a:t>
            </a:r>
            <a:r>
              <a:rPr lang="zh-CN" altLang="en-US" dirty="0">
                <a:solidFill>
                  <a:srgbClr val="FF0000"/>
                </a:solidFill>
              </a:rPr>
              <a:t>二维数组类型名</a:t>
            </a:r>
            <a:r>
              <a:rPr lang="en-US" altLang="zh-CN" dirty="0">
                <a:solidFill>
                  <a:srgbClr val="FF0000"/>
                </a:solidFill>
              </a:rPr>
              <a:t>&gt;[&lt;</a:t>
            </a:r>
            <a:r>
              <a:rPr lang="zh-CN" altLang="en-US" dirty="0">
                <a:solidFill>
                  <a:srgbClr val="FF0000"/>
                </a:solidFill>
              </a:rPr>
              <a:t>行数</a:t>
            </a:r>
            <a:r>
              <a:rPr lang="en-US" altLang="zh-CN" dirty="0">
                <a:solidFill>
                  <a:srgbClr val="FF0000"/>
                </a:solidFill>
              </a:rPr>
              <a:t>&gt;][&lt;</a:t>
            </a:r>
            <a:r>
              <a:rPr lang="zh-CN" altLang="en-US" dirty="0">
                <a:solidFill>
                  <a:srgbClr val="FF0000"/>
                </a:solidFill>
              </a:rPr>
              <a:t>列数</a:t>
            </a:r>
            <a:r>
              <a:rPr lang="en-US" altLang="zh-CN" dirty="0">
                <a:solidFill>
                  <a:srgbClr val="FF0000"/>
                </a:solidFill>
              </a:rPr>
              <a:t>&gt;];</a:t>
            </a:r>
            <a:endParaRPr lang="en-US" altLang="zh-CN" dirty="0">
              <a:solidFill>
                <a:srgbClr val="FF0000"/>
              </a:solidFill>
            </a:endParaRPr>
          </a:p>
          <a:p>
            <a:pPr lvl="1" eaLnBrk="1" hangingPunct="1">
              <a:buNone/>
            </a:pPr>
            <a:r>
              <a:rPr lang="en-US" altLang="zh-CN" dirty="0"/>
              <a:t>  </a:t>
            </a:r>
            <a:r>
              <a:rPr lang="zh-CN" altLang="en-US" dirty="0"/>
              <a:t>例如：</a:t>
            </a:r>
            <a:r>
              <a:rPr lang="en-US" altLang="zh-CN" dirty="0"/>
              <a:t>typedef int A[10][5]; </a:t>
            </a:r>
            <a:endParaRPr lang="en-US" altLang="zh-CN" dirty="0"/>
          </a:p>
          <a:p>
            <a:pPr lvl="2" eaLnBrk="1" hangingPunct="1">
              <a:spcAft>
                <a:spcPct val="20000"/>
              </a:spcAft>
              <a:buNone/>
            </a:pPr>
            <a:r>
              <a:rPr lang="en-US" altLang="zh-CN" sz="2800" dirty="0">
                <a:ea typeface="楷体_GB2312" pitchFamily="1" charset="-122"/>
              </a:rPr>
              <a:t>        A a;</a:t>
            </a:r>
            <a:endParaRPr lang="en-US" altLang="zh-CN" sz="2800" dirty="0">
              <a:ea typeface="楷体_GB2312" pitchFamily="1" charset="-122"/>
            </a:endParaRPr>
          </a:p>
          <a:p>
            <a:pPr lvl="1" eaLnBrk="1" hangingPunct="1">
              <a:buFont typeface="Wingdings" panose="05000000000000000000" pitchFamily="2" charset="2"/>
              <a:buChar char="l"/>
            </a:pPr>
            <a:r>
              <a:rPr lang="en-US" altLang="zh-CN" dirty="0"/>
              <a:t>&lt;</a:t>
            </a:r>
            <a:r>
              <a:rPr lang="zh-CN" altLang="en-US" dirty="0"/>
              <a:t>行数</a:t>
            </a:r>
            <a:r>
              <a:rPr lang="en-US" altLang="zh-CN" dirty="0"/>
              <a:t>&gt;</a:t>
            </a:r>
            <a:r>
              <a:rPr lang="zh-CN" altLang="en-US" dirty="0"/>
              <a:t>和</a:t>
            </a:r>
            <a:r>
              <a:rPr lang="en-US" altLang="zh-CN" dirty="0"/>
              <a:t>&lt;</a:t>
            </a:r>
            <a:r>
              <a:rPr lang="zh-CN" altLang="en-US" dirty="0"/>
              <a:t>列数</a:t>
            </a:r>
            <a:r>
              <a:rPr lang="en-US" altLang="zh-CN" dirty="0"/>
              <a:t>&gt;</a:t>
            </a:r>
            <a:r>
              <a:rPr lang="zh-CN" altLang="en-US" dirty="0">
                <a:sym typeface="Arial" panose="020B0604020202020204" pitchFamily="34" charset="0"/>
              </a:rPr>
              <a:t>为整型常量表达式</a:t>
            </a:r>
            <a:endParaRPr lang="zh-CN" altLang="en-US" dirty="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idx="4294967295"/>
          </p:nvPr>
        </p:nvSpPr>
        <p:spPr>
          <a:xfrm>
            <a:off x="1692275" y="188913"/>
            <a:ext cx="7010400" cy="1527175"/>
          </a:xfrm>
          <a:ln/>
        </p:spPr>
        <p:txBody>
          <a:bodyPr vert="horz" wrap="square" lIns="91440" tIns="45720" rIns="91440" bIns="45720" anchor="ctr" anchorCtr="0"/>
          <a:p>
            <a:pPr eaLnBrk="1" hangingPunct="1"/>
            <a:r>
              <a:rPr lang="zh-CN" altLang="zh-CN" dirty="0"/>
              <a:t>构造数据类型</a:t>
            </a:r>
            <a:endParaRPr lang="zh-CN" altLang="zh-CN" dirty="0"/>
          </a:p>
        </p:txBody>
      </p:sp>
      <p:sp>
        <p:nvSpPr>
          <p:cNvPr id="6146" name="Rectangle 3"/>
          <p:cNvSpPr>
            <a:spLocks noGrp="1"/>
          </p:cNvSpPr>
          <p:nvPr>
            <p:ph type="body" idx="4294967295"/>
          </p:nvPr>
        </p:nvSpPr>
        <p:spPr>
          <a:xfrm>
            <a:off x="250825" y="1700213"/>
            <a:ext cx="8642350" cy="4114800"/>
          </a:xfrm>
          <a:ln/>
        </p:spPr>
        <p:txBody>
          <a:bodyPr vert="horz" wrap="square" lIns="91440" tIns="45720" rIns="91440" bIns="45720" anchor="t" anchorCtr="0"/>
          <a:p>
            <a:pPr eaLnBrk="1" hangingPunct="1"/>
            <a:r>
              <a:rPr lang="zh-CN" altLang="zh-CN" sz="3200" dirty="0"/>
              <a:t>有些数据不适合用基本数据类型来表示。</a:t>
            </a:r>
            <a:endParaRPr lang="zh-CN" altLang="zh-CN" sz="3200" dirty="0"/>
          </a:p>
          <a:p>
            <a:pPr eaLnBrk="1" hangingPunct="1"/>
            <a:r>
              <a:rPr lang="zh-CN" altLang="zh-CN" sz="3200" dirty="0"/>
              <a:t>语言往往提供了由基本数据类型来构造新类型的手段。</a:t>
            </a:r>
            <a:endParaRPr lang="zh-CN" altLang="zh-CN" sz="3200" dirty="0"/>
          </a:p>
          <a:p>
            <a:pPr eaLnBrk="1" hangingPunct="1"/>
            <a:r>
              <a:rPr lang="zh-CN" altLang="zh-CN" sz="3200" dirty="0"/>
              <a:t>构造数据类型属于</a:t>
            </a:r>
            <a:r>
              <a:rPr lang="zh-CN" altLang="zh-CN" sz="3200" dirty="0">
                <a:solidFill>
                  <a:srgbClr val="FF0000"/>
                </a:solidFill>
              </a:rPr>
              <a:t>用户自定义</a:t>
            </a:r>
            <a:r>
              <a:rPr lang="zh-CN" altLang="zh-CN" sz="3200" dirty="0"/>
              <a:t>数据类型。</a:t>
            </a:r>
            <a:endParaRPr lang="zh-CN" altLang="zh-C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idx="4294967295"/>
          </p:nvPr>
        </p:nvSpPr>
        <p:spPr>
          <a:xfrm>
            <a:off x="1719263" y="422275"/>
            <a:ext cx="6619875" cy="919163"/>
          </a:xfrm>
          <a:ln/>
        </p:spPr>
        <p:txBody>
          <a:bodyPr vert="horz" wrap="square" lIns="91440" tIns="45720" rIns="91440" bIns="45720" anchor="ctr" anchorCtr="0"/>
          <a:p>
            <a:pPr eaLnBrk="1" hangingPunct="1"/>
            <a:r>
              <a:rPr lang="zh-CN" altLang="zh-CN" dirty="0"/>
              <a:t>二维数组的操作（1）</a:t>
            </a:r>
            <a:endParaRPr lang="zh-CN" altLang="zh-CN" dirty="0"/>
          </a:p>
        </p:txBody>
      </p:sp>
      <p:sp>
        <p:nvSpPr>
          <p:cNvPr id="33794" name="Rectangle 3"/>
          <p:cNvSpPr>
            <a:spLocks noGrp="1"/>
          </p:cNvSpPr>
          <p:nvPr>
            <p:ph type="body" idx="4294967295"/>
          </p:nvPr>
        </p:nvSpPr>
        <p:spPr>
          <a:xfrm>
            <a:off x="381000" y="1557338"/>
            <a:ext cx="8458200" cy="5975350"/>
          </a:xfrm>
          <a:ln/>
        </p:spPr>
        <p:txBody>
          <a:bodyPr vert="horz" wrap="square" lIns="91440" tIns="45720" rIns="91440" bIns="45720" anchor="t" anchorCtr="0"/>
          <a:p>
            <a:pPr eaLnBrk="1" hangingPunct="1"/>
            <a:r>
              <a:rPr lang="zh-CN" altLang="en-US" sz="3200" dirty="0"/>
              <a:t>访问二维数组元素：</a:t>
            </a:r>
            <a:endParaRPr lang="zh-CN" altLang="en-US" sz="3200" dirty="0">
              <a:latin typeface="宋体" panose="02010600030101010101" pitchFamily="2" charset="-122"/>
            </a:endParaRPr>
          </a:p>
          <a:p>
            <a:pPr lvl="1" eaLnBrk="1" hangingPunct="1">
              <a:lnSpc>
                <a:spcPct val="120000"/>
              </a:lnSpc>
              <a:buFont typeface="Wingdings" panose="05000000000000000000" pitchFamily="2" charset="2"/>
              <a:buChar char="l"/>
            </a:pPr>
            <a:r>
              <a:rPr lang="en-US" altLang="zh-CN" dirty="0"/>
              <a:t>&lt;</a:t>
            </a:r>
            <a:r>
              <a:rPr lang="zh-CN" altLang="en-US" dirty="0">
                <a:latin typeface="宋体" panose="02010600030101010101" pitchFamily="2" charset="-122"/>
              </a:rPr>
              <a:t>二维数组变量名</a:t>
            </a:r>
            <a:r>
              <a:rPr lang="en-US" altLang="zh-CN" dirty="0"/>
              <a:t>&gt;[&lt;</a:t>
            </a:r>
            <a:r>
              <a:rPr lang="zh-CN" altLang="en-US" dirty="0">
                <a:latin typeface="宋体" panose="02010600030101010101" pitchFamily="2" charset="-122"/>
              </a:rPr>
              <a:t>下标</a:t>
            </a:r>
            <a:r>
              <a:rPr lang="en-US" altLang="zh-CN" dirty="0"/>
              <a:t>1&gt;][&lt;</a:t>
            </a:r>
            <a:r>
              <a:rPr lang="zh-CN" altLang="en-US" dirty="0">
                <a:latin typeface="宋体" panose="02010600030101010101" pitchFamily="2" charset="-122"/>
              </a:rPr>
              <a:t>下标</a:t>
            </a:r>
            <a:r>
              <a:rPr lang="en-US" altLang="zh-CN" dirty="0"/>
              <a:t>2&gt;] </a:t>
            </a:r>
            <a:endParaRPr lang="en-US" altLang="zh-CN" dirty="0"/>
          </a:p>
          <a:p>
            <a:pPr lvl="1" eaLnBrk="1" hangingPunct="1">
              <a:lnSpc>
                <a:spcPct val="120000"/>
              </a:lnSpc>
              <a:buFont typeface="Wingdings" panose="05000000000000000000" pitchFamily="2" charset="2"/>
              <a:buChar char="l"/>
            </a:pPr>
            <a:r>
              <a:rPr lang="en-US" altLang="zh-CN" dirty="0"/>
              <a:t>&lt;</a:t>
            </a:r>
            <a:r>
              <a:rPr lang="zh-CN" altLang="en-US" dirty="0">
                <a:latin typeface="宋体" panose="02010600030101010101" pitchFamily="2" charset="-122"/>
              </a:rPr>
              <a:t>下标</a:t>
            </a:r>
            <a:r>
              <a:rPr lang="en-US" altLang="zh-CN" dirty="0"/>
              <a:t>1&gt;</a:t>
            </a:r>
            <a:r>
              <a:rPr lang="zh-CN" altLang="en-US" dirty="0"/>
              <a:t>和</a:t>
            </a:r>
            <a:r>
              <a:rPr lang="en-US" altLang="zh-CN" dirty="0"/>
              <a:t>&lt;</a:t>
            </a:r>
            <a:r>
              <a:rPr lang="zh-CN" altLang="en-US" dirty="0">
                <a:latin typeface="宋体" panose="02010600030101010101" pitchFamily="2" charset="-122"/>
              </a:rPr>
              <a:t>下标</a:t>
            </a:r>
            <a:r>
              <a:rPr lang="en-US" altLang="zh-CN" dirty="0"/>
              <a:t>2&gt;</a:t>
            </a:r>
            <a:r>
              <a:rPr lang="zh-CN" altLang="en-US" dirty="0"/>
              <a:t>为整型表达式，均从</a:t>
            </a:r>
            <a:r>
              <a:rPr lang="en-US" altLang="zh-CN" dirty="0"/>
              <a:t>0</a:t>
            </a:r>
            <a:r>
              <a:rPr lang="zh-CN" altLang="en-US" dirty="0"/>
              <a:t>开始。</a:t>
            </a:r>
            <a:endParaRPr lang="zh-CN" altLang="en-US" dirty="0"/>
          </a:p>
          <a:p>
            <a:pPr lvl="1" eaLnBrk="1" hangingPunct="1">
              <a:lnSpc>
                <a:spcPct val="110000"/>
              </a:lnSpc>
              <a:buFont typeface="Wingdings" panose="05000000000000000000" pitchFamily="2" charset="2"/>
              <a:buChar char="l"/>
            </a:pPr>
            <a:r>
              <a:rPr lang="zh-CN" altLang="en-US" dirty="0"/>
              <a:t>例如：</a:t>
            </a:r>
            <a:r>
              <a:rPr lang="en-US" altLang="zh-CN" dirty="0"/>
              <a:t>int a[10][5];</a:t>
            </a:r>
            <a:endParaRPr lang="en-US" altLang="zh-CN" dirty="0"/>
          </a:p>
          <a:p>
            <a:pPr lvl="1" eaLnBrk="1" hangingPunct="1">
              <a:lnSpc>
                <a:spcPct val="110000"/>
              </a:lnSpc>
              <a:buNone/>
            </a:pPr>
            <a:r>
              <a:rPr lang="en-US" altLang="zh-CN" dirty="0"/>
              <a:t>              a[0][0]</a:t>
            </a:r>
            <a:r>
              <a:rPr lang="zh-CN" altLang="en-US" dirty="0"/>
              <a:t>、</a:t>
            </a:r>
            <a:r>
              <a:rPr lang="en-US" altLang="zh-CN" dirty="0"/>
              <a:t>a[0][1]</a:t>
            </a:r>
            <a:r>
              <a:rPr lang="zh-CN" altLang="en-US" dirty="0"/>
              <a:t>、</a:t>
            </a:r>
            <a:r>
              <a:rPr lang="en-US" altLang="zh-CN" dirty="0"/>
              <a:t>...</a:t>
            </a:r>
            <a:r>
              <a:rPr lang="zh-CN" altLang="en-US" dirty="0"/>
              <a:t>、</a:t>
            </a:r>
            <a:r>
              <a:rPr lang="en-US" altLang="zh-CN" dirty="0"/>
              <a:t>a[9][0]</a:t>
            </a:r>
            <a:r>
              <a:rPr lang="zh-CN" altLang="en-US" dirty="0"/>
              <a:t>、</a:t>
            </a:r>
            <a:r>
              <a:rPr lang="en-US" altLang="zh-CN" dirty="0"/>
              <a:t>...</a:t>
            </a:r>
            <a:r>
              <a:rPr lang="zh-CN" altLang="en-US" dirty="0"/>
              <a:t>、</a:t>
            </a:r>
            <a:r>
              <a:rPr lang="en-US" altLang="zh-CN" dirty="0"/>
              <a:t>a[9][4]</a:t>
            </a:r>
            <a:endParaRPr lang="en-US" altLang="zh-CN" dirty="0"/>
          </a:p>
          <a:p>
            <a:pPr eaLnBrk="1" hangingPunct="1">
              <a:lnSpc>
                <a:spcPct val="130000"/>
              </a:lnSpc>
            </a:pPr>
            <a:r>
              <a:rPr lang="zh-CN" altLang="en-US" sz="3200" dirty="0"/>
              <a:t>以行为单位访问：</a:t>
            </a:r>
            <a:endParaRPr lang="zh-CN" altLang="en-US" sz="3200" dirty="0"/>
          </a:p>
          <a:p>
            <a:pPr lvl="1" eaLnBrk="1" hangingPunct="1">
              <a:lnSpc>
                <a:spcPct val="130000"/>
              </a:lnSpc>
              <a:buFont typeface="Wingdings" panose="05000000000000000000" pitchFamily="2" charset="2"/>
              <a:buChar char="l"/>
            </a:pPr>
            <a:r>
              <a:rPr lang="zh-CN" altLang="en-US" dirty="0"/>
              <a:t>例如：</a:t>
            </a:r>
            <a:r>
              <a:rPr lang="en-US" altLang="zh-CN" dirty="0"/>
              <a:t>int a[10][5];</a:t>
            </a:r>
            <a:endParaRPr lang="en-US" altLang="zh-CN" dirty="0"/>
          </a:p>
          <a:p>
            <a:pPr lvl="1" eaLnBrk="1" hangingPunct="1">
              <a:lnSpc>
                <a:spcPct val="110000"/>
              </a:lnSpc>
              <a:buNone/>
            </a:pPr>
            <a:r>
              <a:rPr lang="en-US" altLang="zh-CN" dirty="0"/>
              <a:t>              a[0]</a:t>
            </a:r>
            <a:r>
              <a:rPr lang="zh-CN" altLang="en-US" dirty="0"/>
              <a:t>、</a:t>
            </a:r>
            <a:r>
              <a:rPr lang="en-US" altLang="zh-CN" dirty="0"/>
              <a:t>a[1]</a:t>
            </a:r>
            <a:r>
              <a:rPr lang="zh-CN" altLang="en-US" dirty="0"/>
              <a:t>、</a:t>
            </a:r>
            <a:r>
              <a:rPr lang="en-US" altLang="zh-CN" dirty="0"/>
              <a:t>...</a:t>
            </a:r>
            <a:r>
              <a:rPr lang="zh-CN" altLang="en-US" dirty="0"/>
              <a:t>、</a:t>
            </a:r>
            <a:r>
              <a:rPr lang="en-US" altLang="zh-CN" dirty="0"/>
              <a:t>a[9]</a:t>
            </a:r>
            <a:endParaRPr lang="en-US" altLang="zh-CN" dirty="0"/>
          </a:p>
          <a:p>
            <a:pPr lvl="1" eaLnBrk="1" hangingPunct="1">
              <a:lnSpc>
                <a:spcPct val="110000"/>
              </a:lnSpc>
              <a:buNone/>
            </a:pPr>
            <a:r>
              <a:rPr lang="en-US" altLang="zh-CN" dirty="0"/>
              <a:t>          </a:t>
            </a:r>
            <a:r>
              <a:rPr lang="zh-CN" altLang="en-US" dirty="0"/>
              <a:t>每个都是一维数组，代表二维数组中的一行</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body" idx="4294967295"/>
          </p:nvPr>
        </p:nvSpPr>
        <p:spPr>
          <a:xfrm>
            <a:off x="250825" y="1735138"/>
            <a:ext cx="8229600" cy="5797550"/>
          </a:xfrm>
          <a:ln/>
        </p:spPr>
        <p:txBody>
          <a:bodyPr vert="horz" wrap="square" lIns="91440" tIns="45720" rIns="91440" bIns="45720" anchor="t" anchorCtr="0"/>
          <a:p>
            <a:pPr eaLnBrk="1" hangingPunct="1"/>
            <a:r>
              <a:rPr lang="zh-CN" altLang="en-US" sz="3200" dirty="0"/>
              <a:t>对二维数组的操作通常是通过其元素来进行。</a:t>
            </a:r>
            <a:endParaRPr lang="zh-CN" altLang="en-US" sz="3200" dirty="0"/>
          </a:p>
          <a:p>
            <a:pPr lvl="1" eaLnBrk="1" hangingPunct="1">
              <a:buFont typeface="Wingdings" panose="05000000000000000000" pitchFamily="2" charset="2"/>
              <a:buChar char="l"/>
            </a:pPr>
            <a:r>
              <a:rPr lang="zh-CN" altLang="en-US" dirty="0"/>
              <a:t>例如：</a:t>
            </a:r>
            <a:r>
              <a:rPr lang="en-US" altLang="zh-CN" dirty="0"/>
              <a:t>int a[10][5],sum=0;</a:t>
            </a:r>
            <a:endParaRPr lang="en-US" altLang="zh-CN" dirty="0"/>
          </a:p>
          <a:p>
            <a:pPr eaLnBrk="1" hangingPunct="1">
              <a:buNone/>
            </a:pPr>
            <a:r>
              <a:rPr lang="en-US" altLang="zh-CN" sz="2800" dirty="0"/>
              <a:t>                  ......</a:t>
            </a:r>
            <a:endParaRPr lang="en-US" altLang="zh-CN" sz="2800" dirty="0"/>
          </a:p>
          <a:p>
            <a:pPr eaLnBrk="1" hangingPunct="1">
              <a:buNone/>
            </a:pPr>
            <a:r>
              <a:rPr lang="en-US" altLang="zh-CN" sz="2800" dirty="0"/>
              <a:t>                  for (int i=0; i&lt;10; i++) </a:t>
            </a:r>
            <a:endParaRPr lang="en-US" altLang="zh-CN" sz="2800" dirty="0"/>
          </a:p>
          <a:p>
            <a:pPr eaLnBrk="1" hangingPunct="1">
              <a:buNone/>
            </a:pPr>
            <a:r>
              <a:rPr lang="en-US" altLang="zh-CN" sz="2800" dirty="0"/>
              <a:t>                       for (int j=0; j&lt;5; j++)</a:t>
            </a:r>
            <a:endParaRPr lang="en-US" altLang="zh-CN" sz="2800" dirty="0"/>
          </a:p>
          <a:p>
            <a:pPr eaLnBrk="1" hangingPunct="1">
              <a:buNone/>
            </a:pPr>
            <a:r>
              <a:rPr lang="en-US" altLang="zh-CN" sz="2800" dirty="0"/>
              <a:t>		                   sum += a[i][j];</a:t>
            </a:r>
            <a:endParaRPr lang="en-US" altLang="zh-CN" sz="2800" dirty="0"/>
          </a:p>
        </p:txBody>
      </p:sp>
      <p:sp>
        <p:nvSpPr>
          <p:cNvPr id="34818" name="Rectangle 3"/>
          <p:cNvSpPr>
            <a:spLocks noGrp="1"/>
          </p:cNvSpPr>
          <p:nvPr>
            <p:ph type="title" idx="4294967295"/>
          </p:nvPr>
        </p:nvSpPr>
        <p:spPr>
          <a:xfrm>
            <a:off x="1719263" y="422275"/>
            <a:ext cx="6619875" cy="919163"/>
          </a:xfrm>
          <a:ln/>
        </p:spPr>
        <p:txBody>
          <a:bodyPr vert="horz" wrap="square" lIns="91440" tIns="45720" rIns="91440" bIns="45720" anchor="ctr" anchorCtr="0"/>
          <a:p>
            <a:pPr eaLnBrk="1" hangingPunct="1"/>
            <a:r>
              <a:rPr lang="zh-CN" altLang="zh-CN" dirty="0"/>
              <a:t>二维数组的操作（2）</a:t>
            </a:r>
            <a:endParaRPr lang="zh-CN"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二维数组的存贮</a:t>
            </a:r>
            <a:endParaRPr lang="zh-CN" altLang="zh-CN" dirty="0"/>
          </a:p>
        </p:txBody>
      </p:sp>
      <p:sp>
        <p:nvSpPr>
          <p:cNvPr id="35842" name="Rectangle 3"/>
          <p:cNvSpPr>
            <a:spLocks noGrp="1"/>
          </p:cNvSpPr>
          <p:nvPr>
            <p:ph type="body" idx="4294967295"/>
          </p:nvPr>
        </p:nvSpPr>
        <p:spPr>
          <a:xfrm>
            <a:off x="323850" y="1905000"/>
            <a:ext cx="8640763" cy="2379663"/>
          </a:xfrm>
          <a:ln/>
        </p:spPr>
        <p:txBody>
          <a:bodyPr vert="horz" wrap="square" lIns="91440" tIns="45720" rIns="91440" bIns="45720" anchor="t" anchorCtr="0"/>
          <a:p>
            <a:pPr eaLnBrk="1" hangingPunct="1"/>
            <a:r>
              <a:rPr lang="zh-CN" altLang="en-US" dirty="0"/>
              <a:t>在</a:t>
            </a:r>
            <a:r>
              <a:rPr lang="en-US" altLang="zh-CN" dirty="0"/>
              <a:t>C++</a:t>
            </a:r>
            <a:r>
              <a:rPr lang="zh-CN" altLang="en-US" dirty="0"/>
              <a:t>中，二维数组元素是</a:t>
            </a:r>
            <a:r>
              <a:rPr lang="zh-CN" altLang="en-US" dirty="0">
                <a:solidFill>
                  <a:srgbClr val="FF0000"/>
                </a:solidFill>
              </a:rPr>
              <a:t>按照行来存储的</a:t>
            </a:r>
            <a:r>
              <a:rPr lang="zh-CN" altLang="en-US" dirty="0"/>
              <a:t>。先第一行的元素；再第二行的元素；</a:t>
            </a:r>
            <a:r>
              <a:rPr lang="en-US" altLang="zh-CN" dirty="0"/>
              <a:t>... </a:t>
            </a:r>
            <a:r>
              <a:rPr lang="zh-CN" altLang="en-US" dirty="0"/>
              <a:t>。</a:t>
            </a:r>
            <a:endParaRPr lang="zh-CN" altLang="en-US" dirty="0"/>
          </a:p>
          <a:p>
            <a:pPr lvl="1" eaLnBrk="1" hangingPunct="1">
              <a:buFont typeface="Wingdings" panose="05000000000000000000" pitchFamily="2" charset="2"/>
              <a:buChar char="l"/>
            </a:pPr>
            <a:r>
              <a:rPr lang="zh-CN" altLang="en-US" dirty="0"/>
              <a:t>例如：</a:t>
            </a:r>
            <a:r>
              <a:rPr lang="en-US" altLang="zh-CN" dirty="0"/>
              <a:t>int a[10][5];</a:t>
            </a:r>
            <a:endParaRPr lang="en-US" altLang="zh-CN" dirty="0"/>
          </a:p>
          <a:p>
            <a:pPr lvl="1" eaLnBrk="1" hangingPunct="1">
              <a:buNone/>
            </a:pPr>
            <a:r>
              <a:rPr lang="en-US" altLang="zh-CN" dirty="0"/>
              <a:t>   </a:t>
            </a:r>
            <a:r>
              <a:rPr lang="zh-CN" altLang="en-US" dirty="0"/>
              <a:t>其内存空间分配如下：</a:t>
            </a:r>
            <a:endParaRPr lang="zh-CN" altLang="en-US" dirty="0"/>
          </a:p>
        </p:txBody>
      </p:sp>
      <p:grpSp>
        <p:nvGrpSpPr>
          <p:cNvPr id="35843" name="Group 4"/>
          <p:cNvGrpSpPr/>
          <p:nvPr/>
        </p:nvGrpSpPr>
        <p:grpSpPr>
          <a:xfrm>
            <a:off x="395288" y="4149725"/>
            <a:ext cx="8459787" cy="901700"/>
            <a:chOff x="0" y="0"/>
            <a:chExt cx="2736" cy="250"/>
          </a:xfrm>
        </p:grpSpPr>
        <p:sp>
          <p:nvSpPr>
            <p:cNvPr id="35844" name="Rectangle 5"/>
            <p:cNvSpPr/>
            <p:nvPr/>
          </p:nvSpPr>
          <p:spPr>
            <a:xfrm>
              <a:off x="0" y="125"/>
              <a:ext cx="273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35845" name="Line 6"/>
            <p:cNvSpPr/>
            <p:nvPr/>
          </p:nvSpPr>
          <p:spPr>
            <a:xfrm>
              <a:off x="288" y="125"/>
              <a:ext cx="0" cy="125"/>
            </a:xfrm>
            <a:prstGeom prst="line">
              <a:avLst/>
            </a:prstGeom>
            <a:ln w="9525" cap="flat" cmpd="sng">
              <a:solidFill>
                <a:schemeClr val="tx1"/>
              </a:solidFill>
              <a:prstDash val="solid"/>
              <a:round/>
              <a:headEnd type="none" w="med" len="med"/>
              <a:tailEnd type="none" w="med" len="med"/>
            </a:ln>
          </p:spPr>
        </p:sp>
        <p:sp>
          <p:nvSpPr>
            <p:cNvPr id="35846" name="Line 7"/>
            <p:cNvSpPr/>
            <p:nvPr/>
          </p:nvSpPr>
          <p:spPr>
            <a:xfrm>
              <a:off x="576" y="125"/>
              <a:ext cx="0" cy="125"/>
            </a:xfrm>
            <a:prstGeom prst="line">
              <a:avLst/>
            </a:prstGeom>
            <a:ln w="9525" cap="flat" cmpd="sng">
              <a:solidFill>
                <a:schemeClr val="tx1"/>
              </a:solidFill>
              <a:prstDash val="solid"/>
              <a:round/>
              <a:headEnd type="none" w="med" len="med"/>
              <a:tailEnd type="none" w="med" len="med"/>
            </a:ln>
          </p:spPr>
        </p:sp>
        <p:sp>
          <p:nvSpPr>
            <p:cNvPr id="35847" name="Line 8"/>
            <p:cNvSpPr/>
            <p:nvPr/>
          </p:nvSpPr>
          <p:spPr>
            <a:xfrm>
              <a:off x="1152" y="125"/>
              <a:ext cx="0" cy="125"/>
            </a:xfrm>
            <a:prstGeom prst="line">
              <a:avLst/>
            </a:prstGeom>
            <a:ln w="9525" cap="flat" cmpd="sng">
              <a:solidFill>
                <a:schemeClr val="tx1"/>
              </a:solidFill>
              <a:prstDash val="solid"/>
              <a:round/>
              <a:headEnd type="none" w="med" len="med"/>
              <a:tailEnd type="none" w="med" len="med"/>
            </a:ln>
          </p:spPr>
        </p:sp>
        <p:sp>
          <p:nvSpPr>
            <p:cNvPr id="35848" name="Line 9"/>
            <p:cNvSpPr/>
            <p:nvPr/>
          </p:nvSpPr>
          <p:spPr>
            <a:xfrm>
              <a:off x="864" y="0"/>
              <a:ext cx="0" cy="250"/>
            </a:xfrm>
            <a:prstGeom prst="line">
              <a:avLst/>
            </a:prstGeom>
            <a:ln w="9525" cap="flat" cmpd="sng">
              <a:solidFill>
                <a:schemeClr val="tx1"/>
              </a:solidFill>
              <a:prstDash val="solid"/>
              <a:round/>
              <a:headEnd type="none" w="med" len="med"/>
              <a:tailEnd type="none" w="med" len="med"/>
            </a:ln>
          </p:spPr>
        </p:sp>
        <p:sp>
          <p:nvSpPr>
            <p:cNvPr id="35849" name="Line 10"/>
            <p:cNvSpPr/>
            <p:nvPr/>
          </p:nvSpPr>
          <p:spPr>
            <a:xfrm>
              <a:off x="1368" y="125"/>
              <a:ext cx="0" cy="125"/>
            </a:xfrm>
            <a:prstGeom prst="line">
              <a:avLst/>
            </a:prstGeom>
            <a:ln w="9525" cap="flat" cmpd="sng">
              <a:solidFill>
                <a:schemeClr val="tx1"/>
              </a:solidFill>
              <a:prstDash val="solid"/>
              <a:round/>
              <a:headEnd type="none" w="med" len="med"/>
              <a:tailEnd type="none" w="med" len="med"/>
            </a:ln>
          </p:spPr>
        </p:sp>
        <p:sp>
          <p:nvSpPr>
            <p:cNvPr id="35850" name="Line 11"/>
            <p:cNvSpPr/>
            <p:nvPr/>
          </p:nvSpPr>
          <p:spPr>
            <a:xfrm>
              <a:off x="1656" y="0"/>
              <a:ext cx="0" cy="250"/>
            </a:xfrm>
            <a:prstGeom prst="line">
              <a:avLst/>
            </a:prstGeom>
            <a:ln w="9525" cap="flat" cmpd="sng">
              <a:solidFill>
                <a:schemeClr val="tx1"/>
              </a:solidFill>
              <a:prstDash val="solid"/>
              <a:round/>
              <a:headEnd type="none" w="med" len="med"/>
              <a:tailEnd type="none" w="med" len="med"/>
            </a:ln>
          </p:spPr>
        </p:sp>
        <p:sp>
          <p:nvSpPr>
            <p:cNvPr id="35851" name="Line 12"/>
            <p:cNvSpPr/>
            <p:nvPr/>
          </p:nvSpPr>
          <p:spPr>
            <a:xfrm>
              <a:off x="1944" y="0"/>
              <a:ext cx="0" cy="250"/>
            </a:xfrm>
            <a:prstGeom prst="line">
              <a:avLst/>
            </a:prstGeom>
            <a:ln w="9525" cap="flat" cmpd="sng">
              <a:solidFill>
                <a:schemeClr val="tx1"/>
              </a:solidFill>
              <a:prstDash val="solid"/>
              <a:round/>
              <a:headEnd type="none" w="med" len="med"/>
              <a:tailEnd type="none" w="med" len="med"/>
            </a:ln>
          </p:spPr>
        </p:sp>
        <p:sp>
          <p:nvSpPr>
            <p:cNvPr id="35852" name="Line 13"/>
            <p:cNvSpPr/>
            <p:nvPr/>
          </p:nvSpPr>
          <p:spPr>
            <a:xfrm>
              <a:off x="2232" y="125"/>
              <a:ext cx="0" cy="125"/>
            </a:xfrm>
            <a:prstGeom prst="line">
              <a:avLst/>
            </a:prstGeom>
            <a:ln w="9525" cap="flat" cmpd="sng">
              <a:solidFill>
                <a:schemeClr val="tx1"/>
              </a:solidFill>
              <a:prstDash val="solid"/>
              <a:round/>
              <a:headEnd type="none" w="med" len="med"/>
              <a:tailEnd type="none" w="med" len="med"/>
            </a:ln>
          </p:spPr>
        </p:sp>
        <p:sp>
          <p:nvSpPr>
            <p:cNvPr id="35853" name="Line 14"/>
            <p:cNvSpPr/>
            <p:nvPr/>
          </p:nvSpPr>
          <p:spPr>
            <a:xfrm>
              <a:off x="2448" y="125"/>
              <a:ext cx="0" cy="125"/>
            </a:xfrm>
            <a:prstGeom prst="line">
              <a:avLst/>
            </a:prstGeom>
            <a:ln w="9525" cap="flat" cmpd="sng">
              <a:solidFill>
                <a:schemeClr val="tx1"/>
              </a:solidFill>
              <a:prstDash val="solid"/>
              <a:round/>
              <a:headEnd type="none" w="med" len="med"/>
              <a:tailEnd type="none" w="med" len="med"/>
            </a:ln>
          </p:spPr>
        </p:sp>
      </p:grpSp>
      <p:sp>
        <p:nvSpPr>
          <p:cNvPr id="2" name="Text Box 15"/>
          <p:cNvSpPr txBox="1">
            <a:spLocks noChangeArrowheads="1"/>
          </p:cNvSpPr>
          <p:nvPr/>
        </p:nvSpPr>
        <p:spPr bwMode="auto">
          <a:xfrm>
            <a:off x="66675" y="4164013"/>
            <a:ext cx="8836025" cy="311150"/>
          </a:xfrm>
          <a:prstGeom prst="rect">
            <a:avLst/>
          </a:prstGeom>
          <a:noFill/>
          <a:ln w="9525">
            <a:noFill/>
            <a:miter lim="800000"/>
          </a:ln>
        </p:spPr>
        <p:txBody>
          <a:bodyPr wrap="none">
            <a:spAutoFit/>
          </a:bodyPr>
          <a:lstStyle/>
          <a:p>
            <a:pPr marL="179705" marR="0" lvl="1" indent="0" algn="l" defTabSz="914400" rtl="0" eaLnBrk="1" fontAlgn="base" latinLnBrk="0" hangingPunct="1">
              <a:lnSpc>
                <a:spcPct val="80000"/>
              </a:lnSpc>
              <a:spcBef>
                <a:spcPct val="20000"/>
              </a:spcBef>
              <a:spcAft>
                <a:spcPct val="0"/>
              </a:spcAft>
              <a:buClr>
                <a:schemeClr val="tx1"/>
              </a:buClr>
              <a:buSzTx/>
              <a:buFont typeface="Arial" panose="020B0604020202020204" pitchFamily="34" charset="0"/>
              <a:buNone/>
              <a:defRPr/>
            </a:pPr>
            <a:r>
              <a:rPr kumimoji="0" lang="zh-CN" alt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 </a:t>
            </a:r>
            <a:r>
              <a:rPr kumimoji="0" lang="en-US" sz="1800" b="0" i="0" u="none" strike="noStrike" kern="1200" cap="none" spc="0" normalizeH="0" baseline="0" noProof="0">
                <a:ln>
                  <a:noFill/>
                </a:ln>
                <a:solidFill>
                  <a:schemeClr val="tx1"/>
                </a:solidFill>
                <a:effectLst>
                  <a:outerShdw blurRad="38100" dist="38100" dir="2700000" algn="tl">
                    <a:srgbClr val="C0C0C0"/>
                  </a:outerShdw>
                </a:effectLst>
                <a:uLnTx/>
                <a:uFillTx/>
                <a:latin typeface="Verdana" panose="020B0604030504040204" pitchFamily="34" charset="0"/>
                <a:ea typeface="宋体" panose="02010600030101010101" pitchFamily="2" charset="-122"/>
                <a:cs typeface="+mn-cs"/>
              </a:rPr>
              <a:t>a[0][0]    ...    a[0][4]  a[1][0]  ...  a[1][4]   ......    a[9][0]  ...   a[9][4]</a:t>
            </a:r>
            <a:endParaRPr kumimoji="0" lang="en-US" sz="18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向函数传递二维数组（1） </a:t>
            </a:r>
            <a:endParaRPr lang="zh-CN" altLang="zh-CN" dirty="0"/>
          </a:p>
        </p:txBody>
      </p:sp>
      <p:sp>
        <p:nvSpPr>
          <p:cNvPr id="36866" name="Rectangle 3"/>
          <p:cNvSpPr>
            <a:spLocks noGrp="1"/>
          </p:cNvSpPr>
          <p:nvPr>
            <p:ph type="body" idx="4294967295"/>
          </p:nvPr>
        </p:nvSpPr>
        <p:spPr>
          <a:xfrm>
            <a:off x="25400" y="1527175"/>
            <a:ext cx="8939213" cy="5573713"/>
          </a:xfrm>
          <a:ln/>
        </p:spPr>
        <p:txBody>
          <a:bodyPr vert="horz" wrap="square" lIns="91440" tIns="45720" rIns="91440" bIns="45720" anchor="t" anchorCtr="0"/>
          <a:p>
            <a:pPr eaLnBrk="1" hangingPunct="1"/>
            <a:r>
              <a:rPr lang="zh-CN" altLang="en-US" sz="3200" dirty="0">
                <a:solidFill>
                  <a:srgbClr val="0000FF"/>
                </a:solidFill>
              </a:rPr>
              <a:t>形参</a:t>
            </a:r>
            <a:r>
              <a:rPr lang="zh-CN" altLang="en-US" sz="3200" dirty="0"/>
              <a:t>为</a:t>
            </a:r>
            <a:r>
              <a:rPr lang="zh-CN" altLang="en-US" sz="3200" dirty="0">
                <a:solidFill>
                  <a:srgbClr val="FF0000"/>
                </a:solidFill>
              </a:rPr>
              <a:t>不带数组行数的二维数组定义</a:t>
            </a:r>
            <a:r>
              <a:rPr lang="zh-CN" altLang="en-US" sz="3200" dirty="0"/>
              <a:t>及其</a:t>
            </a:r>
            <a:r>
              <a:rPr lang="zh-CN" altLang="en-US" sz="3200" dirty="0">
                <a:solidFill>
                  <a:srgbClr val="FF0000"/>
                </a:solidFill>
              </a:rPr>
              <a:t>行数</a:t>
            </a:r>
            <a:r>
              <a:rPr lang="zh-CN" altLang="en-US" sz="3200" dirty="0"/>
              <a:t>。</a:t>
            </a:r>
            <a:endParaRPr lang="zh-CN" altLang="en-US" sz="3200" dirty="0"/>
          </a:p>
          <a:p>
            <a:pPr lvl="1" eaLnBrk="1" hangingPunct="1">
              <a:buFont typeface="Wingdings" panose="05000000000000000000" pitchFamily="2" charset="2"/>
              <a:buChar char="l"/>
            </a:pPr>
            <a:r>
              <a:rPr lang="zh-CN" altLang="en-US" sz="2600" dirty="0"/>
              <a:t>例如：</a:t>
            </a:r>
            <a:r>
              <a:rPr lang="en-US" altLang="zh-CN" sz="2400" dirty="0"/>
              <a:t>int sum(</a:t>
            </a:r>
            <a:r>
              <a:rPr lang="en-US" altLang="zh-CN" sz="2400" dirty="0">
                <a:solidFill>
                  <a:srgbClr val="FF0000"/>
                </a:solidFill>
              </a:rPr>
              <a:t>int x[][5], int lin</a:t>
            </a:r>
            <a:r>
              <a:rPr lang="en-US" altLang="zh-CN" sz="2400" dirty="0"/>
              <a:t>) //</a:t>
            </a:r>
            <a:r>
              <a:rPr lang="zh-CN" altLang="en-US" sz="2400" dirty="0"/>
              <a:t>接收</a:t>
            </a:r>
            <a:r>
              <a:rPr lang="en-US" altLang="zh-CN" sz="2400" dirty="0"/>
              <a:t>lin</a:t>
            </a:r>
            <a:r>
              <a:rPr lang="zh-CN" altLang="en-US" sz="2400" dirty="0"/>
              <a:t>行、</a:t>
            </a:r>
            <a:r>
              <a:rPr lang="en-US" altLang="zh-CN" sz="2400" dirty="0"/>
              <a:t>5</a:t>
            </a:r>
            <a:r>
              <a:rPr lang="zh-CN" altLang="en-US" sz="2400" dirty="0"/>
              <a:t>列的二维数组</a:t>
            </a:r>
            <a:endParaRPr lang="zh-CN" altLang="en-US" sz="2400" dirty="0"/>
          </a:p>
          <a:p>
            <a:pPr lvl="1" eaLnBrk="1" hangingPunct="1">
              <a:buNone/>
            </a:pPr>
            <a:r>
              <a:rPr lang="zh-CN" altLang="en-US" sz="2400" dirty="0"/>
              <a:t>               </a:t>
            </a:r>
            <a:r>
              <a:rPr lang="en-US" altLang="zh-CN" sz="2400" dirty="0"/>
              <a:t>{   int s=0;</a:t>
            </a:r>
            <a:endParaRPr lang="en-US" altLang="zh-CN" sz="2400" dirty="0"/>
          </a:p>
          <a:p>
            <a:pPr lvl="1" eaLnBrk="1" hangingPunct="1">
              <a:buNone/>
            </a:pPr>
            <a:r>
              <a:rPr lang="en-US" altLang="zh-CN" sz="2400" dirty="0"/>
              <a:t>	                for (int i=0; i&lt;lin; i++) </a:t>
            </a:r>
            <a:endParaRPr lang="en-US" altLang="zh-CN" sz="2400" dirty="0"/>
          </a:p>
          <a:p>
            <a:pPr lvl="1" eaLnBrk="1" hangingPunct="1">
              <a:buNone/>
            </a:pPr>
            <a:r>
              <a:rPr lang="en-US" altLang="zh-CN" sz="2400" dirty="0"/>
              <a:t>		                   for (int j=0; j&lt;5; j++)</a:t>
            </a:r>
            <a:endParaRPr lang="en-US" altLang="zh-CN" sz="2400" dirty="0"/>
          </a:p>
          <a:p>
            <a:pPr lvl="1" eaLnBrk="1" hangingPunct="1">
              <a:buNone/>
            </a:pPr>
            <a:r>
              <a:rPr lang="en-US" altLang="zh-CN" sz="2400" dirty="0"/>
              <a:t>			             s += x[i][j];</a:t>
            </a:r>
            <a:endParaRPr lang="en-US" altLang="zh-CN" sz="2400" dirty="0"/>
          </a:p>
          <a:p>
            <a:pPr lvl="1" eaLnBrk="1" hangingPunct="1">
              <a:buNone/>
            </a:pPr>
            <a:r>
              <a:rPr lang="en-US" altLang="zh-CN" sz="2400" dirty="0"/>
              <a:t>	                return s;  }</a:t>
            </a:r>
            <a:endParaRPr lang="en-US" altLang="zh-CN" sz="2400" dirty="0"/>
          </a:p>
          <a:p>
            <a:pPr eaLnBrk="1" hangingPunct="1"/>
            <a:r>
              <a:rPr lang="zh-CN" altLang="en-US" sz="3200" dirty="0"/>
              <a:t>参数传递时传递的是</a:t>
            </a:r>
            <a:r>
              <a:rPr lang="zh-CN" altLang="en-US" sz="3200" dirty="0">
                <a:solidFill>
                  <a:srgbClr val="FF0000"/>
                </a:solidFill>
              </a:rPr>
              <a:t>数组的首地址</a:t>
            </a:r>
            <a:r>
              <a:rPr lang="zh-CN" altLang="en-US" sz="3200" dirty="0"/>
              <a:t>。二维数组形参的</a:t>
            </a:r>
            <a:r>
              <a:rPr lang="zh-CN" altLang="en-US" sz="3200" dirty="0">
                <a:solidFill>
                  <a:srgbClr val="FF0000"/>
                </a:solidFill>
              </a:rPr>
              <a:t>列数必须要写</a:t>
            </a:r>
            <a:r>
              <a:rPr lang="zh-CN" altLang="en-US" sz="3200" dirty="0"/>
              <a:t>，否则，无法计算</a:t>
            </a:r>
            <a:r>
              <a:rPr lang="en-US" altLang="zh-CN" sz="3200" dirty="0"/>
              <a:t>x[i][j]</a:t>
            </a:r>
            <a:r>
              <a:rPr lang="zh-CN" altLang="en-US" sz="3200" dirty="0"/>
              <a:t>的内存地址。</a:t>
            </a:r>
            <a:endParaRPr lang="zh-CN" altLang="en-US" sz="3200" dirty="0"/>
          </a:p>
          <a:p>
            <a:pPr lvl="1" eaLnBrk="1" hangingPunct="1">
              <a:buFont typeface="Wingdings" panose="05000000000000000000" pitchFamily="2" charset="2"/>
              <a:buChar char="l"/>
            </a:pPr>
            <a:r>
              <a:rPr lang="en-US" altLang="zh-CN" sz="3000" dirty="0"/>
              <a:t>x[i][j]</a:t>
            </a:r>
            <a:r>
              <a:rPr lang="zh-CN" altLang="en-US" sz="3000" dirty="0"/>
              <a:t>的地址 </a:t>
            </a:r>
            <a:r>
              <a:rPr lang="en-US" altLang="zh-CN" sz="3000" dirty="0"/>
              <a:t>= x</a:t>
            </a:r>
            <a:r>
              <a:rPr lang="zh-CN" altLang="en-US" sz="3000" dirty="0"/>
              <a:t>的首地址 </a:t>
            </a:r>
            <a:r>
              <a:rPr lang="en-US" altLang="zh-CN" sz="3000" dirty="0"/>
              <a:t>+ i×</a:t>
            </a:r>
            <a:r>
              <a:rPr lang="zh-CN" altLang="en-US" sz="3000" b="1" dirty="0"/>
              <a:t>列数</a:t>
            </a:r>
            <a:r>
              <a:rPr lang="zh-CN" altLang="en-US" sz="3000" dirty="0"/>
              <a:t> </a:t>
            </a:r>
            <a:r>
              <a:rPr lang="en-US" altLang="zh-CN" sz="3000" dirty="0"/>
              <a:t>+ j</a:t>
            </a:r>
            <a:endParaRPr lang="en-US" altLang="zh-CN" sz="3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body" idx="4294967295"/>
          </p:nvPr>
        </p:nvSpPr>
        <p:spPr>
          <a:xfrm>
            <a:off x="250825" y="1700213"/>
            <a:ext cx="8640763" cy="5688012"/>
          </a:xfrm>
          <a:ln/>
        </p:spPr>
        <p:txBody>
          <a:bodyPr vert="horz" wrap="square" lIns="91440" tIns="45720" rIns="91440" bIns="45720" anchor="t" anchorCtr="0"/>
          <a:p>
            <a:pPr eaLnBrk="1" hangingPunct="1"/>
            <a:r>
              <a:rPr lang="zh-CN" altLang="en-US" sz="3200" dirty="0">
                <a:solidFill>
                  <a:srgbClr val="0000FF"/>
                </a:solidFill>
              </a:rPr>
              <a:t>实参</a:t>
            </a:r>
            <a:r>
              <a:rPr lang="zh-CN" altLang="en-US" sz="3200" dirty="0"/>
              <a:t>为二维数组变量（</a:t>
            </a:r>
            <a:r>
              <a:rPr lang="zh-CN" altLang="en-US" sz="3200" dirty="0">
                <a:solidFill>
                  <a:srgbClr val="FF0000"/>
                </a:solidFill>
              </a:rPr>
              <a:t>列数要与形参相同</a:t>
            </a:r>
            <a:r>
              <a:rPr lang="zh-CN" altLang="en-US" sz="3200" dirty="0"/>
              <a:t>）的名和行数。</a:t>
            </a:r>
            <a:endParaRPr lang="zh-CN" altLang="en-US" sz="3200" dirty="0"/>
          </a:p>
          <a:p>
            <a:pPr lvl="1" eaLnBrk="1" hangingPunct="1">
              <a:buFont typeface="Wingdings" panose="05000000000000000000" pitchFamily="2" charset="2"/>
              <a:buChar char="l"/>
            </a:pPr>
            <a:r>
              <a:rPr lang="zh-CN" altLang="en-US" sz="2600" dirty="0"/>
              <a:t>例如：</a:t>
            </a:r>
            <a:r>
              <a:rPr lang="en-US" altLang="zh-CN" sz="2600" dirty="0"/>
              <a:t>int a[10][</a:t>
            </a:r>
            <a:r>
              <a:rPr lang="en-US" altLang="zh-CN" sz="2600" dirty="0">
                <a:solidFill>
                  <a:srgbClr val="FF0000"/>
                </a:solidFill>
              </a:rPr>
              <a:t>5</a:t>
            </a:r>
            <a:r>
              <a:rPr lang="en-US" altLang="zh-CN" sz="2600" dirty="0"/>
              <a:t>], b[20][</a:t>
            </a:r>
            <a:r>
              <a:rPr lang="en-US" altLang="zh-CN" sz="2600" dirty="0">
                <a:solidFill>
                  <a:srgbClr val="FF0000"/>
                </a:solidFill>
              </a:rPr>
              <a:t>5</a:t>
            </a:r>
            <a:r>
              <a:rPr lang="en-US" altLang="zh-CN" sz="2600" dirty="0"/>
              <a:t>];</a:t>
            </a:r>
            <a:endParaRPr lang="en-US" altLang="zh-CN" sz="2600" dirty="0"/>
          </a:p>
          <a:p>
            <a:pPr lvl="1" eaLnBrk="1" hangingPunct="1">
              <a:buNone/>
            </a:pPr>
            <a:r>
              <a:rPr lang="en-US" altLang="zh-CN" dirty="0"/>
              <a:t>           ......</a:t>
            </a:r>
            <a:endParaRPr lang="en-US" altLang="zh-CN" dirty="0"/>
          </a:p>
          <a:p>
            <a:pPr lvl="1" eaLnBrk="1" hangingPunct="1">
              <a:buNone/>
            </a:pPr>
            <a:r>
              <a:rPr lang="en-US" altLang="zh-CN" dirty="0"/>
              <a:t>           cout &lt;&lt; "a</a:t>
            </a:r>
            <a:r>
              <a:rPr lang="zh-CN" altLang="en-US" dirty="0"/>
              <a:t>的和为：</a:t>
            </a:r>
            <a:r>
              <a:rPr lang="en-US" altLang="zh-CN" dirty="0"/>
              <a:t>" &lt;&lt; sum(a,10) &lt;&lt; endl;</a:t>
            </a:r>
            <a:endParaRPr lang="en-US" altLang="zh-CN" dirty="0"/>
          </a:p>
          <a:p>
            <a:pPr lvl="1" eaLnBrk="1" hangingPunct="1">
              <a:buNone/>
            </a:pPr>
            <a:r>
              <a:rPr lang="en-US" altLang="zh-CN" dirty="0"/>
              <a:t>           cout &lt;&lt; "b</a:t>
            </a:r>
            <a:r>
              <a:rPr lang="zh-CN" altLang="en-US" dirty="0"/>
              <a:t>的和为：</a:t>
            </a:r>
            <a:r>
              <a:rPr lang="en-US" altLang="zh-CN" dirty="0"/>
              <a:t>" &lt;&lt; sum(b,20) &lt;&lt; endl;</a:t>
            </a:r>
            <a:endParaRPr lang="en-US" altLang="zh-CN" dirty="0"/>
          </a:p>
          <a:p>
            <a:pPr lvl="1" eaLnBrk="1" hangingPunct="1">
              <a:buFont typeface="Wingdings" panose="05000000000000000000" pitchFamily="2" charset="2"/>
              <a:buChar char="l"/>
            </a:pPr>
            <a:r>
              <a:rPr lang="zh-CN" altLang="en-US" dirty="0"/>
              <a:t>又如：</a:t>
            </a:r>
            <a:r>
              <a:rPr lang="en-US" altLang="zh-CN" dirty="0"/>
              <a:t>int c[40][</a:t>
            </a:r>
            <a:r>
              <a:rPr lang="en-US" altLang="zh-CN" dirty="0">
                <a:solidFill>
                  <a:srgbClr val="FF0000"/>
                </a:solidFill>
              </a:rPr>
              <a:t>20</a:t>
            </a:r>
            <a:r>
              <a:rPr lang="en-US" altLang="zh-CN" dirty="0"/>
              <a:t>];</a:t>
            </a:r>
            <a:endParaRPr lang="en-US" altLang="zh-CN" dirty="0"/>
          </a:p>
          <a:p>
            <a:pPr lvl="1" eaLnBrk="1" hangingPunct="1">
              <a:buNone/>
            </a:pPr>
            <a:r>
              <a:rPr lang="en-US" altLang="zh-CN" dirty="0"/>
              <a:t>           ......</a:t>
            </a:r>
            <a:endParaRPr lang="en-US" altLang="zh-CN" dirty="0"/>
          </a:p>
          <a:p>
            <a:pPr lvl="1" eaLnBrk="1" hangingPunct="1">
              <a:buNone/>
            </a:pPr>
            <a:r>
              <a:rPr lang="en-US" altLang="zh-CN" dirty="0"/>
              <a:t>           sum(c,40); //Error</a:t>
            </a:r>
            <a:endParaRPr lang="en-US" altLang="zh-CN" dirty="0"/>
          </a:p>
        </p:txBody>
      </p:sp>
      <p:sp>
        <p:nvSpPr>
          <p:cNvPr id="37890" name="Rectangle 3"/>
          <p:cNvSpPr>
            <a:spLocks noGrp="1"/>
          </p:cNvSpPr>
          <p:nvPr>
            <p:ph type="title" idx="4294967295"/>
          </p:nvPr>
        </p:nvSpPr>
        <p:spPr>
          <a:ln/>
        </p:spPr>
        <p:txBody>
          <a:bodyPr vert="horz" wrap="square" lIns="91440" tIns="45720" rIns="91440" bIns="45720" anchor="ctr" anchorCtr="0"/>
          <a:p>
            <a:pPr eaLnBrk="1" hangingPunct="1"/>
            <a:r>
              <a:rPr lang="zh-CN" altLang="zh-CN" dirty="0"/>
              <a:t>向函数传递二维数组（2） </a:t>
            </a:r>
            <a:endParaRPr lang="zh-CN"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二维数组降为一维数组处理 </a:t>
            </a:r>
            <a:endParaRPr lang="zh-CN" altLang="zh-CN" dirty="0"/>
          </a:p>
        </p:txBody>
      </p:sp>
      <p:sp>
        <p:nvSpPr>
          <p:cNvPr id="38914" name="Rectangle 3"/>
          <p:cNvSpPr>
            <a:spLocks noGrp="1"/>
          </p:cNvSpPr>
          <p:nvPr>
            <p:ph type="body" idx="4294967295"/>
          </p:nvPr>
        </p:nvSpPr>
        <p:spPr>
          <a:xfrm>
            <a:off x="1258888" y="1700213"/>
            <a:ext cx="7010400" cy="4681537"/>
          </a:xfrm>
          <a:ln/>
        </p:spPr>
        <p:txBody>
          <a:bodyPr vert="horz" wrap="square" lIns="91440" tIns="45720" rIns="91440" bIns="45720" anchor="t" anchorCtr="0"/>
          <a:p>
            <a:pPr eaLnBrk="1" hangingPunct="1">
              <a:lnSpc>
                <a:spcPct val="90000"/>
              </a:lnSpc>
              <a:buNone/>
            </a:pPr>
            <a:r>
              <a:rPr lang="en-US" altLang="zh-CN" sz="2400" dirty="0"/>
              <a:t>int sum(int x[], int num)</a:t>
            </a:r>
            <a:endParaRPr lang="en-US" altLang="zh-CN" sz="2400" dirty="0"/>
          </a:p>
          <a:p>
            <a:pPr eaLnBrk="1" hangingPunct="1">
              <a:lnSpc>
                <a:spcPct val="90000"/>
              </a:lnSpc>
              <a:buNone/>
            </a:pPr>
            <a:r>
              <a:rPr lang="en-US" altLang="zh-CN" sz="2400" dirty="0"/>
              <a:t>{	int s=0;</a:t>
            </a:r>
            <a:endParaRPr lang="en-US" altLang="zh-CN" sz="2400" dirty="0"/>
          </a:p>
          <a:p>
            <a:pPr eaLnBrk="1" hangingPunct="1">
              <a:lnSpc>
                <a:spcPct val="90000"/>
              </a:lnSpc>
              <a:buNone/>
            </a:pPr>
            <a:r>
              <a:rPr lang="en-US" altLang="zh-CN" sz="2400" dirty="0"/>
              <a:t>	for (int i=0; i&lt;num; i++) s += x[i];</a:t>
            </a:r>
            <a:endParaRPr lang="en-US" altLang="zh-CN" sz="2400" dirty="0"/>
          </a:p>
          <a:p>
            <a:pPr eaLnBrk="1" hangingPunct="1">
              <a:lnSpc>
                <a:spcPct val="90000"/>
              </a:lnSpc>
              <a:buNone/>
            </a:pPr>
            <a:r>
              <a:rPr lang="en-US" altLang="zh-CN" sz="2400" dirty="0"/>
              <a:t>	return s;</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int a[10][5],b[20][5], c[40][20];</a:t>
            </a:r>
            <a:endParaRPr lang="en-US" altLang="zh-CN" sz="2400" dirty="0"/>
          </a:p>
          <a:p>
            <a:pPr eaLnBrk="1" hangingPunct="1">
              <a:lnSpc>
                <a:spcPct val="90000"/>
              </a:lnSpc>
              <a:buNone/>
            </a:pPr>
            <a:r>
              <a:rPr lang="en-US" altLang="zh-CN" sz="2400" dirty="0"/>
              <a:t>......</a:t>
            </a:r>
            <a:endParaRPr lang="en-US" altLang="zh-CN" sz="2400" dirty="0"/>
          </a:p>
          <a:p>
            <a:pPr eaLnBrk="1" hangingPunct="1">
              <a:lnSpc>
                <a:spcPct val="90000"/>
              </a:lnSpc>
              <a:buNone/>
            </a:pPr>
            <a:r>
              <a:rPr lang="en-US" altLang="zh-CN" sz="2400" dirty="0"/>
              <a:t>cout &lt;&lt; sum(</a:t>
            </a:r>
            <a:r>
              <a:rPr lang="en-US" altLang="zh-CN" sz="2400" dirty="0">
                <a:solidFill>
                  <a:srgbClr val="FF0000"/>
                </a:solidFill>
              </a:rPr>
              <a:t>a[0]</a:t>
            </a:r>
            <a:r>
              <a:rPr lang="en-US" altLang="zh-CN" sz="2400" dirty="0"/>
              <a:t>, </a:t>
            </a:r>
            <a:r>
              <a:rPr lang="en-US" altLang="zh-CN" sz="2400" dirty="0">
                <a:solidFill>
                  <a:srgbClr val="FF0000"/>
                </a:solidFill>
              </a:rPr>
              <a:t>10*5</a:t>
            </a:r>
            <a:r>
              <a:rPr lang="en-US" altLang="zh-CN" sz="2400" dirty="0"/>
              <a:t>) &lt;&lt; endl;</a:t>
            </a:r>
            <a:endParaRPr lang="en-US" altLang="zh-CN" sz="2400" dirty="0"/>
          </a:p>
          <a:p>
            <a:pPr eaLnBrk="1" hangingPunct="1">
              <a:lnSpc>
                <a:spcPct val="90000"/>
              </a:lnSpc>
              <a:buNone/>
            </a:pPr>
            <a:r>
              <a:rPr lang="en-US" altLang="zh-CN" sz="2400" dirty="0"/>
              <a:t>cout &lt;&lt; sum(</a:t>
            </a:r>
            <a:r>
              <a:rPr lang="en-US" altLang="zh-CN" sz="2400" dirty="0">
                <a:solidFill>
                  <a:srgbClr val="FF0000"/>
                </a:solidFill>
              </a:rPr>
              <a:t>b[0]</a:t>
            </a:r>
            <a:r>
              <a:rPr lang="en-US" altLang="zh-CN" sz="2400" dirty="0"/>
              <a:t>, </a:t>
            </a:r>
            <a:r>
              <a:rPr lang="en-US" altLang="zh-CN" sz="2400" dirty="0">
                <a:solidFill>
                  <a:srgbClr val="FF0000"/>
                </a:solidFill>
              </a:rPr>
              <a:t>20*5</a:t>
            </a:r>
            <a:r>
              <a:rPr lang="en-US" altLang="zh-CN" sz="2400" dirty="0"/>
              <a:t>) &lt;&lt; endl;</a:t>
            </a:r>
            <a:endParaRPr lang="en-US" altLang="zh-CN" sz="2400" dirty="0"/>
          </a:p>
          <a:p>
            <a:pPr eaLnBrk="1" hangingPunct="1">
              <a:lnSpc>
                <a:spcPct val="90000"/>
              </a:lnSpc>
              <a:buNone/>
            </a:pPr>
            <a:r>
              <a:rPr lang="en-US" altLang="zh-CN" sz="2400" dirty="0"/>
              <a:t>cout &lt;&lt; sum(</a:t>
            </a:r>
            <a:r>
              <a:rPr lang="en-US" altLang="zh-CN" sz="2400" dirty="0">
                <a:solidFill>
                  <a:srgbClr val="FF0000"/>
                </a:solidFill>
              </a:rPr>
              <a:t>c[0]</a:t>
            </a:r>
            <a:r>
              <a:rPr lang="en-US" altLang="zh-CN" sz="2400" dirty="0"/>
              <a:t>, </a:t>
            </a:r>
            <a:r>
              <a:rPr lang="en-US" altLang="zh-CN" sz="2400" dirty="0">
                <a:solidFill>
                  <a:srgbClr val="FF0000"/>
                </a:solidFill>
              </a:rPr>
              <a:t>40*20</a:t>
            </a:r>
            <a:r>
              <a:rPr lang="en-US" altLang="zh-CN" sz="2400" dirty="0"/>
              <a:t>) &lt;&lt; endl;</a:t>
            </a:r>
            <a:endParaRPr lang="en-US" altLang="zh-C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idx="4294967295"/>
          </p:nvPr>
        </p:nvSpPr>
        <p:spPr>
          <a:xfrm>
            <a:off x="1547813" y="476250"/>
            <a:ext cx="8229600" cy="990600"/>
          </a:xfrm>
          <a:ln/>
        </p:spPr>
        <p:txBody>
          <a:bodyPr vert="horz" wrap="square" lIns="91440" tIns="45720" rIns="91440" bIns="45720" anchor="ctr" anchorCtr="0"/>
          <a:p>
            <a:pPr eaLnBrk="1" hangingPunct="1"/>
            <a:r>
              <a:rPr lang="zh-CN" altLang="en-US" sz="3600" dirty="0"/>
              <a:t>求解约瑟夫（</a:t>
            </a:r>
            <a:r>
              <a:rPr lang="en-US" altLang="zh-CN" sz="3600" dirty="0"/>
              <a:t>Josephus</a:t>
            </a:r>
            <a:r>
              <a:rPr lang="zh-CN" altLang="en-US" sz="3600" dirty="0"/>
              <a:t>）问题</a:t>
            </a:r>
            <a:endParaRPr lang="zh-CN" altLang="en-US" sz="3600" dirty="0"/>
          </a:p>
        </p:txBody>
      </p:sp>
      <p:sp>
        <p:nvSpPr>
          <p:cNvPr id="39938" name="Rectangle 3"/>
          <p:cNvSpPr>
            <a:spLocks noGrp="1"/>
          </p:cNvSpPr>
          <p:nvPr>
            <p:ph type="body" idx="4294967295"/>
          </p:nvPr>
        </p:nvSpPr>
        <p:spPr>
          <a:xfrm>
            <a:off x="0" y="1700213"/>
            <a:ext cx="9036050" cy="3167062"/>
          </a:xfrm>
          <a:ln/>
        </p:spPr>
        <p:txBody>
          <a:bodyPr vert="horz" wrap="square" lIns="91440" tIns="45720" rIns="91440" bIns="45720" anchor="t" anchorCtr="0"/>
          <a:p>
            <a:pPr eaLnBrk="1" hangingPunct="1">
              <a:lnSpc>
                <a:spcPct val="90000"/>
              </a:lnSpc>
            </a:pPr>
            <a:r>
              <a:rPr lang="zh-CN" altLang="en-US" sz="3200" dirty="0"/>
              <a:t>约瑟夫问题：有</a:t>
            </a:r>
            <a:r>
              <a:rPr lang="en-US" altLang="zh-CN" sz="3200" dirty="0"/>
              <a:t>N</a:t>
            </a:r>
            <a:r>
              <a:rPr lang="zh-CN" altLang="en-US" sz="3200" dirty="0"/>
              <a:t>个小孩围坐成一圈，从某个小孩开始顺时针报数，报到</a:t>
            </a:r>
            <a:r>
              <a:rPr lang="en-US" altLang="zh-CN" sz="3200" dirty="0"/>
              <a:t>M</a:t>
            </a:r>
            <a:r>
              <a:rPr lang="zh-CN" altLang="en-US" sz="3200" dirty="0"/>
              <a:t>的小孩从圈子离开，然后，从下一个小孩开始重新报数，每报到</a:t>
            </a:r>
            <a:r>
              <a:rPr lang="en-US" altLang="zh-CN" sz="3200" dirty="0"/>
              <a:t>M</a:t>
            </a:r>
            <a:r>
              <a:rPr lang="zh-CN" altLang="en-US" sz="3200" dirty="0"/>
              <a:t>，相应的小孩从圈子离开，问哪一个小孩最后离开圈子的？</a:t>
            </a:r>
            <a:endParaRPr lang="zh-CN" alt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body" idx="4294967295"/>
          </p:nvPr>
        </p:nvSpPr>
        <p:spPr>
          <a:xfrm>
            <a:off x="-28575" y="1663700"/>
            <a:ext cx="9172575" cy="5797550"/>
          </a:xfrm>
          <a:ln/>
        </p:spPr>
        <p:txBody>
          <a:bodyPr vert="horz" wrap="square" lIns="91440" tIns="45720" rIns="91440" bIns="45720" anchor="t" anchorCtr="0"/>
          <a:p>
            <a:pPr eaLnBrk="1" hangingPunct="1">
              <a:lnSpc>
                <a:spcPct val="90000"/>
              </a:lnSpc>
              <a:buNone/>
            </a:pPr>
            <a:r>
              <a:rPr lang="en-US" altLang="zh-CN" sz="2400" dirty="0"/>
              <a:t>//</a:t>
            </a:r>
            <a:r>
              <a:rPr lang="zh-CN" altLang="en-US" sz="2400" dirty="0"/>
              <a:t>数组</a:t>
            </a:r>
            <a:r>
              <a:rPr lang="en-US" altLang="zh-CN" sz="2400" dirty="0"/>
              <a:t>bool in_circle[N]; in_circle[i]</a:t>
            </a:r>
            <a:r>
              <a:rPr lang="zh-CN" altLang="en-US" sz="2400" dirty="0"/>
              <a:t>为</a:t>
            </a:r>
            <a:r>
              <a:rPr lang="en-US" altLang="zh-CN" sz="2400" dirty="0"/>
              <a:t>true</a:t>
            </a:r>
            <a:r>
              <a:rPr lang="zh-CN" altLang="en-US" sz="2400" dirty="0"/>
              <a:t>表示编号为</a:t>
            </a:r>
            <a:r>
              <a:rPr lang="en-US" altLang="zh-CN" sz="2400" dirty="0"/>
              <a:t>i</a:t>
            </a:r>
            <a:r>
              <a:rPr lang="zh-CN" altLang="en-US" sz="2400" dirty="0"/>
              <a:t>的小孩在圈里</a:t>
            </a:r>
            <a:endParaRPr lang="zh-CN" altLang="en-US" sz="2400" dirty="0"/>
          </a:p>
          <a:p>
            <a:pPr eaLnBrk="1" hangingPunct="1">
              <a:lnSpc>
                <a:spcPct val="90000"/>
              </a:lnSpc>
              <a:buNone/>
            </a:pPr>
            <a:r>
              <a:rPr lang="en-US" altLang="zh-CN" sz="2400" dirty="0"/>
              <a:t>//</a:t>
            </a:r>
            <a:r>
              <a:rPr lang="zh-CN" altLang="en-US" sz="2400" dirty="0"/>
              <a:t>变量</a:t>
            </a:r>
            <a:r>
              <a:rPr lang="en-US" altLang="zh-CN" sz="2400" dirty="0"/>
              <a:t>num_of_children_remained</a:t>
            </a:r>
            <a:r>
              <a:rPr lang="zh-CN" altLang="en-US" sz="2400" dirty="0"/>
              <a:t>表示圈中剩下的小孩数目</a:t>
            </a:r>
            <a:endParaRPr lang="zh-CN" altLang="en-US" sz="2400" dirty="0"/>
          </a:p>
          <a:p>
            <a:pPr eaLnBrk="1" hangingPunct="1">
              <a:lnSpc>
                <a:spcPct val="90000"/>
              </a:lnSpc>
              <a:buNone/>
            </a:pPr>
            <a:r>
              <a:rPr lang="en-US" altLang="zh-CN" sz="2400" dirty="0"/>
              <a:t>//</a:t>
            </a:r>
            <a:r>
              <a:rPr lang="zh-CN" altLang="en-US" sz="2400" dirty="0"/>
              <a:t>变量</a:t>
            </a:r>
            <a:r>
              <a:rPr lang="en-US" altLang="zh-CN" sz="2400" dirty="0"/>
              <a:t>count</a:t>
            </a:r>
            <a:r>
              <a:rPr lang="zh-CN" altLang="en-US" sz="2400" dirty="0"/>
              <a:t>来对成功的报数进行计数</a:t>
            </a:r>
            <a:endParaRPr lang="zh-CN" altLang="en-US" sz="2400" dirty="0"/>
          </a:p>
          <a:p>
            <a:pPr eaLnBrk="1" hangingPunct="1">
              <a:lnSpc>
                <a:spcPct val="90000"/>
              </a:lnSpc>
              <a:buNone/>
            </a:pPr>
            <a:r>
              <a:rPr lang="en-US" altLang="zh-CN" sz="2400" dirty="0"/>
              <a:t>//</a:t>
            </a:r>
            <a:r>
              <a:rPr lang="zh-CN" altLang="en-US" sz="2400" dirty="0"/>
              <a:t>变量</a:t>
            </a:r>
            <a:r>
              <a:rPr lang="en-US" altLang="zh-CN" sz="2400" dirty="0"/>
              <a:t>index</a:t>
            </a:r>
            <a:r>
              <a:rPr lang="zh-CN" altLang="en-US" sz="2400" dirty="0"/>
              <a:t>表示要报数小孩的下标</a:t>
            </a:r>
            <a:endParaRPr lang="zh-CN" altLang="en-US" sz="2400" dirty="0"/>
          </a:p>
          <a:p>
            <a:pPr eaLnBrk="1" hangingPunct="1">
              <a:lnSpc>
                <a:spcPct val="90000"/>
              </a:lnSpc>
              <a:buNone/>
            </a:pPr>
            <a:endParaRPr lang="zh-CN" altLang="en-US" sz="1600" dirty="0"/>
          </a:p>
          <a:p>
            <a:pPr eaLnBrk="1" hangingPunct="1">
              <a:lnSpc>
                <a:spcPct val="90000"/>
              </a:lnSpc>
              <a:buNone/>
            </a:pPr>
            <a:r>
              <a:rPr lang="en-US" altLang="zh-CN" sz="2000" b="1" dirty="0"/>
              <a:t>#include &lt;iostream&gt;</a:t>
            </a:r>
            <a:endParaRPr lang="en-US" altLang="zh-CN" sz="2000" b="1" dirty="0"/>
          </a:p>
          <a:p>
            <a:pPr eaLnBrk="1" hangingPunct="1">
              <a:lnSpc>
                <a:spcPct val="90000"/>
              </a:lnSpc>
              <a:buNone/>
            </a:pPr>
            <a:r>
              <a:rPr lang="en-US" altLang="zh-CN" sz="2000" b="1" dirty="0"/>
              <a:t>using namespace std;</a:t>
            </a:r>
            <a:endParaRPr lang="en-US" altLang="zh-CN" sz="2000" b="1" dirty="0"/>
          </a:p>
          <a:p>
            <a:pPr eaLnBrk="1" hangingPunct="1">
              <a:lnSpc>
                <a:spcPct val="90000"/>
              </a:lnSpc>
              <a:buNone/>
            </a:pPr>
            <a:r>
              <a:rPr lang="en-US" altLang="zh-CN" sz="2000" b="1" dirty="0"/>
              <a:t>const int N=20,  M=5;</a:t>
            </a:r>
            <a:endParaRPr lang="en-US" altLang="zh-CN" sz="2000" b="1" dirty="0"/>
          </a:p>
          <a:p>
            <a:pPr eaLnBrk="1" hangingPunct="1">
              <a:lnSpc>
                <a:spcPct val="90000"/>
              </a:lnSpc>
              <a:buNone/>
            </a:pPr>
            <a:r>
              <a:rPr lang="en-US" altLang="zh-CN" sz="2000" b="1" dirty="0"/>
              <a:t>int main()</a:t>
            </a:r>
            <a:endParaRPr lang="en-US" altLang="zh-CN" sz="2000" b="1" dirty="0"/>
          </a:p>
          <a:p>
            <a:pPr eaLnBrk="1" hangingPunct="1">
              <a:lnSpc>
                <a:spcPct val="90000"/>
              </a:lnSpc>
              <a:buNone/>
            </a:pPr>
            <a:r>
              <a:rPr lang="en-US" altLang="zh-CN" sz="2000" b="1" dirty="0"/>
              <a:t>{	bool in_circle[N];</a:t>
            </a:r>
            <a:endParaRPr lang="en-US" altLang="zh-CN" sz="2000" b="1" dirty="0"/>
          </a:p>
          <a:p>
            <a:pPr eaLnBrk="1" hangingPunct="1">
              <a:lnSpc>
                <a:spcPct val="90000"/>
              </a:lnSpc>
              <a:buNone/>
            </a:pPr>
            <a:r>
              <a:rPr lang="en-US" altLang="zh-CN" sz="2000" b="1" dirty="0"/>
              <a:t>	int num_of_children_remained,  index;</a:t>
            </a:r>
            <a:endParaRPr lang="en-US" altLang="zh-CN" sz="2000" b="1" dirty="0"/>
          </a:p>
          <a:p>
            <a:pPr eaLnBrk="1" hangingPunct="1">
              <a:lnSpc>
                <a:spcPct val="90000"/>
              </a:lnSpc>
              <a:buNone/>
            </a:pPr>
            <a:r>
              <a:rPr lang="en-US" altLang="zh-CN" sz="2000" b="1" dirty="0"/>
              <a:t>	//</a:t>
            </a:r>
            <a:r>
              <a:rPr lang="zh-CN" altLang="en-US" sz="2000" b="1" dirty="0"/>
              <a:t>初始化数组</a:t>
            </a:r>
            <a:r>
              <a:rPr lang="en-US" altLang="zh-CN" sz="2000" b="1" dirty="0"/>
              <a:t>in_circle</a:t>
            </a:r>
            <a:r>
              <a:rPr lang="zh-CN" altLang="en-US" sz="2000" b="1" dirty="0"/>
              <a:t>。</a:t>
            </a:r>
            <a:endParaRPr lang="zh-CN" altLang="en-US" sz="2000" b="1" dirty="0"/>
          </a:p>
          <a:p>
            <a:pPr eaLnBrk="1" hangingPunct="1">
              <a:lnSpc>
                <a:spcPct val="90000"/>
              </a:lnSpc>
              <a:buNone/>
            </a:pPr>
            <a:r>
              <a:rPr lang="zh-CN" altLang="en-US" sz="2000" b="1" dirty="0"/>
              <a:t>	</a:t>
            </a:r>
            <a:r>
              <a:rPr lang="en-US" altLang="zh-CN" sz="2000" b="1" dirty="0"/>
              <a:t>for (index=0; index&lt;N; index++)  </a:t>
            </a:r>
            <a:endParaRPr lang="en-US" altLang="zh-CN" sz="2000" b="1" dirty="0"/>
          </a:p>
          <a:p>
            <a:pPr eaLnBrk="1" hangingPunct="1">
              <a:lnSpc>
                <a:spcPct val="90000"/>
              </a:lnSpc>
              <a:buNone/>
            </a:pPr>
            <a:r>
              <a:rPr lang="en-US" altLang="zh-CN" sz="2000" b="1" dirty="0"/>
              <a:t>		in_circle[index] = true;</a:t>
            </a:r>
            <a:endParaRPr lang="en-US" altLang="zh-CN" sz="2000" b="1" dirty="0"/>
          </a:p>
        </p:txBody>
      </p:sp>
      <p:grpSp>
        <p:nvGrpSpPr>
          <p:cNvPr id="40962" name="Group 3"/>
          <p:cNvGrpSpPr/>
          <p:nvPr/>
        </p:nvGrpSpPr>
        <p:grpSpPr>
          <a:xfrm>
            <a:off x="6313488" y="3933825"/>
            <a:ext cx="2074862" cy="2305050"/>
            <a:chOff x="0" y="0"/>
            <a:chExt cx="1307" cy="1452"/>
          </a:xfrm>
        </p:grpSpPr>
        <p:grpSp>
          <p:nvGrpSpPr>
            <p:cNvPr id="40963" name="Group 4"/>
            <p:cNvGrpSpPr/>
            <p:nvPr/>
          </p:nvGrpSpPr>
          <p:grpSpPr>
            <a:xfrm>
              <a:off x="82" y="247"/>
              <a:ext cx="1225" cy="1205"/>
              <a:chOff x="0" y="0"/>
              <a:chExt cx="2326" cy="2286"/>
            </a:xfrm>
          </p:grpSpPr>
          <p:sp>
            <p:nvSpPr>
              <p:cNvPr id="40964" name="AutoShape 5"/>
              <p:cNvSpPr>
                <a:spLocks noChangeAspect="1"/>
              </p:cNvSpPr>
              <p:nvPr/>
            </p:nvSpPr>
            <p:spPr>
              <a:xfrm>
                <a:off x="0" y="0"/>
                <a:ext cx="2326" cy="2286"/>
              </a:xfrm>
              <a:prstGeom prst="rect">
                <a:avLst/>
              </a:prstGeom>
              <a:noFill/>
              <a:ln w="9525">
                <a:noFill/>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40965" name="Oval 6"/>
              <p:cNvSpPr/>
              <p:nvPr/>
            </p:nvSpPr>
            <p:spPr>
              <a:xfrm>
                <a:off x="8" y="8"/>
                <a:ext cx="2318" cy="2278"/>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40966" name="Oval 7"/>
              <p:cNvSpPr/>
              <p:nvPr/>
            </p:nvSpPr>
            <p:spPr>
              <a:xfrm>
                <a:off x="317" y="276"/>
                <a:ext cx="1700" cy="1742"/>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40967" name="Line 8"/>
              <p:cNvSpPr/>
              <p:nvPr/>
            </p:nvSpPr>
            <p:spPr>
              <a:xfrm>
                <a:off x="1152" y="8"/>
                <a:ext cx="0" cy="217"/>
              </a:xfrm>
              <a:prstGeom prst="line">
                <a:avLst/>
              </a:prstGeom>
              <a:ln w="9525" cap="flat" cmpd="sng">
                <a:solidFill>
                  <a:srgbClr val="000000"/>
                </a:solidFill>
                <a:prstDash val="solid"/>
                <a:round/>
                <a:headEnd type="none" w="med" len="med"/>
                <a:tailEnd type="none" w="med" len="med"/>
              </a:ln>
            </p:spPr>
          </p:sp>
          <p:sp>
            <p:nvSpPr>
              <p:cNvPr id="40968" name="Line 9"/>
              <p:cNvSpPr/>
              <p:nvPr/>
            </p:nvSpPr>
            <p:spPr>
              <a:xfrm flipH="1">
                <a:off x="1557" y="91"/>
                <a:ext cx="155" cy="268"/>
              </a:xfrm>
              <a:prstGeom prst="line">
                <a:avLst/>
              </a:prstGeom>
              <a:ln w="9525" cap="flat" cmpd="sng">
                <a:solidFill>
                  <a:srgbClr val="000000"/>
                </a:solidFill>
                <a:prstDash val="solid"/>
                <a:round/>
                <a:headEnd type="none" w="med" len="med"/>
                <a:tailEnd type="none" w="med" len="med"/>
              </a:ln>
            </p:spPr>
          </p:sp>
          <p:sp>
            <p:nvSpPr>
              <p:cNvPr id="40969" name="Line 10"/>
              <p:cNvSpPr/>
              <p:nvPr/>
            </p:nvSpPr>
            <p:spPr>
              <a:xfrm flipH="1">
                <a:off x="1838" y="410"/>
                <a:ext cx="241" cy="259"/>
              </a:xfrm>
              <a:prstGeom prst="line">
                <a:avLst/>
              </a:prstGeom>
              <a:ln w="9525" cap="flat" cmpd="sng">
                <a:solidFill>
                  <a:srgbClr val="000000"/>
                </a:solidFill>
                <a:prstDash val="solid"/>
                <a:round/>
                <a:headEnd type="none" w="med" len="med"/>
                <a:tailEnd type="none" w="med" len="med"/>
              </a:ln>
            </p:spPr>
          </p:sp>
          <p:sp>
            <p:nvSpPr>
              <p:cNvPr id="40970" name="Line 11"/>
              <p:cNvSpPr/>
              <p:nvPr/>
            </p:nvSpPr>
            <p:spPr>
              <a:xfrm>
                <a:off x="578" y="142"/>
                <a:ext cx="154" cy="268"/>
              </a:xfrm>
              <a:prstGeom prst="line">
                <a:avLst/>
              </a:prstGeom>
              <a:ln w="9525" cap="flat" cmpd="sng">
                <a:solidFill>
                  <a:srgbClr val="000000"/>
                </a:solidFill>
                <a:prstDash val="solid"/>
                <a:round/>
                <a:headEnd type="none" w="med" len="med"/>
                <a:tailEnd type="none" w="med" len="med"/>
              </a:ln>
            </p:spPr>
          </p:sp>
          <p:sp>
            <p:nvSpPr>
              <p:cNvPr id="40971" name="Line 12"/>
              <p:cNvSpPr/>
              <p:nvPr/>
            </p:nvSpPr>
            <p:spPr>
              <a:xfrm>
                <a:off x="218" y="513"/>
                <a:ext cx="180" cy="156"/>
              </a:xfrm>
              <a:prstGeom prst="line">
                <a:avLst/>
              </a:prstGeom>
              <a:ln w="9525" cap="flat" cmpd="sng">
                <a:solidFill>
                  <a:srgbClr val="000000"/>
                </a:solidFill>
                <a:prstDash val="solid"/>
                <a:round/>
                <a:headEnd type="none" w="med" len="med"/>
                <a:tailEnd type="none" w="med" len="med"/>
              </a:ln>
            </p:spPr>
          </p:sp>
        </p:grpSp>
        <p:sp>
          <p:nvSpPr>
            <p:cNvPr id="40972" name="Text Box 13"/>
            <p:cNvSpPr txBox="1"/>
            <p:nvPr/>
          </p:nvSpPr>
          <p:spPr>
            <a:xfrm>
              <a:off x="803" y="10"/>
              <a:ext cx="218"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b="1" dirty="0">
                  <a:latin typeface="Verdana" panose="020B0604030504040204" pitchFamily="34" charset="0"/>
                  <a:ea typeface="宋体" panose="02010600030101010101" pitchFamily="2" charset="-122"/>
                </a:rPr>
                <a:t>0</a:t>
              </a:r>
              <a:endParaRPr lang="en-US" altLang="zh-CN" b="1" dirty="0">
                <a:latin typeface="Verdana" panose="020B0604030504040204" pitchFamily="34" charset="0"/>
                <a:ea typeface="宋体" panose="02010600030101010101" pitchFamily="2" charset="-122"/>
              </a:endParaRPr>
            </a:p>
          </p:txBody>
        </p:sp>
        <p:sp>
          <p:nvSpPr>
            <p:cNvPr id="40973" name="Text Box 14"/>
            <p:cNvSpPr txBox="1"/>
            <p:nvPr/>
          </p:nvSpPr>
          <p:spPr>
            <a:xfrm>
              <a:off x="331" y="0"/>
              <a:ext cx="40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b="1" dirty="0">
                  <a:latin typeface="Verdana" panose="020B0604030504040204" pitchFamily="34" charset="0"/>
                  <a:ea typeface="宋体" panose="02010600030101010101" pitchFamily="2" charset="-122"/>
                </a:rPr>
                <a:t>N-1</a:t>
              </a:r>
              <a:endParaRPr lang="en-US" altLang="zh-CN" b="1" dirty="0">
                <a:latin typeface="Verdana" panose="020B0604030504040204" pitchFamily="34" charset="0"/>
                <a:ea typeface="宋体" panose="02010600030101010101" pitchFamily="2" charset="-122"/>
              </a:endParaRPr>
            </a:p>
          </p:txBody>
        </p:sp>
        <p:sp>
          <p:nvSpPr>
            <p:cNvPr id="40974" name="Text Box 15"/>
            <p:cNvSpPr txBox="1"/>
            <p:nvPr/>
          </p:nvSpPr>
          <p:spPr>
            <a:xfrm>
              <a:off x="1089" y="146"/>
              <a:ext cx="218"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b="1" dirty="0">
                  <a:latin typeface="Verdana" panose="020B0604030504040204" pitchFamily="34" charset="0"/>
                  <a:ea typeface="宋体" panose="02010600030101010101" pitchFamily="2" charset="-122"/>
                </a:rPr>
                <a:t>1</a:t>
              </a:r>
              <a:endParaRPr lang="en-US" altLang="zh-CN" b="1" dirty="0">
                <a:latin typeface="Verdana" panose="020B0604030504040204" pitchFamily="34" charset="0"/>
                <a:ea typeface="宋体" panose="02010600030101010101" pitchFamily="2" charset="-122"/>
              </a:endParaRPr>
            </a:p>
          </p:txBody>
        </p:sp>
        <p:sp>
          <p:nvSpPr>
            <p:cNvPr id="40975" name="Text Box 16"/>
            <p:cNvSpPr txBox="1"/>
            <p:nvPr/>
          </p:nvSpPr>
          <p:spPr>
            <a:xfrm>
              <a:off x="0" y="137"/>
              <a:ext cx="40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b="1" dirty="0">
                  <a:latin typeface="Verdana" panose="020B0604030504040204" pitchFamily="34" charset="0"/>
                  <a:ea typeface="宋体" panose="02010600030101010101" pitchFamily="2" charset="-122"/>
                </a:rPr>
                <a:t>N-2</a:t>
              </a:r>
              <a:endParaRPr lang="en-US" altLang="zh-CN" b="1" dirty="0">
                <a:latin typeface="Verdana" panose="020B0604030504040204" pitchFamily="34" charset="0"/>
                <a:ea typeface="宋体" panose="02010600030101010101" pitchFamily="2"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body" idx="4294967295"/>
          </p:nvPr>
        </p:nvSpPr>
        <p:spPr>
          <a:xfrm>
            <a:off x="107950" y="1700213"/>
            <a:ext cx="9144000" cy="6048375"/>
          </a:xfrm>
          <a:ln/>
        </p:spPr>
        <p:txBody>
          <a:bodyPr vert="horz" wrap="square" lIns="91440" tIns="45720" rIns="91440" bIns="45720" anchor="t" anchorCtr="0"/>
          <a:p>
            <a:pPr marL="173355" indent="-173355" defTabSz="441325" eaLnBrk="1" hangingPunct="1">
              <a:lnSpc>
                <a:spcPct val="90000"/>
              </a:lnSpc>
              <a:buNone/>
            </a:pPr>
            <a:r>
              <a:rPr lang="zh-CN" altLang="en-US" sz="2100" dirty="0"/>
              <a:t>	</a:t>
            </a:r>
            <a:r>
              <a:rPr lang="en-US" altLang="zh-CN" sz="2100" dirty="0"/>
              <a:t>//</a:t>
            </a:r>
            <a:r>
              <a:rPr lang="zh-CN" altLang="en-US" sz="2100" dirty="0"/>
              <a:t>开始报数</a:t>
            </a:r>
            <a:endParaRPr lang="zh-CN" altLang="en-US" sz="2100" dirty="0"/>
          </a:p>
          <a:p>
            <a:pPr marL="173355" indent="-173355" defTabSz="441325" eaLnBrk="1" hangingPunct="1">
              <a:lnSpc>
                <a:spcPct val="90000"/>
              </a:lnSpc>
              <a:buNone/>
            </a:pPr>
            <a:r>
              <a:rPr lang="zh-CN" altLang="en-US" sz="2100" dirty="0"/>
              <a:t>	</a:t>
            </a:r>
            <a:r>
              <a:rPr lang="en-US" altLang="zh-CN" sz="2100" dirty="0"/>
              <a:t>index = N-1;  //</a:t>
            </a:r>
            <a:r>
              <a:rPr lang="zh-CN" altLang="en-US" sz="2100" dirty="0"/>
              <a:t>保证从编号为</a:t>
            </a:r>
            <a:r>
              <a:rPr lang="en-US" altLang="zh-CN" sz="2100" dirty="0"/>
              <a:t>0</a:t>
            </a:r>
            <a:r>
              <a:rPr lang="zh-CN" altLang="en-US" sz="2100" dirty="0"/>
              <a:t>的小孩开始报数，</a:t>
            </a:r>
            <a:endParaRPr lang="zh-CN" altLang="en-US" sz="2100" dirty="0"/>
          </a:p>
          <a:p>
            <a:pPr marL="173355" indent="-173355" defTabSz="441325" eaLnBrk="1" hangingPunct="1">
              <a:lnSpc>
                <a:spcPct val="90000"/>
              </a:lnSpc>
              <a:buNone/>
            </a:pPr>
            <a:r>
              <a:rPr lang="zh-CN" altLang="en-US" sz="2100" dirty="0"/>
              <a:t>	</a:t>
            </a:r>
            <a:r>
              <a:rPr lang="en-US" altLang="zh-CN" sz="2100" dirty="0"/>
              <a:t>num_of_children_remained = N; //</a:t>
            </a:r>
            <a:r>
              <a:rPr lang="zh-CN" altLang="en-US" sz="2100" dirty="0"/>
              <a:t>报数前的圈子中小孩个数</a:t>
            </a:r>
            <a:endParaRPr lang="zh-CN" altLang="en-US" sz="2100" dirty="0"/>
          </a:p>
          <a:p>
            <a:pPr marL="173355" indent="-173355" defTabSz="441325" eaLnBrk="1" hangingPunct="1">
              <a:lnSpc>
                <a:spcPct val="90000"/>
              </a:lnSpc>
              <a:buNone/>
            </a:pPr>
            <a:r>
              <a:rPr lang="zh-CN" altLang="en-US" sz="2100" dirty="0"/>
              <a:t>	</a:t>
            </a:r>
            <a:r>
              <a:rPr lang="en-US" altLang="zh-CN" sz="2100" dirty="0"/>
              <a:t>while (num_of_children_remained &gt; 1)</a:t>
            </a:r>
            <a:endParaRPr lang="en-US" altLang="zh-CN" sz="2100" dirty="0"/>
          </a:p>
          <a:p>
            <a:pPr marL="173355" indent="-173355" defTabSz="441325" eaLnBrk="1" hangingPunct="1">
              <a:lnSpc>
                <a:spcPct val="90000"/>
              </a:lnSpc>
              <a:buNone/>
            </a:pPr>
            <a:r>
              <a:rPr lang="en-US" altLang="zh-CN" sz="2100" dirty="0"/>
              <a:t>	{	int count = 0;</a:t>
            </a:r>
            <a:endParaRPr lang="en-US" altLang="zh-CN" sz="2100" dirty="0"/>
          </a:p>
          <a:p>
            <a:pPr marL="173355" indent="-173355" defTabSz="441325" eaLnBrk="1" hangingPunct="1">
              <a:lnSpc>
                <a:spcPct val="90000"/>
              </a:lnSpc>
              <a:buNone/>
            </a:pPr>
            <a:r>
              <a:rPr lang="en-US" altLang="zh-CN" sz="2100" dirty="0"/>
              <a:t>		while (count &lt; M)  //</a:t>
            </a:r>
            <a:r>
              <a:rPr lang="zh-CN" altLang="en-US" sz="2100" dirty="0"/>
              <a:t>对成功的报数进行计数，直到</a:t>
            </a:r>
            <a:r>
              <a:rPr lang="en-US" altLang="zh-CN" sz="2100" dirty="0"/>
              <a:t>M</a:t>
            </a:r>
            <a:r>
              <a:rPr lang="zh-CN" altLang="en-US" sz="2100" dirty="0"/>
              <a:t>。</a:t>
            </a:r>
            <a:endParaRPr lang="zh-CN" altLang="en-US" sz="2100" dirty="0"/>
          </a:p>
          <a:p>
            <a:pPr marL="173355" indent="-173355" defTabSz="441325" eaLnBrk="1" hangingPunct="1">
              <a:lnSpc>
                <a:spcPct val="90000"/>
              </a:lnSpc>
              <a:buNone/>
            </a:pPr>
            <a:r>
              <a:rPr lang="zh-CN" altLang="en-US" sz="2100" dirty="0"/>
              <a:t>		</a:t>
            </a:r>
            <a:r>
              <a:rPr lang="en-US" altLang="zh-CN" sz="2100" dirty="0"/>
              <a:t>{	index = (index+1)%N;  //</a:t>
            </a:r>
            <a:r>
              <a:rPr lang="zh-CN" altLang="en-US" sz="2100" dirty="0"/>
              <a:t>计算要报数的小孩的编号。</a:t>
            </a:r>
            <a:endParaRPr lang="zh-CN" altLang="en-US" sz="2100" dirty="0"/>
          </a:p>
          <a:p>
            <a:pPr marL="173355" indent="-173355" defTabSz="441325" eaLnBrk="1" hangingPunct="1">
              <a:lnSpc>
                <a:spcPct val="90000"/>
              </a:lnSpc>
              <a:buNone/>
            </a:pPr>
            <a:r>
              <a:rPr lang="zh-CN" altLang="en-US" sz="2100" dirty="0"/>
              <a:t>			</a:t>
            </a:r>
            <a:r>
              <a:rPr lang="en-US" altLang="zh-CN" sz="2100" dirty="0"/>
              <a:t>if (in_circle[index]) count++;  	//</a:t>
            </a:r>
            <a:r>
              <a:rPr lang="zh-CN" altLang="en-US" sz="2100" dirty="0"/>
              <a:t>如果编号为</a:t>
            </a:r>
            <a:r>
              <a:rPr lang="en-US" altLang="zh-CN" sz="2100" dirty="0"/>
              <a:t>index</a:t>
            </a:r>
            <a:r>
              <a:rPr lang="zh-CN" altLang="en-US" sz="2100" dirty="0"/>
              <a:t>的</a:t>
            </a:r>
            <a:endParaRPr lang="zh-CN" altLang="en-US" sz="2100" dirty="0"/>
          </a:p>
          <a:p>
            <a:pPr marL="173355" indent="-173355" defTabSz="441325" eaLnBrk="1" hangingPunct="1">
              <a:lnSpc>
                <a:spcPct val="90000"/>
              </a:lnSpc>
              <a:buNone/>
            </a:pPr>
            <a:r>
              <a:rPr lang="zh-CN" altLang="en-US" sz="2100" dirty="0"/>
              <a:t>								</a:t>
            </a:r>
            <a:r>
              <a:rPr lang="en-US" altLang="zh-CN" sz="2100" dirty="0"/>
              <a:t>//</a:t>
            </a:r>
            <a:r>
              <a:rPr lang="zh-CN" altLang="en-US" sz="2100" dirty="0"/>
              <a:t>小孩在圈子中，该报数为成功的报数。</a:t>
            </a:r>
            <a:endParaRPr lang="zh-CN" altLang="en-US" sz="2100" dirty="0"/>
          </a:p>
          <a:p>
            <a:pPr marL="173355" indent="-173355" defTabSz="441325" eaLnBrk="1" hangingPunct="1">
              <a:lnSpc>
                <a:spcPct val="90000"/>
              </a:lnSpc>
              <a:buNone/>
            </a:pPr>
            <a:r>
              <a:rPr lang="zh-CN" altLang="en-US" sz="2100" dirty="0"/>
              <a:t>		</a:t>
            </a:r>
            <a:r>
              <a:rPr lang="en-US" altLang="zh-CN" sz="2100" dirty="0"/>
              <a:t>}</a:t>
            </a:r>
            <a:endParaRPr lang="en-US" altLang="zh-CN" sz="2100" dirty="0"/>
          </a:p>
          <a:p>
            <a:pPr marL="173355" indent="-173355" defTabSz="441325" eaLnBrk="1" hangingPunct="1">
              <a:lnSpc>
                <a:spcPct val="90000"/>
              </a:lnSpc>
              <a:buNone/>
            </a:pPr>
            <a:r>
              <a:rPr lang="en-US" altLang="zh-CN" sz="2100" dirty="0"/>
              <a:t>		in_circle[index] = false;  //</a:t>
            </a:r>
            <a:r>
              <a:rPr lang="zh-CN" altLang="en-US" sz="2100" dirty="0"/>
              <a:t>小孩离开圈子。</a:t>
            </a:r>
            <a:endParaRPr lang="zh-CN" altLang="en-US" sz="2100" dirty="0"/>
          </a:p>
          <a:p>
            <a:pPr marL="173355" indent="-173355" defTabSz="441325" eaLnBrk="1" hangingPunct="1">
              <a:lnSpc>
                <a:spcPct val="90000"/>
              </a:lnSpc>
              <a:buNone/>
            </a:pPr>
            <a:r>
              <a:rPr lang="zh-CN" altLang="en-US" sz="2100" dirty="0"/>
              <a:t>		</a:t>
            </a:r>
            <a:r>
              <a:rPr lang="en-US" altLang="zh-CN" sz="2100" dirty="0"/>
              <a:t>num_of_children_remained--;  //</a:t>
            </a:r>
            <a:r>
              <a:rPr lang="zh-CN" altLang="en-US" sz="2100" dirty="0"/>
              <a:t>圈中小孩数减</a:t>
            </a:r>
            <a:r>
              <a:rPr lang="en-US" altLang="zh-CN" sz="2100" dirty="0"/>
              <a:t>1</a:t>
            </a:r>
            <a:r>
              <a:rPr lang="zh-CN" altLang="en-US" sz="2100" dirty="0"/>
              <a:t>。</a:t>
            </a:r>
            <a:endParaRPr lang="zh-CN" altLang="en-US" sz="2100" dirty="0"/>
          </a:p>
          <a:p>
            <a:pPr marL="173355" indent="-173355" defTabSz="441325" eaLnBrk="1" hangingPunct="1">
              <a:lnSpc>
                <a:spcPct val="90000"/>
              </a:lnSpc>
              <a:buNone/>
            </a:pPr>
            <a:r>
              <a:rPr lang="zh-CN" altLang="en-US" sz="2100" dirty="0"/>
              <a:t>	</a:t>
            </a:r>
            <a:r>
              <a:rPr lang="en-US" altLang="zh-CN" sz="2100" dirty="0"/>
              <a:t>}</a:t>
            </a:r>
            <a:endParaRPr lang="en-US" altLang="zh-CN" sz="2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body" idx="4294967295"/>
          </p:nvPr>
        </p:nvSpPr>
        <p:spPr>
          <a:xfrm>
            <a:off x="950913" y="1844675"/>
            <a:ext cx="8229600" cy="5438775"/>
          </a:xfrm>
          <a:ln/>
        </p:spPr>
        <p:txBody>
          <a:bodyPr vert="horz" wrap="square" lIns="91440" tIns="45720" rIns="91440" bIns="45720" anchor="t" anchorCtr="0"/>
          <a:p>
            <a:pPr eaLnBrk="1" hangingPunct="1">
              <a:buNone/>
            </a:pPr>
            <a:r>
              <a:rPr lang="zh-CN" altLang="en-US" sz="2400" dirty="0"/>
              <a:t>	</a:t>
            </a:r>
            <a:r>
              <a:rPr lang="en-US" altLang="zh-CN" sz="2400" dirty="0"/>
              <a:t>//</a:t>
            </a:r>
            <a:r>
              <a:rPr lang="zh-CN" altLang="en-US" sz="2400" dirty="0"/>
              <a:t>找最后一个小孩</a:t>
            </a:r>
            <a:endParaRPr lang="zh-CN" altLang="en-US" sz="2400" dirty="0"/>
          </a:p>
          <a:p>
            <a:pPr eaLnBrk="1" hangingPunct="1">
              <a:buNone/>
            </a:pPr>
            <a:r>
              <a:rPr lang="zh-CN" altLang="en-US" sz="2400" dirty="0"/>
              <a:t>	</a:t>
            </a:r>
            <a:r>
              <a:rPr lang="en-US" altLang="zh-CN" sz="2400" dirty="0"/>
              <a:t>for (index=0; index&lt;N; index++) </a:t>
            </a:r>
            <a:endParaRPr lang="en-US" altLang="zh-CN" sz="2400" dirty="0"/>
          </a:p>
          <a:p>
            <a:pPr eaLnBrk="1" hangingPunct="1">
              <a:buNone/>
            </a:pPr>
            <a:r>
              <a:rPr lang="en-US" altLang="zh-CN" sz="2400" dirty="0"/>
              <a:t>		if (in_circle[index]) break;</a:t>
            </a:r>
            <a:endParaRPr lang="en-US" altLang="zh-CN" sz="2400" dirty="0"/>
          </a:p>
          <a:p>
            <a:pPr eaLnBrk="1" hangingPunct="1">
              <a:buNone/>
            </a:pPr>
            <a:r>
              <a:rPr lang="en-US" altLang="zh-CN" sz="2400" dirty="0"/>
              <a:t>	</a:t>
            </a:r>
            <a:endParaRPr lang="en-US" altLang="zh-CN" sz="2400" dirty="0"/>
          </a:p>
          <a:p>
            <a:pPr eaLnBrk="1" hangingPunct="1">
              <a:buNone/>
            </a:pPr>
            <a:r>
              <a:rPr lang="en-US" altLang="zh-CN" sz="2400" dirty="0"/>
              <a:t>	cout &lt;&lt; "The winner is No." &lt;&lt; index &lt;&lt; ".\n";</a:t>
            </a:r>
            <a:endParaRPr lang="en-US" altLang="zh-CN" sz="2400" dirty="0"/>
          </a:p>
          <a:p>
            <a:pPr eaLnBrk="1" hangingPunct="1">
              <a:buNone/>
            </a:pPr>
            <a:r>
              <a:rPr lang="en-US" altLang="zh-CN" sz="2400" dirty="0"/>
              <a:t>	return 0;</a:t>
            </a:r>
            <a:endParaRPr lang="en-US" altLang="zh-CN" sz="2400" dirty="0"/>
          </a:p>
          <a:p>
            <a:pPr eaLnBrk="1" hangingPunct="1">
              <a:buNone/>
            </a:pPr>
            <a:r>
              <a:rPr lang="en-US" altLang="zh-CN" sz="2400" dirty="0"/>
              <a:t>}</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枚举类型（</a:t>
            </a:r>
            <a:r>
              <a:rPr lang="en-US" altLang="zh-CN" dirty="0"/>
              <a:t>1</a:t>
            </a:r>
            <a:r>
              <a:rPr lang="zh-CN" altLang="en-US" dirty="0"/>
              <a:t>）</a:t>
            </a:r>
            <a:endParaRPr lang="zh-CN" altLang="en-US" dirty="0"/>
          </a:p>
        </p:txBody>
      </p:sp>
      <p:sp>
        <p:nvSpPr>
          <p:cNvPr id="7170" name="Rectangle 3"/>
          <p:cNvSpPr>
            <a:spLocks noGrp="1"/>
          </p:cNvSpPr>
          <p:nvPr>
            <p:ph type="body" idx="4294967295"/>
          </p:nvPr>
        </p:nvSpPr>
        <p:spPr>
          <a:xfrm>
            <a:off x="179388" y="1627188"/>
            <a:ext cx="8893175" cy="5257800"/>
          </a:xfrm>
          <a:ln/>
        </p:spPr>
        <p:txBody>
          <a:bodyPr vert="horz" wrap="square" lIns="91440" tIns="45720" rIns="91440" bIns="45720" anchor="t" anchorCtr="0"/>
          <a:p>
            <a:pPr eaLnBrk="1" hangingPunct="1">
              <a:spcAft>
                <a:spcPct val="50000"/>
              </a:spcAft>
            </a:pPr>
            <a:r>
              <a:rPr lang="zh-CN" altLang="en-US" sz="3200" dirty="0"/>
              <a:t>用户自定义的</a:t>
            </a:r>
            <a:r>
              <a:rPr lang="zh-CN" altLang="en-US" sz="3200" dirty="0">
                <a:solidFill>
                  <a:srgbClr val="FF0000"/>
                </a:solidFill>
              </a:rPr>
              <a:t>简单数据类型</a:t>
            </a:r>
            <a:r>
              <a:rPr lang="zh-CN" altLang="en-US" sz="3200" dirty="0"/>
              <a:t>。</a:t>
            </a:r>
            <a:endParaRPr lang="zh-CN" altLang="en-US" sz="3200" dirty="0"/>
          </a:p>
          <a:p>
            <a:pPr eaLnBrk="1" hangingPunct="1"/>
            <a:r>
              <a:rPr lang="zh-CN" altLang="en-US" sz="3200" dirty="0"/>
              <a:t>类型定义格式</a:t>
            </a:r>
            <a:endParaRPr lang="zh-CN" altLang="en-US" sz="3200" dirty="0"/>
          </a:p>
          <a:p>
            <a:pPr lvl="1" eaLnBrk="1" hangingPunct="1">
              <a:buFont typeface="Wingdings" panose="05000000000000000000" pitchFamily="2" charset="2"/>
              <a:buChar char="l"/>
            </a:pPr>
            <a:r>
              <a:rPr lang="en-US" altLang="zh-CN" dirty="0"/>
              <a:t>enum  &lt;</a:t>
            </a:r>
            <a:r>
              <a:rPr lang="zh-CN" altLang="en-US" dirty="0">
                <a:latin typeface="宋体" panose="02010600030101010101" pitchFamily="2" charset="-122"/>
              </a:rPr>
              <a:t>枚举类型名</a:t>
            </a:r>
            <a:r>
              <a:rPr lang="en-US" altLang="zh-CN" dirty="0"/>
              <a:t>&gt; {&lt;</a:t>
            </a:r>
            <a:r>
              <a:rPr lang="zh-CN" altLang="en-US" dirty="0">
                <a:latin typeface="宋体" panose="02010600030101010101" pitchFamily="2" charset="-122"/>
              </a:rPr>
              <a:t>枚举值表</a:t>
            </a:r>
            <a:r>
              <a:rPr lang="en-US" altLang="zh-CN" dirty="0"/>
              <a:t>&gt;};</a:t>
            </a:r>
            <a:endParaRPr lang="en-US" altLang="zh-CN" dirty="0"/>
          </a:p>
          <a:p>
            <a:pPr lvl="1" eaLnBrk="1" hangingPunct="1">
              <a:buFont typeface="Wingdings" panose="05000000000000000000" pitchFamily="2" charset="2"/>
              <a:buChar char="l"/>
            </a:pPr>
            <a:r>
              <a:rPr lang="zh-CN" altLang="en-US" dirty="0"/>
              <a:t>例如：</a:t>
            </a:r>
            <a:r>
              <a:rPr lang="en-US" altLang="zh-CN" dirty="0"/>
              <a:t>enum Day{SUN, MON, TUE, WED}</a:t>
            </a:r>
            <a:endParaRPr lang="en-US" altLang="zh-CN" dirty="0"/>
          </a:p>
          <a:p>
            <a:pPr lvl="1" eaLnBrk="1" hangingPunct="1">
              <a:spcAft>
                <a:spcPct val="50000"/>
              </a:spcAft>
              <a:buNone/>
            </a:pPr>
            <a:r>
              <a:rPr lang="zh-CN" altLang="en-US" dirty="0"/>
              <a:t>              </a:t>
            </a:r>
            <a:r>
              <a:rPr lang="en-US" altLang="zh-CN" dirty="0"/>
              <a:t>enum Month{JAN, FEB, MAR}</a:t>
            </a:r>
            <a:endParaRPr lang="en-US" altLang="zh-CN" dirty="0"/>
          </a:p>
          <a:p>
            <a:pPr eaLnBrk="1" hangingPunct="1"/>
            <a:r>
              <a:rPr lang="en-US" altLang="zh-CN" sz="3200" dirty="0"/>
              <a:t>bool</a:t>
            </a:r>
            <a:r>
              <a:rPr lang="zh-CN" altLang="en-US" sz="3200" dirty="0"/>
              <a:t>类型可看成</a:t>
            </a:r>
            <a:r>
              <a:rPr lang="en-US" altLang="zh-CN" sz="3200" dirty="0"/>
              <a:t>C++</a:t>
            </a:r>
            <a:r>
              <a:rPr lang="zh-CN" altLang="en-US" sz="3200" dirty="0"/>
              <a:t>语言提供的枚举类型：</a:t>
            </a:r>
            <a:endParaRPr lang="zh-CN" altLang="en-US" sz="3200" dirty="0"/>
          </a:p>
          <a:p>
            <a:pPr eaLnBrk="1" hangingPunct="1">
              <a:buNone/>
            </a:pPr>
            <a:r>
              <a:rPr lang="zh-CN" altLang="en-US" sz="2800" dirty="0"/>
              <a:t>    </a:t>
            </a:r>
            <a:r>
              <a:rPr lang="en-US" altLang="zh-CN" sz="2800" dirty="0"/>
              <a:t>enum bool { false, true };</a:t>
            </a: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2"/>
          <p:cNvSpPr txBox="1"/>
          <p:nvPr/>
        </p:nvSpPr>
        <p:spPr>
          <a:xfrm>
            <a:off x="1547813" y="620713"/>
            <a:ext cx="7596187" cy="641350"/>
          </a:xfrm>
          <a:prstGeom prst="rect">
            <a:avLst/>
          </a:prstGeom>
          <a:noFill/>
          <a:ln w="9525">
            <a:noFill/>
          </a:ln>
        </p:spPr>
        <p:txBody>
          <a:bodyPr anchor="t" anchorCtr="0">
            <a:spAutoFit/>
          </a:bodyPr>
          <a:p>
            <a:pPr>
              <a:spcBef>
                <a:spcPct val="50000"/>
              </a:spcBef>
              <a:buClrTx/>
              <a:buFont typeface="Arial" panose="020B0604020202020204" pitchFamily="34" charset="0"/>
            </a:pPr>
            <a:r>
              <a:rPr lang="zh-CN" altLang="en-US" sz="3600" dirty="0">
                <a:solidFill>
                  <a:schemeClr val="tx2"/>
                </a:solidFill>
                <a:latin typeface="楷体_GB2312" pitchFamily="1" charset="-122"/>
                <a:ea typeface="楷体_GB2312" pitchFamily="1" charset="-122"/>
              </a:rPr>
              <a:t>对</a:t>
            </a:r>
            <a:r>
              <a:rPr lang="en-US" altLang="zh-CN" sz="3600" dirty="0">
                <a:solidFill>
                  <a:schemeClr val="tx2"/>
                </a:solidFill>
                <a:latin typeface="楷体_GB2312" pitchFamily="1" charset="-122"/>
                <a:ea typeface="楷体_GB2312" pitchFamily="1" charset="-122"/>
              </a:rPr>
              <a:t>n</a:t>
            </a:r>
            <a:r>
              <a:rPr lang="zh-CN" altLang="en-US" sz="3600" dirty="0">
                <a:solidFill>
                  <a:schemeClr val="tx2"/>
                </a:solidFill>
                <a:latin typeface="楷体_GB2312" pitchFamily="1" charset="-122"/>
                <a:ea typeface="楷体_GB2312" pitchFamily="1" charset="-122"/>
              </a:rPr>
              <a:t>个数进行排序</a:t>
            </a:r>
            <a:r>
              <a:rPr lang="en-US" altLang="zh-CN" sz="3600" dirty="0">
                <a:solidFill>
                  <a:schemeClr val="tx2"/>
                </a:solidFill>
                <a:latin typeface="楷体_GB2312" pitchFamily="1" charset="-122"/>
                <a:ea typeface="楷体_GB2312" pitchFamily="1" charset="-122"/>
              </a:rPr>
              <a:t>P141</a:t>
            </a:r>
            <a:endParaRPr lang="zh-CN" altLang="en-US" sz="3600" dirty="0">
              <a:solidFill>
                <a:schemeClr val="tx2"/>
              </a:solidFill>
              <a:latin typeface="楷体_GB2312" pitchFamily="1" charset="-122"/>
              <a:ea typeface="楷体_GB2312" pitchFamily="1" charset="-122"/>
            </a:endParaRPr>
          </a:p>
        </p:txBody>
      </p:sp>
      <p:sp>
        <p:nvSpPr>
          <p:cNvPr id="44034" name="Rectangle 3"/>
          <p:cNvSpPr>
            <a:spLocks noGrp="1"/>
          </p:cNvSpPr>
          <p:nvPr>
            <p:ph type="body" idx="4294967295"/>
          </p:nvPr>
        </p:nvSpPr>
        <p:spPr>
          <a:xfrm>
            <a:off x="228600" y="1820863"/>
            <a:ext cx="8534400" cy="4992687"/>
          </a:xfrm>
          <a:ln/>
        </p:spPr>
        <p:txBody>
          <a:bodyPr vert="horz" wrap="square" lIns="91440" tIns="45720" rIns="91440" bIns="45720" anchor="t" anchorCtr="0"/>
          <a:p>
            <a:pPr eaLnBrk="1" hangingPunct="1"/>
            <a:r>
              <a:rPr lang="zh-CN" altLang="zh-CN" dirty="0"/>
              <a:t>选择排序</a:t>
            </a:r>
            <a:endParaRPr lang="zh-CN" altLang="zh-CN" dirty="0"/>
          </a:p>
          <a:p>
            <a:pPr eaLnBrk="1" hangingPunct="1"/>
            <a:r>
              <a:rPr lang="zh-CN" altLang="zh-CN" dirty="0"/>
              <a:t>冒泡排序</a:t>
            </a:r>
            <a:endParaRPr lang="zh-CN" altLang="zh-CN" dirty="0"/>
          </a:p>
          <a:p>
            <a:pPr eaLnBrk="1" hangingPunct="1"/>
            <a:r>
              <a:rPr lang="zh-CN" altLang="zh-CN" dirty="0"/>
              <a:t>快速排序</a:t>
            </a:r>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idx="4294967295"/>
          </p:nvPr>
        </p:nvSpPr>
        <p:spPr>
          <a:xfrm>
            <a:off x="1692275" y="341313"/>
            <a:ext cx="7772400" cy="1143000"/>
          </a:xfrm>
          <a:ln/>
        </p:spPr>
        <p:txBody>
          <a:bodyPr vert="horz" wrap="square" lIns="91440" tIns="45720" rIns="91440" bIns="45720" anchor="ctr" anchorCtr="0"/>
          <a:p>
            <a:pPr eaLnBrk="1" hangingPunct="1"/>
            <a:r>
              <a:rPr lang="zh-CN" altLang="en-US" dirty="0"/>
              <a:t>结构</a:t>
            </a:r>
            <a:r>
              <a:rPr lang="en-US" altLang="zh-CN" dirty="0"/>
              <a:t>(struct)</a:t>
            </a:r>
            <a:r>
              <a:rPr lang="zh-CN" altLang="en-US" dirty="0"/>
              <a:t>类型 </a:t>
            </a:r>
            <a:endParaRPr lang="zh-CN" altLang="en-US" dirty="0"/>
          </a:p>
        </p:txBody>
      </p:sp>
      <p:sp>
        <p:nvSpPr>
          <p:cNvPr id="45058" name="Rectangle 3"/>
          <p:cNvSpPr>
            <a:spLocks noGrp="1"/>
          </p:cNvSpPr>
          <p:nvPr>
            <p:ph type="body" idx="4294967295"/>
          </p:nvPr>
        </p:nvSpPr>
        <p:spPr>
          <a:xfrm>
            <a:off x="228600" y="1820863"/>
            <a:ext cx="8534400" cy="4992687"/>
          </a:xfrm>
          <a:ln/>
        </p:spPr>
        <p:txBody>
          <a:bodyPr vert="horz" wrap="square" lIns="91440" tIns="45720" rIns="91440" bIns="45720" anchor="t" anchorCtr="0"/>
          <a:p>
            <a:pPr eaLnBrk="1" hangingPunct="1"/>
            <a:r>
              <a:rPr lang="zh-CN" altLang="en-US" dirty="0"/>
              <a:t>由固定多个，</a:t>
            </a:r>
            <a:r>
              <a:rPr lang="zh-CN" altLang="en-US" dirty="0">
                <a:solidFill>
                  <a:srgbClr val="FF0000"/>
                </a:solidFill>
              </a:rPr>
              <a:t>类型可以不同的元素</a:t>
            </a:r>
            <a:r>
              <a:rPr lang="zh-CN" altLang="en-US" dirty="0"/>
              <a:t>所构成的复合数据，它是一种</a:t>
            </a:r>
            <a:r>
              <a:rPr lang="zh-CN" altLang="en-US" dirty="0">
                <a:solidFill>
                  <a:srgbClr val="FF0000"/>
                </a:solidFill>
              </a:rPr>
              <a:t>用户自定义</a:t>
            </a:r>
            <a:r>
              <a:rPr lang="zh-CN" altLang="en-US" dirty="0"/>
              <a:t>类型。 </a:t>
            </a:r>
            <a:endParaRPr lang="zh-CN" altLang="en-US" dirty="0"/>
          </a:p>
          <a:p>
            <a:pPr eaLnBrk="1" hangingPunct="1"/>
            <a:r>
              <a:rPr lang="zh-CN" altLang="en-US" dirty="0"/>
              <a:t>类型定义格式：</a:t>
            </a:r>
            <a:endParaRPr lang="zh-CN" altLang="en-US" dirty="0"/>
          </a:p>
          <a:p>
            <a:pPr lvl="1" eaLnBrk="1" hangingPunct="1">
              <a:buFont typeface="Wingdings" panose="05000000000000000000" pitchFamily="2" charset="2"/>
              <a:buChar char="l"/>
            </a:pPr>
            <a:r>
              <a:rPr lang="en-US" altLang="zh-CN" dirty="0"/>
              <a:t>struct &lt;</a:t>
            </a:r>
            <a:r>
              <a:rPr lang="zh-CN" altLang="en-US" dirty="0"/>
              <a:t>结构类型名</a:t>
            </a:r>
            <a:r>
              <a:rPr lang="en-US" altLang="zh-CN" dirty="0"/>
              <a:t>&gt; {&lt;</a:t>
            </a:r>
            <a:r>
              <a:rPr lang="zh-CN" altLang="en-US" dirty="0"/>
              <a:t>成员表</a:t>
            </a:r>
            <a:r>
              <a:rPr lang="en-US" altLang="zh-CN" dirty="0"/>
              <a:t>&gt;}</a:t>
            </a:r>
            <a:r>
              <a:rPr lang="zh-CN" altLang="en-US" dirty="0">
                <a:solidFill>
                  <a:srgbClr val="FF0000"/>
                </a:solidFill>
              </a:rPr>
              <a:t>；</a:t>
            </a:r>
            <a:endParaRPr lang="zh-CN" altLang="en-US" dirty="0">
              <a:solidFill>
                <a:srgbClr val="FF0000"/>
              </a:solidFill>
            </a:endParaRPr>
          </a:p>
          <a:p>
            <a:pPr lvl="1" eaLnBrk="1" hangingPunct="1">
              <a:buFont typeface="Wingdings" panose="05000000000000000000" pitchFamily="2" charset="2"/>
              <a:buChar char="l"/>
            </a:pPr>
            <a:r>
              <a:rPr lang="en-US" altLang="zh-CN" dirty="0"/>
              <a:t>&lt;</a:t>
            </a:r>
            <a:r>
              <a:rPr lang="zh-CN" altLang="en-US" dirty="0"/>
              <a:t>成员表</a:t>
            </a:r>
            <a:r>
              <a:rPr lang="en-US" altLang="zh-CN" dirty="0"/>
              <a:t>&gt;</a:t>
            </a:r>
            <a:r>
              <a:rPr lang="zh-CN" altLang="en-US" dirty="0"/>
              <a:t>为成员类型说明，可以是任意的</a:t>
            </a:r>
            <a:r>
              <a:rPr lang="en-US" altLang="zh-CN" dirty="0"/>
              <a:t>C++</a:t>
            </a:r>
            <a:r>
              <a:rPr lang="zh-CN" altLang="en-US" dirty="0"/>
              <a:t>类型（</a:t>
            </a:r>
            <a:r>
              <a:rPr lang="en-US" altLang="zh-CN" dirty="0">
                <a:solidFill>
                  <a:srgbClr val="FF0000"/>
                </a:solidFill>
              </a:rPr>
              <a:t>void</a:t>
            </a:r>
            <a:r>
              <a:rPr lang="zh-CN" altLang="en-US" dirty="0">
                <a:solidFill>
                  <a:srgbClr val="FF0000"/>
                </a:solidFill>
              </a:rPr>
              <a:t>和本结构除外</a:t>
            </a:r>
            <a:r>
              <a:rPr lang="zh-CN" altLang="en-US" dirty="0"/>
              <a:t>）。</a:t>
            </a:r>
            <a:endParaRPr lang="zh-CN" altLang="en-US" dirty="0"/>
          </a:p>
          <a:p>
            <a:pPr lvl="1" eaLnBrk="1" hangingPunct="1">
              <a:buFont typeface="Wingdings" panose="05000000000000000000" pitchFamily="2" charset="2"/>
              <a:buChar char="l"/>
            </a:pPr>
            <a:r>
              <a:rPr lang="zh-CN" altLang="en-US" dirty="0"/>
              <a:t>结构成员之间</a:t>
            </a:r>
            <a:r>
              <a:rPr lang="zh-CN" altLang="en-US" dirty="0">
                <a:solidFill>
                  <a:srgbClr val="FF0000"/>
                </a:solidFill>
              </a:rPr>
              <a:t>在逻辑上没有先后次序关系</a:t>
            </a:r>
            <a:endParaRPr lang="zh-CN" altLang="en-US" dirty="0">
              <a:solidFill>
                <a:srgbClr val="FF0000"/>
              </a:solidFill>
            </a:endParaRPr>
          </a:p>
          <a:p>
            <a:pPr lvl="1" eaLnBrk="1" hangingPunct="1">
              <a:buFont typeface="Wingdings" panose="05000000000000000000" pitchFamily="2" charset="2"/>
              <a:buChar char="l"/>
            </a:pPr>
            <a:r>
              <a:rPr lang="zh-CN" altLang="en-US" dirty="0"/>
              <a:t>定义次序会</a:t>
            </a:r>
            <a:r>
              <a:rPr lang="zh-CN" altLang="en-US" dirty="0">
                <a:solidFill>
                  <a:srgbClr val="FF0000"/>
                </a:solidFill>
              </a:rPr>
              <a:t>影响成员的存储安排</a:t>
            </a:r>
            <a:r>
              <a:rPr lang="zh-CN" altLang="en-US" dirty="0"/>
              <a:t>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idx="4294967295"/>
          </p:nvPr>
        </p:nvSpPr>
        <p:spPr>
          <a:ln/>
        </p:spPr>
        <p:txBody>
          <a:bodyPr vert="horz" wrap="square" lIns="91440" tIns="45720" rIns="91440" bIns="45720" anchor="ctr" anchorCtr="0"/>
          <a:p>
            <a:pPr eaLnBrk="1" hangingPunct="1"/>
            <a:endParaRPr lang="zh-CN" altLang="zh-CN" dirty="0"/>
          </a:p>
        </p:txBody>
      </p:sp>
      <p:sp>
        <p:nvSpPr>
          <p:cNvPr id="46082" name="Rectangle 3"/>
          <p:cNvSpPr>
            <a:spLocks noGrp="1"/>
          </p:cNvSpPr>
          <p:nvPr>
            <p:ph type="body" idx="4294967295"/>
          </p:nvPr>
        </p:nvSpPr>
        <p:spPr>
          <a:ln/>
        </p:spPr>
        <p:txBody>
          <a:bodyPr vert="horz" wrap="square" lIns="91440" tIns="45720" rIns="91440" bIns="45720" anchor="t" anchorCtr="0"/>
          <a:p>
            <a:pPr eaLnBrk="1" hangingPunct="1">
              <a:lnSpc>
                <a:spcPct val="90000"/>
              </a:lnSpc>
            </a:pPr>
            <a:r>
              <a:rPr lang="zh-CN" altLang="en-US" dirty="0"/>
              <a:t>例如：</a:t>
            </a:r>
            <a:endParaRPr lang="zh-CN" altLang="en-US" dirty="0"/>
          </a:p>
          <a:p>
            <a:pPr lvl="1" eaLnBrk="1" hangingPunct="1">
              <a:lnSpc>
                <a:spcPct val="90000"/>
              </a:lnSpc>
              <a:buNone/>
            </a:pPr>
            <a:r>
              <a:rPr lang="en-US" altLang="zh-CN" dirty="0"/>
              <a:t>struct Student</a:t>
            </a:r>
            <a:endParaRPr lang="en-US" altLang="zh-CN" dirty="0"/>
          </a:p>
          <a:p>
            <a:pPr lvl="1" eaLnBrk="1" hangingPunct="1">
              <a:lnSpc>
                <a:spcPct val="90000"/>
              </a:lnSpc>
              <a:buNone/>
            </a:pPr>
            <a:r>
              <a:rPr lang="en-US" altLang="zh-CN" dirty="0"/>
              <a:t>{	int no;</a:t>
            </a:r>
            <a:endParaRPr lang="en-US" altLang="zh-CN" dirty="0"/>
          </a:p>
          <a:p>
            <a:pPr lvl="1" eaLnBrk="1" hangingPunct="1">
              <a:lnSpc>
                <a:spcPct val="90000"/>
              </a:lnSpc>
              <a:buNone/>
            </a:pPr>
            <a:r>
              <a:rPr lang="en-US" altLang="zh-CN" dirty="0"/>
              <a:t>	char name[20];</a:t>
            </a:r>
            <a:endParaRPr lang="en-US" altLang="zh-CN" dirty="0"/>
          </a:p>
          <a:p>
            <a:pPr lvl="1" eaLnBrk="1" hangingPunct="1">
              <a:lnSpc>
                <a:spcPct val="90000"/>
              </a:lnSpc>
              <a:buNone/>
            </a:pPr>
            <a:r>
              <a:rPr lang="en-US" altLang="zh-CN" dirty="0"/>
              <a:t>	Sex sex;</a:t>
            </a:r>
            <a:endParaRPr lang="en-US" altLang="zh-CN" dirty="0"/>
          </a:p>
          <a:p>
            <a:pPr lvl="1" eaLnBrk="1" hangingPunct="1">
              <a:lnSpc>
                <a:spcPct val="90000"/>
              </a:lnSpc>
              <a:buNone/>
            </a:pPr>
            <a:r>
              <a:rPr lang="en-US" altLang="zh-CN" dirty="0"/>
              <a:t>	Date birth_date;</a:t>
            </a:r>
            <a:endParaRPr lang="en-US" altLang="zh-CN" dirty="0"/>
          </a:p>
          <a:p>
            <a:pPr lvl="1" eaLnBrk="1" hangingPunct="1">
              <a:lnSpc>
                <a:spcPct val="90000"/>
              </a:lnSpc>
              <a:buNone/>
            </a:pPr>
            <a:r>
              <a:rPr lang="en-US" altLang="zh-CN" dirty="0"/>
              <a:t>	char birth_place[40];</a:t>
            </a:r>
            <a:endParaRPr lang="en-US" altLang="zh-CN" dirty="0"/>
          </a:p>
          <a:p>
            <a:pPr lvl="1" eaLnBrk="1" hangingPunct="1">
              <a:lnSpc>
                <a:spcPct val="90000"/>
              </a:lnSpc>
              <a:buNone/>
            </a:pPr>
            <a:r>
              <a:rPr lang="en-US" altLang="zh-CN" dirty="0"/>
              <a:t>	Major major;</a:t>
            </a:r>
            <a:endParaRPr lang="en-US" altLang="zh-CN" dirty="0"/>
          </a:p>
          <a:p>
            <a:pPr lvl="1" eaLnBrk="1" hangingPunct="1">
              <a:lnSpc>
                <a:spcPct val="90000"/>
              </a:lnSpc>
              <a:buNone/>
            </a:pPr>
            <a:r>
              <a:rPr lang="en-US" altLang="zh-CN" dirty="0"/>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结构类型变量的定义</a:t>
            </a:r>
            <a:endParaRPr lang="zh-CN" altLang="zh-CN" dirty="0"/>
          </a:p>
        </p:txBody>
      </p:sp>
      <p:sp>
        <p:nvSpPr>
          <p:cNvPr id="47106" name="Rectangle 3"/>
          <p:cNvSpPr>
            <a:spLocks noGrp="1"/>
          </p:cNvSpPr>
          <p:nvPr>
            <p:ph type="body" idx="4294967295"/>
          </p:nvPr>
        </p:nvSpPr>
        <p:spPr>
          <a:xfrm>
            <a:off x="-28575" y="1851025"/>
            <a:ext cx="8993188" cy="5006975"/>
          </a:xfrm>
          <a:ln/>
        </p:spPr>
        <p:txBody>
          <a:bodyPr vert="horz" wrap="square" lIns="91440" tIns="45720" rIns="91440" bIns="45720" anchor="t" anchorCtr="0"/>
          <a:p>
            <a:pPr eaLnBrk="1" hangingPunct="1"/>
            <a:r>
              <a:rPr lang="zh-CN" altLang="en-US" sz="3200" dirty="0"/>
              <a:t>变量定义格式：</a:t>
            </a:r>
            <a:endParaRPr lang="zh-CN" altLang="en-US" sz="3200" dirty="0">
              <a:latin typeface="宋体" panose="02010600030101010101" pitchFamily="2" charset="-122"/>
            </a:endParaRPr>
          </a:p>
          <a:p>
            <a:pPr lvl="1" eaLnBrk="1" hangingPunct="1">
              <a:buFont typeface="Wingdings" panose="05000000000000000000" pitchFamily="2" charset="2"/>
              <a:buChar char="l"/>
            </a:pPr>
            <a:r>
              <a:rPr lang="zh-CN" altLang="en-US" dirty="0"/>
              <a:t>&lt;</a:t>
            </a:r>
            <a:r>
              <a:rPr lang="zh-CN" altLang="en-US" dirty="0">
                <a:latin typeface="宋体" panose="02010600030101010101" pitchFamily="2" charset="-122"/>
              </a:rPr>
              <a:t>结构类型名</a:t>
            </a:r>
            <a:r>
              <a:rPr lang="zh-CN" altLang="en-US" dirty="0"/>
              <a:t>&gt; &lt;结构类型</a:t>
            </a:r>
            <a:r>
              <a:rPr lang="zh-CN" altLang="en-US" dirty="0">
                <a:latin typeface="宋体" panose="02010600030101010101" pitchFamily="2" charset="-122"/>
              </a:rPr>
              <a:t>变量名</a:t>
            </a:r>
            <a:r>
              <a:rPr lang="zh-CN" altLang="en-US" dirty="0"/>
              <a:t>&gt;;</a:t>
            </a:r>
            <a:endParaRPr lang="zh-CN" altLang="en-US" dirty="0"/>
          </a:p>
          <a:p>
            <a:pPr lvl="1" eaLnBrk="1" hangingPunct="1">
              <a:buFont typeface="Wingdings" panose="05000000000000000000" pitchFamily="2" charset="2"/>
              <a:buChar char="l"/>
            </a:pPr>
            <a:r>
              <a:rPr lang="zh-CN" altLang="en-US" dirty="0"/>
              <a:t>struct &lt;</a:t>
            </a:r>
            <a:r>
              <a:rPr lang="zh-CN" altLang="en-US" dirty="0">
                <a:latin typeface="宋体" panose="02010600030101010101" pitchFamily="2" charset="-122"/>
              </a:rPr>
              <a:t>结构类型名</a:t>
            </a:r>
            <a:r>
              <a:rPr lang="zh-CN" altLang="en-US" dirty="0"/>
              <a:t>&gt; &lt;结构类型</a:t>
            </a:r>
            <a:r>
              <a:rPr lang="zh-CN" altLang="en-US" dirty="0">
                <a:latin typeface="宋体" panose="02010600030101010101" pitchFamily="2" charset="-122"/>
              </a:rPr>
              <a:t>变量名</a:t>
            </a:r>
            <a:r>
              <a:rPr lang="zh-CN" altLang="en-US" dirty="0"/>
              <a:t>&gt;; </a:t>
            </a:r>
            <a:endParaRPr lang="zh-CN" altLang="en-US" dirty="0"/>
          </a:p>
          <a:p>
            <a:pPr lvl="1" eaLnBrk="1" hangingPunct="1">
              <a:buFont typeface="Wingdings" panose="05000000000000000000" pitchFamily="2" charset="2"/>
              <a:buChar char="l"/>
            </a:pPr>
            <a:r>
              <a:rPr lang="zh-CN" altLang="en-US" dirty="0"/>
              <a:t>struct &lt;</a:t>
            </a:r>
            <a:r>
              <a:rPr lang="zh-CN" altLang="en-US" dirty="0">
                <a:latin typeface="宋体" panose="02010600030101010101" pitchFamily="2" charset="-122"/>
              </a:rPr>
              <a:t>结构类型名</a:t>
            </a:r>
            <a:r>
              <a:rPr lang="zh-CN" altLang="en-US" dirty="0"/>
              <a:t>&gt; {&lt;</a:t>
            </a:r>
            <a:r>
              <a:rPr lang="zh-CN" altLang="en-US" dirty="0">
                <a:latin typeface="宋体" panose="02010600030101010101" pitchFamily="2" charset="-122"/>
              </a:rPr>
              <a:t>成员表</a:t>
            </a:r>
            <a:r>
              <a:rPr lang="zh-CN" altLang="en-US" dirty="0"/>
              <a:t>&gt;} &lt;结构类型</a:t>
            </a:r>
            <a:r>
              <a:rPr lang="zh-CN" altLang="en-US" dirty="0">
                <a:latin typeface="宋体" panose="02010600030101010101" pitchFamily="2" charset="-122"/>
              </a:rPr>
              <a:t>变量名</a:t>
            </a:r>
            <a:r>
              <a:rPr lang="zh-CN" altLang="en-US" dirty="0"/>
              <a:t>&gt;;</a:t>
            </a:r>
            <a:endParaRPr lang="zh-CN" altLang="en-US" dirty="0"/>
          </a:p>
          <a:p>
            <a:pPr lvl="1" eaLnBrk="1" hangingPunct="1">
              <a:buFont typeface="Wingdings" panose="05000000000000000000" pitchFamily="2" charset="2"/>
              <a:buChar char="l"/>
            </a:pPr>
            <a:r>
              <a:rPr lang="zh-CN" altLang="en-US" dirty="0"/>
              <a:t>struct {&lt;</a:t>
            </a:r>
            <a:r>
              <a:rPr lang="zh-CN" altLang="en-US" dirty="0">
                <a:latin typeface="宋体" panose="02010600030101010101" pitchFamily="2" charset="-122"/>
              </a:rPr>
              <a:t>成员表</a:t>
            </a:r>
            <a:r>
              <a:rPr lang="zh-CN" altLang="en-US" dirty="0"/>
              <a:t>&gt;} &lt;结构类型</a:t>
            </a:r>
            <a:r>
              <a:rPr lang="zh-CN" altLang="en-US" dirty="0">
                <a:latin typeface="宋体" panose="02010600030101010101" pitchFamily="2" charset="-122"/>
              </a:rPr>
              <a:t>变量名</a:t>
            </a:r>
            <a:r>
              <a:rPr lang="zh-CN" altLang="en-US" dirty="0"/>
              <a:t>&gt;;</a:t>
            </a:r>
            <a:endParaRPr lang="zh-CN" altLang="en-US" dirty="0"/>
          </a:p>
          <a:p>
            <a:pPr lvl="1" eaLnBrk="1" hangingPunct="1">
              <a:buFont typeface="Wingdings" panose="05000000000000000000" pitchFamily="2" charset="2"/>
              <a:buChar char="l"/>
            </a:pPr>
            <a:r>
              <a:rPr lang="zh-CN" altLang="en-US" dirty="0"/>
              <a:t>例如：struct</a:t>
            </a:r>
            <a:endParaRPr lang="zh-CN" altLang="en-US" dirty="0"/>
          </a:p>
          <a:p>
            <a:pPr lvl="1" eaLnBrk="1" hangingPunct="1">
              <a:buNone/>
            </a:pPr>
            <a:r>
              <a:rPr lang="zh-CN" altLang="en-US" dirty="0"/>
              <a:t>              { int x;</a:t>
            </a:r>
            <a:endParaRPr lang="zh-CN" altLang="en-US" dirty="0"/>
          </a:p>
          <a:p>
            <a:pPr lvl="1" eaLnBrk="1" hangingPunct="1">
              <a:buNone/>
            </a:pPr>
            <a:r>
              <a:rPr lang="zh-CN" altLang="en-US" dirty="0"/>
              <a:t>                double y;</a:t>
            </a:r>
            <a:endParaRPr lang="zh-CN" altLang="en-US" dirty="0"/>
          </a:p>
          <a:p>
            <a:pPr lvl="1" eaLnBrk="1" hangingPunct="1">
              <a:buNone/>
            </a:pPr>
            <a:r>
              <a:rPr lang="zh-CN" altLang="en-US" dirty="0"/>
              <a:t>              } a,b;</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idx="4294967295"/>
          </p:nvPr>
        </p:nvSpPr>
        <p:spPr>
          <a:xfrm>
            <a:off x="1838325" y="454025"/>
            <a:ext cx="6381750" cy="814388"/>
          </a:xfrm>
          <a:ln/>
        </p:spPr>
        <p:txBody>
          <a:bodyPr vert="horz" wrap="square" lIns="91440" tIns="45720" rIns="91440" bIns="45720" anchor="ctr" anchorCtr="0"/>
          <a:p>
            <a:pPr eaLnBrk="1" hangingPunct="1"/>
            <a:r>
              <a:rPr lang="zh-CN" altLang="zh-CN" dirty="0"/>
              <a:t>结构类型的操作 </a:t>
            </a:r>
            <a:endParaRPr lang="zh-CN" altLang="zh-CN" dirty="0"/>
          </a:p>
        </p:txBody>
      </p:sp>
      <p:sp>
        <p:nvSpPr>
          <p:cNvPr id="48130" name="Rectangle 3"/>
          <p:cNvSpPr>
            <a:spLocks noGrp="1"/>
          </p:cNvSpPr>
          <p:nvPr>
            <p:ph type="body" idx="4294967295"/>
          </p:nvPr>
        </p:nvSpPr>
        <p:spPr>
          <a:xfrm>
            <a:off x="-28575" y="1628775"/>
            <a:ext cx="9172575" cy="5457825"/>
          </a:xfrm>
          <a:ln/>
        </p:spPr>
        <p:txBody>
          <a:bodyPr vert="horz" wrap="square" lIns="91440" tIns="45720" rIns="91440" bIns="45720" anchor="t" anchorCtr="0"/>
          <a:p>
            <a:pPr marL="360680" indent="-360680" algn="just" eaLnBrk="1" hangingPunct="1"/>
            <a:r>
              <a:rPr lang="zh-CN" altLang="en-US" dirty="0"/>
              <a:t>访问结构成员</a:t>
            </a:r>
            <a:endParaRPr lang="zh-CN" altLang="en-US" dirty="0"/>
          </a:p>
          <a:p>
            <a:pPr marL="825500" lvl="1" algn="just" eaLnBrk="1" hangingPunct="1">
              <a:buFont typeface="Wingdings" panose="05000000000000000000" pitchFamily="2" charset="2"/>
              <a:buChar char="l"/>
            </a:pPr>
            <a:r>
              <a:rPr lang="en-US" altLang="zh-CN" dirty="0">
                <a:solidFill>
                  <a:srgbClr val="FF0000"/>
                </a:solidFill>
              </a:rPr>
              <a:t>&lt;</a:t>
            </a:r>
            <a:r>
              <a:rPr lang="zh-CN" altLang="en-US" dirty="0">
                <a:solidFill>
                  <a:srgbClr val="FF0000"/>
                </a:solidFill>
              </a:rPr>
              <a:t>结构类型变量</a:t>
            </a:r>
            <a:r>
              <a:rPr lang="en-US" altLang="zh-CN" dirty="0">
                <a:solidFill>
                  <a:srgbClr val="FF0000"/>
                </a:solidFill>
              </a:rPr>
              <a:t>&gt;.&lt;</a:t>
            </a:r>
            <a:r>
              <a:rPr lang="zh-CN" altLang="en-US" dirty="0">
                <a:solidFill>
                  <a:srgbClr val="FF0000"/>
                </a:solidFill>
              </a:rPr>
              <a:t>结构成员名</a:t>
            </a:r>
            <a:r>
              <a:rPr lang="en-US" altLang="zh-CN" dirty="0">
                <a:solidFill>
                  <a:srgbClr val="FF0000"/>
                </a:solidFill>
              </a:rPr>
              <a:t>&gt;</a:t>
            </a:r>
            <a:r>
              <a:rPr lang="zh-CN" altLang="en-US" dirty="0"/>
              <a:t>，可看作是</a:t>
            </a:r>
            <a:r>
              <a:rPr lang="zh-CN" altLang="en-US" dirty="0">
                <a:solidFill>
                  <a:srgbClr val="FF0000"/>
                </a:solidFill>
              </a:rPr>
              <a:t>独立变量</a:t>
            </a:r>
            <a:r>
              <a:rPr lang="zh-CN" altLang="en-US" dirty="0"/>
              <a:t> </a:t>
            </a:r>
            <a:endParaRPr lang="zh-CN" altLang="en-US" dirty="0"/>
          </a:p>
          <a:p>
            <a:pPr marL="825500" lvl="1" algn="just" eaLnBrk="1" hangingPunct="1">
              <a:buFont typeface="Wingdings" panose="05000000000000000000" pitchFamily="2" charset="2"/>
              <a:buChar char="l"/>
            </a:pPr>
            <a:r>
              <a:rPr lang="zh-CN" altLang="en-US" sz="3000" dirty="0">
                <a:sym typeface="Arial" panose="020B0604020202020204" pitchFamily="34" charset="0"/>
              </a:rPr>
              <a:t>例如：</a:t>
            </a:r>
            <a:r>
              <a:rPr lang="zh-CN" altLang="en-US" dirty="0"/>
              <a:t> </a:t>
            </a:r>
            <a:r>
              <a:rPr lang="en-US" altLang="zh-CN" dirty="0"/>
              <a:t>Student st;</a:t>
            </a:r>
            <a:endParaRPr lang="en-US" altLang="zh-CN" dirty="0"/>
          </a:p>
          <a:p>
            <a:pPr marL="1233805" lvl="2" algn="just" eaLnBrk="1" hangingPunct="1">
              <a:buNone/>
            </a:pPr>
            <a:r>
              <a:rPr lang="en-US" altLang="zh-CN" dirty="0"/>
              <a:t>            st.name, st.no,....</a:t>
            </a:r>
            <a:endParaRPr lang="en-US" altLang="zh-CN" dirty="0"/>
          </a:p>
          <a:p>
            <a:pPr marL="360680" indent="-360680" algn="just" eaLnBrk="1" hangingPunct="1"/>
            <a:r>
              <a:rPr lang="zh-CN" altLang="en-US" dirty="0"/>
              <a:t>赋值</a:t>
            </a:r>
            <a:endParaRPr lang="zh-CN" altLang="en-US" dirty="0"/>
          </a:p>
          <a:p>
            <a:pPr marL="825500" lvl="1" algn="just" eaLnBrk="1" hangingPunct="1">
              <a:buFont typeface="Wingdings" panose="05000000000000000000" pitchFamily="2" charset="2"/>
              <a:buChar char="l"/>
            </a:pPr>
            <a:r>
              <a:rPr lang="zh-CN" altLang="en-US" dirty="0">
                <a:solidFill>
                  <a:srgbClr val="FF0000"/>
                </a:solidFill>
              </a:rPr>
              <a:t>可以进行整体结构赋值</a:t>
            </a:r>
            <a:r>
              <a:rPr lang="zh-CN" altLang="en-US" dirty="0"/>
              <a:t> </a:t>
            </a:r>
            <a:endParaRPr lang="zh-CN" altLang="en-US" dirty="0"/>
          </a:p>
          <a:p>
            <a:pPr marL="825500" lvl="1" algn="just" eaLnBrk="1" hangingPunct="1">
              <a:buFont typeface="Wingdings" panose="05000000000000000000" pitchFamily="2" charset="2"/>
              <a:buChar char="l"/>
            </a:pPr>
            <a:r>
              <a:rPr lang="zh-CN" altLang="en-US" dirty="0"/>
              <a:t>不同的结构类型之间不能相互赋值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idx="4294967295"/>
          </p:nvPr>
        </p:nvSpPr>
        <p:spPr>
          <a:xfrm>
            <a:off x="1838325" y="454025"/>
            <a:ext cx="6381750" cy="814388"/>
          </a:xfrm>
          <a:ln/>
        </p:spPr>
        <p:txBody>
          <a:bodyPr vert="horz" wrap="square" lIns="91440" tIns="45720" rIns="91440" bIns="45720" anchor="ctr" anchorCtr="0"/>
          <a:p>
            <a:pPr eaLnBrk="1" hangingPunct="1"/>
            <a:r>
              <a:rPr lang="zh-CN" altLang="zh-CN" dirty="0"/>
              <a:t>结构类型的初始化</a:t>
            </a:r>
            <a:endParaRPr lang="zh-CN" altLang="zh-CN" dirty="0"/>
          </a:p>
        </p:txBody>
      </p:sp>
      <p:sp>
        <p:nvSpPr>
          <p:cNvPr id="49154" name="Rectangle 3"/>
          <p:cNvSpPr>
            <a:spLocks noGrp="1"/>
          </p:cNvSpPr>
          <p:nvPr>
            <p:ph type="body" idx="4294967295"/>
          </p:nvPr>
        </p:nvSpPr>
        <p:spPr>
          <a:xfrm>
            <a:off x="-28575" y="1628775"/>
            <a:ext cx="9172575" cy="5457825"/>
          </a:xfrm>
          <a:ln/>
        </p:spPr>
        <p:txBody>
          <a:bodyPr vert="horz" wrap="square" lIns="91440" tIns="45720" rIns="91440" bIns="45720" anchor="t" anchorCtr="0"/>
          <a:p>
            <a:pPr marL="360680" indent="-360680" algn="just" eaLnBrk="1" hangingPunct="1"/>
            <a:r>
              <a:rPr lang="zh-CN" altLang="en-US" dirty="0"/>
              <a:t>注意：</a:t>
            </a:r>
            <a:endParaRPr lang="zh-CN" altLang="en-US" dirty="0"/>
          </a:p>
          <a:p>
            <a:pPr marL="825500" lvl="1" algn="just" eaLnBrk="1" hangingPunct="1">
              <a:buFont typeface="Wingdings" panose="05000000000000000000" pitchFamily="2" charset="2"/>
              <a:buChar char="l"/>
            </a:pPr>
            <a:r>
              <a:rPr lang="zh-CN" altLang="en-US" dirty="0">
                <a:solidFill>
                  <a:srgbClr val="FF0000"/>
                </a:solidFill>
              </a:rPr>
              <a:t>定义结构类型时，不能初始化</a:t>
            </a:r>
            <a:endParaRPr lang="zh-CN" altLang="en-US" dirty="0">
              <a:solidFill>
                <a:srgbClr val="FF0000"/>
              </a:solidFill>
            </a:endParaRPr>
          </a:p>
          <a:p>
            <a:pPr marL="825500" lvl="1" algn="just" eaLnBrk="1" hangingPunct="1">
              <a:buFont typeface="Wingdings" panose="05000000000000000000" pitchFamily="2" charset="2"/>
              <a:buChar char="l"/>
            </a:pPr>
            <a:r>
              <a:rPr lang="zh-CN" altLang="en-US" dirty="0">
                <a:solidFill>
                  <a:srgbClr val="FF0000"/>
                </a:solidFill>
              </a:rPr>
              <a:t>定义结构类型的变量时，可以进行初始化</a:t>
            </a:r>
            <a:endParaRPr lang="zh-CN" altLang="en-US" dirty="0">
              <a:solidFill>
                <a:srgbClr val="FF0000"/>
              </a:solidFill>
            </a:endParaRPr>
          </a:p>
          <a:p>
            <a:pPr marL="825500" lvl="1" algn="just" eaLnBrk="1" hangingPunct="1">
              <a:buFont typeface="Wingdings" panose="05000000000000000000" pitchFamily="2" charset="2"/>
              <a:buChar char="l"/>
            </a:pPr>
            <a:r>
              <a:rPr lang="zh-CN" altLang="en-US" dirty="0"/>
              <a:t>例如</a:t>
            </a:r>
            <a:endParaRPr lang="en-US" altLang="zh-CN" dirty="0"/>
          </a:p>
          <a:p>
            <a:pPr marL="825500" lvl="1" algn="just" eaLnBrk="1" hangingPunct="1">
              <a:buNone/>
            </a:pPr>
            <a:r>
              <a:rPr lang="en-US" altLang="zh-CN" dirty="0"/>
              <a:t>   Student some_student = {2, </a:t>
            </a:r>
            <a:r>
              <a:rPr lang="en-US" altLang="zh-CN" dirty="0">
                <a:latin typeface="Verdana" panose="020B0604030504040204" pitchFamily="34" charset="0"/>
              </a:rPr>
              <a:t>“</a:t>
            </a:r>
            <a:r>
              <a:rPr lang="zh-CN" altLang="en-US" dirty="0"/>
              <a:t>李四</a:t>
            </a:r>
            <a:r>
              <a:rPr lang="zh-CN" altLang="en-US" dirty="0">
                <a:latin typeface="Verdana" panose="020B0604030504040204" pitchFamily="34" charset="0"/>
              </a:rPr>
              <a:t>”</a:t>
            </a:r>
            <a:r>
              <a:rPr lang="en-US" altLang="zh-CN" dirty="0"/>
              <a:t>, FEMALE,</a:t>
            </a:r>
            <a:endParaRPr lang="en-US" altLang="zh-CN" dirty="0"/>
          </a:p>
          <a:p>
            <a:pPr marL="825500" lvl="1" algn="just" eaLnBrk="1" hangingPunct="1">
              <a:buNone/>
            </a:pPr>
            <a:r>
              <a:rPr lang="en-US" altLang="zh-CN" dirty="0"/>
              <a:t>   {1970,12,20}, </a:t>
            </a:r>
            <a:r>
              <a:rPr lang="en-US" altLang="zh-CN" dirty="0">
                <a:latin typeface="Verdana" panose="020B0604030504040204" pitchFamily="34" charset="0"/>
              </a:rPr>
              <a:t>“</a:t>
            </a:r>
            <a:r>
              <a:rPr lang="zh-CN" altLang="en-US" dirty="0"/>
              <a:t>北京</a:t>
            </a:r>
            <a:r>
              <a:rPr lang="zh-CN" altLang="en-US" dirty="0">
                <a:latin typeface="Verdana" panose="020B0604030504040204" pitchFamily="34" charset="0"/>
              </a:rPr>
              <a:t>”</a:t>
            </a:r>
            <a:r>
              <a:rPr lang="zh-CN" altLang="en-US" dirty="0"/>
              <a:t>， </a:t>
            </a:r>
            <a:r>
              <a:rPr lang="en-US" altLang="zh-CN" dirty="0"/>
              <a:t>MATHEMATICS}</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idx="4294967295"/>
          </p:nvPr>
        </p:nvSpPr>
        <p:spPr>
          <a:xfrm>
            <a:off x="1838325" y="454025"/>
            <a:ext cx="6381750" cy="814388"/>
          </a:xfrm>
          <a:ln/>
        </p:spPr>
        <p:txBody>
          <a:bodyPr vert="horz" wrap="square" lIns="91440" tIns="45720" rIns="91440" bIns="45720" anchor="ctr" anchorCtr="0"/>
          <a:p>
            <a:pPr eaLnBrk="1" hangingPunct="1"/>
            <a:r>
              <a:rPr lang="zh-CN" altLang="zh-CN" dirty="0"/>
              <a:t>结构类型的存储</a:t>
            </a:r>
            <a:endParaRPr lang="zh-CN" altLang="zh-CN" dirty="0"/>
          </a:p>
        </p:txBody>
      </p:sp>
      <p:sp>
        <p:nvSpPr>
          <p:cNvPr id="50178" name="Rectangle 3"/>
          <p:cNvSpPr>
            <a:spLocks noGrp="1"/>
          </p:cNvSpPr>
          <p:nvPr>
            <p:ph type="body" idx="4294967295"/>
          </p:nvPr>
        </p:nvSpPr>
        <p:spPr>
          <a:xfrm>
            <a:off x="179388" y="1700213"/>
            <a:ext cx="8640762" cy="5457825"/>
          </a:xfrm>
          <a:ln/>
        </p:spPr>
        <p:txBody>
          <a:bodyPr vert="horz" wrap="square" lIns="91440" tIns="45720" rIns="91440" bIns="45720" anchor="t" anchorCtr="0"/>
          <a:p>
            <a:pPr marL="360680" indent="-360680" algn="just" eaLnBrk="1" hangingPunct="1"/>
            <a:r>
              <a:rPr lang="zh-CN" altLang="en-US" sz="3200" dirty="0"/>
              <a:t>结构类型的变量在内存中占用一块</a:t>
            </a:r>
            <a:r>
              <a:rPr lang="zh-CN" altLang="en-US" sz="3200" dirty="0">
                <a:solidFill>
                  <a:srgbClr val="FF0000"/>
                </a:solidFill>
              </a:rPr>
              <a:t>连续</a:t>
            </a:r>
            <a:r>
              <a:rPr lang="zh-CN" altLang="en-US" sz="3200" dirty="0"/>
              <a:t>的存储空间，其各个元素</a:t>
            </a:r>
            <a:r>
              <a:rPr lang="zh-CN" altLang="en-US" sz="3200" dirty="0">
                <a:solidFill>
                  <a:srgbClr val="FF0000"/>
                </a:solidFill>
              </a:rPr>
              <a:t>依它们在结构类型中的定义依次存储</a:t>
            </a:r>
            <a:r>
              <a:rPr lang="zh-CN" altLang="en-US" sz="3200" dirty="0"/>
              <a:t>在这块内存空间中。</a:t>
            </a:r>
            <a:endParaRPr lang="zh-CN" altLang="en-US" sz="3200" dirty="0"/>
          </a:p>
          <a:p>
            <a:pPr marL="825500" lvl="1" algn="just" eaLnBrk="1" hangingPunct="1">
              <a:buFont typeface="Wingdings" panose="05000000000000000000" pitchFamily="2" charset="2"/>
              <a:buChar char="l"/>
            </a:pPr>
            <a:r>
              <a:rPr lang="zh-CN" altLang="en-US" sz="3000" dirty="0"/>
              <a:t>例如：</a:t>
            </a:r>
            <a:endParaRPr lang="en-US" altLang="zh-CN" sz="3000" dirty="0"/>
          </a:p>
        </p:txBody>
      </p:sp>
      <p:sp>
        <p:nvSpPr>
          <p:cNvPr id="50179" name="Rectangle 4"/>
          <p:cNvSpPr/>
          <p:nvPr/>
        </p:nvSpPr>
        <p:spPr>
          <a:xfrm>
            <a:off x="755650" y="4437063"/>
            <a:ext cx="7848600" cy="647700"/>
          </a:xfrm>
          <a:prstGeom prst="rect">
            <a:avLst/>
          </a:prstGeom>
          <a:noFill/>
          <a:ln w="9525" cap="flat" cmpd="sng">
            <a:solidFill>
              <a:schemeClr val="tx1"/>
            </a:solidFill>
            <a:prstDash val="solid"/>
            <a:miter/>
            <a:headEnd type="none" w="med" len="med"/>
            <a:tailEnd type="none" w="med" len="med"/>
          </a:ln>
        </p:spPr>
        <p:txBody>
          <a:bodyPr wrap="none" anchor="ctr"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50180" name="Line 5"/>
          <p:cNvSpPr/>
          <p:nvPr/>
        </p:nvSpPr>
        <p:spPr>
          <a:xfrm>
            <a:off x="1547813" y="4437063"/>
            <a:ext cx="0" cy="647700"/>
          </a:xfrm>
          <a:prstGeom prst="line">
            <a:avLst/>
          </a:prstGeom>
          <a:ln w="9525" cap="flat" cmpd="sng">
            <a:solidFill>
              <a:schemeClr val="tx1"/>
            </a:solidFill>
            <a:prstDash val="solid"/>
            <a:round/>
            <a:headEnd type="none" w="med" len="med"/>
            <a:tailEnd type="none" w="med" len="med"/>
          </a:ln>
        </p:spPr>
      </p:sp>
      <p:sp>
        <p:nvSpPr>
          <p:cNvPr id="50181" name="Line 6"/>
          <p:cNvSpPr/>
          <p:nvPr/>
        </p:nvSpPr>
        <p:spPr>
          <a:xfrm>
            <a:off x="3348038" y="4437063"/>
            <a:ext cx="0" cy="647700"/>
          </a:xfrm>
          <a:prstGeom prst="line">
            <a:avLst/>
          </a:prstGeom>
          <a:ln w="9525" cap="flat" cmpd="sng">
            <a:solidFill>
              <a:schemeClr val="tx1"/>
            </a:solidFill>
            <a:prstDash val="solid"/>
            <a:round/>
            <a:headEnd type="none" w="med" len="med"/>
            <a:tailEnd type="none" w="med" len="med"/>
          </a:ln>
        </p:spPr>
      </p:sp>
      <p:sp>
        <p:nvSpPr>
          <p:cNvPr id="50182" name="Line 7"/>
          <p:cNvSpPr/>
          <p:nvPr/>
        </p:nvSpPr>
        <p:spPr>
          <a:xfrm>
            <a:off x="4211638" y="4437063"/>
            <a:ext cx="0" cy="647700"/>
          </a:xfrm>
          <a:prstGeom prst="line">
            <a:avLst/>
          </a:prstGeom>
          <a:ln w="9525" cap="flat" cmpd="sng">
            <a:solidFill>
              <a:schemeClr val="tx1"/>
            </a:solidFill>
            <a:prstDash val="solid"/>
            <a:round/>
            <a:headEnd type="none" w="med" len="med"/>
            <a:tailEnd type="none" w="med" len="med"/>
          </a:ln>
        </p:spPr>
      </p:sp>
      <p:sp>
        <p:nvSpPr>
          <p:cNvPr id="50183" name="Line 8"/>
          <p:cNvSpPr/>
          <p:nvPr/>
        </p:nvSpPr>
        <p:spPr>
          <a:xfrm>
            <a:off x="5364163" y="4437063"/>
            <a:ext cx="0" cy="647700"/>
          </a:xfrm>
          <a:prstGeom prst="line">
            <a:avLst/>
          </a:prstGeom>
          <a:ln w="9525" cap="flat" cmpd="sng">
            <a:solidFill>
              <a:schemeClr val="tx1"/>
            </a:solidFill>
            <a:prstDash val="solid"/>
            <a:round/>
            <a:headEnd type="none" w="med" len="med"/>
            <a:tailEnd type="none" w="med" len="med"/>
          </a:ln>
        </p:spPr>
      </p:sp>
      <p:sp>
        <p:nvSpPr>
          <p:cNvPr id="50184" name="Line 9"/>
          <p:cNvSpPr/>
          <p:nvPr/>
        </p:nvSpPr>
        <p:spPr>
          <a:xfrm>
            <a:off x="7524750" y="4437063"/>
            <a:ext cx="0" cy="647700"/>
          </a:xfrm>
          <a:prstGeom prst="line">
            <a:avLst/>
          </a:prstGeom>
          <a:ln w="9525" cap="flat" cmpd="sng">
            <a:solidFill>
              <a:schemeClr val="tx1"/>
            </a:solidFill>
            <a:prstDash val="solid"/>
            <a:round/>
            <a:headEnd type="none" w="med" len="med"/>
            <a:tailEnd type="none" w="med" len="med"/>
          </a:ln>
        </p:spPr>
      </p:sp>
      <p:sp>
        <p:nvSpPr>
          <p:cNvPr id="50185" name="Rectangle 10"/>
          <p:cNvSpPr/>
          <p:nvPr/>
        </p:nvSpPr>
        <p:spPr>
          <a:xfrm>
            <a:off x="684213" y="3933825"/>
            <a:ext cx="1008062"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st.no</a:t>
            </a:r>
            <a:endParaRPr lang="en-US" altLang="zh-CN" b="1" dirty="0">
              <a:latin typeface="Arial" panose="020B0604020202020204" pitchFamily="34" charset="0"/>
              <a:ea typeface="楷体_GB2312" pitchFamily="1" charset="-122"/>
            </a:endParaRPr>
          </a:p>
        </p:txBody>
      </p:sp>
      <p:sp>
        <p:nvSpPr>
          <p:cNvPr id="50186" name="Rectangle 11"/>
          <p:cNvSpPr/>
          <p:nvPr/>
        </p:nvSpPr>
        <p:spPr>
          <a:xfrm>
            <a:off x="1908175" y="5157788"/>
            <a:ext cx="1008063"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st.student</a:t>
            </a:r>
            <a:endParaRPr lang="en-US" altLang="zh-CN" b="1" dirty="0">
              <a:latin typeface="Arial" panose="020B0604020202020204" pitchFamily="34" charset="0"/>
              <a:ea typeface="楷体_GB2312" pitchFamily="1" charset="-122"/>
            </a:endParaRPr>
          </a:p>
        </p:txBody>
      </p:sp>
      <p:sp>
        <p:nvSpPr>
          <p:cNvPr id="50187" name="Rectangle 12"/>
          <p:cNvSpPr/>
          <p:nvPr/>
        </p:nvSpPr>
        <p:spPr>
          <a:xfrm>
            <a:off x="3276600" y="3933825"/>
            <a:ext cx="1008063"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st.sex</a:t>
            </a:r>
            <a:endParaRPr lang="en-US" altLang="zh-CN" b="1" dirty="0">
              <a:latin typeface="Arial" panose="020B0604020202020204" pitchFamily="34" charset="0"/>
              <a:ea typeface="楷体_GB2312" pitchFamily="1" charset="-122"/>
            </a:endParaRPr>
          </a:p>
        </p:txBody>
      </p:sp>
      <p:sp>
        <p:nvSpPr>
          <p:cNvPr id="50188" name="Rectangle 13"/>
          <p:cNvSpPr/>
          <p:nvPr/>
        </p:nvSpPr>
        <p:spPr>
          <a:xfrm>
            <a:off x="3779838" y="5157788"/>
            <a:ext cx="2016125"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st.birth_date</a:t>
            </a:r>
            <a:endParaRPr lang="en-US" altLang="zh-CN" b="1" dirty="0">
              <a:latin typeface="Arial" panose="020B0604020202020204" pitchFamily="34" charset="0"/>
              <a:ea typeface="楷体_GB2312" pitchFamily="1" charset="-122"/>
            </a:endParaRPr>
          </a:p>
        </p:txBody>
      </p:sp>
      <p:sp>
        <p:nvSpPr>
          <p:cNvPr id="50189" name="Rectangle 14"/>
          <p:cNvSpPr/>
          <p:nvPr/>
        </p:nvSpPr>
        <p:spPr>
          <a:xfrm>
            <a:off x="7381875" y="5157788"/>
            <a:ext cx="1511300"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st.major</a:t>
            </a:r>
            <a:endParaRPr lang="en-US" altLang="zh-CN" b="1" dirty="0">
              <a:latin typeface="Arial" panose="020B0604020202020204" pitchFamily="34" charset="0"/>
              <a:ea typeface="楷体_GB2312" pitchFamily="1" charset="-122"/>
            </a:endParaRPr>
          </a:p>
        </p:txBody>
      </p:sp>
      <p:sp>
        <p:nvSpPr>
          <p:cNvPr id="50190" name="Rectangle 15"/>
          <p:cNvSpPr/>
          <p:nvPr/>
        </p:nvSpPr>
        <p:spPr>
          <a:xfrm>
            <a:off x="5435600" y="3933825"/>
            <a:ext cx="2016125" cy="431800"/>
          </a:xfrm>
          <a:prstGeom prst="rect">
            <a:avLst/>
          </a:prstGeom>
          <a:noFill/>
          <a:ln w="9525">
            <a:noFill/>
          </a:ln>
        </p:spPr>
        <p:txBody>
          <a:bodyPr wrap="none" anchor="ctr" anchorCtr="0"/>
          <a:p>
            <a:pPr algn="ctr">
              <a:buClrTx/>
              <a:buFont typeface="Arial" panose="020B0604020202020204" pitchFamily="34" charset="0"/>
            </a:pPr>
            <a:r>
              <a:rPr lang="en-US" altLang="zh-CN" b="1" dirty="0">
                <a:latin typeface="Arial" panose="020B0604020202020204" pitchFamily="34" charset="0"/>
                <a:ea typeface="楷体_GB2312" pitchFamily="1" charset="-122"/>
              </a:rPr>
              <a:t>st.birth_place</a:t>
            </a:r>
            <a:endParaRPr lang="en-US" altLang="zh-CN" b="1" dirty="0">
              <a:latin typeface="Arial" panose="020B0604020202020204" pitchFamily="34" charset="0"/>
              <a:ea typeface="楷体_GB2312" pitchFamily="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idx="4294967295"/>
          </p:nvPr>
        </p:nvSpPr>
        <p:spPr>
          <a:xfrm>
            <a:off x="1838325" y="454025"/>
            <a:ext cx="6381750" cy="814388"/>
          </a:xfrm>
          <a:ln/>
        </p:spPr>
        <p:txBody>
          <a:bodyPr vert="horz" wrap="square" lIns="91440" tIns="45720" rIns="91440" bIns="45720" anchor="ctr" anchorCtr="0"/>
          <a:p>
            <a:pPr eaLnBrk="1" hangingPunct="1"/>
            <a:r>
              <a:rPr lang="zh-CN" altLang="zh-CN" dirty="0"/>
              <a:t>向函数传递结构数据</a:t>
            </a:r>
            <a:endParaRPr lang="zh-CN" altLang="zh-CN" dirty="0"/>
          </a:p>
        </p:txBody>
      </p:sp>
      <p:sp>
        <p:nvSpPr>
          <p:cNvPr id="51202" name="Rectangle 3"/>
          <p:cNvSpPr>
            <a:spLocks noGrp="1"/>
          </p:cNvSpPr>
          <p:nvPr>
            <p:ph type="body" idx="4294967295"/>
          </p:nvPr>
        </p:nvSpPr>
        <p:spPr>
          <a:xfrm>
            <a:off x="827088" y="1700213"/>
            <a:ext cx="8137525" cy="5457825"/>
          </a:xfrm>
          <a:ln/>
        </p:spPr>
        <p:txBody>
          <a:bodyPr vert="horz" wrap="square" lIns="91440" tIns="45720" rIns="91440" bIns="45720" anchor="t" anchorCtr="0"/>
          <a:p>
            <a:pPr marL="360680" indent="-360680" algn="just" eaLnBrk="1" hangingPunct="1"/>
            <a:r>
              <a:rPr lang="zh-CN" altLang="zh-CN" sz="3200" dirty="0"/>
              <a:t>默认传递方式为</a:t>
            </a:r>
            <a:r>
              <a:rPr lang="zh-CN" altLang="zh-CN" sz="3200" dirty="0">
                <a:solidFill>
                  <a:srgbClr val="FF0000"/>
                </a:solidFill>
              </a:rPr>
              <a:t>值传递</a:t>
            </a:r>
            <a:r>
              <a:rPr lang="zh-CN" altLang="zh-CN" sz="3200" dirty="0"/>
              <a:t>。有时效率不高，考虑指针或者引用来实现。</a:t>
            </a:r>
            <a:endParaRPr lang="zh-CN" altLang="zh-CN" sz="3200" dirty="0"/>
          </a:p>
          <a:p>
            <a:pPr marL="360680" indent="-360680" algn="just" eaLnBrk="1" hangingPunct="1"/>
            <a:r>
              <a:rPr lang="zh-CN" altLang="zh-CN" sz="3200" dirty="0"/>
              <a:t>可作为函数的返回值类型</a:t>
            </a:r>
            <a:endParaRPr lang="zh-CN" altLang="zh-CN" sz="3200" dirty="0"/>
          </a:p>
          <a:p>
            <a:pPr marL="360680" indent="-360680" algn="just" eaLnBrk="1" hangingPunct="1"/>
            <a:endParaRPr lang="zh-CN" altLang="zh-CN"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idx="4294967295"/>
          </p:nvPr>
        </p:nvSpPr>
        <p:spPr>
          <a:xfrm>
            <a:off x="1549400" y="476250"/>
            <a:ext cx="6335713" cy="819150"/>
          </a:xfrm>
          <a:ln/>
        </p:spPr>
        <p:txBody>
          <a:bodyPr vert="horz" wrap="square" lIns="91440" tIns="45720" rIns="91440" bIns="45720" anchor="ctr" anchorCtr="0"/>
          <a:p>
            <a:pPr eaLnBrk="1" hangingPunct="1"/>
            <a:r>
              <a:rPr lang="zh-CN" altLang="en-US" dirty="0"/>
              <a:t>联合(</a:t>
            </a:r>
            <a:r>
              <a:rPr lang="en-US" altLang="zh-CN" dirty="0"/>
              <a:t>union</a:t>
            </a:r>
            <a:r>
              <a:rPr lang="zh-CN" altLang="en-US" dirty="0"/>
              <a:t>)类型 </a:t>
            </a:r>
            <a:endParaRPr lang="zh-CN" altLang="en-US" dirty="0"/>
          </a:p>
        </p:txBody>
      </p:sp>
      <p:sp>
        <p:nvSpPr>
          <p:cNvPr id="52226" name="Rectangle 3"/>
          <p:cNvSpPr>
            <a:spLocks noGrp="1"/>
          </p:cNvSpPr>
          <p:nvPr>
            <p:ph type="body" idx="4294967295"/>
          </p:nvPr>
        </p:nvSpPr>
        <p:spPr>
          <a:xfrm>
            <a:off x="250825" y="1751013"/>
            <a:ext cx="8642350" cy="5638800"/>
          </a:xfrm>
          <a:ln/>
        </p:spPr>
        <p:txBody>
          <a:bodyPr vert="horz" wrap="square" lIns="91440" tIns="45720" rIns="91440" bIns="45720" anchor="t" anchorCtr="0"/>
          <a:p>
            <a:pPr eaLnBrk="1" hangingPunct="1">
              <a:lnSpc>
                <a:spcPct val="90000"/>
              </a:lnSpc>
            </a:pPr>
            <a:r>
              <a:rPr lang="zh-CN" altLang="en-US" sz="3200" dirty="0"/>
              <a:t>用于实现</a:t>
            </a:r>
            <a:r>
              <a:rPr lang="zh-CN" altLang="en-US" sz="3200" dirty="0">
                <a:solidFill>
                  <a:srgbClr val="FF0000"/>
                </a:solidFill>
              </a:rPr>
              <a:t>用一种类型表示多种类型的数据</a:t>
            </a:r>
            <a:r>
              <a:rPr lang="zh-CN" altLang="en-US" sz="3200" dirty="0"/>
              <a:t>。</a:t>
            </a:r>
            <a:endParaRPr lang="zh-CN" altLang="en-US" sz="3200" dirty="0"/>
          </a:p>
          <a:p>
            <a:pPr lvl="1" eaLnBrk="1" hangingPunct="1">
              <a:lnSpc>
                <a:spcPct val="90000"/>
              </a:lnSpc>
              <a:buFont typeface="Wingdings" panose="05000000000000000000" pitchFamily="2" charset="2"/>
              <a:buChar char="l"/>
            </a:pPr>
            <a:r>
              <a:rPr lang="zh-CN" altLang="en-US" dirty="0"/>
              <a:t>例如：</a:t>
            </a:r>
            <a:r>
              <a:rPr lang="en-US" altLang="zh-CN" dirty="0"/>
              <a:t>union A</a:t>
            </a:r>
            <a:endParaRPr lang="en-US" altLang="zh-CN" dirty="0"/>
          </a:p>
          <a:p>
            <a:pPr lvl="1" eaLnBrk="1" hangingPunct="1">
              <a:lnSpc>
                <a:spcPct val="80000"/>
              </a:lnSpc>
              <a:buNone/>
            </a:pPr>
            <a:r>
              <a:rPr lang="en-US" altLang="zh-CN" dirty="0"/>
              <a:t>              { int i;  </a:t>
            </a:r>
            <a:endParaRPr lang="en-US" altLang="zh-CN" dirty="0"/>
          </a:p>
          <a:p>
            <a:pPr lvl="1" eaLnBrk="1" hangingPunct="1">
              <a:lnSpc>
                <a:spcPct val="80000"/>
              </a:lnSpc>
              <a:buNone/>
            </a:pPr>
            <a:r>
              <a:rPr lang="en-US" altLang="zh-CN" dirty="0"/>
              <a:t>                char c;</a:t>
            </a:r>
            <a:endParaRPr lang="en-US" altLang="zh-CN" dirty="0"/>
          </a:p>
          <a:p>
            <a:pPr lvl="1" eaLnBrk="1" hangingPunct="1">
              <a:lnSpc>
                <a:spcPct val="80000"/>
              </a:lnSpc>
              <a:buNone/>
            </a:pPr>
            <a:r>
              <a:rPr lang="en-US" altLang="zh-CN" dirty="0"/>
              <a:t>                double d;</a:t>
            </a:r>
            <a:endParaRPr lang="en-US" altLang="zh-CN" dirty="0"/>
          </a:p>
          <a:p>
            <a:pPr lvl="1" eaLnBrk="1" hangingPunct="1">
              <a:lnSpc>
                <a:spcPct val="80000"/>
              </a:lnSpc>
              <a:buNone/>
            </a:pPr>
            <a:r>
              <a:rPr lang="en-US" altLang="zh-CN" dirty="0"/>
              <a:t>              };</a:t>
            </a:r>
            <a:endParaRPr lang="en-US" altLang="zh-CN" dirty="0"/>
          </a:p>
          <a:p>
            <a:pPr eaLnBrk="1" hangingPunct="1">
              <a:lnSpc>
                <a:spcPct val="90000"/>
              </a:lnSpc>
            </a:pPr>
            <a:r>
              <a:rPr lang="zh-CN" altLang="en-US" sz="3200" dirty="0"/>
              <a:t>所有成员</a:t>
            </a:r>
            <a:r>
              <a:rPr lang="zh-CN" altLang="en-US" sz="3200" dirty="0">
                <a:solidFill>
                  <a:srgbClr val="FF0000"/>
                </a:solidFill>
              </a:rPr>
              <a:t>占有同一块内存空间</a:t>
            </a:r>
            <a:r>
              <a:rPr lang="zh-CN" altLang="en-US" sz="3200" dirty="0"/>
              <a:t>，该内存空间的大小为其</a:t>
            </a:r>
            <a:r>
              <a:rPr lang="zh-CN" altLang="en-US" sz="3200" dirty="0">
                <a:solidFill>
                  <a:srgbClr val="FF0000"/>
                </a:solidFill>
              </a:rPr>
              <a:t>最大成员所需内存空间的大小</a:t>
            </a:r>
            <a:r>
              <a:rPr lang="zh-CN" altLang="en-US" sz="3200" dirty="0"/>
              <a:t>。</a:t>
            </a:r>
            <a:endParaRPr lang="zh-CN" altLang="en-US" sz="3200" dirty="0"/>
          </a:p>
          <a:p>
            <a:pPr lvl="1" eaLnBrk="1" hangingPunct="1">
              <a:lnSpc>
                <a:spcPct val="80000"/>
              </a:lnSpc>
              <a:buFont typeface="Wingdings" panose="05000000000000000000" pitchFamily="2" charset="2"/>
              <a:buChar char="l"/>
            </a:pPr>
            <a:r>
              <a:rPr lang="zh-CN" altLang="en-US" dirty="0"/>
              <a:t>例如：</a:t>
            </a:r>
            <a:r>
              <a:rPr lang="en-US" altLang="zh-CN" dirty="0"/>
              <a:t>A a;</a:t>
            </a:r>
            <a:endParaRPr lang="en-US" altLang="zh-CN" dirty="0"/>
          </a:p>
          <a:p>
            <a:pPr lvl="1" eaLnBrk="1" hangingPunct="1">
              <a:lnSpc>
                <a:spcPct val="80000"/>
              </a:lnSpc>
              <a:buNone/>
            </a:pPr>
            <a:r>
              <a:rPr lang="en-US" altLang="zh-CN" dirty="0"/>
              <a:t>    cout &lt;&lt; sizeof(a); //</a:t>
            </a:r>
            <a:r>
              <a:rPr lang="zh-CN" altLang="en-US" dirty="0"/>
              <a:t>输出</a:t>
            </a:r>
            <a:r>
              <a:rPr lang="en-US" altLang="zh-CN" dirty="0"/>
              <a:t>8</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body" idx="4294967295"/>
          </p:nvPr>
        </p:nvSpPr>
        <p:spPr>
          <a:xfrm>
            <a:off x="250825" y="1557338"/>
            <a:ext cx="8642350" cy="6767512"/>
          </a:xfrm>
          <a:ln/>
        </p:spPr>
        <p:txBody>
          <a:bodyPr vert="horz" wrap="square" lIns="91440" tIns="45720" rIns="91440" bIns="45720" anchor="t" anchorCtr="0"/>
          <a:p>
            <a:pPr eaLnBrk="1" hangingPunct="1"/>
            <a:r>
              <a:rPr lang="zh-CN" altLang="en-US" sz="3200" dirty="0"/>
              <a:t>在程序运行的</a:t>
            </a:r>
            <a:r>
              <a:rPr lang="zh-CN" altLang="en-US" sz="3200" dirty="0">
                <a:solidFill>
                  <a:srgbClr val="FF0000"/>
                </a:solidFill>
              </a:rPr>
              <a:t>不同时刻</a:t>
            </a:r>
            <a:r>
              <a:rPr lang="zh-CN" altLang="en-US" sz="3200" dirty="0"/>
              <a:t>中，可以给一个联合类型的变量赋予不同类型的数据。</a:t>
            </a:r>
            <a:endParaRPr lang="zh-CN" altLang="en-US" sz="3200" dirty="0"/>
          </a:p>
          <a:p>
            <a:pPr lvl="1" eaLnBrk="1" hangingPunct="1">
              <a:buFont typeface="Wingdings" panose="05000000000000000000" pitchFamily="2" charset="2"/>
              <a:buChar char="l"/>
            </a:pPr>
            <a:r>
              <a:rPr lang="zh-CN" altLang="en-US" dirty="0"/>
              <a:t>例如： </a:t>
            </a:r>
            <a:r>
              <a:rPr lang="en-US" altLang="zh-CN" dirty="0"/>
              <a:t>A a;</a:t>
            </a:r>
            <a:endParaRPr lang="en-US" altLang="zh-CN" dirty="0"/>
          </a:p>
          <a:p>
            <a:pPr lvl="1" eaLnBrk="1" hangingPunct="1">
              <a:buNone/>
            </a:pPr>
            <a:r>
              <a:rPr lang="en-US" altLang="zh-CN" dirty="0"/>
              <a:t>              a.i = 12; //</a:t>
            </a:r>
            <a:r>
              <a:rPr lang="zh-CN" altLang="en-US" dirty="0"/>
              <a:t>以下把</a:t>
            </a:r>
            <a:r>
              <a:rPr lang="en-US" altLang="zh-CN" dirty="0"/>
              <a:t>a</a:t>
            </a:r>
            <a:r>
              <a:rPr lang="zh-CN" altLang="en-US" dirty="0"/>
              <a:t>当作</a:t>
            </a:r>
            <a:r>
              <a:rPr lang="en-US" altLang="zh-CN" dirty="0"/>
              <a:t>int</a:t>
            </a:r>
            <a:r>
              <a:rPr lang="zh-CN" altLang="en-US" dirty="0"/>
              <a:t>型来用</a:t>
            </a:r>
            <a:endParaRPr lang="zh-CN" altLang="en-US" dirty="0"/>
          </a:p>
          <a:p>
            <a:pPr lvl="1" eaLnBrk="1" hangingPunct="1">
              <a:buNone/>
            </a:pPr>
            <a:r>
              <a:rPr lang="zh-CN" altLang="en-US" dirty="0"/>
              <a:t>              </a:t>
            </a:r>
            <a:r>
              <a:rPr lang="en-US" altLang="zh-CN" dirty="0"/>
              <a:t>a.c = 'X'; //</a:t>
            </a:r>
            <a:r>
              <a:rPr lang="zh-CN" altLang="en-US" dirty="0"/>
              <a:t>以下把</a:t>
            </a:r>
            <a:r>
              <a:rPr lang="en-US" altLang="zh-CN" dirty="0"/>
              <a:t>a</a:t>
            </a:r>
            <a:r>
              <a:rPr lang="zh-CN" altLang="en-US" dirty="0"/>
              <a:t>当作</a:t>
            </a:r>
            <a:r>
              <a:rPr lang="en-US" altLang="zh-CN" dirty="0"/>
              <a:t>char</a:t>
            </a:r>
            <a:r>
              <a:rPr lang="zh-CN" altLang="en-US" dirty="0"/>
              <a:t>型来用</a:t>
            </a:r>
            <a:endParaRPr lang="zh-CN" altLang="en-US" dirty="0"/>
          </a:p>
          <a:p>
            <a:pPr lvl="1" eaLnBrk="1" hangingPunct="1">
              <a:spcAft>
                <a:spcPct val="50000"/>
              </a:spcAft>
              <a:buNone/>
            </a:pPr>
            <a:r>
              <a:rPr lang="zh-CN" altLang="en-US" dirty="0"/>
              <a:t>              </a:t>
            </a:r>
            <a:r>
              <a:rPr lang="en-US" altLang="zh-CN" dirty="0"/>
              <a:t>a.d = 12.0; //</a:t>
            </a:r>
            <a:r>
              <a:rPr lang="zh-CN" altLang="en-US" dirty="0"/>
              <a:t>以下把</a:t>
            </a:r>
            <a:r>
              <a:rPr lang="en-US" altLang="zh-CN" dirty="0"/>
              <a:t>a</a:t>
            </a:r>
            <a:r>
              <a:rPr lang="zh-CN" altLang="en-US" dirty="0"/>
              <a:t>当作</a:t>
            </a:r>
            <a:r>
              <a:rPr lang="en-US" altLang="zh-CN" dirty="0"/>
              <a:t>double</a:t>
            </a:r>
            <a:r>
              <a:rPr lang="zh-CN" altLang="en-US" dirty="0"/>
              <a:t>型来用</a:t>
            </a:r>
            <a:endParaRPr lang="zh-CN" altLang="en-US" dirty="0"/>
          </a:p>
          <a:p>
            <a:pPr eaLnBrk="1" hangingPunct="1"/>
            <a:r>
              <a:rPr lang="zh-CN" altLang="en-US" sz="3200" dirty="0"/>
              <a:t>对于联合类型的变量，程序将会分阶段地把它作为不同的类型来使用，而</a:t>
            </a:r>
            <a:r>
              <a:rPr lang="zh-CN" altLang="en-US" sz="3200" dirty="0">
                <a:solidFill>
                  <a:srgbClr val="FF0000"/>
                </a:solidFill>
              </a:rPr>
              <a:t>不会同时把它作为几种类型来用</a:t>
            </a:r>
            <a:r>
              <a:rPr lang="zh-CN" altLang="en-US" sz="3200" dirty="0"/>
              <a:t>。</a:t>
            </a:r>
            <a:r>
              <a:rPr lang="zh-CN" altLang="en-US" sz="2400" dirty="0"/>
              <a:t> </a:t>
            </a:r>
            <a:endParaRPr lang="zh-CN" altLang="en-US" sz="2400" dirty="0"/>
          </a:p>
        </p:txBody>
      </p:sp>
      <p:sp>
        <p:nvSpPr>
          <p:cNvPr id="53250" name="Rectangle 3"/>
          <p:cNvSpPr>
            <a:spLocks noGrp="1"/>
          </p:cNvSpPr>
          <p:nvPr>
            <p:ph type="title" idx="4294967295"/>
          </p:nvPr>
        </p:nvSpPr>
        <p:spPr>
          <a:xfrm>
            <a:off x="1547813" y="476250"/>
            <a:ext cx="7772400" cy="819150"/>
          </a:xfrm>
          <a:ln/>
        </p:spPr>
        <p:txBody>
          <a:bodyPr vert="horz" wrap="square" lIns="91440" tIns="45720" rIns="91440" bIns="45720" anchor="ctr" anchorCtr="0"/>
          <a:p>
            <a:pPr eaLnBrk="1" hangingPunct="1"/>
            <a:r>
              <a:rPr lang="zh-CN" altLang="zh-CN" dirty="0"/>
              <a:t>联合类型的赋值（1）</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body" idx="4294967295"/>
          </p:nvPr>
        </p:nvSpPr>
        <p:spPr>
          <a:xfrm>
            <a:off x="-28575" y="1630363"/>
            <a:ext cx="9172575" cy="5183187"/>
          </a:xfrm>
          <a:ln/>
        </p:spPr>
        <p:txBody>
          <a:bodyPr vert="horz" wrap="square" lIns="91440" tIns="45720" rIns="91440" bIns="45720" anchor="t" anchorCtr="0"/>
          <a:p>
            <a:pPr marL="361950" indent="-361950" algn="just" eaLnBrk="1" hangingPunct="1"/>
            <a:r>
              <a:rPr lang="zh-CN" altLang="en-US" sz="3200" dirty="0"/>
              <a:t>枚举值</a:t>
            </a:r>
            <a:endParaRPr lang="zh-CN" altLang="en-US" sz="3200" dirty="0"/>
          </a:p>
          <a:p>
            <a:pPr marL="827405" lvl="1" algn="just" eaLnBrk="1" hangingPunct="1">
              <a:buFont typeface="Wingdings" panose="05000000000000000000" pitchFamily="2" charset="2"/>
              <a:buChar char="l"/>
            </a:pPr>
            <a:r>
              <a:rPr lang="zh-CN" altLang="en-US" dirty="0">
                <a:solidFill>
                  <a:srgbClr val="FF0000"/>
                </a:solidFill>
              </a:rPr>
              <a:t>每一个枚举值都对应一个整数</a:t>
            </a:r>
            <a:r>
              <a:rPr lang="zh-CN" altLang="en-US" dirty="0"/>
              <a:t>。</a:t>
            </a:r>
            <a:endParaRPr lang="zh-CN" altLang="en-US" dirty="0"/>
          </a:p>
          <a:p>
            <a:pPr marL="827405" lvl="1" algn="just" eaLnBrk="1" hangingPunct="1">
              <a:buFont typeface="Wingdings" panose="05000000000000000000" pitchFamily="2" charset="2"/>
              <a:buChar char="l"/>
            </a:pPr>
            <a:r>
              <a:rPr lang="zh-CN" altLang="en-US" dirty="0"/>
              <a:t>默认情况下，</a:t>
            </a:r>
            <a:r>
              <a:rPr lang="zh-CN" altLang="en-US" dirty="0">
                <a:solidFill>
                  <a:srgbClr val="FF0000"/>
                </a:solidFill>
              </a:rPr>
              <a:t>第一个枚举值对应常量值</a:t>
            </a:r>
            <a:r>
              <a:rPr lang="en-US" altLang="zh-CN" dirty="0">
                <a:solidFill>
                  <a:srgbClr val="FF0000"/>
                </a:solidFill>
              </a:rPr>
              <a:t>0</a:t>
            </a:r>
            <a:r>
              <a:rPr lang="zh-CN" altLang="en-US" dirty="0"/>
              <a:t>，其它的值为</a:t>
            </a:r>
            <a:r>
              <a:rPr lang="zh-CN" altLang="en-US" dirty="0">
                <a:solidFill>
                  <a:srgbClr val="FF0000"/>
                </a:solidFill>
              </a:rPr>
              <a:t>前一个值加</a:t>
            </a:r>
            <a:r>
              <a:rPr lang="en-US" altLang="zh-CN" dirty="0">
                <a:solidFill>
                  <a:srgbClr val="FF0000"/>
                </a:solidFill>
              </a:rPr>
              <a:t>1</a:t>
            </a:r>
            <a:r>
              <a:rPr lang="zh-CN" altLang="en-US" dirty="0"/>
              <a:t>。</a:t>
            </a:r>
            <a:endParaRPr lang="zh-CN" altLang="en-US" dirty="0"/>
          </a:p>
          <a:p>
            <a:pPr marL="827405" lvl="1" eaLnBrk="1" hangingPunct="1">
              <a:buFont typeface="Wingdings" panose="05000000000000000000" pitchFamily="2" charset="2"/>
              <a:buChar char="l"/>
            </a:pPr>
            <a:r>
              <a:rPr lang="zh-CN" altLang="en-US" dirty="0"/>
              <a:t>定义时，可给枚举值指定对应的整数值。</a:t>
            </a:r>
            <a:endParaRPr lang="zh-CN" altLang="en-US" dirty="0"/>
          </a:p>
          <a:p>
            <a:pPr marL="361950" indent="-361950" eaLnBrk="1" hangingPunct="1">
              <a:buNone/>
            </a:pPr>
            <a:r>
              <a:rPr lang="zh-CN" altLang="en-US" sz="2800" dirty="0"/>
              <a:t>         例如： </a:t>
            </a:r>
            <a:endParaRPr lang="zh-CN" altLang="en-US" sz="2800" dirty="0"/>
          </a:p>
          <a:p>
            <a:pPr marL="361950" indent="-361950" eaLnBrk="1" hangingPunct="1">
              <a:buNone/>
            </a:pPr>
            <a:r>
              <a:rPr lang="zh-CN" altLang="en-US" sz="2400" dirty="0"/>
              <a:t>            </a:t>
            </a:r>
            <a:r>
              <a:rPr lang="en-US" altLang="zh-CN" sz="2400" dirty="0"/>
              <a:t>enum Day {SUN=7,MON=1,TUE,WED,THU,FRI,SAT};</a:t>
            </a:r>
            <a:endParaRPr lang="en-US" altLang="zh-CN" dirty="0"/>
          </a:p>
          <a:p>
            <a:pPr marL="361950" indent="-361950" eaLnBrk="1" hangingPunct="1"/>
            <a:endParaRPr lang="en-US" altLang="zh-CN" sz="2800" dirty="0"/>
          </a:p>
        </p:txBody>
      </p:sp>
      <p:sp>
        <p:nvSpPr>
          <p:cNvPr id="8194" name="Rectangle 3"/>
          <p:cNvSpPr>
            <a:spLocks noGrp="1"/>
          </p:cNvSpPr>
          <p:nvPr>
            <p:ph type="title" idx="4294967295"/>
          </p:nvPr>
        </p:nvSpPr>
        <p:spPr>
          <a:ln/>
        </p:spPr>
        <p:txBody>
          <a:bodyPr vert="horz" wrap="square" lIns="91440" tIns="45720" rIns="91440" bIns="45720" anchor="ctr" anchorCtr="0"/>
          <a:p>
            <a:pPr eaLnBrk="1" hangingPunct="1"/>
            <a:r>
              <a:rPr lang="zh-CN" altLang="en-US" dirty="0"/>
              <a:t>枚举类型（</a:t>
            </a:r>
            <a:r>
              <a:rPr lang="en-US" altLang="zh-CN" dirty="0"/>
              <a:t>2</a:t>
            </a:r>
            <a:r>
              <a:rPr lang="zh-CN" altLang="en-US"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body" idx="4294967295"/>
          </p:nvPr>
        </p:nvSpPr>
        <p:spPr>
          <a:xfrm>
            <a:off x="250825" y="1628775"/>
            <a:ext cx="8642350" cy="6265863"/>
          </a:xfrm>
          <a:ln/>
        </p:spPr>
        <p:txBody>
          <a:bodyPr vert="horz" wrap="square" lIns="91440" tIns="45720" rIns="91440" bIns="45720" anchor="t" anchorCtr="0"/>
          <a:p>
            <a:pPr eaLnBrk="1" hangingPunct="1">
              <a:lnSpc>
                <a:spcPct val="90000"/>
              </a:lnSpc>
            </a:pPr>
            <a:r>
              <a:rPr lang="zh-CN" altLang="en-US" sz="3200" dirty="0"/>
              <a:t>当给一个联合类型的变量赋了一个某种类型的值之后，如果</a:t>
            </a:r>
            <a:r>
              <a:rPr lang="zh-CN" altLang="en-US" sz="3200" dirty="0">
                <a:solidFill>
                  <a:srgbClr val="FF0000"/>
                </a:solidFill>
              </a:rPr>
              <a:t>以另外一种类型来使用这个值，将得不到原来的值</a:t>
            </a:r>
            <a:r>
              <a:rPr lang="zh-CN" altLang="en-US" sz="3200" dirty="0"/>
              <a:t>。</a:t>
            </a:r>
            <a:endParaRPr lang="zh-CN" altLang="en-US" sz="3200" dirty="0"/>
          </a:p>
          <a:p>
            <a:pPr lvl="1" eaLnBrk="1" hangingPunct="1">
              <a:lnSpc>
                <a:spcPct val="80000"/>
              </a:lnSpc>
              <a:buFont typeface="Wingdings" panose="05000000000000000000" pitchFamily="2" charset="2"/>
              <a:buChar char="l"/>
            </a:pPr>
            <a:r>
              <a:rPr lang="zh-CN" altLang="en-US" dirty="0"/>
              <a:t>例如：</a:t>
            </a:r>
            <a:r>
              <a:rPr lang="en-US" altLang="zh-CN" dirty="0"/>
              <a:t>a.i = 12;</a:t>
            </a:r>
            <a:endParaRPr lang="en-US" altLang="zh-CN" dirty="0"/>
          </a:p>
          <a:p>
            <a:pPr lvl="2" eaLnBrk="1" hangingPunct="1">
              <a:lnSpc>
                <a:spcPct val="80000"/>
              </a:lnSpc>
              <a:spcAft>
                <a:spcPct val="50000"/>
              </a:spcAft>
              <a:buNone/>
            </a:pPr>
            <a:r>
              <a:rPr lang="en-US" altLang="zh-CN" sz="2800" dirty="0"/>
              <a:t>         cout &lt;&lt; a.d;  </a:t>
            </a:r>
            <a:r>
              <a:rPr lang="en-US" altLang="zh-CN" sz="2800" dirty="0">
                <a:latin typeface="楷体_GB2312" pitchFamily="1" charset="-122"/>
                <a:ea typeface="楷体_GB2312" pitchFamily="1" charset="-122"/>
              </a:rPr>
              <a:t>//</a:t>
            </a:r>
            <a:r>
              <a:rPr lang="zh-CN" altLang="en-US" sz="2800" dirty="0">
                <a:latin typeface="楷体_GB2312" pitchFamily="1" charset="-122"/>
                <a:ea typeface="楷体_GB2312" pitchFamily="1" charset="-122"/>
              </a:rPr>
              <a:t>输出什么呢？</a:t>
            </a:r>
            <a:endParaRPr lang="zh-CN" altLang="en-US" sz="2800" dirty="0">
              <a:latin typeface="楷体_GB2312" pitchFamily="1" charset="-122"/>
              <a:ea typeface="楷体_GB2312" pitchFamily="1" charset="-122"/>
            </a:endParaRPr>
          </a:p>
          <a:p>
            <a:pPr eaLnBrk="1" hangingPunct="1"/>
            <a:r>
              <a:rPr lang="zh-CN" altLang="en-US" sz="3200" dirty="0"/>
              <a:t>可以对联合类型的数据进行</a:t>
            </a:r>
            <a:r>
              <a:rPr lang="zh-CN" altLang="en-US" sz="3200" dirty="0">
                <a:solidFill>
                  <a:srgbClr val="FF0000"/>
                </a:solidFill>
              </a:rPr>
              <a:t>整体赋值</a:t>
            </a:r>
            <a:r>
              <a:rPr lang="zh-CN" altLang="en-US" sz="3200" dirty="0"/>
              <a:t>，以及把联合类型的数据传给函数和作为函数的返回值</a:t>
            </a:r>
            <a:endParaRPr lang="zh-CN" altLang="en-US" sz="3200" dirty="0"/>
          </a:p>
          <a:p>
            <a:pPr lvl="1" eaLnBrk="1" hangingPunct="1">
              <a:lnSpc>
                <a:spcPct val="80000"/>
              </a:lnSpc>
              <a:buFont typeface="Wingdings" panose="05000000000000000000" pitchFamily="2" charset="2"/>
              <a:buChar char="l"/>
            </a:pPr>
            <a:r>
              <a:rPr lang="zh-CN" altLang="en-US" dirty="0"/>
              <a:t>按照其</a:t>
            </a:r>
            <a:r>
              <a:rPr lang="zh-CN" altLang="en-US" dirty="0">
                <a:solidFill>
                  <a:srgbClr val="FF0000"/>
                </a:solidFill>
              </a:rPr>
              <a:t>占有的整个空间</a:t>
            </a:r>
            <a:r>
              <a:rPr lang="zh-CN" altLang="en-US" dirty="0"/>
              <a:t>进行赋值，而不是按照某个成员进行赋值</a:t>
            </a:r>
            <a:r>
              <a:rPr lang="zh-CN" altLang="en-US" sz="3000" dirty="0"/>
              <a:t>。</a:t>
            </a:r>
            <a:endParaRPr lang="zh-CN" altLang="en-US" sz="3200" dirty="0"/>
          </a:p>
        </p:txBody>
      </p:sp>
      <p:sp>
        <p:nvSpPr>
          <p:cNvPr id="54274" name="Rectangle 3"/>
          <p:cNvSpPr>
            <a:spLocks noGrp="1"/>
          </p:cNvSpPr>
          <p:nvPr>
            <p:ph type="title" idx="4294967295"/>
          </p:nvPr>
        </p:nvSpPr>
        <p:spPr>
          <a:xfrm>
            <a:off x="1547813" y="476250"/>
            <a:ext cx="7772400" cy="819150"/>
          </a:xfrm>
          <a:ln/>
        </p:spPr>
        <p:txBody>
          <a:bodyPr vert="horz" wrap="square" lIns="91440" tIns="45720" rIns="91440" bIns="45720" anchor="ctr" anchorCtr="0"/>
          <a:p>
            <a:pPr eaLnBrk="1" hangingPunct="1"/>
            <a:r>
              <a:rPr lang="zh-CN" altLang="zh-CN" dirty="0"/>
              <a:t>联合类型的赋值（2） </a:t>
            </a:r>
            <a:endParaRPr lang="zh-CN"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指针类型</a:t>
            </a:r>
            <a:endParaRPr lang="zh-CN" altLang="zh-CN" dirty="0"/>
          </a:p>
        </p:txBody>
      </p:sp>
      <p:sp>
        <p:nvSpPr>
          <p:cNvPr id="55298" name="Rectangle 3"/>
          <p:cNvSpPr>
            <a:spLocks noGrp="1"/>
          </p:cNvSpPr>
          <p:nvPr>
            <p:ph type="body" idx="4294967295"/>
          </p:nvPr>
        </p:nvSpPr>
        <p:spPr>
          <a:xfrm>
            <a:off x="250825" y="1778000"/>
            <a:ext cx="8686800" cy="4530725"/>
          </a:xfrm>
          <a:ln/>
        </p:spPr>
        <p:txBody>
          <a:bodyPr vert="horz" wrap="square" lIns="91440" tIns="45720" rIns="91440" bIns="45720" anchor="t" anchorCtr="0"/>
          <a:p>
            <a:pPr eaLnBrk="1" hangingPunct="1"/>
            <a:r>
              <a:rPr lang="zh-CN" altLang="en-US" sz="3200" dirty="0"/>
              <a:t>指针是内存地址的抽象表示，一个指针代表一个内存地址。 </a:t>
            </a:r>
            <a:endParaRPr lang="zh-CN" altLang="en-US" sz="3200" dirty="0"/>
          </a:p>
          <a:p>
            <a:pPr eaLnBrk="1" hangingPunct="1"/>
            <a:r>
              <a:rPr lang="zh-CN" altLang="en-US" sz="3200" dirty="0"/>
              <a:t>形式上是一个</a:t>
            </a:r>
            <a:r>
              <a:rPr lang="zh-CN" altLang="en-US" sz="3200" dirty="0">
                <a:solidFill>
                  <a:srgbClr val="FF0000"/>
                </a:solidFill>
              </a:rPr>
              <a:t>无符号整数</a:t>
            </a:r>
            <a:r>
              <a:rPr lang="zh-CN" altLang="en-US" sz="3200" dirty="0"/>
              <a:t>，但是概念上不同于无符号整数</a:t>
            </a:r>
            <a:endParaRPr lang="en-US" altLang="zh-CN" sz="3200" dirty="0"/>
          </a:p>
          <a:p>
            <a:pPr lvl="1" eaLnBrk="1" hangingPunct="1">
              <a:buFont typeface="Wingdings" panose="05000000000000000000" pitchFamily="2" charset="2"/>
              <a:buChar char="l"/>
            </a:pPr>
            <a:r>
              <a:rPr lang="zh-CN" altLang="en-US" dirty="0"/>
              <a:t>指针对应某个内存单元，它关联到某个变量或者函数</a:t>
            </a:r>
            <a:endParaRPr lang="en-US" altLang="zh-CN" dirty="0"/>
          </a:p>
          <a:p>
            <a:pPr lvl="1" eaLnBrk="1" hangingPunct="1">
              <a:buFont typeface="Wingdings" panose="05000000000000000000" pitchFamily="2" charset="2"/>
              <a:buChar char="l"/>
            </a:pPr>
            <a:r>
              <a:rPr lang="zh-CN" altLang="en-US" dirty="0"/>
              <a:t>无符号整数的有些运算对指针没有意义</a:t>
            </a:r>
            <a:endParaRPr lang="en-US" altLang="zh-CN" dirty="0"/>
          </a:p>
          <a:p>
            <a:pPr lvl="1" eaLnBrk="1" hangingPunct="1">
              <a:buFont typeface="Wingdings" panose="05000000000000000000" pitchFamily="2" charset="2"/>
              <a:buChar char="l"/>
            </a:pPr>
            <a:r>
              <a:rPr lang="zh-CN" altLang="en-US" dirty="0"/>
              <a:t>一个内存地址可能属于不同指针类型，这要取决于内存单元存储的是何种类型的程序实体。</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p:nvPr/>
        </p:nvSpPr>
        <p:spPr>
          <a:xfrm>
            <a:off x="2989263" y="5929313"/>
            <a:ext cx="792162" cy="360362"/>
          </a:xfrm>
          <a:prstGeom prst="rect">
            <a:avLst/>
          </a:prstGeom>
          <a:noFill/>
          <a:ln w="9525" cap="flat" cmpd="sng">
            <a:solidFill>
              <a:schemeClr val="tx1"/>
            </a:solidFill>
            <a:prstDash val="solid"/>
            <a:miter/>
            <a:headEnd type="none" w="med" len="med"/>
            <a:tailEnd type="none" w="med" len="med"/>
          </a:ln>
        </p:spPr>
        <p:txBody>
          <a:bodyPr wrap="none" anchor="ctr" anchorCtr="0">
            <a:spAutoFit/>
          </a:bodyPr>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56322" name="Rectangle 3"/>
          <p:cNvSpPr>
            <a:spLocks noGrp="1"/>
          </p:cNvSpPr>
          <p:nvPr>
            <p:ph type="title" idx="4294967295"/>
          </p:nvPr>
        </p:nvSpPr>
        <p:spPr>
          <a:xfrm>
            <a:off x="1763713" y="333375"/>
            <a:ext cx="8229600" cy="1139825"/>
          </a:xfrm>
          <a:ln/>
        </p:spPr>
        <p:txBody>
          <a:bodyPr vert="horz" wrap="square" lIns="91440" tIns="45720" rIns="91440" bIns="45720" anchor="ctr" anchorCtr="0"/>
          <a:p>
            <a:pPr eaLnBrk="1" hangingPunct="1"/>
            <a:r>
              <a:rPr lang="zh-CN" altLang="zh-CN" dirty="0"/>
              <a:t>指针变量的定义</a:t>
            </a:r>
            <a:endParaRPr lang="zh-CN" altLang="zh-CN" dirty="0"/>
          </a:p>
        </p:txBody>
      </p:sp>
      <p:sp>
        <p:nvSpPr>
          <p:cNvPr id="56323" name="Rectangle 4"/>
          <p:cNvSpPr>
            <a:spLocks noGrp="1"/>
          </p:cNvSpPr>
          <p:nvPr>
            <p:ph type="body" idx="4294967295"/>
          </p:nvPr>
        </p:nvSpPr>
        <p:spPr>
          <a:xfrm>
            <a:off x="250825" y="1557338"/>
            <a:ext cx="8229600" cy="4608512"/>
          </a:xfrm>
          <a:ln/>
        </p:spPr>
        <p:txBody>
          <a:bodyPr vert="horz" wrap="square" lIns="91440" tIns="45720" rIns="91440" bIns="45720" anchor="t" anchorCtr="0"/>
          <a:p>
            <a:pPr eaLnBrk="1" hangingPunct="1">
              <a:lnSpc>
                <a:spcPct val="90000"/>
              </a:lnSpc>
            </a:pPr>
            <a:r>
              <a:rPr lang="zh-CN" altLang="en-US" sz="2600" dirty="0"/>
              <a:t>指针变量的定义格式：</a:t>
            </a:r>
            <a:endParaRPr lang="zh-CN" altLang="en-US" sz="2600" dirty="0"/>
          </a:p>
          <a:p>
            <a:pPr lvl="1" eaLnBrk="1" hangingPunct="1">
              <a:lnSpc>
                <a:spcPct val="90000"/>
              </a:lnSpc>
              <a:buFont typeface="Wingdings" panose="05000000000000000000" pitchFamily="2" charset="2"/>
              <a:buChar char="l"/>
            </a:pPr>
            <a:r>
              <a:rPr lang="en-US" altLang="zh-CN" sz="2400" dirty="0">
                <a:solidFill>
                  <a:srgbClr val="FF0000"/>
                </a:solidFill>
              </a:rPr>
              <a:t>typedef &lt;</a:t>
            </a:r>
            <a:r>
              <a:rPr lang="zh-CN" altLang="en-US" sz="2400" dirty="0">
                <a:solidFill>
                  <a:srgbClr val="FF0000"/>
                </a:solidFill>
              </a:rPr>
              <a:t>类型</a:t>
            </a:r>
            <a:r>
              <a:rPr lang="en-US" altLang="zh-CN" sz="2400" dirty="0">
                <a:solidFill>
                  <a:srgbClr val="FF0000"/>
                </a:solidFill>
              </a:rPr>
              <a:t>&gt; *&lt;</a:t>
            </a:r>
            <a:r>
              <a:rPr lang="zh-CN" altLang="en-US" sz="2400" dirty="0">
                <a:solidFill>
                  <a:srgbClr val="FF0000"/>
                </a:solidFill>
              </a:rPr>
              <a:t>指针类型名</a:t>
            </a:r>
            <a:r>
              <a:rPr lang="en-US" altLang="zh-CN" sz="2400" dirty="0">
                <a:solidFill>
                  <a:srgbClr val="FF0000"/>
                </a:solidFill>
              </a:rPr>
              <a:t>&gt;;</a:t>
            </a:r>
            <a:endParaRPr lang="en-US" altLang="zh-CN" sz="2400" dirty="0">
              <a:solidFill>
                <a:srgbClr val="FF0000"/>
              </a:solidFill>
            </a:endParaRPr>
          </a:p>
          <a:p>
            <a:pPr lvl="1" eaLnBrk="1" hangingPunct="1">
              <a:lnSpc>
                <a:spcPct val="90000"/>
              </a:lnSpc>
              <a:buNone/>
            </a:pPr>
            <a:r>
              <a:rPr lang="en-US" altLang="zh-CN" sz="2400" dirty="0">
                <a:solidFill>
                  <a:srgbClr val="FF0000"/>
                </a:solidFill>
              </a:rPr>
              <a:t>   &lt;</a:t>
            </a:r>
            <a:r>
              <a:rPr lang="zh-CN" altLang="en-US" sz="2400" dirty="0">
                <a:solidFill>
                  <a:srgbClr val="FF0000"/>
                </a:solidFill>
              </a:rPr>
              <a:t>指针类型名</a:t>
            </a:r>
            <a:r>
              <a:rPr lang="en-US" altLang="zh-CN" sz="2400" dirty="0">
                <a:solidFill>
                  <a:srgbClr val="FF0000"/>
                </a:solidFill>
              </a:rPr>
              <a:t>&gt; &lt;</a:t>
            </a:r>
            <a:r>
              <a:rPr lang="zh-CN" altLang="en-US" sz="2400" dirty="0">
                <a:solidFill>
                  <a:srgbClr val="FF0000"/>
                </a:solidFill>
              </a:rPr>
              <a:t>指针变量名</a:t>
            </a:r>
            <a:r>
              <a:rPr lang="en-US" altLang="zh-CN" sz="2400" dirty="0">
                <a:solidFill>
                  <a:srgbClr val="FF0000"/>
                </a:solidFill>
              </a:rPr>
              <a:t>&gt;</a:t>
            </a:r>
            <a:r>
              <a:rPr lang="zh-CN" altLang="en-US" sz="2400" dirty="0">
                <a:solidFill>
                  <a:srgbClr val="FF0000"/>
                </a:solidFill>
              </a:rPr>
              <a:t>；</a:t>
            </a:r>
            <a:endParaRPr lang="en-US" altLang="zh-CN" sz="2400" dirty="0">
              <a:solidFill>
                <a:srgbClr val="FF0000"/>
              </a:solidFill>
            </a:endParaRPr>
          </a:p>
          <a:p>
            <a:pPr lvl="1" eaLnBrk="1" hangingPunct="1">
              <a:lnSpc>
                <a:spcPct val="90000"/>
              </a:lnSpc>
              <a:buNone/>
            </a:pPr>
            <a:r>
              <a:rPr lang="en-US" altLang="zh-CN" sz="2400" dirty="0"/>
              <a:t>   </a:t>
            </a:r>
            <a:r>
              <a:rPr lang="zh-CN" altLang="en-US" sz="2400" dirty="0"/>
              <a:t>例如：</a:t>
            </a:r>
            <a:r>
              <a:rPr lang="en-US" altLang="zh-CN" sz="2400" dirty="0"/>
              <a:t>typedef  int *Pointer;</a:t>
            </a:r>
            <a:endParaRPr lang="en-US" altLang="zh-CN" sz="2400" dirty="0"/>
          </a:p>
          <a:p>
            <a:pPr lvl="1" eaLnBrk="1" hangingPunct="1">
              <a:lnSpc>
                <a:spcPct val="90000"/>
              </a:lnSpc>
              <a:buNone/>
            </a:pPr>
            <a:r>
              <a:rPr lang="en-US" altLang="zh-CN" sz="2400" dirty="0"/>
              <a:t>               Pointer p; </a:t>
            </a:r>
            <a:endParaRPr lang="zh-CN" altLang="en-US" sz="2400" dirty="0"/>
          </a:p>
          <a:p>
            <a:pPr lvl="1" eaLnBrk="1" hangingPunct="1">
              <a:lnSpc>
                <a:spcPct val="90000"/>
              </a:lnSpc>
              <a:buFont typeface="Wingdings" panose="05000000000000000000" pitchFamily="2" charset="2"/>
              <a:buChar char="l"/>
            </a:pPr>
            <a:r>
              <a:rPr lang="en-US" altLang="zh-CN" sz="2400" dirty="0"/>
              <a:t>&lt;</a:t>
            </a:r>
            <a:r>
              <a:rPr lang="zh-CN" altLang="en-US" sz="2400" dirty="0"/>
              <a:t>类型</a:t>
            </a:r>
            <a:r>
              <a:rPr lang="en-US" altLang="zh-CN" sz="2400" dirty="0"/>
              <a:t>&gt; *&lt;</a:t>
            </a:r>
            <a:r>
              <a:rPr lang="zh-CN" altLang="en-US" sz="2400" dirty="0"/>
              <a:t>指针变量名</a:t>
            </a:r>
            <a:r>
              <a:rPr lang="en-US" altLang="zh-CN" sz="2400" dirty="0"/>
              <a:t>&gt;;</a:t>
            </a:r>
            <a:endParaRPr lang="en-US" altLang="zh-CN" sz="2400" dirty="0"/>
          </a:p>
          <a:p>
            <a:pPr lvl="1" eaLnBrk="1" hangingPunct="1">
              <a:lnSpc>
                <a:spcPct val="90000"/>
              </a:lnSpc>
              <a:spcAft>
                <a:spcPts val="1800"/>
              </a:spcAft>
              <a:buNone/>
            </a:pPr>
            <a:r>
              <a:rPr lang="zh-CN" altLang="en-US" sz="2400" dirty="0"/>
              <a:t>   例如：</a:t>
            </a:r>
            <a:r>
              <a:rPr lang="en-US" altLang="zh-CN" sz="2400" dirty="0"/>
              <a:t>int *p;</a:t>
            </a:r>
            <a:endParaRPr lang="en-US" altLang="zh-CN" sz="2400" dirty="0"/>
          </a:p>
          <a:p>
            <a:pPr eaLnBrk="1" hangingPunct="1">
              <a:lnSpc>
                <a:spcPct val="90000"/>
              </a:lnSpc>
            </a:pPr>
            <a:r>
              <a:rPr lang="zh-CN" altLang="en-US" sz="2600" dirty="0">
                <a:solidFill>
                  <a:srgbClr val="FF0000"/>
                </a:solidFill>
              </a:rPr>
              <a:t>指针变量拥有自己的内存空间</a:t>
            </a:r>
            <a:r>
              <a:rPr lang="zh-CN" altLang="en-US" sz="2600" dirty="0"/>
              <a:t>，存储另一个数据的内存地址</a:t>
            </a:r>
            <a:endParaRPr lang="zh-CN" altLang="en-US" sz="2600" dirty="0"/>
          </a:p>
        </p:txBody>
      </p:sp>
      <p:sp>
        <p:nvSpPr>
          <p:cNvPr id="56324" name="Rectangle 5"/>
          <p:cNvSpPr/>
          <p:nvPr/>
        </p:nvSpPr>
        <p:spPr>
          <a:xfrm>
            <a:off x="4573588" y="5929313"/>
            <a:ext cx="1368425" cy="360362"/>
          </a:xfrm>
          <a:prstGeom prst="rect">
            <a:avLst/>
          </a:prstGeom>
          <a:noFill/>
          <a:ln w="9525" cap="flat" cmpd="sng">
            <a:solidFill>
              <a:schemeClr val="tx1"/>
            </a:solidFill>
            <a:prstDash val="solid"/>
            <a:miter/>
            <a:headEnd type="none" w="med" len="med"/>
            <a:tailEnd type="none" w="med" len="med"/>
          </a:ln>
        </p:spPr>
        <p:txBody>
          <a:bodyPr anchor="ctr" anchorCtr="0">
            <a:spAutoFit/>
          </a:bodyPr>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56325" name="Line 6"/>
          <p:cNvSpPr/>
          <p:nvPr/>
        </p:nvSpPr>
        <p:spPr>
          <a:xfrm>
            <a:off x="3349625" y="6116638"/>
            <a:ext cx="1223963" cy="0"/>
          </a:xfrm>
          <a:prstGeom prst="line">
            <a:avLst/>
          </a:prstGeom>
          <a:ln w="9525" cap="flat" cmpd="sng">
            <a:solidFill>
              <a:schemeClr val="tx1"/>
            </a:solidFill>
            <a:prstDash val="solid"/>
            <a:round/>
            <a:headEnd type="none" w="med" len="med"/>
            <a:tailEnd type="triangle" w="med" len="med"/>
          </a:ln>
        </p:spPr>
      </p:sp>
      <p:sp>
        <p:nvSpPr>
          <p:cNvPr id="56326" name="Text Box 7"/>
          <p:cNvSpPr txBox="1"/>
          <p:nvPr/>
        </p:nvSpPr>
        <p:spPr>
          <a:xfrm>
            <a:off x="2587625" y="5357813"/>
            <a:ext cx="1409700" cy="457200"/>
          </a:xfrm>
          <a:prstGeom prst="rect">
            <a:avLst/>
          </a:prstGeom>
          <a:noFill/>
          <a:ln w="9525">
            <a:noFill/>
          </a:ln>
        </p:spPr>
        <p:txBody>
          <a:bodyPr wrap="none" anchor="t" anchorCtr="0">
            <a:spAutoFit/>
          </a:bodyPr>
          <a:p>
            <a:pPr algn="ctr">
              <a:spcBef>
                <a:spcPct val="50000"/>
              </a:spcBef>
              <a:buClrTx/>
              <a:buFont typeface="Arial" panose="020B0604020202020204" pitchFamily="34" charset="0"/>
            </a:pPr>
            <a:r>
              <a:rPr lang="zh-CN" altLang="en-US" sz="2400" b="1" dirty="0">
                <a:latin typeface="Verdana" panose="020B0604030504040204" pitchFamily="34" charset="0"/>
                <a:ea typeface="楷体_GB2312" pitchFamily="1" charset="-122"/>
              </a:rPr>
              <a:t>指针变量</a:t>
            </a:r>
            <a:endParaRPr lang="zh-CN" altLang="en-US" sz="2400" b="1" dirty="0">
              <a:latin typeface="Verdana" panose="020B0604030504040204" pitchFamily="34" charset="0"/>
              <a:ea typeface="楷体_GB2312" pitchFamily="1" charset="-122"/>
            </a:endParaRPr>
          </a:p>
        </p:txBody>
      </p:sp>
      <p:sp>
        <p:nvSpPr>
          <p:cNvPr id="56327" name="Text Box 8"/>
          <p:cNvSpPr txBox="1"/>
          <p:nvPr/>
        </p:nvSpPr>
        <p:spPr>
          <a:xfrm>
            <a:off x="4368800" y="5357813"/>
            <a:ext cx="1716088" cy="457200"/>
          </a:xfrm>
          <a:prstGeom prst="rect">
            <a:avLst/>
          </a:prstGeom>
          <a:noFill/>
          <a:ln w="9525">
            <a:noFill/>
          </a:ln>
        </p:spPr>
        <p:txBody>
          <a:bodyPr wrap="none" anchor="t" anchorCtr="0">
            <a:spAutoFit/>
          </a:bodyPr>
          <a:p>
            <a:pPr algn="ctr">
              <a:spcBef>
                <a:spcPct val="50000"/>
              </a:spcBef>
              <a:buClrTx/>
              <a:buFont typeface="Arial" panose="020B0604020202020204" pitchFamily="34" charset="0"/>
            </a:pPr>
            <a:r>
              <a:rPr lang="zh-CN" altLang="en-US" sz="2400" b="1" dirty="0">
                <a:latin typeface="Verdana" panose="020B0604030504040204" pitchFamily="34" charset="0"/>
                <a:ea typeface="楷体_GB2312" pitchFamily="1" charset="-122"/>
              </a:rPr>
              <a:t>指向的数据</a:t>
            </a:r>
            <a:endParaRPr lang="zh-CN" altLang="en-US" sz="2400" b="1" dirty="0">
              <a:latin typeface="Verdana" panose="020B0604030504040204" pitchFamily="34" charset="0"/>
              <a:ea typeface="楷体_GB2312" pitchFamily="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指针类型的基本操作</a:t>
            </a:r>
            <a:endParaRPr lang="zh-CN" altLang="zh-CN" dirty="0"/>
          </a:p>
        </p:txBody>
      </p:sp>
      <p:sp>
        <p:nvSpPr>
          <p:cNvPr id="57346" name="Rectangle 3"/>
          <p:cNvSpPr>
            <a:spLocks noGrp="1"/>
          </p:cNvSpPr>
          <p:nvPr>
            <p:ph type="body" idx="4294967295"/>
          </p:nvPr>
        </p:nvSpPr>
        <p:spPr>
          <a:xfrm>
            <a:off x="919163" y="1643063"/>
            <a:ext cx="7010400" cy="4114800"/>
          </a:xfrm>
          <a:ln/>
        </p:spPr>
        <p:txBody>
          <a:bodyPr vert="horz" wrap="square" lIns="91440" tIns="45720" rIns="91440" bIns="45720" anchor="t" anchorCtr="0"/>
          <a:p>
            <a:pPr eaLnBrk="1" hangingPunct="1"/>
            <a:r>
              <a:rPr lang="zh-CN" altLang="en-US" sz="3200" dirty="0"/>
              <a:t>取地址操作</a:t>
            </a:r>
            <a:endParaRPr lang="en-US" altLang="zh-CN" sz="3200" dirty="0"/>
          </a:p>
          <a:p>
            <a:pPr algn="just" eaLnBrk="1" hangingPunct="1"/>
            <a:r>
              <a:rPr lang="zh-CN" altLang="en-US" sz="3200" dirty="0"/>
              <a:t>间接访问操作</a:t>
            </a:r>
            <a:endParaRPr lang="en-US" altLang="zh-CN" sz="3200" dirty="0"/>
          </a:p>
          <a:p>
            <a:pPr algn="just" eaLnBrk="1" hangingPunct="1"/>
            <a:r>
              <a:rPr lang="zh-CN" altLang="en-US" sz="3200" dirty="0">
                <a:sym typeface="Arial" panose="020B0604020202020204" pitchFamily="34" charset="0"/>
              </a:rPr>
              <a:t>赋值操作</a:t>
            </a:r>
            <a:endParaRPr lang="en-US" altLang="zh-CN" sz="3200" dirty="0">
              <a:sym typeface="Arial" panose="020B0604020202020204" pitchFamily="34" charset="0"/>
            </a:endParaRPr>
          </a:p>
          <a:p>
            <a:pPr algn="just" eaLnBrk="1" hangingPunct="1"/>
            <a:r>
              <a:rPr lang="zh-CN" altLang="en-US" sz="3200" dirty="0">
                <a:sym typeface="Arial" panose="020B0604020202020204" pitchFamily="34" charset="0"/>
              </a:rPr>
              <a:t>指针运算</a:t>
            </a:r>
            <a:endParaRPr lang="en-US" altLang="zh-CN" sz="3200" dirty="0">
              <a:sym typeface="Arial" panose="020B0604020202020204" pitchFamily="34" charset="0"/>
            </a:endParaRPr>
          </a:p>
          <a:p>
            <a:pPr algn="just" eaLnBrk="1" hangingPunct="1"/>
            <a:r>
              <a:rPr lang="zh-CN" altLang="en-US" sz="3200" dirty="0">
                <a:sym typeface="Arial" panose="020B0604020202020204" pitchFamily="34" charset="0"/>
              </a:rPr>
              <a:t>指针的输出</a:t>
            </a:r>
            <a:endParaRPr lang="en-US" altLang="zh-CN" sz="3200" dirty="0">
              <a:sym typeface="Arial" panose="020B0604020202020204" pitchFamily="34" charset="0"/>
            </a:endParaRPr>
          </a:p>
          <a:p>
            <a:pPr eaLnBrk="1" hangingPunct="1"/>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取地址操作符</a:t>
            </a:r>
            <a:endParaRPr lang="zh-CN" altLang="zh-CN" dirty="0"/>
          </a:p>
        </p:txBody>
      </p:sp>
      <p:sp>
        <p:nvSpPr>
          <p:cNvPr id="58370" name="Rectangle 3"/>
          <p:cNvSpPr>
            <a:spLocks noGrp="1"/>
          </p:cNvSpPr>
          <p:nvPr>
            <p:ph type="body" idx="4294967295"/>
          </p:nvPr>
        </p:nvSpPr>
        <p:spPr>
          <a:xfrm>
            <a:off x="919163" y="1643063"/>
            <a:ext cx="7010400" cy="4114800"/>
          </a:xfrm>
          <a:ln/>
        </p:spPr>
        <p:txBody>
          <a:bodyPr vert="horz" wrap="square" lIns="91440" tIns="45720" rIns="91440" bIns="45720" anchor="t" anchorCtr="0"/>
          <a:p>
            <a:pPr eaLnBrk="1" hangingPunct="1"/>
            <a:r>
              <a:rPr lang="zh-CN" altLang="en-US" sz="2800" dirty="0"/>
              <a:t>通过取地址操作符</a:t>
            </a:r>
            <a:r>
              <a:rPr lang="en-US" altLang="zh-CN" sz="2800" dirty="0"/>
              <a:t>&amp;</a:t>
            </a:r>
            <a:r>
              <a:rPr lang="zh-CN" altLang="en-US" sz="2800" dirty="0"/>
              <a:t>来获得变量地址</a:t>
            </a:r>
            <a:endParaRPr lang="en-US" altLang="zh-CN" sz="2800" dirty="0"/>
          </a:p>
          <a:p>
            <a:pPr lvl="1" eaLnBrk="1" hangingPunct="1">
              <a:buNone/>
            </a:pPr>
            <a:r>
              <a:rPr lang="zh-CN" altLang="en-US" sz="2400" dirty="0"/>
              <a:t>例如：</a:t>
            </a:r>
            <a:r>
              <a:rPr lang="en-US" altLang="zh-CN" sz="2400" dirty="0"/>
              <a:t>int x</a:t>
            </a:r>
            <a:endParaRPr lang="en-US" altLang="zh-CN" sz="2400" dirty="0"/>
          </a:p>
          <a:p>
            <a:pPr lvl="1" eaLnBrk="1" hangingPunct="1">
              <a:buNone/>
            </a:pPr>
            <a:r>
              <a:rPr lang="en-US" altLang="zh-CN" sz="2400" dirty="0"/>
              <a:t>           ... &amp;x ... //</a:t>
            </a:r>
            <a:r>
              <a:rPr lang="zh-CN" altLang="en-US" sz="2400" dirty="0"/>
              <a:t>取变量</a:t>
            </a:r>
            <a:r>
              <a:rPr lang="en-US" altLang="zh-CN" sz="2400" dirty="0"/>
              <a:t>x</a:t>
            </a:r>
            <a:r>
              <a:rPr lang="zh-CN" altLang="en-US" sz="2400" dirty="0"/>
              <a:t>的地址</a:t>
            </a:r>
            <a:endParaRPr lang="en-US" altLang="zh-CN" sz="2400" dirty="0"/>
          </a:p>
          <a:p>
            <a:pPr algn="just" eaLnBrk="1" hangingPunct="1">
              <a:buNone/>
            </a:pPr>
            <a:r>
              <a:rPr lang="en-US" altLang="zh-CN" sz="2600" dirty="0"/>
              <a:t>     </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body" idx="4294967295"/>
          </p:nvPr>
        </p:nvSpPr>
        <p:spPr>
          <a:xfrm>
            <a:off x="0" y="1571625"/>
            <a:ext cx="8929688" cy="4814888"/>
          </a:xfrm>
          <a:ln/>
        </p:spPr>
        <p:txBody>
          <a:bodyPr vert="horz" wrap="square" lIns="91440" tIns="45720" rIns="91440" bIns="45720" anchor="t" anchorCtr="0"/>
          <a:p>
            <a:pPr eaLnBrk="1" hangingPunct="1">
              <a:lnSpc>
                <a:spcPct val="90000"/>
              </a:lnSpc>
            </a:pPr>
            <a:r>
              <a:rPr lang="zh-CN" altLang="en-US" sz="2800" dirty="0"/>
              <a:t>通过间接访问操作符*来访问变量</a:t>
            </a:r>
            <a:endParaRPr lang="en-US" altLang="zh-CN" sz="2800" dirty="0"/>
          </a:p>
          <a:p>
            <a:pPr lvl="1" algn="just" eaLnBrk="1" hangingPunct="1">
              <a:buNone/>
            </a:pPr>
            <a:r>
              <a:rPr lang="zh-CN" altLang="en-US" sz="2400" dirty="0"/>
              <a:t>例如：</a:t>
            </a:r>
            <a:r>
              <a:rPr lang="en-US" altLang="zh-CN" sz="2400" dirty="0"/>
              <a:t>int x;   int *p;</a:t>
            </a:r>
            <a:endParaRPr lang="en-US" altLang="zh-CN" sz="2400" dirty="0"/>
          </a:p>
          <a:p>
            <a:pPr lvl="2" eaLnBrk="1" hangingPunct="1">
              <a:buNone/>
            </a:pPr>
            <a:r>
              <a:rPr lang="en-US" altLang="zh-CN" dirty="0"/>
              <a:t>      p = &amp;x;</a:t>
            </a:r>
            <a:endParaRPr lang="en-US" altLang="zh-CN" dirty="0"/>
          </a:p>
          <a:p>
            <a:pPr lvl="2" eaLnBrk="1" hangingPunct="1">
              <a:spcAft>
                <a:spcPts val="1200"/>
              </a:spcAft>
              <a:buNone/>
            </a:pPr>
            <a:r>
              <a:rPr lang="en-US" altLang="zh-CN" dirty="0"/>
              <a:t>      *p = 1</a:t>
            </a:r>
            <a:r>
              <a:rPr lang="en-US" altLang="zh-CN" dirty="0">
                <a:ea typeface="楷体_GB2312" pitchFamily="1" charset="-122"/>
              </a:rPr>
              <a:t>; //</a:t>
            </a:r>
            <a:r>
              <a:rPr lang="zh-CN" altLang="en-US" dirty="0">
                <a:ea typeface="楷体_GB2312" pitchFamily="1" charset="-122"/>
              </a:rPr>
              <a:t>等价于</a:t>
            </a:r>
            <a:r>
              <a:rPr lang="en-US" altLang="zh-CN" dirty="0">
                <a:ea typeface="楷体_GB2312" pitchFamily="1" charset="-122"/>
              </a:rPr>
              <a:t>x = 1;</a:t>
            </a:r>
            <a:endParaRPr lang="en-US" altLang="zh-CN" dirty="0">
              <a:ea typeface="楷体_GB2312" pitchFamily="1" charset="-122"/>
            </a:endParaRPr>
          </a:p>
          <a:p>
            <a:pPr eaLnBrk="1" hangingPunct="1">
              <a:lnSpc>
                <a:spcPct val="90000"/>
              </a:lnSpc>
            </a:pPr>
            <a:r>
              <a:rPr lang="zh-CN" altLang="en-US" sz="2800" dirty="0"/>
              <a:t>访问结构体变量</a:t>
            </a:r>
            <a:endParaRPr lang="en-US" altLang="zh-CN" sz="2800" dirty="0"/>
          </a:p>
          <a:p>
            <a:pPr lvl="1" eaLnBrk="1" hangingPunct="1">
              <a:lnSpc>
                <a:spcPct val="90000"/>
              </a:lnSpc>
              <a:buFont typeface="Wingdings" panose="05000000000000000000" pitchFamily="2" charset="2"/>
              <a:buChar char="l"/>
            </a:pPr>
            <a:r>
              <a:rPr lang="zh-CN" altLang="en-US" sz="2400" dirty="0"/>
              <a:t> </a:t>
            </a:r>
            <a:r>
              <a:rPr lang="en-US" altLang="zh-CN" sz="2400" dirty="0"/>
              <a:t>(*&lt;</a:t>
            </a:r>
            <a:r>
              <a:rPr lang="zh-CN" altLang="en-US" sz="2400" dirty="0"/>
              <a:t>指针变量</a:t>
            </a:r>
            <a:r>
              <a:rPr lang="en-US" altLang="zh-CN" sz="2400" dirty="0"/>
              <a:t>&gt;).&lt;</a:t>
            </a:r>
            <a:r>
              <a:rPr lang="zh-CN" altLang="en-US" sz="2400" dirty="0"/>
              <a:t>结构成员</a:t>
            </a:r>
            <a:r>
              <a:rPr lang="en-US" altLang="zh-CN" sz="2400" dirty="0"/>
              <a:t>&gt;  </a:t>
            </a:r>
            <a:r>
              <a:rPr lang="zh-CN" altLang="en-US" sz="2400" dirty="0"/>
              <a:t>或者</a:t>
            </a:r>
            <a:r>
              <a:rPr lang="en-US" altLang="zh-CN" sz="2400" dirty="0"/>
              <a:t> &lt;</a:t>
            </a:r>
            <a:r>
              <a:rPr lang="zh-CN" altLang="en-US" sz="2400" dirty="0"/>
              <a:t>指针变量</a:t>
            </a:r>
            <a:r>
              <a:rPr lang="en-US" altLang="zh-CN" sz="2400" dirty="0"/>
              <a:t>&gt;-&gt;&lt;</a:t>
            </a:r>
            <a:r>
              <a:rPr lang="zh-CN" altLang="en-US" sz="2400" dirty="0"/>
              <a:t>结构成员</a:t>
            </a:r>
            <a:r>
              <a:rPr lang="en-US" altLang="zh-CN" sz="2400" dirty="0"/>
              <a:t>&gt;</a:t>
            </a:r>
            <a:endParaRPr lang="en-US" altLang="zh-CN" sz="2400" dirty="0"/>
          </a:p>
          <a:p>
            <a:pPr lvl="1" eaLnBrk="1" hangingPunct="1">
              <a:lnSpc>
                <a:spcPct val="90000"/>
              </a:lnSpc>
              <a:buNone/>
            </a:pPr>
            <a:r>
              <a:rPr lang="zh-CN" altLang="en-US" sz="2400" dirty="0"/>
              <a:t>   例如：</a:t>
            </a:r>
            <a:r>
              <a:rPr lang="en-US" altLang="zh-CN" sz="2400" dirty="0"/>
              <a:t>struct A</a:t>
            </a:r>
            <a:endParaRPr lang="en-US" altLang="zh-CN" sz="2400" dirty="0"/>
          </a:p>
          <a:p>
            <a:pPr lvl="1" eaLnBrk="1" hangingPunct="1">
              <a:lnSpc>
                <a:spcPct val="90000"/>
              </a:lnSpc>
              <a:buNone/>
            </a:pPr>
            <a:r>
              <a:rPr lang="en-US" altLang="zh-CN" sz="2400" dirty="0"/>
              <a:t>               { int i;  double d; 	char ch; }</a:t>
            </a:r>
            <a:r>
              <a:rPr lang="zh-CN" altLang="en-US" sz="2400" dirty="0"/>
              <a:t>；</a:t>
            </a:r>
            <a:endParaRPr lang="zh-CN" altLang="en-US" sz="2400" dirty="0"/>
          </a:p>
          <a:p>
            <a:pPr lvl="1" eaLnBrk="1" hangingPunct="1">
              <a:lnSpc>
                <a:spcPct val="90000"/>
              </a:lnSpc>
              <a:buNone/>
            </a:pPr>
            <a:r>
              <a:rPr lang="en-US" altLang="zh-CN" sz="2400" dirty="0"/>
              <a:t>               A a;</a:t>
            </a:r>
            <a:endParaRPr lang="en-US" altLang="zh-CN" sz="2400" dirty="0"/>
          </a:p>
          <a:p>
            <a:pPr lvl="1" eaLnBrk="1" hangingPunct="1">
              <a:lnSpc>
                <a:spcPct val="90000"/>
              </a:lnSpc>
              <a:buNone/>
            </a:pPr>
            <a:r>
              <a:rPr lang="en-US" altLang="zh-CN" sz="2400" dirty="0"/>
              <a:t>               A *p=&amp;a;</a:t>
            </a:r>
            <a:endParaRPr lang="en-US" altLang="zh-CN" sz="2400" dirty="0"/>
          </a:p>
          <a:p>
            <a:pPr lvl="1" eaLnBrk="1" hangingPunct="1">
              <a:lnSpc>
                <a:spcPct val="90000"/>
              </a:lnSpc>
              <a:buNone/>
            </a:pPr>
            <a:r>
              <a:rPr lang="en-US" altLang="zh-CN" sz="2400" dirty="0"/>
              <a:t>               cout &lt;&lt; (*p).i &lt;&lt; endl;</a:t>
            </a:r>
            <a:endParaRPr lang="en-US" altLang="zh-CN" sz="2400" dirty="0"/>
          </a:p>
          <a:p>
            <a:pPr lvl="1" eaLnBrk="1" hangingPunct="1">
              <a:lnSpc>
                <a:spcPct val="90000"/>
              </a:lnSpc>
              <a:buNone/>
            </a:pPr>
            <a:r>
              <a:rPr lang="en-US" altLang="zh-CN" sz="2400" dirty="0"/>
              <a:t>               cout &lt;&lt; p-&gt;d &lt;&lt; endl;//</a:t>
            </a:r>
            <a:r>
              <a:rPr lang="zh-CN" altLang="en-US" sz="2400" dirty="0"/>
              <a:t>输出</a:t>
            </a:r>
            <a:r>
              <a:rPr lang="en-US" altLang="zh-CN" sz="2400" dirty="0"/>
              <a:t>a.i</a:t>
            </a:r>
            <a:r>
              <a:rPr lang="zh-CN" altLang="en-US" sz="2400" dirty="0"/>
              <a:t>和</a:t>
            </a:r>
            <a:r>
              <a:rPr lang="en-US" altLang="zh-CN" sz="2400" dirty="0"/>
              <a:t>a.d</a:t>
            </a:r>
            <a:endParaRPr lang="en-US" altLang="zh-CN" sz="2400" dirty="0"/>
          </a:p>
        </p:txBody>
      </p:sp>
      <p:sp>
        <p:nvSpPr>
          <p:cNvPr id="59394" name="Rectangle 2"/>
          <p:cNvSpPr>
            <a:spLocks noGrp="1"/>
          </p:cNvSpPr>
          <p:nvPr>
            <p:ph type="title" idx="4294967295"/>
          </p:nvPr>
        </p:nvSpPr>
        <p:spPr>
          <a:xfrm>
            <a:off x="1571625" y="571500"/>
            <a:ext cx="8229600" cy="703263"/>
          </a:xfrm>
          <a:ln/>
        </p:spPr>
        <p:txBody>
          <a:bodyPr vert="horz" wrap="square" lIns="91440" tIns="45720" rIns="91440" bIns="45720" anchor="ctr" anchorCtr="0"/>
          <a:p>
            <a:pPr eaLnBrk="1" hangingPunct="1"/>
            <a:r>
              <a:rPr lang="zh-CN" altLang="zh-CN" dirty="0"/>
              <a:t>间接访问操作</a:t>
            </a:r>
            <a:endParaRPr lang="zh-CN"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3"/>
          <p:cNvSpPr>
            <a:spLocks noGrp="1"/>
          </p:cNvSpPr>
          <p:nvPr>
            <p:ph type="body" idx="4294967295"/>
          </p:nvPr>
        </p:nvSpPr>
        <p:spPr>
          <a:xfrm>
            <a:off x="2286000" y="857250"/>
            <a:ext cx="6786563" cy="6000750"/>
          </a:xfrm>
          <a:ln/>
        </p:spPr>
        <p:txBody>
          <a:bodyPr vert="horz" wrap="square" lIns="91440" tIns="45720" rIns="91440" bIns="45720" anchor="t" anchorCtr="0"/>
          <a:p>
            <a:pPr eaLnBrk="1" hangingPunct="1">
              <a:lnSpc>
                <a:spcPct val="90000"/>
              </a:lnSpc>
              <a:buNone/>
            </a:pPr>
            <a:r>
              <a:rPr lang="zh-CN" altLang="en-US" sz="2400" dirty="0"/>
              <a:t>     执行操作：“</a:t>
            </a:r>
            <a:r>
              <a:rPr lang="en-US" altLang="zh-CN" sz="2400" dirty="0"/>
              <a:t>x = 1;”</a:t>
            </a:r>
            <a:r>
              <a:rPr lang="zh-CN" altLang="en-US" sz="2400" dirty="0"/>
              <a:t>前，（假设</a:t>
            </a:r>
            <a:r>
              <a:rPr lang="en-US" altLang="zh-CN" sz="2400" dirty="0"/>
              <a:t>120</a:t>
            </a:r>
            <a:r>
              <a:rPr lang="zh-CN" altLang="en-US" sz="2400" dirty="0"/>
              <a:t>和</a:t>
            </a:r>
            <a:r>
              <a:rPr lang="en-US" altLang="zh-CN" sz="2400" dirty="0"/>
              <a:t>124</a:t>
            </a:r>
            <a:r>
              <a:rPr lang="zh-CN" altLang="en-US" sz="2400" dirty="0"/>
              <a:t>分别代表变量</a:t>
            </a:r>
            <a:r>
              <a:rPr lang="en-US" altLang="zh-CN" sz="2400" dirty="0"/>
              <a:t>x</a:t>
            </a:r>
            <a:r>
              <a:rPr lang="zh-CN" altLang="en-US" sz="2400" dirty="0"/>
              <a:t>和</a:t>
            </a:r>
            <a:r>
              <a:rPr lang="en-US" altLang="zh-CN" sz="2400" dirty="0"/>
              <a:t>p</a:t>
            </a:r>
            <a:r>
              <a:rPr lang="zh-CN" altLang="en-US" sz="2400" dirty="0"/>
              <a:t>的内存地址）</a:t>
            </a:r>
            <a:endParaRPr lang="zh-CN" altLang="en-US" sz="2400" dirty="0"/>
          </a:p>
          <a:p>
            <a:pPr eaLnBrk="1" hangingPunct="1">
              <a:lnSpc>
                <a:spcPct val="90000"/>
              </a:lnSpc>
              <a:buNone/>
            </a:pPr>
            <a:r>
              <a:rPr lang="zh-CN" altLang="en-US" sz="2400" b="1" dirty="0"/>
              <a:t>			</a:t>
            </a:r>
            <a:r>
              <a:rPr lang="en-US" altLang="zh-CN" sz="2400" b="1" dirty="0"/>
              <a:t>x              		  p</a:t>
            </a:r>
            <a:endParaRPr lang="en-US" altLang="zh-CN" sz="2400" b="1" dirty="0"/>
          </a:p>
          <a:p>
            <a:pPr eaLnBrk="1" hangingPunct="1">
              <a:lnSpc>
                <a:spcPct val="90000"/>
              </a:lnSpc>
              <a:buNone/>
            </a:pPr>
            <a:r>
              <a:rPr lang="en-US" altLang="zh-CN" sz="2400" b="1" dirty="0"/>
              <a:t>     120: 	</a:t>
            </a:r>
            <a:r>
              <a:rPr lang="zh-CN" altLang="en-US" sz="2400" b="1" dirty="0"/>
              <a:t>？		</a:t>
            </a:r>
            <a:r>
              <a:rPr lang="en-US" altLang="zh-CN" sz="2400" b="1" dirty="0"/>
              <a:t>124:      </a:t>
            </a:r>
            <a:r>
              <a:rPr lang="zh-CN" altLang="en-US" sz="2400" b="1" dirty="0"/>
              <a:t>？</a:t>
            </a:r>
            <a:endParaRPr lang="zh-CN" altLang="en-US" sz="2400" dirty="0"/>
          </a:p>
          <a:p>
            <a:pPr eaLnBrk="1" hangingPunct="1">
              <a:lnSpc>
                <a:spcPct val="140000"/>
              </a:lnSpc>
              <a:buNone/>
            </a:pPr>
            <a:r>
              <a:rPr lang="zh-CN" altLang="en-US" sz="2400" dirty="0"/>
              <a:t>     执行操作：“</a:t>
            </a:r>
            <a:r>
              <a:rPr lang="en-US" altLang="zh-CN" sz="2400" dirty="0"/>
              <a:t>x = 1;”</a:t>
            </a:r>
            <a:r>
              <a:rPr lang="zh-CN" altLang="en-US" sz="2400" dirty="0"/>
              <a:t>后： </a:t>
            </a:r>
            <a:endParaRPr lang="zh-CN" altLang="en-US" sz="2400" dirty="0"/>
          </a:p>
          <a:p>
            <a:pPr eaLnBrk="1" hangingPunct="1">
              <a:lnSpc>
                <a:spcPct val="90000"/>
              </a:lnSpc>
              <a:buNone/>
            </a:pPr>
            <a:r>
              <a:rPr lang="zh-CN" altLang="en-US" sz="2400" b="1" dirty="0"/>
              <a:t>			</a:t>
            </a:r>
            <a:r>
              <a:rPr lang="en-US" altLang="zh-CN" sz="2400" b="1" dirty="0"/>
              <a:t>x              		  p</a:t>
            </a:r>
            <a:endParaRPr lang="en-US" altLang="zh-CN" sz="2400" b="1" dirty="0"/>
          </a:p>
          <a:p>
            <a:pPr eaLnBrk="1" hangingPunct="1">
              <a:lnSpc>
                <a:spcPct val="90000"/>
              </a:lnSpc>
              <a:buNone/>
            </a:pPr>
            <a:r>
              <a:rPr lang="en-US" altLang="zh-CN" sz="2400" b="1" dirty="0"/>
              <a:t>     120: 	1		124:      </a:t>
            </a:r>
            <a:r>
              <a:rPr lang="zh-CN" altLang="en-US" sz="2400" b="1" dirty="0"/>
              <a:t>？</a:t>
            </a:r>
            <a:endParaRPr lang="zh-CN" altLang="en-US" sz="2400" dirty="0"/>
          </a:p>
          <a:p>
            <a:pPr eaLnBrk="1" hangingPunct="1">
              <a:lnSpc>
                <a:spcPct val="130000"/>
              </a:lnSpc>
              <a:buNone/>
            </a:pPr>
            <a:r>
              <a:rPr lang="zh-CN" altLang="en-US" sz="2400" dirty="0"/>
              <a:t>     执行操作：“</a:t>
            </a:r>
            <a:r>
              <a:rPr lang="en-US" altLang="zh-CN" sz="2400" dirty="0"/>
              <a:t>p = &amp;x</a:t>
            </a:r>
            <a:r>
              <a:rPr lang="zh-CN" altLang="en-US" sz="2400" dirty="0"/>
              <a:t>；”后： </a:t>
            </a:r>
            <a:endParaRPr lang="zh-CN" altLang="en-US" sz="2400" dirty="0"/>
          </a:p>
          <a:p>
            <a:pPr eaLnBrk="1" hangingPunct="1">
              <a:lnSpc>
                <a:spcPct val="90000"/>
              </a:lnSpc>
              <a:buNone/>
            </a:pPr>
            <a:r>
              <a:rPr lang="zh-CN" altLang="en-US" sz="2400" b="1" dirty="0"/>
              <a:t>			</a:t>
            </a:r>
            <a:r>
              <a:rPr lang="en-US" altLang="zh-CN" sz="2400" b="1" dirty="0"/>
              <a:t>x              		  p</a:t>
            </a:r>
            <a:endParaRPr lang="en-US" altLang="zh-CN" sz="2400" b="1" dirty="0"/>
          </a:p>
          <a:p>
            <a:pPr eaLnBrk="1" hangingPunct="1">
              <a:lnSpc>
                <a:spcPct val="90000"/>
              </a:lnSpc>
              <a:buNone/>
            </a:pPr>
            <a:r>
              <a:rPr lang="en-US" altLang="zh-CN" sz="2400" b="1" dirty="0"/>
              <a:t>     120: 	1		124:      120</a:t>
            </a:r>
            <a:endParaRPr lang="en-US" altLang="zh-CN" sz="2400" dirty="0"/>
          </a:p>
          <a:p>
            <a:pPr eaLnBrk="1" hangingPunct="1">
              <a:lnSpc>
                <a:spcPct val="130000"/>
              </a:lnSpc>
              <a:buNone/>
            </a:pPr>
            <a:r>
              <a:rPr lang="zh-CN" altLang="en-US" sz="2400" dirty="0"/>
              <a:t>     执行操作：“*</a:t>
            </a:r>
            <a:r>
              <a:rPr lang="en-US" altLang="zh-CN" sz="2400" dirty="0"/>
              <a:t>p = 2;”</a:t>
            </a:r>
            <a:r>
              <a:rPr lang="zh-CN" altLang="en-US" sz="2400" dirty="0"/>
              <a:t>后， </a:t>
            </a:r>
            <a:endParaRPr lang="zh-CN" altLang="en-US" sz="2400" dirty="0"/>
          </a:p>
          <a:p>
            <a:pPr eaLnBrk="1" hangingPunct="1">
              <a:lnSpc>
                <a:spcPct val="90000"/>
              </a:lnSpc>
              <a:buNone/>
            </a:pPr>
            <a:r>
              <a:rPr lang="zh-CN" altLang="en-US" sz="2400" b="1" dirty="0"/>
              <a:t>			</a:t>
            </a:r>
            <a:r>
              <a:rPr lang="en-US" altLang="zh-CN" sz="2400" b="1" dirty="0"/>
              <a:t>x             		  p</a:t>
            </a:r>
            <a:endParaRPr lang="en-US" altLang="zh-CN" sz="2400" b="1" dirty="0"/>
          </a:p>
          <a:p>
            <a:pPr eaLnBrk="1" hangingPunct="1">
              <a:lnSpc>
                <a:spcPct val="90000"/>
              </a:lnSpc>
              <a:buNone/>
            </a:pPr>
            <a:r>
              <a:rPr lang="en-US" altLang="zh-CN" sz="2400" b="1" dirty="0"/>
              <a:t>     120: 	2		124:      120</a:t>
            </a:r>
            <a:endParaRPr lang="en-US" altLang="zh-CN" sz="2400" b="1" dirty="0"/>
          </a:p>
        </p:txBody>
      </p:sp>
      <p:sp>
        <p:nvSpPr>
          <p:cNvPr id="60419" name="Text Box 4"/>
          <p:cNvSpPr txBox="1">
            <a:spLocks noChangeArrowheads="1"/>
          </p:cNvSpPr>
          <p:nvPr/>
        </p:nvSpPr>
        <p:spPr bwMode="auto">
          <a:xfrm>
            <a:off x="303213" y="1716088"/>
            <a:ext cx="1965325" cy="3195638"/>
          </a:xfrm>
          <a:prstGeom prst="rect">
            <a:avLst/>
          </a:prstGeom>
          <a:solidFill>
            <a:schemeClr val="folHlink"/>
          </a:solidFill>
          <a:ln w="9525">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int *p;</a:t>
            </a:r>
            <a:endPar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int x;</a:t>
            </a:r>
            <a:endPar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x = 1;</a:t>
            </a:r>
            <a:endPar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p = &amp;x;</a:t>
            </a:r>
            <a:endPar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*p = 2;</a:t>
            </a:r>
            <a:endParaRPr kumimoji="0" 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R="0" defTabSz="914400">
              <a:spcBef>
                <a:spcPct val="50000"/>
              </a:spcBef>
              <a:buClrTx/>
              <a:buSzTx/>
              <a:buFont typeface="Arial" panose="020B0604020202020204" pitchFamily="34" charset="0"/>
              <a:buNone/>
              <a:defRPr/>
            </a:pPr>
            <a:endParaRPr kumimoji="0" lang="en-US" sz="240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idx="4294967295"/>
          </p:nvPr>
        </p:nvSpPr>
        <p:spPr>
          <a:ln/>
        </p:spPr>
        <p:txBody>
          <a:bodyPr vert="horz" wrap="square" lIns="91440" tIns="45720" rIns="91440" bIns="45720" anchor="ctr" anchorCtr="0"/>
          <a:p>
            <a:pPr eaLnBrk="1" hangingPunct="1"/>
            <a:r>
              <a:rPr lang="zh-CN" altLang="zh-CN" dirty="0"/>
              <a:t>取地址操作符</a:t>
            </a:r>
            <a:endParaRPr lang="zh-CN" altLang="zh-CN" dirty="0"/>
          </a:p>
        </p:txBody>
      </p:sp>
      <p:sp>
        <p:nvSpPr>
          <p:cNvPr id="61442" name="Rectangle 3"/>
          <p:cNvSpPr>
            <a:spLocks noGrp="1"/>
          </p:cNvSpPr>
          <p:nvPr>
            <p:ph type="body" idx="4294967295"/>
          </p:nvPr>
        </p:nvSpPr>
        <p:spPr>
          <a:xfrm>
            <a:off x="-68262" y="1546225"/>
            <a:ext cx="9212262" cy="4114800"/>
          </a:xfrm>
          <a:ln/>
        </p:spPr>
        <p:txBody>
          <a:bodyPr vert="horz" wrap="square" lIns="91440" tIns="45720" rIns="91440" bIns="45720" anchor="t" anchorCtr="0"/>
          <a:p>
            <a:pPr eaLnBrk="1" hangingPunct="1"/>
            <a:r>
              <a:rPr lang="zh-CN" altLang="en-US" sz="2800" dirty="0"/>
              <a:t>只能把定义指针变量时所指定类型的变量的地址赋给它</a:t>
            </a:r>
            <a:endParaRPr lang="en-US" altLang="zh-CN" sz="2800" dirty="0"/>
          </a:p>
          <a:p>
            <a:pPr lvl="1" eaLnBrk="1" hangingPunct="1">
              <a:buNone/>
            </a:pPr>
            <a:r>
              <a:rPr lang="zh-CN" altLang="en-US" sz="2400" dirty="0"/>
              <a:t>例如  </a:t>
            </a:r>
            <a:r>
              <a:rPr lang="en-US" altLang="zh-CN" sz="2400" dirty="0"/>
              <a:t>int x,*p,*p1;</a:t>
            </a:r>
            <a:endParaRPr lang="en-US" altLang="zh-CN" sz="2400" dirty="0"/>
          </a:p>
          <a:p>
            <a:pPr lvl="1" eaLnBrk="1" hangingPunct="1">
              <a:buNone/>
            </a:pPr>
            <a:r>
              <a:rPr lang="en-US" altLang="zh-CN" sz="2400" dirty="0"/>
              <a:t>         double y,*q;</a:t>
            </a:r>
            <a:endParaRPr lang="en-US" altLang="zh-CN" sz="2400" dirty="0"/>
          </a:p>
          <a:p>
            <a:pPr lvl="1" eaLnBrk="1" hangingPunct="1">
              <a:buNone/>
            </a:pPr>
            <a:r>
              <a:rPr lang="en-US" altLang="zh-CN" sz="2400" dirty="0"/>
              <a:t>         p = &amp;x;  //OK</a:t>
            </a:r>
            <a:r>
              <a:rPr lang="zh-CN" altLang="en-US" sz="2400" dirty="0"/>
              <a:t>，</a:t>
            </a:r>
            <a:r>
              <a:rPr lang="en-US" altLang="zh-CN" sz="2400" dirty="0"/>
              <a:t>p</a:t>
            </a:r>
            <a:r>
              <a:rPr lang="zh-CN" altLang="en-US" sz="2400" dirty="0"/>
              <a:t>指向</a:t>
            </a:r>
            <a:r>
              <a:rPr lang="en-US" altLang="zh-CN" sz="2400" dirty="0"/>
              <a:t>x</a:t>
            </a:r>
            <a:r>
              <a:rPr lang="zh-CN" altLang="en-US" sz="2400" dirty="0"/>
              <a:t>。</a:t>
            </a:r>
            <a:endParaRPr lang="zh-CN" altLang="en-US" sz="2400" dirty="0"/>
          </a:p>
          <a:p>
            <a:pPr lvl="1" eaLnBrk="1" hangingPunct="1">
              <a:buNone/>
            </a:pPr>
            <a:r>
              <a:rPr lang="en-US" altLang="zh-CN" sz="2400" dirty="0"/>
              <a:t>         q = &amp;y;  //OK</a:t>
            </a:r>
            <a:r>
              <a:rPr lang="zh-CN" altLang="en-US" sz="2400" dirty="0"/>
              <a:t>，</a:t>
            </a:r>
            <a:r>
              <a:rPr lang="en-US" altLang="zh-CN" sz="2400" dirty="0"/>
              <a:t>q</a:t>
            </a:r>
            <a:r>
              <a:rPr lang="zh-CN" altLang="en-US" sz="2400" dirty="0"/>
              <a:t>指向</a:t>
            </a:r>
            <a:r>
              <a:rPr lang="en-US" altLang="zh-CN" sz="2400" dirty="0"/>
              <a:t>y</a:t>
            </a:r>
            <a:r>
              <a:rPr lang="zh-CN" altLang="en-US" sz="2400" dirty="0"/>
              <a:t>。</a:t>
            </a:r>
            <a:endParaRPr lang="zh-CN" altLang="en-US" sz="2400" dirty="0"/>
          </a:p>
          <a:p>
            <a:pPr lvl="1" eaLnBrk="1" hangingPunct="1">
              <a:buNone/>
            </a:pPr>
            <a:r>
              <a:rPr lang="en-US" altLang="zh-CN" sz="2400" dirty="0"/>
              <a:t>         p = &amp;y;  //Error</a:t>
            </a:r>
            <a:r>
              <a:rPr lang="zh-CN" altLang="en-US" sz="2400" dirty="0"/>
              <a:t>，类型不一致。</a:t>
            </a:r>
            <a:endParaRPr lang="zh-CN" altLang="en-US" sz="2400" dirty="0"/>
          </a:p>
          <a:p>
            <a:pPr lvl="1" eaLnBrk="1" hangingPunct="1">
              <a:buNone/>
            </a:pPr>
            <a:r>
              <a:rPr lang="en-US" altLang="zh-CN" sz="2400" dirty="0"/>
              <a:t>         q = &amp;x;  //Error</a:t>
            </a:r>
            <a:r>
              <a:rPr lang="zh-CN" altLang="en-US" sz="2400" dirty="0"/>
              <a:t>，类型不一致。</a:t>
            </a:r>
            <a:endParaRPr lang="zh-CN" altLang="en-US" sz="2400" dirty="0"/>
          </a:p>
          <a:p>
            <a:pPr lvl="1" eaLnBrk="1" hangingPunct="1">
              <a:buNone/>
            </a:pPr>
            <a:r>
              <a:rPr lang="en-US" altLang="zh-CN" sz="2400" dirty="0"/>
              <a:t>         p1 = p;  //OK</a:t>
            </a:r>
            <a:r>
              <a:rPr lang="zh-CN" altLang="en-US" sz="2400" dirty="0"/>
              <a:t>，</a:t>
            </a:r>
            <a:r>
              <a:rPr lang="en-US" altLang="zh-CN" sz="2400" dirty="0"/>
              <a:t>p1</a:t>
            </a:r>
            <a:r>
              <a:rPr lang="zh-CN" altLang="en-US" sz="2400" dirty="0"/>
              <a:t>指向</a:t>
            </a:r>
            <a:r>
              <a:rPr lang="en-US" altLang="zh-CN" sz="2400" dirty="0"/>
              <a:t>p</a:t>
            </a:r>
            <a:r>
              <a:rPr lang="zh-CN" altLang="en-US" sz="2400" dirty="0"/>
              <a:t>所指向的变量。</a:t>
            </a:r>
            <a:endParaRPr lang="zh-CN" altLang="en-US" sz="2400" dirty="0"/>
          </a:p>
          <a:p>
            <a:pPr lvl="1" eaLnBrk="1" hangingPunct="1">
              <a:buNone/>
            </a:pPr>
            <a:r>
              <a:rPr lang="en-US" altLang="zh-CN" sz="2400" dirty="0"/>
              <a:t>         p1 = q;  //Error</a:t>
            </a:r>
            <a:r>
              <a:rPr lang="zh-CN" altLang="en-US" sz="2400" dirty="0"/>
              <a:t>，类型不一致。</a:t>
            </a:r>
            <a:endParaRPr lang="zh-CN" altLang="en-US" sz="2400" dirty="0"/>
          </a:p>
          <a:p>
            <a:pPr lvl="1" eaLnBrk="1" hangingPunct="1">
              <a:buNone/>
            </a:pPr>
            <a:r>
              <a:rPr lang="en-US" altLang="zh-CN" sz="2400" dirty="0"/>
              <a:t>         p = 0;   //</a:t>
            </a:r>
            <a:r>
              <a:rPr lang="en-US" altLang="zh-CN" sz="2400" dirty="0">
                <a:solidFill>
                  <a:srgbClr val="FF0000"/>
                </a:solidFill>
              </a:rPr>
              <a:t>OK</a:t>
            </a:r>
            <a:r>
              <a:rPr lang="zh-CN" altLang="en-US" sz="2400" dirty="0">
                <a:solidFill>
                  <a:srgbClr val="FF0000"/>
                </a:solidFill>
              </a:rPr>
              <a:t>，使得</a:t>
            </a:r>
            <a:r>
              <a:rPr lang="en-US" altLang="zh-CN" sz="2400" dirty="0">
                <a:solidFill>
                  <a:srgbClr val="FF0000"/>
                </a:solidFill>
              </a:rPr>
              <a:t>p</a:t>
            </a:r>
            <a:r>
              <a:rPr lang="zh-CN" altLang="en-US" sz="2400" dirty="0">
                <a:solidFill>
                  <a:srgbClr val="FF0000"/>
                </a:solidFill>
              </a:rPr>
              <a:t>不指向任何变量</a:t>
            </a:r>
            <a:r>
              <a:rPr lang="zh-CN" altLang="en-US" sz="2400" dirty="0"/>
              <a:t>。</a:t>
            </a:r>
            <a:endParaRPr lang="zh-CN" altLang="en-US" sz="2400" dirty="0"/>
          </a:p>
          <a:p>
            <a:pPr lvl="1" eaLnBrk="1" hangingPunct="1">
              <a:buNone/>
            </a:pPr>
            <a:r>
              <a:rPr lang="en-US" altLang="zh-CN" sz="2400" dirty="0"/>
              <a:t>         p = 120;  //</a:t>
            </a:r>
            <a:r>
              <a:rPr lang="en-US" altLang="zh-CN" sz="2400" dirty="0">
                <a:solidFill>
                  <a:srgbClr val="FF0000"/>
                </a:solidFill>
              </a:rPr>
              <a:t>Error</a:t>
            </a:r>
            <a:r>
              <a:rPr lang="zh-CN" altLang="en-US" sz="2400" dirty="0">
                <a:solidFill>
                  <a:srgbClr val="FF0000"/>
                </a:solidFill>
              </a:rPr>
              <a:t>，</a:t>
            </a:r>
            <a:r>
              <a:rPr lang="en-US" altLang="zh-CN" sz="2400" dirty="0">
                <a:solidFill>
                  <a:srgbClr val="FF0000"/>
                </a:solidFill>
              </a:rPr>
              <a:t>120</a:t>
            </a:r>
            <a:r>
              <a:rPr lang="zh-CN" altLang="en-US" sz="2400" dirty="0">
                <a:solidFill>
                  <a:srgbClr val="FF0000"/>
                </a:solidFill>
              </a:rPr>
              <a:t>为</a:t>
            </a:r>
            <a:r>
              <a:rPr lang="en-US" altLang="zh-CN" sz="2400" dirty="0">
                <a:solidFill>
                  <a:srgbClr val="FF0000"/>
                </a:solidFill>
              </a:rPr>
              <a:t>int</a:t>
            </a:r>
            <a:r>
              <a:rPr lang="zh-CN" altLang="en-US" sz="2400" dirty="0">
                <a:solidFill>
                  <a:srgbClr val="FF0000"/>
                </a:solidFill>
              </a:rPr>
              <a:t>型。</a:t>
            </a:r>
            <a:endParaRPr lang="zh-CN" altLang="en-US" sz="2400" dirty="0">
              <a:solidFill>
                <a:srgbClr val="FF0000"/>
              </a:solidFill>
            </a:endParaRPr>
          </a:p>
          <a:p>
            <a:pPr lvl="1" eaLnBrk="1" hangingPunct="1">
              <a:buNone/>
            </a:pPr>
            <a:r>
              <a:rPr lang="en-US" altLang="zh-CN" sz="2400" dirty="0"/>
              <a:t>         p = </a:t>
            </a:r>
            <a:r>
              <a:rPr lang="en-US" altLang="zh-CN" sz="2400" dirty="0">
                <a:solidFill>
                  <a:srgbClr val="FF0000"/>
                </a:solidFill>
              </a:rPr>
              <a:t>(int *)</a:t>
            </a:r>
            <a:r>
              <a:rPr lang="en-US" altLang="zh-CN" sz="2400" dirty="0"/>
              <a:t>120; 	//OK</a:t>
            </a:r>
            <a:r>
              <a:rPr lang="zh-CN" altLang="en-US" sz="2400" dirty="0"/>
              <a:t>，不建议使用。</a:t>
            </a:r>
            <a:endParaRPr lang="zh-CN" altLang="en-US" sz="2400" dirty="0"/>
          </a:p>
          <a:p>
            <a:pPr lvl="1" eaLnBrk="1" hangingPunct="1">
              <a:buNone/>
            </a:pPr>
            <a:endParaRPr lang="en-US" altLang="zh-CN" sz="2400" dirty="0"/>
          </a:p>
          <a:p>
            <a:pPr algn="just" eaLnBrk="1" hangingPunct="1">
              <a:buNone/>
            </a:pPr>
            <a:r>
              <a:rPr lang="en-US" altLang="zh-CN" sz="2600" dirty="0"/>
              <a:t>     </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body" idx="4294967295"/>
          </p:nvPr>
        </p:nvSpPr>
        <p:spPr>
          <a:xfrm>
            <a:off x="565150" y="1571625"/>
            <a:ext cx="8435975" cy="5214938"/>
          </a:xfrm>
          <a:ln/>
        </p:spPr>
        <p:txBody>
          <a:bodyPr vert="horz" wrap="square" lIns="91440" tIns="45720" rIns="91440" bIns="45720" anchor="t" anchorCtr="0"/>
          <a:p>
            <a:pPr algn="just" eaLnBrk="1" hangingPunct="1"/>
            <a:r>
              <a:rPr lang="zh-CN" altLang="en-US" sz="2800" dirty="0"/>
              <a:t>加上或者减去一个整数</a:t>
            </a:r>
            <a:endParaRPr lang="en-US" altLang="zh-CN" sz="2800" dirty="0"/>
          </a:p>
          <a:p>
            <a:pPr lvl="1" algn="just" eaLnBrk="1" hangingPunct="1">
              <a:buFont typeface="Wingdings" panose="05000000000000000000" pitchFamily="2" charset="2"/>
              <a:buChar char="l"/>
            </a:pPr>
            <a:r>
              <a:rPr lang="zh-CN" altLang="en-US" sz="2600" dirty="0"/>
              <a:t>运算结果为同类型指针</a:t>
            </a:r>
            <a:endParaRPr lang="en-US" altLang="zh-CN" sz="2600" dirty="0"/>
          </a:p>
          <a:p>
            <a:pPr lvl="1" algn="just" eaLnBrk="1" hangingPunct="1">
              <a:buFont typeface="Wingdings" panose="05000000000000000000" pitchFamily="2" charset="2"/>
              <a:buChar char="l"/>
            </a:pPr>
            <a:r>
              <a:rPr lang="zh-CN" altLang="en-US" sz="2600" dirty="0">
                <a:solidFill>
                  <a:srgbClr val="FF0000"/>
                </a:solidFill>
              </a:rPr>
              <a:t>实际加（或减）值由指针所指数据类型决定</a:t>
            </a:r>
            <a:endParaRPr lang="en-US" altLang="zh-CN" sz="2600" dirty="0">
              <a:solidFill>
                <a:srgbClr val="FF0000"/>
              </a:solidFill>
            </a:endParaRPr>
          </a:p>
          <a:p>
            <a:pPr lvl="1" algn="just" eaLnBrk="1" hangingPunct="1">
              <a:buNone/>
            </a:pPr>
            <a:r>
              <a:rPr lang="zh-CN" altLang="en-US" sz="2400" dirty="0"/>
              <a:t>   例如：</a:t>
            </a:r>
            <a:r>
              <a:rPr lang="en-US" altLang="zh-CN" sz="2400" dirty="0"/>
              <a:t>int x;</a:t>
            </a:r>
            <a:endParaRPr lang="en-US" altLang="zh-CN" sz="2400" dirty="0"/>
          </a:p>
          <a:p>
            <a:pPr lvl="2" eaLnBrk="1" hangingPunct="1">
              <a:buNone/>
            </a:pPr>
            <a:r>
              <a:rPr lang="en-US" altLang="zh-CN" dirty="0"/>
              <a:t>         int *p;</a:t>
            </a:r>
            <a:endParaRPr lang="en-US" altLang="zh-CN" sz="2600" dirty="0">
              <a:ea typeface="楷体_GB2312" pitchFamily="1" charset="-122"/>
            </a:endParaRPr>
          </a:p>
          <a:p>
            <a:pPr lvl="2" eaLnBrk="1" hangingPunct="1">
              <a:buNone/>
            </a:pPr>
            <a:r>
              <a:rPr lang="en-US" altLang="zh-CN" sz="2600" dirty="0">
                <a:ea typeface="楷体_GB2312" pitchFamily="1" charset="-122"/>
              </a:rPr>
              <a:t>        p = &amp;x + 2;  //x</a:t>
            </a:r>
            <a:r>
              <a:rPr lang="zh-CN" altLang="en-US" sz="2600" dirty="0">
                <a:ea typeface="楷体_GB2312" pitchFamily="1" charset="-122"/>
              </a:rPr>
              <a:t>的地址加上</a:t>
            </a:r>
            <a:r>
              <a:rPr lang="en-US" altLang="zh-CN" sz="2600" dirty="0">
                <a:ea typeface="楷体_GB2312" pitchFamily="1" charset="-122"/>
              </a:rPr>
              <a:t>sizeof(int)*2</a:t>
            </a:r>
            <a:endParaRPr lang="en-US" altLang="zh-CN" sz="2600" dirty="0">
              <a:ea typeface="楷体_GB2312" pitchFamily="1" charset="-122"/>
            </a:endParaRPr>
          </a:p>
          <a:p>
            <a:pPr lvl="1" algn="just" eaLnBrk="1" hangingPunct="1">
              <a:buFont typeface="Wingdings" panose="05000000000000000000" pitchFamily="2" charset="2"/>
              <a:buChar char="l"/>
            </a:pPr>
            <a:r>
              <a:rPr lang="zh-CN" altLang="en-US" sz="2600" dirty="0"/>
              <a:t>常用于访问数组元素</a:t>
            </a:r>
            <a:endParaRPr lang="en-US" altLang="zh-CN" sz="2600" dirty="0"/>
          </a:p>
          <a:p>
            <a:pPr lvl="1" algn="just" eaLnBrk="1" hangingPunct="1">
              <a:buNone/>
            </a:pPr>
            <a:r>
              <a:rPr lang="zh-CN" altLang="en-US" sz="2400" dirty="0"/>
              <a:t>   例如</a:t>
            </a:r>
            <a:r>
              <a:rPr lang="zh-CN" altLang="en-US" dirty="0"/>
              <a:t>：</a:t>
            </a:r>
            <a:r>
              <a:rPr lang="en-US" altLang="zh-CN" dirty="0"/>
              <a:t> int a[10];    int *p;     p = &amp;a[0]; //</a:t>
            </a:r>
            <a:r>
              <a:rPr lang="zh-CN" altLang="en-US" dirty="0"/>
              <a:t>或 </a:t>
            </a:r>
            <a:r>
              <a:rPr lang="en-US" altLang="zh-CN" dirty="0"/>
              <a:t>p = a;</a:t>
            </a:r>
            <a:endParaRPr lang="en-US" altLang="zh-CN" dirty="0"/>
          </a:p>
          <a:p>
            <a:pPr lvl="2" eaLnBrk="1" hangingPunct="1">
              <a:buNone/>
            </a:pPr>
            <a:r>
              <a:rPr lang="zh-CN" altLang="en-US" sz="2600" dirty="0">
                <a:ea typeface="楷体_GB2312" pitchFamily="1" charset="-122"/>
              </a:rPr>
              <a:t>         访问元素：  </a:t>
            </a:r>
            <a:r>
              <a:rPr lang="en-US" altLang="zh-CN" dirty="0"/>
              <a:t>a[0]</a:t>
            </a:r>
            <a:r>
              <a:rPr lang="zh-CN" altLang="en-US" dirty="0"/>
              <a:t>、</a:t>
            </a:r>
            <a:r>
              <a:rPr lang="en-US" altLang="zh-CN" dirty="0"/>
              <a:t>a[1]</a:t>
            </a:r>
            <a:r>
              <a:rPr lang="zh-CN" altLang="en-US" dirty="0"/>
              <a:t>、</a:t>
            </a:r>
            <a:r>
              <a:rPr lang="en-US" altLang="zh-CN" dirty="0"/>
              <a:t>...</a:t>
            </a:r>
            <a:r>
              <a:rPr lang="zh-CN" altLang="en-US" dirty="0"/>
              <a:t>、</a:t>
            </a:r>
            <a:r>
              <a:rPr lang="en-US" altLang="zh-CN" dirty="0"/>
              <a:t>a[9]</a:t>
            </a:r>
            <a:endParaRPr lang="en-US" altLang="zh-CN" dirty="0"/>
          </a:p>
          <a:p>
            <a:pPr lvl="2" eaLnBrk="1" hangingPunct="1">
              <a:buNone/>
            </a:pPr>
            <a:r>
              <a:rPr lang="en-US" altLang="zh-CN" dirty="0"/>
              <a:t>                                *p</a:t>
            </a:r>
            <a:r>
              <a:rPr lang="zh-CN" altLang="en-US" dirty="0"/>
              <a:t>、*</a:t>
            </a:r>
            <a:r>
              <a:rPr lang="en-US" altLang="zh-CN" dirty="0"/>
              <a:t>(p+1)</a:t>
            </a:r>
            <a:r>
              <a:rPr lang="zh-CN" altLang="en-US" dirty="0"/>
              <a:t>、</a:t>
            </a:r>
            <a:r>
              <a:rPr lang="en-US" altLang="zh-CN" dirty="0"/>
              <a:t>...</a:t>
            </a:r>
            <a:r>
              <a:rPr lang="zh-CN" altLang="en-US" dirty="0"/>
              <a:t>、*</a:t>
            </a:r>
            <a:r>
              <a:rPr lang="en-US" altLang="zh-CN" dirty="0"/>
              <a:t>(p+9)    </a:t>
            </a:r>
            <a:endParaRPr lang="en-US" altLang="zh-CN" dirty="0"/>
          </a:p>
          <a:p>
            <a:pPr lvl="2" eaLnBrk="1" hangingPunct="1">
              <a:buNone/>
            </a:pPr>
            <a:r>
              <a:rPr lang="en-US" altLang="zh-CN" dirty="0"/>
              <a:t>                                p[0]</a:t>
            </a:r>
            <a:r>
              <a:rPr lang="zh-CN" altLang="en-US" dirty="0"/>
              <a:t>、</a:t>
            </a:r>
            <a:r>
              <a:rPr lang="en-US" altLang="zh-CN" dirty="0"/>
              <a:t>p[1]</a:t>
            </a:r>
            <a:r>
              <a:rPr lang="zh-CN" altLang="en-US" dirty="0"/>
              <a:t>、</a:t>
            </a:r>
            <a:r>
              <a:rPr lang="en-US" altLang="zh-CN" dirty="0"/>
              <a:t>...</a:t>
            </a:r>
            <a:r>
              <a:rPr lang="zh-CN" altLang="en-US" dirty="0"/>
              <a:t>、</a:t>
            </a:r>
            <a:r>
              <a:rPr lang="en-US" altLang="zh-CN" dirty="0"/>
              <a:t>p[9] </a:t>
            </a:r>
            <a:endParaRPr lang="en-US" altLang="zh-CN" dirty="0">
              <a:ea typeface="楷体_GB2312" pitchFamily="1" charset="-122"/>
            </a:endParaRPr>
          </a:p>
        </p:txBody>
      </p:sp>
      <p:sp>
        <p:nvSpPr>
          <p:cNvPr id="62466" name="Rectangle 2"/>
          <p:cNvSpPr>
            <a:spLocks noGrp="1"/>
          </p:cNvSpPr>
          <p:nvPr>
            <p:ph type="title" idx="4294967295"/>
          </p:nvPr>
        </p:nvSpPr>
        <p:spPr>
          <a:xfrm>
            <a:off x="1692275" y="565150"/>
            <a:ext cx="8229600" cy="703263"/>
          </a:xfrm>
          <a:ln/>
        </p:spPr>
        <p:txBody>
          <a:bodyPr vert="horz" wrap="square" lIns="91440" tIns="45720" rIns="91440" bIns="45720" anchor="ctr" anchorCtr="0"/>
          <a:p>
            <a:pPr eaLnBrk="1" hangingPunct="1"/>
            <a:r>
              <a:rPr lang="zh-CN" altLang="en-US" dirty="0"/>
              <a:t>指针的运算（</a:t>
            </a:r>
            <a:r>
              <a:rPr lang="en-US" altLang="zh-CN" dirty="0"/>
              <a:t>1</a:t>
            </a:r>
            <a:r>
              <a:rPr lang="zh-CN" altLang="en-US" dirty="0"/>
              <a:t>）</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body" idx="4294967295"/>
          </p:nvPr>
        </p:nvSpPr>
        <p:spPr>
          <a:xfrm>
            <a:off x="250825" y="1643063"/>
            <a:ext cx="8435975" cy="5214937"/>
          </a:xfrm>
          <a:ln/>
        </p:spPr>
        <p:txBody>
          <a:bodyPr vert="horz" wrap="square" lIns="91440" tIns="45720" rIns="91440" bIns="45720" anchor="t" anchorCtr="0"/>
          <a:p>
            <a:pPr algn="just" eaLnBrk="1" hangingPunct="1"/>
            <a:r>
              <a:rPr lang="zh-CN" altLang="en-US" sz="2800" dirty="0"/>
              <a:t>两个</a:t>
            </a:r>
            <a:r>
              <a:rPr lang="zh-CN" altLang="en-US" sz="2800" dirty="0">
                <a:solidFill>
                  <a:srgbClr val="FF0000"/>
                </a:solidFill>
              </a:rPr>
              <a:t>同类型</a:t>
            </a:r>
            <a:r>
              <a:rPr lang="zh-CN" altLang="en-US" sz="2800" dirty="0"/>
              <a:t>指针相减</a:t>
            </a:r>
            <a:endParaRPr lang="en-US" altLang="zh-CN" sz="2800" dirty="0"/>
          </a:p>
          <a:p>
            <a:pPr lvl="1" algn="just" eaLnBrk="1" hangingPunct="1">
              <a:buFont typeface="Wingdings" panose="05000000000000000000" pitchFamily="2" charset="2"/>
              <a:buChar char="l"/>
            </a:pPr>
            <a:r>
              <a:rPr lang="zh-CN" altLang="en-US" sz="2600" dirty="0"/>
              <a:t>结果为整数型，其大小由指针所指类型来定</a:t>
            </a:r>
            <a:endParaRPr lang="en-US" altLang="zh-CN" sz="2600" dirty="0"/>
          </a:p>
          <a:p>
            <a:pPr lvl="1" algn="just" eaLnBrk="1" hangingPunct="1">
              <a:buFont typeface="Wingdings" panose="05000000000000000000" pitchFamily="2" charset="2"/>
              <a:buChar char="l"/>
            </a:pPr>
            <a:r>
              <a:rPr lang="zh-CN" altLang="en-US" sz="2600" dirty="0"/>
              <a:t>计算两个指针之间有多少个元素</a:t>
            </a:r>
            <a:endParaRPr lang="en-US" altLang="zh-CN" sz="2600" dirty="0"/>
          </a:p>
          <a:p>
            <a:pPr lvl="1" algn="just" eaLnBrk="1" hangingPunct="1">
              <a:buNone/>
            </a:pPr>
            <a:r>
              <a:rPr lang="zh-CN" altLang="en-US" sz="2400" dirty="0"/>
              <a:t>    例如： </a:t>
            </a:r>
            <a:r>
              <a:rPr lang="en-US" altLang="zh-CN" sz="2400" dirty="0"/>
              <a:t>int a[10];</a:t>
            </a:r>
            <a:endParaRPr lang="en-US" altLang="zh-CN" sz="2400" dirty="0"/>
          </a:p>
          <a:p>
            <a:pPr algn="just" eaLnBrk="1" hangingPunct="1">
              <a:buNone/>
            </a:pPr>
            <a:r>
              <a:rPr lang="en-US" altLang="zh-CN" sz="2400" dirty="0"/>
              <a:t>                     int *p = &amp;a[0];  </a:t>
            </a:r>
            <a:endParaRPr lang="en-US" altLang="zh-CN" sz="2400" dirty="0"/>
          </a:p>
          <a:p>
            <a:pPr lvl="2" eaLnBrk="1" hangingPunct="1">
              <a:buNone/>
            </a:pPr>
            <a:r>
              <a:rPr lang="en-US" altLang="zh-CN" dirty="0">
                <a:ea typeface="楷体_GB2312" pitchFamily="1" charset="-122"/>
              </a:rPr>
              <a:t>          int *q = &amp;a[3];</a:t>
            </a:r>
            <a:endParaRPr lang="en-US" altLang="zh-CN" dirty="0">
              <a:ea typeface="楷体_GB2312" pitchFamily="1" charset="-122"/>
            </a:endParaRPr>
          </a:p>
          <a:p>
            <a:pPr lvl="2" eaLnBrk="1" hangingPunct="1">
              <a:buNone/>
            </a:pPr>
            <a:r>
              <a:rPr lang="en-US" altLang="zh-CN" dirty="0">
                <a:ea typeface="楷体_GB2312" pitchFamily="1" charset="-122"/>
              </a:rPr>
              <a:t>          cout &lt;&lt; q-p &lt;&lt; endl; //</a:t>
            </a:r>
            <a:r>
              <a:rPr lang="zh-CN" altLang="en-US" dirty="0">
                <a:ea typeface="楷体_GB2312" pitchFamily="1" charset="-122"/>
              </a:rPr>
              <a:t>输出</a:t>
            </a:r>
            <a:r>
              <a:rPr lang="en-US" altLang="zh-CN" dirty="0">
                <a:ea typeface="楷体_GB2312" pitchFamily="1" charset="-122"/>
              </a:rPr>
              <a:t>3</a:t>
            </a:r>
            <a:endParaRPr lang="en-US" altLang="zh-CN" dirty="0">
              <a:ea typeface="楷体_GB2312" pitchFamily="1" charset="-122"/>
            </a:endParaRPr>
          </a:p>
          <a:p>
            <a:pPr lvl="2" eaLnBrk="1" hangingPunct="1">
              <a:buNone/>
            </a:pPr>
            <a:endParaRPr lang="en-US" altLang="zh-CN" sz="2800" dirty="0">
              <a:ea typeface="楷体_GB2312" pitchFamily="1" charset="-122"/>
            </a:endParaRPr>
          </a:p>
        </p:txBody>
      </p:sp>
      <p:sp>
        <p:nvSpPr>
          <p:cNvPr id="63490" name="Rectangle 2"/>
          <p:cNvSpPr>
            <a:spLocks noGrp="1"/>
          </p:cNvSpPr>
          <p:nvPr>
            <p:ph type="title" idx="4294967295"/>
          </p:nvPr>
        </p:nvSpPr>
        <p:spPr>
          <a:xfrm>
            <a:off x="1692275" y="565150"/>
            <a:ext cx="8229600" cy="703263"/>
          </a:xfrm>
          <a:ln/>
        </p:spPr>
        <p:txBody>
          <a:bodyPr vert="horz" wrap="square" lIns="91440" tIns="45720" rIns="91440" bIns="45720" anchor="ctr" anchorCtr="0"/>
          <a:p>
            <a:pPr eaLnBrk="1" hangingPunct="1"/>
            <a:r>
              <a:rPr lang="zh-CN" altLang="en-US" dirty="0"/>
              <a:t>指针的运算（</a:t>
            </a:r>
            <a:r>
              <a:rPr lang="en-US" altLang="zh-CN" dirty="0"/>
              <a:t>2</a:t>
            </a:r>
            <a:r>
              <a:rPr lang="zh-CN" altLang="en-US" dirty="0"/>
              <a:t>）</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枚举类型（</a:t>
            </a:r>
            <a:r>
              <a:rPr lang="en-US" altLang="zh-CN" dirty="0"/>
              <a:t>1</a:t>
            </a:r>
            <a:r>
              <a:rPr lang="zh-CN" altLang="en-US" dirty="0"/>
              <a:t>）</a:t>
            </a:r>
            <a:endParaRPr lang="zh-CN" altLang="en-US" dirty="0"/>
          </a:p>
        </p:txBody>
      </p:sp>
      <p:sp>
        <p:nvSpPr>
          <p:cNvPr id="9218" name="Rectangle 3"/>
          <p:cNvSpPr>
            <a:spLocks noGrp="1"/>
          </p:cNvSpPr>
          <p:nvPr>
            <p:ph type="body" idx="4294967295"/>
          </p:nvPr>
        </p:nvSpPr>
        <p:spPr>
          <a:xfrm>
            <a:off x="179388" y="1627188"/>
            <a:ext cx="8893175" cy="5257800"/>
          </a:xfrm>
          <a:ln/>
        </p:spPr>
        <p:txBody>
          <a:bodyPr vert="horz" wrap="square" lIns="91440" tIns="45720" rIns="91440" bIns="45720" anchor="t" anchorCtr="0"/>
          <a:p>
            <a:pPr eaLnBrk="1" hangingPunct="1"/>
            <a:r>
              <a:rPr lang="zh-CN" altLang="en-US" sz="3600" dirty="0"/>
              <a:t>变量定义格式</a:t>
            </a:r>
            <a:endParaRPr lang="zh-CN" altLang="en-US" sz="3600" dirty="0"/>
          </a:p>
          <a:p>
            <a:pPr lvl="1" algn="just" eaLnBrk="1" hangingPunct="1">
              <a:buFont typeface="Wingdings" panose="05000000000000000000" pitchFamily="2" charset="2"/>
              <a:buChar char="l"/>
            </a:pPr>
            <a:r>
              <a:rPr lang="en-US" altLang="zh-CN" dirty="0"/>
              <a:t>&lt;</a:t>
            </a:r>
            <a:r>
              <a:rPr lang="zh-CN" altLang="en-US" dirty="0">
                <a:latin typeface="宋体" panose="02010600030101010101" pitchFamily="2" charset="-122"/>
              </a:rPr>
              <a:t>枚举类型名</a:t>
            </a:r>
            <a:r>
              <a:rPr lang="en-US" altLang="zh-CN" dirty="0"/>
              <a:t>&gt; &lt;</a:t>
            </a:r>
            <a:r>
              <a:rPr lang="zh-CN" altLang="en-US" dirty="0">
                <a:latin typeface="宋体" panose="02010600030101010101" pitchFamily="2" charset="-122"/>
              </a:rPr>
              <a:t>枚举类型变量名</a:t>
            </a:r>
            <a:r>
              <a:rPr lang="en-US" altLang="zh-CN" dirty="0"/>
              <a:t>&gt;;</a:t>
            </a:r>
            <a:endParaRPr lang="en-US" altLang="zh-CN" sz="3200" dirty="0"/>
          </a:p>
          <a:p>
            <a:pPr lvl="1" algn="just" eaLnBrk="1" hangingPunct="1">
              <a:buFont typeface="Wingdings" panose="05000000000000000000" pitchFamily="2" charset="2"/>
              <a:buChar char="l"/>
            </a:pPr>
            <a:r>
              <a:rPr lang="en-US" altLang="zh-CN" dirty="0"/>
              <a:t>enum &lt;</a:t>
            </a:r>
            <a:r>
              <a:rPr lang="zh-CN" altLang="en-US" dirty="0">
                <a:latin typeface="宋体" panose="02010600030101010101" pitchFamily="2" charset="-122"/>
              </a:rPr>
              <a:t>枚举类型名</a:t>
            </a:r>
            <a:r>
              <a:rPr lang="en-US" altLang="zh-CN" dirty="0"/>
              <a:t>&gt; &lt;</a:t>
            </a:r>
            <a:r>
              <a:rPr lang="zh-CN" altLang="en-US" dirty="0">
                <a:latin typeface="宋体" panose="02010600030101010101" pitchFamily="2" charset="-122"/>
              </a:rPr>
              <a:t>枚举类型变量名</a:t>
            </a:r>
            <a:r>
              <a:rPr lang="en-US" altLang="zh-CN" dirty="0"/>
              <a:t>&gt;; (C</a:t>
            </a:r>
            <a:r>
              <a:rPr lang="zh-CN" altLang="en-US" dirty="0"/>
              <a:t>写法</a:t>
            </a:r>
            <a:r>
              <a:rPr lang="en-US" altLang="zh-CN" dirty="0"/>
              <a:t>)</a:t>
            </a:r>
            <a:endParaRPr lang="en-US" altLang="zh-CN" sz="3200" dirty="0"/>
          </a:p>
          <a:p>
            <a:pPr lvl="1" algn="just" eaLnBrk="1" hangingPunct="1">
              <a:buFont typeface="Wingdings" panose="05000000000000000000" pitchFamily="2" charset="2"/>
              <a:buChar char="l"/>
            </a:pPr>
            <a:r>
              <a:rPr lang="en-US" altLang="zh-CN" dirty="0"/>
              <a:t>enum &lt;</a:t>
            </a:r>
            <a:r>
              <a:rPr lang="zh-CN" altLang="en-US" dirty="0">
                <a:latin typeface="宋体" panose="02010600030101010101" pitchFamily="2" charset="-122"/>
              </a:rPr>
              <a:t>枚举类型名</a:t>
            </a:r>
            <a:r>
              <a:rPr lang="en-US" altLang="zh-CN" dirty="0"/>
              <a:t>&gt; {&lt;</a:t>
            </a:r>
            <a:r>
              <a:rPr lang="zh-CN" altLang="en-US" dirty="0">
                <a:latin typeface="宋体" panose="02010600030101010101" pitchFamily="2" charset="-122"/>
              </a:rPr>
              <a:t>枚举值表</a:t>
            </a:r>
            <a:r>
              <a:rPr lang="en-US" altLang="zh-CN" dirty="0"/>
              <a:t>&gt;} &lt;</a:t>
            </a:r>
            <a:r>
              <a:rPr lang="zh-CN" altLang="en-US" dirty="0">
                <a:latin typeface="宋体" panose="02010600030101010101" pitchFamily="2" charset="-122"/>
              </a:rPr>
              <a:t>枚举类型变量名</a:t>
            </a:r>
            <a:r>
              <a:rPr lang="en-US" altLang="zh-CN" dirty="0"/>
              <a:t>&gt;;</a:t>
            </a:r>
            <a:endParaRPr lang="en-US" altLang="zh-CN" dirty="0"/>
          </a:p>
          <a:p>
            <a:pPr lvl="1" algn="just" eaLnBrk="1" hangingPunct="1">
              <a:buNone/>
            </a:pPr>
            <a:r>
              <a:rPr lang="en-US" altLang="zh-CN" dirty="0"/>
              <a:t>   </a:t>
            </a:r>
            <a:r>
              <a:rPr lang="zh-CN" altLang="en-US" dirty="0"/>
              <a:t>例如：</a:t>
            </a:r>
            <a:r>
              <a:rPr lang="en-US" altLang="zh-CN" dirty="0"/>
              <a:t>enum Day {SUN, MON, TUE}  d1, d2;</a:t>
            </a:r>
            <a:endParaRPr lang="en-US" altLang="zh-CN" sz="3200" dirty="0"/>
          </a:p>
          <a:p>
            <a:pPr lvl="1" algn="just" eaLnBrk="1" hangingPunct="1">
              <a:buFont typeface="Wingdings" panose="05000000000000000000" pitchFamily="2" charset="2"/>
              <a:buChar char="l"/>
            </a:pPr>
            <a:r>
              <a:rPr lang="en-US" altLang="zh-CN" dirty="0"/>
              <a:t>enum {&lt;</a:t>
            </a:r>
            <a:r>
              <a:rPr lang="zh-CN" altLang="en-US" dirty="0">
                <a:latin typeface="宋体" panose="02010600030101010101" pitchFamily="2" charset="-122"/>
              </a:rPr>
              <a:t>枚举值表</a:t>
            </a:r>
            <a:r>
              <a:rPr lang="en-US" altLang="zh-CN" dirty="0"/>
              <a:t>&gt;} &lt;</a:t>
            </a:r>
            <a:r>
              <a:rPr lang="zh-CN" altLang="en-US" dirty="0">
                <a:latin typeface="宋体" panose="02010600030101010101" pitchFamily="2" charset="-122"/>
              </a:rPr>
              <a:t>枚举类型变量名</a:t>
            </a:r>
            <a:r>
              <a:rPr lang="en-US" altLang="zh-CN" dirty="0"/>
              <a:t>&gt;;</a:t>
            </a:r>
            <a:endParaRPr lang="en-US" altLang="zh-CN" dirty="0"/>
          </a:p>
          <a:p>
            <a:pPr lvl="1" algn="just" eaLnBrk="1" hangingPunct="1">
              <a:buNone/>
            </a:pPr>
            <a:r>
              <a:rPr lang="en-US" altLang="zh-CN" dirty="0"/>
              <a:t>   </a:t>
            </a:r>
            <a:r>
              <a:rPr lang="zh-CN" altLang="en-US" dirty="0"/>
              <a:t>例如：</a:t>
            </a:r>
            <a:r>
              <a:rPr lang="en-US" altLang="zh-CN" dirty="0"/>
              <a:t>enum {V1, V2, V3}  v1, v2;</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body" idx="4294967295"/>
          </p:nvPr>
        </p:nvSpPr>
        <p:spPr>
          <a:xfrm>
            <a:off x="312738" y="1770063"/>
            <a:ext cx="8507412" cy="3444875"/>
          </a:xfrm>
          <a:ln/>
        </p:spPr>
        <p:txBody>
          <a:bodyPr vert="horz" wrap="square" lIns="91440" tIns="45720" rIns="91440" bIns="45720" anchor="t" anchorCtr="0"/>
          <a:p>
            <a:pPr algn="just" eaLnBrk="1" hangingPunct="1"/>
            <a:r>
              <a:rPr lang="zh-CN" altLang="en-US" sz="3200" dirty="0"/>
              <a:t>两个同类型的指针比较</a:t>
            </a:r>
            <a:endParaRPr lang="en-US" altLang="zh-CN" sz="3200" dirty="0"/>
          </a:p>
          <a:p>
            <a:pPr lvl="1" algn="just" eaLnBrk="1" hangingPunct="1">
              <a:buFont typeface="Wingdings" panose="05000000000000000000" pitchFamily="2" charset="2"/>
              <a:buChar char="l"/>
            </a:pPr>
            <a:r>
              <a:rPr lang="zh-CN" altLang="en-US" sz="2400" dirty="0"/>
              <a:t>比较它们所对应的内存地址的大小。</a:t>
            </a:r>
            <a:endParaRPr lang="en-US" altLang="zh-CN" sz="2400" dirty="0"/>
          </a:p>
          <a:p>
            <a:pPr lvl="1" eaLnBrk="1" hangingPunct="1">
              <a:buNone/>
            </a:pPr>
            <a:r>
              <a:rPr lang="zh-CN" altLang="en-US" sz="2400" dirty="0"/>
              <a:t>     例如：</a:t>
            </a:r>
            <a:endParaRPr lang="zh-CN" altLang="en-US" sz="2400" dirty="0"/>
          </a:p>
          <a:p>
            <a:pPr lvl="2" eaLnBrk="1" hangingPunct="1">
              <a:buNone/>
            </a:pPr>
            <a:r>
              <a:rPr lang="en-US" altLang="zh-CN" dirty="0">
                <a:ea typeface="楷体_GB2312" pitchFamily="1" charset="-122"/>
              </a:rPr>
              <a:t>int a[10],sum,*p,*q;</a:t>
            </a:r>
            <a:endParaRPr lang="en-US" altLang="zh-CN" dirty="0">
              <a:ea typeface="楷体_GB2312" pitchFamily="1" charset="-122"/>
            </a:endParaRPr>
          </a:p>
          <a:p>
            <a:pPr lvl="2" eaLnBrk="1" hangingPunct="1">
              <a:buNone/>
            </a:pPr>
            <a:r>
              <a:rPr lang="en-US" altLang="zh-CN" dirty="0">
                <a:ea typeface="楷体_GB2312" pitchFamily="1" charset="-122"/>
              </a:rPr>
              <a:t>......</a:t>
            </a:r>
            <a:endParaRPr lang="en-US" altLang="zh-CN" dirty="0">
              <a:ea typeface="楷体_GB2312" pitchFamily="1" charset="-122"/>
            </a:endParaRPr>
          </a:p>
          <a:p>
            <a:pPr lvl="2" eaLnBrk="1" hangingPunct="1">
              <a:buNone/>
            </a:pPr>
            <a:r>
              <a:rPr lang="en-US" altLang="zh-CN" dirty="0">
                <a:ea typeface="楷体_GB2312" pitchFamily="1" charset="-122"/>
              </a:rPr>
              <a:t>while (p &lt;= q)	</a:t>
            </a:r>
            <a:endParaRPr lang="en-US" altLang="zh-CN" dirty="0">
              <a:ea typeface="楷体_GB2312" pitchFamily="1" charset="-122"/>
            </a:endParaRPr>
          </a:p>
          <a:p>
            <a:pPr lvl="2" eaLnBrk="1" hangingPunct="1">
              <a:buNone/>
            </a:pPr>
            <a:r>
              <a:rPr lang="en-US" altLang="zh-CN" dirty="0">
                <a:ea typeface="楷体_GB2312" pitchFamily="1" charset="-122"/>
              </a:rPr>
              <a:t>{ sum += *p;</a:t>
            </a:r>
            <a:endParaRPr lang="en-US" altLang="zh-CN" dirty="0">
              <a:ea typeface="楷体_GB2312" pitchFamily="1" charset="-122"/>
            </a:endParaRPr>
          </a:p>
          <a:p>
            <a:pPr lvl="2" eaLnBrk="1" hangingPunct="1">
              <a:buNone/>
            </a:pPr>
            <a:r>
              <a:rPr lang="en-US" altLang="zh-CN" dirty="0">
                <a:ea typeface="楷体_GB2312" pitchFamily="1" charset="-122"/>
              </a:rPr>
              <a:t>  p++;</a:t>
            </a:r>
            <a:endParaRPr lang="en-US" altLang="zh-CN" dirty="0">
              <a:ea typeface="楷体_GB2312" pitchFamily="1" charset="-122"/>
            </a:endParaRPr>
          </a:p>
          <a:p>
            <a:pPr lvl="2" eaLnBrk="1" hangingPunct="1">
              <a:buNone/>
            </a:pPr>
            <a:r>
              <a:rPr lang="en-US" altLang="zh-CN" dirty="0">
                <a:ea typeface="楷体_GB2312" pitchFamily="1" charset="-122"/>
              </a:rPr>
              <a:t>}</a:t>
            </a:r>
            <a:endParaRPr lang="en-US" altLang="zh-CN" dirty="0">
              <a:ea typeface="楷体_GB2312" pitchFamily="1" charset="-122"/>
            </a:endParaRPr>
          </a:p>
        </p:txBody>
      </p:sp>
      <p:sp>
        <p:nvSpPr>
          <p:cNvPr id="64514" name="Rectangle 2"/>
          <p:cNvSpPr>
            <a:spLocks noGrp="1"/>
          </p:cNvSpPr>
          <p:nvPr>
            <p:ph type="title" idx="4294967295"/>
          </p:nvPr>
        </p:nvSpPr>
        <p:spPr>
          <a:xfrm>
            <a:off x="1692275" y="565150"/>
            <a:ext cx="8229600" cy="703263"/>
          </a:xfrm>
          <a:ln/>
        </p:spPr>
        <p:txBody>
          <a:bodyPr vert="horz" wrap="square" lIns="91440" tIns="45720" rIns="91440" bIns="45720" anchor="ctr" anchorCtr="0"/>
          <a:p>
            <a:pPr eaLnBrk="1" hangingPunct="1"/>
            <a:r>
              <a:rPr lang="zh-CN" altLang="en-US" dirty="0"/>
              <a:t>指针的运算（</a:t>
            </a:r>
            <a:r>
              <a:rPr lang="en-US" altLang="zh-CN" dirty="0"/>
              <a:t>3</a:t>
            </a:r>
            <a:r>
              <a:rPr lang="zh-CN" altLang="en-US"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body" idx="4294967295"/>
          </p:nvPr>
        </p:nvSpPr>
        <p:spPr>
          <a:xfrm>
            <a:off x="-68262" y="1412875"/>
            <a:ext cx="9212262" cy="4968875"/>
          </a:xfrm>
          <a:ln/>
        </p:spPr>
        <p:txBody>
          <a:bodyPr vert="horz" wrap="square" lIns="91440" tIns="45720" rIns="91440" bIns="45720" anchor="t" anchorCtr="0"/>
          <a:p>
            <a:pPr algn="just" eaLnBrk="1" hangingPunct="1"/>
            <a:r>
              <a:rPr lang="zh-CN" altLang="en-US" sz="2800" dirty="0"/>
              <a:t>通过 </a:t>
            </a:r>
            <a:r>
              <a:rPr lang="en-US" altLang="zh-CN" sz="2800" dirty="0"/>
              <a:t>cout&lt;&lt; </a:t>
            </a:r>
            <a:r>
              <a:rPr lang="zh-CN" altLang="en-US" sz="2800" dirty="0"/>
              <a:t>来实现</a:t>
            </a:r>
            <a:endParaRPr lang="en-US" altLang="zh-CN" sz="2800" dirty="0"/>
          </a:p>
          <a:p>
            <a:pPr lvl="1" algn="just" eaLnBrk="1" hangingPunct="1">
              <a:buFont typeface="Wingdings" panose="05000000000000000000" pitchFamily="2" charset="2"/>
              <a:buChar char="l"/>
            </a:pPr>
            <a:r>
              <a:rPr lang="zh-CN" altLang="en-US" sz="2400" dirty="0"/>
              <a:t>当输出字符指针（</a:t>
            </a:r>
            <a:r>
              <a:rPr lang="en-US" altLang="zh-CN" sz="2400" dirty="0"/>
              <a:t>char</a:t>
            </a:r>
            <a:r>
              <a:rPr lang="zh-CN" altLang="en-US" sz="2400" dirty="0"/>
              <a:t>*）时，输出指向的字符串</a:t>
            </a:r>
            <a:endParaRPr lang="en-US" altLang="zh-CN" sz="2400" dirty="0"/>
          </a:p>
          <a:p>
            <a:pPr lvl="1" algn="just" eaLnBrk="1" hangingPunct="1">
              <a:buFont typeface="Wingdings" panose="05000000000000000000" pitchFamily="2" charset="2"/>
              <a:buChar char="l"/>
            </a:pPr>
            <a:r>
              <a:rPr lang="zh-CN" altLang="en-US" sz="2400" dirty="0"/>
              <a:t>进行强制转换</a:t>
            </a:r>
            <a:r>
              <a:rPr lang="en-US" altLang="zh-CN" sz="2400" dirty="0"/>
              <a:t>(void *)</a:t>
            </a:r>
            <a:r>
              <a:rPr lang="zh-CN" altLang="en-US" sz="2400" dirty="0"/>
              <a:t>，输出指针值</a:t>
            </a:r>
            <a:endParaRPr lang="en-US" altLang="zh-CN" sz="2400" dirty="0"/>
          </a:p>
          <a:p>
            <a:pPr algn="just" eaLnBrk="1" hangingPunct="1">
              <a:buNone/>
            </a:pPr>
            <a:r>
              <a:rPr lang="en-US" altLang="zh-CN" sz="2100" dirty="0"/>
              <a:t>          </a:t>
            </a:r>
            <a:r>
              <a:rPr lang="zh-CN" altLang="en-US" sz="2400" dirty="0"/>
              <a:t>例如： </a:t>
            </a:r>
            <a:r>
              <a:rPr lang="en-US" altLang="zh-CN" sz="2400" dirty="0"/>
              <a:t>int x=1;</a:t>
            </a:r>
            <a:endParaRPr lang="en-US" altLang="zh-CN" sz="2400" dirty="0"/>
          </a:p>
          <a:p>
            <a:pPr lvl="1" eaLnBrk="1" hangingPunct="1">
              <a:buNone/>
            </a:pPr>
            <a:r>
              <a:rPr lang="en-US" altLang="zh-CN" sz="2400" dirty="0"/>
              <a:t>                int *p=&amp;x;</a:t>
            </a:r>
            <a:endParaRPr lang="en-US" altLang="zh-CN" sz="2400" dirty="0"/>
          </a:p>
          <a:p>
            <a:pPr lvl="1" eaLnBrk="1" hangingPunct="1">
              <a:buNone/>
            </a:pPr>
            <a:r>
              <a:rPr lang="en-US" altLang="zh-CN" sz="2400" dirty="0"/>
              <a:t>                cout &lt;&lt; p; //</a:t>
            </a:r>
            <a:r>
              <a:rPr lang="zh-CN" altLang="en-US" sz="2400" dirty="0"/>
              <a:t>输出</a:t>
            </a:r>
            <a:r>
              <a:rPr lang="en-US" altLang="zh-CN" sz="2400" dirty="0"/>
              <a:t>p</a:t>
            </a:r>
            <a:r>
              <a:rPr lang="zh-CN" altLang="en-US" sz="2400" dirty="0"/>
              <a:t>的值</a:t>
            </a:r>
            <a:r>
              <a:rPr lang="en-US" altLang="zh-CN" sz="2400" dirty="0"/>
              <a:t>(x</a:t>
            </a:r>
            <a:r>
              <a:rPr lang="zh-CN" altLang="en-US" sz="2400" dirty="0"/>
              <a:t>的地址</a:t>
            </a:r>
            <a:r>
              <a:rPr lang="en-US" altLang="zh-CN" sz="2400" dirty="0"/>
              <a:t>)</a:t>
            </a:r>
            <a:endParaRPr lang="en-US" altLang="zh-CN" sz="2400" dirty="0"/>
          </a:p>
          <a:p>
            <a:pPr lvl="1" eaLnBrk="1" hangingPunct="1">
              <a:buNone/>
            </a:pPr>
            <a:r>
              <a:rPr lang="en-US" altLang="zh-CN" sz="2400" dirty="0"/>
              <a:t>                cout &lt;&lt; *p; //</a:t>
            </a:r>
            <a:r>
              <a:rPr lang="zh-CN" altLang="en-US" sz="2400" dirty="0"/>
              <a:t>输出</a:t>
            </a:r>
            <a:r>
              <a:rPr lang="en-US" altLang="zh-CN" sz="2400" dirty="0"/>
              <a:t>x</a:t>
            </a:r>
            <a:r>
              <a:rPr lang="zh-CN" altLang="en-US" sz="2400" dirty="0"/>
              <a:t>的值</a:t>
            </a:r>
            <a:endParaRPr lang="zh-CN" altLang="en-US" sz="2400" dirty="0"/>
          </a:p>
          <a:p>
            <a:pPr lvl="1" eaLnBrk="1" hangingPunct="1">
              <a:lnSpc>
                <a:spcPct val="130000"/>
              </a:lnSpc>
              <a:buNone/>
            </a:pPr>
            <a:r>
              <a:rPr lang="en-US" altLang="zh-CN" sz="2400" dirty="0"/>
              <a:t>                char str[]="ABCD";</a:t>
            </a:r>
            <a:endParaRPr lang="en-US" altLang="zh-CN" sz="2400" dirty="0"/>
          </a:p>
          <a:p>
            <a:pPr lvl="1" eaLnBrk="1" hangingPunct="1">
              <a:buNone/>
            </a:pPr>
            <a:r>
              <a:rPr lang="en-US" altLang="zh-CN" sz="2400" dirty="0"/>
              <a:t>                char *q=&amp;str[0];</a:t>
            </a:r>
            <a:endParaRPr lang="en-US" altLang="zh-CN" sz="2400" dirty="0"/>
          </a:p>
          <a:p>
            <a:pPr lvl="1" eaLnBrk="1" hangingPunct="1">
              <a:buNone/>
            </a:pPr>
            <a:r>
              <a:rPr lang="en-US" altLang="zh-CN" sz="2400" dirty="0"/>
              <a:t>                cout &lt;&lt; q; //</a:t>
            </a:r>
            <a:r>
              <a:rPr lang="zh-CN" altLang="en-US" sz="2400" dirty="0"/>
              <a:t>输出</a:t>
            </a:r>
            <a:r>
              <a:rPr lang="en-US" altLang="zh-CN" sz="2400" dirty="0"/>
              <a:t>q</a:t>
            </a:r>
            <a:r>
              <a:rPr lang="zh-CN" altLang="en-US" sz="2400" dirty="0"/>
              <a:t>指向的字符串</a:t>
            </a:r>
            <a:r>
              <a:rPr lang="en-US" altLang="zh-CN" sz="2400" dirty="0"/>
              <a:t>ABCD</a:t>
            </a:r>
            <a:endParaRPr lang="en-US" altLang="zh-CN" sz="2400" dirty="0"/>
          </a:p>
          <a:p>
            <a:pPr lvl="1" eaLnBrk="1" hangingPunct="1">
              <a:buNone/>
            </a:pPr>
            <a:r>
              <a:rPr lang="en-US" altLang="zh-CN" sz="2400" dirty="0"/>
              <a:t>                cout &lt;&lt; </a:t>
            </a:r>
            <a:r>
              <a:rPr lang="en-US" altLang="zh-CN" sz="2400" dirty="0">
                <a:solidFill>
                  <a:srgbClr val="FF0000"/>
                </a:solidFill>
              </a:rPr>
              <a:t>*q</a:t>
            </a:r>
            <a:r>
              <a:rPr lang="en-US" altLang="zh-CN" sz="2400" dirty="0"/>
              <a:t>; //</a:t>
            </a:r>
            <a:r>
              <a:rPr lang="zh-CN" altLang="en-US" sz="2400" dirty="0"/>
              <a:t>输出</a:t>
            </a:r>
            <a:r>
              <a:rPr lang="en-US" altLang="zh-CN" sz="2400" dirty="0"/>
              <a:t>q</a:t>
            </a:r>
            <a:r>
              <a:rPr lang="zh-CN" altLang="en-US" sz="2400" dirty="0"/>
              <a:t>指向的字符</a:t>
            </a:r>
            <a:r>
              <a:rPr lang="en-US" altLang="zh-CN" sz="2400" dirty="0"/>
              <a:t>A</a:t>
            </a:r>
            <a:endParaRPr lang="en-US" altLang="zh-CN" sz="2400" dirty="0"/>
          </a:p>
          <a:p>
            <a:pPr lvl="1" eaLnBrk="1" hangingPunct="1">
              <a:buNone/>
            </a:pPr>
            <a:r>
              <a:rPr lang="en-US" altLang="zh-CN" sz="2400" dirty="0"/>
              <a:t>                cout &lt;&lt; </a:t>
            </a:r>
            <a:r>
              <a:rPr lang="en-US" altLang="zh-CN" sz="2400" dirty="0">
                <a:solidFill>
                  <a:srgbClr val="FF0000"/>
                </a:solidFill>
              </a:rPr>
              <a:t>(void *)</a:t>
            </a:r>
            <a:r>
              <a:rPr lang="en-US" altLang="zh-CN" sz="2400" dirty="0"/>
              <a:t>q  //</a:t>
            </a:r>
            <a:r>
              <a:rPr lang="zh-CN" altLang="en-US" sz="2400" dirty="0"/>
              <a:t>输出字符串</a:t>
            </a:r>
            <a:r>
              <a:rPr lang="en-US" altLang="zh-CN" sz="2400" dirty="0"/>
              <a:t>"ABCD"</a:t>
            </a:r>
            <a:r>
              <a:rPr lang="zh-CN" altLang="en-US" sz="2400" dirty="0"/>
              <a:t>的内存首地址</a:t>
            </a:r>
            <a:endParaRPr lang="zh-CN" altLang="en-US" sz="2400" dirty="0"/>
          </a:p>
        </p:txBody>
      </p:sp>
      <p:sp>
        <p:nvSpPr>
          <p:cNvPr id="65538" name="Rectangle 2"/>
          <p:cNvSpPr>
            <a:spLocks noGrp="1"/>
          </p:cNvSpPr>
          <p:nvPr>
            <p:ph type="title" idx="4294967295"/>
          </p:nvPr>
        </p:nvSpPr>
        <p:spPr>
          <a:xfrm>
            <a:off x="1692275" y="565150"/>
            <a:ext cx="8229600" cy="703263"/>
          </a:xfrm>
          <a:ln/>
        </p:spPr>
        <p:txBody>
          <a:bodyPr vert="horz" wrap="square" lIns="91440" tIns="45720" rIns="91440" bIns="45720" anchor="ctr" anchorCtr="0"/>
          <a:p>
            <a:pPr eaLnBrk="1" hangingPunct="1"/>
            <a:r>
              <a:rPr lang="zh-CN" altLang="zh-CN" dirty="0"/>
              <a:t>指针的输出</a:t>
            </a:r>
            <a:endParaRPr lang="zh-CN"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idx="4294967295"/>
          </p:nvPr>
        </p:nvSpPr>
        <p:spPr>
          <a:xfrm>
            <a:off x="1692275" y="506413"/>
            <a:ext cx="7772400" cy="762000"/>
          </a:xfrm>
          <a:ln/>
        </p:spPr>
        <p:txBody>
          <a:bodyPr vert="horz" wrap="square" lIns="91440" tIns="45720" rIns="91440" bIns="45720" anchor="ctr" anchorCtr="0"/>
          <a:p>
            <a:pPr eaLnBrk="1" hangingPunct="1"/>
            <a:r>
              <a:rPr lang="zh-CN" altLang="en-US" dirty="0"/>
              <a:t>指针作为形参类型（</a:t>
            </a:r>
            <a:r>
              <a:rPr lang="en-US" altLang="zh-CN" dirty="0"/>
              <a:t>1</a:t>
            </a:r>
            <a:r>
              <a:rPr lang="zh-CN" altLang="en-US" dirty="0"/>
              <a:t>） </a:t>
            </a:r>
            <a:endParaRPr lang="zh-CN" altLang="en-US" dirty="0"/>
          </a:p>
        </p:txBody>
      </p:sp>
      <p:sp>
        <p:nvSpPr>
          <p:cNvPr id="66562" name="Rectangle 3"/>
          <p:cNvSpPr>
            <a:spLocks noGrp="1"/>
          </p:cNvSpPr>
          <p:nvPr>
            <p:ph type="body" idx="4294967295"/>
          </p:nvPr>
        </p:nvSpPr>
        <p:spPr>
          <a:xfrm>
            <a:off x="346075" y="1857375"/>
            <a:ext cx="8763000" cy="5316538"/>
          </a:xfrm>
          <a:ln/>
        </p:spPr>
        <p:txBody>
          <a:bodyPr vert="horz" wrap="square" lIns="91440" tIns="45720" rIns="91440" bIns="45720" anchor="t" anchorCtr="0"/>
          <a:p>
            <a:pPr marL="0" indent="0" defTabSz="441325" eaLnBrk="1" hangingPunct="1">
              <a:lnSpc>
                <a:spcPct val="80000"/>
              </a:lnSpc>
              <a:buNone/>
            </a:pPr>
            <a:r>
              <a:rPr lang="en-US" altLang="zh-CN" sz="2400" b="1" dirty="0"/>
              <a:t>void swap(int x, int y)</a:t>
            </a:r>
            <a:endParaRPr lang="en-US" altLang="zh-CN" sz="2400" b="1" dirty="0"/>
          </a:p>
          <a:p>
            <a:pPr marL="0" indent="0" defTabSz="441325" eaLnBrk="1" hangingPunct="1">
              <a:lnSpc>
                <a:spcPct val="80000"/>
              </a:lnSpc>
              <a:buNone/>
            </a:pPr>
            <a:r>
              <a:rPr lang="en-US" altLang="zh-CN" sz="2400" b="1" dirty="0"/>
              <a:t>{	int t=x;</a:t>
            </a:r>
            <a:endParaRPr lang="en-US" altLang="zh-CN" sz="2400" b="1" dirty="0"/>
          </a:p>
          <a:p>
            <a:pPr marL="0" indent="0" defTabSz="441325" eaLnBrk="1" hangingPunct="1">
              <a:lnSpc>
                <a:spcPct val="80000"/>
              </a:lnSpc>
              <a:buNone/>
            </a:pPr>
            <a:r>
              <a:rPr lang="en-US" altLang="zh-CN" sz="2400" b="1" dirty="0"/>
              <a:t>	x = y;</a:t>
            </a:r>
            <a:endParaRPr lang="en-US" altLang="zh-CN" sz="2400" b="1" dirty="0"/>
          </a:p>
          <a:p>
            <a:pPr marL="0" indent="0" defTabSz="441325" eaLnBrk="1" hangingPunct="1">
              <a:lnSpc>
                <a:spcPct val="80000"/>
              </a:lnSpc>
              <a:buNone/>
            </a:pPr>
            <a:r>
              <a:rPr lang="en-US" altLang="zh-CN" sz="2400" b="1" dirty="0"/>
              <a:t>	y = t;</a:t>
            </a:r>
            <a:endParaRPr lang="en-US" altLang="zh-CN" sz="2400" b="1" dirty="0"/>
          </a:p>
          <a:p>
            <a:pPr marL="0" indent="0" defTabSz="441325" eaLnBrk="1" hangingPunct="1">
              <a:lnSpc>
                <a:spcPct val="80000"/>
              </a:lnSpc>
              <a:buNone/>
            </a:pPr>
            <a:r>
              <a:rPr lang="en-US" altLang="zh-CN" sz="2400" b="1" dirty="0"/>
              <a:t>}</a:t>
            </a:r>
            <a:endParaRPr lang="en-US" altLang="zh-CN" sz="2400" b="1" dirty="0"/>
          </a:p>
          <a:p>
            <a:pPr marL="0" indent="0" defTabSz="441325" eaLnBrk="1" hangingPunct="1">
              <a:lnSpc>
                <a:spcPct val="80000"/>
              </a:lnSpc>
              <a:buNone/>
            </a:pPr>
            <a:endParaRPr lang="en-US" altLang="zh-CN" sz="2400" b="1" dirty="0"/>
          </a:p>
          <a:p>
            <a:pPr marL="0" indent="0" defTabSz="441325" eaLnBrk="1" hangingPunct="1">
              <a:lnSpc>
                <a:spcPct val="80000"/>
              </a:lnSpc>
              <a:buNone/>
            </a:pPr>
            <a:r>
              <a:rPr lang="en-US" altLang="zh-CN" sz="2400" b="1" dirty="0"/>
              <a:t>int main()</a:t>
            </a:r>
            <a:endParaRPr lang="en-US" altLang="zh-CN" sz="2400" b="1" dirty="0"/>
          </a:p>
          <a:p>
            <a:pPr marL="0" indent="0" defTabSz="441325" eaLnBrk="1" hangingPunct="1">
              <a:lnSpc>
                <a:spcPct val="80000"/>
              </a:lnSpc>
              <a:buNone/>
            </a:pPr>
            <a:r>
              <a:rPr lang="en-US" altLang="zh-CN" sz="2400" b="1" dirty="0"/>
              <a:t>{	int a=0,b=1;</a:t>
            </a:r>
            <a:endParaRPr lang="en-US" altLang="zh-CN" sz="2400" b="1" dirty="0"/>
          </a:p>
          <a:p>
            <a:pPr marL="0" indent="0" defTabSz="441325" eaLnBrk="1" hangingPunct="1">
              <a:lnSpc>
                <a:spcPct val="80000"/>
              </a:lnSpc>
              <a:buNone/>
            </a:pPr>
            <a:r>
              <a:rPr lang="en-US" altLang="zh-CN" sz="2400" b="1" dirty="0"/>
              <a:t>	swap(a,b);</a:t>
            </a:r>
            <a:endParaRPr lang="en-US" altLang="zh-CN" sz="2400" b="1" dirty="0"/>
          </a:p>
          <a:p>
            <a:pPr marL="0" indent="0" defTabSz="441325" eaLnBrk="1" hangingPunct="1">
              <a:lnSpc>
                <a:spcPct val="80000"/>
              </a:lnSpc>
              <a:buNone/>
            </a:pPr>
            <a:r>
              <a:rPr lang="en-US" altLang="zh-CN" sz="2400" b="1" dirty="0"/>
              <a:t>	cout &lt;&lt; “a=” &lt;&lt; a &lt;&lt; “,b=” &lt;&lt; b &lt;&lt; endl; //</a:t>
            </a:r>
            <a:r>
              <a:rPr lang="zh-CN" altLang="en-US" sz="2400" b="1" dirty="0"/>
              <a:t>输出：</a:t>
            </a:r>
            <a:r>
              <a:rPr lang="en-US" altLang="zh-CN" sz="2400" b="1" dirty="0"/>
              <a:t>a=0,b=1</a:t>
            </a:r>
            <a:endParaRPr lang="en-US" altLang="zh-CN" sz="2400" b="1" dirty="0"/>
          </a:p>
          <a:p>
            <a:pPr marL="0" indent="0" defTabSz="441325" eaLnBrk="1" hangingPunct="1">
              <a:lnSpc>
                <a:spcPct val="80000"/>
              </a:lnSpc>
              <a:buNone/>
            </a:pPr>
            <a:r>
              <a:rPr lang="en-US" altLang="zh-CN" sz="2400" b="1" dirty="0"/>
              <a:t>	return 0;</a:t>
            </a:r>
            <a:endParaRPr lang="en-US" altLang="zh-CN" sz="2400" b="1" dirty="0"/>
          </a:p>
          <a:p>
            <a:pPr marL="0" indent="0" defTabSz="441325" eaLnBrk="1" hangingPunct="1">
              <a:lnSpc>
                <a:spcPct val="80000"/>
              </a:lnSpc>
              <a:buNone/>
            </a:pPr>
            <a:r>
              <a:rPr lang="en-US" altLang="zh-CN" sz="2400" b="1" dirty="0"/>
              <a:t>}  </a:t>
            </a:r>
            <a:endParaRPr lang="en-US" altLang="zh-CN"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body" idx="4294967295"/>
          </p:nvPr>
        </p:nvSpPr>
        <p:spPr>
          <a:xfrm>
            <a:off x="179388" y="1557338"/>
            <a:ext cx="8964612" cy="5172075"/>
          </a:xfrm>
          <a:ln/>
        </p:spPr>
        <p:txBody>
          <a:bodyPr vert="horz" wrap="square" lIns="91440" tIns="45720" rIns="91440" bIns="45720" anchor="t" anchorCtr="0"/>
          <a:p>
            <a:pPr eaLnBrk="1" hangingPunct="1">
              <a:lnSpc>
                <a:spcPct val="90000"/>
              </a:lnSpc>
              <a:buNone/>
            </a:pPr>
            <a:r>
              <a:rPr lang="en-US" altLang="zh-CN" sz="2400" b="1" dirty="0"/>
              <a:t>void swap(int *px, int *py) </a:t>
            </a:r>
            <a:r>
              <a:rPr lang="en-US" altLang="zh-CN" sz="2400" b="1" dirty="0">
                <a:solidFill>
                  <a:srgbClr val="FF0000"/>
                </a:solidFill>
              </a:rPr>
              <a:t>//</a:t>
            </a:r>
            <a:r>
              <a:rPr lang="zh-CN" altLang="en-US" sz="2400" dirty="0">
                <a:solidFill>
                  <a:srgbClr val="FF0000"/>
                </a:solidFill>
              </a:rPr>
              <a:t>对比课本</a:t>
            </a:r>
            <a:r>
              <a:rPr lang="en-US" altLang="zh-CN" sz="2400" dirty="0">
                <a:solidFill>
                  <a:srgbClr val="FF0000"/>
                </a:solidFill>
              </a:rPr>
              <a:t>P191</a:t>
            </a:r>
            <a:r>
              <a:rPr lang="zh-CN" altLang="en-US" sz="2400" dirty="0">
                <a:solidFill>
                  <a:srgbClr val="FF0000"/>
                </a:solidFill>
              </a:rPr>
              <a:t>例子</a:t>
            </a:r>
            <a:endParaRPr lang="en-US" altLang="zh-CN" sz="2400" dirty="0">
              <a:solidFill>
                <a:srgbClr val="FF0000"/>
              </a:solidFill>
            </a:endParaRPr>
          </a:p>
          <a:p>
            <a:pPr eaLnBrk="1" hangingPunct="1">
              <a:lnSpc>
                <a:spcPct val="90000"/>
              </a:lnSpc>
              <a:buNone/>
            </a:pPr>
            <a:r>
              <a:rPr lang="en-US" altLang="zh-CN" sz="2400" dirty="0">
                <a:solidFill>
                  <a:srgbClr val="FF0000"/>
                </a:solidFill>
              </a:rPr>
              <a:t>                                             //swap(</a:t>
            </a:r>
            <a:r>
              <a:rPr lang="en-US" altLang="zh-CN" sz="2400" b="1" dirty="0">
                <a:solidFill>
                  <a:srgbClr val="FF0000"/>
                </a:solidFill>
              </a:rPr>
              <a:t>int *&amp;px, int *&amp;py) </a:t>
            </a:r>
            <a:endParaRPr lang="en-US" altLang="zh-CN" sz="2400" dirty="0">
              <a:solidFill>
                <a:srgbClr val="FF0000"/>
              </a:solidFill>
            </a:endParaRPr>
          </a:p>
          <a:p>
            <a:pPr eaLnBrk="1" hangingPunct="1">
              <a:lnSpc>
                <a:spcPct val="90000"/>
              </a:lnSpc>
              <a:buNone/>
            </a:pPr>
            <a:r>
              <a:rPr lang="en-US" altLang="zh-CN" sz="2400" b="1" dirty="0"/>
              <a:t>{	int t=*px;</a:t>
            </a:r>
            <a:endParaRPr lang="en-US" altLang="zh-CN" sz="2400" b="1" dirty="0"/>
          </a:p>
          <a:p>
            <a:pPr eaLnBrk="1" hangingPunct="1">
              <a:lnSpc>
                <a:spcPct val="90000"/>
              </a:lnSpc>
              <a:buNone/>
            </a:pPr>
            <a:r>
              <a:rPr lang="en-US" altLang="zh-CN" sz="2400" b="1" dirty="0"/>
              <a:t>	*px = *py;</a:t>
            </a:r>
            <a:endParaRPr lang="en-US" altLang="zh-CN" sz="2400" b="1" dirty="0"/>
          </a:p>
          <a:p>
            <a:pPr eaLnBrk="1" hangingPunct="1">
              <a:lnSpc>
                <a:spcPct val="90000"/>
              </a:lnSpc>
              <a:buNone/>
            </a:pPr>
            <a:r>
              <a:rPr lang="en-US" altLang="zh-CN" sz="2400" b="1" dirty="0"/>
              <a:t>	*py = t;</a:t>
            </a:r>
            <a:endParaRPr lang="en-US" altLang="zh-CN" sz="2400" b="1" dirty="0"/>
          </a:p>
          <a:p>
            <a:pPr eaLnBrk="1" hangingPunct="1">
              <a:lnSpc>
                <a:spcPct val="90000"/>
              </a:lnSpc>
              <a:buNone/>
            </a:pPr>
            <a:r>
              <a:rPr lang="en-US" altLang="zh-CN" sz="2400" b="1" dirty="0"/>
              <a:t>}</a:t>
            </a:r>
            <a:endParaRPr lang="en-US" altLang="zh-CN" sz="2400" b="1" dirty="0"/>
          </a:p>
          <a:p>
            <a:pPr eaLnBrk="1" hangingPunct="1">
              <a:lnSpc>
                <a:spcPct val="90000"/>
              </a:lnSpc>
              <a:buNone/>
            </a:pPr>
            <a:endParaRPr lang="en-US" altLang="zh-CN" sz="2400" b="1" dirty="0"/>
          </a:p>
          <a:p>
            <a:pPr eaLnBrk="1" hangingPunct="1">
              <a:lnSpc>
                <a:spcPct val="90000"/>
              </a:lnSpc>
              <a:buNone/>
            </a:pPr>
            <a:r>
              <a:rPr lang="en-US" altLang="zh-CN" sz="2400" b="1" dirty="0"/>
              <a:t>int main()</a:t>
            </a:r>
            <a:endParaRPr lang="en-US" altLang="zh-CN" sz="2400" b="1" dirty="0"/>
          </a:p>
          <a:p>
            <a:pPr eaLnBrk="1" hangingPunct="1">
              <a:lnSpc>
                <a:spcPct val="90000"/>
              </a:lnSpc>
              <a:buNone/>
            </a:pPr>
            <a:r>
              <a:rPr lang="en-US" altLang="zh-CN" sz="2400" b="1" dirty="0"/>
              <a:t>{	int a=0,b=1;</a:t>
            </a:r>
            <a:endParaRPr lang="en-US" altLang="zh-CN" sz="2400" b="1" dirty="0"/>
          </a:p>
          <a:p>
            <a:pPr eaLnBrk="1" hangingPunct="1">
              <a:lnSpc>
                <a:spcPct val="90000"/>
              </a:lnSpc>
              <a:buNone/>
            </a:pPr>
            <a:r>
              <a:rPr lang="en-US" altLang="zh-CN" sz="2400" b="1" dirty="0"/>
              <a:t>	swap(&amp;a,&amp;b);  </a:t>
            </a:r>
            <a:endParaRPr lang="zh-CN" altLang="en-US" sz="2400" b="1" dirty="0"/>
          </a:p>
          <a:p>
            <a:pPr eaLnBrk="1" hangingPunct="1">
              <a:lnSpc>
                <a:spcPct val="90000"/>
              </a:lnSpc>
              <a:buNone/>
            </a:pPr>
            <a:r>
              <a:rPr lang="zh-CN" altLang="en-US" sz="2400" b="1" dirty="0"/>
              <a:t>	</a:t>
            </a:r>
            <a:r>
              <a:rPr lang="en-US" altLang="zh-CN" sz="2400" b="1" dirty="0"/>
              <a:t>cout &lt;&lt; “a=” &lt;&lt; a &lt;&lt; “,b=” &lt;&lt; b &lt;&lt; endl; //</a:t>
            </a:r>
            <a:r>
              <a:rPr lang="zh-CN" altLang="en-US" sz="2400" b="1" dirty="0"/>
              <a:t>输出：</a:t>
            </a:r>
            <a:r>
              <a:rPr lang="en-US" altLang="zh-CN" sz="2400" b="1" dirty="0"/>
              <a:t>a=1,b=0</a:t>
            </a:r>
            <a:endParaRPr lang="en-US" altLang="zh-CN" sz="2400" b="1" dirty="0"/>
          </a:p>
          <a:p>
            <a:pPr eaLnBrk="1" hangingPunct="1">
              <a:lnSpc>
                <a:spcPct val="90000"/>
              </a:lnSpc>
              <a:buNone/>
            </a:pPr>
            <a:r>
              <a:rPr lang="en-US" altLang="zh-CN" sz="2400" b="1" dirty="0"/>
              <a:t>	return 0;</a:t>
            </a:r>
            <a:endParaRPr lang="en-US" altLang="zh-CN" sz="2400" b="1" dirty="0"/>
          </a:p>
          <a:p>
            <a:pPr eaLnBrk="1" hangingPunct="1">
              <a:lnSpc>
                <a:spcPct val="90000"/>
              </a:lnSpc>
              <a:buNone/>
            </a:pPr>
            <a:r>
              <a:rPr lang="en-US" altLang="zh-CN" sz="2400" b="1" dirty="0"/>
              <a:t>}</a:t>
            </a:r>
            <a:endParaRPr lang="en-US" altLang="zh-CN" sz="2400" b="1" dirty="0"/>
          </a:p>
        </p:txBody>
      </p:sp>
      <p:sp>
        <p:nvSpPr>
          <p:cNvPr id="67586" name="Rectangle 2"/>
          <p:cNvSpPr>
            <a:spLocks noGrp="1"/>
          </p:cNvSpPr>
          <p:nvPr>
            <p:ph type="title" idx="4294967295"/>
          </p:nvPr>
        </p:nvSpPr>
        <p:spPr>
          <a:xfrm>
            <a:off x="1692275" y="506413"/>
            <a:ext cx="7772400" cy="762000"/>
          </a:xfrm>
          <a:ln/>
        </p:spPr>
        <p:txBody>
          <a:bodyPr vert="horz" wrap="square" lIns="91440" tIns="45720" rIns="91440" bIns="45720" anchor="ctr" anchorCtr="0"/>
          <a:p>
            <a:pPr eaLnBrk="1" hangingPunct="1"/>
            <a:r>
              <a:rPr lang="zh-CN" altLang="en-US" dirty="0"/>
              <a:t>指针作为形参类型（</a:t>
            </a:r>
            <a:r>
              <a:rPr lang="en-US" altLang="zh-CN" dirty="0"/>
              <a:t>2</a:t>
            </a:r>
            <a:r>
              <a:rPr lang="zh-CN" altLang="en-US" dirty="0"/>
              <a:t>） </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idx="4294967295"/>
          </p:nvPr>
        </p:nvSpPr>
        <p:spPr>
          <a:xfrm>
            <a:off x="1619250" y="493713"/>
            <a:ext cx="8229600" cy="847725"/>
          </a:xfrm>
          <a:ln/>
        </p:spPr>
        <p:txBody>
          <a:bodyPr vert="horz" wrap="square" lIns="91440" tIns="45720" rIns="91440" bIns="45720" anchor="ctr" anchorCtr="0"/>
          <a:p>
            <a:pPr eaLnBrk="1" hangingPunct="1"/>
            <a:r>
              <a:rPr lang="zh-CN" altLang="zh-CN" dirty="0"/>
              <a:t>再论数组作为参数传递</a:t>
            </a:r>
            <a:endParaRPr lang="zh-CN" altLang="zh-CN" dirty="0"/>
          </a:p>
        </p:txBody>
      </p:sp>
      <p:sp>
        <p:nvSpPr>
          <p:cNvPr id="68610" name="Rectangle 3"/>
          <p:cNvSpPr>
            <a:spLocks noGrp="1"/>
          </p:cNvSpPr>
          <p:nvPr>
            <p:ph type="body" idx="4294967295"/>
          </p:nvPr>
        </p:nvSpPr>
        <p:spPr>
          <a:xfrm>
            <a:off x="250825" y="1584325"/>
            <a:ext cx="8686800" cy="5732463"/>
          </a:xfrm>
          <a:ln/>
        </p:spPr>
        <p:txBody>
          <a:bodyPr vert="horz" wrap="square" lIns="91440" tIns="45720" rIns="91440" bIns="45720" anchor="t" anchorCtr="0"/>
          <a:p>
            <a:pPr eaLnBrk="1" hangingPunct="1"/>
            <a:r>
              <a:rPr lang="zh-CN" altLang="en-US" sz="2800" dirty="0"/>
              <a:t>在</a:t>
            </a:r>
            <a:r>
              <a:rPr lang="en-US" altLang="zh-CN" sz="2800" dirty="0"/>
              <a:t>C++</a:t>
            </a:r>
            <a:r>
              <a:rPr lang="zh-CN" altLang="en-US" sz="2800" dirty="0"/>
              <a:t>中，数组参数的默认传递方式是把实参数组的首地址传给函数。</a:t>
            </a:r>
            <a:endParaRPr lang="en-US" altLang="zh-CN" sz="2800" dirty="0"/>
          </a:p>
          <a:p>
            <a:pPr eaLnBrk="1" hangingPunct="1">
              <a:buNone/>
            </a:pPr>
            <a:r>
              <a:rPr lang="en-US" altLang="zh-CN" sz="2800" dirty="0"/>
              <a:t>    </a:t>
            </a:r>
            <a:r>
              <a:rPr lang="zh-CN" altLang="en-US" sz="2800" dirty="0"/>
              <a:t>下面两种方式函数定义等价：</a:t>
            </a:r>
            <a:endParaRPr lang="zh-CN" altLang="en-US" sz="2800" dirty="0"/>
          </a:p>
          <a:p>
            <a:pPr lvl="1" eaLnBrk="1" hangingPunct="1">
              <a:buNone/>
            </a:pPr>
            <a:r>
              <a:rPr lang="en-US" altLang="zh-CN" sz="2400" b="1" dirty="0"/>
              <a:t>int max(</a:t>
            </a:r>
            <a:r>
              <a:rPr lang="en-US" altLang="zh-CN" sz="2400" b="1" dirty="0">
                <a:solidFill>
                  <a:srgbClr val="FF0000"/>
                </a:solidFill>
              </a:rPr>
              <a:t>int x[], </a:t>
            </a:r>
            <a:r>
              <a:rPr lang="en-US" altLang="zh-CN" sz="2400" b="1" dirty="0"/>
              <a:t>int num)              int max(</a:t>
            </a:r>
            <a:r>
              <a:rPr lang="en-US" altLang="zh-CN" sz="2400" b="1" dirty="0">
                <a:solidFill>
                  <a:srgbClr val="FF0000"/>
                </a:solidFill>
              </a:rPr>
              <a:t>int *x, </a:t>
            </a:r>
            <a:r>
              <a:rPr lang="en-US" altLang="zh-CN" sz="2400" b="1" dirty="0"/>
              <a:t>int num)</a:t>
            </a:r>
            <a:endParaRPr lang="en-US" altLang="zh-CN" sz="2400" b="1" dirty="0"/>
          </a:p>
          <a:p>
            <a:pPr lvl="1" eaLnBrk="1" hangingPunct="1">
              <a:buNone/>
            </a:pPr>
            <a:r>
              <a:rPr lang="en-US" altLang="zh-CN" sz="2400" b="1" dirty="0"/>
              <a:t>{	......                                             {   ......</a:t>
            </a:r>
            <a:endParaRPr lang="en-US" altLang="zh-CN" sz="2400" b="1" dirty="0"/>
          </a:p>
          <a:p>
            <a:pPr lvl="1" eaLnBrk="1" hangingPunct="1">
              <a:buNone/>
            </a:pPr>
            <a:r>
              <a:rPr lang="en-US" altLang="zh-CN" sz="2400" b="1" dirty="0"/>
              <a:t>	... x[i] ...                                           ... *(x+i) ... </a:t>
            </a:r>
            <a:r>
              <a:rPr lang="zh-CN" altLang="en-US" sz="2400" b="1" dirty="0"/>
              <a:t>或者 </a:t>
            </a:r>
            <a:r>
              <a:rPr lang="en-US" altLang="zh-CN" sz="2400" b="1" dirty="0"/>
              <a:t>x[i]</a:t>
            </a:r>
            <a:endParaRPr lang="en-US" altLang="zh-CN" sz="2400" b="1" dirty="0"/>
          </a:p>
          <a:p>
            <a:pPr lvl="1" eaLnBrk="1" hangingPunct="1">
              <a:buNone/>
            </a:pPr>
            <a:r>
              <a:rPr lang="en-US" altLang="zh-CN" sz="2400" b="1" dirty="0"/>
              <a:t>	......                                                  ......</a:t>
            </a:r>
            <a:endParaRPr lang="en-US" altLang="zh-CN" sz="2400" b="1" dirty="0"/>
          </a:p>
          <a:p>
            <a:pPr lvl="1" eaLnBrk="1" hangingPunct="1">
              <a:buNone/>
            </a:pPr>
            <a:r>
              <a:rPr lang="en-US" altLang="zh-CN" sz="2400" b="1" dirty="0"/>
              <a:t>}                                                      }</a:t>
            </a:r>
            <a:endParaRPr lang="en-US" altLang="zh-CN" sz="24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idx="4294967295"/>
          </p:nvPr>
        </p:nvSpPr>
        <p:spPr>
          <a:xfrm>
            <a:off x="1547813" y="476250"/>
            <a:ext cx="8229600" cy="796925"/>
          </a:xfrm>
          <a:ln/>
        </p:spPr>
        <p:txBody>
          <a:bodyPr vert="horz" wrap="square" lIns="91440" tIns="45720" rIns="91440" bIns="45720" anchor="ctr" anchorCtr="0"/>
          <a:p>
            <a:pPr eaLnBrk="1" hangingPunct="1"/>
            <a:r>
              <a:rPr lang="zh-CN" altLang="zh-CN" dirty="0"/>
              <a:t>向函数传递大型的结构类型数据</a:t>
            </a:r>
            <a:endParaRPr lang="zh-CN" altLang="zh-CN" dirty="0"/>
          </a:p>
        </p:txBody>
      </p:sp>
      <p:sp>
        <p:nvSpPr>
          <p:cNvPr id="69634" name="Rectangle 3"/>
          <p:cNvSpPr>
            <a:spLocks noGrp="1"/>
          </p:cNvSpPr>
          <p:nvPr>
            <p:ph type="body" idx="4294967295"/>
          </p:nvPr>
        </p:nvSpPr>
        <p:spPr>
          <a:xfrm>
            <a:off x="700088" y="1839913"/>
            <a:ext cx="8229600" cy="5732462"/>
          </a:xfrm>
          <a:ln/>
        </p:spPr>
        <p:txBody>
          <a:bodyPr vert="horz" wrap="square" lIns="91440" tIns="45720" rIns="91440" bIns="45720" anchor="t" anchorCtr="0"/>
          <a:p>
            <a:pPr eaLnBrk="1" hangingPunct="1">
              <a:lnSpc>
                <a:spcPct val="80000"/>
              </a:lnSpc>
              <a:buNone/>
            </a:pPr>
            <a:r>
              <a:rPr lang="en-US" altLang="zh-CN" sz="2400" b="1" dirty="0"/>
              <a:t>struct A</a:t>
            </a:r>
            <a:endParaRPr lang="en-US" altLang="zh-CN" sz="2400" b="1" dirty="0"/>
          </a:p>
          <a:p>
            <a:pPr eaLnBrk="1" hangingPunct="1">
              <a:lnSpc>
                <a:spcPct val="80000"/>
              </a:lnSpc>
              <a:buNone/>
            </a:pPr>
            <a:r>
              <a:rPr lang="en-US" altLang="zh-CN" sz="2400" b="1" dirty="0"/>
              <a:t>{	int no;  char name[20];   ...... };</a:t>
            </a: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void f(A *p)</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 p-&gt;no ....  //</a:t>
            </a:r>
            <a:r>
              <a:rPr lang="zh-CN" altLang="en-US" sz="2400" b="1" dirty="0"/>
              <a:t>或者，</a:t>
            </a:r>
            <a:r>
              <a:rPr lang="en-US" altLang="zh-CN" sz="2400" b="1" dirty="0"/>
              <a:t>(*p).no</a:t>
            </a:r>
            <a:endParaRPr lang="en-US" altLang="zh-CN" sz="2400" b="1" dirty="0"/>
          </a:p>
          <a:p>
            <a:pPr eaLnBrk="1" hangingPunct="1">
              <a:lnSpc>
                <a:spcPct val="80000"/>
              </a:lnSpc>
              <a:buNone/>
            </a:pPr>
            <a:r>
              <a:rPr lang="en-US" altLang="zh-CN" sz="2400" b="1" dirty="0"/>
              <a:t>	... p-&gt;name ...  //</a:t>
            </a:r>
            <a:r>
              <a:rPr lang="zh-CN" altLang="en-US" sz="2400" b="1" dirty="0"/>
              <a:t>或者，</a:t>
            </a:r>
            <a:r>
              <a:rPr lang="en-US" altLang="zh-CN" sz="2400" b="1" dirty="0"/>
              <a:t>(*p).name</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	A a;</a:t>
            </a:r>
            <a:endParaRPr lang="en-US" altLang="zh-CN" sz="2400" b="1" dirty="0"/>
          </a:p>
          <a:p>
            <a:pPr eaLnBrk="1" hangingPunct="1">
              <a:lnSpc>
                <a:spcPct val="80000"/>
              </a:lnSpc>
              <a:buNone/>
            </a:pPr>
            <a:r>
              <a:rPr lang="en-US" altLang="zh-CN" sz="2400" b="1" dirty="0"/>
              <a:t>	f(&amp;a);  //</a:t>
            </a:r>
            <a:r>
              <a:rPr lang="zh-CN" altLang="en-US" sz="2400" b="1" dirty="0"/>
              <a:t>把结构变量的地址传给函数</a:t>
            </a:r>
            <a:r>
              <a:rPr lang="en-US" altLang="zh-CN" sz="2400" b="1" dirty="0"/>
              <a:t>f</a:t>
            </a:r>
            <a:r>
              <a:rPr lang="zh-CN" altLang="en-US" sz="2400" b="1" dirty="0"/>
              <a:t>。</a:t>
            </a:r>
            <a:r>
              <a:rPr lang="en-US" altLang="zh-CN" sz="2400" b="1" dirty="0"/>
              <a:t>}</a:t>
            </a:r>
            <a:endParaRPr lang="en-US" altLang="zh-CN" sz="24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body" idx="4294967295"/>
          </p:nvPr>
        </p:nvSpPr>
        <p:spPr>
          <a:xfrm>
            <a:off x="0" y="1655763"/>
            <a:ext cx="9144000" cy="5589587"/>
          </a:xfrm>
          <a:ln/>
        </p:spPr>
        <p:txBody>
          <a:bodyPr vert="horz" wrap="square" lIns="91440" tIns="45720" rIns="91440" bIns="45720" anchor="t" anchorCtr="0"/>
          <a:p>
            <a:pPr marL="357505" indent="-357505" algn="just" eaLnBrk="1" hangingPunct="1">
              <a:lnSpc>
                <a:spcPct val="90000"/>
              </a:lnSpc>
            </a:pPr>
            <a:r>
              <a:rPr lang="zh-CN" altLang="en-US" sz="2800" dirty="0"/>
              <a:t>指针作为形参</a:t>
            </a:r>
            <a:endParaRPr lang="zh-CN" altLang="en-US" sz="2800" dirty="0"/>
          </a:p>
          <a:p>
            <a:pPr marL="357505" indent="-357505" algn="just" eaLnBrk="1" hangingPunct="1">
              <a:lnSpc>
                <a:spcPct val="90000"/>
              </a:lnSpc>
              <a:buClr>
                <a:schemeClr val="accent1"/>
              </a:buClr>
              <a:buSzPct val="75000"/>
              <a:buFont typeface="Wingdings" panose="05000000000000000000" pitchFamily="2" charset="2"/>
              <a:buChar char="l"/>
            </a:pPr>
            <a:r>
              <a:rPr lang="zh-CN" altLang="en-US" sz="2400" dirty="0"/>
              <a:t>提高参数传递效率</a:t>
            </a:r>
            <a:endParaRPr lang="en-US" altLang="zh-CN" sz="2400" dirty="0"/>
          </a:p>
          <a:p>
            <a:pPr marL="357505" indent="-357505" algn="just" eaLnBrk="1" hangingPunct="1">
              <a:lnSpc>
                <a:spcPct val="90000"/>
              </a:lnSpc>
              <a:buClr>
                <a:schemeClr val="accent1"/>
              </a:buClr>
              <a:buSzPct val="75000"/>
              <a:buFont typeface="Wingdings" panose="05000000000000000000" pitchFamily="2" charset="2"/>
              <a:buChar char="l"/>
            </a:pPr>
            <a:r>
              <a:rPr lang="zh-CN" altLang="en-US" sz="2400" dirty="0"/>
              <a:t>通过形参改变实参的值</a:t>
            </a:r>
            <a:endParaRPr lang="zh-CN" altLang="en-US" sz="2400" dirty="0"/>
          </a:p>
          <a:p>
            <a:pPr marL="357505" indent="-357505" algn="just" eaLnBrk="1" hangingPunct="1">
              <a:lnSpc>
                <a:spcPct val="90000"/>
              </a:lnSpc>
            </a:pPr>
            <a:r>
              <a:rPr lang="zh-CN" altLang="en-US" sz="2800" dirty="0"/>
              <a:t>只需要提高效率，把形参定义为</a:t>
            </a:r>
            <a:r>
              <a:rPr lang="zh-CN" altLang="en-US" sz="2800" dirty="0">
                <a:solidFill>
                  <a:srgbClr val="FF0000"/>
                </a:solidFill>
              </a:rPr>
              <a:t>指向常量</a:t>
            </a:r>
            <a:r>
              <a:rPr lang="zh-CN" altLang="en-US" sz="2800" dirty="0"/>
              <a:t>的指针</a:t>
            </a:r>
            <a:r>
              <a:rPr lang="zh-CN" altLang="en-US" sz="3200" dirty="0"/>
              <a:t>。</a:t>
            </a:r>
            <a:endParaRPr lang="en-US" altLang="zh-CN" sz="3200" dirty="0"/>
          </a:p>
          <a:p>
            <a:pPr marL="357505" indent="-357505" algn="just" eaLnBrk="1" hangingPunct="1">
              <a:lnSpc>
                <a:spcPct val="90000"/>
              </a:lnSpc>
              <a:buNone/>
            </a:pPr>
            <a:r>
              <a:rPr lang="en-US" altLang="zh-CN" sz="2400" dirty="0"/>
              <a:t>     </a:t>
            </a:r>
            <a:r>
              <a:rPr lang="zh-CN" altLang="en-US" sz="2400" dirty="0"/>
              <a:t>例如：</a:t>
            </a:r>
            <a:r>
              <a:rPr lang="en-US" altLang="zh-CN" sz="2400" dirty="0"/>
              <a:t>void f(const int *p,int num)//</a:t>
            </a:r>
            <a:r>
              <a:rPr lang="zh-CN" altLang="en-US" sz="2400" dirty="0"/>
              <a:t>或 </a:t>
            </a:r>
            <a:r>
              <a:rPr lang="en-US" altLang="zh-CN" sz="2400" dirty="0"/>
              <a:t>void f(const int p[],int num)</a:t>
            </a:r>
            <a:endParaRPr lang="en-US" altLang="zh-CN" sz="2400" dirty="0"/>
          </a:p>
          <a:p>
            <a:pPr marL="1071880" lvl="1" indent="-341630" eaLnBrk="1" hangingPunct="1">
              <a:lnSpc>
                <a:spcPct val="90000"/>
              </a:lnSpc>
              <a:buNone/>
            </a:pPr>
            <a:r>
              <a:rPr lang="en-US" altLang="zh-CN" sz="2400" dirty="0"/>
              <a:t>        {	......</a:t>
            </a:r>
            <a:endParaRPr lang="en-US" altLang="zh-CN" sz="2400" dirty="0"/>
          </a:p>
          <a:p>
            <a:pPr marL="1071880" lvl="1" indent="-341630" eaLnBrk="1" hangingPunct="1">
              <a:lnSpc>
                <a:spcPct val="90000"/>
              </a:lnSpc>
              <a:buNone/>
            </a:pPr>
            <a:r>
              <a:rPr lang="en-US" altLang="zh-CN" sz="2400" dirty="0"/>
              <a:t>	         p[i] = 1;  //Error</a:t>
            </a:r>
            <a:r>
              <a:rPr lang="zh-CN" altLang="en-US" sz="2400" dirty="0"/>
              <a:t>，</a:t>
            </a:r>
            <a:r>
              <a:rPr lang="zh-CN" altLang="en-US" sz="2400" dirty="0">
                <a:solidFill>
                  <a:srgbClr val="FF0000"/>
                </a:solidFill>
              </a:rPr>
              <a:t>不能改变</a:t>
            </a:r>
            <a:r>
              <a:rPr lang="en-US" altLang="zh-CN" sz="2400" dirty="0">
                <a:solidFill>
                  <a:srgbClr val="FF0000"/>
                </a:solidFill>
              </a:rPr>
              <a:t>p</a:t>
            </a:r>
            <a:r>
              <a:rPr lang="zh-CN" altLang="en-US" sz="2400" dirty="0">
                <a:solidFill>
                  <a:srgbClr val="FF0000"/>
                </a:solidFill>
              </a:rPr>
              <a:t>所指向的数据。</a:t>
            </a:r>
            <a:endParaRPr lang="zh-CN" altLang="en-US" sz="2400" dirty="0">
              <a:solidFill>
                <a:srgbClr val="FF0000"/>
              </a:solidFill>
            </a:endParaRPr>
          </a:p>
          <a:p>
            <a:pPr marL="1071880" lvl="1" indent="-341630" eaLnBrk="1" hangingPunct="1">
              <a:lnSpc>
                <a:spcPct val="90000"/>
              </a:lnSpc>
              <a:buNone/>
            </a:pPr>
            <a:r>
              <a:rPr lang="zh-CN" altLang="en-US" sz="2400" dirty="0"/>
              <a:t>	         </a:t>
            </a:r>
            <a:r>
              <a:rPr lang="en-US" altLang="zh-CN" sz="2400" dirty="0"/>
              <a:t>...... } </a:t>
            </a:r>
            <a:endParaRPr lang="en-US" altLang="zh-CN" sz="2400" dirty="0"/>
          </a:p>
          <a:p>
            <a:pPr marL="1071880" lvl="1" indent="-341630" eaLnBrk="1" hangingPunct="1">
              <a:lnSpc>
                <a:spcPct val="90000"/>
              </a:lnSpc>
              <a:buNone/>
            </a:pPr>
            <a:r>
              <a:rPr lang="en-US" altLang="zh-CN" sz="2400" dirty="0"/>
              <a:t>        void g(const A *p) //A</a:t>
            </a:r>
            <a:r>
              <a:rPr lang="zh-CN" altLang="en-US" sz="2400" dirty="0"/>
              <a:t>为一个结构类型</a:t>
            </a:r>
            <a:endParaRPr lang="zh-CN" altLang="en-US" sz="2400" dirty="0"/>
          </a:p>
          <a:p>
            <a:pPr marL="1071880" lvl="1" indent="-341630" eaLnBrk="1" hangingPunct="1">
              <a:lnSpc>
                <a:spcPct val="90000"/>
              </a:lnSpc>
              <a:buNone/>
            </a:pPr>
            <a:r>
              <a:rPr lang="en-US" altLang="zh-CN" sz="2400" dirty="0"/>
              <a:t>        {	......</a:t>
            </a:r>
            <a:endParaRPr lang="en-US" altLang="zh-CN" sz="2400" dirty="0"/>
          </a:p>
          <a:p>
            <a:pPr marL="1071880" lvl="1" indent="-341630" eaLnBrk="1" hangingPunct="1">
              <a:lnSpc>
                <a:spcPct val="90000"/>
              </a:lnSpc>
              <a:buNone/>
            </a:pPr>
            <a:r>
              <a:rPr lang="en-US" altLang="zh-CN" sz="2400" dirty="0"/>
              <a:t>           	p-&gt;no = ... //Error</a:t>
            </a:r>
            <a:r>
              <a:rPr lang="zh-CN" altLang="en-US" sz="2400" dirty="0"/>
              <a:t>，</a:t>
            </a:r>
            <a:r>
              <a:rPr lang="zh-CN" altLang="en-US" sz="2400" dirty="0">
                <a:solidFill>
                  <a:srgbClr val="FF0000"/>
                </a:solidFill>
              </a:rPr>
              <a:t>不能改变</a:t>
            </a:r>
            <a:r>
              <a:rPr lang="en-US" altLang="zh-CN" sz="2400" dirty="0">
                <a:solidFill>
                  <a:srgbClr val="FF0000"/>
                </a:solidFill>
              </a:rPr>
              <a:t>p</a:t>
            </a:r>
            <a:r>
              <a:rPr lang="zh-CN" altLang="en-US" sz="2400" dirty="0">
                <a:solidFill>
                  <a:srgbClr val="FF0000"/>
                </a:solidFill>
              </a:rPr>
              <a:t>所指向的数据。</a:t>
            </a:r>
            <a:endParaRPr lang="zh-CN" altLang="en-US" sz="2400" dirty="0">
              <a:solidFill>
                <a:srgbClr val="FF0000"/>
              </a:solidFill>
            </a:endParaRPr>
          </a:p>
          <a:p>
            <a:pPr marL="1071880" lvl="1" indent="-341630" eaLnBrk="1" hangingPunct="1">
              <a:lnSpc>
                <a:spcPct val="90000"/>
              </a:lnSpc>
              <a:buNone/>
            </a:pPr>
            <a:r>
              <a:rPr lang="en-US" altLang="zh-CN" sz="2400" dirty="0"/>
              <a:t>         }</a:t>
            </a:r>
            <a:endParaRPr lang="en-US" altLang="zh-CN" sz="2400" dirty="0"/>
          </a:p>
        </p:txBody>
      </p:sp>
      <p:sp>
        <p:nvSpPr>
          <p:cNvPr id="70658" name="Rectangle 3"/>
          <p:cNvSpPr>
            <a:spLocks noGrp="1"/>
          </p:cNvSpPr>
          <p:nvPr>
            <p:ph type="title" idx="4294967295"/>
          </p:nvPr>
        </p:nvSpPr>
        <p:spPr>
          <a:xfrm>
            <a:off x="1619250" y="404813"/>
            <a:ext cx="5381625" cy="863600"/>
          </a:xfrm>
          <a:ln/>
        </p:spPr>
        <p:txBody>
          <a:bodyPr vert="horz" wrap="square" lIns="91440" tIns="45720" rIns="91440" bIns="45720" anchor="ctr" anchorCtr="1"/>
          <a:p>
            <a:pPr eaLnBrk="1" hangingPunct="1"/>
            <a:r>
              <a:rPr lang="zh-CN" altLang="en-US" dirty="0"/>
              <a:t>指向常量的指针（</a:t>
            </a:r>
            <a:r>
              <a:rPr lang="en-US" altLang="zh-CN" dirty="0"/>
              <a:t>1</a:t>
            </a:r>
            <a:r>
              <a:rPr lang="zh-CN" altLang="en-US" dirty="0"/>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body" idx="4294967295"/>
          </p:nvPr>
        </p:nvSpPr>
        <p:spPr>
          <a:xfrm>
            <a:off x="323850" y="1628775"/>
            <a:ext cx="9144000" cy="5589588"/>
          </a:xfrm>
          <a:ln/>
        </p:spPr>
        <p:txBody>
          <a:bodyPr vert="horz" wrap="square" lIns="91440" tIns="45720" rIns="91440" bIns="45720" anchor="t" anchorCtr="0"/>
          <a:p>
            <a:pPr marL="357505" indent="-357505" algn="just" eaLnBrk="1" hangingPunct="1">
              <a:lnSpc>
                <a:spcPct val="90000"/>
              </a:lnSpc>
            </a:pPr>
            <a:r>
              <a:rPr lang="en-US" altLang="zh-CN" sz="2800" dirty="0">
                <a:solidFill>
                  <a:srgbClr val="FF0000"/>
                </a:solidFill>
              </a:rPr>
              <a:t>const </a:t>
            </a:r>
            <a:r>
              <a:rPr lang="en-US" altLang="zh-CN" sz="2800" dirty="0"/>
              <a:t> int  *p;   // </a:t>
            </a:r>
            <a:r>
              <a:rPr lang="zh-CN" altLang="en-US" sz="2800" dirty="0"/>
              <a:t>指针</a:t>
            </a:r>
            <a:r>
              <a:rPr lang="en-US" altLang="zh-CN" sz="2800" dirty="0"/>
              <a:t>p</a:t>
            </a:r>
            <a:r>
              <a:rPr lang="zh-CN" altLang="en-US" sz="2800" dirty="0"/>
              <a:t>指向常量</a:t>
            </a:r>
            <a:endParaRPr lang="en-US" altLang="zh-CN" sz="2800" dirty="0"/>
          </a:p>
          <a:p>
            <a:pPr marL="357505" indent="-357505" eaLnBrk="1" hangingPunct="1">
              <a:lnSpc>
                <a:spcPct val="80000"/>
              </a:lnSpc>
              <a:buNone/>
            </a:pPr>
            <a:r>
              <a:rPr lang="en-US" altLang="zh-CN" sz="2800" dirty="0"/>
              <a:t>    int   y;              </a:t>
            </a:r>
            <a:endParaRPr lang="en-US" altLang="zh-CN" sz="2800" dirty="0"/>
          </a:p>
          <a:p>
            <a:pPr marL="357505" indent="-357505" eaLnBrk="1" hangingPunct="1">
              <a:lnSpc>
                <a:spcPct val="80000"/>
              </a:lnSpc>
              <a:buNone/>
            </a:pPr>
            <a:r>
              <a:rPr lang="en-US" altLang="zh-CN" sz="2800" dirty="0"/>
              <a:t>    p = &amp;y;            // OK   </a:t>
            </a:r>
            <a:r>
              <a:rPr lang="zh-CN" altLang="en-US" sz="2800" dirty="0">
                <a:solidFill>
                  <a:srgbClr val="FF0000"/>
                </a:solidFill>
              </a:rPr>
              <a:t>允许指向变量</a:t>
            </a:r>
            <a:endParaRPr lang="en-US" altLang="zh-CN" sz="2800" dirty="0">
              <a:solidFill>
                <a:srgbClr val="FF0000"/>
              </a:solidFill>
            </a:endParaRPr>
          </a:p>
          <a:p>
            <a:pPr marL="357505" indent="-357505" eaLnBrk="1" hangingPunct="1">
              <a:lnSpc>
                <a:spcPct val="80000"/>
              </a:lnSpc>
              <a:buNone/>
            </a:pPr>
            <a:r>
              <a:rPr lang="en-US" altLang="zh-CN" sz="2800" dirty="0"/>
              <a:t>    *p = 1;             // Error  </a:t>
            </a:r>
            <a:r>
              <a:rPr lang="zh-CN" altLang="en-US" sz="2800" dirty="0">
                <a:solidFill>
                  <a:srgbClr val="FF0000"/>
                </a:solidFill>
              </a:rPr>
              <a:t>不允许通过指针</a:t>
            </a:r>
            <a:r>
              <a:rPr lang="en-US" altLang="zh-CN" sz="2800" dirty="0">
                <a:solidFill>
                  <a:srgbClr val="FF0000"/>
                </a:solidFill>
              </a:rPr>
              <a:t>p</a:t>
            </a:r>
            <a:r>
              <a:rPr lang="zh-CN" altLang="en-US" sz="2800" dirty="0">
                <a:solidFill>
                  <a:srgbClr val="FF0000"/>
                </a:solidFill>
              </a:rPr>
              <a:t>改变变量</a:t>
            </a:r>
            <a:r>
              <a:rPr lang="en-US" altLang="zh-CN" sz="2800" dirty="0">
                <a:solidFill>
                  <a:srgbClr val="FF0000"/>
                </a:solidFill>
              </a:rPr>
              <a:t>y</a:t>
            </a:r>
            <a:endParaRPr lang="en-US" altLang="zh-CN" sz="2800" dirty="0">
              <a:solidFill>
                <a:srgbClr val="FF0000"/>
              </a:solidFill>
            </a:endParaRPr>
          </a:p>
          <a:p>
            <a:pPr marL="357505" indent="-357505" eaLnBrk="1" hangingPunct="1">
              <a:lnSpc>
                <a:spcPct val="80000"/>
              </a:lnSpc>
              <a:buNone/>
            </a:pPr>
            <a:r>
              <a:rPr lang="en-US" altLang="zh-CN" sz="2800" dirty="0"/>
              <a:t>    y = 1;              // OK  </a:t>
            </a:r>
            <a:r>
              <a:rPr lang="zh-CN" altLang="en-US" sz="2800" dirty="0">
                <a:solidFill>
                  <a:srgbClr val="FF0000"/>
                </a:solidFill>
              </a:rPr>
              <a:t>变量</a:t>
            </a:r>
            <a:r>
              <a:rPr lang="en-US" altLang="zh-CN" sz="2800" dirty="0">
                <a:solidFill>
                  <a:srgbClr val="FF0000"/>
                </a:solidFill>
              </a:rPr>
              <a:t>y</a:t>
            </a:r>
            <a:r>
              <a:rPr lang="zh-CN" altLang="en-US" sz="2800" dirty="0">
                <a:solidFill>
                  <a:srgbClr val="FF0000"/>
                </a:solidFill>
              </a:rPr>
              <a:t>本身可以改变</a:t>
            </a:r>
            <a:endParaRPr lang="en-US" altLang="zh-CN" sz="2800" dirty="0">
              <a:solidFill>
                <a:srgbClr val="FF0000"/>
              </a:solidFill>
            </a:endParaRPr>
          </a:p>
          <a:p>
            <a:pPr marL="357505" indent="-357505" algn="just" eaLnBrk="1" hangingPunct="1">
              <a:lnSpc>
                <a:spcPct val="90000"/>
              </a:lnSpc>
            </a:pPr>
            <a:endParaRPr lang="en-US" altLang="zh-CN" sz="2800" dirty="0"/>
          </a:p>
          <a:p>
            <a:pPr marL="357505" indent="-357505" algn="just" eaLnBrk="1" hangingPunct="1">
              <a:lnSpc>
                <a:spcPct val="90000"/>
              </a:lnSpc>
            </a:pPr>
            <a:r>
              <a:rPr lang="en-US" altLang="zh-CN" sz="2800" dirty="0"/>
              <a:t>const  int x = 0;// x</a:t>
            </a:r>
            <a:r>
              <a:rPr lang="zh-CN" altLang="en-US" sz="2800" dirty="0"/>
              <a:t>是一个常量</a:t>
            </a:r>
            <a:endParaRPr lang="en-US" altLang="zh-CN" sz="2800" dirty="0"/>
          </a:p>
          <a:p>
            <a:pPr marL="357505" indent="-357505" eaLnBrk="1" hangingPunct="1">
              <a:lnSpc>
                <a:spcPct val="80000"/>
              </a:lnSpc>
              <a:buNone/>
            </a:pPr>
            <a:r>
              <a:rPr lang="en-US" altLang="zh-CN" sz="2800" dirty="0"/>
              <a:t>    int *p;</a:t>
            </a:r>
            <a:endParaRPr lang="en-US" altLang="zh-CN" sz="2800" dirty="0"/>
          </a:p>
          <a:p>
            <a:pPr marL="357505" indent="-357505" eaLnBrk="1" hangingPunct="1">
              <a:lnSpc>
                <a:spcPct val="80000"/>
              </a:lnSpc>
              <a:buNone/>
            </a:pPr>
            <a:r>
              <a:rPr lang="en-US" altLang="zh-CN" sz="2800" dirty="0"/>
              <a:t>    p = &amp;x;            // Error</a:t>
            </a:r>
            <a:endParaRPr lang="en-US" altLang="zh-CN" sz="2800" dirty="0"/>
          </a:p>
          <a:p>
            <a:pPr marL="357505" indent="-357505" algn="just" eaLnBrk="1" hangingPunct="1">
              <a:lnSpc>
                <a:spcPct val="90000"/>
              </a:lnSpc>
            </a:pPr>
            <a:endParaRPr lang="en-US" altLang="zh-CN" sz="2800" dirty="0"/>
          </a:p>
          <a:p>
            <a:pPr marL="357505" indent="-357505" eaLnBrk="1" hangingPunct="1">
              <a:lnSpc>
                <a:spcPct val="80000"/>
              </a:lnSpc>
              <a:buNone/>
            </a:pPr>
            <a:r>
              <a:rPr lang="en-US" altLang="zh-CN" sz="2800" dirty="0"/>
              <a:t>    </a:t>
            </a:r>
            <a:endParaRPr lang="en-US" altLang="zh-CN" sz="2800" dirty="0"/>
          </a:p>
          <a:p>
            <a:pPr marL="357505" indent="-357505" algn="just" eaLnBrk="1" hangingPunct="1">
              <a:lnSpc>
                <a:spcPct val="90000"/>
              </a:lnSpc>
            </a:pPr>
            <a:endParaRPr lang="zh-CN" altLang="en-US" sz="2800" dirty="0"/>
          </a:p>
        </p:txBody>
      </p:sp>
      <p:sp>
        <p:nvSpPr>
          <p:cNvPr id="71682" name="Rectangle 3"/>
          <p:cNvSpPr>
            <a:spLocks noGrp="1"/>
          </p:cNvSpPr>
          <p:nvPr>
            <p:ph type="title" idx="4294967295"/>
          </p:nvPr>
        </p:nvSpPr>
        <p:spPr>
          <a:xfrm>
            <a:off x="1619250" y="404813"/>
            <a:ext cx="5381625" cy="863600"/>
          </a:xfrm>
          <a:ln/>
        </p:spPr>
        <p:txBody>
          <a:bodyPr vert="horz" wrap="square" lIns="91440" tIns="45720" rIns="91440" bIns="45720" anchor="ctr" anchorCtr="1"/>
          <a:p>
            <a:pPr eaLnBrk="1" hangingPunct="1"/>
            <a:r>
              <a:rPr lang="zh-CN" altLang="en-US" dirty="0"/>
              <a:t>指向常量的指针（</a:t>
            </a:r>
            <a:r>
              <a:rPr lang="en-US" altLang="zh-CN" dirty="0"/>
              <a:t>2</a:t>
            </a:r>
            <a:r>
              <a:rPr lang="zh-CN" altLang="en-US" dirty="0"/>
              <a:t>）</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body" idx="4294967295"/>
          </p:nvPr>
        </p:nvSpPr>
        <p:spPr>
          <a:xfrm>
            <a:off x="285750" y="1643063"/>
            <a:ext cx="9429750" cy="5589587"/>
          </a:xfrm>
          <a:ln/>
        </p:spPr>
        <p:txBody>
          <a:bodyPr vert="horz" wrap="square" lIns="91440" tIns="45720" rIns="91440" bIns="45720" anchor="t" anchorCtr="0"/>
          <a:p>
            <a:pPr marL="357505" indent="-357505" algn="just" eaLnBrk="1" hangingPunct="1">
              <a:lnSpc>
                <a:spcPct val="90000"/>
              </a:lnSpc>
            </a:pPr>
            <a:r>
              <a:rPr lang="en-US" altLang="zh-CN" sz="2800" dirty="0"/>
              <a:t>int  x, y;</a:t>
            </a:r>
            <a:endParaRPr lang="en-US" altLang="zh-CN" sz="2800" dirty="0"/>
          </a:p>
          <a:p>
            <a:pPr marL="357505" indent="-357505" algn="just" eaLnBrk="1" hangingPunct="1">
              <a:lnSpc>
                <a:spcPct val="90000"/>
              </a:lnSpc>
              <a:buNone/>
            </a:pPr>
            <a:r>
              <a:rPr lang="en-US" altLang="zh-CN" sz="2800" dirty="0"/>
              <a:t>    int *</a:t>
            </a:r>
            <a:r>
              <a:rPr lang="en-US" altLang="zh-CN" sz="2800" dirty="0">
                <a:solidFill>
                  <a:srgbClr val="FF0000"/>
                </a:solidFill>
              </a:rPr>
              <a:t>const </a:t>
            </a:r>
            <a:r>
              <a:rPr lang="en-US" altLang="zh-CN" sz="2800" dirty="0"/>
              <a:t>p = &amp;x;   // </a:t>
            </a:r>
            <a:r>
              <a:rPr lang="zh-CN" altLang="en-US" sz="2800" dirty="0"/>
              <a:t>指针</a:t>
            </a:r>
            <a:r>
              <a:rPr lang="en-US" altLang="zh-CN" sz="2800" dirty="0"/>
              <a:t>p</a:t>
            </a:r>
            <a:r>
              <a:rPr lang="zh-CN" altLang="en-US" sz="2800" dirty="0"/>
              <a:t>是常量</a:t>
            </a:r>
            <a:endParaRPr lang="en-US" altLang="zh-CN" sz="2800" dirty="0"/>
          </a:p>
          <a:p>
            <a:pPr marL="357505" indent="-357505" algn="just" eaLnBrk="1" hangingPunct="1">
              <a:lnSpc>
                <a:spcPct val="90000"/>
              </a:lnSpc>
              <a:buNone/>
            </a:pPr>
            <a:r>
              <a:rPr lang="en-US" altLang="zh-CN" sz="2800" dirty="0"/>
              <a:t>    *p = 1;               // OK</a:t>
            </a:r>
            <a:r>
              <a:rPr lang="zh-CN" altLang="en-US" sz="2800" dirty="0"/>
              <a:t>，*</a:t>
            </a:r>
            <a:r>
              <a:rPr lang="en-US" altLang="zh-CN" sz="2800" dirty="0"/>
              <a:t>p</a:t>
            </a:r>
            <a:r>
              <a:rPr lang="zh-CN" altLang="en-US" sz="2800" dirty="0"/>
              <a:t>是一个变量</a:t>
            </a:r>
            <a:endParaRPr lang="en-US" altLang="zh-CN" sz="2800" dirty="0"/>
          </a:p>
          <a:p>
            <a:pPr marL="357505" indent="-357505" eaLnBrk="1" hangingPunct="1">
              <a:lnSpc>
                <a:spcPct val="80000"/>
              </a:lnSpc>
              <a:buNone/>
            </a:pPr>
            <a:r>
              <a:rPr lang="en-US" altLang="zh-CN" sz="2800" dirty="0"/>
              <a:t>    p = &amp;y;              // Error</a:t>
            </a:r>
            <a:r>
              <a:rPr lang="zh-CN" altLang="en-US" sz="2800" dirty="0"/>
              <a:t>，</a:t>
            </a:r>
            <a:r>
              <a:rPr lang="en-US" altLang="zh-CN" sz="2800" dirty="0">
                <a:solidFill>
                  <a:srgbClr val="FF0000"/>
                </a:solidFill>
              </a:rPr>
              <a:t>p</a:t>
            </a:r>
            <a:r>
              <a:rPr lang="zh-CN" altLang="en-US" sz="2800" dirty="0">
                <a:solidFill>
                  <a:srgbClr val="FF0000"/>
                </a:solidFill>
              </a:rPr>
              <a:t>是一个常量，不能改变</a:t>
            </a:r>
            <a:endParaRPr lang="en-US" altLang="zh-CN" sz="2800" dirty="0">
              <a:solidFill>
                <a:srgbClr val="FF0000"/>
              </a:solidFill>
            </a:endParaRPr>
          </a:p>
          <a:p>
            <a:pPr marL="357505" indent="-357505" algn="just" eaLnBrk="1" hangingPunct="1">
              <a:lnSpc>
                <a:spcPct val="90000"/>
              </a:lnSpc>
            </a:pPr>
            <a:endParaRPr lang="en-US" altLang="zh-CN" sz="2800" dirty="0"/>
          </a:p>
          <a:p>
            <a:pPr marL="357505" indent="-357505" algn="just" eaLnBrk="1" hangingPunct="1">
              <a:lnSpc>
                <a:spcPct val="90000"/>
              </a:lnSpc>
            </a:pPr>
            <a:r>
              <a:rPr lang="en-US" altLang="zh-CN" sz="2800" dirty="0"/>
              <a:t>const  int x = 0, y=1;</a:t>
            </a:r>
            <a:endParaRPr lang="en-US" altLang="zh-CN" sz="2800" dirty="0"/>
          </a:p>
          <a:p>
            <a:pPr marL="357505" indent="-357505" algn="just" eaLnBrk="1" hangingPunct="1">
              <a:lnSpc>
                <a:spcPct val="90000"/>
              </a:lnSpc>
              <a:buNone/>
            </a:pPr>
            <a:r>
              <a:rPr lang="en-US" altLang="zh-CN" sz="2800" dirty="0"/>
              <a:t>    const int * const p = &amp; x;  // p</a:t>
            </a:r>
            <a:r>
              <a:rPr lang="zh-CN" altLang="en-US" sz="2800" dirty="0"/>
              <a:t>是指向常量的指针常量</a:t>
            </a:r>
            <a:endParaRPr lang="en-US" altLang="zh-CN" sz="2800" dirty="0"/>
          </a:p>
          <a:p>
            <a:pPr marL="357505" indent="-357505" eaLnBrk="1" hangingPunct="1">
              <a:lnSpc>
                <a:spcPct val="80000"/>
              </a:lnSpc>
              <a:buNone/>
            </a:pPr>
            <a:r>
              <a:rPr lang="en-US" altLang="zh-CN" sz="2800" dirty="0"/>
              <a:t>    *p = 1;             // Error</a:t>
            </a:r>
            <a:endParaRPr lang="en-US" altLang="zh-CN" sz="2800" dirty="0"/>
          </a:p>
          <a:p>
            <a:pPr marL="357505" indent="-357505" eaLnBrk="1" hangingPunct="1">
              <a:lnSpc>
                <a:spcPct val="80000"/>
              </a:lnSpc>
              <a:buNone/>
            </a:pPr>
            <a:r>
              <a:rPr lang="en-US" altLang="zh-CN" sz="2800" dirty="0"/>
              <a:t>    p = &amp;y;            // Error</a:t>
            </a:r>
            <a:endParaRPr lang="en-US" altLang="zh-CN" sz="2800" dirty="0"/>
          </a:p>
          <a:p>
            <a:pPr marL="357505" indent="-357505" algn="just" eaLnBrk="1" hangingPunct="1">
              <a:lnSpc>
                <a:spcPct val="90000"/>
              </a:lnSpc>
            </a:pPr>
            <a:endParaRPr lang="en-US" altLang="zh-CN" sz="2800" dirty="0"/>
          </a:p>
          <a:p>
            <a:pPr marL="357505" indent="-357505" eaLnBrk="1" hangingPunct="1">
              <a:lnSpc>
                <a:spcPct val="80000"/>
              </a:lnSpc>
              <a:buNone/>
            </a:pPr>
            <a:r>
              <a:rPr lang="en-US" altLang="zh-CN" sz="2800" dirty="0"/>
              <a:t>    </a:t>
            </a:r>
            <a:endParaRPr lang="en-US" altLang="zh-CN" sz="2800" dirty="0"/>
          </a:p>
          <a:p>
            <a:pPr marL="357505" indent="-357505" algn="just" eaLnBrk="1" hangingPunct="1">
              <a:lnSpc>
                <a:spcPct val="90000"/>
              </a:lnSpc>
            </a:pPr>
            <a:endParaRPr lang="zh-CN" altLang="en-US" sz="2800" dirty="0"/>
          </a:p>
        </p:txBody>
      </p:sp>
      <p:sp>
        <p:nvSpPr>
          <p:cNvPr id="72706" name="Rectangle 3"/>
          <p:cNvSpPr>
            <a:spLocks noGrp="1"/>
          </p:cNvSpPr>
          <p:nvPr>
            <p:ph type="title" idx="4294967295"/>
          </p:nvPr>
        </p:nvSpPr>
        <p:spPr>
          <a:xfrm>
            <a:off x="1619250" y="404813"/>
            <a:ext cx="5381625" cy="863600"/>
          </a:xfrm>
          <a:ln/>
        </p:spPr>
        <p:txBody>
          <a:bodyPr vert="horz" wrap="square" lIns="91440" tIns="45720" rIns="91440" bIns="45720" anchor="ctr" anchorCtr="1"/>
          <a:p>
            <a:pPr eaLnBrk="1" hangingPunct="1"/>
            <a:r>
              <a:rPr lang="zh-CN" altLang="en-US" dirty="0"/>
              <a:t>指向常量的指针（</a:t>
            </a:r>
            <a:r>
              <a:rPr lang="en-US" altLang="zh-CN" dirty="0"/>
              <a:t>3</a:t>
            </a:r>
            <a:r>
              <a:rPr lang="zh-CN" altLang="en-US" dirty="0"/>
              <a:t>）</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idx="4294967295"/>
          </p:nvPr>
        </p:nvSpPr>
        <p:spPr>
          <a:xfrm>
            <a:off x="1692275" y="404813"/>
            <a:ext cx="8229600" cy="868362"/>
          </a:xfrm>
          <a:ln/>
        </p:spPr>
        <p:txBody>
          <a:bodyPr vert="horz" wrap="square" lIns="91440" tIns="45720" rIns="91440" bIns="45720" anchor="ctr" anchorCtr="0"/>
          <a:p>
            <a:pPr eaLnBrk="1" hangingPunct="1"/>
            <a:r>
              <a:rPr lang="zh-CN" altLang="en-US" dirty="0"/>
              <a:t>指针作为函数返回值类型（</a:t>
            </a:r>
            <a:r>
              <a:rPr lang="en-US" altLang="zh-CN" dirty="0"/>
              <a:t>1</a:t>
            </a:r>
            <a:r>
              <a:rPr lang="zh-CN" altLang="en-US" dirty="0"/>
              <a:t>）</a:t>
            </a:r>
            <a:endParaRPr lang="zh-CN" altLang="en-US" dirty="0"/>
          </a:p>
        </p:txBody>
      </p:sp>
      <p:sp>
        <p:nvSpPr>
          <p:cNvPr id="73730" name="Rectangle 3"/>
          <p:cNvSpPr>
            <a:spLocks noGrp="1"/>
          </p:cNvSpPr>
          <p:nvPr>
            <p:ph type="body" idx="4294967295"/>
          </p:nvPr>
        </p:nvSpPr>
        <p:spPr>
          <a:xfrm>
            <a:off x="250825" y="1701800"/>
            <a:ext cx="8686800" cy="5111750"/>
          </a:xfrm>
          <a:ln/>
        </p:spPr>
        <p:txBody>
          <a:bodyPr vert="horz" wrap="square" lIns="91440" tIns="45720" rIns="91440" bIns="45720" anchor="t" anchorCtr="0"/>
          <a:p>
            <a:pPr algn="just" eaLnBrk="1" hangingPunct="1"/>
            <a:r>
              <a:rPr lang="zh-CN" altLang="en-US" sz="2800" dirty="0"/>
              <a:t>函数的返回值类型可以是指针类型。</a:t>
            </a:r>
            <a:endParaRPr lang="en-US" altLang="zh-CN" sz="2800" dirty="0"/>
          </a:p>
          <a:p>
            <a:pPr algn="just" eaLnBrk="1" hangingPunct="1">
              <a:buNone/>
            </a:pPr>
            <a:r>
              <a:rPr lang="en-US" altLang="zh-CN" dirty="0"/>
              <a:t>   </a:t>
            </a:r>
            <a:r>
              <a:rPr lang="zh-CN" altLang="en-US" sz="2400" b="1" dirty="0"/>
              <a:t>例如：</a:t>
            </a:r>
            <a:r>
              <a:rPr lang="en-US" altLang="zh-CN" sz="2400" b="1" dirty="0"/>
              <a:t>int *max(</a:t>
            </a:r>
            <a:r>
              <a:rPr lang="en-US" altLang="zh-CN" sz="2400" b="1" dirty="0">
                <a:solidFill>
                  <a:srgbClr val="FF0000"/>
                </a:solidFill>
              </a:rPr>
              <a:t>const</a:t>
            </a:r>
            <a:r>
              <a:rPr lang="en-US" altLang="zh-CN" sz="2400" b="1" dirty="0"/>
              <a:t> int x[], int num)</a:t>
            </a:r>
            <a:endParaRPr lang="en-US" altLang="zh-CN" sz="2400" b="1" dirty="0"/>
          </a:p>
          <a:p>
            <a:pPr algn="just" eaLnBrk="1" hangingPunct="1">
              <a:buNone/>
            </a:pPr>
            <a:r>
              <a:rPr lang="en-US" altLang="zh-CN" sz="2400" b="1" dirty="0"/>
              <a:t>              {	int max_index=0;</a:t>
            </a:r>
            <a:endParaRPr lang="en-US" altLang="zh-CN" sz="2400" b="1" dirty="0"/>
          </a:p>
          <a:p>
            <a:pPr lvl="1" eaLnBrk="1" hangingPunct="1">
              <a:buNone/>
            </a:pPr>
            <a:r>
              <a:rPr lang="en-US" altLang="zh-CN" sz="2400" b="1" dirty="0"/>
              <a:t>        	for (int i=1; i&lt;num; i++)</a:t>
            </a:r>
            <a:endParaRPr lang="en-US" altLang="zh-CN" sz="2400" b="1" dirty="0"/>
          </a:p>
          <a:p>
            <a:pPr lvl="1" eaLnBrk="1" hangingPunct="1">
              <a:buNone/>
            </a:pPr>
            <a:r>
              <a:rPr lang="en-US" altLang="zh-CN" sz="2400" b="1" dirty="0"/>
              <a:t>    		     if (x[i] &gt; x[max_index]) </a:t>
            </a:r>
            <a:endParaRPr lang="en-US" altLang="zh-CN" sz="2400" b="1" dirty="0"/>
          </a:p>
          <a:p>
            <a:pPr lvl="1" eaLnBrk="1" hangingPunct="1">
              <a:buNone/>
            </a:pPr>
            <a:r>
              <a:rPr lang="en-US" altLang="zh-CN" sz="2400" b="1" dirty="0"/>
              <a:t>                       max_index = i;</a:t>
            </a:r>
            <a:endParaRPr lang="en-US" altLang="zh-CN" sz="2400" b="1" dirty="0"/>
          </a:p>
          <a:p>
            <a:pPr lvl="1" eaLnBrk="1" hangingPunct="1">
              <a:buNone/>
            </a:pPr>
            <a:r>
              <a:rPr lang="en-US" altLang="zh-CN" sz="2400" b="1" dirty="0"/>
              <a:t> 	           return </a:t>
            </a:r>
            <a:r>
              <a:rPr lang="en-US" altLang="zh-CN" sz="2400" b="1" dirty="0">
                <a:solidFill>
                  <a:srgbClr val="FF0000"/>
                </a:solidFill>
              </a:rPr>
              <a:t>(int *)</a:t>
            </a:r>
            <a:r>
              <a:rPr lang="en-US" altLang="zh-CN" sz="2400" b="1" dirty="0"/>
              <a:t>&amp;x[max_index];</a:t>
            </a:r>
            <a:endParaRPr lang="en-US" altLang="zh-CN" sz="2400" b="1" dirty="0"/>
          </a:p>
          <a:p>
            <a:pPr lvl="1" eaLnBrk="1" hangingPunct="1">
              <a:buNone/>
            </a:pPr>
            <a:endParaRPr lang="en-US" altLang="zh-CN" sz="2400" b="1" dirty="0"/>
          </a:p>
          <a:p>
            <a:pPr lvl="1" eaLnBrk="1" hangingPunct="1">
              <a:buNone/>
            </a:pPr>
            <a:endParaRPr lang="en-US" altLang="zh-CN" sz="2400" b="1" dirty="0"/>
          </a:p>
          <a:p>
            <a:pPr lvl="1" eaLnBrk="1" hangingPunct="1">
              <a:buNone/>
            </a:pPr>
            <a:r>
              <a:rPr lang="en-US" altLang="zh-CN" sz="2400" b="1" dirty="0"/>
              <a:t>         }</a:t>
            </a:r>
            <a:endParaRPr lang="en-US" altLang="zh-C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a:xfrm>
            <a:off x="1776413" y="393700"/>
            <a:ext cx="6567487" cy="1019175"/>
          </a:xfrm>
          <a:ln/>
        </p:spPr>
        <p:txBody>
          <a:bodyPr vert="horz" wrap="square" lIns="91440" tIns="45720" rIns="91440" bIns="45720" anchor="ctr" anchorCtr="0"/>
          <a:p>
            <a:pPr eaLnBrk="1" hangingPunct="1"/>
            <a:r>
              <a:rPr lang="zh-CN" altLang="en-US" dirty="0"/>
              <a:t>枚举类型运算（</a:t>
            </a:r>
            <a:r>
              <a:rPr lang="en-US" altLang="zh-CN" dirty="0"/>
              <a:t>1</a:t>
            </a:r>
            <a:r>
              <a:rPr lang="zh-CN" altLang="en-US" dirty="0"/>
              <a:t>）</a:t>
            </a:r>
            <a:endParaRPr lang="zh-CN" altLang="en-US" dirty="0"/>
          </a:p>
        </p:txBody>
      </p:sp>
      <p:sp>
        <p:nvSpPr>
          <p:cNvPr id="10242" name="Rectangle 3"/>
          <p:cNvSpPr>
            <a:spLocks noGrp="1"/>
          </p:cNvSpPr>
          <p:nvPr>
            <p:ph type="body" idx="4294967295"/>
          </p:nvPr>
        </p:nvSpPr>
        <p:spPr>
          <a:xfrm>
            <a:off x="250825" y="1773238"/>
            <a:ext cx="9144000" cy="5638800"/>
          </a:xfrm>
          <a:ln/>
        </p:spPr>
        <p:txBody>
          <a:bodyPr vert="horz" wrap="square" lIns="91440" tIns="45720" rIns="91440" bIns="45720" anchor="t" anchorCtr="0"/>
          <a:p>
            <a:pPr eaLnBrk="1" hangingPunct="1">
              <a:lnSpc>
                <a:spcPct val="80000"/>
              </a:lnSpc>
            </a:pPr>
            <a:r>
              <a:rPr lang="zh-CN" altLang="en-US" sz="3200" dirty="0"/>
              <a:t>赋值</a:t>
            </a:r>
            <a:endParaRPr lang="zh-CN" altLang="en-US" sz="3200" dirty="0"/>
          </a:p>
          <a:p>
            <a:pPr lvl="1" eaLnBrk="1" hangingPunct="1">
              <a:lnSpc>
                <a:spcPct val="80000"/>
              </a:lnSpc>
              <a:buFont typeface="Wingdings" panose="05000000000000000000" pitchFamily="2" charset="2"/>
              <a:buChar char="l"/>
            </a:pPr>
            <a:r>
              <a:rPr lang="zh-CN" altLang="en-US" dirty="0"/>
              <a:t>只在</a:t>
            </a:r>
            <a:r>
              <a:rPr lang="zh-CN" altLang="en-US" dirty="0">
                <a:solidFill>
                  <a:srgbClr val="FF0000"/>
                </a:solidFill>
              </a:rPr>
              <a:t>相应枚举类型的值集中</a:t>
            </a:r>
            <a:r>
              <a:rPr lang="zh-CN" altLang="en-US" dirty="0"/>
              <a:t>取值</a:t>
            </a:r>
            <a:r>
              <a:rPr lang="zh-CN" altLang="en-US" sz="2400" dirty="0"/>
              <a:t>。</a:t>
            </a:r>
            <a:endParaRPr lang="zh-CN" altLang="en-US" sz="2400" dirty="0"/>
          </a:p>
          <a:p>
            <a:pPr lvl="1" eaLnBrk="1" hangingPunct="1">
              <a:lnSpc>
                <a:spcPct val="80000"/>
              </a:lnSpc>
              <a:buNone/>
            </a:pPr>
            <a:r>
              <a:rPr lang="zh-CN" altLang="en-US" dirty="0"/>
              <a:t>    例如</a:t>
            </a:r>
            <a:r>
              <a:rPr lang="zh-CN" altLang="en-US" sz="2400" dirty="0"/>
              <a:t>：</a:t>
            </a:r>
            <a:endParaRPr lang="zh-CN" altLang="en-US" sz="2400" dirty="0"/>
          </a:p>
          <a:p>
            <a:pPr lvl="2" eaLnBrk="1" hangingPunct="1">
              <a:lnSpc>
                <a:spcPct val="80000"/>
              </a:lnSpc>
              <a:buNone/>
            </a:pPr>
            <a:r>
              <a:rPr lang="en-US" altLang="zh-CN" dirty="0"/>
              <a:t>Day day;</a:t>
            </a:r>
            <a:endParaRPr lang="en-US" altLang="zh-CN" dirty="0"/>
          </a:p>
          <a:p>
            <a:pPr lvl="2" eaLnBrk="1" hangingPunct="1">
              <a:lnSpc>
                <a:spcPct val="80000"/>
              </a:lnSpc>
              <a:buNone/>
            </a:pPr>
            <a:r>
              <a:rPr lang="en-US" altLang="zh-CN" dirty="0"/>
              <a:t>day = SUN; //OK</a:t>
            </a:r>
            <a:endParaRPr lang="en-US" altLang="zh-CN" dirty="0"/>
          </a:p>
          <a:p>
            <a:pPr lvl="2" eaLnBrk="1" hangingPunct="1">
              <a:lnSpc>
                <a:spcPct val="80000"/>
              </a:lnSpc>
              <a:buNone/>
            </a:pPr>
            <a:r>
              <a:rPr lang="en-US" altLang="zh-CN" dirty="0"/>
              <a:t>day = 1; //Error</a:t>
            </a:r>
            <a:endParaRPr lang="en-US" altLang="zh-CN" dirty="0"/>
          </a:p>
          <a:p>
            <a:pPr lvl="2" eaLnBrk="1" hangingPunct="1">
              <a:lnSpc>
                <a:spcPct val="80000"/>
              </a:lnSpc>
              <a:buNone/>
            </a:pPr>
            <a:r>
              <a:rPr lang="en-US" altLang="zh-CN" dirty="0"/>
              <a:t>day = RED; //Error</a:t>
            </a:r>
            <a:endParaRPr lang="en-US" altLang="zh-CN" dirty="0"/>
          </a:p>
          <a:p>
            <a:pPr lvl="2" eaLnBrk="1" hangingPunct="1">
              <a:lnSpc>
                <a:spcPct val="80000"/>
              </a:lnSpc>
              <a:buNone/>
            </a:pPr>
            <a:endParaRPr lang="en-US" altLang="zh-CN" dirty="0"/>
          </a:p>
          <a:p>
            <a:pPr lvl="1" eaLnBrk="1" hangingPunct="1">
              <a:lnSpc>
                <a:spcPct val="80000"/>
              </a:lnSpc>
              <a:buFont typeface="Wingdings" panose="05000000000000000000" pitchFamily="2" charset="2"/>
              <a:buChar char="l"/>
            </a:pPr>
            <a:r>
              <a:rPr lang="zh-CN" altLang="en-US" dirty="0">
                <a:solidFill>
                  <a:srgbClr val="FF0000"/>
                </a:solidFill>
              </a:rPr>
              <a:t>相同枚举类型</a:t>
            </a:r>
            <a:r>
              <a:rPr lang="zh-CN" altLang="en-US" dirty="0"/>
              <a:t>之间可进行赋值操作，</a:t>
            </a:r>
            <a:endParaRPr lang="zh-CN" altLang="en-US" dirty="0"/>
          </a:p>
          <a:p>
            <a:pPr lvl="1" eaLnBrk="1" hangingPunct="1">
              <a:lnSpc>
                <a:spcPct val="80000"/>
              </a:lnSpc>
              <a:buNone/>
            </a:pPr>
            <a:r>
              <a:rPr lang="zh-CN" altLang="en-US" dirty="0"/>
              <a:t>    例如：</a:t>
            </a:r>
            <a:r>
              <a:rPr lang="zh-CN" altLang="en-US" sz="2400" dirty="0"/>
              <a:t> </a:t>
            </a:r>
            <a:endParaRPr lang="zh-CN" altLang="en-US" sz="2400" dirty="0"/>
          </a:p>
          <a:p>
            <a:pPr lvl="2" eaLnBrk="1" hangingPunct="1">
              <a:lnSpc>
                <a:spcPct val="80000"/>
              </a:lnSpc>
              <a:buNone/>
            </a:pPr>
            <a:r>
              <a:rPr lang="en-US" altLang="zh-CN" dirty="0"/>
              <a:t>Day d1,d2;</a:t>
            </a:r>
            <a:endParaRPr lang="en-US" altLang="zh-CN" dirty="0"/>
          </a:p>
          <a:p>
            <a:pPr lvl="2" eaLnBrk="1" hangingPunct="1">
              <a:lnSpc>
                <a:spcPct val="80000"/>
              </a:lnSpc>
              <a:buNone/>
            </a:pPr>
            <a:r>
              <a:rPr lang="en-US" altLang="zh-CN" dirty="0"/>
              <a:t>d2 = d1;</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idx="4294967295"/>
          </p:nvPr>
        </p:nvSpPr>
        <p:spPr>
          <a:xfrm>
            <a:off x="1692275" y="404813"/>
            <a:ext cx="8229600" cy="868362"/>
          </a:xfrm>
          <a:ln/>
        </p:spPr>
        <p:txBody>
          <a:bodyPr vert="horz" wrap="square" lIns="91440" tIns="45720" rIns="91440" bIns="45720" anchor="ctr" anchorCtr="0"/>
          <a:p>
            <a:pPr eaLnBrk="1" hangingPunct="1"/>
            <a:r>
              <a:rPr lang="zh-CN" altLang="en-US" dirty="0"/>
              <a:t>指针作为函数返回值类型（</a:t>
            </a:r>
            <a:r>
              <a:rPr lang="en-US" altLang="zh-CN" dirty="0"/>
              <a:t>1</a:t>
            </a:r>
            <a:r>
              <a:rPr lang="zh-CN" altLang="en-US" dirty="0"/>
              <a:t>）</a:t>
            </a:r>
            <a:endParaRPr lang="zh-CN" altLang="en-US" dirty="0"/>
          </a:p>
        </p:txBody>
      </p:sp>
      <p:sp>
        <p:nvSpPr>
          <p:cNvPr id="74754" name="Rectangle 3"/>
          <p:cNvSpPr>
            <a:spLocks noGrp="1"/>
          </p:cNvSpPr>
          <p:nvPr>
            <p:ph type="body" idx="4294967295"/>
          </p:nvPr>
        </p:nvSpPr>
        <p:spPr>
          <a:xfrm>
            <a:off x="250825" y="1701800"/>
            <a:ext cx="8686800" cy="5111750"/>
          </a:xfrm>
          <a:ln/>
        </p:spPr>
        <p:txBody>
          <a:bodyPr vert="horz" wrap="square" lIns="91440" tIns="45720" rIns="91440" bIns="45720" anchor="t" anchorCtr="0"/>
          <a:p>
            <a:pPr algn="just" eaLnBrk="1" hangingPunct="1"/>
            <a:r>
              <a:rPr lang="zh-CN" altLang="en-US" sz="2800" dirty="0"/>
              <a:t>函数的返回值类型可以是指针类型。</a:t>
            </a:r>
            <a:endParaRPr lang="en-US" altLang="zh-CN" sz="2800" dirty="0"/>
          </a:p>
          <a:p>
            <a:pPr algn="just" eaLnBrk="1" hangingPunct="1">
              <a:buNone/>
            </a:pPr>
            <a:r>
              <a:rPr lang="en-US" altLang="zh-CN" dirty="0"/>
              <a:t>   </a:t>
            </a:r>
            <a:r>
              <a:rPr lang="zh-CN" altLang="en-US" sz="2400" b="1" dirty="0"/>
              <a:t>例如：</a:t>
            </a:r>
            <a:r>
              <a:rPr lang="en-US" altLang="zh-CN" sz="2400" b="1" dirty="0"/>
              <a:t>int *max(</a:t>
            </a:r>
            <a:r>
              <a:rPr lang="en-US" altLang="zh-CN" sz="2400" b="1" dirty="0">
                <a:solidFill>
                  <a:srgbClr val="FF0000"/>
                </a:solidFill>
              </a:rPr>
              <a:t>const</a:t>
            </a:r>
            <a:r>
              <a:rPr lang="en-US" altLang="zh-CN" sz="2400" b="1" dirty="0"/>
              <a:t> int x[], int num)</a:t>
            </a:r>
            <a:endParaRPr lang="en-US" altLang="zh-CN" sz="2400" b="1" dirty="0"/>
          </a:p>
          <a:p>
            <a:pPr algn="just" eaLnBrk="1" hangingPunct="1">
              <a:buNone/>
            </a:pPr>
            <a:r>
              <a:rPr lang="en-US" altLang="zh-CN" sz="2400" b="1" dirty="0"/>
              <a:t>              {	int max_index=0;</a:t>
            </a:r>
            <a:endParaRPr lang="en-US" altLang="zh-CN" sz="2400" b="1" dirty="0"/>
          </a:p>
          <a:p>
            <a:pPr lvl="1" eaLnBrk="1" hangingPunct="1">
              <a:buNone/>
            </a:pPr>
            <a:r>
              <a:rPr lang="en-US" altLang="zh-CN" sz="2400" b="1" dirty="0"/>
              <a:t>        	for (int i=1; i&lt;num; i++)</a:t>
            </a:r>
            <a:endParaRPr lang="en-US" altLang="zh-CN" sz="2400" b="1" dirty="0"/>
          </a:p>
          <a:p>
            <a:pPr lvl="1" eaLnBrk="1" hangingPunct="1">
              <a:buNone/>
            </a:pPr>
            <a:r>
              <a:rPr lang="en-US" altLang="zh-CN" sz="2400" b="1" dirty="0"/>
              <a:t>    		     if (x[i] &gt; x[max_index]) </a:t>
            </a:r>
            <a:endParaRPr lang="en-US" altLang="zh-CN" sz="2400" b="1" dirty="0"/>
          </a:p>
          <a:p>
            <a:pPr lvl="1" eaLnBrk="1" hangingPunct="1">
              <a:buNone/>
            </a:pPr>
            <a:r>
              <a:rPr lang="en-US" altLang="zh-CN" sz="2400" b="1" dirty="0"/>
              <a:t>                       max_index = i;</a:t>
            </a:r>
            <a:endParaRPr lang="en-US" altLang="zh-CN" sz="2400" b="1" dirty="0"/>
          </a:p>
          <a:p>
            <a:pPr lvl="1" eaLnBrk="1" hangingPunct="1">
              <a:buNone/>
            </a:pPr>
            <a:r>
              <a:rPr lang="en-US" altLang="zh-CN" sz="2400" b="1" dirty="0"/>
              <a:t> 	           return </a:t>
            </a:r>
            <a:r>
              <a:rPr lang="en-US" altLang="zh-CN" sz="2400" b="1" dirty="0">
                <a:solidFill>
                  <a:srgbClr val="FF0000"/>
                </a:solidFill>
              </a:rPr>
              <a:t>(int *)</a:t>
            </a:r>
            <a:r>
              <a:rPr lang="en-US" altLang="zh-CN" sz="2400" b="1" dirty="0"/>
              <a:t>&amp;x[max_index];</a:t>
            </a:r>
            <a:endParaRPr lang="en-US" altLang="zh-CN" sz="2400" b="1" dirty="0"/>
          </a:p>
          <a:p>
            <a:pPr lvl="1" eaLnBrk="1" hangingPunct="1">
              <a:buNone/>
            </a:pPr>
            <a:r>
              <a:rPr lang="en-US" altLang="zh-CN" sz="2400" b="1" dirty="0"/>
              <a:t>             </a:t>
            </a:r>
            <a:r>
              <a:rPr lang="en-US" altLang="zh-CN" sz="2400" b="1" dirty="0">
                <a:solidFill>
                  <a:srgbClr val="FF0000"/>
                </a:solidFill>
              </a:rPr>
              <a:t>// &amp;x[max_index] </a:t>
            </a:r>
            <a:r>
              <a:rPr lang="zh-CN" altLang="en-US" sz="2400" b="1" dirty="0">
                <a:solidFill>
                  <a:srgbClr val="FF0000"/>
                </a:solidFill>
              </a:rPr>
              <a:t>相当于 </a:t>
            </a:r>
            <a:r>
              <a:rPr lang="en-US" altLang="zh-CN" sz="2400" b="1" dirty="0">
                <a:solidFill>
                  <a:srgbClr val="FF0000"/>
                </a:solidFill>
              </a:rPr>
              <a:t>const int * p;</a:t>
            </a:r>
            <a:endParaRPr lang="en-US" altLang="zh-CN" sz="2400" b="1" dirty="0">
              <a:solidFill>
                <a:srgbClr val="FF0000"/>
              </a:solidFill>
            </a:endParaRPr>
          </a:p>
          <a:p>
            <a:pPr lvl="1" eaLnBrk="1" hangingPunct="1">
              <a:buNone/>
            </a:pPr>
            <a:r>
              <a:rPr lang="en-US" altLang="zh-CN" sz="2400" b="1" dirty="0">
                <a:solidFill>
                  <a:srgbClr val="FF0000"/>
                </a:solidFill>
              </a:rPr>
              <a:t>             // int * p = &amp;x[max_index];  error!</a:t>
            </a:r>
            <a:endParaRPr lang="en-US" altLang="zh-CN" sz="2400" b="1" dirty="0">
              <a:solidFill>
                <a:srgbClr val="FF0000"/>
              </a:solidFill>
            </a:endParaRPr>
          </a:p>
          <a:p>
            <a:pPr lvl="1" eaLnBrk="1" hangingPunct="1">
              <a:buNone/>
            </a:pPr>
            <a:r>
              <a:rPr lang="en-US" altLang="zh-CN" sz="2400" b="1" dirty="0"/>
              <a:t>           }</a:t>
            </a:r>
            <a:endParaRPr lang="en-US" altLang="zh-CN" sz="2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body" idx="4294967295"/>
          </p:nvPr>
        </p:nvSpPr>
        <p:spPr>
          <a:xfrm>
            <a:off x="214313" y="1714500"/>
            <a:ext cx="8786812" cy="5170488"/>
          </a:xfrm>
          <a:ln/>
        </p:spPr>
        <p:txBody>
          <a:bodyPr vert="horz" wrap="square" lIns="91440" tIns="45720" rIns="91440" bIns="45720" anchor="t" anchorCtr="0"/>
          <a:p>
            <a:pPr algn="just" eaLnBrk="1" hangingPunct="1">
              <a:lnSpc>
                <a:spcPct val="80000"/>
              </a:lnSpc>
            </a:pPr>
            <a:r>
              <a:rPr lang="zh-CN" altLang="en-US" sz="3200" dirty="0"/>
              <a:t>不能把</a:t>
            </a:r>
            <a:r>
              <a:rPr lang="zh-CN" altLang="en-US" sz="3200" dirty="0">
                <a:solidFill>
                  <a:srgbClr val="FF0000"/>
                </a:solidFill>
              </a:rPr>
              <a:t>局部变量</a:t>
            </a:r>
            <a:r>
              <a:rPr lang="zh-CN" altLang="en-US" sz="3200" dirty="0"/>
              <a:t>的地址作为指针返回给调用者</a:t>
            </a:r>
            <a:r>
              <a:rPr lang="zh-CN" altLang="en-US" sz="2800" dirty="0"/>
              <a:t>。</a:t>
            </a:r>
            <a:endParaRPr lang="en-US" altLang="zh-CN" sz="2800" dirty="0"/>
          </a:p>
          <a:p>
            <a:pPr lvl="1" algn="just" eaLnBrk="1" hangingPunct="1">
              <a:lnSpc>
                <a:spcPct val="80000"/>
              </a:lnSpc>
              <a:buNone/>
            </a:pPr>
            <a:r>
              <a:rPr lang="zh-CN" altLang="en-US" dirty="0"/>
              <a:t>例如</a:t>
            </a:r>
            <a:endParaRPr lang="en-US" altLang="zh-CN" sz="2400" dirty="0"/>
          </a:p>
          <a:p>
            <a:pPr lvl="1" algn="just" eaLnBrk="1" hangingPunct="1">
              <a:lnSpc>
                <a:spcPct val="80000"/>
              </a:lnSpc>
              <a:buNone/>
            </a:pPr>
            <a:r>
              <a:rPr lang="en-US" altLang="zh-CN" sz="2400" dirty="0"/>
              <a:t>int *f()               int *g()</a:t>
            </a:r>
            <a:endParaRPr lang="en-US" altLang="zh-CN" sz="2400" dirty="0"/>
          </a:p>
          <a:p>
            <a:pPr lvl="1" algn="just" eaLnBrk="1" hangingPunct="1">
              <a:lnSpc>
                <a:spcPct val="80000"/>
              </a:lnSpc>
              <a:buNone/>
            </a:pPr>
            <a:r>
              <a:rPr lang="en-US" altLang="zh-CN" sz="2400" dirty="0"/>
              <a:t>{ int i=0;           { int j=1;</a:t>
            </a:r>
            <a:endParaRPr lang="en-US" altLang="zh-CN" sz="2400" dirty="0"/>
          </a:p>
          <a:p>
            <a:pPr lvl="1" algn="just" eaLnBrk="1" hangingPunct="1">
              <a:lnSpc>
                <a:spcPct val="80000"/>
              </a:lnSpc>
              <a:buNone/>
            </a:pPr>
            <a:r>
              <a:rPr lang="en-US" altLang="zh-CN" sz="2400" dirty="0"/>
              <a:t>   return &amp;i;        return &amp;j;</a:t>
            </a:r>
            <a:endParaRPr lang="en-US" altLang="zh-CN" sz="2400" dirty="0"/>
          </a:p>
          <a:p>
            <a:pPr lvl="1" algn="just" eaLnBrk="1" hangingPunct="1">
              <a:lnSpc>
                <a:spcPct val="80000"/>
              </a:lnSpc>
              <a:buNone/>
            </a:pPr>
            <a:r>
              <a:rPr lang="en-US" altLang="zh-CN" sz="2400" dirty="0"/>
              <a:t>}                       }</a:t>
            </a:r>
            <a:endParaRPr lang="en-US" altLang="zh-CN" sz="2400" dirty="0"/>
          </a:p>
          <a:p>
            <a:pPr lvl="1" algn="just" eaLnBrk="1" hangingPunct="1">
              <a:lnSpc>
                <a:spcPct val="80000"/>
              </a:lnSpc>
              <a:buNone/>
            </a:pPr>
            <a:endParaRPr lang="en-US" altLang="zh-CN" sz="2400" dirty="0"/>
          </a:p>
          <a:p>
            <a:pPr lvl="1" algn="just" eaLnBrk="1" hangingPunct="1">
              <a:lnSpc>
                <a:spcPct val="80000"/>
              </a:lnSpc>
              <a:buNone/>
            </a:pPr>
            <a:r>
              <a:rPr lang="en-US" altLang="zh-CN" sz="2400" dirty="0"/>
              <a:t>int main()</a:t>
            </a:r>
            <a:endParaRPr lang="en-US" altLang="zh-CN" sz="2400" dirty="0"/>
          </a:p>
          <a:p>
            <a:pPr lvl="1" algn="just" eaLnBrk="1" hangingPunct="1">
              <a:lnSpc>
                <a:spcPct val="80000"/>
              </a:lnSpc>
              <a:buNone/>
            </a:pPr>
            <a:r>
              <a:rPr lang="en-US" altLang="zh-CN" sz="2400" dirty="0"/>
              <a:t>{ int *p=f();</a:t>
            </a:r>
            <a:endParaRPr lang="en-US" altLang="zh-CN" sz="2400" dirty="0"/>
          </a:p>
          <a:p>
            <a:pPr lvl="1" algn="just" eaLnBrk="1" hangingPunct="1">
              <a:lnSpc>
                <a:spcPct val="80000"/>
              </a:lnSpc>
              <a:buNone/>
            </a:pPr>
            <a:r>
              <a:rPr lang="en-US" altLang="zh-CN" sz="2400" dirty="0"/>
              <a:t>   int *q=g();</a:t>
            </a:r>
            <a:endParaRPr lang="en-US" altLang="zh-CN" sz="2400" dirty="0"/>
          </a:p>
          <a:p>
            <a:pPr lvl="1" algn="just" eaLnBrk="1" hangingPunct="1">
              <a:lnSpc>
                <a:spcPct val="80000"/>
              </a:lnSpc>
              <a:buNone/>
            </a:pPr>
            <a:r>
              <a:rPr lang="en-US" altLang="zh-CN" sz="2400" dirty="0"/>
              <a:t>	int x=*p+*q;</a:t>
            </a:r>
            <a:endParaRPr lang="en-US" altLang="zh-CN" sz="2400" dirty="0"/>
          </a:p>
          <a:p>
            <a:pPr lvl="1" algn="just" eaLnBrk="1" hangingPunct="1">
              <a:lnSpc>
                <a:spcPct val="80000"/>
              </a:lnSpc>
              <a:buNone/>
            </a:pPr>
            <a:r>
              <a:rPr lang="en-US" altLang="zh-CN" sz="2400" dirty="0"/>
              <a:t>   cout &lt;&lt; x &lt;&lt; endl; //</a:t>
            </a:r>
            <a:r>
              <a:rPr lang="zh-CN" altLang="en-US" sz="2400" dirty="0"/>
              <a:t>输出什么？</a:t>
            </a:r>
            <a:endParaRPr lang="zh-CN" altLang="en-US" sz="2400" dirty="0"/>
          </a:p>
          <a:p>
            <a:pPr lvl="1" algn="just" eaLnBrk="1" hangingPunct="1">
              <a:lnSpc>
                <a:spcPct val="80000"/>
              </a:lnSpc>
              <a:buNone/>
            </a:pPr>
            <a:r>
              <a:rPr lang="en-US" altLang="zh-CN" sz="2400" dirty="0"/>
              <a:t>}</a:t>
            </a:r>
            <a:endParaRPr lang="en-US" altLang="zh-CN" sz="2400" dirty="0"/>
          </a:p>
        </p:txBody>
      </p:sp>
      <p:sp>
        <p:nvSpPr>
          <p:cNvPr id="75778" name="Rectangle 2"/>
          <p:cNvSpPr>
            <a:spLocks noGrp="1"/>
          </p:cNvSpPr>
          <p:nvPr>
            <p:ph type="title" idx="4294967295"/>
          </p:nvPr>
        </p:nvSpPr>
        <p:spPr>
          <a:xfrm>
            <a:off x="1692275" y="404813"/>
            <a:ext cx="8229600" cy="868362"/>
          </a:xfrm>
          <a:ln/>
        </p:spPr>
        <p:txBody>
          <a:bodyPr vert="horz" wrap="square" lIns="91440" tIns="45720" rIns="91440" bIns="45720" anchor="ctr" anchorCtr="0"/>
          <a:p>
            <a:pPr eaLnBrk="1" hangingPunct="1"/>
            <a:r>
              <a:rPr lang="zh-CN" altLang="en-US" dirty="0"/>
              <a:t>指针作为函数返回值类型（</a:t>
            </a:r>
            <a:r>
              <a:rPr lang="en-US" altLang="zh-CN" dirty="0"/>
              <a:t>2</a:t>
            </a:r>
            <a:r>
              <a:rPr lang="zh-CN" altLang="en-US" dirty="0"/>
              <a:t>）</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idx="4294967295"/>
          </p:nvPr>
        </p:nvSpPr>
        <p:spPr>
          <a:xfrm>
            <a:off x="1719263" y="422275"/>
            <a:ext cx="6619875" cy="919163"/>
          </a:xfrm>
          <a:ln/>
        </p:spPr>
        <p:txBody>
          <a:bodyPr vert="horz" wrap="square" lIns="91440" tIns="45720" rIns="91440" bIns="45720" anchor="ctr" anchorCtr="0"/>
          <a:p>
            <a:pPr eaLnBrk="1" hangingPunct="1"/>
            <a:r>
              <a:rPr lang="zh-CN" altLang="zh-CN" dirty="0"/>
              <a:t>指针与动态变量 </a:t>
            </a:r>
            <a:endParaRPr lang="zh-CN" altLang="zh-CN" dirty="0"/>
          </a:p>
        </p:txBody>
      </p:sp>
      <p:sp>
        <p:nvSpPr>
          <p:cNvPr id="76802" name="Rectangle 3"/>
          <p:cNvSpPr>
            <a:spLocks noGrp="1"/>
          </p:cNvSpPr>
          <p:nvPr>
            <p:ph type="body" idx="4294967295"/>
          </p:nvPr>
        </p:nvSpPr>
        <p:spPr>
          <a:xfrm>
            <a:off x="500063" y="1714500"/>
            <a:ext cx="8748712" cy="5256213"/>
          </a:xfrm>
          <a:ln/>
        </p:spPr>
        <p:txBody>
          <a:bodyPr vert="horz" wrap="square" lIns="91440" tIns="45720" rIns="91440" bIns="45720" anchor="t" anchorCtr="0"/>
          <a:p>
            <a:pPr eaLnBrk="1" hangingPunct="1"/>
            <a:r>
              <a:rPr lang="zh-CN" altLang="en-US" sz="2800" dirty="0"/>
              <a:t>在程序</a:t>
            </a:r>
            <a:r>
              <a:rPr lang="zh-CN" altLang="en-US" sz="2800" dirty="0">
                <a:solidFill>
                  <a:srgbClr val="FF0000"/>
                </a:solidFill>
              </a:rPr>
              <a:t>运行</a:t>
            </a:r>
            <a:r>
              <a:rPr lang="zh-CN" altLang="en-US" sz="2800" dirty="0"/>
              <a:t>中，由程序根据需要从</a:t>
            </a:r>
            <a:r>
              <a:rPr lang="zh-CN" altLang="en-US" sz="2800" dirty="0">
                <a:solidFill>
                  <a:srgbClr val="FF0000"/>
                </a:solidFill>
              </a:rPr>
              <a:t>堆区</a:t>
            </a:r>
            <a:r>
              <a:rPr lang="zh-CN" altLang="en-US" sz="2800" dirty="0"/>
              <a:t>申请内存</a:t>
            </a:r>
            <a:endParaRPr lang="en-US" altLang="zh-CN" sz="2800" dirty="0"/>
          </a:p>
          <a:p>
            <a:pPr eaLnBrk="1" hangingPunct="1">
              <a:buNone/>
            </a:pPr>
            <a:r>
              <a:rPr lang="en-US" altLang="zh-CN" sz="2800" dirty="0"/>
              <a:t>    </a:t>
            </a:r>
            <a:r>
              <a:rPr lang="zh-CN" altLang="en-US" sz="2800" dirty="0"/>
              <a:t>所创建的变量。</a:t>
            </a:r>
            <a:endParaRPr lang="en-US" altLang="zh-CN" sz="2800" dirty="0"/>
          </a:p>
          <a:p>
            <a:pPr lvl="1" eaLnBrk="1" hangingPunct="1">
              <a:buFont typeface="Wingdings" panose="05000000000000000000" pitchFamily="2" charset="2"/>
              <a:buChar char="l"/>
            </a:pPr>
            <a:r>
              <a:rPr lang="zh-CN" altLang="en-US" sz="2400" dirty="0"/>
              <a:t>动态变量的创建</a:t>
            </a:r>
            <a:endParaRPr lang="en-US" altLang="zh-CN" sz="2400" dirty="0"/>
          </a:p>
          <a:p>
            <a:pPr lvl="1" eaLnBrk="1" hangingPunct="1">
              <a:buFont typeface="Wingdings" panose="05000000000000000000" pitchFamily="2" charset="2"/>
              <a:buChar char="l"/>
            </a:pPr>
            <a:r>
              <a:rPr lang="zh-CN" altLang="en-US" sz="2400" dirty="0"/>
              <a:t>动态变量的撤销</a:t>
            </a:r>
            <a:endParaRPr lang="en-US" altLang="zh-CN"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idx="4294967295"/>
          </p:nvPr>
        </p:nvSpPr>
        <p:spPr>
          <a:xfrm>
            <a:off x="1719263" y="422275"/>
            <a:ext cx="6619875" cy="919163"/>
          </a:xfrm>
          <a:ln/>
        </p:spPr>
        <p:txBody>
          <a:bodyPr vert="horz" wrap="square" lIns="91440" tIns="45720" rIns="91440" bIns="45720" anchor="ctr" anchorCtr="0"/>
          <a:p>
            <a:pPr marL="342900" indent="-342900" eaLnBrk="1" hangingPunct="1"/>
            <a:r>
              <a:rPr lang="zh-CN" altLang="en-US" dirty="0"/>
              <a:t>动态变量的创建（</a:t>
            </a:r>
            <a:r>
              <a:rPr lang="en-US" altLang="zh-CN" dirty="0"/>
              <a:t>1</a:t>
            </a:r>
            <a:r>
              <a:rPr lang="zh-CN" altLang="en-US" dirty="0"/>
              <a:t>）</a:t>
            </a:r>
            <a:endParaRPr lang="en-US" altLang="zh-CN" dirty="0"/>
          </a:p>
        </p:txBody>
      </p:sp>
      <p:sp>
        <p:nvSpPr>
          <p:cNvPr id="77826" name="Rectangle 3"/>
          <p:cNvSpPr>
            <a:spLocks noGrp="1"/>
          </p:cNvSpPr>
          <p:nvPr>
            <p:ph type="body" idx="4294967295"/>
          </p:nvPr>
        </p:nvSpPr>
        <p:spPr>
          <a:xfrm>
            <a:off x="215900" y="1500188"/>
            <a:ext cx="8748713" cy="5256212"/>
          </a:xfrm>
          <a:ln/>
        </p:spPr>
        <p:txBody>
          <a:bodyPr vert="horz" wrap="square" lIns="91440" tIns="45720" rIns="91440" bIns="45720" anchor="t" anchorCtr="0"/>
          <a:p>
            <a:pPr eaLnBrk="1" hangingPunct="1"/>
            <a:r>
              <a:rPr lang="zh-CN" altLang="en-US" sz="2800" dirty="0"/>
              <a:t>两种方式</a:t>
            </a:r>
            <a:endParaRPr lang="en-US" altLang="zh-CN" sz="2800" dirty="0"/>
          </a:p>
          <a:p>
            <a:pPr lvl="1" eaLnBrk="1" hangingPunct="1">
              <a:buFont typeface="Wingdings" panose="05000000000000000000" pitchFamily="2" charset="2"/>
              <a:buChar char="l"/>
            </a:pPr>
            <a:r>
              <a:rPr lang="en-US" altLang="zh-CN" sz="2400" dirty="0"/>
              <a:t>new &lt;</a:t>
            </a:r>
            <a:r>
              <a:rPr lang="zh-CN" altLang="en-US" sz="2400" dirty="0"/>
              <a:t>类型名</a:t>
            </a:r>
            <a:r>
              <a:rPr lang="en-US" altLang="zh-CN" sz="2400" dirty="0"/>
              <a:t>&gt;</a:t>
            </a:r>
            <a:endParaRPr lang="en-US" altLang="zh-CN" sz="2400" dirty="0"/>
          </a:p>
          <a:p>
            <a:pPr lvl="1" eaLnBrk="1" hangingPunct="1">
              <a:spcAft>
                <a:spcPts val="1200"/>
              </a:spcAft>
              <a:buNone/>
            </a:pPr>
            <a:r>
              <a:rPr lang="zh-CN" altLang="en-US" sz="2400" dirty="0"/>
              <a:t>   例如：</a:t>
            </a:r>
            <a:r>
              <a:rPr lang="en-US" altLang="zh-CN" sz="2400" dirty="0"/>
              <a:t>int *p; ……  p = new int;</a:t>
            </a:r>
            <a:endParaRPr lang="en-US" altLang="zh-CN" sz="2400" dirty="0"/>
          </a:p>
          <a:p>
            <a:pPr marL="457200" lvl="1" indent="0" eaLnBrk="1" hangingPunct="1">
              <a:buFont typeface="Wingdings" panose="05000000000000000000" pitchFamily="2" charset="2"/>
              <a:buNone/>
            </a:pPr>
            <a:r>
              <a:rPr lang="en-US" altLang="zh-CN" sz="2400" dirty="0"/>
              <a:t>   new &lt;</a:t>
            </a:r>
            <a:r>
              <a:rPr lang="zh-CN" altLang="en-US" sz="2400" dirty="0"/>
              <a:t>类型名</a:t>
            </a:r>
            <a:r>
              <a:rPr lang="en-US" altLang="zh-CN" sz="2400" dirty="0"/>
              <a:t>&gt; [&lt;</a:t>
            </a:r>
            <a:r>
              <a:rPr lang="zh-CN" altLang="en-US" sz="2400" dirty="0"/>
              <a:t>整形表达式</a:t>
            </a:r>
            <a:r>
              <a:rPr lang="en-US" altLang="zh-CN" sz="2400" dirty="0"/>
              <a:t>&gt;]</a:t>
            </a:r>
            <a:endParaRPr lang="en-US" altLang="zh-CN" sz="2400" dirty="0"/>
          </a:p>
          <a:p>
            <a:pPr lvl="1" eaLnBrk="1" hangingPunct="1">
              <a:spcAft>
                <a:spcPts val="1200"/>
              </a:spcAft>
              <a:buNone/>
            </a:pPr>
            <a:r>
              <a:rPr lang="zh-CN" altLang="en-US" sz="2400" dirty="0"/>
              <a:t>   例如：</a:t>
            </a:r>
            <a:r>
              <a:rPr lang="en-US" altLang="zh-CN" sz="2400" dirty="0">
                <a:solidFill>
                  <a:srgbClr val="FF0000"/>
                </a:solidFill>
              </a:rPr>
              <a:t>int  (*q)[20]</a:t>
            </a:r>
            <a:r>
              <a:rPr lang="en-US" altLang="zh-CN" sz="2400" dirty="0"/>
              <a:t>;   int  n;  ……  </a:t>
            </a:r>
            <a:r>
              <a:rPr lang="en-US" altLang="zh-CN" sz="2400" dirty="0">
                <a:solidFill>
                  <a:srgbClr val="FF0000"/>
                </a:solidFill>
              </a:rPr>
              <a:t>q = new int[n][20]</a:t>
            </a:r>
            <a:r>
              <a:rPr lang="en-US" altLang="zh-CN" sz="2400" dirty="0"/>
              <a:t>;</a:t>
            </a:r>
            <a:endParaRPr lang="en-US" altLang="zh-CN" sz="2400" dirty="0"/>
          </a:p>
          <a:p>
            <a:pPr lvl="1" eaLnBrk="1" hangingPunct="1">
              <a:buFont typeface="Wingdings" panose="05000000000000000000" pitchFamily="2" charset="2"/>
              <a:buChar char="l"/>
            </a:pPr>
            <a:r>
              <a:rPr lang="en-US" altLang="zh-CN" sz="2400" dirty="0"/>
              <a:t>(</a:t>
            </a:r>
            <a:r>
              <a:rPr lang="zh-CN" altLang="en-US" sz="2400" dirty="0"/>
              <a:t>类型</a:t>
            </a:r>
            <a:r>
              <a:rPr lang="en-US" altLang="zh-CN" sz="2400" dirty="0"/>
              <a:t> *) malloc(unsigned  int  size)</a:t>
            </a:r>
            <a:endParaRPr lang="en-US" altLang="zh-CN" sz="2400" dirty="0"/>
          </a:p>
          <a:p>
            <a:pPr lvl="1" eaLnBrk="1" hangingPunct="1">
              <a:buNone/>
            </a:pPr>
            <a:r>
              <a:rPr lang="zh-CN" altLang="en-US" sz="2400" dirty="0"/>
              <a:t>   例如：</a:t>
            </a:r>
            <a:r>
              <a:rPr lang="en-US" altLang="zh-CN" sz="2400" dirty="0"/>
              <a:t>int  *p;   double *q;  int  n;</a:t>
            </a:r>
            <a:endParaRPr lang="en-US" altLang="zh-CN" sz="2400" dirty="0"/>
          </a:p>
          <a:p>
            <a:pPr lvl="1" eaLnBrk="1" hangingPunct="1">
              <a:buNone/>
            </a:pPr>
            <a:r>
              <a:rPr lang="en-US" altLang="zh-CN" sz="2400" dirty="0"/>
              <a:t>              p = (int *)malloc(sizeof(int));</a:t>
            </a:r>
            <a:endParaRPr lang="en-US" altLang="zh-CN" sz="2400" dirty="0"/>
          </a:p>
          <a:p>
            <a:pPr lvl="1" eaLnBrk="1" hangingPunct="1">
              <a:buNone/>
            </a:pPr>
            <a:r>
              <a:rPr lang="en-US" altLang="zh-CN" sz="2400" dirty="0"/>
              <a:t>              q = (double *)malloc(sizeof(double)*n);</a:t>
            </a:r>
            <a:endParaRPr lang="en-US" altLang="zh-C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
          <p:cNvSpPr>
            <a:spLocks noGrp="1"/>
          </p:cNvSpPr>
          <p:nvPr>
            <p:ph type="body" idx="4294967295"/>
          </p:nvPr>
        </p:nvSpPr>
        <p:spPr>
          <a:xfrm>
            <a:off x="250825" y="1500188"/>
            <a:ext cx="8569325" cy="4114800"/>
          </a:xfrm>
          <a:ln/>
        </p:spPr>
        <p:txBody>
          <a:bodyPr vert="horz" wrap="square" lIns="91440" tIns="45720" rIns="91440" bIns="45720" anchor="t" anchorCtr="0"/>
          <a:p>
            <a:pPr eaLnBrk="1" hangingPunct="1">
              <a:lnSpc>
                <a:spcPct val="90000"/>
              </a:lnSpc>
            </a:pPr>
            <a:r>
              <a:rPr lang="en-US" altLang="zh-CN" sz="2800" dirty="0"/>
              <a:t>new</a:t>
            </a:r>
            <a:r>
              <a:rPr lang="zh-CN" altLang="en-US" sz="2800" dirty="0"/>
              <a:t>与</a:t>
            </a:r>
            <a:r>
              <a:rPr lang="en-US" altLang="zh-CN" sz="2800" dirty="0"/>
              <a:t>malloc</a:t>
            </a:r>
            <a:r>
              <a:rPr lang="zh-CN" altLang="en-US" sz="2800" dirty="0"/>
              <a:t>区别</a:t>
            </a:r>
            <a:endParaRPr lang="en-US" altLang="zh-CN" sz="2800" dirty="0"/>
          </a:p>
          <a:p>
            <a:pPr lvl="1" eaLnBrk="1" hangingPunct="1">
              <a:lnSpc>
                <a:spcPct val="90000"/>
              </a:lnSpc>
              <a:buFont typeface="Wingdings" panose="05000000000000000000" pitchFamily="2" charset="2"/>
              <a:buChar char="l"/>
            </a:pPr>
            <a:r>
              <a:rPr lang="en-US" altLang="zh-CN" sz="2400" dirty="0">
                <a:solidFill>
                  <a:srgbClr val="FF0000"/>
                </a:solidFill>
              </a:rPr>
              <a:t>new</a:t>
            </a:r>
            <a:r>
              <a:rPr lang="zh-CN" altLang="en-US" sz="2400" dirty="0">
                <a:solidFill>
                  <a:srgbClr val="FF0000"/>
                </a:solidFill>
              </a:rPr>
              <a:t>自动计算分配空间大小</a:t>
            </a:r>
            <a:r>
              <a:rPr lang="zh-CN" altLang="en-US" sz="2400" dirty="0"/>
              <a:t>，</a:t>
            </a:r>
            <a:r>
              <a:rPr lang="en-US" altLang="zh-CN" sz="2400" dirty="0"/>
              <a:t>malloc</a:t>
            </a:r>
            <a:r>
              <a:rPr lang="zh-CN" altLang="en-US" sz="2400" dirty="0"/>
              <a:t>需要指定</a:t>
            </a:r>
            <a:endParaRPr lang="en-US" altLang="zh-CN" sz="2400" dirty="0"/>
          </a:p>
          <a:p>
            <a:pPr lvl="1" eaLnBrk="1" hangingPunct="1">
              <a:lnSpc>
                <a:spcPct val="90000"/>
              </a:lnSpc>
              <a:buFont typeface="Wingdings" panose="05000000000000000000" pitchFamily="2" charset="2"/>
              <a:buChar char="l"/>
            </a:pPr>
            <a:r>
              <a:rPr lang="en-US" altLang="zh-CN" sz="2400" dirty="0">
                <a:solidFill>
                  <a:srgbClr val="FF0000"/>
                </a:solidFill>
              </a:rPr>
              <a:t>new</a:t>
            </a:r>
            <a:r>
              <a:rPr lang="zh-CN" altLang="en-US" sz="2400" dirty="0">
                <a:solidFill>
                  <a:srgbClr val="FF0000"/>
                </a:solidFill>
              </a:rPr>
              <a:t>自动返回相应类型指针</a:t>
            </a:r>
            <a:r>
              <a:rPr lang="zh-CN" altLang="en-US" sz="2400" dirty="0"/>
              <a:t>，</a:t>
            </a:r>
            <a:r>
              <a:rPr lang="en-US" altLang="zh-CN" sz="2400" dirty="0"/>
              <a:t>malloc</a:t>
            </a:r>
            <a:r>
              <a:rPr lang="zh-CN" altLang="en-US" sz="2400" dirty="0"/>
              <a:t>需要强制转换</a:t>
            </a:r>
            <a:endParaRPr lang="en-US" altLang="zh-CN" sz="2400" dirty="0"/>
          </a:p>
          <a:p>
            <a:pPr lvl="1" eaLnBrk="1" hangingPunct="1">
              <a:lnSpc>
                <a:spcPct val="90000"/>
              </a:lnSpc>
              <a:spcAft>
                <a:spcPts val="1200"/>
              </a:spcAft>
              <a:buFont typeface="Wingdings" panose="05000000000000000000" pitchFamily="2" charset="2"/>
              <a:buChar char="l"/>
            </a:pPr>
            <a:r>
              <a:rPr lang="en-US" altLang="zh-CN" sz="2400" dirty="0">
                <a:solidFill>
                  <a:srgbClr val="FF0000"/>
                </a:solidFill>
              </a:rPr>
              <a:t>new</a:t>
            </a:r>
            <a:r>
              <a:rPr lang="zh-CN" altLang="en-US" sz="2400" dirty="0">
                <a:solidFill>
                  <a:srgbClr val="FF0000"/>
                </a:solidFill>
              </a:rPr>
              <a:t>会去调用对象类的构造函数</a:t>
            </a:r>
            <a:r>
              <a:rPr lang="zh-CN" altLang="en-US" sz="2400" dirty="0"/>
              <a:t>，</a:t>
            </a:r>
            <a:r>
              <a:rPr lang="en-US" altLang="zh-CN" sz="2400" dirty="0"/>
              <a:t>malloc</a:t>
            </a:r>
            <a:r>
              <a:rPr lang="zh-CN" altLang="en-US" sz="2400" dirty="0"/>
              <a:t>则不会</a:t>
            </a:r>
            <a:endParaRPr lang="en-US" altLang="zh-CN" sz="2400" dirty="0"/>
          </a:p>
          <a:p>
            <a:pPr eaLnBrk="1" hangingPunct="1">
              <a:lnSpc>
                <a:spcPct val="90000"/>
              </a:lnSpc>
              <a:spcAft>
                <a:spcPts val="1200"/>
              </a:spcAft>
            </a:pPr>
            <a:r>
              <a:rPr lang="zh-CN" altLang="en-US" sz="2800" dirty="0"/>
              <a:t>如果没有足够内存供分配，则产生</a:t>
            </a:r>
            <a:r>
              <a:rPr lang="en-US" altLang="zh-CN" sz="2800" dirty="0"/>
              <a:t>bad_alloc</a:t>
            </a:r>
            <a:r>
              <a:rPr lang="zh-CN" altLang="en-US" sz="2800" dirty="0"/>
              <a:t>异常，或者返回</a:t>
            </a:r>
            <a:r>
              <a:rPr lang="en-US" altLang="zh-CN" sz="2800" dirty="0"/>
              <a:t>null</a:t>
            </a:r>
            <a:r>
              <a:rPr lang="zh-CN" altLang="en-US" sz="2800" dirty="0"/>
              <a:t>指针</a:t>
            </a:r>
            <a:endParaRPr lang="en-US" altLang="zh-CN" sz="2800" dirty="0"/>
          </a:p>
          <a:p>
            <a:pPr eaLnBrk="1" hangingPunct="1">
              <a:lnSpc>
                <a:spcPct val="90000"/>
              </a:lnSpc>
            </a:pPr>
            <a:r>
              <a:rPr lang="zh-CN" altLang="en-US" sz="2800" dirty="0"/>
              <a:t>动态变量没有名字，对动态变量的访问需要通过</a:t>
            </a:r>
            <a:r>
              <a:rPr lang="zh-CN" altLang="en-US" sz="2800" dirty="0">
                <a:solidFill>
                  <a:srgbClr val="FF0000"/>
                </a:solidFill>
              </a:rPr>
              <a:t>指向动态变量的指针变量</a:t>
            </a:r>
            <a:r>
              <a:rPr lang="zh-CN" altLang="en-US" sz="2800" dirty="0"/>
              <a:t>来进行。</a:t>
            </a:r>
            <a:endParaRPr lang="en-US" altLang="zh-CN" sz="2800" dirty="0"/>
          </a:p>
          <a:p>
            <a:pPr eaLnBrk="1" hangingPunct="1">
              <a:lnSpc>
                <a:spcPct val="90000"/>
              </a:lnSpc>
              <a:buNone/>
            </a:pPr>
            <a:r>
              <a:rPr lang="en-US" altLang="zh-CN" dirty="0"/>
              <a:t>    </a:t>
            </a:r>
            <a:r>
              <a:rPr lang="zh-CN" altLang="en-US" sz="2400" dirty="0"/>
              <a:t>例如  </a:t>
            </a:r>
            <a:r>
              <a:rPr lang="en-US" altLang="zh-CN" sz="2400" dirty="0"/>
              <a:t>int *p,*q;     </a:t>
            </a:r>
            <a:endParaRPr lang="en-US" altLang="zh-CN" sz="2400" dirty="0"/>
          </a:p>
          <a:p>
            <a:pPr eaLnBrk="1" hangingPunct="1">
              <a:lnSpc>
                <a:spcPct val="90000"/>
              </a:lnSpc>
              <a:buNone/>
            </a:pPr>
            <a:r>
              <a:rPr lang="en-US" altLang="zh-CN" sz="2400" dirty="0"/>
              <a:t>              p = new int;    ...*p... //</a:t>
            </a:r>
            <a:r>
              <a:rPr lang="zh-CN" altLang="en-US" sz="2400" dirty="0"/>
              <a:t>访问动态变量</a:t>
            </a:r>
            <a:endParaRPr lang="zh-CN" altLang="en-US" sz="2400" dirty="0"/>
          </a:p>
          <a:p>
            <a:pPr lvl="1" eaLnBrk="1" hangingPunct="1">
              <a:buNone/>
            </a:pPr>
            <a:r>
              <a:rPr lang="en-US" altLang="zh-CN" sz="2400" dirty="0"/>
              <a:t>        q = new int[10];    ...*(q+3)</a:t>
            </a:r>
            <a:r>
              <a:rPr lang="zh-CN" altLang="en-US" sz="2400" dirty="0"/>
              <a:t>或</a:t>
            </a:r>
            <a:r>
              <a:rPr lang="en-US" altLang="zh-CN" sz="2400" dirty="0"/>
              <a:t>q[3]...//</a:t>
            </a:r>
            <a:r>
              <a:rPr lang="zh-CN" altLang="en-US" sz="2400" dirty="0"/>
              <a:t>访问动态数组元素</a:t>
            </a:r>
            <a:endParaRPr lang="zh-CN" altLang="en-US" sz="2400" dirty="0"/>
          </a:p>
        </p:txBody>
      </p:sp>
      <p:sp>
        <p:nvSpPr>
          <p:cNvPr id="78850" name="Rectangle 2"/>
          <p:cNvSpPr>
            <a:spLocks noGrp="1"/>
          </p:cNvSpPr>
          <p:nvPr>
            <p:ph type="title" idx="4294967295"/>
          </p:nvPr>
        </p:nvSpPr>
        <p:spPr>
          <a:xfrm>
            <a:off x="1719263" y="422275"/>
            <a:ext cx="6619875" cy="919163"/>
          </a:xfrm>
          <a:ln/>
        </p:spPr>
        <p:txBody>
          <a:bodyPr vert="horz" wrap="square" lIns="91440" tIns="45720" rIns="91440" bIns="45720" anchor="ctr" anchorCtr="0"/>
          <a:p>
            <a:pPr marL="342900" indent="-342900" eaLnBrk="1" hangingPunct="1"/>
            <a:r>
              <a:rPr lang="zh-CN" altLang="en-US" dirty="0"/>
              <a:t>动态变量的创建（</a:t>
            </a:r>
            <a:r>
              <a:rPr lang="en-US" altLang="zh-CN" dirty="0"/>
              <a:t>2</a:t>
            </a:r>
            <a:r>
              <a:rPr lang="zh-CN" altLang="en-US" dirty="0"/>
              <a:t>）</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3"/>
          <p:cNvSpPr>
            <a:spLocks noGrp="1"/>
          </p:cNvSpPr>
          <p:nvPr>
            <p:ph type="body" idx="4294967295"/>
          </p:nvPr>
        </p:nvSpPr>
        <p:spPr>
          <a:xfrm>
            <a:off x="323850" y="1571625"/>
            <a:ext cx="8569325" cy="4114800"/>
          </a:xfrm>
          <a:ln/>
        </p:spPr>
        <p:txBody>
          <a:bodyPr vert="horz" wrap="square" lIns="91440" tIns="45720" rIns="91440" bIns="45720" anchor="t" anchorCtr="0"/>
          <a:p>
            <a:pPr eaLnBrk="1" hangingPunct="1">
              <a:lnSpc>
                <a:spcPct val="90000"/>
              </a:lnSpc>
            </a:pPr>
            <a:r>
              <a:rPr lang="zh-CN" altLang="en-US" sz="2800" dirty="0"/>
              <a:t>需要由程序显式地撤消，两种方式</a:t>
            </a:r>
            <a:endParaRPr lang="en-US" altLang="zh-CN" sz="2800" dirty="0"/>
          </a:p>
          <a:p>
            <a:pPr lvl="1" eaLnBrk="1" hangingPunct="1">
              <a:lnSpc>
                <a:spcPct val="90000"/>
              </a:lnSpc>
              <a:buFont typeface="Wingdings" panose="05000000000000000000" pitchFamily="2" charset="2"/>
              <a:buChar char="l"/>
            </a:pPr>
            <a:r>
              <a:rPr lang="en-US" altLang="zh-CN" sz="2400" dirty="0"/>
              <a:t>delete &lt;</a:t>
            </a:r>
            <a:r>
              <a:rPr lang="zh-CN" altLang="en-US" sz="2400" dirty="0"/>
              <a:t>指针变量</a:t>
            </a:r>
            <a:r>
              <a:rPr lang="en-US" altLang="zh-CN" sz="2400" dirty="0"/>
              <a:t>&gt;</a:t>
            </a:r>
            <a:endParaRPr lang="en-US" altLang="zh-CN" sz="2400" dirty="0"/>
          </a:p>
          <a:p>
            <a:pPr lvl="1" eaLnBrk="1" hangingPunct="1">
              <a:lnSpc>
                <a:spcPct val="90000"/>
              </a:lnSpc>
              <a:buNone/>
            </a:pPr>
            <a:r>
              <a:rPr lang="zh-CN" altLang="en-US" sz="2400" dirty="0"/>
              <a:t>   例如： </a:t>
            </a:r>
            <a:r>
              <a:rPr lang="en-US" altLang="zh-CN" sz="2400" dirty="0"/>
              <a:t>int *p = new int;  …   </a:t>
            </a:r>
            <a:endParaRPr lang="en-US" altLang="zh-CN" sz="2400" dirty="0"/>
          </a:p>
          <a:p>
            <a:pPr lvl="1" eaLnBrk="1" hangingPunct="1">
              <a:lnSpc>
                <a:spcPct val="90000"/>
              </a:lnSpc>
              <a:spcAft>
                <a:spcPts val="1200"/>
              </a:spcAft>
              <a:buNone/>
            </a:pPr>
            <a:r>
              <a:rPr lang="en-US" altLang="zh-CN" sz="2400" dirty="0"/>
              <a:t>               delete  p;</a:t>
            </a:r>
            <a:endParaRPr lang="en-US" altLang="zh-CN" sz="2400" dirty="0"/>
          </a:p>
          <a:p>
            <a:pPr marL="457200" lvl="1" indent="0" eaLnBrk="1" hangingPunct="1">
              <a:lnSpc>
                <a:spcPct val="90000"/>
              </a:lnSpc>
              <a:buFont typeface="Wingdings" panose="05000000000000000000" pitchFamily="2" charset="2"/>
              <a:buNone/>
            </a:pPr>
            <a:r>
              <a:rPr lang="en-US" altLang="zh-CN" sz="2400" dirty="0"/>
              <a:t>   delete </a:t>
            </a:r>
            <a:r>
              <a:rPr lang="en-US" altLang="zh-CN" sz="2400" dirty="0">
                <a:solidFill>
                  <a:srgbClr val="FF0000"/>
                </a:solidFill>
              </a:rPr>
              <a:t>[]</a:t>
            </a:r>
            <a:r>
              <a:rPr lang="en-US" altLang="zh-CN" sz="2400" dirty="0"/>
              <a:t> &lt;</a:t>
            </a:r>
            <a:r>
              <a:rPr lang="zh-CN" altLang="en-US" sz="2400" dirty="0"/>
              <a:t>指针变量</a:t>
            </a:r>
            <a:r>
              <a:rPr lang="en-US" altLang="zh-CN" sz="2400" dirty="0"/>
              <a:t>&gt;</a:t>
            </a:r>
            <a:endParaRPr lang="en-US" altLang="zh-CN" sz="2400" dirty="0"/>
          </a:p>
          <a:p>
            <a:pPr lvl="1" eaLnBrk="1" hangingPunct="1">
              <a:lnSpc>
                <a:spcPct val="90000"/>
              </a:lnSpc>
              <a:buNone/>
            </a:pPr>
            <a:r>
              <a:rPr lang="zh-CN" altLang="en-US" sz="2400" dirty="0"/>
              <a:t>   例如：</a:t>
            </a:r>
            <a:r>
              <a:rPr lang="en-US" altLang="zh-CN" sz="2400" dirty="0"/>
              <a:t>int *p  = new int[20];  ……   </a:t>
            </a:r>
            <a:endParaRPr lang="en-US" altLang="zh-CN" sz="2400" dirty="0"/>
          </a:p>
          <a:p>
            <a:pPr lvl="1" eaLnBrk="1" hangingPunct="1">
              <a:lnSpc>
                <a:spcPct val="90000"/>
              </a:lnSpc>
              <a:spcAft>
                <a:spcPts val="1200"/>
              </a:spcAft>
              <a:buNone/>
            </a:pPr>
            <a:r>
              <a:rPr lang="en-US" altLang="zh-CN" sz="2400" dirty="0"/>
              <a:t>              delete </a:t>
            </a:r>
            <a:r>
              <a:rPr lang="en-US" altLang="zh-CN" sz="2400" dirty="0">
                <a:solidFill>
                  <a:srgbClr val="FF0000"/>
                </a:solidFill>
              </a:rPr>
              <a:t>[]</a:t>
            </a:r>
            <a:r>
              <a:rPr lang="en-US" altLang="zh-CN" sz="2400" dirty="0"/>
              <a:t>p;</a:t>
            </a:r>
            <a:endParaRPr lang="en-US" altLang="zh-CN" sz="2400" dirty="0"/>
          </a:p>
          <a:p>
            <a:pPr lvl="1" eaLnBrk="1" hangingPunct="1">
              <a:lnSpc>
                <a:spcPct val="90000"/>
              </a:lnSpc>
              <a:buFont typeface="Wingdings" panose="05000000000000000000" pitchFamily="2" charset="2"/>
              <a:buChar char="l"/>
            </a:pPr>
            <a:r>
              <a:rPr lang="en-US" altLang="zh-CN" sz="2400" dirty="0"/>
              <a:t>void free(void *p)</a:t>
            </a:r>
            <a:endParaRPr lang="en-US" altLang="zh-CN" sz="2400" dirty="0"/>
          </a:p>
          <a:p>
            <a:pPr lvl="1" eaLnBrk="1" hangingPunct="1">
              <a:lnSpc>
                <a:spcPct val="90000"/>
              </a:lnSpc>
              <a:buNone/>
            </a:pPr>
            <a:r>
              <a:rPr lang="zh-CN" altLang="en-US" sz="2400" dirty="0"/>
              <a:t>   例如：</a:t>
            </a:r>
            <a:r>
              <a:rPr lang="en-US" altLang="zh-CN" sz="2400" dirty="0"/>
              <a:t>int *p = (int *)malloc(sizeof(int) );</a:t>
            </a:r>
            <a:endParaRPr lang="en-US" altLang="zh-CN" sz="2400" dirty="0"/>
          </a:p>
          <a:p>
            <a:pPr lvl="1" eaLnBrk="1" hangingPunct="1">
              <a:lnSpc>
                <a:spcPct val="90000"/>
              </a:lnSpc>
              <a:buNone/>
            </a:pPr>
            <a:r>
              <a:rPr lang="en-US" altLang="zh-CN" sz="2400" dirty="0"/>
              <a:t>              int *q = (int *)malloc(sizeof(int) * 20);</a:t>
            </a:r>
            <a:endParaRPr lang="en-US" altLang="zh-CN" sz="2400" dirty="0"/>
          </a:p>
          <a:p>
            <a:pPr lvl="1" eaLnBrk="1" hangingPunct="1">
              <a:lnSpc>
                <a:spcPct val="90000"/>
              </a:lnSpc>
              <a:buNone/>
            </a:pPr>
            <a:r>
              <a:rPr lang="en-US" altLang="zh-CN" sz="2400" dirty="0"/>
              <a:t>              ……</a:t>
            </a:r>
            <a:endParaRPr lang="zh-CN" altLang="en-US" sz="2400" dirty="0"/>
          </a:p>
          <a:p>
            <a:pPr lvl="1" eaLnBrk="1" hangingPunct="1">
              <a:lnSpc>
                <a:spcPct val="90000"/>
              </a:lnSpc>
              <a:buNone/>
            </a:pPr>
            <a:r>
              <a:rPr lang="zh-CN" altLang="en-US" sz="2400" dirty="0"/>
              <a:t>              </a:t>
            </a:r>
            <a:r>
              <a:rPr lang="en-US" altLang="zh-CN" sz="2400" dirty="0"/>
              <a:t>free(p);   free(q);</a:t>
            </a:r>
            <a:endParaRPr lang="en-US" altLang="zh-CN" sz="2400" dirty="0"/>
          </a:p>
        </p:txBody>
      </p:sp>
      <p:sp>
        <p:nvSpPr>
          <p:cNvPr id="79874" name="Rectangle 2"/>
          <p:cNvSpPr>
            <a:spLocks noGrp="1"/>
          </p:cNvSpPr>
          <p:nvPr>
            <p:ph type="title" idx="4294967295"/>
          </p:nvPr>
        </p:nvSpPr>
        <p:spPr>
          <a:ln/>
        </p:spPr>
        <p:txBody>
          <a:bodyPr vert="horz" wrap="square" lIns="91440" tIns="45720" rIns="91440" bIns="45720" anchor="ctr" anchorCtr="0"/>
          <a:p>
            <a:pPr marL="342900" indent="-342900" eaLnBrk="1" hangingPunct="1"/>
            <a:r>
              <a:rPr lang="zh-CN" altLang="en-US" dirty="0"/>
              <a:t>动态变量的撤销（</a:t>
            </a:r>
            <a:r>
              <a:rPr lang="en-US" altLang="zh-CN" dirty="0"/>
              <a:t>1</a:t>
            </a:r>
            <a:r>
              <a:rPr lang="zh-CN" altLang="en-US" dirty="0"/>
              <a:t>）</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3"/>
          <p:cNvSpPr>
            <a:spLocks noGrp="1"/>
          </p:cNvSpPr>
          <p:nvPr>
            <p:ph type="body" idx="4294967295"/>
          </p:nvPr>
        </p:nvSpPr>
        <p:spPr>
          <a:xfrm>
            <a:off x="250825" y="1557338"/>
            <a:ext cx="8686800" cy="4895850"/>
          </a:xfrm>
          <a:ln/>
        </p:spPr>
        <p:txBody>
          <a:bodyPr vert="horz" wrap="square" lIns="91440" tIns="45720" rIns="91440" bIns="45720" anchor="t" anchorCtr="0"/>
          <a:p>
            <a:pPr eaLnBrk="1" hangingPunct="1"/>
            <a:r>
              <a:rPr lang="en-US" altLang="zh-CN" sz="2800" dirty="0"/>
              <a:t>delete</a:t>
            </a:r>
            <a:r>
              <a:rPr lang="zh-CN" altLang="en-US" sz="2800" dirty="0"/>
              <a:t>与</a:t>
            </a:r>
            <a:r>
              <a:rPr lang="en-US" altLang="zh-CN" sz="2800" dirty="0"/>
              <a:t>free</a:t>
            </a:r>
            <a:r>
              <a:rPr lang="zh-CN" altLang="en-US" sz="2800" dirty="0"/>
              <a:t>的区别 </a:t>
            </a:r>
            <a:endParaRPr lang="zh-CN" altLang="en-US" sz="2800" dirty="0"/>
          </a:p>
          <a:p>
            <a:pPr lvl="1" eaLnBrk="1" hangingPunct="1">
              <a:spcAft>
                <a:spcPts val="1800"/>
              </a:spcAft>
              <a:buFont typeface="Wingdings" panose="05000000000000000000" pitchFamily="2" charset="2"/>
              <a:buChar char="l"/>
            </a:pPr>
            <a:r>
              <a:rPr lang="zh-CN" altLang="en-US" sz="2400" dirty="0"/>
              <a:t>如果</a:t>
            </a:r>
            <a:r>
              <a:rPr lang="en-US" altLang="zh-CN" sz="2400" dirty="0"/>
              <a:t>p</a:t>
            </a:r>
            <a:r>
              <a:rPr lang="zh-CN" altLang="en-US" sz="2400" dirty="0"/>
              <a:t>指向的是对象（或对象数组），则</a:t>
            </a:r>
            <a:r>
              <a:rPr lang="en-US" altLang="zh-CN" sz="2400" dirty="0"/>
              <a:t>delete p</a:t>
            </a:r>
            <a:r>
              <a:rPr lang="zh-CN" altLang="en-US" sz="2400" dirty="0"/>
              <a:t>（或</a:t>
            </a:r>
            <a:r>
              <a:rPr lang="en-US" altLang="zh-CN" sz="2400" dirty="0"/>
              <a:t>delete []p</a:t>
            </a:r>
            <a:r>
              <a:rPr lang="zh-CN" altLang="en-US" sz="2400" dirty="0"/>
              <a:t>）</a:t>
            </a:r>
            <a:r>
              <a:rPr lang="zh-CN" altLang="en-US" sz="2400" dirty="0">
                <a:solidFill>
                  <a:srgbClr val="FF0000"/>
                </a:solidFill>
              </a:rPr>
              <a:t>会去调用对象类的析构函数</a:t>
            </a:r>
            <a:r>
              <a:rPr lang="zh-CN" altLang="en-US" sz="2400" dirty="0"/>
              <a:t>，而</a:t>
            </a:r>
            <a:r>
              <a:rPr lang="en-US" altLang="zh-CN" sz="2400" dirty="0"/>
              <a:t>free(p)</a:t>
            </a:r>
            <a:r>
              <a:rPr lang="zh-CN" altLang="en-US" sz="2400" dirty="0"/>
              <a:t>则否。</a:t>
            </a:r>
            <a:endParaRPr lang="zh-CN" altLang="en-US" sz="2400" dirty="0"/>
          </a:p>
          <a:p>
            <a:pPr eaLnBrk="1" hangingPunct="1"/>
            <a:r>
              <a:rPr lang="zh-CN" altLang="en-US" sz="2800" dirty="0"/>
              <a:t>用</a:t>
            </a:r>
            <a:r>
              <a:rPr lang="en-US" altLang="zh-CN" sz="2800" dirty="0"/>
              <a:t>delete</a:t>
            </a:r>
            <a:r>
              <a:rPr lang="zh-CN" altLang="en-US" sz="2800" dirty="0"/>
              <a:t>和</a:t>
            </a:r>
            <a:r>
              <a:rPr lang="en-US" altLang="zh-CN" sz="2800" dirty="0"/>
              <a:t>free</a:t>
            </a:r>
            <a:r>
              <a:rPr lang="zh-CN" altLang="en-US" sz="2800" dirty="0">
                <a:solidFill>
                  <a:srgbClr val="FF0000"/>
                </a:solidFill>
              </a:rPr>
              <a:t>只能撤消动态变量</a:t>
            </a:r>
            <a:r>
              <a:rPr lang="zh-CN" altLang="en-US" sz="2800" dirty="0"/>
              <a:t>！</a:t>
            </a:r>
            <a:endParaRPr lang="zh-CN" altLang="en-US" sz="2800" dirty="0"/>
          </a:p>
          <a:p>
            <a:pPr lvl="1" eaLnBrk="1" hangingPunct="1">
              <a:buNone/>
            </a:pPr>
            <a:r>
              <a:rPr lang="zh-CN" altLang="en-US" sz="2400" dirty="0"/>
              <a:t>例如：</a:t>
            </a:r>
            <a:r>
              <a:rPr lang="en-US" altLang="zh-CN" sz="2400" dirty="0"/>
              <a:t>int x,*p;</a:t>
            </a:r>
            <a:endParaRPr lang="en-US" altLang="zh-CN" sz="2400" dirty="0"/>
          </a:p>
          <a:p>
            <a:pPr lvl="1" eaLnBrk="1" hangingPunct="1">
              <a:buNone/>
            </a:pPr>
            <a:r>
              <a:rPr lang="en-US" altLang="zh-CN" sz="2400" dirty="0"/>
              <a:t>             p = &amp;x;</a:t>
            </a:r>
            <a:endParaRPr lang="en-US" altLang="zh-CN" sz="2400" dirty="0"/>
          </a:p>
          <a:p>
            <a:pPr lvl="1" eaLnBrk="1" hangingPunct="1">
              <a:buNone/>
            </a:pPr>
            <a:r>
              <a:rPr lang="en-US" altLang="zh-CN" sz="2400" dirty="0"/>
              <a:t>             delete p; //Error  </a:t>
            </a:r>
            <a:endParaRPr lang="en-US" altLang="zh-CN" sz="2400" dirty="0"/>
          </a:p>
        </p:txBody>
      </p:sp>
      <p:sp>
        <p:nvSpPr>
          <p:cNvPr id="80898" name="Rectangle 2"/>
          <p:cNvSpPr>
            <a:spLocks noGrp="1"/>
          </p:cNvSpPr>
          <p:nvPr>
            <p:ph type="title" idx="4294967295"/>
          </p:nvPr>
        </p:nvSpPr>
        <p:spPr>
          <a:ln/>
        </p:spPr>
        <p:txBody>
          <a:bodyPr vert="horz" wrap="square" lIns="91440" tIns="45720" rIns="91440" bIns="45720" anchor="ctr" anchorCtr="0"/>
          <a:p>
            <a:pPr marL="342900" indent="-342900" eaLnBrk="1" hangingPunct="1"/>
            <a:r>
              <a:rPr lang="zh-CN" altLang="en-US" dirty="0"/>
              <a:t>动态变量的撤销（</a:t>
            </a:r>
            <a:r>
              <a:rPr lang="en-US" altLang="zh-CN" dirty="0"/>
              <a:t>2</a:t>
            </a:r>
            <a:r>
              <a:rPr lang="zh-CN" altLang="en-US" dirty="0"/>
              <a:t>）</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idx="4294967295"/>
          </p:nvPr>
        </p:nvSpPr>
        <p:spPr>
          <a:xfrm>
            <a:off x="1524000" y="190500"/>
            <a:ext cx="7620000" cy="1527175"/>
          </a:xfrm>
          <a:ln/>
        </p:spPr>
        <p:txBody>
          <a:bodyPr vert="horz" wrap="square" lIns="91440" tIns="45720" rIns="91440" bIns="45720" anchor="ctr" anchorCtr="0"/>
          <a:p>
            <a:pPr eaLnBrk="1" hangingPunct="1"/>
            <a:r>
              <a:rPr lang="en-US" altLang="zh-CN" dirty="0"/>
              <a:t>“</a:t>
            </a:r>
            <a:r>
              <a:rPr lang="zh-CN" altLang="en-US" dirty="0"/>
              <a:t>内存泄漏” 问题</a:t>
            </a:r>
            <a:endParaRPr lang="zh-CN" altLang="en-US" dirty="0"/>
          </a:p>
        </p:txBody>
      </p:sp>
      <p:sp>
        <p:nvSpPr>
          <p:cNvPr id="81922" name="Rectangle 3"/>
          <p:cNvSpPr>
            <a:spLocks noGrp="1"/>
          </p:cNvSpPr>
          <p:nvPr>
            <p:ph type="body" idx="4294967295"/>
          </p:nvPr>
        </p:nvSpPr>
        <p:spPr>
          <a:xfrm>
            <a:off x="457200" y="1600200"/>
            <a:ext cx="8229600" cy="5257800"/>
          </a:xfrm>
          <a:ln/>
        </p:spPr>
        <p:txBody>
          <a:bodyPr vert="horz" wrap="square" lIns="91440" tIns="45720" rIns="91440" bIns="45720" anchor="t" anchorCtr="0"/>
          <a:p>
            <a:pPr eaLnBrk="1" hangingPunct="1">
              <a:lnSpc>
                <a:spcPct val="90000"/>
              </a:lnSpc>
            </a:pPr>
            <a:r>
              <a:rPr lang="zh-CN" altLang="en-US" sz="2800" dirty="0"/>
              <a:t>没有撤消动态对象，而把指向它的指针变量指向了别处或指向它的指针变量的生存期结束了，导致这个动态变量存在但不可访问。</a:t>
            </a:r>
            <a:endParaRPr lang="zh-CN" altLang="en-US" sz="2800" dirty="0"/>
          </a:p>
          <a:p>
            <a:pPr lvl="1" eaLnBrk="1" hangingPunct="1">
              <a:lnSpc>
                <a:spcPct val="90000"/>
              </a:lnSpc>
              <a:buNone/>
            </a:pPr>
            <a:r>
              <a:rPr lang="zh-CN" altLang="en-US" sz="2400" b="1" dirty="0"/>
              <a:t>例如： </a:t>
            </a:r>
            <a:r>
              <a:rPr lang="en-US" altLang="zh-CN" sz="2400" b="1" dirty="0">
                <a:solidFill>
                  <a:srgbClr val="FF0000"/>
                </a:solidFill>
              </a:rPr>
              <a:t>int x,*p;</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p = new int[10];</a:t>
            </a:r>
            <a:endParaRPr lang="en-US" altLang="zh-CN" sz="2400" b="1" dirty="0">
              <a:solidFill>
                <a:srgbClr val="FF0000"/>
              </a:solidFill>
            </a:endParaRPr>
          </a:p>
          <a:p>
            <a:pPr lvl="1" eaLnBrk="1" hangingPunct="1">
              <a:lnSpc>
                <a:spcPct val="90000"/>
              </a:lnSpc>
              <a:buNone/>
            </a:pP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p = &amp;x; </a:t>
            </a:r>
            <a:r>
              <a:rPr lang="en-US" altLang="zh-CN" sz="2400" b="1" dirty="0"/>
              <a:t>//</a:t>
            </a:r>
            <a:r>
              <a:rPr lang="zh-CN" altLang="en-US" sz="2400" b="1" dirty="0"/>
              <a:t>动态数组就不能再访问！</a:t>
            </a:r>
            <a:endParaRPr lang="zh-CN" altLang="en-US" sz="24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idx="4294967295"/>
          </p:nvPr>
        </p:nvSpPr>
        <p:spPr>
          <a:xfrm>
            <a:off x="1524000" y="190500"/>
            <a:ext cx="7620000" cy="1527175"/>
          </a:xfrm>
          <a:ln/>
        </p:spPr>
        <p:txBody>
          <a:bodyPr vert="horz" wrap="square" lIns="91440" tIns="45720" rIns="91440" bIns="45720" anchor="ctr" anchorCtr="0"/>
          <a:p>
            <a:pPr eaLnBrk="1" hangingPunct="1"/>
            <a:r>
              <a:rPr lang="zh-CN" altLang="zh-CN" dirty="0"/>
              <a:t>“悬浮指针”问题</a:t>
            </a:r>
            <a:endParaRPr lang="zh-CN" altLang="zh-CN" dirty="0"/>
          </a:p>
        </p:txBody>
      </p:sp>
      <p:sp>
        <p:nvSpPr>
          <p:cNvPr id="82946" name="Rectangle 3"/>
          <p:cNvSpPr>
            <a:spLocks noGrp="1"/>
          </p:cNvSpPr>
          <p:nvPr>
            <p:ph type="body" idx="4294967295"/>
          </p:nvPr>
        </p:nvSpPr>
        <p:spPr>
          <a:xfrm>
            <a:off x="457200" y="1600200"/>
            <a:ext cx="8686800" cy="5257800"/>
          </a:xfrm>
          <a:ln/>
        </p:spPr>
        <p:txBody>
          <a:bodyPr vert="horz" wrap="square" lIns="91440" tIns="45720" rIns="91440" bIns="45720" anchor="t" anchorCtr="0"/>
          <a:p>
            <a:pPr eaLnBrk="1" hangingPunct="1">
              <a:lnSpc>
                <a:spcPct val="90000"/>
              </a:lnSpc>
            </a:pPr>
            <a:r>
              <a:rPr lang="zh-CN" altLang="en-US" sz="2800" dirty="0"/>
              <a:t>用</a:t>
            </a:r>
            <a:r>
              <a:rPr lang="en-US" altLang="zh-CN" sz="2800" dirty="0"/>
              <a:t>delete</a:t>
            </a:r>
            <a:r>
              <a:rPr lang="zh-CN" altLang="en-US" sz="2800" dirty="0"/>
              <a:t>或</a:t>
            </a:r>
            <a:r>
              <a:rPr lang="en-US" altLang="zh-CN" sz="2800" dirty="0"/>
              <a:t>free</a:t>
            </a:r>
            <a:r>
              <a:rPr lang="zh-CN" altLang="en-US" sz="2800" dirty="0"/>
              <a:t>撤消动态变量后，</a:t>
            </a:r>
            <a:r>
              <a:rPr lang="en-US" altLang="zh-CN" sz="2800" dirty="0"/>
              <a:t>C++</a:t>
            </a:r>
            <a:r>
              <a:rPr lang="zh-CN" altLang="en-US" sz="2800" dirty="0"/>
              <a:t>编译程序一般不会把指向它的指针变量的值赋为</a:t>
            </a:r>
            <a:r>
              <a:rPr lang="en-US" altLang="zh-CN" sz="2800" dirty="0"/>
              <a:t>0</a:t>
            </a:r>
            <a:r>
              <a:rPr lang="zh-CN" altLang="en-US" sz="2800" dirty="0"/>
              <a:t>，这时就会出现一个“悬浮指针”（</a:t>
            </a:r>
            <a:r>
              <a:rPr lang="en-US" altLang="zh-CN" sz="2800" dirty="0"/>
              <a:t>dangling pointer</a:t>
            </a:r>
            <a:r>
              <a:rPr lang="zh-CN" altLang="en-US" sz="2800" dirty="0"/>
              <a:t>），指向一个无效空间。</a:t>
            </a:r>
            <a:endParaRPr lang="zh-CN" altLang="en-US" sz="2800" dirty="0"/>
          </a:p>
          <a:p>
            <a:pPr lvl="1" eaLnBrk="1" hangingPunct="1">
              <a:lnSpc>
                <a:spcPct val="90000"/>
              </a:lnSpc>
              <a:buNone/>
            </a:pPr>
            <a:r>
              <a:rPr lang="zh-CN" altLang="en-US" sz="2400" b="1" dirty="0"/>
              <a:t>例如： </a:t>
            </a:r>
            <a:r>
              <a:rPr lang="en-US" altLang="zh-CN" sz="2400" b="1" dirty="0">
                <a:solidFill>
                  <a:srgbClr val="FF0000"/>
                </a:solidFill>
              </a:rPr>
              <a:t>int *p;</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p = new int[10]; </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delete []p;</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a:t>
            </a:r>
            <a:endParaRPr lang="en-US" altLang="zh-CN" sz="2400" b="1" dirty="0">
              <a:solidFill>
                <a:srgbClr val="FF0000"/>
              </a:solidFill>
            </a:endParaRPr>
          </a:p>
          <a:p>
            <a:pPr lvl="1" eaLnBrk="1" hangingPunct="1">
              <a:lnSpc>
                <a:spcPct val="90000"/>
              </a:lnSpc>
              <a:buNone/>
            </a:pPr>
            <a:r>
              <a:rPr lang="en-US" altLang="zh-CN" sz="2400" b="1" dirty="0">
                <a:solidFill>
                  <a:srgbClr val="FF0000"/>
                </a:solidFill>
              </a:rPr>
              <a:t>            *p = 1;</a:t>
            </a:r>
            <a:endParaRPr lang="en-US" altLang="zh-CN" sz="2400" b="1" dirty="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3"/>
          <p:cNvSpPr/>
          <p:nvPr/>
        </p:nvSpPr>
        <p:spPr>
          <a:xfrm>
            <a:off x="0" y="0"/>
            <a:ext cx="3348038" cy="17732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3970" name="Rectangle 2"/>
          <p:cNvSpPr>
            <a:spLocks noGrp="1"/>
          </p:cNvSpPr>
          <p:nvPr>
            <p:ph type="body" idx="4294967295"/>
          </p:nvPr>
        </p:nvSpPr>
        <p:spPr>
          <a:xfrm>
            <a:off x="0" y="188913"/>
            <a:ext cx="9144000" cy="6669087"/>
          </a:xfrm>
          <a:ln/>
        </p:spPr>
        <p:txBody>
          <a:bodyPr vert="horz" wrap="square" lIns="91440" tIns="45720" rIns="91440" bIns="45720" anchor="t" anchorCtr="0"/>
          <a:p>
            <a:pPr defTabSz="1081405" eaLnBrk="1" hangingPunct="1">
              <a:lnSpc>
                <a:spcPct val="90000"/>
              </a:lnSpc>
            </a:pPr>
            <a:r>
              <a:rPr lang="zh-CN" altLang="en-US" sz="2100" b="1" dirty="0"/>
              <a:t>对输入的若干个数进行排序，在输入时，先输入各个数，最后输入一个结束标记（如：</a:t>
            </a:r>
            <a:r>
              <a:rPr lang="en-US" altLang="zh-CN" sz="2100" b="1" dirty="0"/>
              <a:t>-1</a:t>
            </a:r>
            <a:r>
              <a:rPr lang="zh-CN" altLang="en-US" sz="2100" b="1" dirty="0"/>
              <a:t>），这时，可以按以下方式实现：</a:t>
            </a:r>
            <a:endParaRPr lang="zh-CN" altLang="en-US" sz="2100" b="1" dirty="0"/>
          </a:p>
          <a:p>
            <a:pPr lvl="1" defTabSz="1081405" eaLnBrk="1" hangingPunct="1">
              <a:lnSpc>
                <a:spcPct val="150000"/>
              </a:lnSpc>
              <a:buNone/>
            </a:pPr>
            <a:r>
              <a:rPr lang="en-US" altLang="zh-CN" sz="2000" b="1" dirty="0"/>
              <a:t>const  int  INCREMENT=10;</a:t>
            </a:r>
            <a:endParaRPr lang="en-US" altLang="zh-CN" sz="2000" b="1" dirty="0"/>
          </a:p>
          <a:p>
            <a:pPr lvl="1" defTabSz="1081405" eaLnBrk="1" hangingPunct="1">
              <a:lnSpc>
                <a:spcPct val="80000"/>
              </a:lnSpc>
              <a:buNone/>
            </a:pPr>
            <a:r>
              <a:rPr lang="en-US" altLang="zh-CN" sz="2000" b="1" dirty="0"/>
              <a:t>int  max_len=20, count=0, n, *p=new int[max_len];</a:t>
            </a:r>
            <a:endParaRPr lang="en-US" altLang="zh-CN" sz="2000" b="1" dirty="0"/>
          </a:p>
          <a:p>
            <a:pPr lvl="1" defTabSz="1081405" eaLnBrk="1" hangingPunct="1">
              <a:lnSpc>
                <a:spcPct val="80000"/>
              </a:lnSpc>
              <a:buNone/>
            </a:pPr>
            <a:r>
              <a:rPr lang="en-US" altLang="zh-CN" sz="2000" b="1" dirty="0"/>
              <a:t>cin &gt;&gt; n;</a:t>
            </a:r>
            <a:endParaRPr lang="en-US" altLang="zh-CN" sz="2000" b="1" dirty="0"/>
          </a:p>
          <a:p>
            <a:pPr lvl="1" defTabSz="1081405" eaLnBrk="1" hangingPunct="1">
              <a:lnSpc>
                <a:spcPct val="80000"/>
              </a:lnSpc>
              <a:buNone/>
            </a:pPr>
            <a:r>
              <a:rPr lang="en-US" altLang="zh-CN" sz="2000" b="1" dirty="0"/>
              <a:t>while (n != -1) </a:t>
            </a:r>
            <a:endParaRPr lang="en-US" altLang="zh-CN" sz="2000" b="1" dirty="0"/>
          </a:p>
          <a:p>
            <a:pPr lvl="1" defTabSz="1081405" eaLnBrk="1" hangingPunct="1">
              <a:lnSpc>
                <a:spcPct val="80000"/>
              </a:lnSpc>
              <a:buNone/>
            </a:pPr>
            <a:r>
              <a:rPr lang="en-US" altLang="zh-CN" sz="2000" b="1" dirty="0"/>
              <a:t>{	if (count &gt;= max_len)</a:t>
            </a:r>
            <a:endParaRPr lang="en-US" altLang="zh-CN" sz="2000" b="1" dirty="0"/>
          </a:p>
          <a:p>
            <a:pPr lvl="1" defTabSz="1081405" eaLnBrk="1" hangingPunct="1">
              <a:lnSpc>
                <a:spcPct val="80000"/>
              </a:lnSpc>
              <a:buNone/>
            </a:pPr>
            <a:r>
              <a:rPr lang="en-US" altLang="zh-CN" sz="2000" b="1" dirty="0"/>
              <a:t>	{	max_len += INCREMENT;</a:t>
            </a:r>
            <a:endParaRPr lang="en-US" altLang="zh-CN" sz="2000" b="1" dirty="0"/>
          </a:p>
          <a:p>
            <a:pPr lvl="1" defTabSz="1081405" eaLnBrk="1" hangingPunct="1">
              <a:lnSpc>
                <a:spcPct val="80000"/>
              </a:lnSpc>
              <a:buNone/>
            </a:pPr>
            <a:r>
              <a:rPr lang="en-US" altLang="zh-CN" sz="2000" b="1" dirty="0"/>
              <a:t>		int *q=new int[max_len];</a:t>
            </a:r>
            <a:endParaRPr lang="en-US" altLang="zh-CN" sz="2000" b="1" dirty="0"/>
          </a:p>
          <a:p>
            <a:pPr lvl="1" defTabSz="1081405" eaLnBrk="1" hangingPunct="1">
              <a:lnSpc>
                <a:spcPct val="80000"/>
              </a:lnSpc>
              <a:buNone/>
            </a:pPr>
            <a:r>
              <a:rPr lang="en-US" altLang="zh-CN" sz="2000" b="1" dirty="0"/>
              <a:t>		for (int i=0; i&lt;count; i++) q[i] = p[i];</a:t>
            </a:r>
            <a:endParaRPr lang="en-US" altLang="zh-CN" sz="2000" b="1" dirty="0"/>
          </a:p>
          <a:p>
            <a:pPr lvl="1" defTabSz="1081405" eaLnBrk="1" hangingPunct="1">
              <a:lnSpc>
                <a:spcPct val="80000"/>
              </a:lnSpc>
              <a:buNone/>
            </a:pPr>
            <a:r>
              <a:rPr lang="en-US" altLang="zh-CN" sz="2000" b="1" dirty="0"/>
              <a:t>		</a:t>
            </a:r>
            <a:r>
              <a:rPr lang="en-US" altLang="zh-CN" sz="2000" b="1" dirty="0">
                <a:solidFill>
                  <a:srgbClr val="FF0000"/>
                </a:solidFill>
              </a:rPr>
              <a:t>delete []p;</a:t>
            </a:r>
            <a:endParaRPr lang="en-US" altLang="zh-CN" sz="2000" b="1" dirty="0">
              <a:solidFill>
                <a:srgbClr val="FF0000"/>
              </a:solidFill>
            </a:endParaRPr>
          </a:p>
          <a:p>
            <a:pPr lvl="1" defTabSz="1081405" eaLnBrk="1" hangingPunct="1">
              <a:lnSpc>
                <a:spcPct val="80000"/>
              </a:lnSpc>
              <a:buNone/>
            </a:pPr>
            <a:r>
              <a:rPr lang="en-US" altLang="zh-CN" sz="2000" b="1" dirty="0"/>
              <a:t>		</a:t>
            </a:r>
            <a:r>
              <a:rPr lang="en-US" altLang="zh-CN" sz="2000" b="1" dirty="0">
                <a:solidFill>
                  <a:srgbClr val="FF0000"/>
                </a:solidFill>
              </a:rPr>
              <a:t>p = q;</a:t>
            </a:r>
            <a:endParaRPr lang="en-US" altLang="zh-CN" sz="2000" b="1" dirty="0">
              <a:solidFill>
                <a:srgbClr val="FF0000"/>
              </a:solidFill>
            </a:endParaRPr>
          </a:p>
          <a:p>
            <a:pPr lvl="1" defTabSz="1081405" eaLnBrk="1" hangingPunct="1">
              <a:lnSpc>
                <a:spcPct val="80000"/>
              </a:lnSpc>
              <a:buNone/>
            </a:pPr>
            <a:r>
              <a:rPr lang="en-US" altLang="zh-CN" sz="2000" b="1" dirty="0"/>
              <a:t>	}</a:t>
            </a:r>
            <a:endParaRPr lang="en-US" altLang="zh-CN" sz="2000" b="1" dirty="0"/>
          </a:p>
          <a:p>
            <a:pPr lvl="1" defTabSz="1081405" eaLnBrk="1" hangingPunct="1">
              <a:lnSpc>
                <a:spcPct val="80000"/>
              </a:lnSpc>
              <a:buNone/>
            </a:pPr>
            <a:r>
              <a:rPr lang="en-US" altLang="zh-CN" sz="2000" b="1" dirty="0"/>
              <a:t>	p[count] = n;</a:t>
            </a:r>
            <a:endParaRPr lang="en-US" altLang="zh-CN" sz="2000" b="1" dirty="0"/>
          </a:p>
          <a:p>
            <a:pPr lvl="1" defTabSz="1081405" eaLnBrk="1" hangingPunct="1">
              <a:lnSpc>
                <a:spcPct val="80000"/>
              </a:lnSpc>
              <a:buNone/>
            </a:pPr>
            <a:r>
              <a:rPr lang="en-US" altLang="zh-CN" sz="2000" b="1" dirty="0"/>
              <a:t>	count++;</a:t>
            </a:r>
            <a:endParaRPr lang="en-US" altLang="zh-CN" sz="2000" b="1" dirty="0"/>
          </a:p>
          <a:p>
            <a:pPr lvl="1" defTabSz="1081405" eaLnBrk="1" hangingPunct="1">
              <a:lnSpc>
                <a:spcPct val="80000"/>
              </a:lnSpc>
              <a:buNone/>
            </a:pPr>
            <a:r>
              <a:rPr lang="en-US" altLang="zh-CN" sz="2000" b="1" dirty="0"/>
              <a:t>	cin &gt;&gt; n;</a:t>
            </a:r>
            <a:endParaRPr lang="en-US" altLang="zh-CN" sz="2000" b="1" dirty="0"/>
          </a:p>
          <a:p>
            <a:pPr lvl="1" defTabSz="1081405" eaLnBrk="1" hangingPunct="1">
              <a:lnSpc>
                <a:spcPct val="80000"/>
              </a:lnSpc>
              <a:buNone/>
            </a:pPr>
            <a:r>
              <a:rPr lang="en-US" altLang="zh-CN" sz="2000" b="1" dirty="0"/>
              <a:t>}</a:t>
            </a:r>
            <a:endParaRPr lang="en-US" altLang="zh-CN" sz="2000" b="1" dirty="0"/>
          </a:p>
          <a:p>
            <a:pPr lvl="1" defTabSz="1081405" eaLnBrk="1" hangingPunct="1">
              <a:lnSpc>
                <a:spcPct val="80000"/>
              </a:lnSpc>
              <a:buNone/>
            </a:pPr>
            <a:r>
              <a:rPr lang="en-US" altLang="zh-CN" sz="2000" b="1" dirty="0"/>
              <a:t>sort(p,count);</a:t>
            </a:r>
            <a:endParaRPr lang="en-US" altLang="zh-CN" sz="2000" b="1" dirty="0"/>
          </a:p>
          <a:p>
            <a:pPr lvl="1" defTabSz="1081405" eaLnBrk="1" hangingPunct="1">
              <a:lnSpc>
                <a:spcPct val="80000"/>
              </a:lnSpc>
              <a:buNone/>
            </a:pPr>
            <a:r>
              <a:rPr lang="en-US" altLang="zh-CN" sz="2000" b="1" dirty="0"/>
              <a:t>......</a:t>
            </a:r>
            <a:endParaRPr lang="en-US" altLang="zh-CN" sz="2000" b="1" dirty="0"/>
          </a:p>
          <a:p>
            <a:pPr lvl="1" defTabSz="1081405" eaLnBrk="1" hangingPunct="1">
              <a:lnSpc>
                <a:spcPct val="80000"/>
              </a:lnSpc>
              <a:buNone/>
            </a:pPr>
            <a:r>
              <a:rPr lang="en-US" altLang="zh-CN" sz="2000" b="1" dirty="0">
                <a:solidFill>
                  <a:srgbClr val="FF0000"/>
                </a:solidFill>
              </a:rPr>
              <a:t>delete []p;</a:t>
            </a:r>
            <a:endParaRPr lang="en-US" altLang="zh-CN" sz="20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a:xfrm>
            <a:off x="1776413" y="393700"/>
            <a:ext cx="6567487" cy="1019175"/>
          </a:xfrm>
          <a:ln/>
        </p:spPr>
        <p:txBody>
          <a:bodyPr vert="horz" wrap="square" lIns="91440" tIns="45720" rIns="91440" bIns="45720" anchor="ctr" anchorCtr="0"/>
          <a:p>
            <a:pPr eaLnBrk="1" hangingPunct="1"/>
            <a:r>
              <a:rPr lang="zh-CN" altLang="en-US" dirty="0"/>
              <a:t>枚举类型运算（</a:t>
            </a:r>
            <a:r>
              <a:rPr lang="en-US" altLang="zh-CN" dirty="0"/>
              <a:t>2</a:t>
            </a:r>
            <a:r>
              <a:rPr lang="zh-CN" altLang="en-US" dirty="0"/>
              <a:t>）</a:t>
            </a:r>
            <a:endParaRPr lang="zh-CN" altLang="en-US" dirty="0"/>
          </a:p>
        </p:txBody>
      </p:sp>
      <p:sp>
        <p:nvSpPr>
          <p:cNvPr id="11266" name="Rectangle 3"/>
          <p:cNvSpPr>
            <a:spLocks noGrp="1"/>
          </p:cNvSpPr>
          <p:nvPr>
            <p:ph type="body" idx="4294967295"/>
          </p:nvPr>
        </p:nvSpPr>
        <p:spPr>
          <a:xfrm>
            <a:off x="36513" y="1822450"/>
            <a:ext cx="9144000" cy="5638800"/>
          </a:xfrm>
          <a:ln/>
        </p:spPr>
        <p:txBody>
          <a:bodyPr vert="horz" wrap="square" lIns="91440" tIns="45720" rIns="91440" bIns="45720" anchor="t" anchorCtr="0"/>
          <a:p>
            <a:pPr eaLnBrk="1" hangingPunct="1">
              <a:lnSpc>
                <a:spcPct val="80000"/>
              </a:lnSpc>
            </a:pPr>
            <a:r>
              <a:rPr lang="zh-CN" altLang="en-US" sz="3200" dirty="0"/>
              <a:t>赋值</a:t>
            </a:r>
            <a:endParaRPr lang="zh-CN" altLang="en-US" sz="3200" dirty="0"/>
          </a:p>
          <a:p>
            <a:pPr lvl="1" eaLnBrk="1" hangingPunct="1">
              <a:lnSpc>
                <a:spcPct val="80000"/>
              </a:lnSpc>
              <a:buFont typeface="Wingdings" panose="05000000000000000000" pitchFamily="2" charset="2"/>
              <a:buChar char="l"/>
            </a:pPr>
            <a:r>
              <a:rPr lang="zh-CN" altLang="en-US" dirty="0">
                <a:solidFill>
                  <a:srgbClr val="FF0000"/>
                </a:solidFill>
              </a:rPr>
              <a:t>可把枚举值赋值给整型变量，但不能把整型数赋值给枚举类型的变量</a:t>
            </a:r>
            <a:endParaRPr lang="zh-CN" altLang="en-US" dirty="0">
              <a:solidFill>
                <a:srgbClr val="FF0000"/>
              </a:solidFill>
            </a:endParaRPr>
          </a:p>
          <a:p>
            <a:pPr lvl="1" eaLnBrk="1" hangingPunct="1">
              <a:lnSpc>
                <a:spcPct val="80000"/>
              </a:lnSpc>
              <a:buFont typeface="Wingdings" panose="05000000000000000000" pitchFamily="2" charset="2"/>
              <a:buChar char="l"/>
            </a:pPr>
            <a:r>
              <a:rPr lang="zh-CN" altLang="en-US" dirty="0"/>
              <a:t>例如：</a:t>
            </a:r>
            <a:endParaRPr lang="zh-CN" altLang="en-US" dirty="0"/>
          </a:p>
          <a:p>
            <a:pPr lvl="1" eaLnBrk="1" hangingPunct="1">
              <a:lnSpc>
                <a:spcPct val="80000"/>
              </a:lnSpc>
              <a:buNone/>
            </a:pPr>
            <a:r>
              <a:rPr lang="zh-CN" altLang="en-US" sz="2400" dirty="0"/>
              <a:t>    </a:t>
            </a:r>
            <a:r>
              <a:rPr lang="en-US" altLang="zh-CN" sz="2400" dirty="0"/>
              <a:t>int a;</a:t>
            </a:r>
            <a:endParaRPr lang="en-US" altLang="zh-CN" sz="2400" dirty="0"/>
          </a:p>
          <a:p>
            <a:pPr lvl="1" eaLnBrk="1" hangingPunct="1">
              <a:lnSpc>
                <a:spcPct val="80000"/>
              </a:lnSpc>
              <a:buNone/>
            </a:pPr>
            <a:r>
              <a:rPr lang="en-US" altLang="zh-CN" sz="2400" dirty="0"/>
              <a:t>    a = d1; //OK</a:t>
            </a:r>
            <a:endParaRPr lang="en-US" altLang="zh-CN" sz="2400" dirty="0"/>
          </a:p>
          <a:p>
            <a:pPr lvl="1" eaLnBrk="1" hangingPunct="1">
              <a:lnSpc>
                <a:spcPct val="80000"/>
              </a:lnSpc>
              <a:buNone/>
            </a:pPr>
            <a:r>
              <a:rPr lang="en-US" altLang="zh-CN" sz="2400" dirty="0"/>
              <a:t>    d1 = a; //Error</a:t>
            </a:r>
            <a:endParaRPr lang="en-US" altLang="zh-CN" sz="2400" dirty="0"/>
          </a:p>
          <a:p>
            <a:pPr lvl="1" eaLnBrk="1" hangingPunct="1">
              <a:lnSpc>
                <a:spcPct val="80000"/>
              </a:lnSpc>
              <a:buNone/>
            </a:pPr>
            <a:r>
              <a:rPr lang="en-US" altLang="zh-CN" sz="2400" dirty="0"/>
              <a:t>    d1 = (Day)a; //</a:t>
            </a:r>
            <a:r>
              <a:rPr lang="en-US" altLang="zh-CN" sz="2400" dirty="0">
                <a:solidFill>
                  <a:srgbClr val="FF0000"/>
                </a:solidFill>
              </a:rPr>
              <a:t>OK</a:t>
            </a:r>
            <a:r>
              <a:rPr lang="zh-CN" altLang="en-US" sz="2400" dirty="0">
                <a:solidFill>
                  <a:srgbClr val="FF0000"/>
                </a:solidFill>
              </a:rPr>
              <a:t>，但不安全</a:t>
            </a:r>
            <a:r>
              <a:rPr lang="zh-CN" altLang="en-US" sz="2400" dirty="0"/>
              <a:t> </a:t>
            </a:r>
            <a:endParaRPr lang="zh-CN" alt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idx="4294967295"/>
          </p:nvPr>
        </p:nvSpPr>
        <p:spPr>
          <a:ln/>
        </p:spPr>
        <p:txBody>
          <a:bodyPr vert="horz" wrap="square" lIns="91440" tIns="45720" rIns="91440" bIns="45720" anchor="ctr" anchorCtr="0"/>
          <a:p>
            <a:pPr eaLnBrk="1" hangingPunct="1"/>
            <a:endParaRPr lang="zh-CN" altLang="zh-CN" dirty="0"/>
          </a:p>
        </p:txBody>
      </p:sp>
      <p:sp>
        <p:nvSpPr>
          <p:cNvPr id="84994" name="Rectangle 3"/>
          <p:cNvSpPr>
            <a:spLocks noGrp="1"/>
          </p:cNvSpPr>
          <p:nvPr>
            <p:ph type="body" idx="4294967295"/>
          </p:nvPr>
        </p:nvSpPr>
        <p:spPr>
          <a:xfrm>
            <a:off x="320675" y="1978025"/>
            <a:ext cx="8715375" cy="4114800"/>
          </a:xfrm>
          <a:ln/>
        </p:spPr>
        <p:txBody>
          <a:bodyPr vert="horz" wrap="square" lIns="91440" tIns="45720" rIns="91440" bIns="45720" anchor="t" anchorCtr="0"/>
          <a:p>
            <a:pPr eaLnBrk="1" hangingPunct="1"/>
            <a:r>
              <a:rPr lang="zh-CN" altLang="en-US" sz="2800" dirty="0"/>
              <a:t>上面的实现方法虽然可行，</a:t>
            </a:r>
            <a:r>
              <a:rPr lang="en-US" altLang="zh-CN" sz="2800" dirty="0"/>
              <a:t>but</a:t>
            </a:r>
            <a:endParaRPr lang="zh-CN" altLang="en-US" sz="2800" dirty="0"/>
          </a:p>
          <a:p>
            <a:pPr lvl="1" eaLnBrk="1" hangingPunct="1">
              <a:buFont typeface="Wingdings" panose="05000000000000000000" pitchFamily="2" charset="2"/>
              <a:buChar char="l"/>
            </a:pPr>
            <a:r>
              <a:rPr lang="zh-CN" altLang="en-US" sz="2400" dirty="0"/>
              <a:t>当数组空间不够时，它需要重新申请空间、进行数据转移以及释放原有的空间，这样做比较麻烦并且效率有时不高。</a:t>
            </a:r>
            <a:endParaRPr lang="zh-CN" altLang="en-US" sz="2400" dirty="0"/>
          </a:p>
          <a:p>
            <a:pPr lvl="1" eaLnBrk="1" hangingPunct="1">
              <a:spcAft>
                <a:spcPts val="1200"/>
              </a:spcAft>
              <a:buFont typeface="Wingdings" panose="05000000000000000000" pitchFamily="2" charset="2"/>
              <a:buChar char="l"/>
            </a:pPr>
            <a:r>
              <a:rPr lang="zh-CN" altLang="en-US" sz="2400" dirty="0"/>
              <a:t>当需要在数组中增加或删除元素时，还将会面临数组元素的大量移动问题。</a:t>
            </a:r>
            <a:endParaRPr lang="zh-CN" altLang="en-US" sz="2400" dirty="0"/>
          </a:p>
          <a:p>
            <a:pPr eaLnBrk="1" hangingPunct="1"/>
            <a:r>
              <a:rPr lang="zh-CN" altLang="en-US" sz="2800" dirty="0"/>
              <a:t>链表可以避免数组的上述问题。</a:t>
            </a:r>
            <a:endParaRPr lang="zh-CN" alt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idx="4294967295"/>
          </p:nvPr>
        </p:nvSpPr>
        <p:spPr>
          <a:xfrm>
            <a:off x="1738313" y="190500"/>
            <a:ext cx="7010400" cy="1527175"/>
          </a:xfrm>
          <a:ln/>
        </p:spPr>
        <p:txBody>
          <a:bodyPr vert="horz" wrap="square" lIns="91440" tIns="45720" rIns="91440" bIns="45720" anchor="ctr" anchorCtr="0"/>
          <a:p>
            <a:pPr eaLnBrk="1" hangingPunct="1"/>
            <a:r>
              <a:rPr lang="zh-CN" altLang="en-US" dirty="0"/>
              <a:t>动态变量的应用</a:t>
            </a:r>
            <a:r>
              <a:rPr lang="en-US" altLang="zh-CN" dirty="0"/>
              <a:t>--</a:t>
            </a:r>
            <a:r>
              <a:rPr lang="zh-CN" altLang="en-US" dirty="0"/>
              <a:t>链表</a:t>
            </a:r>
            <a:endParaRPr lang="zh-CN" altLang="en-US" dirty="0"/>
          </a:p>
        </p:txBody>
      </p:sp>
      <p:sp>
        <p:nvSpPr>
          <p:cNvPr id="86018" name="Rectangle 3"/>
          <p:cNvSpPr>
            <a:spLocks noGrp="1"/>
          </p:cNvSpPr>
          <p:nvPr>
            <p:ph type="body" idx="4294967295"/>
          </p:nvPr>
        </p:nvSpPr>
        <p:spPr>
          <a:xfrm>
            <a:off x="374650" y="1889125"/>
            <a:ext cx="8518525" cy="4924425"/>
          </a:xfrm>
          <a:ln/>
        </p:spPr>
        <p:txBody>
          <a:bodyPr vert="horz" wrap="square" lIns="91440" tIns="45720" rIns="91440" bIns="45720" anchor="t" anchorCtr="0"/>
          <a:p>
            <a:pPr eaLnBrk="1" hangingPunct="1">
              <a:lnSpc>
                <a:spcPct val="90000"/>
              </a:lnSpc>
              <a:spcAft>
                <a:spcPts val="1200"/>
              </a:spcAft>
            </a:pPr>
            <a:r>
              <a:rPr lang="zh-CN" altLang="zh-CN" sz="2800" dirty="0"/>
              <a:t>链表用于表示由若干个（</a:t>
            </a:r>
            <a:r>
              <a:rPr lang="zh-CN" altLang="zh-CN" sz="2800" dirty="0">
                <a:solidFill>
                  <a:srgbClr val="FF0000"/>
                </a:solidFill>
              </a:rPr>
              <a:t>个数不定</a:t>
            </a:r>
            <a:r>
              <a:rPr lang="zh-CN" altLang="zh-CN" sz="2800" dirty="0"/>
              <a:t>）</a:t>
            </a:r>
            <a:r>
              <a:rPr lang="zh-CN" altLang="zh-CN" sz="2800" dirty="0">
                <a:solidFill>
                  <a:srgbClr val="FF0000"/>
                </a:solidFill>
              </a:rPr>
              <a:t>同类型</a:t>
            </a:r>
            <a:r>
              <a:rPr lang="zh-CN" altLang="zh-CN" sz="2800" dirty="0"/>
              <a:t>的元素所构成的具有</a:t>
            </a:r>
            <a:r>
              <a:rPr lang="zh-CN" altLang="zh-CN" sz="2800" dirty="0">
                <a:solidFill>
                  <a:srgbClr val="FF0000"/>
                </a:solidFill>
              </a:rPr>
              <a:t>线性结构</a:t>
            </a:r>
            <a:r>
              <a:rPr lang="zh-CN" altLang="zh-CN" sz="2800" dirty="0"/>
              <a:t>的复合数据。</a:t>
            </a:r>
            <a:endParaRPr lang="zh-CN" altLang="zh-CN" sz="2800" dirty="0"/>
          </a:p>
          <a:p>
            <a:pPr eaLnBrk="1" hangingPunct="1">
              <a:lnSpc>
                <a:spcPct val="90000"/>
              </a:lnSpc>
              <a:spcAft>
                <a:spcPts val="1200"/>
              </a:spcAft>
            </a:pPr>
            <a:r>
              <a:rPr lang="zh-CN" altLang="zh-CN" sz="2800" dirty="0"/>
              <a:t>链表中的每一个元素除了本身的数据外，</a:t>
            </a:r>
            <a:r>
              <a:rPr lang="zh-CN" altLang="zh-CN" sz="2800" dirty="0">
                <a:solidFill>
                  <a:srgbClr val="FF0000"/>
                </a:solidFill>
              </a:rPr>
              <a:t>还包含一个（或多个）指针</a:t>
            </a:r>
            <a:r>
              <a:rPr lang="zh-CN" altLang="zh-CN" sz="2800" dirty="0"/>
              <a:t>，它（们）指向链表中下一个（和其它）元素。</a:t>
            </a:r>
            <a:endParaRPr lang="zh-CN" altLang="zh-CN" sz="2800" dirty="0"/>
          </a:p>
          <a:p>
            <a:pPr eaLnBrk="1" hangingPunct="1">
              <a:lnSpc>
                <a:spcPct val="90000"/>
              </a:lnSpc>
              <a:spcAft>
                <a:spcPts val="1200"/>
              </a:spcAft>
            </a:pPr>
            <a:r>
              <a:rPr lang="zh-CN" altLang="zh-CN" sz="2800" dirty="0"/>
              <a:t>如果每个元素只包含一个指针，则称为单链表，否则称为多链表。</a:t>
            </a:r>
            <a:endParaRPr lang="zh-CN" altLang="zh-CN" sz="2800" dirty="0"/>
          </a:p>
          <a:p>
            <a:pPr eaLnBrk="1" hangingPunct="1">
              <a:lnSpc>
                <a:spcPct val="90000"/>
              </a:lnSpc>
            </a:pPr>
            <a:r>
              <a:rPr lang="zh-CN" altLang="zh-CN" sz="2800" dirty="0"/>
              <a:t>上述的定义隐含着链表元素</a:t>
            </a:r>
            <a:r>
              <a:rPr lang="zh-CN" altLang="zh-CN" sz="2800" dirty="0">
                <a:solidFill>
                  <a:srgbClr val="FF0000"/>
                </a:solidFill>
              </a:rPr>
              <a:t>在内存中不必存放在连续的空间内</a:t>
            </a:r>
            <a:r>
              <a:rPr lang="zh-CN" altLang="zh-CN" dirty="0"/>
              <a:t>。</a:t>
            </a:r>
            <a:endParaRPr lang="zh-CN"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idx="4294967295"/>
          </p:nvPr>
        </p:nvSpPr>
        <p:spPr>
          <a:xfrm>
            <a:off x="1692275" y="333375"/>
            <a:ext cx="8229600" cy="1139825"/>
          </a:xfrm>
          <a:ln/>
        </p:spPr>
        <p:txBody>
          <a:bodyPr vert="horz" wrap="square" lIns="91440" tIns="45720" rIns="91440" bIns="45720" anchor="ctr" anchorCtr="0"/>
          <a:p>
            <a:pPr eaLnBrk="1" hangingPunct="1"/>
            <a:r>
              <a:rPr lang="zh-CN" altLang="zh-CN" dirty="0"/>
              <a:t>单链表</a:t>
            </a:r>
            <a:endParaRPr lang="zh-CN" altLang="zh-CN" dirty="0"/>
          </a:p>
        </p:txBody>
      </p:sp>
      <p:sp>
        <p:nvSpPr>
          <p:cNvPr id="87042" name="Rectangle 3"/>
          <p:cNvSpPr>
            <a:spLocks noGrp="1"/>
          </p:cNvSpPr>
          <p:nvPr>
            <p:ph type="body" idx="4294967295"/>
          </p:nvPr>
        </p:nvSpPr>
        <p:spPr>
          <a:xfrm>
            <a:off x="250825" y="3000375"/>
            <a:ext cx="8686800" cy="3500438"/>
          </a:xfrm>
          <a:ln/>
        </p:spPr>
        <p:txBody>
          <a:bodyPr vert="horz" wrap="square" lIns="91440" tIns="45720" rIns="91440" bIns="45720" anchor="t" anchorCtr="0"/>
          <a:p>
            <a:pPr eaLnBrk="1" hangingPunct="1"/>
            <a:r>
              <a:rPr lang="zh-CN" altLang="en-US" sz="2800" dirty="0"/>
              <a:t>结点类型</a:t>
            </a:r>
            <a:endParaRPr lang="en-US" altLang="zh-CN" sz="2800" dirty="0"/>
          </a:p>
          <a:p>
            <a:pPr lvl="1" eaLnBrk="1" hangingPunct="1">
              <a:buNone/>
            </a:pPr>
            <a:r>
              <a:rPr lang="en-US" altLang="zh-CN" sz="2400" dirty="0"/>
              <a:t>struct Node</a:t>
            </a:r>
            <a:endParaRPr lang="en-US" altLang="zh-CN" sz="2400" dirty="0"/>
          </a:p>
          <a:p>
            <a:pPr lvl="1" eaLnBrk="1" hangingPunct="1">
              <a:buNone/>
            </a:pPr>
            <a:r>
              <a:rPr lang="en-US" altLang="zh-CN" sz="2400" dirty="0"/>
              <a:t>{	int content;  //</a:t>
            </a:r>
            <a:r>
              <a:rPr lang="zh-CN" altLang="en-US" sz="2400" dirty="0"/>
              <a:t>代表结点的数据</a:t>
            </a:r>
            <a:endParaRPr lang="zh-CN" altLang="en-US" sz="2400" dirty="0"/>
          </a:p>
          <a:p>
            <a:pPr lvl="1" eaLnBrk="1" hangingPunct="1">
              <a:buNone/>
            </a:pPr>
            <a:r>
              <a:rPr lang="zh-CN" altLang="en-US" sz="2400" dirty="0"/>
              <a:t>	</a:t>
            </a:r>
            <a:r>
              <a:rPr lang="en-US" altLang="zh-CN" sz="2400" dirty="0"/>
              <a:t>Node *next;  //</a:t>
            </a:r>
            <a:r>
              <a:rPr lang="zh-CN" altLang="en-US" sz="2400" dirty="0"/>
              <a:t>代表后一个结点的地址</a:t>
            </a:r>
            <a:endParaRPr lang="zh-CN" altLang="en-US" sz="2400" dirty="0"/>
          </a:p>
          <a:p>
            <a:pPr lvl="1" eaLnBrk="1" hangingPunct="1">
              <a:buNone/>
            </a:pPr>
            <a:r>
              <a:rPr lang="en-US" altLang="zh-CN" sz="2400" dirty="0"/>
              <a:t>};</a:t>
            </a:r>
            <a:endParaRPr lang="en-US" altLang="zh-CN" sz="2400" dirty="0"/>
          </a:p>
          <a:p>
            <a:pPr lvl="1" eaLnBrk="1" hangingPunct="1">
              <a:buFont typeface="Wingdings" panose="05000000000000000000" pitchFamily="2" charset="2"/>
              <a:buChar char="¢"/>
            </a:pPr>
            <a:r>
              <a:rPr lang="zh-CN" altLang="en-US" dirty="0"/>
              <a:t>表头指针变量</a:t>
            </a:r>
            <a:endParaRPr lang="zh-CN" altLang="en-US" dirty="0"/>
          </a:p>
          <a:p>
            <a:pPr lvl="1" eaLnBrk="1" hangingPunct="1">
              <a:buNone/>
            </a:pPr>
            <a:r>
              <a:rPr lang="en-US" altLang="zh-CN" sz="2400" dirty="0">
                <a:solidFill>
                  <a:srgbClr val="FF0000"/>
                </a:solidFill>
              </a:rPr>
              <a:t>Node *head=NULL</a:t>
            </a:r>
            <a:r>
              <a:rPr lang="en-US" altLang="zh-CN" sz="2400" dirty="0"/>
              <a:t>;  // </a:t>
            </a:r>
            <a:r>
              <a:rPr lang="zh-CN" altLang="en-US" sz="2400" dirty="0"/>
              <a:t>头指针变量定义，初始状态下为空值。               </a:t>
            </a:r>
            <a:endParaRPr lang="en-US" altLang="zh-CN" sz="2400" dirty="0"/>
          </a:p>
          <a:p>
            <a:pPr lvl="1" eaLnBrk="1" hangingPunct="1">
              <a:buNone/>
            </a:pPr>
            <a:r>
              <a:rPr lang="en-US" altLang="zh-CN" sz="2400" dirty="0"/>
              <a:t>                                  // NULL</a:t>
            </a:r>
            <a:r>
              <a:rPr lang="zh-CN" altLang="en-US" sz="2400" dirty="0"/>
              <a:t>在</a:t>
            </a:r>
            <a:r>
              <a:rPr lang="en-US" altLang="zh-CN" sz="2400" dirty="0"/>
              <a:t>cstdio</a:t>
            </a:r>
            <a:r>
              <a:rPr lang="zh-CN" altLang="en-US" sz="2400" dirty="0"/>
              <a:t>中定义 </a:t>
            </a:r>
            <a:endParaRPr lang="zh-CN" altLang="en-US" sz="2400" dirty="0"/>
          </a:p>
        </p:txBody>
      </p:sp>
      <p:grpSp>
        <p:nvGrpSpPr>
          <p:cNvPr id="87043" name="Group 4"/>
          <p:cNvGrpSpPr/>
          <p:nvPr/>
        </p:nvGrpSpPr>
        <p:grpSpPr>
          <a:xfrm>
            <a:off x="1403350" y="1844675"/>
            <a:ext cx="5924550" cy="936625"/>
            <a:chOff x="0" y="0"/>
            <a:chExt cx="3732" cy="590"/>
          </a:xfrm>
        </p:grpSpPr>
        <p:sp>
          <p:nvSpPr>
            <p:cNvPr id="87044" name="Rectangle 5"/>
            <p:cNvSpPr/>
            <p:nvPr/>
          </p:nvSpPr>
          <p:spPr>
            <a:xfrm>
              <a:off x="906" y="0"/>
              <a:ext cx="424" cy="59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7045" name="Rectangle 6"/>
            <p:cNvSpPr/>
            <p:nvPr/>
          </p:nvSpPr>
          <p:spPr>
            <a:xfrm>
              <a:off x="1754" y="0"/>
              <a:ext cx="424" cy="59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7046" name="Rectangle 7"/>
            <p:cNvSpPr/>
            <p:nvPr/>
          </p:nvSpPr>
          <p:spPr>
            <a:xfrm>
              <a:off x="3308" y="0"/>
              <a:ext cx="424" cy="59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7047" name="Line 8"/>
            <p:cNvSpPr/>
            <p:nvPr/>
          </p:nvSpPr>
          <p:spPr>
            <a:xfrm>
              <a:off x="906" y="294"/>
              <a:ext cx="424" cy="0"/>
            </a:xfrm>
            <a:prstGeom prst="line">
              <a:avLst/>
            </a:prstGeom>
            <a:ln w="9525" cap="flat" cmpd="sng">
              <a:solidFill>
                <a:schemeClr val="tx1"/>
              </a:solidFill>
              <a:prstDash val="solid"/>
              <a:round/>
              <a:headEnd type="none" w="med" len="med"/>
              <a:tailEnd type="none" w="med" len="med"/>
            </a:ln>
          </p:spPr>
        </p:sp>
        <p:sp>
          <p:nvSpPr>
            <p:cNvPr id="87048" name="Line 9"/>
            <p:cNvSpPr/>
            <p:nvPr/>
          </p:nvSpPr>
          <p:spPr>
            <a:xfrm>
              <a:off x="1754" y="294"/>
              <a:ext cx="424" cy="0"/>
            </a:xfrm>
            <a:prstGeom prst="line">
              <a:avLst/>
            </a:prstGeom>
            <a:ln w="9525" cap="flat" cmpd="sng">
              <a:solidFill>
                <a:schemeClr val="tx1"/>
              </a:solidFill>
              <a:prstDash val="solid"/>
              <a:round/>
              <a:headEnd type="none" w="med" len="med"/>
              <a:tailEnd type="none" w="med" len="med"/>
            </a:ln>
          </p:spPr>
        </p:sp>
        <p:sp>
          <p:nvSpPr>
            <p:cNvPr id="87049" name="Line 10"/>
            <p:cNvSpPr/>
            <p:nvPr/>
          </p:nvSpPr>
          <p:spPr>
            <a:xfrm>
              <a:off x="3308" y="294"/>
              <a:ext cx="424" cy="0"/>
            </a:xfrm>
            <a:prstGeom prst="line">
              <a:avLst/>
            </a:prstGeom>
            <a:ln w="9525" cap="flat" cmpd="sng">
              <a:solidFill>
                <a:schemeClr val="tx1"/>
              </a:solidFill>
              <a:prstDash val="solid"/>
              <a:round/>
              <a:headEnd type="none" w="med" len="med"/>
              <a:tailEnd type="none" w="med" len="med"/>
            </a:ln>
          </p:spPr>
        </p:sp>
        <p:sp>
          <p:nvSpPr>
            <p:cNvPr id="87050" name="Rectangle 11"/>
            <p:cNvSpPr/>
            <p:nvPr/>
          </p:nvSpPr>
          <p:spPr>
            <a:xfrm>
              <a:off x="58" y="294"/>
              <a:ext cx="424" cy="296"/>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7051" name="Line 12"/>
            <p:cNvSpPr/>
            <p:nvPr/>
          </p:nvSpPr>
          <p:spPr>
            <a:xfrm>
              <a:off x="341" y="443"/>
              <a:ext cx="282" cy="0"/>
            </a:xfrm>
            <a:prstGeom prst="line">
              <a:avLst/>
            </a:prstGeom>
            <a:ln w="9525" cap="flat" cmpd="sng">
              <a:solidFill>
                <a:schemeClr val="tx1"/>
              </a:solidFill>
              <a:prstDash val="solid"/>
              <a:round/>
              <a:headEnd type="none" w="med" len="med"/>
              <a:tailEnd type="none" w="med" len="med"/>
            </a:ln>
          </p:spPr>
        </p:sp>
        <p:sp>
          <p:nvSpPr>
            <p:cNvPr id="87052" name="Line 13"/>
            <p:cNvSpPr/>
            <p:nvPr/>
          </p:nvSpPr>
          <p:spPr>
            <a:xfrm flipV="1">
              <a:off x="623" y="147"/>
              <a:ext cx="0" cy="296"/>
            </a:xfrm>
            <a:prstGeom prst="line">
              <a:avLst/>
            </a:prstGeom>
            <a:ln w="9525" cap="flat" cmpd="sng">
              <a:solidFill>
                <a:schemeClr val="tx1"/>
              </a:solidFill>
              <a:prstDash val="solid"/>
              <a:round/>
              <a:headEnd type="none" w="med" len="med"/>
              <a:tailEnd type="none" w="med" len="med"/>
            </a:ln>
          </p:spPr>
        </p:sp>
        <p:sp>
          <p:nvSpPr>
            <p:cNvPr id="87053" name="Line 14"/>
            <p:cNvSpPr/>
            <p:nvPr/>
          </p:nvSpPr>
          <p:spPr>
            <a:xfrm>
              <a:off x="623" y="147"/>
              <a:ext cx="283" cy="0"/>
            </a:xfrm>
            <a:prstGeom prst="line">
              <a:avLst/>
            </a:prstGeom>
            <a:ln w="9525" cap="flat" cmpd="sng">
              <a:solidFill>
                <a:schemeClr val="tx1"/>
              </a:solidFill>
              <a:prstDash val="solid"/>
              <a:round/>
              <a:headEnd type="none" w="med" len="med"/>
              <a:tailEnd type="triangle" w="med" len="med"/>
            </a:ln>
          </p:spPr>
        </p:sp>
        <p:sp>
          <p:nvSpPr>
            <p:cNvPr id="87054" name="Line 15"/>
            <p:cNvSpPr/>
            <p:nvPr/>
          </p:nvSpPr>
          <p:spPr>
            <a:xfrm>
              <a:off x="1188" y="443"/>
              <a:ext cx="283" cy="0"/>
            </a:xfrm>
            <a:prstGeom prst="line">
              <a:avLst/>
            </a:prstGeom>
            <a:ln w="9525" cap="flat" cmpd="sng">
              <a:solidFill>
                <a:schemeClr val="tx1"/>
              </a:solidFill>
              <a:prstDash val="solid"/>
              <a:round/>
              <a:headEnd type="none" w="med" len="med"/>
              <a:tailEnd type="none" w="med" len="med"/>
            </a:ln>
          </p:spPr>
        </p:sp>
        <p:sp>
          <p:nvSpPr>
            <p:cNvPr id="87055" name="Line 16"/>
            <p:cNvSpPr/>
            <p:nvPr/>
          </p:nvSpPr>
          <p:spPr>
            <a:xfrm flipV="1">
              <a:off x="1471" y="147"/>
              <a:ext cx="0" cy="296"/>
            </a:xfrm>
            <a:prstGeom prst="line">
              <a:avLst/>
            </a:prstGeom>
            <a:ln w="9525" cap="flat" cmpd="sng">
              <a:solidFill>
                <a:schemeClr val="tx1"/>
              </a:solidFill>
              <a:prstDash val="solid"/>
              <a:round/>
              <a:headEnd type="none" w="med" len="med"/>
              <a:tailEnd type="none" w="med" len="med"/>
            </a:ln>
          </p:spPr>
        </p:sp>
        <p:sp>
          <p:nvSpPr>
            <p:cNvPr id="87056" name="Line 17"/>
            <p:cNvSpPr/>
            <p:nvPr/>
          </p:nvSpPr>
          <p:spPr>
            <a:xfrm>
              <a:off x="1471" y="147"/>
              <a:ext cx="283" cy="0"/>
            </a:xfrm>
            <a:prstGeom prst="line">
              <a:avLst/>
            </a:prstGeom>
            <a:ln w="9525" cap="flat" cmpd="sng">
              <a:solidFill>
                <a:schemeClr val="tx1"/>
              </a:solidFill>
              <a:prstDash val="solid"/>
              <a:round/>
              <a:headEnd type="none" w="med" len="med"/>
              <a:tailEnd type="triangle" w="med" len="med"/>
            </a:ln>
          </p:spPr>
        </p:sp>
        <p:sp>
          <p:nvSpPr>
            <p:cNvPr id="87057" name="Line 18"/>
            <p:cNvSpPr/>
            <p:nvPr/>
          </p:nvSpPr>
          <p:spPr>
            <a:xfrm>
              <a:off x="2036" y="443"/>
              <a:ext cx="283" cy="0"/>
            </a:xfrm>
            <a:prstGeom prst="line">
              <a:avLst/>
            </a:prstGeom>
            <a:ln w="9525" cap="flat" cmpd="sng">
              <a:solidFill>
                <a:schemeClr val="tx1"/>
              </a:solidFill>
              <a:prstDash val="solid"/>
              <a:round/>
              <a:headEnd type="none" w="med" len="med"/>
              <a:tailEnd type="none" w="med" len="med"/>
            </a:ln>
          </p:spPr>
        </p:sp>
        <p:sp>
          <p:nvSpPr>
            <p:cNvPr id="87058" name="Line 19"/>
            <p:cNvSpPr/>
            <p:nvPr/>
          </p:nvSpPr>
          <p:spPr>
            <a:xfrm flipV="1">
              <a:off x="2319" y="147"/>
              <a:ext cx="0" cy="296"/>
            </a:xfrm>
            <a:prstGeom prst="line">
              <a:avLst/>
            </a:prstGeom>
            <a:ln w="9525" cap="flat" cmpd="sng">
              <a:solidFill>
                <a:schemeClr val="tx1"/>
              </a:solidFill>
              <a:prstDash val="solid"/>
              <a:round/>
              <a:headEnd type="none" w="med" len="med"/>
              <a:tailEnd type="none" w="med" len="med"/>
            </a:ln>
          </p:spPr>
        </p:sp>
        <p:sp>
          <p:nvSpPr>
            <p:cNvPr id="87059" name="Line 20"/>
            <p:cNvSpPr/>
            <p:nvPr/>
          </p:nvSpPr>
          <p:spPr>
            <a:xfrm>
              <a:off x="2319" y="147"/>
              <a:ext cx="283" cy="0"/>
            </a:xfrm>
            <a:prstGeom prst="line">
              <a:avLst/>
            </a:prstGeom>
            <a:ln w="9525" cap="flat" cmpd="sng">
              <a:solidFill>
                <a:schemeClr val="tx1"/>
              </a:solidFill>
              <a:prstDash val="solid"/>
              <a:round/>
              <a:headEnd type="none" w="med" len="med"/>
              <a:tailEnd type="triangle" w="med" len="med"/>
            </a:ln>
          </p:spPr>
        </p:sp>
        <p:sp>
          <p:nvSpPr>
            <p:cNvPr id="87060" name="Line 21"/>
            <p:cNvSpPr/>
            <p:nvPr/>
          </p:nvSpPr>
          <p:spPr>
            <a:xfrm>
              <a:off x="2743" y="443"/>
              <a:ext cx="282" cy="0"/>
            </a:xfrm>
            <a:prstGeom prst="line">
              <a:avLst/>
            </a:prstGeom>
            <a:ln w="9525" cap="flat" cmpd="sng">
              <a:solidFill>
                <a:schemeClr val="tx1"/>
              </a:solidFill>
              <a:prstDash val="solid"/>
              <a:round/>
              <a:headEnd type="none" w="med" len="med"/>
              <a:tailEnd type="none" w="med" len="med"/>
            </a:ln>
          </p:spPr>
        </p:sp>
        <p:sp>
          <p:nvSpPr>
            <p:cNvPr id="87061" name="Line 22"/>
            <p:cNvSpPr/>
            <p:nvPr/>
          </p:nvSpPr>
          <p:spPr>
            <a:xfrm flipV="1">
              <a:off x="3025" y="147"/>
              <a:ext cx="0" cy="296"/>
            </a:xfrm>
            <a:prstGeom prst="line">
              <a:avLst/>
            </a:prstGeom>
            <a:ln w="9525" cap="flat" cmpd="sng">
              <a:solidFill>
                <a:schemeClr val="tx1"/>
              </a:solidFill>
              <a:prstDash val="solid"/>
              <a:round/>
              <a:headEnd type="none" w="med" len="med"/>
              <a:tailEnd type="none" w="med" len="med"/>
            </a:ln>
          </p:spPr>
        </p:sp>
        <p:sp>
          <p:nvSpPr>
            <p:cNvPr id="87062" name="Line 23"/>
            <p:cNvSpPr/>
            <p:nvPr/>
          </p:nvSpPr>
          <p:spPr>
            <a:xfrm>
              <a:off x="3025" y="147"/>
              <a:ext cx="283" cy="0"/>
            </a:xfrm>
            <a:prstGeom prst="line">
              <a:avLst/>
            </a:prstGeom>
            <a:ln w="9525" cap="flat" cmpd="sng">
              <a:solidFill>
                <a:schemeClr val="tx1"/>
              </a:solidFill>
              <a:prstDash val="solid"/>
              <a:round/>
              <a:headEnd type="none" w="med" len="med"/>
              <a:tailEnd type="triangle" w="med" len="med"/>
            </a:ln>
          </p:spPr>
        </p:sp>
        <p:sp>
          <p:nvSpPr>
            <p:cNvPr id="87063" name="Text Box 24"/>
            <p:cNvSpPr txBox="1"/>
            <p:nvPr/>
          </p:nvSpPr>
          <p:spPr>
            <a:xfrm>
              <a:off x="0" y="9"/>
              <a:ext cx="46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87064" name="Text Box 25"/>
            <p:cNvSpPr txBox="1"/>
            <p:nvPr/>
          </p:nvSpPr>
          <p:spPr>
            <a:xfrm>
              <a:off x="952" y="9"/>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87065" name="Text Box 26"/>
            <p:cNvSpPr txBox="1"/>
            <p:nvPr/>
          </p:nvSpPr>
          <p:spPr>
            <a:xfrm>
              <a:off x="1827" y="0"/>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2</a:t>
              </a:r>
              <a:endParaRPr lang="en-US" altLang="zh-CN" baseline="-25000" dirty="0">
                <a:latin typeface="Verdana" panose="020B0604030504040204" pitchFamily="34" charset="0"/>
                <a:ea typeface="宋体" panose="02010600030101010101" pitchFamily="2" charset="-122"/>
              </a:endParaRPr>
            </a:p>
          </p:txBody>
        </p:sp>
        <p:sp>
          <p:nvSpPr>
            <p:cNvPr id="87066" name="Text Box 27"/>
            <p:cNvSpPr txBox="1"/>
            <p:nvPr/>
          </p:nvSpPr>
          <p:spPr>
            <a:xfrm>
              <a:off x="3378" y="9"/>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87067" name="Line 28"/>
            <p:cNvSpPr/>
            <p:nvPr/>
          </p:nvSpPr>
          <p:spPr>
            <a:xfrm>
              <a:off x="2507" y="317"/>
              <a:ext cx="272" cy="0"/>
            </a:xfrm>
            <a:prstGeom prst="line">
              <a:avLst/>
            </a:prstGeom>
            <a:ln w="9525" cap="flat" cmpd="sng">
              <a:solidFill>
                <a:schemeClr val="tx1"/>
              </a:solidFill>
              <a:prstDash val="dash"/>
              <a:round/>
              <a:headEnd type="none" w="med" len="med"/>
              <a:tailEnd type="none" w="med" len="med"/>
            </a:ln>
          </p:spPr>
        </p:sp>
      </p:grpSp>
      <p:sp>
        <p:nvSpPr>
          <p:cNvPr id="87068" name="Text Box 29"/>
          <p:cNvSpPr txBox="1"/>
          <p:nvPr/>
        </p:nvSpPr>
        <p:spPr>
          <a:xfrm>
            <a:off x="6640513" y="2363788"/>
            <a:ext cx="776287"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在链表中插入结点（</a:t>
            </a:r>
            <a:r>
              <a:rPr lang="en-US" altLang="zh-CN" dirty="0"/>
              <a:t>1</a:t>
            </a:r>
            <a:r>
              <a:rPr lang="zh-CN" altLang="en-US" dirty="0"/>
              <a:t>） </a:t>
            </a:r>
            <a:endParaRPr lang="zh-CN" altLang="en-US" dirty="0"/>
          </a:p>
        </p:txBody>
      </p:sp>
      <p:grpSp>
        <p:nvGrpSpPr>
          <p:cNvPr id="88066" name="Group 3"/>
          <p:cNvGrpSpPr/>
          <p:nvPr/>
        </p:nvGrpSpPr>
        <p:grpSpPr>
          <a:xfrm>
            <a:off x="3781425" y="3935413"/>
            <a:ext cx="862013" cy="1557337"/>
            <a:chOff x="0" y="0"/>
            <a:chExt cx="216" cy="499"/>
          </a:xfrm>
        </p:grpSpPr>
        <p:sp>
          <p:nvSpPr>
            <p:cNvPr id="88067" name="Rectangle 5"/>
            <p:cNvSpPr/>
            <p:nvPr/>
          </p:nvSpPr>
          <p:spPr>
            <a:xfrm>
              <a:off x="0" y="249"/>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8068" name="Line 6"/>
            <p:cNvSpPr/>
            <p:nvPr/>
          </p:nvSpPr>
          <p:spPr>
            <a:xfrm>
              <a:off x="0" y="374"/>
              <a:ext cx="216" cy="0"/>
            </a:xfrm>
            <a:prstGeom prst="line">
              <a:avLst/>
            </a:prstGeom>
            <a:ln w="9525" cap="flat" cmpd="sng">
              <a:solidFill>
                <a:schemeClr val="tx1"/>
              </a:solidFill>
              <a:prstDash val="solid"/>
              <a:round/>
              <a:headEnd type="none" w="med" len="med"/>
              <a:tailEnd type="none" w="med" len="med"/>
            </a:ln>
          </p:spPr>
        </p:sp>
        <p:sp>
          <p:nvSpPr>
            <p:cNvPr id="88069" name="Rectangle 7"/>
            <p:cNvSpPr/>
            <p:nvPr/>
          </p:nvSpPr>
          <p:spPr>
            <a:xfrm>
              <a:off x="0" y="0"/>
              <a:ext cx="216" cy="124"/>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8070" name="Line 8"/>
            <p:cNvSpPr/>
            <p:nvPr/>
          </p:nvSpPr>
          <p:spPr>
            <a:xfrm>
              <a:off x="105" y="62"/>
              <a:ext cx="0" cy="187"/>
            </a:xfrm>
            <a:prstGeom prst="line">
              <a:avLst/>
            </a:prstGeom>
            <a:ln w="9525" cap="flat" cmpd="sng">
              <a:solidFill>
                <a:schemeClr val="tx1"/>
              </a:solidFill>
              <a:prstDash val="solid"/>
              <a:round/>
              <a:headEnd type="none" w="med" len="med"/>
              <a:tailEnd type="triangle" w="med" len="med"/>
            </a:ln>
          </p:spPr>
        </p:sp>
      </p:grpSp>
      <p:sp>
        <p:nvSpPr>
          <p:cNvPr id="88071" name="Text Box 9"/>
          <p:cNvSpPr txBox="1"/>
          <p:nvPr/>
        </p:nvSpPr>
        <p:spPr>
          <a:xfrm>
            <a:off x="3308350" y="3929063"/>
            <a:ext cx="327025"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88072" name="Text Box 10"/>
          <p:cNvSpPr txBox="1"/>
          <p:nvPr/>
        </p:nvSpPr>
        <p:spPr>
          <a:xfrm>
            <a:off x="4035425" y="4743450"/>
            <a:ext cx="32067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endParaRPr lang="en-US" altLang="zh-CN" dirty="0">
              <a:latin typeface="Verdana" panose="020B0604030504040204" pitchFamily="34" charset="0"/>
              <a:ea typeface="宋体" panose="02010600030101010101" pitchFamily="2" charset="-122"/>
            </a:endParaRPr>
          </a:p>
        </p:txBody>
      </p:sp>
      <p:sp>
        <p:nvSpPr>
          <p:cNvPr id="88073" name="Rectangle 3"/>
          <p:cNvSpPr txBox="1"/>
          <p:nvPr/>
        </p:nvSpPr>
        <p:spPr>
          <a:xfrm>
            <a:off x="214313" y="1714500"/>
            <a:ext cx="9001125" cy="3500438"/>
          </a:xfrm>
          <a:prstGeom prst="rect">
            <a:avLst/>
          </a:prstGeom>
          <a:noFill/>
          <a:ln w="9525">
            <a:noFill/>
          </a:ln>
        </p:spPr>
        <p:txBody>
          <a:bodyPr anchor="t" anchorCtr="0"/>
          <a:p>
            <a:pPr marL="342900" indent="-342900">
              <a:spcBef>
                <a:spcPct val="20000"/>
              </a:spcBef>
              <a:buClr>
                <a:schemeClr val="tx1"/>
              </a:buClr>
              <a:buSzPct val="70000"/>
              <a:buFont typeface="Wingdings" panose="05000000000000000000" pitchFamily="2" charset="2"/>
              <a:buChar char="¢"/>
            </a:pPr>
            <a:r>
              <a:rPr lang="zh-CN" altLang="en-US" sz="2800" dirty="0">
                <a:solidFill>
                  <a:schemeClr val="tx2"/>
                </a:solidFill>
                <a:latin typeface="Arial" panose="020B0604020202020204" pitchFamily="34" charset="0"/>
                <a:ea typeface="楷体_GB2312" pitchFamily="1" charset="-122"/>
              </a:rPr>
              <a:t>首先产生新结点</a:t>
            </a:r>
            <a:endParaRPr lang="en-US" altLang="zh-CN" sz="2800" dirty="0">
              <a:solidFill>
                <a:schemeClr val="tx2"/>
              </a:solidFill>
              <a:latin typeface="Arial" panose="020B0604020202020204" pitchFamily="34" charset="0"/>
              <a:ea typeface="楷体_GB2312" pitchFamily="1" charset="-122"/>
            </a:endParaRPr>
          </a:p>
          <a:p>
            <a:pPr marL="342900" indent="-342900">
              <a:spcBef>
                <a:spcPct val="20000"/>
              </a:spcBef>
              <a:buClr>
                <a:schemeClr val="tx1"/>
              </a:buClr>
              <a:buSzPct val="70000"/>
              <a:buFont typeface="Arial" panose="020B0604020202020204" pitchFamily="34" charset="0"/>
            </a:pPr>
            <a:r>
              <a:rPr lang="en-US" altLang="zh-CN" sz="2800" dirty="0">
                <a:solidFill>
                  <a:schemeClr val="tx2"/>
                </a:solidFill>
                <a:latin typeface="Arial" panose="020B0604020202020204" pitchFamily="34" charset="0"/>
                <a:ea typeface="楷体_GB2312" pitchFamily="1" charset="-122"/>
              </a:rPr>
              <a:t>      Node *p=new Node;  </a:t>
            </a:r>
            <a:r>
              <a:rPr lang="en-US" altLang="zh-CN" sz="2400" dirty="0">
                <a:solidFill>
                  <a:schemeClr val="tx2"/>
                </a:solidFill>
                <a:latin typeface="Arial" panose="020B0604020202020204" pitchFamily="34" charset="0"/>
                <a:ea typeface="楷体_GB2312" pitchFamily="1" charset="-122"/>
              </a:rPr>
              <a:t>//</a:t>
            </a:r>
            <a:r>
              <a:rPr lang="zh-CN" altLang="en-US" sz="2400" dirty="0">
                <a:solidFill>
                  <a:schemeClr val="tx2"/>
                </a:solidFill>
                <a:latin typeface="Arial" panose="020B0604020202020204" pitchFamily="34" charset="0"/>
                <a:ea typeface="楷体_GB2312" pitchFamily="1" charset="-122"/>
              </a:rPr>
              <a:t>产生一个动态变量来表示新结点。</a:t>
            </a:r>
            <a:endParaRPr lang="en-US" altLang="zh-CN" sz="2400" dirty="0">
              <a:solidFill>
                <a:schemeClr val="tx2"/>
              </a:solidFill>
              <a:latin typeface="Arial" panose="020B0604020202020204" pitchFamily="34" charset="0"/>
              <a:ea typeface="楷体_GB2312" pitchFamily="1" charset="-122"/>
            </a:endParaRPr>
          </a:p>
          <a:p>
            <a:pPr marL="342900" indent="-342900">
              <a:spcBef>
                <a:spcPct val="20000"/>
              </a:spcBef>
              <a:spcAft>
                <a:spcPts val="1200"/>
              </a:spcAft>
              <a:buClr>
                <a:schemeClr val="tx1"/>
              </a:buClr>
              <a:buSzPct val="70000"/>
              <a:buFont typeface="Arial" panose="020B0604020202020204" pitchFamily="34" charset="0"/>
            </a:pPr>
            <a:r>
              <a:rPr lang="en-US" altLang="zh-CN" sz="2800" dirty="0">
                <a:solidFill>
                  <a:schemeClr val="tx2"/>
                </a:solidFill>
                <a:latin typeface="Arial" panose="020B0604020202020204" pitchFamily="34" charset="0"/>
                <a:ea typeface="楷体_GB2312" pitchFamily="1" charset="-122"/>
              </a:rPr>
              <a:t>      p-&gt;content = a;  </a:t>
            </a:r>
            <a:r>
              <a:rPr lang="en-US" altLang="zh-CN" sz="2400" dirty="0">
                <a:solidFill>
                  <a:schemeClr val="tx2"/>
                </a:solidFill>
                <a:latin typeface="Arial" panose="020B0604020202020204" pitchFamily="34" charset="0"/>
                <a:ea typeface="楷体_GB2312" pitchFamily="1" charset="-122"/>
              </a:rPr>
              <a:t>//</a:t>
            </a:r>
            <a:r>
              <a:rPr lang="zh-CN" altLang="en-US" sz="2400" dirty="0">
                <a:solidFill>
                  <a:schemeClr val="tx2"/>
                </a:solidFill>
                <a:latin typeface="Arial" panose="020B0604020202020204" pitchFamily="34" charset="0"/>
                <a:ea typeface="楷体_GB2312" pitchFamily="1" charset="-122"/>
              </a:rPr>
              <a:t>把</a:t>
            </a:r>
            <a:r>
              <a:rPr lang="en-US" altLang="zh-CN" sz="2400" dirty="0">
                <a:solidFill>
                  <a:schemeClr val="tx2"/>
                </a:solidFill>
                <a:latin typeface="Arial" panose="020B0604020202020204" pitchFamily="34" charset="0"/>
                <a:ea typeface="楷体_GB2312" pitchFamily="1" charset="-122"/>
              </a:rPr>
              <a:t>a</a:t>
            </a:r>
            <a:r>
              <a:rPr lang="zh-CN" altLang="en-US" sz="2400" dirty="0">
                <a:solidFill>
                  <a:schemeClr val="tx2"/>
                </a:solidFill>
                <a:latin typeface="Arial" panose="020B0604020202020204" pitchFamily="34" charset="0"/>
                <a:ea typeface="楷体_GB2312" pitchFamily="1" charset="-122"/>
              </a:rPr>
              <a:t>赋给新结点中表示结点值的成员。</a:t>
            </a:r>
            <a:endParaRPr lang="en-US" altLang="zh-CN" sz="2800" dirty="0">
              <a:solidFill>
                <a:schemeClr val="tx2"/>
              </a:solidFill>
              <a:latin typeface="Arial" panose="020B0604020202020204" pitchFamily="34" charset="0"/>
              <a:ea typeface="楷体_GB2312" pitchFamily="1" charset="-122"/>
            </a:endParaRPr>
          </a:p>
          <a:p>
            <a:pPr marL="342900" indent="-342900">
              <a:spcBef>
                <a:spcPct val="20000"/>
              </a:spcBef>
              <a:buClr>
                <a:schemeClr val="tx1"/>
              </a:buClr>
              <a:buSzPct val="70000"/>
              <a:buFont typeface="Wingdings" panose="05000000000000000000" pitchFamily="2" charset="2"/>
              <a:buChar char="¢"/>
            </a:pPr>
            <a:r>
              <a:rPr lang="zh-CN" altLang="en-US" sz="2800" dirty="0">
                <a:solidFill>
                  <a:schemeClr val="tx2"/>
                </a:solidFill>
                <a:latin typeface="Arial" panose="020B0604020202020204" pitchFamily="34" charset="0"/>
                <a:ea typeface="楷体_GB2312" pitchFamily="1" charset="-122"/>
              </a:rPr>
              <a:t>图示为：</a:t>
            </a:r>
            <a:endParaRPr lang="en-US" altLang="zh-CN" sz="2800" dirty="0">
              <a:solidFill>
                <a:schemeClr val="tx2"/>
              </a:solidFill>
              <a:latin typeface="Arial" panose="020B0604020202020204" pitchFamily="34" charset="0"/>
              <a:ea typeface="楷体_GB2312" pitchFamily="1" charset="-122"/>
            </a:endParaRPr>
          </a:p>
          <a:p>
            <a:pPr marL="342900" indent="-342900">
              <a:spcBef>
                <a:spcPct val="20000"/>
              </a:spcBef>
              <a:buClr>
                <a:schemeClr val="tx1"/>
              </a:buClr>
              <a:buSzPct val="70000"/>
              <a:buFont typeface="Wingdings" panose="05000000000000000000" pitchFamily="2" charset="2"/>
            </a:pPr>
            <a:r>
              <a:rPr lang="en-US" altLang="zh-CN" sz="2800" dirty="0">
                <a:solidFill>
                  <a:schemeClr val="tx2"/>
                </a:solidFill>
                <a:latin typeface="Arial" panose="020B0604020202020204" pitchFamily="34" charset="0"/>
                <a:ea typeface="楷体_GB2312" pitchFamily="1" charset="-122"/>
              </a:rPr>
              <a:t>      </a:t>
            </a:r>
            <a:endParaRPr lang="zh-CN" altLang="en-US" sz="2400" dirty="0">
              <a:solidFill>
                <a:schemeClr val="tx2"/>
              </a:solidFill>
              <a:latin typeface="Arial" panose="020B0604020202020204" pitchFamily="34" charset="0"/>
              <a:ea typeface="楷体_GB2312" pitchFamily="1"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body" idx="4294967295"/>
          </p:nvPr>
        </p:nvSpPr>
        <p:spPr>
          <a:xfrm>
            <a:off x="468313" y="1831975"/>
            <a:ext cx="8229600" cy="3382963"/>
          </a:xfrm>
          <a:ln/>
        </p:spPr>
        <p:txBody>
          <a:bodyPr vert="horz" wrap="square" lIns="91440" tIns="45720" rIns="91440" bIns="45720" anchor="t" anchorCtr="0"/>
          <a:p>
            <a:pPr eaLnBrk="1" hangingPunct="1">
              <a:lnSpc>
                <a:spcPct val="90000"/>
              </a:lnSpc>
            </a:pPr>
            <a:r>
              <a:rPr lang="zh-CN" altLang="en-US" sz="2800" dirty="0"/>
              <a:t>如果链表为空（创建第一个结点时）：</a:t>
            </a:r>
            <a:endParaRPr lang="zh-CN" altLang="en-US" sz="2800" dirty="0"/>
          </a:p>
          <a:p>
            <a:pPr lvl="1" eaLnBrk="1" hangingPunct="1">
              <a:lnSpc>
                <a:spcPct val="90000"/>
              </a:lnSpc>
              <a:buNone/>
            </a:pPr>
            <a:r>
              <a:rPr lang="en-US" altLang="zh-CN" sz="2400" dirty="0"/>
              <a:t>if (head == NULL)</a:t>
            </a:r>
            <a:endParaRPr lang="en-US" altLang="zh-CN" sz="2400" dirty="0"/>
          </a:p>
          <a:p>
            <a:pPr lvl="1" eaLnBrk="1" hangingPunct="1">
              <a:lnSpc>
                <a:spcPct val="90000"/>
              </a:lnSpc>
              <a:buNone/>
            </a:pPr>
            <a:r>
              <a:rPr lang="en-US" altLang="zh-CN" sz="2400" dirty="0"/>
              <a:t>{ head = p;              //</a:t>
            </a:r>
            <a:r>
              <a:rPr lang="zh-CN" altLang="en-US" sz="2400" dirty="0"/>
              <a:t>头指针指向新结点。</a:t>
            </a:r>
            <a:endParaRPr lang="zh-CN" altLang="en-US" sz="2400" dirty="0"/>
          </a:p>
          <a:p>
            <a:pPr lvl="1" eaLnBrk="1" hangingPunct="1">
              <a:lnSpc>
                <a:spcPct val="90000"/>
              </a:lnSpc>
              <a:buNone/>
            </a:pPr>
            <a:r>
              <a:rPr lang="zh-CN" altLang="en-US" sz="2400" dirty="0"/>
              <a:t>   </a:t>
            </a:r>
            <a:r>
              <a:rPr lang="en-US" altLang="zh-CN" sz="2400" dirty="0"/>
              <a:t>p-&gt;next = NULL;  //</a:t>
            </a:r>
            <a:r>
              <a:rPr lang="zh-CN" altLang="en-US" sz="2400" dirty="0"/>
              <a:t>把新结点的</a:t>
            </a:r>
            <a:r>
              <a:rPr lang="en-US" altLang="zh-CN" sz="2400" dirty="0"/>
              <a:t>next</a:t>
            </a:r>
            <a:r>
              <a:rPr lang="zh-CN" altLang="en-US" sz="2400" dirty="0"/>
              <a:t>成员置为</a:t>
            </a:r>
            <a:r>
              <a:rPr lang="en-US" altLang="zh-CN" sz="2400" dirty="0"/>
              <a:t>NULL</a:t>
            </a:r>
            <a:r>
              <a:rPr lang="zh-CN" altLang="en-US" sz="2400" dirty="0"/>
              <a:t>。</a:t>
            </a:r>
            <a:endParaRPr lang="zh-CN" altLang="en-US" sz="2400" dirty="0"/>
          </a:p>
          <a:p>
            <a:pPr lvl="1" eaLnBrk="1" hangingPunct="1">
              <a:lnSpc>
                <a:spcPct val="90000"/>
              </a:lnSpc>
              <a:spcAft>
                <a:spcPts val="1200"/>
              </a:spcAft>
              <a:buNone/>
            </a:pPr>
            <a:r>
              <a:rPr lang="zh-CN" altLang="en-US" sz="2400" dirty="0"/>
              <a:t> </a:t>
            </a:r>
            <a:r>
              <a:rPr lang="en-US" altLang="zh-CN" sz="2400" dirty="0"/>
              <a:t>} </a:t>
            </a:r>
            <a:endParaRPr lang="en-US" altLang="zh-CN" sz="2400" dirty="0"/>
          </a:p>
          <a:p>
            <a:pPr eaLnBrk="1" hangingPunct="1">
              <a:lnSpc>
                <a:spcPct val="90000"/>
              </a:lnSpc>
            </a:pPr>
            <a:r>
              <a:rPr lang="zh-CN" altLang="en-US" sz="2600" dirty="0"/>
              <a:t>图示为：</a:t>
            </a:r>
            <a:endParaRPr lang="zh-CN" altLang="en-US" sz="2600" dirty="0"/>
          </a:p>
        </p:txBody>
      </p:sp>
      <p:grpSp>
        <p:nvGrpSpPr>
          <p:cNvPr id="89090" name="Group 3"/>
          <p:cNvGrpSpPr/>
          <p:nvPr/>
        </p:nvGrpSpPr>
        <p:grpSpPr>
          <a:xfrm>
            <a:off x="2786063" y="4538663"/>
            <a:ext cx="2795587" cy="1890712"/>
            <a:chOff x="0" y="0"/>
            <a:chExt cx="1761" cy="1191"/>
          </a:xfrm>
        </p:grpSpPr>
        <p:grpSp>
          <p:nvGrpSpPr>
            <p:cNvPr id="89091" name="Group 4"/>
            <p:cNvGrpSpPr/>
            <p:nvPr/>
          </p:nvGrpSpPr>
          <p:grpSpPr>
            <a:xfrm>
              <a:off x="0" y="0"/>
              <a:ext cx="1761" cy="1191"/>
              <a:chOff x="0" y="0"/>
              <a:chExt cx="672" cy="466"/>
            </a:xfrm>
          </p:grpSpPr>
          <p:sp>
            <p:nvSpPr>
              <p:cNvPr id="89092" name="Rectangle 5"/>
              <p:cNvSpPr/>
              <p:nvPr/>
            </p:nvSpPr>
            <p:spPr>
              <a:xfrm>
                <a:off x="456" y="216"/>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9093" name="Line 6"/>
              <p:cNvSpPr/>
              <p:nvPr/>
            </p:nvSpPr>
            <p:spPr>
              <a:xfrm>
                <a:off x="456" y="341"/>
                <a:ext cx="216" cy="0"/>
              </a:xfrm>
              <a:prstGeom prst="line">
                <a:avLst/>
              </a:prstGeom>
              <a:ln w="9525" cap="flat" cmpd="sng">
                <a:solidFill>
                  <a:schemeClr val="tx1"/>
                </a:solidFill>
                <a:prstDash val="solid"/>
                <a:round/>
                <a:headEnd type="none" w="med" len="med"/>
                <a:tailEnd type="none" w="med" len="med"/>
              </a:ln>
            </p:spPr>
          </p:sp>
          <p:sp>
            <p:nvSpPr>
              <p:cNvPr id="89094" name="Rectangle 7"/>
              <p:cNvSpPr/>
              <p:nvPr/>
            </p:nvSpPr>
            <p:spPr>
              <a:xfrm>
                <a:off x="0" y="341"/>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9095" name="Line 8"/>
              <p:cNvSpPr/>
              <p:nvPr/>
            </p:nvSpPr>
            <p:spPr>
              <a:xfrm>
                <a:off x="168" y="403"/>
                <a:ext cx="144" cy="0"/>
              </a:xfrm>
              <a:prstGeom prst="line">
                <a:avLst/>
              </a:prstGeom>
              <a:ln w="9525" cap="flat" cmpd="sng">
                <a:solidFill>
                  <a:schemeClr val="tx1"/>
                </a:solidFill>
                <a:prstDash val="solid"/>
                <a:round/>
                <a:headEnd type="none" w="med" len="med"/>
                <a:tailEnd type="none" w="med" len="med"/>
              </a:ln>
            </p:spPr>
          </p:sp>
          <p:sp>
            <p:nvSpPr>
              <p:cNvPr id="89096" name="Line 9"/>
              <p:cNvSpPr/>
              <p:nvPr/>
            </p:nvSpPr>
            <p:spPr>
              <a:xfrm flipV="1">
                <a:off x="312" y="278"/>
                <a:ext cx="0" cy="125"/>
              </a:xfrm>
              <a:prstGeom prst="line">
                <a:avLst/>
              </a:prstGeom>
              <a:ln w="9525" cap="flat" cmpd="sng">
                <a:solidFill>
                  <a:schemeClr val="tx1"/>
                </a:solidFill>
                <a:prstDash val="solid"/>
                <a:round/>
                <a:headEnd type="none" w="med" len="med"/>
                <a:tailEnd type="none" w="med" len="med"/>
              </a:ln>
            </p:spPr>
          </p:sp>
          <p:sp>
            <p:nvSpPr>
              <p:cNvPr id="89097" name="Line 10"/>
              <p:cNvSpPr/>
              <p:nvPr/>
            </p:nvSpPr>
            <p:spPr>
              <a:xfrm>
                <a:off x="312" y="278"/>
                <a:ext cx="144" cy="0"/>
              </a:xfrm>
              <a:prstGeom prst="line">
                <a:avLst/>
              </a:prstGeom>
              <a:ln w="9525" cap="flat" cmpd="sng">
                <a:solidFill>
                  <a:schemeClr val="tx1"/>
                </a:solidFill>
                <a:prstDash val="solid"/>
                <a:round/>
                <a:headEnd type="none" w="med" len="med"/>
                <a:tailEnd type="triangle" w="med" len="med"/>
              </a:ln>
            </p:spPr>
          </p:sp>
          <p:sp>
            <p:nvSpPr>
              <p:cNvPr id="89098" name="Rectangle 11"/>
              <p:cNvSpPr/>
              <p:nvPr/>
            </p:nvSpPr>
            <p:spPr>
              <a:xfrm>
                <a:off x="456"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89099" name="Line 12"/>
              <p:cNvSpPr/>
              <p:nvPr/>
            </p:nvSpPr>
            <p:spPr>
              <a:xfrm>
                <a:off x="561" y="91"/>
                <a:ext cx="0" cy="125"/>
              </a:xfrm>
              <a:prstGeom prst="line">
                <a:avLst/>
              </a:prstGeom>
              <a:ln w="9525" cap="flat" cmpd="sng">
                <a:solidFill>
                  <a:schemeClr val="tx1"/>
                </a:solidFill>
                <a:prstDash val="solid"/>
                <a:round/>
                <a:headEnd type="none" w="med" len="med"/>
                <a:tailEnd type="triangle" w="med" len="med"/>
              </a:ln>
            </p:spPr>
          </p:sp>
        </p:grpSp>
        <p:sp>
          <p:nvSpPr>
            <p:cNvPr id="89100" name="Text Box 13"/>
            <p:cNvSpPr txBox="1"/>
            <p:nvPr/>
          </p:nvSpPr>
          <p:spPr>
            <a:xfrm>
              <a:off x="920" y="11"/>
              <a:ext cx="206"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89101" name="Text Box 14"/>
            <p:cNvSpPr txBox="1"/>
            <p:nvPr/>
          </p:nvSpPr>
          <p:spPr>
            <a:xfrm>
              <a:off x="25" y="597"/>
              <a:ext cx="46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89102" name="Text Box 15"/>
            <p:cNvSpPr txBox="1"/>
            <p:nvPr/>
          </p:nvSpPr>
          <p:spPr>
            <a:xfrm>
              <a:off x="1226" y="918"/>
              <a:ext cx="48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89103" name="Text Box 16"/>
            <p:cNvSpPr txBox="1"/>
            <p:nvPr/>
          </p:nvSpPr>
          <p:spPr>
            <a:xfrm>
              <a:off x="1353" y="601"/>
              <a:ext cx="202"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endParaRPr lang="en-US" altLang="zh-CN" dirty="0">
                <a:latin typeface="Verdana" panose="020B0604030504040204" pitchFamily="34" charset="0"/>
                <a:ea typeface="宋体" panose="02010600030101010101" pitchFamily="2" charset="-122"/>
              </a:endParaRPr>
            </a:p>
          </p:txBody>
        </p:sp>
      </p:grpSp>
      <p:sp>
        <p:nvSpPr>
          <p:cNvPr id="89104"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在链表中插入结点（</a:t>
            </a:r>
            <a:r>
              <a:rPr lang="en-US" altLang="zh-CN" dirty="0"/>
              <a:t>2</a:t>
            </a:r>
            <a:r>
              <a:rPr lang="zh-CN" altLang="en-US" dirty="0"/>
              <a:t>） </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body" idx="4294967295"/>
          </p:nvPr>
        </p:nvSpPr>
        <p:spPr>
          <a:xfrm>
            <a:off x="71438" y="1622425"/>
            <a:ext cx="9215437" cy="2663825"/>
          </a:xfrm>
          <a:ln/>
        </p:spPr>
        <p:txBody>
          <a:bodyPr vert="horz" wrap="square" lIns="91440" tIns="45720" rIns="91440" bIns="45720" anchor="t" anchorCtr="0"/>
          <a:p>
            <a:pPr eaLnBrk="1" hangingPunct="1"/>
            <a:r>
              <a:rPr lang="zh-CN" altLang="en-US" sz="2800" dirty="0"/>
              <a:t>如果新结点插在表头，则进行下面的操作： </a:t>
            </a:r>
            <a:endParaRPr lang="en-US" altLang="zh-CN" sz="2800" dirty="0"/>
          </a:p>
          <a:p>
            <a:pPr eaLnBrk="1" hangingPunct="1">
              <a:buNone/>
            </a:pPr>
            <a:r>
              <a:rPr lang="en-US" altLang="zh-CN" sz="2400" dirty="0"/>
              <a:t>    p-&gt;next = head;  //</a:t>
            </a:r>
            <a:r>
              <a:rPr lang="zh-CN" altLang="en-US" sz="2400" dirty="0"/>
              <a:t>新结点的下一结点为链表原来的第一个结点。</a:t>
            </a:r>
            <a:endParaRPr lang="en-US" altLang="zh-CN" sz="2400" dirty="0"/>
          </a:p>
          <a:p>
            <a:pPr eaLnBrk="1" hangingPunct="1">
              <a:buNone/>
            </a:pPr>
            <a:r>
              <a:rPr lang="en-US" altLang="zh-CN" sz="2400" dirty="0"/>
              <a:t>    head = p;  //</a:t>
            </a:r>
            <a:r>
              <a:rPr lang="zh-CN" altLang="en-US" sz="2400" dirty="0"/>
              <a:t>表头指针指向新结点。</a:t>
            </a:r>
            <a:endParaRPr lang="zh-CN" altLang="en-US" sz="2400" dirty="0"/>
          </a:p>
          <a:p>
            <a:pPr eaLnBrk="1" hangingPunct="1"/>
            <a:r>
              <a:rPr lang="zh-CN" altLang="en-US" sz="2800" dirty="0"/>
              <a:t>图示为：</a:t>
            </a:r>
            <a:endParaRPr lang="zh-CN" altLang="en-US" sz="2800" dirty="0"/>
          </a:p>
        </p:txBody>
      </p:sp>
      <p:grpSp>
        <p:nvGrpSpPr>
          <p:cNvPr id="90114" name="Group 3"/>
          <p:cNvGrpSpPr/>
          <p:nvPr/>
        </p:nvGrpSpPr>
        <p:grpSpPr>
          <a:xfrm>
            <a:off x="1477963" y="3390900"/>
            <a:ext cx="7451725" cy="3324225"/>
            <a:chOff x="0" y="0"/>
            <a:chExt cx="4694" cy="2094"/>
          </a:xfrm>
        </p:grpSpPr>
        <p:sp>
          <p:nvSpPr>
            <p:cNvPr id="90115" name="Rectangle 4"/>
            <p:cNvSpPr/>
            <p:nvPr/>
          </p:nvSpPr>
          <p:spPr>
            <a:xfrm>
              <a:off x="1083" y="1497"/>
              <a:ext cx="542" cy="597"/>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16" name="Rectangle 5"/>
            <p:cNvSpPr/>
            <p:nvPr/>
          </p:nvSpPr>
          <p:spPr>
            <a:xfrm>
              <a:off x="2166" y="1497"/>
              <a:ext cx="542" cy="597"/>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17" name="Rectangle 6"/>
            <p:cNvSpPr/>
            <p:nvPr/>
          </p:nvSpPr>
          <p:spPr>
            <a:xfrm>
              <a:off x="4152" y="1497"/>
              <a:ext cx="542" cy="597"/>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18" name="Line 7"/>
            <p:cNvSpPr/>
            <p:nvPr/>
          </p:nvSpPr>
          <p:spPr>
            <a:xfrm>
              <a:off x="1083" y="1797"/>
              <a:ext cx="542" cy="2"/>
            </a:xfrm>
            <a:prstGeom prst="line">
              <a:avLst/>
            </a:prstGeom>
            <a:ln w="9525" cap="flat" cmpd="sng">
              <a:solidFill>
                <a:schemeClr val="tx1"/>
              </a:solidFill>
              <a:prstDash val="solid"/>
              <a:round/>
              <a:headEnd type="none" w="med" len="med"/>
              <a:tailEnd type="none" w="med" len="med"/>
            </a:ln>
          </p:spPr>
        </p:sp>
        <p:sp>
          <p:nvSpPr>
            <p:cNvPr id="90119" name="Line 8"/>
            <p:cNvSpPr/>
            <p:nvPr/>
          </p:nvSpPr>
          <p:spPr>
            <a:xfrm>
              <a:off x="2166" y="1797"/>
              <a:ext cx="542" cy="2"/>
            </a:xfrm>
            <a:prstGeom prst="line">
              <a:avLst/>
            </a:prstGeom>
            <a:ln w="9525" cap="flat" cmpd="sng">
              <a:solidFill>
                <a:schemeClr val="tx1"/>
              </a:solidFill>
              <a:prstDash val="solid"/>
              <a:round/>
              <a:headEnd type="none" w="med" len="med"/>
              <a:tailEnd type="none" w="med" len="med"/>
            </a:ln>
          </p:spPr>
        </p:sp>
        <p:sp>
          <p:nvSpPr>
            <p:cNvPr id="90120" name="Line 9"/>
            <p:cNvSpPr/>
            <p:nvPr/>
          </p:nvSpPr>
          <p:spPr>
            <a:xfrm>
              <a:off x="4152" y="1797"/>
              <a:ext cx="542" cy="2"/>
            </a:xfrm>
            <a:prstGeom prst="line">
              <a:avLst/>
            </a:prstGeom>
            <a:ln w="9525" cap="flat" cmpd="sng">
              <a:solidFill>
                <a:schemeClr val="tx1"/>
              </a:solidFill>
              <a:prstDash val="solid"/>
              <a:round/>
              <a:headEnd type="none" w="med" len="med"/>
              <a:tailEnd type="none" w="med" len="med"/>
            </a:ln>
          </p:spPr>
        </p:sp>
        <p:sp>
          <p:nvSpPr>
            <p:cNvPr id="90121" name="Rectangle 10"/>
            <p:cNvSpPr/>
            <p:nvPr/>
          </p:nvSpPr>
          <p:spPr>
            <a:xfrm>
              <a:off x="0" y="1797"/>
              <a:ext cx="542" cy="297"/>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22" name="Line 11"/>
            <p:cNvSpPr/>
            <p:nvPr/>
          </p:nvSpPr>
          <p:spPr>
            <a:xfrm>
              <a:off x="361" y="1945"/>
              <a:ext cx="361" cy="3"/>
            </a:xfrm>
            <a:prstGeom prst="line">
              <a:avLst/>
            </a:prstGeom>
            <a:ln w="9525" cap="flat" cmpd="sng">
              <a:solidFill>
                <a:schemeClr val="folHlink"/>
              </a:solidFill>
              <a:prstDash val="solid"/>
              <a:round/>
              <a:headEnd type="none" w="med" len="med"/>
              <a:tailEnd type="none" w="med" len="med"/>
            </a:ln>
          </p:spPr>
        </p:sp>
        <p:sp>
          <p:nvSpPr>
            <p:cNvPr id="90123" name="Line 12"/>
            <p:cNvSpPr/>
            <p:nvPr/>
          </p:nvSpPr>
          <p:spPr>
            <a:xfrm flipV="1">
              <a:off x="722" y="748"/>
              <a:ext cx="3" cy="1197"/>
            </a:xfrm>
            <a:prstGeom prst="line">
              <a:avLst/>
            </a:prstGeom>
            <a:ln w="9525" cap="flat" cmpd="sng">
              <a:solidFill>
                <a:schemeClr val="folHlink"/>
              </a:solidFill>
              <a:prstDash val="solid"/>
              <a:round/>
              <a:headEnd type="none" w="med" len="med"/>
              <a:tailEnd type="none" w="med" len="med"/>
            </a:ln>
          </p:spPr>
        </p:sp>
        <p:sp>
          <p:nvSpPr>
            <p:cNvPr id="90124" name="Line 13"/>
            <p:cNvSpPr/>
            <p:nvPr/>
          </p:nvSpPr>
          <p:spPr>
            <a:xfrm>
              <a:off x="722" y="748"/>
              <a:ext cx="361" cy="3"/>
            </a:xfrm>
            <a:prstGeom prst="line">
              <a:avLst/>
            </a:prstGeom>
            <a:ln w="9525" cap="flat" cmpd="sng">
              <a:solidFill>
                <a:schemeClr val="folHlink"/>
              </a:solidFill>
              <a:prstDash val="solid"/>
              <a:round/>
              <a:headEnd type="none" w="med" len="med"/>
              <a:tailEnd type="triangle" w="med" len="med"/>
            </a:ln>
          </p:spPr>
        </p:sp>
        <p:sp>
          <p:nvSpPr>
            <p:cNvPr id="90125" name="Line 14"/>
            <p:cNvSpPr/>
            <p:nvPr/>
          </p:nvSpPr>
          <p:spPr>
            <a:xfrm>
              <a:off x="1444" y="1945"/>
              <a:ext cx="361" cy="3"/>
            </a:xfrm>
            <a:prstGeom prst="line">
              <a:avLst/>
            </a:prstGeom>
            <a:ln w="9525" cap="flat" cmpd="sng">
              <a:solidFill>
                <a:schemeClr val="tx1"/>
              </a:solidFill>
              <a:prstDash val="solid"/>
              <a:round/>
              <a:headEnd type="none" w="med" len="med"/>
              <a:tailEnd type="none" w="med" len="med"/>
            </a:ln>
          </p:spPr>
        </p:sp>
        <p:sp>
          <p:nvSpPr>
            <p:cNvPr id="90126" name="Line 15"/>
            <p:cNvSpPr/>
            <p:nvPr/>
          </p:nvSpPr>
          <p:spPr>
            <a:xfrm flipV="1">
              <a:off x="1805" y="1645"/>
              <a:ext cx="3" cy="300"/>
            </a:xfrm>
            <a:prstGeom prst="line">
              <a:avLst/>
            </a:prstGeom>
            <a:ln w="9525" cap="flat" cmpd="sng">
              <a:solidFill>
                <a:schemeClr val="tx1"/>
              </a:solidFill>
              <a:prstDash val="solid"/>
              <a:round/>
              <a:headEnd type="none" w="med" len="med"/>
              <a:tailEnd type="none" w="med" len="med"/>
            </a:ln>
          </p:spPr>
        </p:sp>
        <p:sp>
          <p:nvSpPr>
            <p:cNvPr id="90127" name="Line 16"/>
            <p:cNvSpPr/>
            <p:nvPr/>
          </p:nvSpPr>
          <p:spPr>
            <a:xfrm>
              <a:off x="1805" y="1645"/>
              <a:ext cx="361" cy="3"/>
            </a:xfrm>
            <a:prstGeom prst="line">
              <a:avLst/>
            </a:prstGeom>
            <a:ln w="9525" cap="flat" cmpd="sng">
              <a:solidFill>
                <a:schemeClr val="tx1"/>
              </a:solidFill>
              <a:prstDash val="solid"/>
              <a:round/>
              <a:headEnd type="none" w="med" len="med"/>
              <a:tailEnd type="triangle" w="med" len="med"/>
            </a:ln>
          </p:spPr>
        </p:sp>
        <p:sp>
          <p:nvSpPr>
            <p:cNvPr id="90128" name="Line 17"/>
            <p:cNvSpPr/>
            <p:nvPr/>
          </p:nvSpPr>
          <p:spPr>
            <a:xfrm>
              <a:off x="2528" y="1945"/>
              <a:ext cx="361" cy="3"/>
            </a:xfrm>
            <a:prstGeom prst="line">
              <a:avLst/>
            </a:prstGeom>
            <a:ln w="9525" cap="flat" cmpd="sng">
              <a:solidFill>
                <a:schemeClr val="tx1"/>
              </a:solidFill>
              <a:prstDash val="solid"/>
              <a:round/>
              <a:headEnd type="none" w="med" len="med"/>
              <a:tailEnd type="none" w="med" len="med"/>
            </a:ln>
          </p:spPr>
        </p:sp>
        <p:sp>
          <p:nvSpPr>
            <p:cNvPr id="90129" name="Line 18"/>
            <p:cNvSpPr/>
            <p:nvPr/>
          </p:nvSpPr>
          <p:spPr>
            <a:xfrm flipV="1">
              <a:off x="2889" y="1645"/>
              <a:ext cx="2" cy="300"/>
            </a:xfrm>
            <a:prstGeom prst="line">
              <a:avLst/>
            </a:prstGeom>
            <a:ln w="9525" cap="flat" cmpd="sng">
              <a:solidFill>
                <a:schemeClr val="tx1"/>
              </a:solidFill>
              <a:prstDash val="solid"/>
              <a:round/>
              <a:headEnd type="none" w="med" len="med"/>
              <a:tailEnd type="none" w="med" len="med"/>
            </a:ln>
          </p:spPr>
        </p:sp>
        <p:sp>
          <p:nvSpPr>
            <p:cNvPr id="90130" name="Line 19"/>
            <p:cNvSpPr/>
            <p:nvPr/>
          </p:nvSpPr>
          <p:spPr>
            <a:xfrm>
              <a:off x="2889" y="1645"/>
              <a:ext cx="361" cy="3"/>
            </a:xfrm>
            <a:prstGeom prst="line">
              <a:avLst/>
            </a:prstGeom>
            <a:ln w="9525" cap="flat" cmpd="sng">
              <a:solidFill>
                <a:schemeClr val="tx1"/>
              </a:solidFill>
              <a:prstDash val="solid"/>
              <a:round/>
              <a:headEnd type="none" w="med" len="med"/>
              <a:tailEnd type="triangle" w="med" len="med"/>
            </a:ln>
          </p:spPr>
        </p:sp>
        <p:sp>
          <p:nvSpPr>
            <p:cNvPr id="90131" name="Line 20"/>
            <p:cNvSpPr/>
            <p:nvPr/>
          </p:nvSpPr>
          <p:spPr>
            <a:xfrm>
              <a:off x="3430" y="1945"/>
              <a:ext cx="361" cy="3"/>
            </a:xfrm>
            <a:prstGeom prst="line">
              <a:avLst/>
            </a:prstGeom>
            <a:ln w="9525" cap="flat" cmpd="sng">
              <a:solidFill>
                <a:schemeClr val="tx1"/>
              </a:solidFill>
              <a:prstDash val="solid"/>
              <a:round/>
              <a:headEnd type="none" w="med" len="med"/>
              <a:tailEnd type="none" w="med" len="med"/>
            </a:ln>
          </p:spPr>
        </p:sp>
        <p:sp>
          <p:nvSpPr>
            <p:cNvPr id="90132" name="Line 21"/>
            <p:cNvSpPr/>
            <p:nvPr/>
          </p:nvSpPr>
          <p:spPr>
            <a:xfrm flipV="1">
              <a:off x="3791" y="1645"/>
              <a:ext cx="3" cy="300"/>
            </a:xfrm>
            <a:prstGeom prst="line">
              <a:avLst/>
            </a:prstGeom>
            <a:ln w="9525" cap="flat" cmpd="sng">
              <a:solidFill>
                <a:schemeClr val="tx1"/>
              </a:solidFill>
              <a:prstDash val="solid"/>
              <a:round/>
              <a:headEnd type="none" w="med" len="med"/>
              <a:tailEnd type="none" w="med" len="med"/>
            </a:ln>
          </p:spPr>
        </p:sp>
        <p:sp>
          <p:nvSpPr>
            <p:cNvPr id="90133" name="Line 22"/>
            <p:cNvSpPr/>
            <p:nvPr/>
          </p:nvSpPr>
          <p:spPr>
            <a:xfrm>
              <a:off x="3791" y="1645"/>
              <a:ext cx="361" cy="3"/>
            </a:xfrm>
            <a:prstGeom prst="line">
              <a:avLst/>
            </a:prstGeom>
            <a:ln w="9525" cap="flat" cmpd="sng">
              <a:solidFill>
                <a:schemeClr val="tx1"/>
              </a:solidFill>
              <a:prstDash val="solid"/>
              <a:round/>
              <a:headEnd type="none" w="med" len="med"/>
              <a:tailEnd type="triangle" w="med" len="med"/>
            </a:ln>
          </p:spPr>
        </p:sp>
        <p:sp>
          <p:nvSpPr>
            <p:cNvPr id="90134" name="Rectangle 23"/>
            <p:cNvSpPr/>
            <p:nvPr/>
          </p:nvSpPr>
          <p:spPr>
            <a:xfrm>
              <a:off x="1083" y="597"/>
              <a:ext cx="542" cy="60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35" name="Line 24"/>
            <p:cNvSpPr/>
            <p:nvPr/>
          </p:nvSpPr>
          <p:spPr>
            <a:xfrm>
              <a:off x="1083" y="897"/>
              <a:ext cx="542" cy="2"/>
            </a:xfrm>
            <a:prstGeom prst="line">
              <a:avLst/>
            </a:prstGeom>
            <a:ln w="9525" cap="flat" cmpd="sng">
              <a:solidFill>
                <a:schemeClr val="tx1"/>
              </a:solidFill>
              <a:prstDash val="solid"/>
              <a:round/>
              <a:headEnd type="none" w="med" len="med"/>
              <a:tailEnd type="none" w="med" len="med"/>
            </a:ln>
          </p:spPr>
        </p:sp>
        <p:sp>
          <p:nvSpPr>
            <p:cNvPr id="90136" name="Rectangle 25"/>
            <p:cNvSpPr/>
            <p:nvPr/>
          </p:nvSpPr>
          <p:spPr>
            <a:xfrm>
              <a:off x="1083" y="0"/>
              <a:ext cx="542" cy="30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0137" name="Line 26"/>
            <p:cNvSpPr/>
            <p:nvPr/>
          </p:nvSpPr>
          <p:spPr>
            <a:xfrm>
              <a:off x="1347" y="149"/>
              <a:ext cx="2" cy="448"/>
            </a:xfrm>
            <a:prstGeom prst="line">
              <a:avLst/>
            </a:prstGeom>
            <a:ln w="9525" cap="flat" cmpd="sng">
              <a:solidFill>
                <a:schemeClr val="tx1"/>
              </a:solidFill>
              <a:prstDash val="solid"/>
              <a:round/>
              <a:headEnd type="none" w="med" len="med"/>
              <a:tailEnd type="triangle" w="med" len="med"/>
            </a:ln>
          </p:spPr>
        </p:sp>
        <p:sp>
          <p:nvSpPr>
            <p:cNvPr id="90138" name="Line 27"/>
            <p:cNvSpPr/>
            <p:nvPr/>
          </p:nvSpPr>
          <p:spPr>
            <a:xfrm>
              <a:off x="1359" y="1048"/>
              <a:ext cx="3" cy="449"/>
            </a:xfrm>
            <a:prstGeom prst="line">
              <a:avLst/>
            </a:prstGeom>
            <a:ln w="9525" cap="flat" cmpd="sng">
              <a:solidFill>
                <a:schemeClr val="folHlink"/>
              </a:solidFill>
              <a:prstDash val="solid"/>
              <a:round/>
              <a:headEnd type="none" w="med" len="med"/>
              <a:tailEnd type="triangle" w="med" len="med"/>
            </a:ln>
          </p:spPr>
        </p:sp>
        <p:sp>
          <p:nvSpPr>
            <p:cNvPr id="90139" name="Line 28"/>
            <p:cNvSpPr/>
            <p:nvPr/>
          </p:nvSpPr>
          <p:spPr>
            <a:xfrm>
              <a:off x="722" y="1645"/>
              <a:ext cx="361" cy="3"/>
            </a:xfrm>
            <a:prstGeom prst="line">
              <a:avLst/>
            </a:prstGeom>
            <a:ln w="9525" cap="flat" cmpd="sng">
              <a:solidFill>
                <a:schemeClr val="tx1"/>
              </a:solidFill>
              <a:prstDash val="dash"/>
              <a:round/>
              <a:headEnd type="none" w="med" len="med"/>
              <a:tailEnd type="triangle" w="med" len="med"/>
            </a:ln>
          </p:spPr>
        </p:sp>
        <p:sp>
          <p:nvSpPr>
            <p:cNvPr id="90140" name="Text Box 29"/>
            <p:cNvSpPr txBox="1"/>
            <p:nvPr/>
          </p:nvSpPr>
          <p:spPr>
            <a:xfrm>
              <a:off x="9" y="1514"/>
              <a:ext cx="46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90141" name="Text Box 30"/>
            <p:cNvSpPr txBox="1"/>
            <p:nvPr/>
          </p:nvSpPr>
          <p:spPr>
            <a:xfrm>
              <a:off x="690" y="17"/>
              <a:ext cx="206"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90142" name="Text Box 31"/>
            <p:cNvSpPr txBox="1"/>
            <p:nvPr/>
          </p:nvSpPr>
          <p:spPr>
            <a:xfrm>
              <a:off x="1189" y="1514"/>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90143" name="Text Box 32"/>
            <p:cNvSpPr txBox="1"/>
            <p:nvPr/>
          </p:nvSpPr>
          <p:spPr>
            <a:xfrm>
              <a:off x="2277" y="1514"/>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2</a:t>
              </a:r>
              <a:endParaRPr lang="en-US" altLang="zh-CN" baseline="-25000" dirty="0">
                <a:latin typeface="Verdana" panose="020B0604030504040204" pitchFamily="34" charset="0"/>
                <a:ea typeface="宋体" panose="02010600030101010101" pitchFamily="2" charset="-122"/>
              </a:endParaRPr>
            </a:p>
          </p:txBody>
        </p:sp>
        <p:sp>
          <p:nvSpPr>
            <p:cNvPr id="90144" name="Text Box 33"/>
            <p:cNvSpPr txBox="1"/>
            <p:nvPr/>
          </p:nvSpPr>
          <p:spPr>
            <a:xfrm>
              <a:off x="4273" y="1514"/>
              <a:ext cx="263"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90145" name="Text Box 34"/>
            <p:cNvSpPr txBox="1"/>
            <p:nvPr/>
          </p:nvSpPr>
          <p:spPr>
            <a:xfrm>
              <a:off x="4182" y="1831"/>
              <a:ext cx="489"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90146" name="Text Box 35"/>
            <p:cNvSpPr txBox="1"/>
            <p:nvPr/>
          </p:nvSpPr>
          <p:spPr>
            <a:xfrm>
              <a:off x="1234" y="607"/>
              <a:ext cx="202" cy="231"/>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endParaRPr lang="en-US" altLang="zh-CN" dirty="0">
                <a:latin typeface="Verdana" panose="020B0604030504040204" pitchFamily="34" charset="0"/>
                <a:ea typeface="宋体" panose="02010600030101010101" pitchFamily="2" charset="-122"/>
              </a:endParaRPr>
            </a:p>
          </p:txBody>
        </p:sp>
      </p:grpSp>
      <p:sp>
        <p:nvSpPr>
          <p:cNvPr id="90147"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在链表中插入结点（</a:t>
            </a:r>
            <a:r>
              <a:rPr lang="en-US" altLang="zh-CN" dirty="0"/>
              <a:t>3</a:t>
            </a:r>
            <a:r>
              <a:rPr lang="zh-CN" altLang="en-US" dirty="0"/>
              <a:t>） </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body" idx="4294967295"/>
          </p:nvPr>
        </p:nvSpPr>
        <p:spPr>
          <a:xfrm>
            <a:off x="109538" y="1471613"/>
            <a:ext cx="8748712" cy="3457575"/>
          </a:xfrm>
          <a:ln/>
        </p:spPr>
        <p:txBody>
          <a:bodyPr vert="horz" wrap="square" lIns="91440" tIns="45720" rIns="91440" bIns="45720" anchor="t" anchorCtr="0"/>
          <a:p>
            <a:pPr marL="361950" indent="-361950" eaLnBrk="1" hangingPunct="1">
              <a:lnSpc>
                <a:spcPct val="90000"/>
              </a:lnSpc>
            </a:pPr>
            <a:r>
              <a:rPr lang="zh-CN" altLang="en-US" sz="2800" dirty="0"/>
              <a:t>如果新结点插在表尾，则进行下面的操作：</a:t>
            </a:r>
            <a:endParaRPr lang="zh-CN" altLang="en-US" sz="2800" dirty="0"/>
          </a:p>
          <a:p>
            <a:pPr marL="1075055" lvl="1" indent="-533400" eaLnBrk="1" hangingPunct="1">
              <a:lnSpc>
                <a:spcPct val="90000"/>
              </a:lnSpc>
              <a:buNone/>
            </a:pPr>
            <a:r>
              <a:rPr lang="en-US" altLang="zh-CN" sz="2400" dirty="0"/>
              <a:t>Node *q=head;  //q</a:t>
            </a:r>
            <a:r>
              <a:rPr lang="zh-CN" altLang="en-US" sz="2400" dirty="0"/>
              <a:t>指向第一个结点</a:t>
            </a:r>
            <a:endParaRPr lang="zh-CN" altLang="en-US" sz="2400" dirty="0"/>
          </a:p>
          <a:p>
            <a:pPr marL="1075055" lvl="1" indent="-533400" eaLnBrk="1" hangingPunct="1">
              <a:lnSpc>
                <a:spcPct val="90000"/>
              </a:lnSpc>
              <a:buNone/>
            </a:pPr>
            <a:r>
              <a:rPr lang="en-US" altLang="zh-CN" sz="2400" dirty="0"/>
              <a:t>while (q-&gt;next != NULL)  //</a:t>
            </a:r>
            <a:r>
              <a:rPr lang="zh-CN" altLang="en-US" sz="2400" dirty="0"/>
              <a:t>循环查找最后一个结点</a:t>
            </a:r>
            <a:endParaRPr lang="zh-CN" altLang="en-US" sz="2400" dirty="0"/>
          </a:p>
          <a:p>
            <a:pPr marL="1075055" lvl="1" indent="-533400" eaLnBrk="1" hangingPunct="1">
              <a:lnSpc>
                <a:spcPct val="90000"/>
              </a:lnSpc>
              <a:buNone/>
            </a:pPr>
            <a:r>
              <a:rPr lang="zh-CN" altLang="en-US" sz="2400" dirty="0"/>
              <a:t>	</a:t>
            </a:r>
            <a:r>
              <a:rPr lang="en-US" altLang="zh-CN" sz="2400" dirty="0"/>
              <a:t>q = q-&gt;next;</a:t>
            </a:r>
            <a:endParaRPr lang="en-US" altLang="zh-CN" sz="2400" dirty="0"/>
          </a:p>
          <a:p>
            <a:pPr marL="1075055" lvl="1" indent="-533400" eaLnBrk="1" hangingPunct="1">
              <a:lnSpc>
                <a:spcPct val="90000"/>
              </a:lnSpc>
              <a:buNone/>
            </a:pPr>
            <a:r>
              <a:rPr lang="en-US" altLang="zh-CN" sz="2400" dirty="0"/>
              <a:t>//</a:t>
            </a:r>
            <a:r>
              <a:rPr lang="zh-CN" altLang="en-US" sz="2400" dirty="0"/>
              <a:t>循环结束后，</a:t>
            </a:r>
            <a:r>
              <a:rPr lang="en-US" altLang="zh-CN" sz="2400" dirty="0"/>
              <a:t>q</a:t>
            </a:r>
            <a:r>
              <a:rPr lang="zh-CN" altLang="en-US" sz="2400" dirty="0"/>
              <a:t>指向链表最后一个结点</a:t>
            </a:r>
            <a:endParaRPr lang="zh-CN" altLang="en-US" sz="2400" dirty="0"/>
          </a:p>
          <a:p>
            <a:pPr marL="1075055" lvl="1" indent="-533400" eaLnBrk="1" hangingPunct="1">
              <a:lnSpc>
                <a:spcPct val="90000"/>
              </a:lnSpc>
              <a:buNone/>
            </a:pPr>
            <a:r>
              <a:rPr lang="en-US" altLang="zh-CN" sz="2400" dirty="0"/>
              <a:t>q-&gt;next = p;  //</a:t>
            </a:r>
            <a:r>
              <a:rPr lang="zh-CN" altLang="en-US" sz="2400" dirty="0"/>
              <a:t>把新结点加到链表的尾部。</a:t>
            </a:r>
            <a:endParaRPr lang="zh-CN" altLang="en-US" sz="2400" dirty="0"/>
          </a:p>
          <a:p>
            <a:pPr marL="1075055" lvl="1" indent="-533400" eaLnBrk="1" hangingPunct="1">
              <a:lnSpc>
                <a:spcPct val="90000"/>
              </a:lnSpc>
              <a:buNone/>
            </a:pPr>
            <a:r>
              <a:rPr lang="en-US" altLang="zh-CN" sz="2400" dirty="0"/>
              <a:t>p-&gt;next = NULL; //</a:t>
            </a:r>
            <a:r>
              <a:rPr lang="zh-CN" altLang="en-US" sz="2400" dirty="0"/>
              <a:t>把新结点的</a:t>
            </a:r>
            <a:r>
              <a:rPr lang="en-US" altLang="zh-CN" sz="2400" dirty="0"/>
              <a:t>next</a:t>
            </a:r>
            <a:r>
              <a:rPr lang="zh-CN" altLang="en-US" sz="2400" dirty="0"/>
              <a:t>成员置为</a:t>
            </a:r>
            <a:r>
              <a:rPr lang="en-US" altLang="zh-CN" sz="2400" dirty="0"/>
              <a:t>NULL</a:t>
            </a:r>
            <a:r>
              <a:rPr lang="zh-CN" altLang="en-US" sz="2400" dirty="0"/>
              <a:t>。</a:t>
            </a:r>
            <a:endParaRPr lang="zh-CN" altLang="en-US" sz="2400" dirty="0"/>
          </a:p>
          <a:p>
            <a:pPr marL="361950" indent="-361950" eaLnBrk="1" hangingPunct="1">
              <a:lnSpc>
                <a:spcPct val="90000"/>
              </a:lnSpc>
            </a:pPr>
            <a:r>
              <a:rPr lang="zh-CN" altLang="en-US" sz="2600" dirty="0"/>
              <a:t>图示为：</a:t>
            </a:r>
            <a:r>
              <a:rPr lang="zh-CN" altLang="en-US" sz="1700" dirty="0"/>
              <a:t> </a:t>
            </a:r>
            <a:endParaRPr lang="zh-CN" altLang="en-US" sz="1700" dirty="0"/>
          </a:p>
        </p:txBody>
      </p:sp>
      <p:grpSp>
        <p:nvGrpSpPr>
          <p:cNvPr id="91138" name="Group 3"/>
          <p:cNvGrpSpPr/>
          <p:nvPr/>
        </p:nvGrpSpPr>
        <p:grpSpPr>
          <a:xfrm>
            <a:off x="1370013" y="3905250"/>
            <a:ext cx="7596187" cy="2952750"/>
            <a:chOff x="0" y="0"/>
            <a:chExt cx="2304" cy="874"/>
          </a:xfrm>
        </p:grpSpPr>
        <p:sp>
          <p:nvSpPr>
            <p:cNvPr id="91139" name="Rectangle 4"/>
            <p:cNvSpPr/>
            <p:nvPr/>
          </p:nvSpPr>
          <p:spPr>
            <a:xfrm>
              <a:off x="432"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40" name="Rectangle 5"/>
            <p:cNvSpPr/>
            <p:nvPr/>
          </p:nvSpPr>
          <p:spPr>
            <a:xfrm>
              <a:off x="864"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41" name="Rectangle 6"/>
            <p:cNvSpPr/>
            <p:nvPr/>
          </p:nvSpPr>
          <p:spPr>
            <a:xfrm>
              <a:off x="1656"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42" name="Line 7"/>
            <p:cNvSpPr/>
            <p:nvPr/>
          </p:nvSpPr>
          <p:spPr>
            <a:xfrm>
              <a:off x="432" y="749"/>
              <a:ext cx="216" cy="0"/>
            </a:xfrm>
            <a:prstGeom prst="line">
              <a:avLst/>
            </a:prstGeom>
            <a:ln w="9525" cap="flat" cmpd="sng">
              <a:solidFill>
                <a:schemeClr val="tx1"/>
              </a:solidFill>
              <a:prstDash val="solid"/>
              <a:round/>
              <a:headEnd type="none" w="med" len="med"/>
              <a:tailEnd type="none" w="med" len="med"/>
            </a:ln>
          </p:spPr>
        </p:sp>
        <p:sp>
          <p:nvSpPr>
            <p:cNvPr id="91143" name="Line 8"/>
            <p:cNvSpPr/>
            <p:nvPr/>
          </p:nvSpPr>
          <p:spPr>
            <a:xfrm>
              <a:off x="864" y="749"/>
              <a:ext cx="216" cy="0"/>
            </a:xfrm>
            <a:prstGeom prst="line">
              <a:avLst/>
            </a:prstGeom>
            <a:ln w="9525" cap="flat" cmpd="sng">
              <a:solidFill>
                <a:schemeClr val="tx1"/>
              </a:solidFill>
              <a:prstDash val="solid"/>
              <a:round/>
              <a:headEnd type="none" w="med" len="med"/>
              <a:tailEnd type="none" w="med" len="med"/>
            </a:ln>
          </p:spPr>
        </p:sp>
        <p:sp>
          <p:nvSpPr>
            <p:cNvPr id="91144" name="Line 9"/>
            <p:cNvSpPr/>
            <p:nvPr/>
          </p:nvSpPr>
          <p:spPr>
            <a:xfrm>
              <a:off x="1656" y="749"/>
              <a:ext cx="216" cy="0"/>
            </a:xfrm>
            <a:prstGeom prst="line">
              <a:avLst/>
            </a:prstGeom>
            <a:ln w="9525" cap="flat" cmpd="sng">
              <a:solidFill>
                <a:schemeClr val="tx1"/>
              </a:solidFill>
              <a:prstDash val="solid"/>
              <a:round/>
              <a:headEnd type="none" w="med" len="med"/>
              <a:tailEnd type="none" w="med" len="med"/>
            </a:ln>
          </p:spPr>
        </p:sp>
        <p:sp>
          <p:nvSpPr>
            <p:cNvPr id="91145" name="Rectangle 10"/>
            <p:cNvSpPr/>
            <p:nvPr/>
          </p:nvSpPr>
          <p:spPr>
            <a:xfrm>
              <a:off x="0" y="749"/>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46" name="Line 11"/>
            <p:cNvSpPr/>
            <p:nvPr/>
          </p:nvSpPr>
          <p:spPr>
            <a:xfrm>
              <a:off x="144" y="811"/>
              <a:ext cx="144" cy="0"/>
            </a:xfrm>
            <a:prstGeom prst="line">
              <a:avLst/>
            </a:prstGeom>
            <a:ln w="9525" cap="flat" cmpd="sng">
              <a:solidFill>
                <a:schemeClr val="tx1"/>
              </a:solidFill>
              <a:prstDash val="solid"/>
              <a:round/>
              <a:headEnd type="none" w="med" len="med"/>
              <a:tailEnd type="none" w="med" len="med"/>
            </a:ln>
          </p:spPr>
        </p:sp>
        <p:sp>
          <p:nvSpPr>
            <p:cNvPr id="91147" name="Line 12"/>
            <p:cNvSpPr/>
            <p:nvPr/>
          </p:nvSpPr>
          <p:spPr>
            <a:xfrm flipV="1">
              <a:off x="288" y="687"/>
              <a:ext cx="0" cy="124"/>
            </a:xfrm>
            <a:prstGeom prst="line">
              <a:avLst/>
            </a:prstGeom>
            <a:ln w="9525" cap="flat" cmpd="sng">
              <a:solidFill>
                <a:schemeClr val="tx1"/>
              </a:solidFill>
              <a:prstDash val="solid"/>
              <a:round/>
              <a:headEnd type="none" w="med" len="med"/>
              <a:tailEnd type="none" w="med" len="med"/>
            </a:ln>
          </p:spPr>
        </p:sp>
        <p:sp>
          <p:nvSpPr>
            <p:cNvPr id="91148" name="Line 13"/>
            <p:cNvSpPr/>
            <p:nvPr/>
          </p:nvSpPr>
          <p:spPr>
            <a:xfrm>
              <a:off x="288" y="687"/>
              <a:ext cx="144" cy="0"/>
            </a:xfrm>
            <a:prstGeom prst="line">
              <a:avLst/>
            </a:prstGeom>
            <a:ln w="9525" cap="flat" cmpd="sng">
              <a:solidFill>
                <a:schemeClr val="tx1"/>
              </a:solidFill>
              <a:prstDash val="solid"/>
              <a:round/>
              <a:headEnd type="none" w="med" len="med"/>
              <a:tailEnd type="triangle" w="med" len="med"/>
            </a:ln>
          </p:spPr>
        </p:sp>
        <p:sp>
          <p:nvSpPr>
            <p:cNvPr id="91149" name="Line 14"/>
            <p:cNvSpPr/>
            <p:nvPr/>
          </p:nvSpPr>
          <p:spPr>
            <a:xfrm>
              <a:off x="576" y="811"/>
              <a:ext cx="144" cy="0"/>
            </a:xfrm>
            <a:prstGeom prst="line">
              <a:avLst/>
            </a:prstGeom>
            <a:ln w="9525" cap="flat" cmpd="sng">
              <a:solidFill>
                <a:schemeClr val="tx1"/>
              </a:solidFill>
              <a:prstDash val="solid"/>
              <a:round/>
              <a:headEnd type="none" w="med" len="med"/>
              <a:tailEnd type="none" w="med" len="med"/>
            </a:ln>
          </p:spPr>
        </p:sp>
        <p:sp>
          <p:nvSpPr>
            <p:cNvPr id="91150" name="Line 15"/>
            <p:cNvSpPr/>
            <p:nvPr/>
          </p:nvSpPr>
          <p:spPr>
            <a:xfrm flipV="1">
              <a:off x="720" y="687"/>
              <a:ext cx="0" cy="124"/>
            </a:xfrm>
            <a:prstGeom prst="line">
              <a:avLst/>
            </a:prstGeom>
            <a:ln w="9525" cap="flat" cmpd="sng">
              <a:solidFill>
                <a:schemeClr val="tx1"/>
              </a:solidFill>
              <a:prstDash val="solid"/>
              <a:round/>
              <a:headEnd type="none" w="med" len="med"/>
              <a:tailEnd type="none" w="med" len="med"/>
            </a:ln>
          </p:spPr>
        </p:sp>
        <p:sp>
          <p:nvSpPr>
            <p:cNvPr id="91151" name="Line 16"/>
            <p:cNvSpPr/>
            <p:nvPr/>
          </p:nvSpPr>
          <p:spPr>
            <a:xfrm>
              <a:off x="720" y="687"/>
              <a:ext cx="144" cy="0"/>
            </a:xfrm>
            <a:prstGeom prst="line">
              <a:avLst/>
            </a:prstGeom>
            <a:ln w="9525" cap="flat" cmpd="sng">
              <a:solidFill>
                <a:schemeClr val="tx1"/>
              </a:solidFill>
              <a:prstDash val="solid"/>
              <a:round/>
              <a:headEnd type="none" w="med" len="med"/>
              <a:tailEnd type="triangle" w="med" len="med"/>
            </a:ln>
          </p:spPr>
        </p:sp>
        <p:sp>
          <p:nvSpPr>
            <p:cNvPr id="91152" name="Line 17"/>
            <p:cNvSpPr/>
            <p:nvPr/>
          </p:nvSpPr>
          <p:spPr>
            <a:xfrm>
              <a:off x="1008" y="811"/>
              <a:ext cx="144" cy="0"/>
            </a:xfrm>
            <a:prstGeom prst="line">
              <a:avLst/>
            </a:prstGeom>
            <a:ln w="9525" cap="flat" cmpd="sng">
              <a:solidFill>
                <a:schemeClr val="tx1"/>
              </a:solidFill>
              <a:prstDash val="solid"/>
              <a:round/>
              <a:headEnd type="none" w="med" len="med"/>
              <a:tailEnd type="none" w="med" len="med"/>
            </a:ln>
          </p:spPr>
        </p:sp>
        <p:sp>
          <p:nvSpPr>
            <p:cNvPr id="91153" name="Line 18"/>
            <p:cNvSpPr/>
            <p:nvPr/>
          </p:nvSpPr>
          <p:spPr>
            <a:xfrm flipV="1">
              <a:off x="1152" y="687"/>
              <a:ext cx="0" cy="124"/>
            </a:xfrm>
            <a:prstGeom prst="line">
              <a:avLst/>
            </a:prstGeom>
            <a:ln w="9525" cap="flat" cmpd="sng">
              <a:solidFill>
                <a:schemeClr val="tx1"/>
              </a:solidFill>
              <a:prstDash val="solid"/>
              <a:round/>
              <a:headEnd type="none" w="med" len="med"/>
              <a:tailEnd type="none" w="med" len="med"/>
            </a:ln>
          </p:spPr>
        </p:sp>
        <p:sp>
          <p:nvSpPr>
            <p:cNvPr id="91154" name="Line 19"/>
            <p:cNvSpPr/>
            <p:nvPr/>
          </p:nvSpPr>
          <p:spPr>
            <a:xfrm>
              <a:off x="1152" y="687"/>
              <a:ext cx="144" cy="0"/>
            </a:xfrm>
            <a:prstGeom prst="line">
              <a:avLst/>
            </a:prstGeom>
            <a:ln w="9525" cap="flat" cmpd="sng">
              <a:solidFill>
                <a:schemeClr val="tx1"/>
              </a:solidFill>
              <a:prstDash val="solid"/>
              <a:round/>
              <a:headEnd type="none" w="med" len="med"/>
              <a:tailEnd type="triangle" w="med" len="med"/>
            </a:ln>
          </p:spPr>
        </p:sp>
        <p:sp>
          <p:nvSpPr>
            <p:cNvPr id="91155" name="Line 20"/>
            <p:cNvSpPr/>
            <p:nvPr/>
          </p:nvSpPr>
          <p:spPr>
            <a:xfrm>
              <a:off x="1368" y="811"/>
              <a:ext cx="144" cy="0"/>
            </a:xfrm>
            <a:prstGeom prst="line">
              <a:avLst/>
            </a:prstGeom>
            <a:ln w="9525" cap="flat" cmpd="sng">
              <a:solidFill>
                <a:schemeClr val="tx1"/>
              </a:solidFill>
              <a:prstDash val="solid"/>
              <a:round/>
              <a:headEnd type="none" w="med" len="med"/>
              <a:tailEnd type="none" w="med" len="med"/>
            </a:ln>
          </p:spPr>
        </p:sp>
        <p:sp>
          <p:nvSpPr>
            <p:cNvPr id="91156" name="Line 21"/>
            <p:cNvSpPr/>
            <p:nvPr/>
          </p:nvSpPr>
          <p:spPr>
            <a:xfrm flipV="1">
              <a:off x="1512" y="687"/>
              <a:ext cx="0" cy="124"/>
            </a:xfrm>
            <a:prstGeom prst="line">
              <a:avLst/>
            </a:prstGeom>
            <a:ln w="9525" cap="flat" cmpd="sng">
              <a:solidFill>
                <a:schemeClr val="tx1"/>
              </a:solidFill>
              <a:prstDash val="solid"/>
              <a:round/>
              <a:headEnd type="none" w="med" len="med"/>
              <a:tailEnd type="none" w="med" len="med"/>
            </a:ln>
          </p:spPr>
        </p:sp>
        <p:sp>
          <p:nvSpPr>
            <p:cNvPr id="91157" name="Line 22"/>
            <p:cNvSpPr/>
            <p:nvPr/>
          </p:nvSpPr>
          <p:spPr>
            <a:xfrm>
              <a:off x="1512" y="687"/>
              <a:ext cx="144" cy="0"/>
            </a:xfrm>
            <a:prstGeom prst="line">
              <a:avLst/>
            </a:prstGeom>
            <a:ln w="9525" cap="flat" cmpd="sng">
              <a:solidFill>
                <a:schemeClr val="tx1"/>
              </a:solidFill>
              <a:prstDash val="solid"/>
              <a:round/>
              <a:headEnd type="none" w="med" len="med"/>
              <a:tailEnd type="triangle" w="med" len="med"/>
            </a:ln>
          </p:spPr>
        </p:sp>
        <p:sp>
          <p:nvSpPr>
            <p:cNvPr id="91158" name="Rectangle 23"/>
            <p:cNvSpPr/>
            <p:nvPr/>
          </p:nvSpPr>
          <p:spPr>
            <a:xfrm>
              <a:off x="2088" y="250"/>
              <a:ext cx="216" cy="249"/>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59" name="Line 24"/>
            <p:cNvSpPr/>
            <p:nvPr/>
          </p:nvSpPr>
          <p:spPr>
            <a:xfrm>
              <a:off x="2088" y="375"/>
              <a:ext cx="216" cy="0"/>
            </a:xfrm>
            <a:prstGeom prst="line">
              <a:avLst/>
            </a:prstGeom>
            <a:ln w="9525" cap="flat" cmpd="sng">
              <a:solidFill>
                <a:schemeClr val="tx1"/>
              </a:solidFill>
              <a:prstDash val="solid"/>
              <a:round/>
              <a:headEnd type="none" w="med" len="med"/>
              <a:tailEnd type="none" w="med" len="med"/>
            </a:ln>
          </p:spPr>
        </p:sp>
        <p:sp>
          <p:nvSpPr>
            <p:cNvPr id="91160" name="Rectangle 25"/>
            <p:cNvSpPr/>
            <p:nvPr/>
          </p:nvSpPr>
          <p:spPr>
            <a:xfrm>
              <a:off x="2088"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61" name="Line 26"/>
            <p:cNvSpPr/>
            <p:nvPr/>
          </p:nvSpPr>
          <p:spPr>
            <a:xfrm>
              <a:off x="2193" y="63"/>
              <a:ext cx="0" cy="187"/>
            </a:xfrm>
            <a:prstGeom prst="line">
              <a:avLst/>
            </a:prstGeom>
            <a:ln w="9525" cap="flat" cmpd="sng">
              <a:solidFill>
                <a:schemeClr val="tx1"/>
              </a:solidFill>
              <a:prstDash val="solid"/>
              <a:round/>
              <a:headEnd type="none" w="med" len="med"/>
              <a:tailEnd type="triangle" w="med" len="med"/>
            </a:ln>
          </p:spPr>
        </p:sp>
        <p:sp>
          <p:nvSpPr>
            <p:cNvPr id="91162" name="Line 27"/>
            <p:cNvSpPr/>
            <p:nvPr/>
          </p:nvSpPr>
          <p:spPr>
            <a:xfrm>
              <a:off x="1800" y="811"/>
              <a:ext cx="144" cy="0"/>
            </a:xfrm>
            <a:prstGeom prst="line">
              <a:avLst/>
            </a:prstGeom>
            <a:ln w="9525" cap="flat" cmpd="sng">
              <a:solidFill>
                <a:schemeClr val="tx1"/>
              </a:solidFill>
              <a:prstDash val="solid"/>
              <a:round/>
              <a:headEnd type="none" w="med" len="med"/>
              <a:tailEnd type="none" w="med" len="med"/>
            </a:ln>
          </p:spPr>
        </p:sp>
        <p:sp>
          <p:nvSpPr>
            <p:cNvPr id="91163" name="Line 28"/>
            <p:cNvSpPr/>
            <p:nvPr/>
          </p:nvSpPr>
          <p:spPr>
            <a:xfrm flipV="1">
              <a:off x="1944" y="312"/>
              <a:ext cx="0" cy="499"/>
            </a:xfrm>
            <a:prstGeom prst="line">
              <a:avLst/>
            </a:prstGeom>
            <a:ln w="9525" cap="flat" cmpd="sng">
              <a:solidFill>
                <a:schemeClr val="tx1"/>
              </a:solidFill>
              <a:prstDash val="solid"/>
              <a:round/>
              <a:headEnd type="none" w="med" len="med"/>
              <a:tailEnd type="none" w="med" len="med"/>
            </a:ln>
          </p:spPr>
        </p:sp>
        <p:sp>
          <p:nvSpPr>
            <p:cNvPr id="91164" name="Line 29"/>
            <p:cNvSpPr/>
            <p:nvPr/>
          </p:nvSpPr>
          <p:spPr>
            <a:xfrm>
              <a:off x="1944" y="312"/>
              <a:ext cx="144" cy="0"/>
            </a:xfrm>
            <a:prstGeom prst="line">
              <a:avLst/>
            </a:prstGeom>
            <a:ln w="9525" cap="flat" cmpd="sng">
              <a:solidFill>
                <a:schemeClr val="tx1"/>
              </a:solidFill>
              <a:prstDash val="solid"/>
              <a:round/>
              <a:headEnd type="none" w="med" len="med"/>
              <a:tailEnd type="triangle" w="med" len="med"/>
            </a:ln>
          </p:spPr>
        </p:sp>
        <p:sp>
          <p:nvSpPr>
            <p:cNvPr id="91165" name="Rectangle 30"/>
            <p:cNvSpPr/>
            <p:nvPr/>
          </p:nvSpPr>
          <p:spPr>
            <a:xfrm>
              <a:off x="864" y="125"/>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1166" name="Line 31"/>
            <p:cNvSpPr/>
            <p:nvPr/>
          </p:nvSpPr>
          <p:spPr>
            <a:xfrm flipH="1">
              <a:off x="504" y="187"/>
              <a:ext cx="432" cy="437"/>
            </a:xfrm>
            <a:prstGeom prst="line">
              <a:avLst/>
            </a:prstGeom>
            <a:ln w="9525" cap="flat" cmpd="sng">
              <a:solidFill>
                <a:schemeClr val="tx1"/>
              </a:solidFill>
              <a:prstDash val="dash"/>
              <a:round/>
              <a:headEnd type="none" w="med" len="med"/>
              <a:tailEnd type="triangle" w="med" len="med"/>
            </a:ln>
          </p:spPr>
        </p:sp>
        <p:sp>
          <p:nvSpPr>
            <p:cNvPr id="91167" name="Line 32"/>
            <p:cNvSpPr/>
            <p:nvPr/>
          </p:nvSpPr>
          <p:spPr>
            <a:xfrm>
              <a:off x="936" y="187"/>
              <a:ext cx="72" cy="437"/>
            </a:xfrm>
            <a:prstGeom prst="line">
              <a:avLst/>
            </a:prstGeom>
            <a:ln w="9525" cap="flat" cmpd="sng">
              <a:solidFill>
                <a:schemeClr val="tx1"/>
              </a:solidFill>
              <a:prstDash val="dash"/>
              <a:round/>
              <a:headEnd type="none" w="med" len="med"/>
              <a:tailEnd type="triangle" w="med" len="med"/>
            </a:ln>
          </p:spPr>
        </p:sp>
        <p:sp>
          <p:nvSpPr>
            <p:cNvPr id="91168" name="Line 33"/>
            <p:cNvSpPr/>
            <p:nvPr/>
          </p:nvSpPr>
          <p:spPr>
            <a:xfrm>
              <a:off x="936" y="187"/>
              <a:ext cx="360" cy="437"/>
            </a:xfrm>
            <a:prstGeom prst="line">
              <a:avLst/>
            </a:prstGeom>
            <a:ln w="9525" cap="flat" cmpd="sng">
              <a:solidFill>
                <a:schemeClr val="tx1"/>
              </a:solidFill>
              <a:prstDash val="dash"/>
              <a:round/>
              <a:headEnd type="none" w="med" len="med"/>
              <a:tailEnd type="triangle" w="med" len="med"/>
            </a:ln>
          </p:spPr>
        </p:sp>
        <p:sp>
          <p:nvSpPr>
            <p:cNvPr id="91169" name="Line 34"/>
            <p:cNvSpPr/>
            <p:nvPr/>
          </p:nvSpPr>
          <p:spPr>
            <a:xfrm>
              <a:off x="936" y="187"/>
              <a:ext cx="792" cy="437"/>
            </a:xfrm>
            <a:prstGeom prst="line">
              <a:avLst/>
            </a:prstGeom>
            <a:ln w="9525" cap="flat" cmpd="sng">
              <a:solidFill>
                <a:schemeClr val="tx1"/>
              </a:solidFill>
              <a:prstDash val="solid"/>
              <a:round/>
              <a:headEnd type="none" w="med" len="med"/>
              <a:tailEnd type="triangle" w="med" len="med"/>
            </a:ln>
          </p:spPr>
        </p:sp>
      </p:grpSp>
      <p:sp>
        <p:nvSpPr>
          <p:cNvPr id="91170" name="Text Box 35"/>
          <p:cNvSpPr txBox="1"/>
          <p:nvPr/>
        </p:nvSpPr>
        <p:spPr>
          <a:xfrm>
            <a:off x="7721600" y="3921125"/>
            <a:ext cx="32702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91171" name="Text Box 36"/>
          <p:cNvSpPr txBox="1"/>
          <p:nvPr/>
        </p:nvSpPr>
        <p:spPr>
          <a:xfrm>
            <a:off x="8442325" y="4784725"/>
            <a:ext cx="32067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endParaRPr lang="en-US" altLang="zh-CN" dirty="0">
              <a:latin typeface="Verdana" panose="020B0604030504040204" pitchFamily="34" charset="0"/>
              <a:ea typeface="宋体" panose="02010600030101010101" pitchFamily="2" charset="-122"/>
            </a:endParaRPr>
          </a:p>
        </p:txBody>
      </p:sp>
      <p:sp>
        <p:nvSpPr>
          <p:cNvPr id="91172" name="Text Box 37"/>
          <p:cNvSpPr txBox="1"/>
          <p:nvPr/>
        </p:nvSpPr>
        <p:spPr>
          <a:xfrm>
            <a:off x="8224838" y="5216525"/>
            <a:ext cx="776287"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91173" name="Text Box 38"/>
          <p:cNvSpPr txBox="1"/>
          <p:nvPr/>
        </p:nvSpPr>
        <p:spPr>
          <a:xfrm>
            <a:off x="6805613" y="6491288"/>
            <a:ext cx="776287"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solidFill>
                  <a:srgbClr val="0097E2"/>
                </a:solidFill>
                <a:latin typeface="Verdana" panose="020B0604030504040204" pitchFamily="34" charset="0"/>
                <a:ea typeface="宋体" panose="02010600030101010101" pitchFamily="2" charset="-122"/>
              </a:rPr>
              <a:t>NULL</a:t>
            </a:r>
            <a:endParaRPr lang="en-US" altLang="zh-CN" dirty="0">
              <a:solidFill>
                <a:srgbClr val="0097E2"/>
              </a:solidFill>
              <a:latin typeface="Verdana" panose="020B0604030504040204" pitchFamily="34" charset="0"/>
              <a:ea typeface="宋体" panose="02010600030101010101" pitchFamily="2" charset="-122"/>
            </a:endParaRPr>
          </a:p>
        </p:txBody>
      </p:sp>
      <p:sp>
        <p:nvSpPr>
          <p:cNvPr id="91174" name="Text Box 39"/>
          <p:cNvSpPr txBox="1"/>
          <p:nvPr/>
        </p:nvSpPr>
        <p:spPr>
          <a:xfrm>
            <a:off x="1384300" y="6008688"/>
            <a:ext cx="74453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91175" name="Text Box 40"/>
          <p:cNvSpPr txBox="1"/>
          <p:nvPr/>
        </p:nvSpPr>
        <p:spPr>
          <a:xfrm>
            <a:off x="2897188" y="6008688"/>
            <a:ext cx="417512"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91176" name="Text Box 41"/>
          <p:cNvSpPr txBox="1"/>
          <p:nvPr/>
        </p:nvSpPr>
        <p:spPr>
          <a:xfrm>
            <a:off x="4337050" y="6008688"/>
            <a:ext cx="417513"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2</a:t>
            </a:r>
            <a:endParaRPr lang="en-US" altLang="zh-CN" baseline="-25000" dirty="0">
              <a:latin typeface="Verdana" panose="020B0604030504040204" pitchFamily="34" charset="0"/>
              <a:ea typeface="宋体" panose="02010600030101010101" pitchFamily="2" charset="-122"/>
            </a:endParaRPr>
          </a:p>
        </p:txBody>
      </p:sp>
      <p:sp>
        <p:nvSpPr>
          <p:cNvPr id="91177" name="Text Box 42"/>
          <p:cNvSpPr txBox="1"/>
          <p:nvPr/>
        </p:nvSpPr>
        <p:spPr>
          <a:xfrm>
            <a:off x="7000875" y="6008688"/>
            <a:ext cx="417513"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91178" name="Text Box 43"/>
          <p:cNvSpPr txBox="1"/>
          <p:nvPr/>
        </p:nvSpPr>
        <p:spPr>
          <a:xfrm>
            <a:off x="3741738" y="4330700"/>
            <a:ext cx="32702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q</a:t>
            </a:r>
            <a:endParaRPr lang="en-US" altLang="zh-CN" dirty="0">
              <a:latin typeface="Verdana" panose="020B0604030504040204" pitchFamily="34" charset="0"/>
              <a:ea typeface="宋体" panose="02010600030101010101" pitchFamily="2" charset="-122"/>
            </a:endParaRPr>
          </a:p>
        </p:txBody>
      </p:sp>
      <p:sp>
        <p:nvSpPr>
          <p:cNvPr id="91179" name="Rectangle 2"/>
          <p:cNvSpPr>
            <a:spLocks noGrp="1"/>
          </p:cNvSpPr>
          <p:nvPr>
            <p:ph type="title" idx="4294967295"/>
          </p:nvPr>
        </p:nvSpPr>
        <p:spPr>
          <a:xfrm>
            <a:off x="1524000" y="187325"/>
            <a:ext cx="7010400" cy="1527175"/>
          </a:xfrm>
          <a:ln/>
        </p:spPr>
        <p:txBody>
          <a:bodyPr vert="horz" wrap="square" lIns="91440" tIns="45720" rIns="91440" bIns="45720" anchor="ctr" anchorCtr="0"/>
          <a:p>
            <a:pPr eaLnBrk="1" hangingPunct="1"/>
            <a:r>
              <a:rPr lang="zh-CN" altLang="en-US" dirty="0"/>
              <a:t>在链表中插入结点（</a:t>
            </a:r>
            <a:r>
              <a:rPr lang="en-US" altLang="zh-CN" dirty="0"/>
              <a:t>4</a:t>
            </a:r>
            <a:r>
              <a:rPr lang="zh-CN" altLang="en-US" dirty="0"/>
              <a:t>）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body" idx="4294967295"/>
          </p:nvPr>
        </p:nvSpPr>
        <p:spPr>
          <a:xfrm>
            <a:off x="395288" y="1714500"/>
            <a:ext cx="8229600" cy="3454400"/>
          </a:xfrm>
          <a:ln/>
        </p:spPr>
        <p:txBody>
          <a:bodyPr vert="horz" wrap="square" lIns="91440" tIns="45720" rIns="91440" bIns="45720" anchor="t" anchorCtr="0"/>
          <a:p>
            <a:pPr eaLnBrk="1" hangingPunct="1">
              <a:lnSpc>
                <a:spcPct val="90000"/>
              </a:lnSpc>
            </a:pPr>
            <a:r>
              <a:rPr lang="zh-CN" altLang="en-US" sz="2800" dirty="0"/>
              <a:t>如果新结点插在链表中第</a:t>
            </a:r>
            <a:r>
              <a:rPr lang="en-US" altLang="zh-CN" sz="2800" dirty="0"/>
              <a:t>i</a:t>
            </a:r>
            <a:r>
              <a:rPr lang="zh-CN" altLang="en-US" sz="2800" dirty="0"/>
              <a:t>（</a:t>
            </a:r>
            <a:r>
              <a:rPr lang="en-US" altLang="zh-CN" sz="2800" dirty="0"/>
              <a:t>i&gt;0</a:t>
            </a:r>
            <a:r>
              <a:rPr lang="zh-CN" altLang="en-US" sz="2800" dirty="0"/>
              <a:t>）个结点（</a:t>
            </a:r>
            <a:r>
              <a:rPr lang="en-US" altLang="zh-CN" sz="2800" dirty="0"/>
              <a:t>a</a:t>
            </a:r>
            <a:r>
              <a:rPr lang="en-US" altLang="zh-CN" sz="2800" baseline="-25000" dirty="0"/>
              <a:t>i</a:t>
            </a:r>
            <a:r>
              <a:rPr lang="zh-CN" altLang="en-US" sz="2800" dirty="0"/>
              <a:t>）的后面： </a:t>
            </a:r>
            <a:endParaRPr lang="zh-CN" altLang="en-US" sz="2800" dirty="0"/>
          </a:p>
          <a:p>
            <a:pPr lvl="1" eaLnBrk="1" hangingPunct="1">
              <a:lnSpc>
                <a:spcPct val="90000"/>
              </a:lnSpc>
              <a:buNone/>
            </a:pPr>
            <a:r>
              <a:rPr lang="en-US" altLang="zh-CN" sz="2400" dirty="0"/>
              <a:t>//</a:t>
            </a:r>
            <a:r>
              <a:rPr lang="zh-CN" altLang="en-US" sz="2400" dirty="0"/>
              <a:t>查找第</a:t>
            </a:r>
            <a:r>
              <a:rPr lang="en-US" altLang="zh-CN" sz="2400" dirty="0"/>
              <a:t>i</a:t>
            </a:r>
            <a:r>
              <a:rPr lang="zh-CN" altLang="en-US" sz="2400" dirty="0"/>
              <a:t>个结点</a:t>
            </a:r>
            <a:endParaRPr lang="zh-CN" altLang="en-US" sz="2400" dirty="0"/>
          </a:p>
          <a:p>
            <a:pPr lvl="1" eaLnBrk="1" hangingPunct="1">
              <a:lnSpc>
                <a:spcPct val="90000"/>
              </a:lnSpc>
              <a:buNone/>
            </a:pPr>
            <a:r>
              <a:rPr lang="en-US" altLang="zh-CN" sz="2400" dirty="0"/>
              <a:t>Node *q=head; //q</a:t>
            </a:r>
            <a:r>
              <a:rPr lang="zh-CN" altLang="en-US" sz="2400" dirty="0"/>
              <a:t>指向第一个结点。</a:t>
            </a:r>
            <a:endParaRPr lang="zh-CN" altLang="en-US" sz="2400" dirty="0"/>
          </a:p>
          <a:p>
            <a:pPr lvl="1" eaLnBrk="1" hangingPunct="1">
              <a:lnSpc>
                <a:spcPct val="90000"/>
              </a:lnSpc>
              <a:buNone/>
            </a:pPr>
            <a:r>
              <a:rPr lang="en-US" altLang="zh-CN" sz="2400" dirty="0"/>
              <a:t>int j=1;</a:t>
            </a:r>
            <a:endParaRPr lang="en-US" altLang="zh-CN" sz="2400" dirty="0"/>
          </a:p>
          <a:p>
            <a:pPr lvl="1" eaLnBrk="1" hangingPunct="1">
              <a:lnSpc>
                <a:spcPct val="90000"/>
              </a:lnSpc>
              <a:buNone/>
            </a:pPr>
            <a:r>
              <a:rPr lang="en-US" altLang="zh-CN" sz="2400" dirty="0"/>
              <a:t>//</a:t>
            </a:r>
            <a:r>
              <a:rPr lang="zh-CN" altLang="en-US" sz="2400" dirty="0"/>
              <a:t>循环查找第</a:t>
            </a:r>
            <a:r>
              <a:rPr lang="en-US" altLang="zh-CN" sz="2400" dirty="0"/>
              <a:t>i</a:t>
            </a:r>
            <a:r>
              <a:rPr lang="zh-CN" altLang="en-US" sz="2400" dirty="0"/>
              <a:t>个结点。</a:t>
            </a:r>
            <a:endParaRPr lang="zh-CN" altLang="en-US" sz="2400" dirty="0"/>
          </a:p>
          <a:p>
            <a:pPr lvl="1" eaLnBrk="1" hangingPunct="1">
              <a:lnSpc>
                <a:spcPct val="90000"/>
              </a:lnSpc>
              <a:buNone/>
            </a:pPr>
            <a:r>
              <a:rPr lang="en-US" altLang="zh-CN" sz="2400" dirty="0"/>
              <a:t>while (j &lt; i &amp;&amp; q-&gt;next != NULL)</a:t>
            </a:r>
            <a:endParaRPr lang="en-US" altLang="zh-CN" sz="2400" dirty="0"/>
          </a:p>
          <a:p>
            <a:pPr lvl="1" eaLnBrk="1" hangingPunct="1">
              <a:lnSpc>
                <a:spcPct val="90000"/>
              </a:lnSpc>
              <a:buNone/>
            </a:pPr>
            <a:r>
              <a:rPr lang="en-US" altLang="zh-CN" sz="2400" dirty="0"/>
              <a:t>{	q = q-&gt;next;</a:t>
            </a:r>
            <a:endParaRPr lang="en-US" altLang="zh-CN" sz="2400" dirty="0"/>
          </a:p>
          <a:p>
            <a:pPr lvl="1" eaLnBrk="1" hangingPunct="1">
              <a:lnSpc>
                <a:spcPct val="90000"/>
              </a:lnSpc>
              <a:buNone/>
            </a:pPr>
            <a:r>
              <a:rPr lang="en-US" altLang="zh-CN" sz="2400" dirty="0"/>
              <a:t>	j++;</a:t>
            </a:r>
            <a:endParaRPr lang="en-US" altLang="zh-CN" sz="2400" dirty="0"/>
          </a:p>
          <a:p>
            <a:pPr lvl="1" eaLnBrk="1" hangingPunct="1">
              <a:lnSpc>
                <a:spcPct val="90000"/>
              </a:lnSpc>
              <a:buNone/>
            </a:pPr>
            <a:r>
              <a:rPr lang="en-US" altLang="zh-CN" sz="2400" dirty="0"/>
              <a:t>}</a:t>
            </a:r>
            <a:endParaRPr lang="en-US" altLang="zh-CN" sz="2400" dirty="0"/>
          </a:p>
        </p:txBody>
      </p:sp>
      <p:sp>
        <p:nvSpPr>
          <p:cNvPr id="92162" name="Rectangle 2"/>
          <p:cNvSpPr>
            <a:spLocks noGrp="1"/>
          </p:cNvSpPr>
          <p:nvPr>
            <p:ph type="title" idx="4294967295"/>
          </p:nvPr>
        </p:nvSpPr>
        <p:spPr>
          <a:xfrm>
            <a:off x="1524000" y="187325"/>
            <a:ext cx="7010400" cy="1527175"/>
          </a:xfrm>
          <a:ln/>
        </p:spPr>
        <p:txBody>
          <a:bodyPr vert="horz" wrap="square" lIns="91440" tIns="45720" rIns="91440" bIns="45720" anchor="ctr" anchorCtr="0"/>
          <a:p>
            <a:pPr eaLnBrk="1" hangingPunct="1"/>
            <a:r>
              <a:rPr lang="zh-CN" altLang="en-US" dirty="0"/>
              <a:t>在链表中插入结点（</a:t>
            </a:r>
            <a:r>
              <a:rPr lang="en-US" altLang="zh-CN" dirty="0"/>
              <a:t>5</a:t>
            </a:r>
            <a:r>
              <a:rPr lang="zh-CN" altLang="en-US" dirty="0"/>
              <a:t>） </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body" idx="4294967295"/>
          </p:nvPr>
        </p:nvSpPr>
        <p:spPr>
          <a:xfrm>
            <a:off x="71438" y="1760538"/>
            <a:ext cx="8963025" cy="4311650"/>
          </a:xfrm>
          <a:ln/>
        </p:spPr>
        <p:txBody>
          <a:bodyPr vert="horz" wrap="square" lIns="91440" tIns="45720" rIns="91440" bIns="45720" anchor="t" anchorCtr="0"/>
          <a:p>
            <a:pPr eaLnBrk="1" hangingPunct="1">
              <a:lnSpc>
                <a:spcPct val="90000"/>
              </a:lnSpc>
              <a:buNone/>
            </a:pPr>
            <a:r>
              <a:rPr lang="en-US" altLang="zh-CN" sz="2400" dirty="0"/>
              <a:t>    //</a:t>
            </a:r>
            <a:r>
              <a:rPr lang="zh-CN" altLang="en-US" sz="2400" dirty="0"/>
              <a:t>循环结束时，</a:t>
            </a:r>
            <a:r>
              <a:rPr lang="en-US" altLang="zh-CN" sz="2400" dirty="0"/>
              <a:t>q</a:t>
            </a:r>
            <a:r>
              <a:rPr lang="zh-CN" altLang="en-US" sz="2400" dirty="0"/>
              <a:t>或者指向第</a:t>
            </a:r>
            <a:r>
              <a:rPr lang="en-US" altLang="zh-CN" sz="2400" dirty="0"/>
              <a:t>i</a:t>
            </a:r>
            <a:r>
              <a:rPr lang="zh-CN" altLang="en-US" sz="2400" dirty="0"/>
              <a:t>个结点，或者指向最后一个结点（结点数不够</a:t>
            </a:r>
            <a:r>
              <a:rPr lang="en-US" altLang="zh-CN" sz="2400" dirty="0"/>
              <a:t>i</a:t>
            </a:r>
            <a:r>
              <a:rPr lang="zh-CN" altLang="en-US" sz="2400" dirty="0"/>
              <a:t>时）。</a:t>
            </a:r>
            <a:endParaRPr lang="zh-CN" altLang="en-US" sz="2400" dirty="0"/>
          </a:p>
          <a:p>
            <a:pPr lvl="1" eaLnBrk="1" hangingPunct="1">
              <a:lnSpc>
                <a:spcPct val="90000"/>
              </a:lnSpc>
              <a:buNone/>
            </a:pPr>
            <a:r>
              <a:rPr lang="en-US" altLang="zh-CN" sz="2400" dirty="0"/>
              <a:t>if (j == i) //q</a:t>
            </a:r>
            <a:r>
              <a:rPr lang="zh-CN" altLang="en-US" sz="2400" dirty="0"/>
              <a:t>指向第</a:t>
            </a:r>
            <a:r>
              <a:rPr lang="en-US" altLang="zh-CN" sz="2400" dirty="0"/>
              <a:t>i</a:t>
            </a:r>
            <a:r>
              <a:rPr lang="zh-CN" altLang="en-US" sz="2400" dirty="0"/>
              <a:t>个结点。</a:t>
            </a:r>
            <a:endParaRPr lang="zh-CN" altLang="en-US" sz="2400" dirty="0"/>
          </a:p>
          <a:p>
            <a:pPr lvl="1" eaLnBrk="1" hangingPunct="1">
              <a:lnSpc>
                <a:spcPct val="90000"/>
              </a:lnSpc>
              <a:buNone/>
            </a:pPr>
            <a:r>
              <a:rPr lang="en-US" altLang="zh-CN" sz="2400" dirty="0"/>
              <a:t>{	  p-&gt;next = q-&gt;next; //</a:t>
            </a:r>
            <a:r>
              <a:rPr lang="zh-CN" altLang="en-US" sz="2400" dirty="0"/>
              <a:t>把新结点的下一个结点指定为</a:t>
            </a:r>
            <a:r>
              <a:rPr lang="en-US" altLang="zh-CN" sz="2400" dirty="0"/>
              <a:t>q  </a:t>
            </a:r>
            <a:endParaRPr lang="en-US" altLang="zh-CN" sz="2400" dirty="0"/>
          </a:p>
          <a:p>
            <a:pPr lvl="1" eaLnBrk="1" hangingPunct="1">
              <a:lnSpc>
                <a:spcPct val="90000"/>
              </a:lnSpc>
              <a:buNone/>
            </a:pPr>
            <a:r>
              <a:rPr lang="en-US" altLang="zh-CN" sz="2400" dirty="0"/>
              <a:t>                                      //</a:t>
            </a:r>
            <a:r>
              <a:rPr lang="zh-CN" altLang="en-US" sz="2400" dirty="0"/>
              <a:t>所指向结点的下一个结点。</a:t>
            </a:r>
            <a:endParaRPr lang="zh-CN" altLang="en-US" sz="2400" dirty="0"/>
          </a:p>
          <a:p>
            <a:pPr lvl="1" eaLnBrk="1" hangingPunct="1">
              <a:lnSpc>
                <a:spcPct val="90000"/>
              </a:lnSpc>
              <a:buNone/>
            </a:pPr>
            <a:r>
              <a:rPr lang="zh-CN" altLang="en-US" sz="2400" dirty="0"/>
              <a:t>     	</a:t>
            </a:r>
            <a:r>
              <a:rPr lang="en-US" altLang="zh-CN" sz="2400" dirty="0"/>
              <a:t>q-&gt;next = p; //</a:t>
            </a:r>
            <a:r>
              <a:rPr lang="zh-CN" altLang="en-US" sz="2400" dirty="0"/>
              <a:t>把新结点指定为</a:t>
            </a:r>
            <a:r>
              <a:rPr lang="en-US" altLang="zh-CN" sz="2400" dirty="0"/>
              <a:t>q</a:t>
            </a:r>
            <a:r>
              <a:rPr lang="zh-CN" altLang="en-US" sz="2400" dirty="0"/>
              <a:t>所指向结点的下一个结点。</a:t>
            </a:r>
            <a:endParaRPr lang="zh-CN" altLang="en-US" sz="2400" dirty="0"/>
          </a:p>
          <a:p>
            <a:pPr lvl="1" eaLnBrk="1" hangingPunct="1">
              <a:lnSpc>
                <a:spcPct val="90000"/>
              </a:lnSpc>
              <a:buNone/>
            </a:pPr>
            <a:r>
              <a:rPr lang="en-US" altLang="zh-CN" sz="2400" dirty="0"/>
              <a:t>}</a:t>
            </a:r>
            <a:endParaRPr lang="en-US" altLang="zh-CN" sz="2400" dirty="0"/>
          </a:p>
          <a:p>
            <a:pPr lvl="1" eaLnBrk="1" hangingPunct="1">
              <a:lnSpc>
                <a:spcPct val="90000"/>
              </a:lnSpc>
              <a:buNone/>
            </a:pPr>
            <a:r>
              <a:rPr lang="en-US" altLang="zh-CN" sz="2400" dirty="0"/>
              <a:t>else //</a:t>
            </a:r>
            <a:r>
              <a:rPr lang="zh-CN" altLang="en-US" sz="2400" dirty="0"/>
              <a:t>链表中没有第</a:t>
            </a:r>
            <a:r>
              <a:rPr lang="en-US" altLang="zh-CN" sz="2400" dirty="0"/>
              <a:t>i</a:t>
            </a:r>
            <a:r>
              <a:rPr lang="zh-CN" altLang="en-US" sz="2400" dirty="0"/>
              <a:t>个结点。</a:t>
            </a:r>
            <a:endParaRPr lang="zh-CN" altLang="en-US" sz="2400" dirty="0"/>
          </a:p>
          <a:p>
            <a:pPr lvl="1" eaLnBrk="1" hangingPunct="1">
              <a:lnSpc>
                <a:spcPct val="90000"/>
              </a:lnSpc>
              <a:buNone/>
            </a:pPr>
            <a:r>
              <a:rPr lang="zh-CN" altLang="en-US" sz="2400" dirty="0"/>
              <a:t>	  </a:t>
            </a:r>
            <a:r>
              <a:rPr lang="en-US" altLang="zh-CN" sz="2400" dirty="0"/>
              <a:t>cout &lt;&lt; "</a:t>
            </a:r>
            <a:r>
              <a:rPr lang="zh-CN" altLang="en-US" sz="2400" dirty="0"/>
              <a:t>没有第</a:t>
            </a:r>
            <a:r>
              <a:rPr lang="en-US" altLang="zh-CN" sz="2400" dirty="0"/>
              <a:t>" &lt;&lt; i &lt;&lt; "</a:t>
            </a:r>
            <a:r>
              <a:rPr lang="zh-CN" altLang="en-US" sz="2400" dirty="0"/>
              <a:t>个结点</a:t>
            </a:r>
            <a:r>
              <a:rPr lang="en-US" altLang="zh-CN" sz="2400" dirty="0"/>
              <a:t>\n";</a:t>
            </a:r>
            <a:endParaRPr lang="en-US" altLang="zh-CN" sz="2400" dirty="0"/>
          </a:p>
        </p:txBody>
      </p:sp>
      <p:sp>
        <p:nvSpPr>
          <p:cNvPr id="93186" name="Rectangle 2"/>
          <p:cNvSpPr>
            <a:spLocks noGrp="1"/>
          </p:cNvSpPr>
          <p:nvPr>
            <p:ph type="title" idx="4294967295"/>
          </p:nvPr>
        </p:nvSpPr>
        <p:spPr>
          <a:xfrm>
            <a:off x="1524000" y="187325"/>
            <a:ext cx="7010400" cy="1527175"/>
          </a:xfrm>
          <a:ln/>
        </p:spPr>
        <p:txBody>
          <a:bodyPr vert="horz" wrap="square" lIns="91440" tIns="45720" rIns="91440" bIns="45720" anchor="ctr" anchorCtr="0"/>
          <a:p>
            <a:pPr eaLnBrk="1" hangingPunct="1"/>
            <a:r>
              <a:rPr lang="zh-CN" altLang="en-US" dirty="0"/>
              <a:t>在链表中插入结点（</a:t>
            </a:r>
            <a:r>
              <a:rPr lang="en-US" altLang="zh-CN" dirty="0"/>
              <a:t>6</a:t>
            </a:r>
            <a:r>
              <a:rPr lang="zh-CN" altLang="en-US" dirty="0"/>
              <a:t>） </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3"/>
          <p:cNvSpPr>
            <a:spLocks noGrp="1"/>
          </p:cNvSpPr>
          <p:nvPr>
            <p:ph type="body" idx="4294967295"/>
          </p:nvPr>
        </p:nvSpPr>
        <p:spPr>
          <a:xfrm>
            <a:off x="1524000" y="1905000"/>
            <a:ext cx="7010400" cy="614363"/>
          </a:xfrm>
          <a:ln/>
        </p:spPr>
        <p:txBody>
          <a:bodyPr vert="horz" wrap="square" lIns="91440" tIns="45720" rIns="91440" bIns="45720" anchor="t" anchorCtr="0"/>
          <a:p>
            <a:pPr eaLnBrk="1" hangingPunct="1"/>
            <a:r>
              <a:rPr lang="zh-CN" altLang="zh-CN" sz="2800" dirty="0"/>
              <a:t>图示为</a:t>
            </a:r>
            <a:r>
              <a:rPr lang="zh-CN" altLang="zh-CN" dirty="0"/>
              <a:t>： </a:t>
            </a:r>
            <a:endParaRPr lang="zh-CN" altLang="zh-CN" dirty="0"/>
          </a:p>
        </p:txBody>
      </p:sp>
      <p:grpSp>
        <p:nvGrpSpPr>
          <p:cNvPr id="94210" name="Group 3"/>
          <p:cNvGrpSpPr/>
          <p:nvPr/>
        </p:nvGrpSpPr>
        <p:grpSpPr>
          <a:xfrm>
            <a:off x="720725" y="2997200"/>
            <a:ext cx="7019925" cy="3168650"/>
            <a:chOff x="0" y="0"/>
            <a:chExt cx="2232" cy="874"/>
          </a:xfrm>
        </p:grpSpPr>
        <p:sp>
          <p:nvSpPr>
            <p:cNvPr id="94211" name="Rectangle 5"/>
            <p:cNvSpPr/>
            <p:nvPr/>
          </p:nvSpPr>
          <p:spPr>
            <a:xfrm>
              <a:off x="432"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12" name="Rectangle 6"/>
            <p:cNvSpPr/>
            <p:nvPr/>
          </p:nvSpPr>
          <p:spPr>
            <a:xfrm>
              <a:off x="1224"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13" name="Rectangle 7"/>
            <p:cNvSpPr/>
            <p:nvPr/>
          </p:nvSpPr>
          <p:spPr>
            <a:xfrm>
              <a:off x="2016" y="624"/>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14" name="Line 8"/>
            <p:cNvSpPr/>
            <p:nvPr/>
          </p:nvSpPr>
          <p:spPr>
            <a:xfrm>
              <a:off x="432" y="749"/>
              <a:ext cx="216" cy="0"/>
            </a:xfrm>
            <a:prstGeom prst="line">
              <a:avLst/>
            </a:prstGeom>
            <a:ln w="9525" cap="flat" cmpd="sng">
              <a:solidFill>
                <a:schemeClr val="tx1"/>
              </a:solidFill>
              <a:prstDash val="solid"/>
              <a:round/>
              <a:headEnd type="none" w="med" len="med"/>
              <a:tailEnd type="none" w="med" len="med"/>
            </a:ln>
          </p:spPr>
        </p:sp>
        <p:sp>
          <p:nvSpPr>
            <p:cNvPr id="94215" name="Line 9"/>
            <p:cNvSpPr/>
            <p:nvPr/>
          </p:nvSpPr>
          <p:spPr>
            <a:xfrm>
              <a:off x="1224" y="749"/>
              <a:ext cx="216" cy="0"/>
            </a:xfrm>
            <a:prstGeom prst="line">
              <a:avLst/>
            </a:prstGeom>
            <a:ln w="9525" cap="flat" cmpd="sng">
              <a:solidFill>
                <a:schemeClr val="tx1"/>
              </a:solidFill>
              <a:prstDash val="solid"/>
              <a:round/>
              <a:headEnd type="none" w="med" len="med"/>
              <a:tailEnd type="none" w="med" len="med"/>
            </a:ln>
          </p:spPr>
        </p:sp>
        <p:sp>
          <p:nvSpPr>
            <p:cNvPr id="94216" name="Line 10"/>
            <p:cNvSpPr/>
            <p:nvPr/>
          </p:nvSpPr>
          <p:spPr>
            <a:xfrm>
              <a:off x="2016" y="749"/>
              <a:ext cx="216" cy="0"/>
            </a:xfrm>
            <a:prstGeom prst="line">
              <a:avLst/>
            </a:prstGeom>
            <a:ln w="9525" cap="flat" cmpd="sng">
              <a:solidFill>
                <a:schemeClr val="tx1"/>
              </a:solidFill>
              <a:prstDash val="solid"/>
              <a:round/>
              <a:headEnd type="none" w="med" len="med"/>
              <a:tailEnd type="none" w="med" len="med"/>
            </a:ln>
          </p:spPr>
        </p:sp>
        <p:sp>
          <p:nvSpPr>
            <p:cNvPr id="94217" name="Rectangle 11"/>
            <p:cNvSpPr/>
            <p:nvPr/>
          </p:nvSpPr>
          <p:spPr>
            <a:xfrm>
              <a:off x="0" y="749"/>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18" name="Line 12"/>
            <p:cNvSpPr/>
            <p:nvPr/>
          </p:nvSpPr>
          <p:spPr>
            <a:xfrm>
              <a:off x="144" y="811"/>
              <a:ext cx="144" cy="0"/>
            </a:xfrm>
            <a:prstGeom prst="line">
              <a:avLst/>
            </a:prstGeom>
            <a:ln w="9525" cap="flat" cmpd="sng">
              <a:solidFill>
                <a:schemeClr val="tx1"/>
              </a:solidFill>
              <a:prstDash val="solid"/>
              <a:round/>
              <a:headEnd type="none" w="med" len="med"/>
              <a:tailEnd type="none" w="med" len="med"/>
            </a:ln>
          </p:spPr>
        </p:sp>
        <p:sp>
          <p:nvSpPr>
            <p:cNvPr id="94219" name="Line 13"/>
            <p:cNvSpPr/>
            <p:nvPr/>
          </p:nvSpPr>
          <p:spPr>
            <a:xfrm flipV="1">
              <a:off x="288" y="686"/>
              <a:ext cx="0" cy="125"/>
            </a:xfrm>
            <a:prstGeom prst="line">
              <a:avLst/>
            </a:prstGeom>
            <a:ln w="9525" cap="flat" cmpd="sng">
              <a:solidFill>
                <a:schemeClr val="tx1"/>
              </a:solidFill>
              <a:prstDash val="solid"/>
              <a:round/>
              <a:headEnd type="none" w="med" len="med"/>
              <a:tailEnd type="none" w="med" len="med"/>
            </a:ln>
          </p:spPr>
        </p:sp>
        <p:sp>
          <p:nvSpPr>
            <p:cNvPr id="94220" name="Line 14"/>
            <p:cNvSpPr/>
            <p:nvPr/>
          </p:nvSpPr>
          <p:spPr>
            <a:xfrm>
              <a:off x="288" y="686"/>
              <a:ext cx="144" cy="0"/>
            </a:xfrm>
            <a:prstGeom prst="line">
              <a:avLst/>
            </a:prstGeom>
            <a:ln w="9525" cap="flat" cmpd="sng">
              <a:solidFill>
                <a:schemeClr val="tx1"/>
              </a:solidFill>
              <a:prstDash val="solid"/>
              <a:round/>
              <a:headEnd type="none" w="med" len="med"/>
              <a:tailEnd type="triangle" w="med" len="med"/>
            </a:ln>
          </p:spPr>
        </p:sp>
        <p:sp>
          <p:nvSpPr>
            <p:cNvPr id="94221" name="Line 15"/>
            <p:cNvSpPr/>
            <p:nvPr/>
          </p:nvSpPr>
          <p:spPr>
            <a:xfrm>
              <a:off x="576" y="811"/>
              <a:ext cx="144" cy="0"/>
            </a:xfrm>
            <a:prstGeom prst="line">
              <a:avLst/>
            </a:prstGeom>
            <a:ln w="9525" cap="flat" cmpd="sng">
              <a:solidFill>
                <a:schemeClr val="tx1"/>
              </a:solidFill>
              <a:prstDash val="solid"/>
              <a:round/>
              <a:headEnd type="none" w="med" len="med"/>
              <a:tailEnd type="none" w="med" len="med"/>
            </a:ln>
          </p:spPr>
        </p:sp>
        <p:sp>
          <p:nvSpPr>
            <p:cNvPr id="94222" name="Line 16"/>
            <p:cNvSpPr/>
            <p:nvPr/>
          </p:nvSpPr>
          <p:spPr>
            <a:xfrm flipV="1">
              <a:off x="720" y="686"/>
              <a:ext cx="0" cy="125"/>
            </a:xfrm>
            <a:prstGeom prst="line">
              <a:avLst/>
            </a:prstGeom>
            <a:ln w="9525" cap="flat" cmpd="sng">
              <a:solidFill>
                <a:schemeClr val="tx1"/>
              </a:solidFill>
              <a:prstDash val="solid"/>
              <a:round/>
              <a:headEnd type="none" w="med" len="med"/>
              <a:tailEnd type="none" w="med" len="med"/>
            </a:ln>
          </p:spPr>
        </p:sp>
        <p:sp>
          <p:nvSpPr>
            <p:cNvPr id="94223" name="Line 17"/>
            <p:cNvSpPr/>
            <p:nvPr/>
          </p:nvSpPr>
          <p:spPr>
            <a:xfrm>
              <a:off x="720" y="686"/>
              <a:ext cx="144" cy="0"/>
            </a:xfrm>
            <a:prstGeom prst="line">
              <a:avLst/>
            </a:prstGeom>
            <a:ln w="9525" cap="flat" cmpd="sng">
              <a:solidFill>
                <a:schemeClr val="tx1"/>
              </a:solidFill>
              <a:prstDash val="solid"/>
              <a:round/>
              <a:headEnd type="none" w="med" len="med"/>
              <a:tailEnd type="triangle" w="med" len="med"/>
            </a:ln>
          </p:spPr>
        </p:sp>
        <p:sp>
          <p:nvSpPr>
            <p:cNvPr id="94224" name="Line 18"/>
            <p:cNvSpPr/>
            <p:nvPr/>
          </p:nvSpPr>
          <p:spPr>
            <a:xfrm>
              <a:off x="1368" y="811"/>
              <a:ext cx="144" cy="0"/>
            </a:xfrm>
            <a:prstGeom prst="line">
              <a:avLst/>
            </a:prstGeom>
            <a:ln w="9525" cap="flat" cmpd="sng">
              <a:solidFill>
                <a:schemeClr val="tx1"/>
              </a:solidFill>
              <a:prstDash val="solid"/>
              <a:round/>
              <a:headEnd type="none" w="med" len="med"/>
              <a:tailEnd type="none" w="med" len="med"/>
            </a:ln>
          </p:spPr>
        </p:sp>
        <p:sp>
          <p:nvSpPr>
            <p:cNvPr id="94225" name="Line 19"/>
            <p:cNvSpPr/>
            <p:nvPr/>
          </p:nvSpPr>
          <p:spPr>
            <a:xfrm flipV="1">
              <a:off x="1512" y="686"/>
              <a:ext cx="0" cy="125"/>
            </a:xfrm>
            <a:prstGeom prst="line">
              <a:avLst/>
            </a:prstGeom>
            <a:ln w="9525" cap="flat" cmpd="sng">
              <a:solidFill>
                <a:schemeClr val="tx1"/>
              </a:solidFill>
              <a:prstDash val="solid"/>
              <a:round/>
              <a:headEnd type="none" w="med" len="med"/>
              <a:tailEnd type="none" w="med" len="med"/>
            </a:ln>
          </p:spPr>
        </p:sp>
        <p:sp>
          <p:nvSpPr>
            <p:cNvPr id="94226" name="Line 20"/>
            <p:cNvSpPr/>
            <p:nvPr/>
          </p:nvSpPr>
          <p:spPr>
            <a:xfrm>
              <a:off x="1512" y="686"/>
              <a:ext cx="144" cy="0"/>
            </a:xfrm>
            <a:prstGeom prst="line">
              <a:avLst/>
            </a:prstGeom>
            <a:ln w="9525" cap="flat" cmpd="sng">
              <a:solidFill>
                <a:schemeClr val="tx1"/>
              </a:solidFill>
              <a:prstDash val="dash"/>
              <a:round/>
              <a:headEnd type="none" w="med" len="med"/>
              <a:tailEnd type="triangle" w="med" len="med"/>
            </a:ln>
          </p:spPr>
        </p:sp>
        <p:sp>
          <p:nvSpPr>
            <p:cNvPr id="94227" name="Line 21"/>
            <p:cNvSpPr/>
            <p:nvPr/>
          </p:nvSpPr>
          <p:spPr>
            <a:xfrm>
              <a:off x="1728" y="811"/>
              <a:ext cx="144" cy="0"/>
            </a:xfrm>
            <a:prstGeom prst="line">
              <a:avLst/>
            </a:prstGeom>
            <a:ln w="9525" cap="flat" cmpd="sng">
              <a:solidFill>
                <a:schemeClr val="tx1"/>
              </a:solidFill>
              <a:prstDash val="solid"/>
              <a:round/>
              <a:headEnd type="none" w="med" len="med"/>
              <a:tailEnd type="none" w="med" len="med"/>
            </a:ln>
          </p:spPr>
        </p:sp>
        <p:sp>
          <p:nvSpPr>
            <p:cNvPr id="94228" name="Line 22"/>
            <p:cNvSpPr/>
            <p:nvPr/>
          </p:nvSpPr>
          <p:spPr>
            <a:xfrm flipV="1">
              <a:off x="1872" y="686"/>
              <a:ext cx="0" cy="125"/>
            </a:xfrm>
            <a:prstGeom prst="line">
              <a:avLst/>
            </a:prstGeom>
            <a:ln w="9525" cap="flat" cmpd="sng">
              <a:solidFill>
                <a:schemeClr val="tx1"/>
              </a:solidFill>
              <a:prstDash val="solid"/>
              <a:round/>
              <a:headEnd type="none" w="med" len="med"/>
              <a:tailEnd type="none" w="med" len="med"/>
            </a:ln>
          </p:spPr>
        </p:sp>
        <p:sp>
          <p:nvSpPr>
            <p:cNvPr id="94229" name="Line 23"/>
            <p:cNvSpPr/>
            <p:nvPr/>
          </p:nvSpPr>
          <p:spPr>
            <a:xfrm>
              <a:off x="1872" y="686"/>
              <a:ext cx="144" cy="0"/>
            </a:xfrm>
            <a:prstGeom prst="line">
              <a:avLst/>
            </a:prstGeom>
            <a:ln w="9525" cap="flat" cmpd="sng">
              <a:solidFill>
                <a:schemeClr val="tx1"/>
              </a:solidFill>
              <a:prstDash val="solid"/>
              <a:round/>
              <a:headEnd type="none" w="med" len="med"/>
              <a:tailEnd type="triangle" w="med" len="med"/>
            </a:ln>
          </p:spPr>
        </p:sp>
        <p:sp>
          <p:nvSpPr>
            <p:cNvPr id="94230" name="Rectangle 24"/>
            <p:cNvSpPr/>
            <p:nvPr/>
          </p:nvSpPr>
          <p:spPr>
            <a:xfrm>
              <a:off x="1656" y="250"/>
              <a:ext cx="216" cy="249"/>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31" name="Line 25"/>
            <p:cNvSpPr/>
            <p:nvPr/>
          </p:nvSpPr>
          <p:spPr>
            <a:xfrm>
              <a:off x="1656" y="374"/>
              <a:ext cx="216" cy="0"/>
            </a:xfrm>
            <a:prstGeom prst="line">
              <a:avLst/>
            </a:prstGeom>
            <a:ln w="9525" cap="flat" cmpd="sng">
              <a:solidFill>
                <a:schemeClr val="tx1"/>
              </a:solidFill>
              <a:prstDash val="solid"/>
              <a:round/>
              <a:headEnd type="none" w="med" len="med"/>
              <a:tailEnd type="none" w="med" len="med"/>
            </a:ln>
          </p:spPr>
        </p:sp>
        <p:sp>
          <p:nvSpPr>
            <p:cNvPr id="94232" name="Rectangle 26"/>
            <p:cNvSpPr/>
            <p:nvPr/>
          </p:nvSpPr>
          <p:spPr>
            <a:xfrm>
              <a:off x="1656"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33" name="Line 27"/>
            <p:cNvSpPr/>
            <p:nvPr/>
          </p:nvSpPr>
          <p:spPr>
            <a:xfrm>
              <a:off x="1761" y="62"/>
              <a:ext cx="0" cy="188"/>
            </a:xfrm>
            <a:prstGeom prst="line">
              <a:avLst/>
            </a:prstGeom>
            <a:ln w="9525" cap="flat" cmpd="sng">
              <a:solidFill>
                <a:schemeClr val="tx1"/>
              </a:solidFill>
              <a:prstDash val="solid"/>
              <a:round/>
              <a:headEnd type="none" w="med" len="med"/>
              <a:tailEnd type="triangle" w="med" len="med"/>
            </a:ln>
          </p:spPr>
        </p:sp>
        <p:sp>
          <p:nvSpPr>
            <p:cNvPr id="94234" name="Line 28"/>
            <p:cNvSpPr/>
            <p:nvPr/>
          </p:nvSpPr>
          <p:spPr>
            <a:xfrm flipV="1">
              <a:off x="1512" y="312"/>
              <a:ext cx="0" cy="499"/>
            </a:xfrm>
            <a:prstGeom prst="line">
              <a:avLst/>
            </a:prstGeom>
            <a:ln w="9525" cap="flat" cmpd="sng">
              <a:solidFill>
                <a:schemeClr val="tx1"/>
              </a:solidFill>
              <a:prstDash val="solid"/>
              <a:round/>
              <a:headEnd type="none" w="med" len="med"/>
              <a:tailEnd type="none" w="med" len="med"/>
            </a:ln>
          </p:spPr>
        </p:sp>
        <p:sp>
          <p:nvSpPr>
            <p:cNvPr id="94235" name="Line 29"/>
            <p:cNvSpPr/>
            <p:nvPr/>
          </p:nvSpPr>
          <p:spPr>
            <a:xfrm>
              <a:off x="1512" y="312"/>
              <a:ext cx="144" cy="0"/>
            </a:xfrm>
            <a:prstGeom prst="line">
              <a:avLst/>
            </a:prstGeom>
            <a:ln w="9525" cap="flat" cmpd="sng">
              <a:solidFill>
                <a:schemeClr val="tx1"/>
              </a:solidFill>
              <a:prstDash val="solid"/>
              <a:round/>
              <a:headEnd type="none" w="med" len="med"/>
              <a:tailEnd type="triangle" w="med" len="med"/>
            </a:ln>
          </p:spPr>
        </p:sp>
        <p:sp>
          <p:nvSpPr>
            <p:cNvPr id="94236" name="Rectangle 30"/>
            <p:cNvSpPr/>
            <p:nvPr/>
          </p:nvSpPr>
          <p:spPr>
            <a:xfrm>
              <a:off x="864" y="125"/>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4237" name="Line 31"/>
            <p:cNvSpPr/>
            <p:nvPr/>
          </p:nvSpPr>
          <p:spPr>
            <a:xfrm flipH="1">
              <a:off x="504" y="187"/>
              <a:ext cx="432" cy="437"/>
            </a:xfrm>
            <a:prstGeom prst="line">
              <a:avLst/>
            </a:prstGeom>
            <a:ln w="9525" cap="flat" cmpd="sng">
              <a:solidFill>
                <a:schemeClr val="tx1"/>
              </a:solidFill>
              <a:prstDash val="dash"/>
              <a:round/>
              <a:headEnd type="none" w="med" len="med"/>
              <a:tailEnd type="triangle" w="med" len="med"/>
            </a:ln>
          </p:spPr>
        </p:sp>
        <p:sp>
          <p:nvSpPr>
            <p:cNvPr id="94238" name="Line 32"/>
            <p:cNvSpPr/>
            <p:nvPr/>
          </p:nvSpPr>
          <p:spPr>
            <a:xfrm flipH="1">
              <a:off x="936" y="187"/>
              <a:ext cx="0" cy="437"/>
            </a:xfrm>
            <a:prstGeom prst="line">
              <a:avLst/>
            </a:prstGeom>
            <a:ln w="9525" cap="flat" cmpd="sng">
              <a:solidFill>
                <a:schemeClr val="tx1"/>
              </a:solidFill>
              <a:prstDash val="dash"/>
              <a:round/>
              <a:headEnd type="none" w="med" len="med"/>
              <a:tailEnd type="triangle" w="med" len="med"/>
            </a:ln>
          </p:spPr>
        </p:sp>
        <p:sp>
          <p:nvSpPr>
            <p:cNvPr id="94239" name="Line 33"/>
            <p:cNvSpPr/>
            <p:nvPr/>
          </p:nvSpPr>
          <p:spPr>
            <a:xfrm>
              <a:off x="936" y="187"/>
              <a:ext cx="360" cy="437"/>
            </a:xfrm>
            <a:prstGeom prst="line">
              <a:avLst/>
            </a:prstGeom>
            <a:ln w="9525" cap="flat" cmpd="sng">
              <a:solidFill>
                <a:schemeClr val="tx1"/>
              </a:solidFill>
              <a:prstDash val="solid"/>
              <a:round/>
              <a:headEnd type="none" w="med" len="med"/>
              <a:tailEnd type="triangle" w="med" len="med"/>
            </a:ln>
          </p:spPr>
        </p:sp>
        <p:sp>
          <p:nvSpPr>
            <p:cNvPr id="94240" name="Line 34"/>
            <p:cNvSpPr/>
            <p:nvPr/>
          </p:nvSpPr>
          <p:spPr>
            <a:xfrm>
              <a:off x="936" y="811"/>
              <a:ext cx="144" cy="0"/>
            </a:xfrm>
            <a:prstGeom prst="line">
              <a:avLst/>
            </a:prstGeom>
            <a:ln w="9525" cap="flat" cmpd="sng">
              <a:solidFill>
                <a:schemeClr val="tx1"/>
              </a:solidFill>
              <a:prstDash val="solid"/>
              <a:round/>
              <a:headEnd type="none" w="med" len="med"/>
              <a:tailEnd type="none" w="med" len="med"/>
            </a:ln>
          </p:spPr>
        </p:sp>
        <p:sp>
          <p:nvSpPr>
            <p:cNvPr id="94241" name="Line 35"/>
            <p:cNvSpPr/>
            <p:nvPr/>
          </p:nvSpPr>
          <p:spPr>
            <a:xfrm flipV="1">
              <a:off x="1080" y="686"/>
              <a:ext cx="0" cy="125"/>
            </a:xfrm>
            <a:prstGeom prst="line">
              <a:avLst/>
            </a:prstGeom>
            <a:ln w="9525" cap="flat" cmpd="sng">
              <a:solidFill>
                <a:schemeClr val="tx1"/>
              </a:solidFill>
              <a:prstDash val="solid"/>
              <a:round/>
              <a:headEnd type="none" w="med" len="med"/>
              <a:tailEnd type="none" w="med" len="med"/>
            </a:ln>
          </p:spPr>
        </p:sp>
        <p:sp>
          <p:nvSpPr>
            <p:cNvPr id="94242" name="Line 36"/>
            <p:cNvSpPr/>
            <p:nvPr/>
          </p:nvSpPr>
          <p:spPr>
            <a:xfrm>
              <a:off x="1080" y="686"/>
              <a:ext cx="144" cy="0"/>
            </a:xfrm>
            <a:prstGeom prst="line">
              <a:avLst/>
            </a:prstGeom>
            <a:ln w="9525" cap="flat" cmpd="sng">
              <a:solidFill>
                <a:schemeClr val="tx1"/>
              </a:solidFill>
              <a:prstDash val="solid"/>
              <a:round/>
              <a:headEnd type="none" w="med" len="med"/>
              <a:tailEnd type="triangle" w="med" len="med"/>
            </a:ln>
          </p:spPr>
        </p:sp>
        <p:sp>
          <p:nvSpPr>
            <p:cNvPr id="94243" name="Line 37"/>
            <p:cNvSpPr/>
            <p:nvPr/>
          </p:nvSpPr>
          <p:spPr>
            <a:xfrm>
              <a:off x="1766" y="437"/>
              <a:ext cx="0" cy="187"/>
            </a:xfrm>
            <a:prstGeom prst="line">
              <a:avLst/>
            </a:prstGeom>
            <a:ln w="9525" cap="flat" cmpd="sng">
              <a:solidFill>
                <a:schemeClr val="tx1"/>
              </a:solidFill>
              <a:prstDash val="solid"/>
              <a:round/>
              <a:headEnd type="none" w="med" len="med"/>
              <a:tailEnd type="triangle" w="med" len="med"/>
            </a:ln>
          </p:spPr>
        </p:sp>
      </p:grpSp>
      <p:sp>
        <p:nvSpPr>
          <p:cNvPr id="94244" name="Text Box 38"/>
          <p:cNvSpPr txBox="1"/>
          <p:nvPr/>
        </p:nvSpPr>
        <p:spPr>
          <a:xfrm>
            <a:off x="2949575" y="3429000"/>
            <a:ext cx="32702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q</a:t>
            </a:r>
            <a:endParaRPr lang="en-US" altLang="zh-CN" dirty="0">
              <a:latin typeface="Verdana" panose="020B0604030504040204" pitchFamily="34" charset="0"/>
              <a:ea typeface="宋体" panose="02010600030101010101" pitchFamily="2" charset="-122"/>
            </a:endParaRPr>
          </a:p>
        </p:txBody>
      </p:sp>
      <p:sp>
        <p:nvSpPr>
          <p:cNvPr id="94245" name="Text Box 39"/>
          <p:cNvSpPr txBox="1"/>
          <p:nvPr/>
        </p:nvSpPr>
        <p:spPr>
          <a:xfrm>
            <a:off x="663575" y="5243513"/>
            <a:ext cx="74453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94246" name="Text Box 40"/>
          <p:cNvSpPr txBox="1"/>
          <p:nvPr/>
        </p:nvSpPr>
        <p:spPr>
          <a:xfrm>
            <a:off x="5416550" y="3011488"/>
            <a:ext cx="327025"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94247" name="Text Box 41"/>
          <p:cNvSpPr txBox="1"/>
          <p:nvPr/>
        </p:nvSpPr>
        <p:spPr>
          <a:xfrm>
            <a:off x="2247900" y="5316538"/>
            <a:ext cx="417513"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94248" name="Text Box 42"/>
          <p:cNvSpPr txBox="1"/>
          <p:nvPr/>
        </p:nvSpPr>
        <p:spPr>
          <a:xfrm>
            <a:off x="4714875" y="5316538"/>
            <a:ext cx="361950"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i</a:t>
            </a:r>
            <a:endParaRPr lang="en-US" altLang="zh-CN" baseline="-25000" dirty="0">
              <a:latin typeface="Verdana" panose="020B0604030504040204" pitchFamily="34" charset="0"/>
              <a:ea typeface="宋体" panose="02010600030101010101" pitchFamily="2" charset="-122"/>
            </a:endParaRPr>
          </a:p>
        </p:txBody>
      </p:sp>
      <p:sp>
        <p:nvSpPr>
          <p:cNvPr id="94249" name="Text Box 43"/>
          <p:cNvSpPr txBox="1"/>
          <p:nvPr/>
        </p:nvSpPr>
        <p:spPr>
          <a:xfrm>
            <a:off x="7216775" y="5316538"/>
            <a:ext cx="417513"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94250" name="Text Box 44"/>
          <p:cNvSpPr txBox="1"/>
          <p:nvPr/>
        </p:nvSpPr>
        <p:spPr>
          <a:xfrm>
            <a:off x="6122988" y="3948113"/>
            <a:ext cx="320675"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endParaRPr lang="en-US" altLang="zh-CN" dirty="0">
              <a:latin typeface="Verdana" panose="020B0604030504040204" pitchFamily="34" charset="0"/>
              <a:ea typeface="宋体" panose="02010600030101010101" pitchFamily="2" charset="-122"/>
            </a:endParaRPr>
          </a:p>
        </p:txBody>
      </p:sp>
      <p:sp>
        <p:nvSpPr>
          <p:cNvPr id="94251" name="Text Box 45"/>
          <p:cNvSpPr txBox="1"/>
          <p:nvPr/>
        </p:nvSpPr>
        <p:spPr>
          <a:xfrm>
            <a:off x="7019925" y="5748338"/>
            <a:ext cx="77628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94252" name="Rectangle 2"/>
          <p:cNvSpPr>
            <a:spLocks noGrp="1"/>
          </p:cNvSpPr>
          <p:nvPr>
            <p:ph type="title" idx="4294967295"/>
          </p:nvPr>
        </p:nvSpPr>
        <p:spPr>
          <a:xfrm>
            <a:off x="1524000" y="187325"/>
            <a:ext cx="7010400" cy="1527175"/>
          </a:xfrm>
          <a:ln/>
        </p:spPr>
        <p:txBody>
          <a:bodyPr vert="horz" wrap="square" lIns="91440" tIns="45720" rIns="91440" bIns="45720" anchor="ctr" anchorCtr="0"/>
          <a:p>
            <a:pPr eaLnBrk="1" hangingPunct="1"/>
            <a:r>
              <a:rPr lang="zh-CN" altLang="en-US" dirty="0"/>
              <a:t>在链表中插入结点（</a:t>
            </a:r>
            <a:r>
              <a:rPr lang="en-US" altLang="zh-CN" dirty="0"/>
              <a:t>7</a:t>
            </a:r>
            <a:r>
              <a:rPr lang="zh-CN" altLang="en-US"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枚举类型运算（</a:t>
            </a:r>
            <a:r>
              <a:rPr lang="en-US" altLang="zh-CN" dirty="0"/>
              <a:t>3</a:t>
            </a:r>
            <a:r>
              <a:rPr lang="zh-CN" altLang="en-US" dirty="0"/>
              <a:t>）</a:t>
            </a:r>
            <a:endParaRPr lang="zh-CN" altLang="en-US" dirty="0"/>
          </a:p>
        </p:txBody>
      </p:sp>
      <p:sp>
        <p:nvSpPr>
          <p:cNvPr id="12290" name="Rectangle 3"/>
          <p:cNvSpPr>
            <a:spLocks noGrp="1"/>
          </p:cNvSpPr>
          <p:nvPr>
            <p:ph type="body" idx="4294967295"/>
          </p:nvPr>
        </p:nvSpPr>
        <p:spPr>
          <a:xfrm>
            <a:off x="179388" y="1557338"/>
            <a:ext cx="8893175" cy="5257800"/>
          </a:xfrm>
          <a:ln/>
        </p:spPr>
        <p:txBody>
          <a:bodyPr vert="horz" wrap="square" lIns="91440" tIns="45720" rIns="91440" bIns="45720" anchor="t" anchorCtr="0"/>
          <a:p>
            <a:pPr eaLnBrk="1" hangingPunct="1"/>
            <a:r>
              <a:rPr lang="zh-CN" altLang="en-US" dirty="0"/>
              <a:t>比较运算</a:t>
            </a:r>
            <a:endParaRPr lang="zh-CN" altLang="en-US" dirty="0"/>
          </a:p>
          <a:p>
            <a:pPr lvl="1" eaLnBrk="1" hangingPunct="1">
              <a:buFont typeface="Wingdings" panose="05000000000000000000" pitchFamily="2" charset="2"/>
              <a:buChar char="l"/>
            </a:pPr>
            <a:r>
              <a:rPr lang="zh-CN" altLang="en-US" dirty="0"/>
              <a:t>转化为枚举值</a:t>
            </a:r>
            <a:r>
              <a:rPr lang="zh-CN" altLang="en-US" dirty="0">
                <a:solidFill>
                  <a:srgbClr val="FF0000"/>
                </a:solidFill>
              </a:rPr>
              <a:t>所对应的整数</a:t>
            </a:r>
            <a:r>
              <a:rPr lang="zh-CN" altLang="en-US" dirty="0"/>
              <a:t>之间的比较。</a:t>
            </a:r>
            <a:endParaRPr lang="zh-CN" altLang="en-US" dirty="0"/>
          </a:p>
          <a:p>
            <a:pPr lvl="1" eaLnBrk="1" hangingPunct="1">
              <a:buFont typeface="Wingdings" panose="05000000000000000000" pitchFamily="2" charset="2"/>
              <a:buChar char="l"/>
            </a:pPr>
            <a:r>
              <a:rPr lang="zh-CN" altLang="en-US" dirty="0"/>
              <a:t>例如，</a:t>
            </a:r>
            <a:r>
              <a:rPr lang="en-US" altLang="zh-CN" dirty="0">
                <a:latin typeface="Courier New" panose="02070309020205020404" pitchFamily="49" charset="0"/>
              </a:rPr>
              <a:t>MON &lt; TUE</a:t>
            </a:r>
            <a:r>
              <a:rPr lang="zh-CN" altLang="en-US" dirty="0">
                <a:latin typeface="Courier New" panose="02070309020205020404" pitchFamily="49" charset="0"/>
              </a:rPr>
              <a:t>（结果为</a:t>
            </a:r>
            <a:r>
              <a:rPr lang="en-US" altLang="zh-CN" dirty="0">
                <a:latin typeface="Courier New" panose="02070309020205020404" pitchFamily="49" charset="0"/>
              </a:rPr>
              <a:t>true</a:t>
            </a:r>
            <a:r>
              <a:rPr lang="zh-CN" altLang="en-US" dirty="0">
                <a:latin typeface="Courier New" panose="02070309020205020404" pitchFamily="49" charset="0"/>
              </a:rPr>
              <a:t>）</a:t>
            </a:r>
            <a:endParaRPr lang="zh-CN" altLang="en-US" dirty="0">
              <a:latin typeface="Courier New" panose="02070309020205020404" pitchFamily="49" charset="0"/>
            </a:endParaRPr>
          </a:p>
          <a:p>
            <a:pPr eaLnBrk="1" hangingPunct="1"/>
            <a:r>
              <a:rPr lang="zh-CN" altLang="en-US" dirty="0"/>
              <a:t>算术运算</a:t>
            </a:r>
            <a:endParaRPr lang="zh-CN" altLang="en-US" dirty="0"/>
          </a:p>
          <a:p>
            <a:pPr lvl="1" eaLnBrk="1" hangingPunct="1">
              <a:buFont typeface="Wingdings" panose="05000000000000000000" pitchFamily="2" charset="2"/>
              <a:buChar char="l"/>
            </a:pPr>
            <a:r>
              <a:rPr lang="zh-CN" altLang="en-US" dirty="0"/>
              <a:t>运算时，枚举值</a:t>
            </a:r>
            <a:r>
              <a:rPr lang="zh-CN" altLang="en-US" dirty="0">
                <a:solidFill>
                  <a:srgbClr val="FF0000"/>
                </a:solidFill>
              </a:rPr>
              <a:t>将转换成对应的整型值</a:t>
            </a:r>
            <a:r>
              <a:rPr lang="zh-CN" altLang="en-US" dirty="0"/>
              <a:t>。</a:t>
            </a:r>
            <a:endParaRPr lang="zh-CN" altLang="en-US" dirty="0"/>
          </a:p>
          <a:p>
            <a:pPr lvl="1" eaLnBrk="1" hangingPunct="1">
              <a:buFont typeface="Wingdings" panose="05000000000000000000" pitchFamily="2" charset="2"/>
              <a:buChar char="l"/>
            </a:pPr>
            <a:r>
              <a:rPr lang="zh-CN" altLang="en-US" dirty="0"/>
              <a:t>对枚举类型进行算术运算的结果类型为</a:t>
            </a:r>
            <a:r>
              <a:rPr lang="zh-CN" altLang="en-US" dirty="0">
                <a:solidFill>
                  <a:srgbClr val="FF0000"/>
                </a:solidFill>
              </a:rPr>
              <a:t>算术类型</a:t>
            </a:r>
            <a:r>
              <a:rPr lang="zh-CN" altLang="en-US" dirty="0"/>
              <a:t>。</a:t>
            </a:r>
            <a:endParaRPr lang="zh-CN" altLang="en-US" dirty="0"/>
          </a:p>
          <a:p>
            <a:pPr lvl="1" eaLnBrk="1" hangingPunct="1">
              <a:buFont typeface="Wingdings" panose="05000000000000000000" pitchFamily="2" charset="2"/>
              <a:buChar char="l"/>
            </a:pPr>
            <a:r>
              <a:rPr lang="zh-CN" altLang="en-US" dirty="0"/>
              <a:t>例如：</a:t>
            </a:r>
            <a:endParaRPr lang="zh-CN" altLang="en-US" dirty="0"/>
          </a:p>
          <a:p>
            <a:pPr lvl="1" eaLnBrk="1" hangingPunct="1">
              <a:buNone/>
            </a:pPr>
            <a:r>
              <a:rPr lang="zh-CN" altLang="en-US" dirty="0"/>
              <a:t>   </a:t>
            </a:r>
            <a:r>
              <a:rPr lang="en-US" altLang="zh-CN" dirty="0"/>
              <a:t>Day d;</a:t>
            </a:r>
            <a:endParaRPr lang="en-US" altLang="zh-CN" dirty="0"/>
          </a:p>
          <a:p>
            <a:pPr lvl="1" eaLnBrk="1" hangingPunct="1">
              <a:buNone/>
            </a:pPr>
            <a:r>
              <a:rPr lang="en-US" altLang="zh-CN" dirty="0"/>
              <a:t>   d = d+1;  //Error</a:t>
            </a:r>
            <a:r>
              <a:rPr lang="zh-CN" altLang="en-US" dirty="0"/>
              <a:t>，因为</a:t>
            </a:r>
            <a:r>
              <a:rPr lang="en-US" altLang="zh-CN" dirty="0"/>
              <a:t>d+1</a:t>
            </a:r>
            <a:r>
              <a:rPr lang="zh-CN" altLang="en-US" dirty="0"/>
              <a:t>的结果为</a:t>
            </a:r>
            <a:r>
              <a:rPr lang="en-US" altLang="zh-CN" dirty="0"/>
              <a:t>int</a:t>
            </a:r>
            <a:r>
              <a:rPr lang="zh-CN" altLang="en-US" dirty="0"/>
              <a:t>类型。</a:t>
            </a:r>
            <a:endParaRPr lang="zh-CN" altLang="en-US" dirty="0"/>
          </a:p>
          <a:p>
            <a:pPr lvl="1" eaLnBrk="1" hangingPunct="1">
              <a:buNone/>
            </a:pPr>
            <a:r>
              <a:rPr lang="zh-CN" altLang="en-US" dirty="0"/>
              <a:t>   </a:t>
            </a:r>
            <a:r>
              <a:rPr lang="en-US" altLang="zh-CN" dirty="0"/>
              <a:t>d = </a:t>
            </a:r>
            <a:r>
              <a:rPr lang="en-US" altLang="zh-CN" dirty="0">
                <a:solidFill>
                  <a:srgbClr val="FF0000"/>
                </a:solidFill>
              </a:rPr>
              <a:t>(Day)</a:t>
            </a:r>
            <a:r>
              <a:rPr lang="en-US" altLang="zh-CN" dirty="0"/>
              <a:t>(d+1)  //OK</a:t>
            </a:r>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idx="4294967295"/>
          </p:nvPr>
        </p:nvSpPr>
        <p:spPr>
          <a:xfrm>
            <a:off x="1692275" y="476250"/>
            <a:ext cx="8229600" cy="922338"/>
          </a:xfrm>
          <a:ln/>
        </p:spPr>
        <p:txBody>
          <a:bodyPr vert="horz" wrap="square" lIns="91440" tIns="45720" rIns="91440" bIns="45720" anchor="ctr" anchorCtr="0"/>
          <a:p>
            <a:pPr eaLnBrk="1" hangingPunct="1"/>
            <a:r>
              <a:rPr lang="zh-CN" altLang="en-US" dirty="0"/>
              <a:t>在链表中删除一个结点（</a:t>
            </a:r>
            <a:r>
              <a:rPr lang="en-US" altLang="zh-CN" dirty="0"/>
              <a:t>1</a:t>
            </a:r>
            <a:r>
              <a:rPr lang="zh-CN" altLang="en-US" dirty="0"/>
              <a:t>） </a:t>
            </a:r>
            <a:endParaRPr lang="zh-CN" altLang="en-US" dirty="0"/>
          </a:p>
        </p:txBody>
      </p:sp>
      <p:sp>
        <p:nvSpPr>
          <p:cNvPr id="95234" name="Rectangle 3"/>
          <p:cNvSpPr>
            <a:spLocks noGrp="1"/>
          </p:cNvSpPr>
          <p:nvPr>
            <p:ph type="body" idx="4294967295"/>
          </p:nvPr>
        </p:nvSpPr>
        <p:spPr>
          <a:xfrm>
            <a:off x="0" y="1714500"/>
            <a:ext cx="9215438" cy="3989388"/>
          </a:xfrm>
          <a:ln/>
        </p:spPr>
        <p:txBody>
          <a:bodyPr vert="horz" wrap="square" lIns="91440" tIns="45720" rIns="91440" bIns="45720" anchor="t" anchorCtr="0"/>
          <a:p>
            <a:pPr eaLnBrk="1" hangingPunct="1"/>
            <a:r>
              <a:rPr lang="zh-CN" altLang="en-US" sz="2800" dirty="0"/>
              <a:t>假设链表不为空，即</a:t>
            </a:r>
            <a:r>
              <a:rPr lang="en-US" altLang="zh-CN" sz="2800" dirty="0">
                <a:solidFill>
                  <a:srgbClr val="FF0000"/>
                </a:solidFill>
              </a:rPr>
              <a:t>head != NULL</a:t>
            </a:r>
            <a:endParaRPr lang="en-US" altLang="zh-CN" sz="2800" dirty="0">
              <a:solidFill>
                <a:srgbClr val="FF0000"/>
              </a:solidFill>
            </a:endParaRPr>
          </a:p>
          <a:p>
            <a:pPr eaLnBrk="1" hangingPunct="1"/>
            <a:r>
              <a:rPr lang="zh-CN" altLang="en-US" sz="2800" dirty="0"/>
              <a:t>如果删除链表中第一个结点：</a:t>
            </a:r>
            <a:endParaRPr lang="en-US" altLang="zh-CN" sz="2800" dirty="0"/>
          </a:p>
          <a:p>
            <a:pPr lvl="1" eaLnBrk="1" hangingPunct="1">
              <a:buNone/>
            </a:pPr>
            <a:r>
              <a:rPr lang="en-US" altLang="zh-CN" dirty="0"/>
              <a:t>Node *p=head; //p</a:t>
            </a:r>
            <a:r>
              <a:rPr lang="zh-CN" altLang="en-US" dirty="0"/>
              <a:t>指向第一结点。</a:t>
            </a:r>
            <a:endParaRPr lang="en-US" altLang="zh-CN" dirty="0"/>
          </a:p>
          <a:p>
            <a:pPr lvl="1" eaLnBrk="1" hangingPunct="1">
              <a:buNone/>
            </a:pPr>
            <a:r>
              <a:rPr lang="en-US" altLang="zh-CN" dirty="0"/>
              <a:t>head = head-&gt;next; //</a:t>
            </a:r>
            <a:r>
              <a:rPr lang="zh-CN" altLang="en-US" dirty="0"/>
              <a:t>头指针指向第一结点的下一结点。</a:t>
            </a:r>
            <a:endParaRPr lang="en-US" altLang="zh-CN" dirty="0"/>
          </a:p>
          <a:p>
            <a:pPr lvl="1" eaLnBrk="1" hangingPunct="1">
              <a:buNone/>
            </a:pPr>
            <a:r>
              <a:rPr lang="en-US" altLang="zh-CN" dirty="0">
                <a:solidFill>
                  <a:srgbClr val="FF0000"/>
                </a:solidFill>
              </a:rPr>
              <a:t>delete p</a:t>
            </a:r>
            <a:r>
              <a:rPr lang="en-US" altLang="zh-CN" dirty="0"/>
              <a:t>;  //</a:t>
            </a:r>
            <a:r>
              <a:rPr lang="zh-CN" altLang="en-US" dirty="0"/>
              <a:t>归还删除结点的空间。</a:t>
            </a:r>
            <a:endParaRPr lang="zh-CN" altLang="en-US" dirty="0"/>
          </a:p>
          <a:p>
            <a:pPr eaLnBrk="1" hangingPunct="1"/>
            <a:r>
              <a:rPr lang="zh-CN" altLang="en-US" dirty="0"/>
              <a:t>图示为：</a:t>
            </a:r>
            <a:endParaRPr lang="zh-CN" altLang="en-US" dirty="0"/>
          </a:p>
        </p:txBody>
      </p:sp>
      <p:grpSp>
        <p:nvGrpSpPr>
          <p:cNvPr id="95235" name="Group 4"/>
          <p:cNvGrpSpPr/>
          <p:nvPr/>
        </p:nvGrpSpPr>
        <p:grpSpPr>
          <a:xfrm>
            <a:off x="1476375" y="4941888"/>
            <a:ext cx="6048375" cy="1727200"/>
            <a:chOff x="0" y="0"/>
            <a:chExt cx="1872" cy="565"/>
          </a:xfrm>
        </p:grpSpPr>
        <p:sp>
          <p:nvSpPr>
            <p:cNvPr id="95236" name="Rectangle 5"/>
            <p:cNvSpPr/>
            <p:nvPr/>
          </p:nvSpPr>
          <p:spPr>
            <a:xfrm>
              <a:off x="432" y="250"/>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5237" name="Rectangle 6"/>
            <p:cNvSpPr/>
            <p:nvPr/>
          </p:nvSpPr>
          <p:spPr>
            <a:xfrm>
              <a:off x="864" y="250"/>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5238" name="Rectangle 7"/>
            <p:cNvSpPr/>
            <p:nvPr/>
          </p:nvSpPr>
          <p:spPr>
            <a:xfrm>
              <a:off x="1656" y="250"/>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5239" name="Line 8"/>
            <p:cNvSpPr/>
            <p:nvPr/>
          </p:nvSpPr>
          <p:spPr>
            <a:xfrm>
              <a:off x="432" y="375"/>
              <a:ext cx="216" cy="0"/>
            </a:xfrm>
            <a:prstGeom prst="line">
              <a:avLst/>
            </a:prstGeom>
            <a:ln w="9525" cap="flat" cmpd="sng">
              <a:solidFill>
                <a:schemeClr val="tx1"/>
              </a:solidFill>
              <a:prstDash val="solid"/>
              <a:round/>
              <a:headEnd type="none" w="med" len="med"/>
              <a:tailEnd type="none" w="med" len="med"/>
            </a:ln>
          </p:spPr>
        </p:sp>
        <p:sp>
          <p:nvSpPr>
            <p:cNvPr id="95240" name="Line 9"/>
            <p:cNvSpPr/>
            <p:nvPr/>
          </p:nvSpPr>
          <p:spPr>
            <a:xfrm>
              <a:off x="864" y="375"/>
              <a:ext cx="216" cy="0"/>
            </a:xfrm>
            <a:prstGeom prst="line">
              <a:avLst/>
            </a:prstGeom>
            <a:ln w="9525" cap="flat" cmpd="sng">
              <a:solidFill>
                <a:schemeClr val="tx1"/>
              </a:solidFill>
              <a:prstDash val="solid"/>
              <a:round/>
              <a:headEnd type="none" w="med" len="med"/>
              <a:tailEnd type="none" w="med" len="med"/>
            </a:ln>
          </p:spPr>
        </p:sp>
        <p:sp>
          <p:nvSpPr>
            <p:cNvPr id="95241" name="Line 10"/>
            <p:cNvSpPr/>
            <p:nvPr/>
          </p:nvSpPr>
          <p:spPr>
            <a:xfrm>
              <a:off x="1656" y="375"/>
              <a:ext cx="216" cy="0"/>
            </a:xfrm>
            <a:prstGeom prst="line">
              <a:avLst/>
            </a:prstGeom>
            <a:ln w="9525" cap="flat" cmpd="sng">
              <a:solidFill>
                <a:schemeClr val="tx1"/>
              </a:solidFill>
              <a:prstDash val="solid"/>
              <a:round/>
              <a:headEnd type="none" w="med" len="med"/>
              <a:tailEnd type="none" w="med" len="med"/>
            </a:ln>
          </p:spPr>
        </p:sp>
        <p:sp>
          <p:nvSpPr>
            <p:cNvPr id="95242" name="Rectangle 11"/>
            <p:cNvSpPr/>
            <p:nvPr/>
          </p:nvSpPr>
          <p:spPr>
            <a:xfrm>
              <a:off x="0" y="375"/>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5243" name="Line 12"/>
            <p:cNvSpPr/>
            <p:nvPr/>
          </p:nvSpPr>
          <p:spPr>
            <a:xfrm>
              <a:off x="144" y="437"/>
              <a:ext cx="144" cy="0"/>
            </a:xfrm>
            <a:prstGeom prst="line">
              <a:avLst/>
            </a:prstGeom>
            <a:ln w="9525" cap="flat" cmpd="sng">
              <a:solidFill>
                <a:schemeClr val="tx1"/>
              </a:solidFill>
              <a:prstDash val="solid"/>
              <a:round/>
              <a:headEnd type="none" w="med" len="med"/>
              <a:tailEnd type="none" w="med" len="med"/>
            </a:ln>
          </p:spPr>
        </p:sp>
        <p:sp>
          <p:nvSpPr>
            <p:cNvPr id="95244" name="Line 13"/>
            <p:cNvSpPr/>
            <p:nvPr/>
          </p:nvSpPr>
          <p:spPr>
            <a:xfrm>
              <a:off x="576" y="437"/>
              <a:ext cx="144" cy="0"/>
            </a:xfrm>
            <a:prstGeom prst="line">
              <a:avLst/>
            </a:prstGeom>
            <a:ln w="9525" cap="flat" cmpd="sng">
              <a:solidFill>
                <a:schemeClr val="tx1"/>
              </a:solidFill>
              <a:prstDash val="solid"/>
              <a:round/>
              <a:headEnd type="none" w="med" len="med"/>
              <a:tailEnd type="none" w="med" len="med"/>
            </a:ln>
          </p:spPr>
        </p:sp>
        <p:sp>
          <p:nvSpPr>
            <p:cNvPr id="95245" name="Line 14"/>
            <p:cNvSpPr/>
            <p:nvPr/>
          </p:nvSpPr>
          <p:spPr>
            <a:xfrm flipV="1">
              <a:off x="720" y="312"/>
              <a:ext cx="0" cy="125"/>
            </a:xfrm>
            <a:prstGeom prst="line">
              <a:avLst/>
            </a:prstGeom>
            <a:ln w="9525" cap="flat" cmpd="sng">
              <a:solidFill>
                <a:schemeClr val="tx1"/>
              </a:solidFill>
              <a:prstDash val="solid"/>
              <a:round/>
              <a:headEnd type="none" w="med" len="med"/>
              <a:tailEnd type="none" w="med" len="med"/>
            </a:ln>
          </p:spPr>
        </p:sp>
        <p:sp>
          <p:nvSpPr>
            <p:cNvPr id="95246" name="Line 15"/>
            <p:cNvSpPr/>
            <p:nvPr/>
          </p:nvSpPr>
          <p:spPr>
            <a:xfrm>
              <a:off x="720" y="312"/>
              <a:ext cx="144" cy="0"/>
            </a:xfrm>
            <a:prstGeom prst="line">
              <a:avLst/>
            </a:prstGeom>
            <a:ln w="9525" cap="flat" cmpd="sng">
              <a:solidFill>
                <a:schemeClr val="tx1"/>
              </a:solidFill>
              <a:prstDash val="solid"/>
              <a:round/>
              <a:headEnd type="none" w="med" len="med"/>
              <a:tailEnd type="triangle" w="med" len="med"/>
            </a:ln>
          </p:spPr>
        </p:sp>
        <p:sp>
          <p:nvSpPr>
            <p:cNvPr id="95247" name="Line 16"/>
            <p:cNvSpPr/>
            <p:nvPr/>
          </p:nvSpPr>
          <p:spPr>
            <a:xfrm>
              <a:off x="1008" y="437"/>
              <a:ext cx="144" cy="0"/>
            </a:xfrm>
            <a:prstGeom prst="line">
              <a:avLst/>
            </a:prstGeom>
            <a:ln w="9525" cap="flat" cmpd="sng">
              <a:solidFill>
                <a:schemeClr val="tx1"/>
              </a:solidFill>
              <a:prstDash val="solid"/>
              <a:round/>
              <a:headEnd type="none" w="med" len="med"/>
              <a:tailEnd type="none" w="med" len="med"/>
            </a:ln>
          </p:spPr>
        </p:sp>
        <p:sp>
          <p:nvSpPr>
            <p:cNvPr id="95248" name="Line 17"/>
            <p:cNvSpPr/>
            <p:nvPr/>
          </p:nvSpPr>
          <p:spPr>
            <a:xfrm flipV="1">
              <a:off x="1152" y="312"/>
              <a:ext cx="0" cy="125"/>
            </a:xfrm>
            <a:prstGeom prst="line">
              <a:avLst/>
            </a:prstGeom>
            <a:ln w="9525" cap="flat" cmpd="sng">
              <a:solidFill>
                <a:schemeClr val="tx1"/>
              </a:solidFill>
              <a:prstDash val="solid"/>
              <a:round/>
              <a:headEnd type="none" w="med" len="med"/>
              <a:tailEnd type="none" w="med" len="med"/>
            </a:ln>
          </p:spPr>
        </p:sp>
        <p:sp>
          <p:nvSpPr>
            <p:cNvPr id="95249" name="Line 18"/>
            <p:cNvSpPr/>
            <p:nvPr/>
          </p:nvSpPr>
          <p:spPr>
            <a:xfrm>
              <a:off x="1152" y="312"/>
              <a:ext cx="144" cy="0"/>
            </a:xfrm>
            <a:prstGeom prst="line">
              <a:avLst/>
            </a:prstGeom>
            <a:ln w="9525" cap="flat" cmpd="sng">
              <a:solidFill>
                <a:schemeClr val="tx1"/>
              </a:solidFill>
              <a:prstDash val="solid"/>
              <a:round/>
              <a:headEnd type="none" w="med" len="med"/>
              <a:tailEnd type="triangle" w="med" len="med"/>
            </a:ln>
          </p:spPr>
        </p:sp>
        <p:sp>
          <p:nvSpPr>
            <p:cNvPr id="95250" name="Line 19"/>
            <p:cNvSpPr/>
            <p:nvPr/>
          </p:nvSpPr>
          <p:spPr>
            <a:xfrm>
              <a:off x="1368" y="437"/>
              <a:ext cx="144" cy="0"/>
            </a:xfrm>
            <a:prstGeom prst="line">
              <a:avLst/>
            </a:prstGeom>
            <a:ln w="9525" cap="flat" cmpd="sng">
              <a:solidFill>
                <a:schemeClr val="tx1"/>
              </a:solidFill>
              <a:prstDash val="solid"/>
              <a:round/>
              <a:headEnd type="none" w="med" len="med"/>
              <a:tailEnd type="none" w="med" len="med"/>
            </a:ln>
          </p:spPr>
        </p:sp>
        <p:sp>
          <p:nvSpPr>
            <p:cNvPr id="95251" name="Line 20"/>
            <p:cNvSpPr/>
            <p:nvPr/>
          </p:nvSpPr>
          <p:spPr>
            <a:xfrm flipV="1">
              <a:off x="1512" y="312"/>
              <a:ext cx="0" cy="125"/>
            </a:xfrm>
            <a:prstGeom prst="line">
              <a:avLst/>
            </a:prstGeom>
            <a:ln w="9525" cap="flat" cmpd="sng">
              <a:solidFill>
                <a:schemeClr val="tx1"/>
              </a:solidFill>
              <a:prstDash val="solid"/>
              <a:round/>
              <a:headEnd type="none" w="med" len="med"/>
              <a:tailEnd type="none" w="med" len="med"/>
            </a:ln>
          </p:spPr>
        </p:sp>
        <p:sp>
          <p:nvSpPr>
            <p:cNvPr id="95252" name="Line 21"/>
            <p:cNvSpPr/>
            <p:nvPr/>
          </p:nvSpPr>
          <p:spPr>
            <a:xfrm>
              <a:off x="1512" y="312"/>
              <a:ext cx="144" cy="0"/>
            </a:xfrm>
            <a:prstGeom prst="line">
              <a:avLst/>
            </a:prstGeom>
            <a:ln w="9525" cap="flat" cmpd="sng">
              <a:solidFill>
                <a:schemeClr val="tx1"/>
              </a:solidFill>
              <a:prstDash val="solid"/>
              <a:round/>
              <a:headEnd type="none" w="med" len="med"/>
              <a:tailEnd type="triangle" w="med" len="med"/>
            </a:ln>
          </p:spPr>
        </p:sp>
        <p:sp>
          <p:nvSpPr>
            <p:cNvPr id="95253" name="Rectangle 22"/>
            <p:cNvSpPr/>
            <p:nvPr/>
          </p:nvSpPr>
          <p:spPr>
            <a:xfrm>
              <a:off x="432"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5254" name="Line 23"/>
            <p:cNvSpPr/>
            <p:nvPr/>
          </p:nvSpPr>
          <p:spPr>
            <a:xfrm>
              <a:off x="537" y="63"/>
              <a:ext cx="0" cy="187"/>
            </a:xfrm>
            <a:prstGeom prst="line">
              <a:avLst/>
            </a:prstGeom>
            <a:ln w="9525" cap="flat" cmpd="sng">
              <a:solidFill>
                <a:schemeClr val="tx1"/>
              </a:solidFill>
              <a:prstDash val="solid"/>
              <a:round/>
              <a:headEnd type="none" w="med" len="med"/>
              <a:tailEnd type="triangle" w="med" len="med"/>
            </a:ln>
          </p:spPr>
        </p:sp>
        <p:sp>
          <p:nvSpPr>
            <p:cNvPr id="95255" name="Line 24"/>
            <p:cNvSpPr/>
            <p:nvPr/>
          </p:nvSpPr>
          <p:spPr>
            <a:xfrm>
              <a:off x="288" y="312"/>
              <a:ext cx="144" cy="0"/>
            </a:xfrm>
            <a:prstGeom prst="line">
              <a:avLst/>
            </a:prstGeom>
            <a:ln w="9525" cap="flat" cmpd="sng">
              <a:solidFill>
                <a:schemeClr val="tx1"/>
              </a:solidFill>
              <a:prstDash val="dash"/>
              <a:round/>
              <a:headEnd type="none" w="med" len="med"/>
              <a:tailEnd type="triangle" w="med" len="med"/>
            </a:ln>
          </p:spPr>
        </p:sp>
        <p:sp>
          <p:nvSpPr>
            <p:cNvPr id="95256" name="Line 25"/>
            <p:cNvSpPr/>
            <p:nvPr/>
          </p:nvSpPr>
          <p:spPr>
            <a:xfrm flipV="1">
              <a:off x="283" y="306"/>
              <a:ext cx="0" cy="124"/>
            </a:xfrm>
            <a:prstGeom prst="line">
              <a:avLst/>
            </a:prstGeom>
            <a:ln w="9525" cap="flat" cmpd="sng">
              <a:solidFill>
                <a:schemeClr val="tx1"/>
              </a:solidFill>
              <a:prstDash val="dash"/>
              <a:round/>
              <a:headEnd type="none" w="med" len="med"/>
              <a:tailEnd type="none" w="med" len="med"/>
            </a:ln>
          </p:spPr>
        </p:sp>
        <p:sp>
          <p:nvSpPr>
            <p:cNvPr id="95257" name="Line 26"/>
            <p:cNvSpPr/>
            <p:nvPr/>
          </p:nvSpPr>
          <p:spPr>
            <a:xfrm>
              <a:off x="283" y="435"/>
              <a:ext cx="0" cy="125"/>
            </a:xfrm>
            <a:prstGeom prst="line">
              <a:avLst/>
            </a:prstGeom>
            <a:ln w="9525" cap="flat" cmpd="sng">
              <a:solidFill>
                <a:schemeClr val="tx1"/>
              </a:solidFill>
              <a:prstDash val="solid"/>
              <a:round/>
              <a:headEnd type="none" w="med" len="med"/>
              <a:tailEnd type="none" w="med" len="med"/>
            </a:ln>
          </p:spPr>
        </p:sp>
        <p:sp>
          <p:nvSpPr>
            <p:cNvPr id="95258" name="Line 27"/>
            <p:cNvSpPr/>
            <p:nvPr/>
          </p:nvSpPr>
          <p:spPr>
            <a:xfrm>
              <a:off x="283" y="565"/>
              <a:ext cx="432" cy="0"/>
            </a:xfrm>
            <a:prstGeom prst="line">
              <a:avLst/>
            </a:prstGeom>
            <a:ln w="9525" cap="flat" cmpd="sng">
              <a:solidFill>
                <a:schemeClr val="tx1"/>
              </a:solidFill>
              <a:prstDash val="solid"/>
              <a:round/>
              <a:headEnd type="none" w="med" len="med"/>
              <a:tailEnd type="none" w="med" len="med"/>
            </a:ln>
          </p:spPr>
        </p:sp>
        <p:sp>
          <p:nvSpPr>
            <p:cNvPr id="95259" name="Line 28"/>
            <p:cNvSpPr/>
            <p:nvPr/>
          </p:nvSpPr>
          <p:spPr>
            <a:xfrm flipV="1">
              <a:off x="720" y="435"/>
              <a:ext cx="0" cy="125"/>
            </a:xfrm>
            <a:prstGeom prst="line">
              <a:avLst/>
            </a:prstGeom>
            <a:ln w="9525" cap="flat" cmpd="sng">
              <a:solidFill>
                <a:schemeClr val="tx1"/>
              </a:solidFill>
              <a:prstDash val="solid"/>
              <a:round/>
              <a:headEnd type="none" w="med" len="med"/>
              <a:tailEnd type="none" w="med" len="med"/>
            </a:ln>
          </p:spPr>
        </p:sp>
      </p:grpSp>
      <p:sp>
        <p:nvSpPr>
          <p:cNvPr id="95260" name="Text Box 29"/>
          <p:cNvSpPr txBox="1"/>
          <p:nvPr/>
        </p:nvSpPr>
        <p:spPr>
          <a:xfrm>
            <a:off x="1403350" y="5676900"/>
            <a:ext cx="744538"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95261" name="Text Box 30"/>
          <p:cNvSpPr txBox="1"/>
          <p:nvPr/>
        </p:nvSpPr>
        <p:spPr>
          <a:xfrm>
            <a:off x="2392363" y="4956175"/>
            <a:ext cx="32702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p</a:t>
            </a:r>
            <a:endParaRPr lang="en-US" altLang="zh-CN" dirty="0">
              <a:latin typeface="Verdana" panose="020B0604030504040204" pitchFamily="34" charset="0"/>
              <a:ea typeface="宋体" panose="02010600030101010101" pitchFamily="2" charset="-122"/>
            </a:endParaRPr>
          </a:p>
        </p:txBody>
      </p:sp>
      <p:sp>
        <p:nvSpPr>
          <p:cNvPr id="95262" name="Text Box 31"/>
          <p:cNvSpPr txBox="1"/>
          <p:nvPr/>
        </p:nvSpPr>
        <p:spPr>
          <a:xfrm>
            <a:off x="2967038" y="5676900"/>
            <a:ext cx="417512"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95263" name="Text Box 32"/>
          <p:cNvSpPr txBox="1"/>
          <p:nvPr/>
        </p:nvSpPr>
        <p:spPr>
          <a:xfrm>
            <a:off x="4408488" y="5676900"/>
            <a:ext cx="417512"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2</a:t>
            </a:r>
            <a:endParaRPr lang="en-US" altLang="zh-CN" baseline="-25000" dirty="0">
              <a:latin typeface="Verdana" panose="020B0604030504040204" pitchFamily="34" charset="0"/>
              <a:ea typeface="宋体" panose="02010600030101010101" pitchFamily="2" charset="-122"/>
            </a:endParaRPr>
          </a:p>
        </p:txBody>
      </p:sp>
      <p:sp>
        <p:nvSpPr>
          <p:cNvPr id="95264" name="Text Box 33"/>
          <p:cNvSpPr txBox="1"/>
          <p:nvPr/>
        </p:nvSpPr>
        <p:spPr>
          <a:xfrm>
            <a:off x="7000875" y="5676900"/>
            <a:ext cx="417513"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95265" name="Text Box 34"/>
          <p:cNvSpPr txBox="1"/>
          <p:nvPr/>
        </p:nvSpPr>
        <p:spPr>
          <a:xfrm>
            <a:off x="6748463" y="6108700"/>
            <a:ext cx="776287"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body" idx="4294967295"/>
          </p:nvPr>
        </p:nvSpPr>
        <p:spPr>
          <a:xfrm>
            <a:off x="250825" y="1546225"/>
            <a:ext cx="8686800" cy="5454650"/>
          </a:xfrm>
          <a:ln/>
        </p:spPr>
        <p:txBody>
          <a:bodyPr vert="horz" wrap="square" lIns="91440" tIns="45720" rIns="91440" bIns="45720" anchor="t" anchorCtr="0"/>
          <a:p>
            <a:pPr defTabSz="898525" eaLnBrk="1" hangingPunct="1"/>
            <a:r>
              <a:rPr lang="zh-CN" altLang="en-US" sz="2600" dirty="0"/>
              <a:t>如果删除链表的最后一个结点： </a:t>
            </a:r>
            <a:endParaRPr lang="zh-CN" altLang="en-US" sz="2600" dirty="0"/>
          </a:p>
          <a:p>
            <a:pPr lvl="1" defTabSz="898525" eaLnBrk="1" hangingPunct="1">
              <a:buNone/>
            </a:pPr>
            <a:r>
              <a:rPr lang="en-US" altLang="zh-CN" sz="2400" dirty="0"/>
              <a:t>Node *q1=NULL,*q2=head;// </a:t>
            </a:r>
            <a:r>
              <a:rPr lang="zh-CN" altLang="en-US" sz="2400" dirty="0"/>
              <a:t>循环查找最后一个结点，</a:t>
            </a:r>
            <a:endParaRPr lang="en-US" altLang="zh-CN" sz="2400" dirty="0"/>
          </a:p>
          <a:p>
            <a:pPr lvl="1" defTabSz="898525" eaLnBrk="1" hangingPunct="1">
              <a:buNone/>
            </a:pPr>
            <a:r>
              <a:rPr lang="en-US" altLang="zh-CN" sz="2400" dirty="0"/>
              <a:t>                                     // q2</a:t>
            </a:r>
            <a:r>
              <a:rPr lang="zh-CN" altLang="en-US" sz="2400" dirty="0"/>
              <a:t>指向它，</a:t>
            </a:r>
            <a:r>
              <a:rPr lang="en-US" altLang="zh-CN" sz="2400" dirty="0"/>
              <a:t>q1</a:t>
            </a:r>
            <a:r>
              <a:rPr lang="zh-CN" altLang="en-US" sz="2400" dirty="0"/>
              <a:t>指向它的前一个结点。</a:t>
            </a:r>
            <a:endParaRPr lang="zh-CN" altLang="en-US" sz="2400" dirty="0"/>
          </a:p>
          <a:p>
            <a:pPr lvl="1" defTabSz="898525" eaLnBrk="1" hangingPunct="1">
              <a:buNone/>
            </a:pPr>
            <a:r>
              <a:rPr lang="en-US" altLang="zh-CN" sz="2400" dirty="0"/>
              <a:t>while (q2-&gt;next != NULL)</a:t>
            </a:r>
            <a:endParaRPr lang="en-US" altLang="zh-CN" sz="2400" dirty="0"/>
          </a:p>
          <a:p>
            <a:pPr lvl="1" defTabSz="898525" eaLnBrk="1" hangingPunct="1">
              <a:buNone/>
            </a:pPr>
            <a:r>
              <a:rPr lang="en-US" altLang="zh-CN" sz="2400" dirty="0"/>
              <a:t>{	q1 = q2;</a:t>
            </a:r>
            <a:endParaRPr lang="en-US" altLang="zh-CN" sz="2400" dirty="0"/>
          </a:p>
          <a:p>
            <a:pPr lvl="1" defTabSz="898525" eaLnBrk="1" hangingPunct="1">
              <a:buNone/>
            </a:pPr>
            <a:r>
              <a:rPr lang="en-US" altLang="zh-CN" sz="2400" dirty="0"/>
              <a:t>	q2 = q2-&gt;next;</a:t>
            </a:r>
            <a:endParaRPr lang="en-US" altLang="zh-CN" sz="2400" dirty="0"/>
          </a:p>
          <a:p>
            <a:pPr lvl="1" defTabSz="898525" eaLnBrk="1" hangingPunct="1">
              <a:buNone/>
            </a:pPr>
            <a:r>
              <a:rPr lang="en-US" altLang="zh-CN" sz="2400" dirty="0"/>
              <a:t>}</a:t>
            </a:r>
            <a:endParaRPr lang="en-US" altLang="zh-CN" sz="2400" dirty="0"/>
          </a:p>
          <a:p>
            <a:pPr lvl="1" defTabSz="898525" eaLnBrk="1" hangingPunct="1">
              <a:buNone/>
            </a:pPr>
            <a:r>
              <a:rPr lang="en-US" altLang="zh-CN" sz="2400" dirty="0"/>
              <a:t>if (q1 != NULL)  //</a:t>
            </a:r>
            <a:r>
              <a:rPr lang="zh-CN" altLang="en-US" sz="2400" dirty="0"/>
              <a:t>存在倒数第二个结点。</a:t>
            </a:r>
            <a:endParaRPr lang="zh-CN" altLang="en-US" sz="2400" dirty="0"/>
          </a:p>
          <a:p>
            <a:pPr lvl="1" defTabSz="898525" eaLnBrk="1" hangingPunct="1">
              <a:buNone/>
            </a:pPr>
            <a:r>
              <a:rPr lang="zh-CN" altLang="en-US" sz="2400" dirty="0"/>
              <a:t>    	  </a:t>
            </a:r>
            <a:r>
              <a:rPr lang="en-US" altLang="zh-CN" sz="2400" dirty="0"/>
              <a:t>q1-&gt;next = NULL; //</a:t>
            </a:r>
            <a:r>
              <a:rPr lang="zh-CN" altLang="en-US" sz="2400" dirty="0"/>
              <a:t>倒数第二个结点的</a:t>
            </a:r>
            <a:r>
              <a:rPr lang="en-US" altLang="zh-CN" sz="2400" dirty="0"/>
              <a:t>next</a:t>
            </a:r>
            <a:r>
              <a:rPr lang="zh-CN" altLang="en-US" sz="2400" dirty="0"/>
              <a:t>置为</a:t>
            </a:r>
            <a:r>
              <a:rPr lang="en-US" altLang="zh-CN" sz="2400" dirty="0"/>
              <a:t>NULL</a:t>
            </a:r>
            <a:r>
              <a:rPr lang="zh-CN" altLang="en-US" sz="2400" dirty="0"/>
              <a:t>。</a:t>
            </a:r>
            <a:endParaRPr lang="zh-CN" altLang="en-US" sz="2400" dirty="0"/>
          </a:p>
          <a:p>
            <a:pPr lvl="1" defTabSz="898525" eaLnBrk="1" hangingPunct="1">
              <a:buNone/>
            </a:pPr>
            <a:r>
              <a:rPr lang="en-US" altLang="zh-CN" sz="2400" dirty="0"/>
              <a:t>else  //</a:t>
            </a:r>
            <a:r>
              <a:rPr lang="zh-CN" altLang="en-US" sz="2400" dirty="0"/>
              <a:t>链表中只有一个结点。</a:t>
            </a:r>
            <a:endParaRPr lang="zh-CN" altLang="en-US" sz="2400" dirty="0"/>
          </a:p>
          <a:p>
            <a:pPr lvl="1" defTabSz="898525" eaLnBrk="1" hangingPunct="1">
              <a:buNone/>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endParaRPr lang="zh-CN" altLang="en-US" sz="2400" dirty="0"/>
          </a:p>
          <a:p>
            <a:pPr lvl="1" defTabSz="898525" eaLnBrk="1" hangingPunct="1">
              <a:buNone/>
            </a:pPr>
            <a:r>
              <a:rPr lang="en-US" altLang="zh-CN" sz="2400" dirty="0"/>
              <a:t>delete q2;  //</a:t>
            </a:r>
            <a:r>
              <a:rPr lang="zh-CN" altLang="en-US" sz="2400" dirty="0"/>
              <a:t>归还删除结点的空间。</a:t>
            </a:r>
            <a:endParaRPr lang="zh-CN" altLang="en-US" sz="2400" dirty="0"/>
          </a:p>
        </p:txBody>
      </p:sp>
      <p:sp>
        <p:nvSpPr>
          <p:cNvPr id="96258" name="Rectangle 2"/>
          <p:cNvSpPr>
            <a:spLocks noGrp="1"/>
          </p:cNvSpPr>
          <p:nvPr>
            <p:ph type="title" idx="4294967295"/>
          </p:nvPr>
        </p:nvSpPr>
        <p:spPr>
          <a:xfrm>
            <a:off x="1692275" y="476250"/>
            <a:ext cx="8229600" cy="922338"/>
          </a:xfrm>
          <a:ln/>
        </p:spPr>
        <p:txBody>
          <a:bodyPr vert="horz" wrap="square" lIns="91440" tIns="45720" rIns="91440" bIns="45720" anchor="ctr" anchorCtr="0"/>
          <a:p>
            <a:pPr eaLnBrk="1" hangingPunct="1"/>
            <a:r>
              <a:rPr lang="zh-CN" altLang="en-US" dirty="0"/>
              <a:t>在链表中删除一个结点（</a:t>
            </a:r>
            <a:r>
              <a:rPr lang="en-US" altLang="zh-CN" dirty="0"/>
              <a:t>2</a:t>
            </a:r>
            <a:r>
              <a:rPr lang="zh-CN" altLang="en-US" dirty="0"/>
              <a:t>）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3"/>
          <p:cNvSpPr>
            <a:spLocks noGrp="1"/>
          </p:cNvSpPr>
          <p:nvPr>
            <p:ph type="body" idx="4294967295"/>
          </p:nvPr>
        </p:nvSpPr>
        <p:spPr>
          <a:xfrm>
            <a:off x="1524000" y="1905000"/>
            <a:ext cx="7010400" cy="746125"/>
          </a:xfrm>
          <a:ln/>
        </p:spPr>
        <p:txBody>
          <a:bodyPr vert="horz" wrap="square" lIns="91440" tIns="45720" rIns="91440" bIns="45720" anchor="t" anchorCtr="0"/>
          <a:p>
            <a:pPr eaLnBrk="1" hangingPunct="1"/>
            <a:r>
              <a:rPr lang="zh-CN" altLang="zh-CN" dirty="0"/>
              <a:t>图示为：</a:t>
            </a:r>
            <a:endParaRPr lang="zh-CN" altLang="zh-CN" dirty="0"/>
          </a:p>
        </p:txBody>
      </p:sp>
      <p:grpSp>
        <p:nvGrpSpPr>
          <p:cNvPr id="97282" name="Group 3"/>
          <p:cNvGrpSpPr/>
          <p:nvPr/>
        </p:nvGrpSpPr>
        <p:grpSpPr>
          <a:xfrm>
            <a:off x="720725" y="3068638"/>
            <a:ext cx="6946900" cy="2900362"/>
            <a:chOff x="0" y="0"/>
            <a:chExt cx="1800" cy="749"/>
          </a:xfrm>
        </p:grpSpPr>
        <p:sp>
          <p:nvSpPr>
            <p:cNvPr id="97283" name="Rectangle 5"/>
            <p:cNvSpPr/>
            <p:nvPr/>
          </p:nvSpPr>
          <p:spPr>
            <a:xfrm>
              <a:off x="432" y="499"/>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284" name="Rectangle 6"/>
            <p:cNvSpPr/>
            <p:nvPr/>
          </p:nvSpPr>
          <p:spPr>
            <a:xfrm>
              <a:off x="1584" y="499"/>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285" name="Line 7"/>
            <p:cNvSpPr/>
            <p:nvPr/>
          </p:nvSpPr>
          <p:spPr>
            <a:xfrm>
              <a:off x="432" y="624"/>
              <a:ext cx="216" cy="0"/>
            </a:xfrm>
            <a:prstGeom prst="line">
              <a:avLst/>
            </a:prstGeom>
            <a:ln w="9525" cap="flat" cmpd="sng">
              <a:solidFill>
                <a:schemeClr val="tx1"/>
              </a:solidFill>
              <a:prstDash val="solid"/>
              <a:round/>
              <a:headEnd type="none" w="med" len="med"/>
              <a:tailEnd type="none" w="med" len="med"/>
            </a:ln>
          </p:spPr>
        </p:sp>
        <p:sp>
          <p:nvSpPr>
            <p:cNvPr id="97286" name="Line 8"/>
            <p:cNvSpPr/>
            <p:nvPr/>
          </p:nvSpPr>
          <p:spPr>
            <a:xfrm>
              <a:off x="1584" y="624"/>
              <a:ext cx="216" cy="0"/>
            </a:xfrm>
            <a:prstGeom prst="line">
              <a:avLst/>
            </a:prstGeom>
            <a:ln w="9525" cap="flat" cmpd="sng">
              <a:solidFill>
                <a:schemeClr val="tx1"/>
              </a:solidFill>
              <a:prstDash val="solid"/>
              <a:round/>
              <a:headEnd type="none" w="med" len="med"/>
              <a:tailEnd type="none" w="med" len="med"/>
            </a:ln>
          </p:spPr>
        </p:sp>
        <p:sp>
          <p:nvSpPr>
            <p:cNvPr id="97287" name="Rectangle 9"/>
            <p:cNvSpPr/>
            <p:nvPr/>
          </p:nvSpPr>
          <p:spPr>
            <a:xfrm>
              <a:off x="0" y="624"/>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288" name="Line 10"/>
            <p:cNvSpPr/>
            <p:nvPr/>
          </p:nvSpPr>
          <p:spPr>
            <a:xfrm>
              <a:off x="144" y="687"/>
              <a:ext cx="144" cy="0"/>
            </a:xfrm>
            <a:prstGeom prst="line">
              <a:avLst/>
            </a:prstGeom>
            <a:ln w="9525" cap="flat" cmpd="sng">
              <a:solidFill>
                <a:schemeClr val="tx1"/>
              </a:solidFill>
              <a:prstDash val="solid"/>
              <a:round/>
              <a:headEnd type="none" w="med" len="med"/>
              <a:tailEnd type="none" w="med" len="med"/>
            </a:ln>
          </p:spPr>
        </p:sp>
        <p:sp>
          <p:nvSpPr>
            <p:cNvPr id="97289" name="Line 11"/>
            <p:cNvSpPr/>
            <p:nvPr/>
          </p:nvSpPr>
          <p:spPr>
            <a:xfrm flipV="1">
              <a:off x="288" y="562"/>
              <a:ext cx="0" cy="125"/>
            </a:xfrm>
            <a:prstGeom prst="line">
              <a:avLst/>
            </a:prstGeom>
            <a:ln w="9525" cap="flat" cmpd="sng">
              <a:solidFill>
                <a:schemeClr val="tx1"/>
              </a:solidFill>
              <a:prstDash val="solid"/>
              <a:round/>
              <a:headEnd type="none" w="med" len="med"/>
              <a:tailEnd type="none" w="med" len="med"/>
            </a:ln>
          </p:spPr>
        </p:sp>
        <p:sp>
          <p:nvSpPr>
            <p:cNvPr id="97290" name="Line 12"/>
            <p:cNvSpPr/>
            <p:nvPr/>
          </p:nvSpPr>
          <p:spPr>
            <a:xfrm>
              <a:off x="288" y="562"/>
              <a:ext cx="144" cy="0"/>
            </a:xfrm>
            <a:prstGeom prst="line">
              <a:avLst/>
            </a:prstGeom>
            <a:ln w="9525" cap="flat" cmpd="sng">
              <a:solidFill>
                <a:schemeClr val="tx1"/>
              </a:solidFill>
              <a:prstDash val="solid"/>
              <a:round/>
              <a:headEnd type="none" w="med" len="med"/>
              <a:tailEnd type="triangle" w="med" len="med"/>
            </a:ln>
          </p:spPr>
        </p:sp>
        <p:sp>
          <p:nvSpPr>
            <p:cNvPr id="97291" name="Line 13"/>
            <p:cNvSpPr/>
            <p:nvPr/>
          </p:nvSpPr>
          <p:spPr>
            <a:xfrm>
              <a:off x="576" y="687"/>
              <a:ext cx="144" cy="0"/>
            </a:xfrm>
            <a:prstGeom prst="line">
              <a:avLst/>
            </a:prstGeom>
            <a:ln w="9525" cap="flat" cmpd="sng">
              <a:solidFill>
                <a:schemeClr val="tx1"/>
              </a:solidFill>
              <a:prstDash val="solid"/>
              <a:round/>
              <a:headEnd type="none" w="med" len="med"/>
              <a:tailEnd type="none" w="med" len="med"/>
            </a:ln>
          </p:spPr>
        </p:sp>
        <p:sp>
          <p:nvSpPr>
            <p:cNvPr id="97292" name="Line 14"/>
            <p:cNvSpPr/>
            <p:nvPr/>
          </p:nvSpPr>
          <p:spPr>
            <a:xfrm flipV="1">
              <a:off x="720" y="562"/>
              <a:ext cx="0" cy="125"/>
            </a:xfrm>
            <a:prstGeom prst="line">
              <a:avLst/>
            </a:prstGeom>
            <a:ln w="9525" cap="flat" cmpd="sng">
              <a:solidFill>
                <a:schemeClr val="tx1"/>
              </a:solidFill>
              <a:prstDash val="solid"/>
              <a:round/>
              <a:headEnd type="none" w="med" len="med"/>
              <a:tailEnd type="none" w="med" len="med"/>
            </a:ln>
          </p:spPr>
        </p:sp>
        <p:sp>
          <p:nvSpPr>
            <p:cNvPr id="97293" name="Line 15"/>
            <p:cNvSpPr/>
            <p:nvPr/>
          </p:nvSpPr>
          <p:spPr>
            <a:xfrm>
              <a:off x="720" y="562"/>
              <a:ext cx="144" cy="0"/>
            </a:xfrm>
            <a:prstGeom prst="line">
              <a:avLst/>
            </a:prstGeom>
            <a:ln w="9525" cap="flat" cmpd="sng">
              <a:solidFill>
                <a:schemeClr val="tx1"/>
              </a:solidFill>
              <a:prstDash val="solid"/>
              <a:round/>
              <a:headEnd type="none" w="med" len="med"/>
              <a:tailEnd type="triangle" w="med" len="med"/>
            </a:ln>
          </p:spPr>
        </p:sp>
        <p:sp>
          <p:nvSpPr>
            <p:cNvPr id="97294" name="Line 16"/>
            <p:cNvSpPr/>
            <p:nvPr/>
          </p:nvSpPr>
          <p:spPr>
            <a:xfrm>
              <a:off x="1296" y="687"/>
              <a:ext cx="144" cy="0"/>
            </a:xfrm>
            <a:prstGeom prst="line">
              <a:avLst/>
            </a:prstGeom>
            <a:ln w="9525" cap="flat" cmpd="sng">
              <a:solidFill>
                <a:schemeClr val="tx1"/>
              </a:solidFill>
              <a:prstDash val="dash"/>
              <a:round/>
              <a:headEnd type="none" w="med" len="med"/>
              <a:tailEnd type="none" w="med" len="med"/>
            </a:ln>
          </p:spPr>
        </p:sp>
        <p:sp>
          <p:nvSpPr>
            <p:cNvPr id="97295" name="Line 17"/>
            <p:cNvSpPr/>
            <p:nvPr/>
          </p:nvSpPr>
          <p:spPr>
            <a:xfrm flipV="1">
              <a:off x="1440" y="562"/>
              <a:ext cx="0" cy="125"/>
            </a:xfrm>
            <a:prstGeom prst="line">
              <a:avLst/>
            </a:prstGeom>
            <a:ln w="9525" cap="flat" cmpd="sng">
              <a:solidFill>
                <a:schemeClr val="tx1"/>
              </a:solidFill>
              <a:prstDash val="dash"/>
              <a:round/>
              <a:headEnd type="none" w="med" len="med"/>
              <a:tailEnd type="none" w="med" len="med"/>
            </a:ln>
          </p:spPr>
        </p:sp>
        <p:sp>
          <p:nvSpPr>
            <p:cNvPr id="97296" name="Line 18"/>
            <p:cNvSpPr/>
            <p:nvPr/>
          </p:nvSpPr>
          <p:spPr>
            <a:xfrm>
              <a:off x="1440" y="562"/>
              <a:ext cx="144" cy="0"/>
            </a:xfrm>
            <a:prstGeom prst="line">
              <a:avLst/>
            </a:prstGeom>
            <a:ln w="9525" cap="flat" cmpd="sng">
              <a:solidFill>
                <a:schemeClr val="tx1"/>
              </a:solidFill>
              <a:prstDash val="dash"/>
              <a:round/>
              <a:headEnd type="none" w="med" len="med"/>
              <a:tailEnd type="triangle" w="med" len="med"/>
            </a:ln>
          </p:spPr>
        </p:sp>
        <p:sp>
          <p:nvSpPr>
            <p:cNvPr id="97297" name="Rectangle 19"/>
            <p:cNvSpPr/>
            <p:nvPr/>
          </p:nvSpPr>
          <p:spPr>
            <a:xfrm>
              <a:off x="1152" y="499"/>
              <a:ext cx="216" cy="250"/>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298" name="Line 20"/>
            <p:cNvSpPr/>
            <p:nvPr/>
          </p:nvSpPr>
          <p:spPr>
            <a:xfrm>
              <a:off x="1152" y="624"/>
              <a:ext cx="216" cy="0"/>
            </a:xfrm>
            <a:prstGeom prst="line">
              <a:avLst/>
            </a:prstGeom>
            <a:ln w="9525" cap="flat" cmpd="sng">
              <a:solidFill>
                <a:schemeClr val="tx1"/>
              </a:solidFill>
              <a:prstDash val="solid"/>
              <a:round/>
              <a:headEnd type="none" w="med" len="med"/>
              <a:tailEnd type="none" w="med" len="med"/>
            </a:ln>
          </p:spPr>
        </p:sp>
        <p:sp>
          <p:nvSpPr>
            <p:cNvPr id="97299" name="Line 21"/>
            <p:cNvSpPr/>
            <p:nvPr/>
          </p:nvSpPr>
          <p:spPr>
            <a:xfrm>
              <a:off x="864" y="687"/>
              <a:ext cx="144" cy="0"/>
            </a:xfrm>
            <a:prstGeom prst="line">
              <a:avLst/>
            </a:prstGeom>
            <a:ln w="9525" cap="flat" cmpd="sng">
              <a:solidFill>
                <a:schemeClr val="tx1"/>
              </a:solidFill>
              <a:prstDash val="solid"/>
              <a:round/>
              <a:headEnd type="none" w="med" len="med"/>
              <a:tailEnd type="none" w="med" len="med"/>
            </a:ln>
          </p:spPr>
        </p:sp>
        <p:sp>
          <p:nvSpPr>
            <p:cNvPr id="97300" name="Line 22"/>
            <p:cNvSpPr/>
            <p:nvPr/>
          </p:nvSpPr>
          <p:spPr>
            <a:xfrm flipV="1">
              <a:off x="1008" y="562"/>
              <a:ext cx="0" cy="125"/>
            </a:xfrm>
            <a:prstGeom prst="line">
              <a:avLst/>
            </a:prstGeom>
            <a:ln w="9525" cap="flat" cmpd="sng">
              <a:solidFill>
                <a:schemeClr val="tx1"/>
              </a:solidFill>
              <a:prstDash val="solid"/>
              <a:round/>
              <a:headEnd type="none" w="med" len="med"/>
              <a:tailEnd type="none" w="med" len="med"/>
            </a:ln>
          </p:spPr>
        </p:sp>
        <p:sp>
          <p:nvSpPr>
            <p:cNvPr id="97301" name="Line 23"/>
            <p:cNvSpPr/>
            <p:nvPr/>
          </p:nvSpPr>
          <p:spPr>
            <a:xfrm>
              <a:off x="1008" y="562"/>
              <a:ext cx="144" cy="0"/>
            </a:xfrm>
            <a:prstGeom prst="line">
              <a:avLst/>
            </a:prstGeom>
            <a:ln w="9525" cap="flat" cmpd="sng">
              <a:solidFill>
                <a:schemeClr val="tx1"/>
              </a:solidFill>
              <a:prstDash val="solid"/>
              <a:round/>
              <a:headEnd type="none" w="med" len="med"/>
              <a:tailEnd type="triangle" w="med" len="med"/>
            </a:ln>
          </p:spPr>
        </p:sp>
        <p:sp>
          <p:nvSpPr>
            <p:cNvPr id="97302" name="Rectangle 24"/>
            <p:cNvSpPr/>
            <p:nvPr/>
          </p:nvSpPr>
          <p:spPr>
            <a:xfrm>
              <a:off x="576"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303" name="Line 25"/>
            <p:cNvSpPr/>
            <p:nvPr/>
          </p:nvSpPr>
          <p:spPr>
            <a:xfrm flipH="1">
              <a:off x="360" y="63"/>
              <a:ext cx="288" cy="249"/>
            </a:xfrm>
            <a:prstGeom prst="line">
              <a:avLst/>
            </a:prstGeom>
            <a:ln w="9525" cap="flat" cmpd="sng">
              <a:solidFill>
                <a:schemeClr val="tx1"/>
              </a:solidFill>
              <a:prstDash val="dash"/>
              <a:round/>
              <a:headEnd type="none" w="med" len="med"/>
              <a:tailEnd type="triangle" w="med" len="med"/>
            </a:ln>
          </p:spPr>
        </p:sp>
        <p:sp>
          <p:nvSpPr>
            <p:cNvPr id="97304" name="Line 26"/>
            <p:cNvSpPr/>
            <p:nvPr/>
          </p:nvSpPr>
          <p:spPr>
            <a:xfrm flipH="1">
              <a:off x="504" y="63"/>
              <a:ext cx="144" cy="436"/>
            </a:xfrm>
            <a:prstGeom prst="line">
              <a:avLst/>
            </a:prstGeom>
            <a:ln w="9525" cap="flat" cmpd="sng">
              <a:solidFill>
                <a:schemeClr val="tx1"/>
              </a:solidFill>
              <a:prstDash val="dash"/>
              <a:round/>
              <a:headEnd type="none" w="med" len="med"/>
              <a:tailEnd type="triangle" w="med" len="med"/>
            </a:ln>
          </p:spPr>
        </p:sp>
        <p:sp>
          <p:nvSpPr>
            <p:cNvPr id="97305" name="Line 27"/>
            <p:cNvSpPr/>
            <p:nvPr/>
          </p:nvSpPr>
          <p:spPr>
            <a:xfrm>
              <a:off x="648" y="63"/>
              <a:ext cx="576" cy="436"/>
            </a:xfrm>
            <a:prstGeom prst="line">
              <a:avLst/>
            </a:prstGeom>
            <a:ln w="9525" cap="flat" cmpd="sng">
              <a:solidFill>
                <a:schemeClr val="tx1"/>
              </a:solidFill>
              <a:prstDash val="solid"/>
              <a:round/>
              <a:headEnd type="none" w="med" len="med"/>
              <a:tailEnd type="triangle" w="med" len="med"/>
            </a:ln>
          </p:spPr>
        </p:sp>
        <p:sp>
          <p:nvSpPr>
            <p:cNvPr id="97306" name="Rectangle 28"/>
            <p:cNvSpPr/>
            <p:nvPr/>
          </p:nvSpPr>
          <p:spPr>
            <a:xfrm>
              <a:off x="1008" y="0"/>
              <a:ext cx="216" cy="125"/>
            </a:xfrm>
            <a:prstGeom prst="rect">
              <a:avLst/>
            </a:prstGeom>
            <a:noFill/>
            <a:ln w="9525" cap="flat" cmpd="sng">
              <a:solidFill>
                <a:schemeClr val="tx1"/>
              </a:solidFill>
              <a:prstDash val="solid"/>
              <a:miter/>
              <a:headEnd type="none" w="med" len="med"/>
              <a:tailEnd type="none" w="med" len="med"/>
            </a:ln>
          </p:spPr>
          <p:txBody>
            <a:bodyPr anchor="t"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7307" name="Line 29"/>
            <p:cNvSpPr/>
            <p:nvPr/>
          </p:nvSpPr>
          <p:spPr>
            <a:xfrm flipH="1">
              <a:off x="576" y="63"/>
              <a:ext cx="504" cy="436"/>
            </a:xfrm>
            <a:prstGeom prst="line">
              <a:avLst/>
            </a:prstGeom>
            <a:ln w="9525" cap="flat" cmpd="sng">
              <a:solidFill>
                <a:schemeClr val="tx1"/>
              </a:solidFill>
              <a:prstDash val="dash"/>
              <a:round/>
              <a:headEnd type="none" w="med" len="med"/>
              <a:tailEnd type="triangle" w="med" len="med"/>
            </a:ln>
          </p:spPr>
        </p:sp>
        <p:sp>
          <p:nvSpPr>
            <p:cNvPr id="97308" name="Line 30"/>
            <p:cNvSpPr/>
            <p:nvPr/>
          </p:nvSpPr>
          <p:spPr>
            <a:xfrm flipH="1">
              <a:off x="936" y="63"/>
              <a:ext cx="144" cy="436"/>
            </a:xfrm>
            <a:prstGeom prst="line">
              <a:avLst/>
            </a:prstGeom>
            <a:ln w="9525" cap="flat" cmpd="sng">
              <a:solidFill>
                <a:schemeClr val="tx1"/>
              </a:solidFill>
              <a:prstDash val="dash"/>
              <a:round/>
              <a:headEnd type="none" w="med" len="med"/>
              <a:tailEnd type="triangle" w="med" len="med"/>
            </a:ln>
          </p:spPr>
        </p:sp>
        <p:sp>
          <p:nvSpPr>
            <p:cNvPr id="97309" name="Line 31"/>
            <p:cNvSpPr/>
            <p:nvPr/>
          </p:nvSpPr>
          <p:spPr>
            <a:xfrm>
              <a:off x="1080" y="63"/>
              <a:ext cx="576" cy="436"/>
            </a:xfrm>
            <a:prstGeom prst="line">
              <a:avLst/>
            </a:prstGeom>
            <a:ln w="9525" cap="flat" cmpd="sng">
              <a:solidFill>
                <a:schemeClr val="tx1"/>
              </a:solidFill>
              <a:prstDash val="solid"/>
              <a:round/>
              <a:headEnd type="none" w="med" len="med"/>
              <a:tailEnd type="triangle" w="med" len="med"/>
            </a:ln>
          </p:spPr>
        </p:sp>
      </p:grpSp>
      <p:sp>
        <p:nvSpPr>
          <p:cNvPr id="97310" name="Text Box 32"/>
          <p:cNvSpPr txBox="1"/>
          <p:nvPr/>
        </p:nvSpPr>
        <p:spPr>
          <a:xfrm>
            <a:off x="663575" y="5027613"/>
            <a:ext cx="74453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head</a:t>
            </a:r>
            <a:endParaRPr lang="en-US" altLang="zh-CN" dirty="0">
              <a:latin typeface="Verdana" panose="020B0604030504040204" pitchFamily="34" charset="0"/>
              <a:ea typeface="宋体" panose="02010600030101010101" pitchFamily="2" charset="-122"/>
            </a:endParaRPr>
          </a:p>
        </p:txBody>
      </p:sp>
      <p:sp>
        <p:nvSpPr>
          <p:cNvPr id="97311" name="Text Box 33"/>
          <p:cNvSpPr txBox="1"/>
          <p:nvPr/>
        </p:nvSpPr>
        <p:spPr>
          <a:xfrm>
            <a:off x="2392363" y="3155950"/>
            <a:ext cx="47307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q1</a:t>
            </a:r>
            <a:endParaRPr lang="en-US" altLang="zh-CN" dirty="0">
              <a:latin typeface="Verdana" panose="020B0604030504040204" pitchFamily="34" charset="0"/>
              <a:ea typeface="宋体" panose="02010600030101010101" pitchFamily="2" charset="-122"/>
            </a:endParaRPr>
          </a:p>
        </p:txBody>
      </p:sp>
      <p:sp>
        <p:nvSpPr>
          <p:cNvPr id="97312" name="Text Box 34"/>
          <p:cNvSpPr txBox="1"/>
          <p:nvPr/>
        </p:nvSpPr>
        <p:spPr>
          <a:xfrm>
            <a:off x="4048125" y="3155950"/>
            <a:ext cx="47307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q2</a:t>
            </a:r>
            <a:endParaRPr lang="en-US" altLang="zh-CN" dirty="0">
              <a:latin typeface="Verdana" panose="020B0604030504040204" pitchFamily="34" charset="0"/>
              <a:ea typeface="宋体" panose="02010600030101010101" pitchFamily="2" charset="-122"/>
            </a:endParaRPr>
          </a:p>
        </p:txBody>
      </p:sp>
      <p:sp>
        <p:nvSpPr>
          <p:cNvPr id="97313" name="Text Box 35"/>
          <p:cNvSpPr txBox="1"/>
          <p:nvPr/>
        </p:nvSpPr>
        <p:spPr>
          <a:xfrm>
            <a:off x="2608263" y="5027613"/>
            <a:ext cx="417512"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1</a:t>
            </a:r>
            <a:endParaRPr lang="en-US" altLang="zh-CN" baseline="-25000" dirty="0">
              <a:latin typeface="Verdana" panose="020B0604030504040204" pitchFamily="34" charset="0"/>
              <a:ea typeface="宋体" panose="02010600030101010101" pitchFamily="2" charset="-122"/>
            </a:endParaRPr>
          </a:p>
        </p:txBody>
      </p:sp>
      <p:sp>
        <p:nvSpPr>
          <p:cNvPr id="97314" name="Text Box 36"/>
          <p:cNvSpPr txBox="1"/>
          <p:nvPr/>
        </p:nvSpPr>
        <p:spPr>
          <a:xfrm>
            <a:off x="5272088" y="5027613"/>
            <a:ext cx="584200"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n-1</a:t>
            </a:r>
            <a:endParaRPr lang="en-US" altLang="zh-CN" baseline="-25000" dirty="0">
              <a:latin typeface="Verdana" panose="020B0604030504040204" pitchFamily="34" charset="0"/>
              <a:ea typeface="宋体" panose="02010600030101010101" pitchFamily="2" charset="-122"/>
            </a:endParaRPr>
          </a:p>
        </p:txBody>
      </p:sp>
      <p:sp>
        <p:nvSpPr>
          <p:cNvPr id="97315" name="Text Box 37"/>
          <p:cNvSpPr txBox="1"/>
          <p:nvPr/>
        </p:nvSpPr>
        <p:spPr>
          <a:xfrm>
            <a:off x="7000875" y="5027613"/>
            <a:ext cx="417513"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a:t>
            </a:r>
            <a:r>
              <a:rPr lang="en-US" altLang="zh-CN" baseline="-25000" dirty="0">
                <a:latin typeface="Verdana" panose="020B0604030504040204" pitchFamily="34" charset="0"/>
                <a:ea typeface="宋体" panose="02010600030101010101" pitchFamily="2" charset="-122"/>
              </a:rPr>
              <a:t>n</a:t>
            </a:r>
            <a:endParaRPr lang="en-US" altLang="zh-CN" baseline="-25000" dirty="0">
              <a:latin typeface="Verdana" panose="020B0604030504040204" pitchFamily="34" charset="0"/>
              <a:ea typeface="宋体" panose="02010600030101010101" pitchFamily="2" charset="-122"/>
            </a:endParaRPr>
          </a:p>
        </p:txBody>
      </p:sp>
      <p:sp>
        <p:nvSpPr>
          <p:cNvPr id="97316" name="Text Box 38"/>
          <p:cNvSpPr txBox="1"/>
          <p:nvPr/>
        </p:nvSpPr>
        <p:spPr>
          <a:xfrm>
            <a:off x="1671638" y="4235450"/>
            <a:ext cx="619125" cy="366713"/>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a:t>
            </a:r>
            <a:r>
              <a:rPr lang="zh-CN" altLang="en-US" dirty="0">
                <a:latin typeface="Verdana" panose="020B0604030504040204" pitchFamily="34" charset="0"/>
                <a:ea typeface="宋体" panose="02010600030101010101" pitchFamily="2" charset="-122"/>
              </a:rPr>
              <a:t>空</a:t>
            </a:r>
            <a:r>
              <a:rPr lang="en-US" altLang="zh-CN" dirty="0">
                <a:latin typeface="Verdana" panose="020B0604030504040204" pitchFamily="34" charset="0"/>
                <a:ea typeface="宋体" panose="02010600030101010101" pitchFamily="2" charset="-122"/>
              </a:rPr>
              <a:t>)</a:t>
            </a:r>
            <a:endParaRPr lang="en-US" altLang="zh-CN" dirty="0">
              <a:latin typeface="Verdana" panose="020B0604030504040204" pitchFamily="34" charset="0"/>
              <a:ea typeface="宋体" panose="02010600030101010101" pitchFamily="2" charset="-122"/>
            </a:endParaRPr>
          </a:p>
        </p:txBody>
      </p:sp>
      <p:sp>
        <p:nvSpPr>
          <p:cNvPr id="97317" name="Text Box 39"/>
          <p:cNvSpPr txBox="1"/>
          <p:nvPr/>
        </p:nvSpPr>
        <p:spPr>
          <a:xfrm>
            <a:off x="5200650" y="5532438"/>
            <a:ext cx="77628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97318" name="Text Box 40"/>
          <p:cNvSpPr txBox="1"/>
          <p:nvPr/>
        </p:nvSpPr>
        <p:spPr>
          <a:xfrm>
            <a:off x="6927850" y="5532438"/>
            <a:ext cx="776288" cy="366712"/>
          </a:xfrm>
          <a:prstGeom prst="rect">
            <a:avLst/>
          </a:prstGeom>
          <a:noFill/>
          <a:ln w="9525">
            <a:noFill/>
          </a:ln>
        </p:spPr>
        <p:txBody>
          <a:bodyPr wrap="none" anchor="t" anchorCtr="0">
            <a:spAutoFit/>
          </a:bodyPr>
          <a:p>
            <a:pPr>
              <a:spcBef>
                <a:spcPct val="50000"/>
              </a:spcBef>
              <a:buClrTx/>
              <a:buFont typeface="Arial" panose="020B0604020202020204" pitchFamily="34" charset="0"/>
            </a:pPr>
            <a:r>
              <a:rPr lang="en-US" altLang="zh-CN" dirty="0">
                <a:latin typeface="Verdana" panose="020B0604030504040204" pitchFamily="34" charset="0"/>
                <a:ea typeface="宋体" panose="02010600030101010101" pitchFamily="2" charset="-122"/>
              </a:rPr>
              <a:t>NULL</a:t>
            </a:r>
            <a:endParaRPr lang="en-US" altLang="zh-CN" dirty="0">
              <a:latin typeface="Verdana" panose="020B0604030504040204" pitchFamily="34" charset="0"/>
              <a:ea typeface="宋体" panose="02010600030101010101" pitchFamily="2" charset="-122"/>
            </a:endParaRPr>
          </a:p>
        </p:txBody>
      </p:sp>
      <p:sp>
        <p:nvSpPr>
          <p:cNvPr id="97319" name="Rectangle 2"/>
          <p:cNvSpPr>
            <a:spLocks noGrp="1"/>
          </p:cNvSpPr>
          <p:nvPr>
            <p:ph type="title" idx="4294967295"/>
          </p:nvPr>
        </p:nvSpPr>
        <p:spPr>
          <a:xfrm>
            <a:off x="1692275" y="476250"/>
            <a:ext cx="8229600" cy="922338"/>
          </a:xfrm>
          <a:ln/>
        </p:spPr>
        <p:txBody>
          <a:bodyPr vert="horz" wrap="square" lIns="91440" tIns="45720" rIns="91440" bIns="45720" anchor="ctr" anchorCtr="0"/>
          <a:p>
            <a:pPr eaLnBrk="1" hangingPunct="1"/>
            <a:r>
              <a:rPr lang="zh-CN" altLang="en-US" dirty="0"/>
              <a:t>在链表中删除一个结点（</a:t>
            </a:r>
            <a:r>
              <a:rPr lang="en-US" altLang="zh-CN" dirty="0"/>
              <a:t>3</a:t>
            </a:r>
            <a:r>
              <a:rPr lang="zh-CN" altLang="en-US" dirty="0"/>
              <a:t>）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3"/>
          <p:cNvSpPr>
            <a:spLocks noGrp="1"/>
          </p:cNvSpPr>
          <p:nvPr>
            <p:ph type="body" idx="4294967295"/>
          </p:nvPr>
        </p:nvSpPr>
        <p:spPr>
          <a:xfrm>
            <a:off x="250825" y="1600200"/>
            <a:ext cx="8686800" cy="4530725"/>
          </a:xfrm>
          <a:ln/>
        </p:spPr>
        <p:txBody>
          <a:bodyPr vert="horz" wrap="square" lIns="91440" tIns="45720" rIns="91440" bIns="45720" anchor="t" anchorCtr="0"/>
          <a:p>
            <a:pPr eaLnBrk="1" hangingPunct="1"/>
            <a:r>
              <a:rPr lang="zh-CN" altLang="en-US" sz="2800" dirty="0"/>
              <a:t>如果删除链表中第</a:t>
            </a:r>
            <a:r>
              <a:rPr lang="en-US" altLang="zh-CN" sz="2800" dirty="0"/>
              <a:t>i</a:t>
            </a:r>
            <a:r>
              <a:rPr lang="zh-CN" altLang="en-US" sz="2800" dirty="0"/>
              <a:t>（</a:t>
            </a:r>
            <a:r>
              <a:rPr lang="en-US" altLang="zh-CN" sz="2800" dirty="0"/>
              <a:t>i&gt;0</a:t>
            </a:r>
            <a:r>
              <a:rPr lang="zh-CN" altLang="en-US" sz="2800" dirty="0"/>
              <a:t>）个结点</a:t>
            </a:r>
            <a:r>
              <a:rPr lang="en-US" altLang="zh-CN" sz="2800" dirty="0"/>
              <a:t>a</a:t>
            </a:r>
            <a:r>
              <a:rPr lang="en-US" altLang="zh-CN" sz="2800" baseline="-25000" dirty="0"/>
              <a:t>i</a:t>
            </a:r>
            <a:r>
              <a:rPr lang="zh-CN" altLang="en-US" sz="2800" dirty="0"/>
              <a:t>：</a:t>
            </a:r>
            <a:endParaRPr lang="en-US" altLang="zh-CN" sz="2800" dirty="0"/>
          </a:p>
          <a:p>
            <a:pPr eaLnBrk="1" hangingPunct="1">
              <a:buNone/>
            </a:pPr>
            <a:r>
              <a:rPr lang="zh-CN" altLang="en-US" sz="2800" dirty="0"/>
              <a:t> </a:t>
            </a:r>
            <a:endParaRPr lang="zh-CN" altLang="en-US" sz="2800" dirty="0"/>
          </a:p>
          <a:p>
            <a:pPr lvl="1" eaLnBrk="1" hangingPunct="1">
              <a:buNone/>
            </a:pPr>
            <a:r>
              <a:rPr lang="en-US" altLang="zh-CN" sz="2400" dirty="0"/>
              <a:t>if (i == 1) //</a:t>
            </a:r>
            <a:r>
              <a:rPr lang="zh-CN" altLang="en-US" sz="2400" dirty="0"/>
              <a:t>要删除的结点是链表的第一个结点。</a:t>
            </a:r>
            <a:endParaRPr lang="zh-CN" altLang="en-US" sz="2400" dirty="0"/>
          </a:p>
          <a:p>
            <a:pPr lvl="1" eaLnBrk="1" hangingPunct="1">
              <a:buNone/>
            </a:pPr>
            <a:r>
              <a:rPr lang="en-US" altLang="zh-CN" sz="2400" dirty="0"/>
              <a:t>{	Node *p=head; //p</a:t>
            </a:r>
            <a:r>
              <a:rPr lang="zh-CN" altLang="en-US" sz="2400" dirty="0"/>
              <a:t>指向首结点。</a:t>
            </a:r>
            <a:endParaRPr lang="zh-CN" altLang="en-US" sz="2400" dirty="0"/>
          </a:p>
          <a:p>
            <a:pPr lvl="1" eaLnBrk="1" hangingPunct="1">
              <a:buNone/>
            </a:pPr>
            <a:r>
              <a:rPr lang="zh-CN" altLang="en-US" sz="2400" dirty="0"/>
              <a:t>	</a:t>
            </a:r>
            <a:r>
              <a:rPr lang="en-US" altLang="zh-CN" sz="2400" dirty="0"/>
              <a:t>head = head-&gt;next; //head</a:t>
            </a:r>
            <a:r>
              <a:rPr lang="zh-CN" altLang="en-US" sz="2400" dirty="0"/>
              <a:t>指向首结点的下一个结点。</a:t>
            </a:r>
            <a:endParaRPr lang="zh-CN" altLang="en-US" sz="2400" dirty="0"/>
          </a:p>
          <a:p>
            <a:pPr lvl="1" eaLnBrk="1" hangingPunct="1">
              <a:buNone/>
            </a:pPr>
            <a:r>
              <a:rPr lang="zh-CN" altLang="en-US" sz="2400" dirty="0"/>
              <a:t>	</a:t>
            </a:r>
            <a:r>
              <a:rPr lang="en-US" altLang="zh-CN" sz="2400" dirty="0">
                <a:solidFill>
                  <a:srgbClr val="FF0000"/>
                </a:solidFill>
              </a:rPr>
              <a:t>delete p</a:t>
            </a:r>
            <a:r>
              <a:rPr lang="en-US" altLang="zh-CN" sz="2400" dirty="0"/>
              <a:t>; //</a:t>
            </a:r>
            <a:r>
              <a:rPr lang="zh-CN" altLang="en-US" sz="2400" dirty="0"/>
              <a:t>归还删除结点的空间。</a:t>
            </a:r>
            <a:endParaRPr lang="zh-CN" altLang="en-US" sz="2400" dirty="0"/>
          </a:p>
          <a:p>
            <a:pPr lvl="1" eaLnBrk="1" hangingPunct="1">
              <a:buNone/>
            </a:pPr>
            <a:r>
              <a:rPr lang="en-US" altLang="zh-CN" sz="2400" dirty="0"/>
              <a:t>}</a:t>
            </a:r>
            <a:endParaRPr lang="en-US" altLang="zh-CN" sz="2400" dirty="0"/>
          </a:p>
        </p:txBody>
      </p:sp>
      <p:sp>
        <p:nvSpPr>
          <p:cNvPr id="98306" name="Rectangle 2"/>
          <p:cNvSpPr>
            <a:spLocks noGrp="1"/>
          </p:cNvSpPr>
          <p:nvPr>
            <p:ph type="title" idx="4294967295"/>
          </p:nvPr>
        </p:nvSpPr>
        <p:spPr>
          <a:xfrm>
            <a:off x="1692275" y="476250"/>
            <a:ext cx="8229600" cy="922338"/>
          </a:xfrm>
          <a:ln/>
        </p:spPr>
        <p:txBody>
          <a:bodyPr vert="horz" wrap="square" lIns="91440" tIns="45720" rIns="91440" bIns="45720" anchor="ctr" anchorCtr="0"/>
          <a:p>
            <a:pPr eaLnBrk="1" hangingPunct="1"/>
            <a:r>
              <a:rPr lang="zh-CN" altLang="en-US" dirty="0"/>
              <a:t>在链表中删除一个结点（</a:t>
            </a:r>
            <a:r>
              <a:rPr lang="en-US" altLang="zh-CN" dirty="0"/>
              <a:t>4</a:t>
            </a:r>
            <a:r>
              <a:rPr lang="zh-CN" altLang="en-US" dirty="0"/>
              <a:t>） </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3"/>
          <p:cNvSpPr/>
          <p:nvPr/>
        </p:nvSpPr>
        <p:spPr>
          <a:xfrm>
            <a:off x="0" y="0"/>
            <a:ext cx="3348038" cy="17732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99330" name="Rectangle 2"/>
          <p:cNvSpPr>
            <a:spLocks noGrp="1"/>
          </p:cNvSpPr>
          <p:nvPr>
            <p:ph type="body" idx="4294967295"/>
          </p:nvPr>
        </p:nvSpPr>
        <p:spPr>
          <a:xfrm>
            <a:off x="214313" y="0"/>
            <a:ext cx="8686800" cy="6858000"/>
          </a:xfrm>
          <a:ln/>
        </p:spPr>
        <p:txBody>
          <a:bodyPr vert="horz" wrap="square" lIns="91440" tIns="45720" rIns="91440" bIns="45720" anchor="t" anchorCtr="0"/>
          <a:p>
            <a:pPr defTabSz="725805" eaLnBrk="1" hangingPunct="1">
              <a:lnSpc>
                <a:spcPct val="90000"/>
              </a:lnSpc>
              <a:buNone/>
            </a:pPr>
            <a:r>
              <a:rPr lang="en-US" altLang="zh-CN" sz="2400" dirty="0"/>
              <a:t>else //</a:t>
            </a:r>
            <a:r>
              <a:rPr lang="zh-CN" altLang="en-US" sz="2400" dirty="0"/>
              <a:t>要删除的结点不是链表的第一个结点。</a:t>
            </a:r>
            <a:endParaRPr lang="zh-CN" altLang="en-US" sz="2400" dirty="0"/>
          </a:p>
          <a:p>
            <a:pPr defTabSz="725805" eaLnBrk="1" hangingPunct="1">
              <a:lnSpc>
                <a:spcPct val="90000"/>
              </a:lnSpc>
              <a:buNone/>
            </a:pPr>
            <a:r>
              <a:rPr lang="en-US" altLang="zh-CN" sz="2400" dirty="0"/>
              <a:t>{	Node *p=head; //p</a:t>
            </a:r>
            <a:r>
              <a:rPr lang="zh-CN" altLang="en-US" sz="2400" dirty="0"/>
              <a:t>指向第一个结点。</a:t>
            </a:r>
            <a:endParaRPr lang="zh-CN" altLang="en-US" sz="2400" dirty="0"/>
          </a:p>
          <a:p>
            <a:pPr defTabSz="725805" eaLnBrk="1" hangingPunct="1">
              <a:lnSpc>
                <a:spcPct val="90000"/>
              </a:lnSpc>
              <a:buNone/>
            </a:pPr>
            <a:r>
              <a:rPr lang="zh-CN" altLang="en-US" sz="2400" dirty="0"/>
              <a:t>	</a:t>
            </a:r>
            <a:r>
              <a:rPr lang="en-US" altLang="zh-CN" sz="2400" dirty="0"/>
              <a:t>int j=1;</a:t>
            </a:r>
            <a:endParaRPr lang="en-US" altLang="zh-CN" sz="2400" dirty="0"/>
          </a:p>
          <a:p>
            <a:pPr defTabSz="725805" eaLnBrk="1" hangingPunct="1">
              <a:lnSpc>
                <a:spcPct val="90000"/>
              </a:lnSpc>
              <a:buNone/>
            </a:pPr>
            <a:r>
              <a:rPr lang="en-US" altLang="zh-CN" sz="2400" dirty="0"/>
              <a:t>	//</a:t>
            </a:r>
            <a:r>
              <a:rPr lang="zh-CN" altLang="en-US" sz="2400" dirty="0"/>
              <a:t>循环查找第</a:t>
            </a:r>
            <a:r>
              <a:rPr lang="en-US" altLang="zh-CN" sz="2400" dirty="0"/>
              <a:t>i-1</a:t>
            </a:r>
            <a:r>
              <a:rPr lang="zh-CN" altLang="en-US" sz="2400" dirty="0"/>
              <a:t>个结点。</a:t>
            </a:r>
            <a:endParaRPr lang="zh-CN" altLang="en-US" sz="2400" dirty="0"/>
          </a:p>
          <a:p>
            <a:pPr defTabSz="725805" eaLnBrk="1" hangingPunct="1">
              <a:lnSpc>
                <a:spcPct val="90000"/>
              </a:lnSpc>
              <a:buNone/>
            </a:pPr>
            <a:r>
              <a:rPr lang="zh-CN" altLang="en-US" sz="2400" dirty="0"/>
              <a:t>	</a:t>
            </a:r>
            <a:r>
              <a:rPr lang="en-US" altLang="zh-CN" sz="2400" dirty="0"/>
              <a:t>while (j &lt; i-1 &amp;&amp; p-&gt;next != NULL) </a:t>
            </a:r>
            <a:endParaRPr lang="en-US" altLang="zh-CN" sz="2400" dirty="0"/>
          </a:p>
          <a:p>
            <a:pPr defTabSz="725805" eaLnBrk="1" hangingPunct="1">
              <a:lnSpc>
                <a:spcPct val="90000"/>
              </a:lnSpc>
              <a:buNone/>
            </a:pPr>
            <a:r>
              <a:rPr lang="en-US" altLang="zh-CN" sz="2400" dirty="0"/>
              <a:t>	{	p = p-&gt;next;</a:t>
            </a:r>
            <a:endParaRPr lang="en-US" altLang="zh-CN" sz="2400" dirty="0"/>
          </a:p>
          <a:p>
            <a:pPr defTabSz="725805" eaLnBrk="1" hangingPunct="1">
              <a:lnSpc>
                <a:spcPct val="90000"/>
              </a:lnSpc>
              <a:buNone/>
            </a:pPr>
            <a:r>
              <a:rPr lang="en-US" altLang="zh-CN" sz="2400" dirty="0"/>
              <a:t>		j++;</a:t>
            </a:r>
            <a:endParaRPr lang="en-US" altLang="zh-CN" sz="2400" dirty="0"/>
          </a:p>
          <a:p>
            <a:pPr defTabSz="725805" eaLnBrk="1" hangingPunct="1">
              <a:lnSpc>
                <a:spcPct val="90000"/>
              </a:lnSpc>
              <a:buNone/>
            </a:pPr>
            <a:r>
              <a:rPr lang="en-US" altLang="zh-CN" sz="2400" dirty="0"/>
              <a:t>	}</a:t>
            </a:r>
            <a:endParaRPr lang="en-US" altLang="zh-CN" sz="2400" dirty="0"/>
          </a:p>
          <a:p>
            <a:pPr defTabSz="725805" eaLnBrk="1" hangingPunct="1">
              <a:lnSpc>
                <a:spcPct val="90000"/>
              </a:lnSpc>
              <a:buNone/>
            </a:pPr>
            <a:r>
              <a:rPr lang="en-US" altLang="zh-CN" sz="2400" dirty="0"/>
              <a:t>	if (p-&gt;next != NULL) //</a:t>
            </a:r>
            <a:r>
              <a:rPr lang="zh-CN" altLang="en-US" sz="2400" dirty="0"/>
              <a:t>链表中存在第</a:t>
            </a:r>
            <a:r>
              <a:rPr lang="en-US" altLang="zh-CN" sz="2400" dirty="0"/>
              <a:t>i</a:t>
            </a:r>
            <a:r>
              <a:rPr lang="zh-CN" altLang="en-US" sz="2400" dirty="0"/>
              <a:t>个结点。</a:t>
            </a:r>
            <a:endParaRPr lang="zh-CN" altLang="en-US" sz="2400" dirty="0"/>
          </a:p>
          <a:p>
            <a:pPr defTabSz="725805" eaLnBrk="1" hangingPunct="1">
              <a:lnSpc>
                <a:spcPct val="90000"/>
              </a:lnSpc>
              <a:buNone/>
            </a:pPr>
            <a:r>
              <a:rPr lang="zh-CN" altLang="en-US" sz="2400" dirty="0"/>
              <a:t>	</a:t>
            </a:r>
            <a:r>
              <a:rPr lang="en-US" altLang="zh-CN" sz="2400" dirty="0"/>
              <a:t>{	Node *q=p-&gt;next; //q</a:t>
            </a:r>
            <a:r>
              <a:rPr lang="zh-CN" altLang="en-US" sz="2400" dirty="0"/>
              <a:t>指向第</a:t>
            </a:r>
            <a:r>
              <a:rPr lang="en-US" altLang="zh-CN" sz="2400" dirty="0"/>
              <a:t>i</a:t>
            </a:r>
            <a:r>
              <a:rPr lang="zh-CN" altLang="en-US" sz="2400" dirty="0"/>
              <a:t>个结点。</a:t>
            </a:r>
            <a:endParaRPr lang="zh-CN" altLang="en-US" sz="2400" dirty="0"/>
          </a:p>
          <a:p>
            <a:pPr defTabSz="725805" eaLnBrk="1" hangingPunct="1">
              <a:lnSpc>
                <a:spcPct val="90000"/>
              </a:lnSpc>
              <a:buNone/>
            </a:pPr>
            <a:r>
              <a:rPr lang="zh-CN" altLang="en-US" sz="2400" dirty="0"/>
              <a:t>		</a:t>
            </a:r>
            <a:r>
              <a:rPr lang="en-US" altLang="zh-CN" sz="2400" dirty="0"/>
              <a:t>p-&gt;next = q-&gt;next; //</a:t>
            </a:r>
            <a:r>
              <a:rPr lang="zh-CN" altLang="en-US" sz="2400" dirty="0"/>
              <a:t>把第</a:t>
            </a:r>
            <a:r>
              <a:rPr lang="en-US" altLang="zh-CN" sz="2400" dirty="0"/>
              <a:t>i-1</a:t>
            </a:r>
            <a:r>
              <a:rPr lang="zh-CN" altLang="en-US" sz="2400" dirty="0"/>
              <a:t>个结点的下一个结点</a:t>
            </a:r>
            <a:endParaRPr lang="zh-CN" altLang="en-US" sz="2400" dirty="0"/>
          </a:p>
          <a:p>
            <a:pPr defTabSz="725805" eaLnBrk="1" hangingPunct="1">
              <a:lnSpc>
                <a:spcPct val="90000"/>
              </a:lnSpc>
              <a:buNone/>
            </a:pPr>
            <a:r>
              <a:rPr lang="zh-CN" altLang="en-US" sz="2400" dirty="0"/>
              <a:t>						  </a:t>
            </a:r>
            <a:r>
              <a:rPr lang="en-US" altLang="zh-CN" sz="2400" dirty="0"/>
              <a:t>//</a:t>
            </a:r>
            <a:r>
              <a:rPr lang="zh-CN" altLang="en-US" sz="2400" dirty="0"/>
              <a:t>设为第</a:t>
            </a:r>
            <a:r>
              <a:rPr lang="en-US" altLang="zh-CN" sz="2400" dirty="0"/>
              <a:t>i</a:t>
            </a:r>
            <a:r>
              <a:rPr lang="zh-CN" altLang="en-US" sz="2400" dirty="0"/>
              <a:t>个结点的下一个结点。</a:t>
            </a:r>
            <a:endParaRPr lang="zh-CN" altLang="en-US" sz="2400" dirty="0"/>
          </a:p>
          <a:p>
            <a:pPr defTabSz="725805" eaLnBrk="1" hangingPunct="1">
              <a:lnSpc>
                <a:spcPct val="90000"/>
              </a:lnSpc>
              <a:buNone/>
            </a:pPr>
            <a:r>
              <a:rPr lang="zh-CN" altLang="en-US" sz="2400" dirty="0"/>
              <a:t>		</a:t>
            </a:r>
            <a:r>
              <a:rPr lang="en-US" altLang="zh-CN" sz="2400" dirty="0">
                <a:solidFill>
                  <a:srgbClr val="FF0000"/>
                </a:solidFill>
              </a:rPr>
              <a:t>delete q</a:t>
            </a:r>
            <a:r>
              <a:rPr lang="en-US" altLang="zh-CN" sz="2400" dirty="0"/>
              <a:t>;  //</a:t>
            </a:r>
            <a:r>
              <a:rPr lang="zh-CN" altLang="en-US" sz="2400" dirty="0"/>
              <a:t>归还第</a:t>
            </a:r>
            <a:r>
              <a:rPr lang="en-US" altLang="zh-CN" sz="2400" dirty="0"/>
              <a:t>i</a:t>
            </a:r>
            <a:r>
              <a:rPr lang="zh-CN" altLang="en-US" sz="2400" dirty="0"/>
              <a:t>个结点的空间。</a:t>
            </a:r>
            <a:endParaRPr lang="zh-CN" altLang="en-US" sz="2400" dirty="0"/>
          </a:p>
          <a:p>
            <a:pPr defTabSz="725805" eaLnBrk="1" hangingPunct="1">
              <a:lnSpc>
                <a:spcPct val="90000"/>
              </a:lnSpc>
              <a:buNone/>
            </a:pPr>
            <a:r>
              <a:rPr lang="zh-CN" altLang="en-US" sz="2400" dirty="0"/>
              <a:t>	</a:t>
            </a:r>
            <a:r>
              <a:rPr lang="en-US" altLang="zh-CN" sz="2400" dirty="0"/>
              <a:t>}</a:t>
            </a:r>
            <a:endParaRPr lang="en-US" altLang="zh-CN" sz="2400" dirty="0"/>
          </a:p>
          <a:p>
            <a:pPr defTabSz="725805" eaLnBrk="1" hangingPunct="1">
              <a:lnSpc>
                <a:spcPct val="90000"/>
              </a:lnSpc>
              <a:buNone/>
            </a:pPr>
            <a:r>
              <a:rPr lang="en-US" altLang="zh-CN" sz="2400" dirty="0"/>
              <a:t>	else //</a:t>
            </a:r>
            <a:r>
              <a:rPr lang="zh-CN" altLang="en-US" sz="2400" dirty="0"/>
              <a:t>链表中没有第</a:t>
            </a:r>
            <a:r>
              <a:rPr lang="en-US" altLang="zh-CN" sz="2400" dirty="0"/>
              <a:t>i</a:t>
            </a:r>
            <a:r>
              <a:rPr lang="zh-CN" altLang="en-US" sz="2400" dirty="0"/>
              <a:t>个结点。</a:t>
            </a:r>
            <a:endParaRPr lang="zh-CN" altLang="en-US" sz="2400" dirty="0"/>
          </a:p>
          <a:p>
            <a:pPr defTabSz="725805" eaLnBrk="1" hangingPunct="1">
              <a:lnSpc>
                <a:spcPct val="90000"/>
              </a:lnSpc>
              <a:buNone/>
            </a:pPr>
            <a:r>
              <a:rPr lang="zh-CN" altLang="en-US" sz="2400" dirty="0"/>
              <a:t>		</a:t>
            </a:r>
            <a:r>
              <a:rPr lang="en-US" altLang="zh-CN" sz="2400" dirty="0"/>
              <a:t>cout &lt;&lt; "</a:t>
            </a:r>
            <a:r>
              <a:rPr lang="zh-CN" altLang="en-US" sz="2400" dirty="0"/>
              <a:t>没有第</a:t>
            </a:r>
            <a:r>
              <a:rPr lang="en-US" altLang="zh-CN" sz="2400" dirty="0"/>
              <a:t>" &lt;&lt; i &lt;&lt; "</a:t>
            </a:r>
            <a:r>
              <a:rPr lang="zh-CN" altLang="en-US" sz="2400" dirty="0"/>
              <a:t>个结点</a:t>
            </a:r>
            <a:r>
              <a:rPr lang="en-US" altLang="zh-CN" sz="2400" dirty="0"/>
              <a:t>\n";</a:t>
            </a:r>
            <a:endParaRPr lang="en-US" altLang="zh-CN" sz="2400" dirty="0"/>
          </a:p>
          <a:p>
            <a:pPr defTabSz="725805" eaLnBrk="1" hangingPunct="1">
              <a:lnSpc>
                <a:spcPct val="90000"/>
              </a:lnSpc>
              <a:buNone/>
            </a:pPr>
            <a:r>
              <a:rPr lang="en-US" altLang="zh-CN" sz="2400" dirty="0"/>
              <a:t>}</a:t>
            </a:r>
            <a:endParaRPr lang="en-US" altLang="zh-CN"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idx="4294967295"/>
          </p:nvPr>
        </p:nvSpPr>
        <p:spPr>
          <a:ln/>
        </p:spPr>
        <p:txBody>
          <a:bodyPr vert="horz" wrap="square" lIns="91440" tIns="45720" rIns="91440" bIns="45720" anchor="ctr" anchorCtr="0"/>
          <a:p>
            <a:pPr eaLnBrk="1" hangingPunct="1"/>
            <a:r>
              <a:rPr lang="zh-CN" altLang="en-US" dirty="0"/>
              <a:t>在链表中检索某个值</a:t>
            </a:r>
            <a:r>
              <a:rPr lang="en-US" altLang="zh-CN" dirty="0"/>
              <a:t>a </a:t>
            </a:r>
            <a:endParaRPr lang="en-US" altLang="zh-CN" dirty="0"/>
          </a:p>
        </p:txBody>
      </p:sp>
      <p:sp>
        <p:nvSpPr>
          <p:cNvPr id="100354" name="Rectangle 3"/>
          <p:cNvSpPr>
            <a:spLocks noGrp="1"/>
          </p:cNvSpPr>
          <p:nvPr>
            <p:ph type="body" idx="4294967295"/>
          </p:nvPr>
        </p:nvSpPr>
        <p:spPr>
          <a:xfrm>
            <a:off x="349250" y="1816100"/>
            <a:ext cx="8686800" cy="4997450"/>
          </a:xfrm>
          <a:ln/>
        </p:spPr>
        <p:txBody>
          <a:bodyPr vert="horz" wrap="square" lIns="91440" tIns="45720" rIns="91440" bIns="45720" anchor="t" anchorCtr="0"/>
          <a:p>
            <a:pPr eaLnBrk="1" hangingPunct="1">
              <a:lnSpc>
                <a:spcPct val="80000"/>
              </a:lnSpc>
              <a:buNone/>
            </a:pPr>
            <a:r>
              <a:rPr lang="en-US" altLang="zh-CN" sz="2400" b="1" dirty="0"/>
              <a:t>int index=0;//</a:t>
            </a:r>
            <a:r>
              <a:rPr lang="zh-CN" altLang="en-US" sz="2400" b="1" dirty="0"/>
              <a:t>用于记住结点的序号</a:t>
            </a:r>
            <a:endParaRPr lang="en-US" altLang="zh-CN" sz="2400" b="1" dirty="0"/>
          </a:p>
          <a:p>
            <a:pPr eaLnBrk="1" hangingPunct="1">
              <a:lnSpc>
                <a:spcPct val="80000"/>
              </a:lnSpc>
              <a:buNone/>
            </a:pPr>
            <a:endParaRPr lang="zh-CN" altLang="en-US" sz="2400" b="1" dirty="0"/>
          </a:p>
          <a:p>
            <a:pPr eaLnBrk="1" hangingPunct="1">
              <a:lnSpc>
                <a:spcPct val="80000"/>
              </a:lnSpc>
              <a:buNone/>
            </a:pPr>
            <a:r>
              <a:rPr lang="en-US" altLang="zh-CN" sz="2400" b="1" dirty="0"/>
              <a:t>//</a:t>
            </a:r>
            <a:r>
              <a:rPr lang="zh-CN" altLang="en-US" sz="2400" b="1" dirty="0"/>
              <a:t>从第一个结点开始遍历链表的每个结点查找值为</a:t>
            </a:r>
            <a:r>
              <a:rPr lang="en-US" altLang="zh-CN" sz="2400" b="1" dirty="0"/>
              <a:t>a</a:t>
            </a:r>
            <a:r>
              <a:rPr lang="zh-CN" altLang="en-US" sz="2400" b="1" dirty="0"/>
              <a:t>的结点。</a:t>
            </a:r>
            <a:endParaRPr lang="zh-CN" altLang="en-US" sz="2400" b="1" dirty="0"/>
          </a:p>
          <a:p>
            <a:pPr eaLnBrk="1" hangingPunct="1">
              <a:lnSpc>
                <a:spcPct val="80000"/>
              </a:lnSpc>
              <a:buNone/>
            </a:pPr>
            <a:r>
              <a:rPr lang="en-US" altLang="zh-CN" sz="2400" b="1" dirty="0"/>
              <a:t>for (Node *p=head; p!=NULL; p=p-&gt;next)</a:t>
            </a:r>
            <a:endParaRPr lang="en-US" altLang="zh-CN" sz="2400" b="1" dirty="0"/>
          </a:p>
          <a:p>
            <a:pPr eaLnBrk="1" hangingPunct="1">
              <a:lnSpc>
                <a:spcPct val="80000"/>
              </a:lnSpc>
              <a:buNone/>
            </a:pPr>
            <a:r>
              <a:rPr lang="en-US" altLang="zh-CN" sz="2400" b="1" dirty="0"/>
              <a:t>{	index++; //</a:t>
            </a:r>
            <a:r>
              <a:rPr lang="zh-CN" altLang="en-US" sz="2400" b="1" dirty="0"/>
              <a:t>记住结点的序号，下面输出时需要。</a:t>
            </a:r>
            <a:endParaRPr lang="zh-CN" altLang="en-US" sz="2400" b="1" dirty="0"/>
          </a:p>
          <a:p>
            <a:pPr eaLnBrk="1" hangingPunct="1">
              <a:lnSpc>
                <a:spcPct val="80000"/>
              </a:lnSpc>
              <a:buNone/>
            </a:pPr>
            <a:r>
              <a:rPr lang="zh-CN" altLang="en-US" sz="2400" b="1" dirty="0"/>
              <a:t>	</a:t>
            </a:r>
            <a:r>
              <a:rPr lang="en-US" altLang="zh-CN" sz="2400" b="1" dirty="0"/>
              <a:t>if (p-&gt;content == a) </a:t>
            </a:r>
            <a:endParaRPr lang="en-US" altLang="zh-CN" sz="2400" b="1" dirty="0"/>
          </a:p>
          <a:p>
            <a:pPr eaLnBrk="1" hangingPunct="1">
              <a:lnSpc>
                <a:spcPct val="80000"/>
              </a:lnSpc>
              <a:buNone/>
            </a:pPr>
            <a:r>
              <a:rPr lang="en-US" altLang="zh-CN" sz="2400" b="1" dirty="0"/>
              <a:t>       break;</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if (p != NULL) //</a:t>
            </a:r>
            <a:r>
              <a:rPr lang="zh-CN" altLang="en-US" sz="2400" b="1" dirty="0"/>
              <a:t>找到了</a:t>
            </a:r>
            <a:endParaRPr lang="zh-CN" altLang="en-US" sz="2400" b="1" dirty="0"/>
          </a:p>
          <a:p>
            <a:pPr eaLnBrk="1" hangingPunct="1">
              <a:lnSpc>
                <a:spcPct val="80000"/>
              </a:lnSpc>
              <a:buNone/>
            </a:pPr>
            <a:r>
              <a:rPr lang="zh-CN" altLang="en-US" sz="2400" b="1" dirty="0"/>
              <a:t>	  </a:t>
            </a:r>
            <a:r>
              <a:rPr lang="en-US" altLang="zh-CN" sz="2400" b="1" dirty="0"/>
              <a:t>cout &lt;&lt; "</a:t>
            </a:r>
            <a:r>
              <a:rPr lang="zh-CN" altLang="en-US" sz="2400" b="1" dirty="0"/>
              <a:t>第</a:t>
            </a:r>
            <a:r>
              <a:rPr lang="en-US" altLang="zh-CN" sz="2400" b="1" dirty="0"/>
              <a:t>" &lt;&lt; index &lt;&lt; "</a:t>
            </a:r>
            <a:r>
              <a:rPr lang="zh-CN" altLang="en-US" sz="2400" b="1" dirty="0"/>
              <a:t>个结点的值为：</a:t>
            </a:r>
            <a:r>
              <a:rPr lang="en-US" altLang="zh-CN" sz="2400" b="1" dirty="0"/>
              <a:t>" &lt;&lt; a &lt;&lt; endl;</a:t>
            </a:r>
            <a:endParaRPr lang="en-US" altLang="zh-CN" sz="2400" b="1" dirty="0"/>
          </a:p>
          <a:p>
            <a:pPr eaLnBrk="1" hangingPunct="1">
              <a:lnSpc>
                <a:spcPct val="80000"/>
              </a:lnSpc>
              <a:buNone/>
            </a:pPr>
            <a:r>
              <a:rPr lang="en-US" altLang="zh-CN" sz="2400" b="1" dirty="0"/>
              <a:t>else //</a:t>
            </a:r>
            <a:r>
              <a:rPr lang="zh-CN" altLang="en-US" sz="2400" b="1" dirty="0"/>
              <a:t>未找到</a:t>
            </a:r>
            <a:endParaRPr lang="zh-CN" altLang="en-US" sz="2400" b="1" dirty="0"/>
          </a:p>
          <a:p>
            <a:pPr eaLnBrk="1" hangingPunct="1">
              <a:lnSpc>
                <a:spcPct val="80000"/>
              </a:lnSpc>
              <a:buNone/>
            </a:pPr>
            <a:r>
              <a:rPr lang="zh-CN" altLang="en-US" sz="2400" b="1" dirty="0"/>
              <a:t>	  </a:t>
            </a:r>
            <a:r>
              <a:rPr lang="en-US" altLang="zh-CN" sz="2400" b="1" dirty="0"/>
              <a:t>cout &lt;&lt; "</a:t>
            </a:r>
            <a:r>
              <a:rPr lang="zh-CN" altLang="en-US" sz="2400" b="1" dirty="0"/>
              <a:t>没有找到值为</a:t>
            </a:r>
            <a:r>
              <a:rPr lang="en-US" altLang="zh-CN" sz="2400" b="1" dirty="0"/>
              <a:t>" &lt;&lt; a &lt;&lt; "</a:t>
            </a:r>
            <a:r>
              <a:rPr lang="zh-CN" altLang="en-US" sz="2400" b="1" dirty="0"/>
              <a:t>的结点</a:t>
            </a:r>
            <a:r>
              <a:rPr lang="en-US" altLang="zh-CN" sz="2400" b="1" dirty="0"/>
              <a:t>\n";</a:t>
            </a:r>
            <a:endParaRPr lang="en-US" altLang="zh-CN" sz="2400"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4"/>
          <p:cNvSpPr/>
          <p:nvPr/>
        </p:nvSpPr>
        <p:spPr>
          <a:xfrm>
            <a:off x="0" y="0"/>
            <a:ext cx="3348038" cy="1773238"/>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p>
            <a:pPr>
              <a:buClrTx/>
              <a:buFont typeface="Arial" panose="020B0604020202020204" pitchFamily="34" charset="0"/>
            </a:pPr>
            <a:endParaRPr lang="zh-CN" altLang="en-US" dirty="0">
              <a:latin typeface="Arial" panose="020B0604020202020204" pitchFamily="34" charset="0"/>
              <a:ea typeface="楷体_GB2312" pitchFamily="1" charset="-122"/>
            </a:endParaRPr>
          </a:p>
        </p:txBody>
      </p:sp>
      <p:sp>
        <p:nvSpPr>
          <p:cNvPr id="101378" name="Rectangle 2"/>
          <p:cNvSpPr>
            <a:spLocks noGrp="1"/>
          </p:cNvSpPr>
          <p:nvPr>
            <p:ph type="title" idx="4294967295"/>
          </p:nvPr>
        </p:nvSpPr>
        <p:spPr>
          <a:xfrm>
            <a:off x="446088" y="-168275"/>
            <a:ext cx="8229600" cy="1136650"/>
          </a:xfrm>
          <a:ln/>
        </p:spPr>
        <p:txBody>
          <a:bodyPr vert="horz" wrap="square" lIns="91440" tIns="45720" rIns="91440" bIns="45720" anchor="ctr" anchorCtr="0"/>
          <a:p>
            <a:pPr eaLnBrk="1" hangingPunct="1"/>
            <a:r>
              <a:rPr lang="zh-CN" altLang="en-US" sz="2400" dirty="0"/>
              <a:t>对输入的若干个数进行排序，在输入时，先输入各个数，最后输入一个结束标记（如：</a:t>
            </a:r>
            <a:r>
              <a:rPr lang="en-US" altLang="zh-CN" sz="2400" dirty="0"/>
              <a:t>-1</a:t>
            </a:r>
            <a:r>
              <a:rPr lang="zh-CN" altLang="en-US" sz="2400" dirty="0"/>
              <a:t>）</a:t>
            </a:r>
            <a:endParaRPr lang="zh-CN" altLang="en-US" sz="2400" dirty="0"/>
          </a:p>
        </p:txBody>
      </p:sp>
      <p:sp>
        <p:nvSpPr>
          <p:cNvPr id="101379" name="Rectangle 3"/>
          <p:cNvSpPr>
            <a:spLocks noGrp="1"/>
          </p:cNvSpPr>
          <p:nvPr>
            <p:ph type="body" idx="4294967295"/>
          </p:nvPr>
        </p:nvSpPr>
        <p:spPr>
          <a:xfrm>
            <a:off x="457200" y="765175"/>
            <a:ext cx="8229600" cy="5472113"/>
          </a:xfrm>
          <a:ln/>
        </p:spPr>
        <p:txBody>
          <a:bodyPr vert="horz" wrap="square" lIns="91440" tIns="45720" rIns="91440" bIns="45720" anchor="t" anchorCtr="0"/>
          <a:p>
            <a:pPr eaLnBrk="1" hangingPunct="1">
              <a:lnSpc>
                <a:spcPct val="80000"/>
              </a:lnSpc>
              <a:buNone/>
            </a:pPr>
            <a:r>
              <a:rPr lang="en-US" altLang="zh-CN" sz="2400" b="1" dirty="0"/>
              <a:t>struct Node</a:t>
            </a:r>
            <a:endParaRPr lang="en-US" altLang="zh-CN" sz="2400" b="1" dirty="0"/>
          </a:p>
          <a:p>
            <a:pPr eaLnBrk="1" hangingPunct="1">
              <a:lnSpc>
                <a:spcPct val="80000"/>
              </a:lnSpc>
              <a:buNone/>
            </a:pPr>
            <a:r>
              <a:rPr lang="en-US" altLang="zh-CN" sz="2400" b="1" dirty="0"/>
              <a:t>{	int content;  //</a:t>
            </a:r>
            <a:r>
              <a:rPr lang="zh-CN" altLang="en-US" sz="2400" b="1" dirty="0"/>
              <a:t>代表结点的数据</a:t>
            </a:r>
            <a:endParaRPr lang="zh-CN" altLang="en-US" sz="2400" b="1" dirty="0"/>
          </a:p>
          <a:p>
            <a:pPr eaLnBrk="1" hangingPunct="1">
              <a:lnSpc>
                <a:spcPct val="80000"/>
              </a:lnSpc>
              <a:buNone/>
            </a:pPr>
            <a:r>
              <a:rPr lang="zh-CN" altLang="en-US" sz="2400" b="1" dirty="0"/>
              <a:t>	</a:t>
            </a:r>
            <a:r>
              <a:rPr lang="en-US" altLang="zh-CN" sz="2400" b="1" dirty="0"/>
              <a:t>Node *next;  //</a:t>
            </a:r>
            <a:r>
              <a:rPr lang="zh-CN" altLang="en-US" sz="2400" b="1" dirty="0"/>
              <a:t>代表后一个结点的地址</a:t>
            </a:r>
            <a:endParaRPr lang="zh-CN" altLang="en-US"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extern Node *input(); //</a:t>
            </a:r>
            <a:r>
              <a:rPr lang="zh-CN" altLang="en-US" sz="2400" b="1" dirty="0"/>
              <a:t>输入数据，建立链表，返回链表的头指针</a:t>
            </a:r>
            <a:endParaRPr lang="zh-CN" altLang="en-US" sz="2400" b="1" dirty="0"/>
          </a:p>
          <a:p>
            <a:pPr eaLnBrk="1" hangingPunct="1">
              <a:lnSpc>
                <a:spcPct val="80000"/>
              </a:lnSpc>
              <a:buNone/>
            </a:pPr>
            <a:r>
              <a:rPr lang="en-US" altLang="zh-CN" sz="2400" b="1" dirty="0"/>
              <a:t>extern void sort(Node *h); //</a:t>
            </a:r>
            <a:r>
              <a:rPr lang="zh-CN" altLang="en-US" sz="2400" b="1" dirty="0"/>
              <a:t>排序</a:t>
            </a:r>
            <a:endParaRPr lang="zh-CN" altLang="en-US" sz="2400" b="1" dirty="0"/>
          </a:p>
          <a:p>
            <a:pPr eaLnBrk="1" hangingPunct="1">
              <a:lnSpc>
                <a:spcPct val="80000"/>
              </a:lnSpc>
              <a:buNone/>
            </a:pPr>
            <a:r>
              <a:rPr lang="en-US" altLang="zh-CN" sz="2400" b="1" dirty="0"/>
              <a:t>extern void output(Node *h); //</a:t>
            </a:r>
            <a:r>
              <a:rPr lang="zh-CN" altLang="en-US" sz="2400" b="1" dirty="0"/>
              <a:t>输出数据</a:t>
            </a:r>
            <a:endParaRPr lang="zh-CN" altLang="en-US" sz="2400" b="1" dirty="0"/>
          </a:p>
          <a:p>
            <a:pPr eaLnBrk="1" hangingPunct="1">
              <a:lnSpc>
                <a:spcPct val="80000"/>
              </a:lnSpc>
              <a:buNone/>
            </a:pPr>
            <a:r>
              <a:rPr lang="en-US" altLang="zh-CN" sz="2400" b="1" dirty="0"/>
              <a:t>extern void remove(Node *h); //</a:t>
            </a:r>
            <a:r>
              <a:rPr lang="zh-CN" altLang="en-US" sz="2400" b="1" dirty="0"/>
              <a:t>删除链表</a:t>
            </a:r>
            <a:endParaRPr lang="zh-CN" altLang="en-US" sz="2400" b="1" dirty="0"/>
          </a:p>
          <a:p>
            <a:pPr eaLnBrk="1" hangingPunct="1">
              <a:lnSpc>
                <a:spcPct val="80000"/>
              </a:lnSpc>
              <a:buNone/>
            </a:pPr>
            <a:r>
              <a:rPr lang="en-US" altLang="zh-CN" sz="2400" b="1" dirty="0"/>
              <a:t>int main()</a:t>
            </a:r>
            <a:endParaRPr lang="en-US" altLang="zh-CN" sz="2400" b="1" dirty="0"/>
          </a:p>
          <a:p>
            <a:pPr eaLnBrk="1" hangingPunct="1">
              <a:lnSpc>
                <a:spcPct val="80000"/>
              </a:lnSpc>
              <a:buNone/>
            </a:pPr>
            <a:r>
              <a:rPr lang="en-US" altLang="zh-CN" sz="2400" b="1" dirty="0"/>
              <a:t>{  Node *head;</a:t>
            </a:r>
            <a:endParaRPr lang="en-US" altLang="zh-CN" sz="2400" b="1" dirty="0"/>
          </a:p>
          <a:p>
            <a:pPr eaLnBrk="1" hangingPunct="1">
              <a:lnSpc>
                <a:spcPct val="80000"/>
              </a:lnSpc>
              <a:buNone/>
            </a:pPr>
            <a:r>
              <a:rPr lang="en-US" altLang="zh-CN" sz="2400" b="1" dirty="0"/>
              <a:t>	head = input();</a:t>
            </a:r>
            <a:endParaRPr lang="en-US" altLang="zh-CN" sz="2400" b="1" dirty="0"/>
          </a:p>
          <a:p>
            <a:pPr eaLnBrk="1" hangingPunct="1">
              <a:lnSpc>
                <a:spcPct val="80000"/>
              </a:lnSpc>
              <a:buNone/>
            </a:pPr>
            <a:r>
              <a:rPr lang="en-US" altLang="zh-CN" sz="2400" b="1" dirty="0"/>
              <a:t>	sort(head);</a:t>
            </a:r>
            <a:endParaRPr lang="en-US" altLang="zh-CN" sz="2400" b="1" dirty="0"/>
          </a:p>
          <a:p>
            <a:pPr eaLnBrk="1" hangingPunct="1">
              <a:lnSpc>
                <a:spcPct val="80000"/>
              </a:lnSpc>
              <a:buNone/>
            </a:pPr>
            <a:r>
              <a:rPr lang="en-US" altLang="zh-CN" sz="2400" b="1" dirty="0"/>
              <a:t>	output(head);</a:t>
            </a:r>
            <a:endParaRPr lang="en-US" altLang="zh-CN" sz="2400" b="1" dirty="0"/>
          </a:p>
          <a:p>
            <a:pPr eaLnBrk="1" hangingPunct="1">
              <a:lnSpc>
                <a:spcPct val="80000"/>
              </a:lnSpc>
              <a:buNone/>
            </a:pPr>
            <a:r>
              <a:rPr lang="en-US" altLang="zh-CN" sz="2400" b="1" dirty="0"/>
              <a:t>	remove(head);</a:t>
            </a:r>
            <a:endParaRPr lang="en-US" altLang="zh-CN" sz="2400" b="1" dirty="0"/>
          </a:p>
          <a:p>
            <a:pPr eaLnBrk="1" hangingPunct="1">
              <a:lnSpc>
                <a:spcPct val="80000"/>
              </a:lnSpc>
              <a:buNone/>
            </a:pPr>
            <a:r>
              <a:rPr lang="en-US" altLang="zh-CN" sz="2400" b="1" dirty="0"/>
              <a:t>    return 0;</a:t>
            </a:r>
            <a:endParaRPr lang="en-US" altLang="zh-CN" sz="2400" b="1" dirty="0"/>
          </a:p>
          <a:p>
            <a:pPr eaLnBrk="1" hangingPunct="1">
              <a:lnSpc>
                <a:spcPct val="80000"/>
              </a:lnSpc>
              <a:buNone/>
            </a:pPr>
            <a:r>
              <a:rPr lang="en-US" altLang="zh-CN" sz="2400" b="1" dirty="0"/>
              <a:t>}</a:t>
            </a:r>
            <a:endParaRPr lang="en-US" altLang="zh-CN" sz="2400" b="1"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2"/>
          <p:cNvSpPr>
            <a:spLocks noGrp="1"/>
          </p:cNvSpPr>
          <p:nvPr>
            <p:ph type="body" idx="4294967295"/>
          </p:nvPr>
        </p:nvSpPr>
        <p:spPr>
          <a:xfrm>
            <a:off x="1476375" y="-23812"/>
            <a:ext cx="8229600" cy="6981825"/>
          </a:xfrm>
          <a:ln/>
        </p:spPr>
        <p:txBody>
          <a:bodyPr vert="horz" wrap="square" lIns="91440" tIns="45720" rIns="91440" bIns="45720" anchor="t" anchorCtr="0"/>
          <a:p>
            <a:pPr eaLnBrk="1" hangingPunct="1">
              <a:lnSpc>
                <a:spcPct val="80000"/>
              </a:lnSpc>
              <a:buNone/>
            </a:pPr>
            <a:r>
              <a:rPr lang="en-US" altLang="zh-CN" sz="2400" b="1" dirty="0"/>
              <a:t>#include &lt;iostream&gt;</a:t>
            </a:r>
            <a:endParaRPr lang="en-US" altLang="zh-CN" sz="2400" b="1" dirty="0"/>
          </a:p>
          <a:p>
            <a:pPr eaLnBrk="1" hangingPunct="1">
              <a:lnSpc>
                <a:spcPct val="80000"/>
              </a:lnSpc>
              <a:buNone/>
            </a:pPr>
            <a:r>
              <a:rPr lang="en-US" altLang="zh-CN" sz="2400" b="1" dirty="0"/>
              <a:t>#include &lt;cstdio&gt;</a:t>
            </a:r>
            <a:endParaRPr lang="en-US" altLang="zh-CN" sz="2400" b="1" dirty="0"/>
          </a:p>
          <a:p>
            <a:pPr eaLnBrk="1" hangingPunct="1">
              <a:lnSpc>
                <a:spcPct val="80000"/>
              </a:lnSpc>
              <a:buNone/>
            </a:pPr>
            <a:r>
              <a:rPr lang="en-US" altLang="zh-CN" sz="2400" b="1" dirty="0"/>
              <a:t>Node *input()</a:t>
            </a:r>
            <a:endParaRPr lang="en-US" altLang="zh-CN" sz="2400" b="1" dirty="0"/>
          </a:p>
          <a:p>
            <a:pPr eaLnBrk="1" hangingPunct="1">
              <a:lnSpc>
                <a:spcPct val="80000"/>
              </a:lnSpc>
              <a:buNone/>
            </a:pPr>
            <a:r>
              <a:rPr lang="en-US" altLang="zh-CN" sz="2400" b="1" dirty="0"/>
              <a:t>{  Node *head=NULL,*tail;</a:t>
            </a:r>
            <a:endParaRPr lang="en-US" altLang="zh-CN" sz="2400" b="1" dirty="0"/>
          </a:p>
          <a:p>
            <a:pPr eaLnBrk="1" hangingPunct="1">
              <a:lnSpc>
                <a:spcPct val="80000"/>
              </a:lnSpc>
              <a:buNone/>
            </a:pPr>
            <a:r>
              <a:rPr lang="en-US" altLang="zh-CN" sz="2400" b="1" dirty="0"/>
              <a:t>	int x;</a:t>
            </a:r>
            <a:endParaRPr lang="en-US" altLang="zh-CN" sz="2400" b="1" dirty="0"/>
          </a:p>
          <a:p>
            <a:pPr eaLnBrk="1" hangingPunct="1">
              <a:lnSpc>
                <a:spcPct val="80000"/>
              </a:lnSpc>
              <a:buNone/>
            </a:pPr>
            <a:r>
              <a:rPr lang="en-US" altLang="zh-CN" sz="2400" b="1" dirty="0"/>
              <a:t>	std::cin &gt;&gt; x;</a:t>
            </a:r>
            <a:endParaRPr lang="en-US" altLang="zh-CN" sz="2400" b="1" dirty="0"/>
          </a:p>
          <a:p>
            <a:pPr eaLnBrk="1" hangingPunct="1">
              <a:lnSpc>
                <a:spcPct val="80000"/>
              </a:lnSpc>
              <a:buNone/>
            </a:pPr>
            <a:r>
              <a:rPr lang="en-US" altLang="zh-CN" sz="2400" b="1" dirty="0"/>
              <a:t>    while (x != -1)</a:t>
            </a:r>
            <a:endParaRPr lang="en-US" altLang="zh-CN" sz="2400" b="1" dirty="0"/>
          </a:p>
          <a:p>
            <a:pPr eaLnBrk="1" hangingPunct="1">
              <a:lnSpc>
                <a:spcPct val="80000"/>
              </a:lnSpc>
              <a:buNone/>
            </a:pPr>
            <a:r>
              <a:rPr lang="en-US" altLang="zh-CN" sz="2400" b="1" dirty="0"/>
              <a:t>	{ Node *p=new Node;</a:t>
            </a:r>
            <a:endParaRPr lang="en-US" altLang="zh-CN" sz="2400" b="1" dirty="0"/>
          </a:p>
          <a:p>
            <a:pPr eaLnBrk="1" hangingPunct="1">
              <a:lnSpc>
                <a:spcPct val="80000"/>
              </a:lnSpc>
              <a:buNone/>
            </a:pPr>
            <a:r>
              <a:rPr lang="en-US" altLang="zh-CN" sz="2400" b="1" dirty="0"/>
              <a:t>	   p-&gt;content = x;</a:t>
            </a:r>
            <a:endParaRPr lang="en-US" altLang="zh-CN" sz="2400" b="1" dirty="0"/>
          </a:p>
          <a:p>
            <a:pPr eaLnBrk="1" hangingPunct="1">
              <a:lnSpc>
                <a:spcPct val="80000"/>
              </a:lnSpc>
              <a:buNone/>
            </a:pPr>
            <a:r>
              <a:rPr lang="en-US" altLang="zh-CN" sz="2400" b="1" dirty="0"/>
              <a:t>	   p-&gt;next = NULL;</a:t>
            </a:r>
            <a:endParaRPr lang="en-US" altLang="zh-CN" sz="2400" b="1" dirty="0"/>
          </a:p>
          <a:p>
            <a:pPr eaLnBrk="1" hangingPunct="1">
              <a:lnSpc>
                <a:spcPct val="80000"/>
              </a:lnSpc>
              <a:buNone/>
            </a:pPr>
            <a:r>
              <a:rPr lang="en-US" altLang="zh-CN" sz="2400" b="1" dirty="0"/>
              <a:t>	   if (head == NULL)</a:t>
            </a:r>
            <a:endParaRPr lang="en-US" altLang="zh-CN" sz="2400" b="1" dirty="0"/>
          </a:p>
          <a:p>
            <a:pPr eaLnBrk="1" hangingPunct="1">
              <a:lnSpc>
                <a:spcPct val="80000"/>
              </a:lnSpc>
              <a:buNone/>
            </a:pPr>
            <a:r>
              <a:rPr lang="en-US" altLang="zh-CN" sz="2400" b="1" dirty="0"/>
              <a:t>	      head = p;</a:t>
            </a:r>
            <a:endParaRPr lang="en-US" altLang="zh-CN" sz="2400" b="1" dirty="0"/>
          </a:p>
          <a:p>
            <a:pPr eaLnBrk="1" hangingPunct="1">
              <a:lnSpc>
                <a:spcPct val="80000"/>
              </a:lnSpc>
              <a:buNone/>
            </a:pPr>
            <a:r>
              <a:rPr lang="en-US" altLang="zh-CN" sz="2400" b="1" dirty="0"/>
              <a:t>       else</a:t>
            </a:r>
            <a:endParaRPr lang="en-US" altLang="zh-CN" sz="2400" b="1" dirty="0"/>
          </a:p>
          <a:p>
            <a:pPr eaLnBrk="1" hangingPunct="1">
              <a:lnSpc>
                <a:spcPct val="80000"/>
              </a:lnSpc>
              <a:buNone/>
            </a:pPr>
            <a:r>
              <a:rPr lang="en-US" altLang="zh-CN" sz="2400" b="1" dirty="0"/>
              <a:t>		tail-&gt;next = p;</a:t>
            </a:r>
            <a:endParaRPr lang="en-US" altLang="zh-CN" sz="2400" b="1" dirty="0"/>
          </a:p>
          <a:p>
            <a:pPr eaLnBrk="1" hangingPunct="1">
              <a:lnSpc>
                <a:spcPct val="80000"/>
              </a:lnSpc>
              <a:buNone/>
            </a:pPr>
            <a:r>
              <a:rPr lang="en-US" altLang="zh-CN" sz="2400" b="1" dirty="0"/>
              <a:t>       tail = p;</a:t>
            </a:r>
            <a:endParaRPr lang="en-US" altLang="zh-CN" sz="2400" b="1" dirty="0"/>
          </a:p>
          <a:p>
            <a:pPr eaLnBrk="1" hangingPunct="1">
              <a:lnSpc>
                <a:spcPct val="80000"/>
              </a:lnSpc>
              <a:buNone/>
            </a:pPr>
            <a:r>
              <a:rPr lang="en-US" altLang="zh-CN" sz="2400" b="1" dirty="0"/>
              <a:t>       std::cin &gt;&gt; x;</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return head;</a:t>
            </a:r>
            <a:endParaRPr lang="en-US" altLang="zh-CN" sz="2400" b="1" dirty="0"/>
          </a:p>
          <a:p>
            <a:pPr eaLnBrk="1" hangingPunct="1">
              <a:lnSpc>
                <a:spcPct val="80000"/>
              </a:lnSpc>
              <a:buNone/>
            </a:pPr>
            <a:r>
              <a:rPr lang="en-US" altLang="zh-CN" sz="2400" b="1" dirty="0"/>
              <a:t>}</a:t>
            </a:r>
            <a:endParaRPr lang="en-US" altLang="zh-CN" sz="24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body" idx="4294967295"/>
          </p:nvPr>
        </p:nvSpPr>
        <p:spPr>
          <a:xfrm>
            <a:off x="1403350" y="-23812"/>
            <a:ext cx="8229600" cy="6261100"/>
          </a:xfrm>
          <a:ln/>
        </p:spPr>
        <p:txBody>
          <a:bodyPr vert="horz" wrap="square" lIns="91440" tIns="45720" rIns="91440" bIns="45720" anchor="t" anchorCtr="0"/>
          <a:p>
            <a:pPr eaLnBrk="1" hangingPunct="1">
              <a:lnSpc>
                <a:spcPct val="80000"/>
              </a:lnSpc>
              <a:buNone/>
            </a:pPr>
            <a:r>
              <a:rPr lang="en-US" altLang="zh-CN" sz="2400" b="1" dirty="0"/>
              <a:t>void sort(Node *h)</a:t>
            </a:r>
            <a:endParaRPr lang="en-US" altLang="zh-CN" sz="2400" b="1" dirty="0"/>
          </a:p>
          <a:p>
            <a:pPr eaLnBrk="1" hangingPunct="1">
              <a:lnSpc>
                <a:spcPct val="80000"/>
              </a:lnSpc>
              <a:buNone/>
            </a:pPr>
            <a:r>
              <a:rPr lang="en-US" altLang="zh-CN" sz="2400" b="1" dirty="0"/>
              <a:t>{  if (h == NULL) return;</a:t>
            </a:r>
            <a:endParaRPr lang="en-US" altLang="zh-CN" sz="2400" b="1" dirty="0"/>
          </a:p>
          <a:p>
            <a:pPr eaLnBrk="1" hangingPunct="1">
              <a:lnSpc>
                <a:spcPct val="80000"/>
              </a:lnSpc>
              <a:buNone/>
            </a:pPr>
            <a:r>
              <a:rPr lang="en-US" altLang="zh-CN" sz="2400" b="1" dirty="0"/>
              <a:t>    for (Node *p1=h; p1-&gt;next != NULL; p1 = p1-&gt;next)</a:t>
            </a:r>
            <a:endParaRPr lang="en-US" altLang="zh-CN" sz="2400" b="1" dirty="0"/>
          </a:p>
          <a:p>
            <a:pPr eaLnBrk="1" hangingPunct="1">
              <a:lnSpc>
                <a:spcPct val="80000"/>
              </a:lnSpc>
              <a:buNone/>
            </a:pPr>
            <a:r>
              <a:rPr lang="en-US" altLang="zh-CN" sz="2400" b="1" dirty="0"/>
              <a:t>	{ Node *p_min=p1;</a:t>
            </a:r>
            <a:endParaRPr lang="en-US" altLang="zh-CN" sz="2400" b="1" dirty="0"/>
          </a:p>
          <a:p>
            <a:pPr eaLnBrk="1" hangingPunct="1">
              <a:lnSpc>
                <a:spcPct val="80000"/>
              </a:lnSpc>
              <a:buNone/>
            </a:pPr>
            <a:r>
              <a:rPr lang="en-US" altLang="zh-CN" sz="2400" b="1" dirty="0"/>
              <a:t>	   for (Node *p2=p1-&gt;next; p2 != NULL; p2=p2-&gt;next)</a:t>
            </a:r>
            <a:endParaRPr lang="en-US" altLang="zh-CN" sz="2400" b="1" dirty="0"/>
          </a:p>
          <a:p>
            <a:pPr eaLnBrk="1" hangingPunct="1">
              <a:lnSpc>
                <a:spcPct val="80000"/>
              </a:lnSpc>
              <a:buNone/>
            </a:pPr>
            <a:r>
              <a:rPr lang="en-US" altLang="zh-CN" sz="2400" b="1" dirty="0"/>
              <a:t>	      if (p2-&gt;content &lt; p_min-&gt;content)  p_min = p2;</a:t>
            </a:r>
            <a:endParaRPr lang="en-US" altLang="zh-CN" sz="2400" b="1" dirty="0"/>
          </a:p>
          <a:p>
            <a:pPr eaLnBrk="1" hangingPunct="1">
              <a:lnSpc>
                <a:spcPct val="80000"/>
              </a:lnSpc>
              <a:buNone/>
            </a:pPr>
            <a:r>
              <a:rPr lang="en-US" altLang="zh-CN" sz="2400" b="1" dirty="0"/>
              <a:t>	   if (p_min != p1)</a:t>
            </a:r>
            <a:endParaRPr lang="en-US" altLang="zh-CN" sz="2400" b="1" dirty="0"/>
          </a:p>
          <a:p>
            <a:pPr eaLnBrk="1" hangingPunct="1">
              <a:lnSpc>
                <a:spcPct val="80000"/>
              </a:lnSpc>
              <a:buNone/>
            </a:pPr>
            <a:r>
              <a:rPr lang="en-US" altLang="zh-CN" sz="2400" b="1" dirty="0"/>
              <a:t>	   { int temp = p1-&gt;content;</a:t>
            </a:r>
            <a:endParaRPr lang="en-US" altLang="zh-CN" sz="2400" b="1" dirty="0"/>
          </a:p>
          <a:p>
            <a:pPr eaLnBrk="1" hangingPunct="1">
              <a:lnSpc>
                <a:spcPct val="80000"/>
              </a:lnSpc>
              <a:buNone/>
            </a:pPr>
            <a:r>
              <a:rPr lang="en-US" altLang="zh-CN" sz="2400" b="1" dirty="0"/>
              <a:t>          p1-&gt;content = p_min-&gt;content;</a:t>
            </a:r>
            <a:endParaRPr lang="en-US" altLang="zh-CN" sz="2400" b="1" dirty="0"/>
          </a:p>
          <a:p>
            <a:pPr eaLnBrk="1" hangingPunct="1">
              <a:lnSpc>
                <a:spcPct val="80000"/>
              </a:lnSpc>
              <a:buNone/>
            </a:pPr>
            <a:r>
              <a:rPr lang="en-US" altLang="zh-CN" sz="2400" b="1" dirty="0"/>
              <a:t>          p_min-&gt;content = temp;</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a:t>
            </a:r>
            <a:endParaRPr lang="en-US" altLang="zh-CN" sz="2400" b="1" dirty="0"/>
          </a:p>
          <a:p>
            <a:pPr eaLnBrk="1" hangingPunct="1">
              <a:lnSpc>
                <a:spcPct val="80000"/>
              </a:lnSpc>
              <a:buNone/>
            </a:pPr>
            <a:endParaRPr lang="en-US" altLang="zh-CN" sz="2400" b="1" dirty="0"/>
          </a:p>
          <a:p>
            <a:pPr eaLnBrk="1" hangingPunct="1">
              <a:lnSpc>
                <a:spcPct val="80000"/>
              </a:lnSpc>
              <a:buNone/>
            </a:pPr>
            <a:r>
              <a:rPr lang="en-US" altLang="zh-CN" sz="2400" b="1" dirty="0"/>
              <a:t>void output(Node *h)</a:t>
            </a:r>
            <a:endParaRPr lang="en-US" altLang="zh-CN" sz="2400" b="1" dirty="0"/>
          </a:p>
          <a:p>
            <a:pPr eaLnBrk="1" hangingPunct="1">
              <a:lnSpc>
                <a:spcPct val="80000"/>
              </a:lnSpc>
              <a:buNone/>
            </a:pPr>
            <a:r>
              <a:rPr lang="en-US" altLang="zh-CN" sz="2400" b="1" dirty="0"/>
              <a:t>{ for (Node *p=h; p!=NULL; p=p-&gt;next)</a:t>
            </a:r>
            <a:endParaRPr lang="en-US" altLang="zh-CN" sz="2400" b="1" dirty="0"/>
          </a:p>
          <a:p>
            <a:pPr eaLnBrk="1" hangingPunct="1">
              <a:lnSpc>
                <a:spcPct val="80000"/>
              </a:lnSpc>
              <a:buNone/>
            </a:pPr>
            <a:r>
              <a:rPr lang="en-US" altLang="zh-CN" sz="2400" b="1" dirty="0"/>
              <a:t>	 std::cout &lt;&lt; p-&gt;content &lt;&lt; ',';</a:t>
            </a:r>
            <a:endParaRPr lang="en-US" altLang="zh-CN" sz="2400" b="1" dirty="0"/>
          </a:p>
          <a:p>
            <a:pPr eaLnBrk="1" hangingPunct="1">
              <a:lnSpc>
                <a:spcPct val="80000"/>
              </a:lnSpc>
              <a:buNone/>
            </a:pPr>
            <a:r>
              <a:rPr lang="en-US" altLang="zh-CN" sz="2400" b="1" dirty="0"/>
              <a:t>   std::cout &lt;&lt; endl;</a:t>
            </a:r>
            <a:endParaRPr lang="en-US" altLang="zh-CN" sz="2400" b="1" dirty="0"/>
          </a:p>
          <a:p>
            <a:pPr eaLnBrk="1" hangingPunct="1">
              <a:lnSpc>
                <a:spcPct val="80000"/>
              </a:lnSpc>
              <a:buNone/>
            </a:pPr>
            <a:r>
              <a:rPr lang="en-US" altLang="zh-CN" sz="2400" b="1" dirty="0"/>
              <a:t>}</a:t>
            </a:r>
            <a:endParaRPr lang="en-US" altLang="zh-CN" sz="2400" b="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idx="4294967295"/>
          </p:nvPr>
        </p:nvSpPr>
        <p:spPr>
          <a:ln/>
        </p:spPr>
        <p:txBody>
          <a:bodyPr vert="horz" wrap="square" lIns="91440" tIns="45720" rIns="91440" bIns="45720" anchor="ctr" anchorCtr="0"/>
          <a:p>
            <a:pPr eaLnBrk="1" hangingPunct="1"/>
            <a:endParaRPr lang="zh-CN" altLang="zh-CN" dirty="0"/>
          </a:p>
        </p:txBody>
      </p:sp>
      <p:sp>
        <p:nvSpPr>
          <p:cNvPr id="104450" name="Rectangle 3"/>
          <p:cNvSpPr>
            <a:spLocks noGrp="1"/>
          </p:cNvSpPr>
          <p:nvPr>
            <p:ph type="body" idx="4294967295"/>
          </p:nvPr>
        </p:nvSpPr>
        <p:spPr>
          <a:ln/>
        </p:spPr>
        <p:txBody>
          <a:bodyPr vert="horz" wrap="square" lIns="91440" tIns="45720" rIns="91440" bIns="45720" anchor="t" anchorCtr="0"/>
          <a:p>
            <a:pPr defTabSz="266700" eaLnBrk="1" hangingPunct="1">
              <a:buNone/>
            </a:pPr>
            <a:r>
              <a:rPr lang="en-US" altLang="zh-CN" sz="2400" b="1" dirty="0"/>
              <a:t>void remove(Node *h)</a:t>
            </a:r>
            <a:endParaRPr lang="en-US" altLang="zh-CN" sz="2400" b="1" dirty="0"/>
          </a:p>
          <a:p>
            <a:pPr defTabSz="266700" eaLnBrk="1" hangingPunct="1">
              <a:buNone/>
            </a:pPr>
            <a:r>
              <a:rPr lang="en-US" altLang="zh-CN" sz="2400" b="1" dirty="0"/>
              <a:t>{	while (h != NULL)</a:t>
            </a:r>
            <a:endParaRPr lang="en-US" altLang="zh-CN" sz="2400" b="1" dirty="0"/>
          </a:p>
          <a:p>
            <a:pPr defTabSz="266700" eaLnBrk="1" hangingPunct="1">
              <a:buNone/>
            </a:pPr>
            <a:r>
              <a:rPr lang="en-US" altLang="zh-CN" sz="2400" b="1" dirty="0"/>
              <a:t>	{	Node *p=h;</a:t>
            </a:r>
            <a:endParaRPr lang="en-US" altLang="zh-CN" sz="2400" b="1" dirty="0"/>
          </a:p>
          <a:p>
            <a:pPr defTabSz="266700" eaLnBrk="1" hangingPunct="1">
              <a:buNone/>
            </a:pPr>
            <a:r>
              <a:rPr lang="en-US" altLang="zh-CN" sz="2400" b="1" dirty="0"/>
              <a:t>			h = h-&gt;next;</a:t>
            </a:r>
            <a:endParaRPr lang="en-US" altLang="zh-CN" sz="2400" b="1" dirty="0"/>
          </a:p>
          <a:p>
            <a:pPr defTabSz="266700" eaLnBrk="1" hangingPunct="1">
              <a:buNone/>
            </a:pPr>
            <a:r>
              <a:rPr lang="en-US" altLang="zh-CN" sz="2400" b="1" dirty="0"/>
              <a:t>			delete p;</a:t>
            </a:r>
            <a:endParaRPr lang="en-US" altLang="zh-CN" sz="2400" b="1" dirty="0"/>
          </a:p>
          <a:p>
            <a:pPr defTabSz="266700" eaLnBrk="1" hangingPunct="1">
              <a:buNone/>
            </a:pPr>
            <a:r>
              <a:rPr lang="en-US" altLang="zh-CN" sz="2400" b="1" dirty="0"/>
              <a:t>	}</a:t>
            </a:r>
            <a:endParaRPr lang="en-US" altLang="zh-CN" sz="2400" b="1" dirty="0"/>
          </a:p>
          <a:p>
            <a:pPr defTabSz="266700" eaLnBrk="1" hangingPunct="1">
              <a:buNone/>
            </a:pPr>
            <a:r>
              <a:rPr lang="en-US" altLang="zh-CN" sz="2400" b="1" dirty="0"/>
              <a:t>}</a:t>
            </a:r>
            <a:endParaRPr lang="en-US" altLang="zh-CN" sz="2400" b="1" dirty="0"/>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cho">
  <a:themeElements>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1_Echo">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1_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1_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1_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1_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1_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1_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1_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1_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Teamwork</Template>
  <TotalTime>0</TotalTime>
  <Words>23486</Words>
  <Application>WPS 演示</Application>
  <PresentationFormat>全屏显示(4:3)</PresentationFormat>
  <Paragraphs>1417</Paragraphs>
  <Slides>111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111</vt:i4>
      </vt:variant>
    </vt:vector>
  </HeadingPairs>
  <TitlesOfParts>
    <vt:vector size="124" baseType="lpstr">
      <vt:lpstr>Arial</vt:lpstr>
      <vt:lpstr>宋体</vt:lpstr>
      <vt:lpstr>Wingdings</vt:lpstr>
      <vt:lpstr>楷体_GB2312</vt:lpstr>
      <vt:lpstr>新宋体</vt:lpstr>
      <vt:lpstr>Times New Roman</vt:lpstr>
      <vt:lpstr>Courier New</vt:lpstr>
      <vt:lpstr>Verdana</vt:lpstr>
      <vt:lpstr>微软雅黑</vt:lpstr>
      <vt:lpstr>Arial Unicode MS</vt:lpstr>
      <vt:lpstr>楷体_GB2312</vt:lpstr>
      <vt:lpstr>Echo</vt:lpstr>
      <vt:lpstr>1_Echo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 Slacker</cp:lastModifiedBy>
  <cp:revision>258</cp:revision>
  <dcterms:created xsi:type="dcterms:W3CDTF">2005-02-20T09:54:04Z</dcterms:created>
  <dcterms:modified xsi:type="dcterms:W3CDTF">2021-03-23T02:17:36Z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477CE44B075045DAAE2EF5E1C749CE79</vt:lpwstr>
  </property>
</Properties>
</file>