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650" r:id="rId2"/>
    <p:sldId id="387" r:id="rId3"/>
    <p:sldId id="389" r:id="rId4"/>
    <p:sldId id="390" r:id="rId5"/>
    <p:sldId id="391" r:id="rId6"/>
    <p:sldId id="392" r:id="rId7"/>
    <p:sldId id="617" r:id="rId8"/>
    <p:sldId id="393" r:id="rId9"/>
    <p:sldId id="394" r:id="rId10"/>
    <p:sldId id="396" r:id="rId11"/>
    <p:sldId id="655" r:id="rId12"/>
    <p:sldId id="398" r:id="rId13"/>
    <p:sldId id="652" r:id="rId14"/>
    <p:sldId id="400" r:id="rId15"/>
    <p:sldId id="401" r:id="rId16"/>
    <p:sldId id="402" r:id="rId17"/>
    <p:sldId id="654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656" r:id="rId26"/>
    <p:sldId id="410" r:id="rId27"/>
    <p:sldId id="638" r:id="rId28"/>
    <p:sldId id="411" r:id="rId29"/>
    <p:sldId id="414" r:id="rId30"/>
    <p:sldId id="416" r:id="rId31"/>
    <p:sldId id="637" r:id="rId32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C99"/>
    <a:srgbClr val="FF9933"/>
    <a:srgbClr val="FF3300"/>
    <a:srgbClr val="FF33CC"/>
    <a:srgbClr val="9900FF"/>
    <a:srgbClr val="8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706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3" Type="http://schemas.openxmlformats.org/officeDocument/2006/relationships/slide" Target="slides/slide4.xml"/><Relationship Id="rId21" Type="http://schemas.openxmlformats.org/officeDocument/2006/relationships/slide" Target="slides/slide26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29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0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F838073-4C4B-474A-AE6B-F219DDB7D5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51CDFF5B-0CA4-44F6-B458-75CFE939C9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6948" name="Rectangle 4">
            <a:extLst>
              <a:ext uri="{FF2B5EF4-FFF2-40B4-BE49-F238E27FC236}">
                <a16:creationId xmlns:a16="http://schemas.microsoft.com/office/drawing/2014/main" id="{80EB3B86-AD7A-41AE-B5AF-0F93C5F8E3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6949" name="Rectangle 5">
            <a:extLst>
              <a:ext uri="{FF2B5EF4-FFF2-40B4-BE49-F238E27FC236}">
                <a16:creationId xmlns:a16="http://schemas.microsoft.com/office/drawing/2014/main" id="{AE089749-89B4-41D4-8E64-5B97296356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ECED59-B862-4999-BBB1-C0BFCBB2C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A008171-D30A-40C3-9563-9410730619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C084DAEF-301F-4937-A650-E8AA5B68DE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5D2C884-CA86-4FCE-A1D8-6B22772AE9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FD78ED58-B7C0-462F-B625-8519E8619B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E335B305-B17C-46BC-AD4F-1285FF8D58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0D6D52DB-5626-486D-86E3-54D0B8F5A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F4B814-AB8D-440A-8EA4-468C9957F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E6312F-89C9-42AA-83D7-53C206B28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47C56BD-CBF1-4C2B-BAF9-DEAF478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5A607B2-ED09-4173-90CC-1C03357FC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5C4B6DD-EC0B-41DE-8C18-8BD0D7FB53CF}" type="slidenum">
              <a:rPr lang="en-US" altLang="zh-CN" smtClean="0">
                <a:latin typeface="Tahoma" panose="020B0604030504040204" pitchFamily="34" charset="0"/>
                <a:ea typeface="隶书" panose="02010509060101010101" pitchFamily="49" charset="-122"/>
              </a:rPr>
              <a:pPr>
                <a:spcBef>
                  <a:spcPct val="20000"/>
                </a:spcBef>
              </a:pPr>
              <a:t>31</a:t>
            </a:fld>
            <a:endParaRPr lang="en-US" altLang="zh-CN"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>
            <a:extLst>
              <a:ext uri="{FF2B5EF4-FFF2-40B4-BE49-F238E27FC236}">
                <a16:creationId xmlns:a16="http://schemas.microsoft.com/office/drawing/2014/main" id="{24B34E7A-E284-4DC4-829D-C7FCE4BCFD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8C427538-0268-4B79-A1B9-A2FE60C75C3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58">
              <a:extLst>
                <a:ext uri="{FF2B5EF4-FFF2-40B4-BE49-F238E27FC236}">
                  <a16:creationId xmlns:a16="http://schemas.microsoft.com/office/drawing/2014/main" id="{FAA580FF-4D48-4387-96ED-3824D0916D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A9D3A90C-A934-406D-A2F0-52870B9E6E7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60">
              <a:extLst>
                <a:ext uri="{FF2B5EF4-FFF2-40B4-BE49-F238E27FC236}">
                  <a16:creationId xmlns:a16="http://schemas.microsoft.com/office/drawing/2014/main" id="{8B056134-63B8-4EF3-BC38-BDA34951CB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61">
              <a:extLst>
                <a:ext uri="{FF2B5EF4-FFF2-40B4-BE49-F238E27FC236}">
                  <a16:creationId xmlns:a16="http://schemas.microsoft.com/office/drawing/2014/main" id="{5CA03E8A-17E0-4D15-9A52-740150DC351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62">
              <a:extLst>
                <a:ext uri="{FF2B5EF4-FFF2-40B4-BE49-F238E27FC236}">
                  <a16:creationId xmlns:a16="http://schemas.microsoft.com/office/drawing/2014/main" id="{F128ABD2-CD76-442B-9E02-80C0688B79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Rectangle 63">
              <a:extLst>
                <a:ext uri="{FF2B5EF4-FFF2-40B4-BE49-F238E27FC236}">
                  <a16:creationId xmlns:a16="http://schemas.microsoft.com/office/drawing/2014/main" id="{02F5C36C-7FDF-4C10-92B2-6D4FDC915B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2" name="Picture 65" descr="厦大logo">
            <a:extLst>
              <a:ext uri="{FF2B5EF4-FFF2-40B4-BE49-F238E27FC236}">
                <a16:creationId xmlns:a16="http://schemas.microsoft.com/office/drawing/2014/main" id="{49F8102C-CA1D-4E88-B750-4E3EF24CAA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08275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91000"/>
            <a:ext cx="7772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3034973"/>
      </p:ext>
    </p:extLst>
  </p:cSld>
  <p:clrMapOvr>
    <a:masterClrMapping/>
  </p:clrMapOvr>
  <p:transition>
    <p:random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9BAE56-7F62-4C84-AEFC-AEC84DF36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8AE148-9BF3-4EAA-9115-563BC27C32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42691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554938-9A19-4378-8818-4803BE3D4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70B59B6-F92F-4A57-8A74-A241F52635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226489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68F786F-8626-4A9B-9AE2-D1558802F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2CBADF-012B-4D9F-A49D-C37C8F0F1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5119102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BC02E2-E7AF-4DAC-AF96-ED8337B4B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E3357A-0CE0-46C7-89F0-625D609A3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697035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DAB62CF-4D5D-4447-BDC2-746D84DFA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DD3D822-F943-4B14-8C26-4629D4A4E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4351132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814EDB7-DA62-4F80-B261-E5F416B87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6BE32B3-DA84-43DD-87B2-E88DE2C3B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389464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09E8301-C360-4E91-BE3C-67D7135521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4494FCA-3EC3-43D0-AECC-A19699745F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3742982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13100CB-3274-4199-B461-48B3DF094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682ECE1-5BF7-4287-A285-00607A8D6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326362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9523DC2-75E3-480F-9600-8690D659B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41AA580-318E-4EDF-A5BC-9A4CEE5A8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0988601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E16696-DA7F-4E87-87C0-EF3B213DD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4F8752A-AAE2-474F-A4F2-C0729D31E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02561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CF5F70A-85D5-45B7-BF0C-F439FB018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A62946-8421-465F-B5FF-FC58129FC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711753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3">
            <a:extLst>
              <a:ext uri="{FF2B5EF4-FFF2-40B4-BE49-F238E27FC236}">
                <a16:creationId xmlns:a16="http://schemas.microsoft.com/office/drawing/2014/main" id="{CB9EE879-F307-404D-86A0-EEB79C59E7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8D94379E-2DA1-4072-B55B-182810F2E0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3" name="Rectangle 3">
              <a:extLst>
                <a:ext uri="{FF2B5EF4-FFF2-40B4-BE49-F238E27FC236}">
                  <a16:creationId xmlns:a16="http://schemas.microsoft.com/office/drawing/2014/main" id="{CE6D740B-92EA-4CB9-8932-A173E2871D8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4">
              <a:extLst>
                <a:ext uri="{FF2B5EF4-FFF2-40B4-BE49-F238E27FC236}">
                  <a16:creationId xmlns:a16="http://schemas.microsoft.com/office/drawing/2014/main" id="{1C32C604-1AF9-4EBD-898A-E8205547744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5">
              <a:extLst>
                <a:ext uri="{FF2B5EF4-FFF2-40B4-BE49-F238E27FC236}">
                  <a16:creationId xmlns:a16="http://schemas.microsoft.com/office/drawing/2014/main" id="{FD057D40-AE6D-439B-ADF8-04A5049DFC8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6">
              <a:extLst>
                <a:ext uri="{FF2B5EF4-FFF2-40B4-BE49-F238E27FC236}">
                  <a16:creationId xmlns:a16="http://schemas.microsoft.com/office/drawing/2014/main" id="{70D84455-4DA5-4FF4-8F2D-7B6B8F78F8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7">
              <a:extLst>
                <a:ext uri="{FF2B5EF4-FFF2-40B4-BE49-F238E27FC236}">
                  <a16:creationId xmlns:a16="http://schemas.microsoft.com/office/drawing/2014/main" id="{A633FC66-2948-4528-A096-41EC522D42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8" name="Rectangle 8">
              <a:extLst>
                <a:ext uri="{FF2B5EF4-FFF2-40B4-BE49-F238E27FC236}">
                  <a16:creationId xmlns:a16="http://schemas.microsoft.com/office/drawing/2014/main" id="{EF3AB3B0-71EC-4FE9-A5F9-266CC3E96F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800" b="1">
                  <a:solidFill>
                    <a:srgbClr val="FF9933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81" name="Rectangle 9">
            <a:extLst>
              <a:ext uri="{FF2B5EF4-FFF2-40B4-BE49-F238E27FC236}">
                <a16:creationId xmlns:a16="http://schemas.microsoft.com/office/drawing/2014/main" id="{2773E7D3-1AE9-45E7-8B0A-8B6BA6AA8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CEDB0FA-E943-4968-8816-D411B2D3B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5D39C9EB-DC51-4B46-9700-3AA2D1991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CBADDBF6-11AA-472E-928B-3E8C5C69CD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C8B4EF0B-08DB-4C38-A28E-71685B0FF8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random/>
    <p:sndAc>
      <p:stSnd>
        <p:snd r:embed="rId14" name="chimes.wav"/>
      </p:stSnd>
    </p:sndAc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audio" Target="../media/audio1.wav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png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5.wmf"/><Relationship Id="rId3" Type="http://schemas.openxmlformats.org/officeDocument/2006/relationships/audio" Target="../media/audio1.wav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5E09BAE7-D60A-49DB-A3F2-6C263A60E3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577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/>
              <a:t>第一章</a:t>
            </a:r>
            <a:br>
              <a:rPr lang="zh-CN" altLang="en-US" sz="4400"/>
            </a:br>
            <a:r>
              <a:rPr lang="zh-CN" altLang="en-US" sz="4400"/>
              <a:t>命题逻辑的基本概念</a:t>
            </a:r>
            <a:br>
              <a:rPr lang="zh-CN" altLang="en-US" sz="4400"/>
            </a:br>
            <a:endParaRPr lang="zh-CN" altLang="en-US" sz="440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229026AB-EBB6-461E-BAB3-D6B2D901B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2328" name="Group 40">
            <a:extLst>
              <a:ext uri="{FF2B5EF4-FFF2-40B4-BE49-F238E27FC236}">
                <a16:creationId xmlns:a16="http://schemas.microsoft.com/office/drawing/2014/main" id="{A8C272B0-D9B4-4CD4-87DE-F1EE399DAC9E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3441700"/>
          <a:ext cx="4627563" cy="2103439"/>
        </p:xfrm>
        <a:graphic>
          <a:graphicData uri="http://schemas.openxmlformats.org/drawingml/2006/table">
            <a:tbl>
              <a:tblPr/>
              <a:tblGrid>
                <a:gridCol w="1542521">
                  <a:extLst>
                    <a:ext uri="{9D8B030D-6E8A-4147-A177-3AD203B41FA5}">
                      <a16:colId xmlns:a16="http://schemas.microsoft.com/office/drawing/2014/main" val="1860189360"/>
                    </a:ext>
                  </a:extLst>
                </a:gridCol>
                <a:gridCol w="1542521">
                  <a:extLst>
                    <a:ext uri="{9D8B030D-6E8A-4147-A177-3AD203B41FA5}">
                      <a16:colId xmlns:a16="http://schemas.microsoft.com/office/drawing/2014/main" val="2747970397"/>
                    </a:ext>
                  </a:extLst>
                </a:gridCol>
                <a:gridCol w="1542521">
                  <a:extLst>
                    <a:ext uri="{9D8B030D-6E8A-4147-A177-3AD203B41FA5}">
                      <a16:colId xmlns:a16="http://schemas.microsoft.com/office/drawing/2014/main" val="1015980281"/>
                    </a:ext>
                  </a:extLst>
                </a:gridCol>
              </a:tblGrid>
              <a:tr h="518235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1447" marR="91447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</a:rPr>
                        <a:t>∨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3712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47" marR="91447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244583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47" marR="91447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07598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771833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47" marR="91447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90523"/>
                  </a:ext>
                </a:extLst>
              </a:tr>
            </a:tbl>
          </a:graphicData>
        </a:graphic>
      </p:graphicFrame>
      <p:graphicFrame>
        <p:nvGraphicFramePr>
          <p:cNvPr id="14366" name="Object 5">
            <a:extLst>
              <a:ext uri="{FF2B5EF4-FFF2-40B4-BE49-F238E27FC236}">
                <a16:creationId xmlns:a16="http://schemas.microsoft.com/office/drawing/2014/main" id="{A292757C-60FD-42B4-B038-CE738DA01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1770063"/>
          <a:ext cx="71389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4" imgW="3606480" imgH="685800" progId="Equation.DSMT4">
                  <p:embed/>
                </p:oleObj>
              </mc:Choice>
              <mc:Fallback>
                <p:oleObj name="Equation" r:id="rId4" imgW="36064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770063"/>
                        <a:ext cx="7138988" cy="1352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2542868E-37F6-4FAB-8462-F71D76BEA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5864225"/>
          <a:ext cx="35448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6" imgW="1790700" imgH="203200" progId="Equation.DSMT4">
                  <p:embed/>
                </p:oleObj>
              </mc:Choice>
              <mc:Fallback>
                <p:oleObj name="Equation" r:id="rId6" imgW="1790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864225"/>
                        <a:ext cx="35448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BCD1BB0-416C-450D-9B29-89EE57E64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9C570A45-E3A4-418D-9061-C0CE19350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1525"/>
          <a:ext cx="7138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4" imgW="3606480" imgH="457200" progId="Equation.DSMT4">
                  <p:embed/>
                </p:oleObj>
              </mc:Choice>
              <mc:Fallback>
                <p:oleObj name="Equation" r:id="rId4" imgW="36064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7138987" cy="9017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C5786376-4A7E-46F3-8D09-342AF2FE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16113"/>
          <a:ext cx="532923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6" imgW="2692080" imgH="939600" progId="Equation.DSMT4">
                  <p:embed/>
                </p:oleObj>
              </mc:Choice>
              <mc:Fallback>
                <p:oleObj name="Equation" r:id="rId6" imgW="26920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16113"/>
                        <a:ext cx="5329238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63B2D212-1716-4712-A81E-B7577D5A2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1546225"/>
          <a:ext cx="78676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4" imgW="3974760" imgH="914400" progId="Equation.DSMT4">
                  <p:embed/>
                </p:oleObj>
              </mc:Choice>
              <mc:Fallback>
                <p:oleObj name="Equation" r:id="rId4" imgW="39747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546225"/>
                        <a:ext cx="7867650" cy="18018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58" name="Rectangle 2">
            <a:extLst>
              <a:ext uri="{FF2B5EF4-FFF2-40B4-BE49-F238E27FC236}">
                <a16:creationId xmlns:a16="http://schemas.microsoft.com/office/drawing/2014/main" id="{5549267E-C927-4B4C-B986-9530FEE3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73060" name="Group 4">
            <a:extLst>
              <a:ext uri="{FF2B5EF4-FFF2-40B4-BE49-F238E27FC236}">
                <a16:creationId xmlns:a16="http://schemas.microsoft.com/office/drawing/2014/main" id="{7F2587FD-F43C-4EFB-AE1E-25B4FBB9339D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3675063"/>
          <a:ext cx="4103688" cy="1981200"/>
        </p:xfrm>
        <a:graphic>
          <a:graphicData uri="http://schemas.openxmlformats.org/drawingml/2006/table">
            <a:tbl>
              <a:tblPr/>
              <a:tblGrid>
                <a:gridCol w="1367896">
                  <a:extLst>
                    <a:ext uri="{9D8B030D-6E8A-4147-A177-3AD203B41FA5}">
                      <a16:colId xmlns:a16="http://schemas.microsoft.com/office/drawing/2014/main" val="11180468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102490403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628166377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1423" marR="9142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53010"/>
                  </a:ext>
                </a:extLst>
              </a:tr>
              <a:tr h="396240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3" marR="9142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308730"/>
                  </a:ext>
                </a:extLst>
              </a:tr>
              <a:tr h="396240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3" marR="9142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070529"/>
                  </a:ext>
                </a:extLst>
              </a:tr>
              <a:tr h="396240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85612"/>
                  </a:ext>
                </a:extLst>
              </a:tr>
              <a:tr h="396240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3" marR="91423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188140"/>
                  </a:ext>
                </a:extLst>
              </a:tr>
            </a:tbl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DD26396-069A-4A14-B58B-2BE9B62F5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5864225"/>
          <a:ext cx="35448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6" imgW="1790700" imgH="203200" progId="Equation.DSMT4">
                  <p:embed/>
                </p:oleObj>
              </mc:Choice>
              <mc:Fallback>
                <p:oleObj name="Equation" r:id="rId6" imgW="1790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864225"/>
                        <a:ext cx="35448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圆角矩形 2">
            <a:extLst>
              <a:ext uri="{FF2B5EF4-FFF2-40B4-BE49-F238E27FC236}">
                <a16:creationId xmlns:a16="http://schemas.microsoft.com/office/drawing/2014/main" id="{D03AA445-43BF-465E-A77C-C69EA80B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446338"/>
            <a:ext cx="792163" cy="3603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TW" altLang="en-US" sz="22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前件</a:t>
            </a:r>
            <a:endParaRPr lang="en-US" altLang="zh-TW" sz="220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7" name="圆角矩形 17">
            <a:extLst>
              <a:ext uri="{FF2B5EF4-FFF2-40B4-BE49-F238E27FC236}">
                <a16:creationId xmlns:a16="http://schemas.microsoft.com/office/drawing/2014/main" id="{59E5BC48-AE16-4655-B324-8B2E611E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446338"/>
            <a:ext cx="792162" cy="360362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TW" altLang="en-US" sz="22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后件</a:t>
            </a:r>
            <a:endParaRPr lang="en-US" altLang="zh-TW" sz="220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5549267E-C927-4B4C-B986-9530FEE3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7412" name="Object 5">
            <a:extLst>
              <a:ext uri="{FF2B5EF4-FFF2-40B4-BE49-F238E27FC236}">
                <a16:creationId xmlns:a16="http://schemas.microsoft.com/office/drawing/2014/main" id="{F6305063-277B-4F9F-9EEC-02B032A3B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73238"/>
          <a:ext cx="50530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4" imgW="2552400" imgH="482400" progId="Equation.DSMT4">
                  <p:embed/>
                </p:oleObj>
              </mc:Choice>
              <mc:Fallback>
                <p:oleObj name="Equation" r:id="rId4" imgW="25524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50530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A6FFAF6B-6E13-4017-BB33-689D5904C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15516"/>
              </p:ext>
            </p:extLst>
          </p:nvPr>
        </p:nvGraphicFramePr>
        <p:xfrm>
          <a:off x="755576" y="3068960"/>
          <a:ext cx="756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6" imgW="3822480" imgH="431640" progId="Equation.DSMT4">
                  <p:embed/>
                </p:oleObj>
              </mc:Choice>
              <mc:Fallback>
                <p:oleObj name="Equation" r:id="rId6" imgW="3822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7566025" cy="8509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0A2330FA-D3A8-4C7F-8296-DFA80368F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039281"/>
              </p:ext>
            </p:extLst>
          </p:nvPr>
        </p:nvGraphicFramePr>
        <p:xfrm>
          <a:off x="1311201" y="4111947"/>
          <a:ext cx="6034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8" imgW="3047760" imgH="457200" progId="Equation.DSMT4">
                  <p:embed/>
                </p:oleObj>
              </mc:Choice>
              <mc:Fallback>
                <p:oleObj name="Equation" r:id="rId8" imgW="3047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01" y="4111947"/>
                        <a:ext cx="60340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C1FCB123-DAE6-44A4-816E-F6D3EBA1F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43645"/>
              </p:ext>
            </p:extLst>
          </p:nvPr>
        </p:nvGraphicFramePr>
        <p:xfrm>
          <a:off x="2593901" y="5172397"/>
          <a:ext cx="5554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10" imgW="2806560" imgH="215640" progId="Equation.DSMT4">
                  <p:embed/>
                </p:oleObj>
              </mc:Choice>
              <mc:Fallback>
                <p:oleObj name="Equation" r:id="rId10" imgW="28065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01" y="5172397"/>
                        <a:ext cx="5554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67744" y="5877272"/>
            <a:ext cx="47108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蕴含式可想象为</a:t>
            </a:r>
            <a:r>
              <a:rPr lang="zh-TW" altLang="en-US" dirty="0">
                <a:solidFill>
                  <a:srgbClr val="0000FF"/>
                </a:solidFill>
                <a:latin typeface="隶书" panose="02010509060101010101" pitchFamily="49" charset="-122"/>
              </a:rPr>
              <a:t>义务</a:t>
            </a:r>
            <a:r>
              <a:rPr lang="zh-TW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TW" altLang="en-US" dirty="0">
                <a:solidFill>
                  <a:srgbClr val="0000FF"/>
                </a:solidFill>
                <a:latin typeface="隶书" panose="02010509060101010101" pitchFamily="49" charset="-122"/>
              </a:rPr>
              <a:t>合同</a:t>
            </a:r>
            <a:endParaRPr lang="zh-CN" altLang="en-US" dirty="0">
              <a:solidFill>
                <a:srgbClr val="0000FF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2156BF60-3448-4DCC-AF75-C343CEE3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67CD1F16-0D8E-4342-9AD7-DA2A18B26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25803"/>
              </p:ext>
            </p:extLst>
          </p:nvPr>
        </p:nvGraphicFramePr>
        <p:xfrm>
          <a:off x="971550" y="4365625"/>
          <a:ext cx="60102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4" imgW="3035160" imgH="939600" progId="Equation.DSMT4">
                  <p:embed/>
                </p:oleObj>
              </mc:Choice>
              <mc:Fallback>
                <p:oleObj name="Equation" r:id="rId4" imgW="303516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60102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B6A6A5A0-91C0-41B0-9E6A-2AF968C56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00213"/>
          <a:ext cx="7818438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6" imgW="3949560" imgH="1155600" progId="Equation.DSMT4">
                  <p:embed/>
                </p:oleObj>
              </mc:Choice>
              <mc:Fallback>
                <p:oleObj name="Equation" r:id="rId6" imgW="3949560" imgH="11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818438" cy="227965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2915816" y="5301208"/>
            <a:ext cx="1656184" cy="432048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707904" y="5733256"/>
            <a:ext cx="792088" cy="72008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4499992" y="6201500"/>
            <a:ext cx="208823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谓词</a:t>
            </a:r>
            <a:r>
              <a:rPr lang="en-US" altLang="zh-TW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TW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FA138668-0683-4FB4-B06F-3B2360085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9495" name="Group 39">
            <a:extLst>
              <a:ext uri="{FF2B5EF4-FFF2-40B4-BE49-F238E27FC236}">
                <a16:creationId xmlns:a16="http://schemas.microsoft.com/office/drawing/2014/main" id="{9704A0FD-F1A2-416D-9BC9-CE81772B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63066"/>
              </p:ext>
            </p:extLst>
          </p:nvPr>
        </p:nvGraphicFramePr>
        <p:xfrm>
          <a:off x="2418761" y="3356992"/>
          <a:ext cx="4408077" cy="1981270"/>
        </p:xfrm>
        <a:graphic>
          <a:graphicData uri="http://schemas.openxmlformats.org/drawingml/2006/table">
            <a:tbl>
              <a:tblPr/>
              <a:tblGrid>
                <a:gridCol w="1469359">
                  <a:extLst>
                    <a:ext uri="{9D8B030D-6E8A-4147-A177-3AD203B41FA5}">
                      <a16:colId xmlns:a16="http://schemas.microsoft.com/office/drawing/2014/main" val="2372383588"/>
                    </a:ext>
                  </a:extLst>
                </a:gridCol>
                <a:gridCol w="1469359">
                  <a:extLst>
                    <a:ext uri="{9D8B030D-6E8A-4147-A177-3AD203B41FA5}">
                      <a16:colId xmlns:a16="http://schemas.microsoft.com/office/drawing/2014/main" val="3654152330"/>
                    </a:ext>
                  </a:extLst>
                </a:gridCol>
                <a:gridCol w="1469359">
                  <a:extLst>
                    <a:ext uri="{9D8B030D-6E8A-4147-A177-3AD203B41FA5}">
                      <a16:colId xmlns:a16="http://schemas.microsoft.com/office/drawing/2014/main" val="1365075379"/>
                    </a:ext>
                  </a:extLst>
                </a:gridCol>
              </a:tblGrid>
              <a:tr h="354699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512487"/>
                  </a:ext>
                </a:extLst>
              </a:tr>
              <a:tr h="366302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036250"/>
                  </a:ext>
                </a:extLst>
              </a:tr>
              <a:tr h="366302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256275"/>
                  </a:ext>
                </a:extLst>
              </a:tr>
              <a:tr h="366302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139140"/>
                  </a:ext>
                </a:extLst>
              </a:tr>
              <a:tr h="366302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32270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69F46EF-488D-46CD-B24F-5B9ECD3A1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8619"/>
              </p:ext>
            </p:extLst>
          </p:nvPr>
        </p:nvGraphicFramePr>
        <p:xfrm>
          <a:off x="1066800" y="1771650"/>
          <a:ext cx="711358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4" imgW="3593880" imgH="685800" progId="Equation.DSMT4">
                  <p:embed/>
                </p:oleObj>
              </mc:Choice>
              <mc:Fallback>
                <p:oleObj name="Equation" r:id="rId4" imgW="3593880" imgH="685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DF76328-F504-40FE-A5AB-A98CDC7AD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71650"/>
                        <a:ext cx="7113588" cy="13509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E818D95-69F2-434C-8EC2-76A92A987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02110"/>
              </p:ext>
            </p:extLst>
          </p:nvPr>
        </p:nvGraphicFramePr>
        <p:xfrm>
          <a:off x="1077912" y="5572641"/>
          <a:ext cx="35448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6" imgW="1790700" imgH="203200" progId="Equation.DSMT4">
                  <p:embed/>
                </p:oleObj>
              </mc:Choice>
              <mc:Fallback>
                <p:oleObj name="Equation" r:id="rId6" imgW="1790700" imgH="2032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DD26396-069A-4A14-B58B-2BE9B62F5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2" y="5572641"/>
                        <a:ext cx="35448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9223C71-1EA3-4D6B-876C-62C4A8A17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72882"/>
              </p:ext>
            </p:extLst>
          </p:nvPr>
        </p:nvGraphicFramePr>
        <p:xfrm>
          <a:off x="1082983" y="6093296"/>
          <a:ext cx="42497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8" imgW="2145960" imgH="215640" progId="Equation.DSMT4">
                  <p:embed/>
                </p:oleObj>
              </mc:Choice>
              <mc:Fallback>
                <p:oleObj name="Equation" r:id="rId8" imgW="2145960" imgH="2156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8E818D95-69F2-434C-8EC2-76A92A987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83" y="6093296"/>
                        <a:ext cx="4249737" cy="4270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9ADDB7FB-143C-4457-8AF9-D78122C7A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B76F00C6-EA98-4468-97B7-DE3B01C92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48530"/>
              </p:ext>
            </p:extLst>
          </p:nvPr>
        </p:nvGraphicFramePr>
        <p:xfrm>
          <a:off x="827584" y="1772816"/>
          <a:ext cx="7442200" cy="370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4" imgW="3759120" imgH="1879560" progId="Equation.DSMT4">
                  <p:embed/>
                </p:oleObj>
              </mc:Choice>
              <mc:Fallback>
                <p:oleObj name="Equation" r:id="rId4" imgW="3759120" imgH="187956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42DE2F5-A6CC-4249-8C4E-1B01D6764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442200" cy="37068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19DCF1F-31F9-4B02-9055-61E6122BE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21201"/>
              </p:ext>
            </p:extLst>
          </p:nvPr>
        </p:nvGraphicFramePr>
        <p:xfrm>
          <a:off x="1004888" y="3860800"/>
          <a:ext cx="71659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4" imgW="3619440" imgH="1143000" progId="Equation.DSMT4">
                  <p:embed/>
                </p:oleObj>
              </mc:Choice>
              <mc:Fallback>
                <p:oleObj name="Equation" r:id="rId4" imgW="3619440" imgH="11430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BA48CE1F-678C-4322-9BB2-66DCB91B7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860800"/>
                        <a:ext cx="7165975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C8D445CC-4792-431D-B241-573D976DB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7FF737B-5735-4B3F-964A-B9DE79E11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404693"/>
                  </p:ext>
                </p:extLst>
              </p:nvPr>
            </p:nvGraphicFramePr>
            <p:xfrm>
              <a:off x="1539875" y="1556792"/>
              <a:ext cx="6095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>
                      <a:extLst>
                        <a:ext uri="{9D8B030D-6E8A-4147-A177-3AD203B41FA5}">
                          <a16:colId xmlns:a16="http://schemas.microsoft.com/office/drawing/2014/main" val="505365383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2738207359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436726339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1399672548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3777641134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4078379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     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altLang="zh-CN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kumimoji="1" lang="en-US" altLang="zh-CN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a:t>∧</a:t>
                          </a:r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kumimoji="1" lang="en-US" altLang="zh-CN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a:t>∨</a:t>
                          </a:r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p→q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p↔q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245312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0         0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2258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0         1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3448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lain"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726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lain"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504868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7FF737B-5735-4B3F-964A-B9DE79E11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404693"/>
                  </p:ext>
                </p:extLst>
              </p:nvPr>
            </p:nvGraphicFramePr>
            <p:xfrm>
              <a:off x="1539875" y="1556792"/>
              <a:ext cx="6095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>
                      <a:extLst>
                        <a:ext uri="{9D8B030D-6E8A-4147-A177-3AD203B41FA5}">
                          <a16:colId xmlns:a16="http://schemas.microsoft.com/office/drawing/2014/main" val="505365383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2738207359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436726339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1399672548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3777641134"/>
                        </a:ext>
                      </a:extLst>
                    </a:gridCol>
                    <a:gridCol w="926435">
                      <a:extLst>
                        <a:ext uri="{9D8B030D-6E8A-4147-A177-3AD203B41FA5}">
                          <a16:colId xmlns:a16="http://schemas.microsoft.com/office/drawing/2014/main" val="4078379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        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58553" t="-8197" r="-40328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kumimoji="1" lang="en-US" altLang="zh-CN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a:t>∧</a:t>
                          </a:r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kumimoji="1" lang="en-US" altLang="zh-CN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anose="02010509060101010101" pitchFamily="49" charset="-122"/>
                              <a:cs typeface="Times New Roman" panose="02020603050405020304" pitchFamily="18" charset="0"/>
                            </a:rPr>
                            <a:t>∨</a:t>
                          </a:r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p→q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p↔q</a:t>
                          </a:r>
                          <a:endParaRPr lang="zh-CN" altLang="en-US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245312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0         0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2258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0         1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33448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lain"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7261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lain"/>
                            <a:tabLst/>
                            <a:defRPr/>
                          </a:pPr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504868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A41AF57-B2AD-4032-8331-B98154DD3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71A30B9-7324-4DE6-B042-B1A6A06B5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54975" cy="11891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1.2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命题公式及其赋值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99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基本概念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E832452-EE65-424D-8A7D-30BDB7B85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86175"/>
              </p:ext>
            </p:extLst>
          </p:nvPr>
        </p:nvGraphicFramePr>
        <p:xfrm>
          <a:off x="971600" y="2492896"/>
          <a:ext cx="736758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4" imgW="3720960" imgH="914400" progId="Equation.DSMT4">
                  <p:embed/>
                </p:oleObj>
              </mc:Choice>
              <mc:Fallback>
                <p:oleObj name="Equation" r:id="rId4" imgW="3720960" imgH="9144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E1547249-E4D0-4A90-836E-D40E5F9DC4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2896"/>
                        <a:ext cx="7367587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156FE05-D9E9-4B1B-812F-4E4DD8207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75637"/>
              </p:ext>
            </p:extLst>
          </p:nvPr>
        </p:nvGraphicFramePr>
        <p:xfrm>
          <a:off x="1403648" y="4711324"/>
          <a:ext cx="5832648" cy="167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6" imgW="3174840" imgH="914400" progId="Equation.DSMT4">
                  <p:embed/>
                </p:oleObj>
              </mc:Choice>
              <mc:Fallback>
                <p:oleObj name="Equation" r:id="rId6" imgW="3174840" imgH="9144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0F6288E-9896-4C9E-88EE-D1747A9B3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11324"/>
                        <a:ext cx="5832648" cy="1673204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>
            <a:extLst>
              <a:ext uri="{FF2B5EF4-FFF2-40B4-BE49-F238E27FC236}">
                <a16:creationId xmlns:a16="http://schemas.microsoft.com/office/drawing/2014/main" id="{0EEBF8B8-38C0-46F2-B1C0-1C6F63B5E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746" y="5739544"/>
            <a:ext cx="7272039" cy="9298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   合式公式在命题逻辑中也称为命题公式，</a:t>
            </a:r>
            <a:b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并简称为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公式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D341DF5-8353-4BDE-A56E-349521B48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29901"/>
              </p:ext>
            </p:extLst>
          </p:nvPr>
        </p:nvGraphicFramePr>
        <p:xfrm>
          <a:off x="899592" y="1628800"/>
          <a:ext cx="7116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4" imgW="3593880" imgH="215640" progId="Equation.DSMT4">
                  <p:embed/>
                </p:oleObj>
              </mc:Choice>
              <mc:Fallback>
                <p:oleObj name="Equation" r:id="rId4" imgW="3593880" imgH="2156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DF5BAB2-8498-4EFA-AE3A-7CBA461B2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1167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7393092-A914-49ED-8B5A-8206E522F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9080"/>
              </p:ext>
            </p:extLst>
          </p:nvPr>
        </p:nvGraphicFramePr>
        <p:xfrm>
          <a:off x="704848" y="2287057"/>
          <a:ext cx="7843837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6" imgW="3962160" imgH="1638000" progId="Equation.DSMT4">
                  <p:embed/>
                </p:oleObj>
              </mc:Choice>
              <mc:Fallback>
                <p:oleObj name="Equation" r:id="rId6" imgW="3962160" imgH="16380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995C8C08-D7A0-48C1-93A2-7F3D16065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48" y="2287057"/>
                        <a:ext cx="7843837" cy="32273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73EC98E2-6E87-4F79-AF47-35806E9D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D0865AD-64FA-4EDA-B170-94987795E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1625" cy="290195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命题：能够判断真假（具有真假意义的）的陈述句。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命题的真值：命题的判断结果。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真值只取两个值： 真、假。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真命题：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真值为真的命题。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假命题：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真值为假的命题。</a:t>
            </a:r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B86E7AE1-01F3-4F0D-BBDF-F5E6D987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54663"/>
            <a:ext cx="56880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、是否为陈述句；</a:t>
            </a:r>
          </a:p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、是否有确定的、唯一的真值。</a:t>
            </a:r>
            <a:endParaRPr lang="zh-CN" altLang="en-US" sz="2400" b="0">
              <a:solidFill>
                <a:srgbClr val="FF9933"/>
              </a:solidFill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2A20973B-0AB6-46B6-954E-5D6AA791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341438"/>
            <a:ext cx="3922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1.1  </a:t>
            </a:r>
            <a:r>
              <a:rPr lang="zh-CN" altLang="en-US">
                <a:solidFill>
                  <a:schemeClr val="hlink"/>
                </a:solidFill>
              </a:rPr>
              <a:t>命题及其符号化</a:t>
            </a: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9138CCAF-FF34-4655-99A1-AD632518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355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99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判断命题的两个步骤：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  <p:bldP spid="1587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E155B9F-D964-478E-904D-ACA81605A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27A7EB8-17B0-4249-A33D-E7309E3E1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02643"/>
              </p:ext>
            </p:extLst>
          </p:nvPr>
        </p:nvGraphicFramePr>
        <p:xfrm>
          <a:off x="1066800" y="1839913"/>
          <a:ext cx="7278688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4" imgW="3962160" imgH="2070000" progId="Equation.DSMT4">
                  <p:embed/>
                </p:oleObj>
              </mc:Choice>
              <mc:Fallback>
                <p:oleObj name="Equation" r:id="rId4" imgW="3962160" imgH="20700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C7CA8E42-9243-46D5-A9F2-54F14514D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9913"/>
                        <a:ext cx="7278688" cy="37877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Rectangle 3">
            <a:extLst>
              <a:ext uri="{FF2B5EF4-FFF2-40B4-BE49-F238E27FC236}">
                <a16:creationId xmlns:a16="http://schemas.microsoft.com/office/drawing/2014/main" id="{96106B5B-6EBB-4B43-892A-8DE30D546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9124" y="2420888"/>
            <a:ext cx="5894040" cy="9730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对象语言：用来描述研究对象的语言。</a:t>
            </a: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zh-CN" altLang="en-US" sz="2400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元语言：用来描述对象语言的语言。</a:t>
            </a: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488393A4-FE1E-4B05-B728-8D1038AD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23BD280-3945-4DB4-BE47-D90462C21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11174"/>
              </p:ext>
            </p:extLst>
          </p:nvPr>
        </p:nvGraphicFramePr>
        <p:xfrm>
          <a:off x="899592" y="1772816"/>
          <a:ext cx="756602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4" imgW="3822480" imgH="1879560" progId="Equation.DSMT4">
                  <p:embed/>
                </p:oleObj>
              </mc:Choice>
              <mc:Fallback>
                <p:oleObj name="Equation" r:id="rId4" imgW="3822480" imgH="187956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CF1E530D-9505-4397-BA07-BDB4AF084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7566025" cy="3702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D647815-2D71-428D-990C-2B897431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00CEA70D-5331-409B-9554-A33B8C77A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80269"/>
              </p:ext>
            </p:extLst>
          </p:nvPr>
        </p:nvGraphicFramePr>
        <p:xfrm>
          <a:off x="899592" y="1988840"/>
          <a:ext cx="7496176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4" imgW="3784320" imgH="203040" progId="Equation.DSMT4">
                  <p:embed/>
                </p:oleObj>
              </mc:Choice>
              <mc:Fallback>
                <p:oleObj name="Equation" r:id="rId4" imgW="3784320" imgH="2030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B71F4213-4570-4627-97C2-F63C95DC7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88840"/>
                        <a:ext cx="7496176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5056C9A-A15E-4CED-AA79-DB3EF3B82D5E}"/>
              </a:ext>
            </a:extLst>
          </p:cNvPr>
          <p:cNvSpPr txBox="1"/>
          <p:nvPr/>
        </p:nvSpPr>
        <p:spPr>
          <a:xfrm>
            <a:off x="1259632" y="249289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TW" altLang="en-US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b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755935-DB46-4C38-BB05-194541AD00BF}"/>
              </a:ext>
            </a:extLst>
          </p:cNvPr>
          <p:cNvSpPr txBox="1"/>
          <p:nvPr/>
        </p:nvSpPr>
        <p:spPr>
          <a:xfrm>
            <a:off x="1979712" y="249289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TW" altLang="en-US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b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02CD-0E74-4402-B93C-1394C86D0E07}"/>
              </a:ext>
            </a:extLst>
          </p:cNvPr>
          <p:cNvSpPr txBox="1"/>
          <p:nvPr/>
        </p:nvSpPr>
        <p:spPr>
          <a:xfrm>
            <a:off x="3707904" y="249289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TW" altLang="en-US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b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82E3AB-21FD-4E7D-9AC2-495302737304}"/>
              </a:ext>
            </a:extLst>
          </p:cNvPr>
          <p:cNvSpPr txBox="1"/>
          <p:nvPr/>
        </p:nvSpPr>
        <p:spPr>
          <a:xfrm>
            <a:off x="6228184" y="249289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TW" altLang="en-US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b="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0431176-DE8D-4F4D-AF6E-97CF4B876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67320"/>
              </p:ext>
            </p:extLst>
          </p:nvPr>
        </p:nvGraphicFramePr>
        <p:xfrm>
          <a:off x="1066800" y="3212976"/>
          <a:ext cx="6713538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6" imgW="3390840" imgH="1180800" progId="Equation.DSMT4">
                  <p:embed/>
                </p:oleObj>
              </mc:Choice>
              <mc:Fallback>
                <p:oleObj name="Equation" r:id="rId6" imgW="3390840" imgH="118080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FB0BA568-E0BE-44DB-9A7A-E4580EBB6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12976"/>
                        <a:ext cx="6713538" cy="232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E47046E9-1EE8-48E0-9355-41CD00B22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616D076-36E9-42DE-9997-76DBFF01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8193"/>
              </p:ext>
            </p:extLst>
          </p:nvPr>
        </p:nvGraphicFramePr>
        <p:xfrm>
          <a:off x="971600" y="1772816"/>
          <a:ext cx="7491413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4" imgW="3784320" imgH="1638000" progId="Equation.DSMT4">
                  <p:embed/>
                </p:oleObj>
              </mc:Choice>
              <mc:Fallback>
                <p:oleObj name="Equation" r:id="rId4" imgW="3784320" imgH="16380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CDB2002-5936-47B5-BFFE-9C0C6BC3F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7491413" cy="3225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4D1943E0-41C9-4BA7-A3E7-296EA6EC0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650222"/>
              </p:ext>
            </p:extLst>
          </p:nvPr>
        </p:nvGraphicFramePr>
        <p:xfrm>
          <a:off x="1366838" y="5341938"/>
          <a:ext cx="62103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6" imgW="3136680" imgH="457200" progId="Equation.DSMT4">
                  <p:embed/>
                </p:oleObj>
              </mc:Choice>
              <mc:Fallback>
                <p:oleObj name="Equation" r:id="rId6" imgW="3136680" imgH="4572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9D28CE9B-B415-486B-8136-72AC22F61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341938"/>
                        <a:ext cx="62103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9D845741-20B7-4055-8E80-860E65329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0F4C7A6-44B2-4572-BA3E-18615D459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77282"/>
              </p:ext>
            </p:extLst>
          </p:nvPr>
        </p:nvGraphicFramePr>
        <p:xfrm>
          <a:off x="1115616" y="1772816"/>
          <a:ext cx="48799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4" imgW="2463480" imgH="228600" progId="Equation.DSMT4">
                  <p:embed/>
                </p:oleObj>
              </mc:Choice>
              <mc:Fallback>
                <p:oleObj name="Equation" r:id="rId4" imgW="2463480" imgH="22860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48B21553-1FC9-489A-8FC3-DA9310D74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72816"/>
                        <a:ext cx="48799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96762968-209E-4A60-B0F1-B958AD01F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97343"/>
              </p:ext>
            </p:extLst>
          </p:nvPr>
        </p:nvGraphicFramePr>
        <p:xfrm>
          <a:off x="2411760" y="2301826"/>
          <a:ext cx="32940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6" imgW="1663560" imgH="482400" progId="Equation.DSMT4">
                  <p:embed/>
                </p:oleObj>
              </mc:Choice>
              <mc:Fallback>
                <p:oleObj name="Equation" r:id="rId6" imgW="1663560" imgH="48240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E8734AE6-F364-4BDB-866D-F4052EC47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01826"/>
                        <a:ext cx="32940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FC87C85-163A-4263-BCB2-3298B1181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98171"/>
              </p:ext>
            </p:extLst>
          </p:nvPr>
        </p:nvGraphicFramePr>
        <p:xfrm>
          <a:off x="1115616" y="3573016"/>
          <a:ext cx="6284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8" imgW="3174840" imgH="431640" progId="Equation.DSMT4">
                  <p:embed/>
                </p:oleObj>
              </mc:Choice>
              <mc:Fallback>
                <p:oleObj name="Equation" r:id="rId8" imgW="3174840" imgH="431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9FF7A169-51E6-4EB8-9B7A-DD9C1CE25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6284913" cy="850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54FAE0F-F937-4EFA-BDB2-46367F9EA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51363"/>
              </p:ext>
            </p:extLst>
          </p:nvPr>
        </p:nvGraphicFramePr>
        <p:xfrm>
          <a:off x="1592175" y="4611252"/>
          <a:ext cx="44084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10" imgW="2425680" imgH="685800" progId="Equation.DSMT4">
                  <p:embed/>
                </p:oleObj>
              </mc:Choice>
              <mc:Fallback>
                <p:oleObj name="Equation" r:id="rId10" imgW="2425680" imgH="6858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96762968-209E-4A60-B0F1-B958AD01F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175" y="4611252"/>
                        <a:ext cx="44084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C9A9702-8E34-45AF-8072-4601AD32E6D6}"/>
              </a:ext>
            </a:extLst>
          </p:cNvPr>
          <p:cNvSpPr txBox="1"/>
          <p:nvPr/>
        </p:nvSpPr>
        <p:spPr>
          <a:xfrm>
            <a:off x="6300192" y="4611252"/>
            <a:ext cx="1704313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ondeterministic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olynomial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ompleteness</a:t>
            </a:r>
            <a:endParaRPr lang="zh-CN" alt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52" y="6016484"/>
            <a:ext cx="35330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 大 数 学 难 题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DAF8ECC-C99C-4FF3-8492-B9F4EF23F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98124"/>
              </p:ext>
            </p:extLst>
          </p:nvPr>
        </p:nvGraphicFramePr>
        <p:xfrm>
          <a:off x="1259632" y="1458814"/>
          <a:ext cx="678815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4" imgW="3429000" imgH="685800" progId="Equation.DSMT4">
                  <p:embed/>
                </p:oleObj>
              </mc:Choice>
              <mc:Fallback>
                <p:oleObj name="Equation" r:id="rId4" imgW="3429000" imgH="6858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616D076-36E9-42DE-9997-76DBFF010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58814"/>
                        <a:ext cx="6788150" cy="13493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0B69DF2-87EF-4668-AD76-752569A43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2ECF64-C1B5-450B-B4C6-0BAEAAFCB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90763"/>
              </p:ext>
            </p:extLst>
          </p:nvPr>
        </p:nvGraphicFramePr>
        <p:xfrm>
          <a:off x="827582" y="3120969"/>
          <a:ext cx="68167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6" imgW="3441600" imgH="228600" progId="Equation.DSMT4">
                  <p:embed/>
                </p:oleObj>
              </mc:Choice>
              <mc:Fallback>
                <p:oleObj name="Equation" r:id="rId6" imgW="3441600" imgH="2286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60F4C7A6-44B2-4572-BA3E-18615D459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2" y="3120969"/>
                        <a:ext cx="68167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2F876D-8FC1-4AE3-B301-AEDE8E067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93218"/>
              </p:ext>
            </p:extLst>
          </p:nvPr>
        </p:nvGraphicFramePr>
        <p:xfrm>
          <a:off x="2579946" y="3819823"/>
          <a:ext cx="400827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07">
                  <a:extLst>
                    <a:ext uri="{9D8B030D-6E8A-4147-A177-3AD203B41FA5}">
                      <a16:colId xmlns:a16="http://schemas.microsoft.com/office/drawing/2014/main" val="4251936382"/>
                    </a:ext>
                  </a:extLst>
                </a:gridCol>
                <a:gridCol w="568007">
                  <a:extLst>
                    <a:ext uri="{9D8B030D-6E8A-4147-A177-3AD203B41FA5}">
                      <a16:colId xmlns:a16="http://schemas.microsoft.com/office/drawing/2014/main" val="1473427873"/>
                    </a:ext>
                  </a:extLst>
                </a:gridCol>
                <a:gridCol w="568007">
                  <a:extLst>
                    <a:ext uri="{9D8B030D-6E8A-4147-A177-3AD203B41FA5}">
                      <a16:colId xmlns:a16="http://schemas.microsoft.com/office/drawing/2014/main" val="167011335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55236063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0" i="1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i="1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0" i="1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0" i="1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832503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7377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54587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9022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049882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474122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72947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109226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8863938"/>
                  </a:ext>
                </a:extLst>
              </a:tr>
            </a:tbl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3FB369D-D130-42F8-AD4C-55098307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96125"/>
              </p:ext>
            </p:extLst>
          </p:nvPr>
        </p:nvGraphicFramePr>
        <p:xfrm>
          <a:off x="4427984" y="3869218"/>
          <a:ext cx="1923479" cy="23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8" imgW="1828800" imgH="228600" progId="Equation.DSMT4">
                  <p:embed/>
                </p:oleObj>
              </mc:Choice>
              <mc:Fallback>
                <p:oleObj name="Equation" r:id="rId8" imgW="18288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2ECF64-C1B5-450B-B4C6-0BAEAAFCB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869218"/>
                        <a:ext cx="1923479" cy="238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40824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496689E-D6F2-4C8D-B9FA-1D0162B2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FDF279D-F2E3-48B9-9E50-1CBBB7DC5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49257"/>
              </p:ext>
            </p:extLst>
          </p:nvPr>
        </p:nvGraphicFramePr>
        <p:xfrm>
          <a:off x="1042988" y="1604963"/>
          <a:ext cx="6691312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3377880" imgH="1663560" progId="Equation.DSMT4">
                  <p:embed/>
                </p:oleObj>
              </mc:Choice>
              <mc:Fallback>
                <p:oleObj name="Equation" r:id="rId4" imgW="3377880" imgH="166356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32C07ACE-943F-413C-8DA4-0D068B03D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04963"/>
                        <a:ext cx="6691312" cy="32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E21B38D2-D017-4496-8C06-1EE7EEE87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440890"/>
              </p:ext>
            </p:extLst>
          </p:nvPr>
        </p:nvGraphicFramePr>
        <p:xfrm>
          <a:off x="947737" y="5373216"/>
          <a:ext cx="68818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6" imgW="3746160" imgH="457200" progId="Equation.DSMT4">
                  <p:embed/>
                </p:oleObj>
              </mc:Choice>
              <mc:Fallback>
                <p:oleObj name="Equation" r:id="rId6" imgW="3746160" imgH="4572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D96DCD8E-172F-4235-8581-844EE2928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5373216"/>
                        <a:ext cx="6881813" cy="836612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851F4C52-1738-4712-B6FA-0D3BC3CF0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37058"/>
              </p:ext>
            </p:extLst>
          </p:nvPr>
        </p:nvGraphicFramePr>
        <p:xfrm>
          <a:off x="1392238" y="1700213"/>
          <a:ext cx="57610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4" imgW="2908080" imgH="215640" progId="Equation.DSMT4">
                  <p:embed/>
                </p:oleObj>
              </mc:Choice>
              <mc:Fallback>
                <p:oleObj name="Equation" r:id="rId4" imgW="290808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2ECF64-C1B5-450B-B4C6-0BAEAAFCB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700213"/>
                        <a:ext cx="57610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E3093A54-8A6E-4549-9E56-67544B5EA3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760258"/>
                  </p:ext>
                </p:extLst>
              </p:nvPr>
            </p:nvGraphicFramePr>
            <p:xfrm>
              <a:off x="899592" y="2420888"/>
              <a:ext cx="7200799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045">
                      <a:extLst>
                        <a:ext uri="{9D8B030D-6E8A-4147-A177-3AD203B41FA5}">
                          <a16:colId xmlns:a16="http://schemas.microsoft.com/office/drawing/2014/main" val="4251936382"/>
                        </a:ext>
                      </a:extLst>
                    </a:gridCol>
                    <a:gridCol w="408045">
                      <a:extLst>
                        <a:ext uri="{9D8B030D-6E8A-4147-A177-3AD203B41FA5}">
                          <a16:colId xmlns:a16="http://schemas.microsoft.com/office/drawing/2014/main" val="1473427873"/>
                        </a:ext>
                      </a:extLst>
                    </a:gridCol>
                    <a:gridCol w="408045">
                      <a:extLst>
                        <a:ext uri="{9D8B030D-6E8A-4147-A177-3AD203B41FA5}">
                          <a16:colId xmlns:a16="http://schemas.microsoft.com/office/drawing/2014/main" val="1670113354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4216811382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235827703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719194980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552360632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1600" b="0" i="1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¬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 err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p→q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→p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8325039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73776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5458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990228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0498827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547412203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7294760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092261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8886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E3093A54-8A6E-4549-9E56-67544B5EA3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760258"/>
                  </p:ext>
                </p:extLst>
              </p:nvPr>
            </p:nvGraphicFramePr>
            <p:xfrm>
              <a:off x="899592" y="2420888"/>
              <a:ext cx="7200799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045">
                      <a:extLst>
                        <a:ext uri="{9D8B030D-6E8A-4147-A177-3AD203B41FA5}">
                          <a16:colId xmlns:a16="http://schemas.microsoft.com/office/drawing/2014/main" val="4251936382"/>
                        </a:ext>
                      </a:extLst>
                    </a:gridCol>
                    <a:gridCol w="408045">
                      <a:extLst>
                        <a:ext uri="{9D8B030D-6E8A-4147-A177-3AD203B41FA5}">
                          <a16:colId xmlns:a16="http://schemas.microsoft.com/office/drawing/2014/main" val="1473427873"/>
                        </a:ext>
                      </a:extLst>
                    </a:gridCol>
                    <a:gridCol w="408045">
                      <a:extLst>
                        <a:ext uri="{9D8B030D-6E8A-4147-A177-3AD203B41FA5}">
                          <a16:colId xmlns:a16="http://schemas.microsoft.com/office/drawing/2014/main" val="1670113354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4216811382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235827703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719194980"/>
                        </a:ext>
                      </a:extLst>
                    </a:gridCol>
                    <a:gridCol w="1494166">
                      <a:extLst>
                        <a:ext uri="{9D8B030D-6E8A-4147-A177-3AD203B41FA5}">
                          <a16:colId xmlns:a16="http://schemas.microsoft.com/office/drawing/2014/main" val="55236063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sz="1600" b="0" i="1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82449" t="-5455" r="-302041" b="-7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 err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p→q</a:t>
                          </a: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81301" t="-5455" r="-101220" b="-7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b="0" i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832503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73776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54587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99022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04988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5474122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729476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0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09226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888639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8E9DB995-DBDF-4A40-B998-9F1092458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41505"/>
              </p:ext>
            </p:extLst>
          </p:nvPr>
        </p:nvGraphicFramePr>
        <p:xfrm>
          <a:off x="6621676" y="2492896"/>
          <a:ext cx="1478715" cy="23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7" imgW="1282680" imgH="203040" progId="Equation.DSMT4">
                  <p:embed/>
                </p:oleObj>
              </mc:Choice>
              <mc:Fallback>
                <p:oleObj name="Equation" r:id="rId7" imgW="1282680" imgH="2030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3FB369D-D130-42F8-AD4C-55098307B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676" y="2492896"/>
                        <a:ext cx="1478715" cy="233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>
            <a:extLst>
              <a:ext uri="{FF2B5EF4-FFF2-40B4-BE49-F238E27FC236}">
                <a16:creationId xmlns:a16="http://schemas.microsoft.com/office/drawing/2014/main" id="{6942463C-BA51-4B5D-9F5B-0131FB9FE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33BD33F2-53BE-42B0-8A9C-ACEC0ADC1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90278"/>
              </p:ext>
            </p:extLst>
          </p:nvPr>
        </p:nvGraphicFramePr>
        <p:xfrm>
          <a:off x="1187624" y="5608082"/>
          <a:ext cx="6408712" cy="78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9" imgW="3479760" imgH="431640" progId="Equation.DSMT4">
                  <p:embed/>
                </p:oleObj>
              </mc:Choice>
              <mc:Fallback>
                <p:oleObj name="Equation" r:id="rId9" imgW="3479760" imgH="4316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851F4C52-1738-4712-B6FA-0D3BC3CF0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08082"/>
                        <a:ext cx="6408712" cy="788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5A98A4E4-A3FD-4E90-A1C7-1BA15B75B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7F62AA4F-84D5-4ACC-B72B-99703CE8F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6527"/>
              </p:ext>
            </p:extLst>
          </p:nvPr>
        </p:nvGraphicFramePr>
        <p:xfrm>
          <a:off x="755576" y="1772816"/>
          <a:ext cx="7843837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3962160" imgH="2095200" progId="Equation.DSMT4">
                  <p:embed/>
                </p:oleObj>
              </mc:Choice>
              <mc:Fallback>
                <p:oleObj name="Equation" r:id="rId4" imgW="3962160" imgH="2095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DAF8ECC-C99C-4FF3-8492-B9F4EF23F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7843837" cy="41227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E99D9CBB-0EFA-4CDC-B1D2-37A6CAAA5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3543D90-6EC1-4F59-8CBA-DBB37F528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78594"/>
              </p:ext>
            </p:extLst>
          </p:nvPr>
        </p:nvGraphicFramePr>
        <p:xfrm>
          <a:off x="899592" y="1700808"/>
          <a:ext cx="70421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4" imgW="3555720" imgH="431640" progId="Equation.DSMT4">
                  <p:embed/>
                </p:oleObj>
              </mc:Choice>
              <mc:Fallback>
                <p:oleObj name="Equation" r:id="rId4" imgW="3555720" imgH="43164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6FDF279D-F2E3-48B9-9E50-1CBBB7DC5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0421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8AA69EAC-BD8B-4A99-B386-7133B8806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59182"/>
              </p:ext>
            </p:extLst>
          </p:nvPr>
        </p:nvGraphicFramePr>
        <p:xfrm>
          <a:off x="899592" y="2780928"/>
          <a:ext cx="4978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6" imgW="2514600" imgH="203040" progId="Equation.DSMT4">
                  <p:embed/>
                </p:oleObj>
              </mc:Choice>
              <mc:Fallback>
                <p:oleObj name="Equation" r:id="rId6" imgW="251460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3543D90-6EC1-4F59-8CBA-DBB37F528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80928"/>
                        <a:ext cx="4978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1ABD573A-773E-47A5-8272-8BDFBD4BD399}"/>
              </a:ext>
            </a:extLst>
          </p:cNvPr>
          <p:cNvSpPr/>
          <p:nvPr/>
        </p:nvSpPr>
        <p:spPr bwMode="auto">
          <a:xfrm>
            <a:off x="899592" y="3429000"/>
            <a:ext cx="360040" cy="216024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17947F1A-6817-4DE0-88FD-5269E9D3B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31632"/>
              </p:ext>
            </p:extLst>
          </p:nvPr>
        </p:nvGraphicFramePr>
        <p:xfrm>
          <a:off x="1619672" y="3336987"/>
          <a:ext cx="4349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8" imgW="2197080" imgH="203040" progId="Equation.DSMT4">
                  <p:embed/>
                </p:oleObj>
              </mc:Choice>
              <mc:Fallback>
                <p:oleObj name="Equation" r:id="rId8" imgW="2197080" imgH="2030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8AA69EAC-BD8B-4A99-B386-7133B8806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36987"/>
                        <a:ext cx="4349750" cy="400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6E4E6FC-E145-4837-A46D-719BDC08A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4569"/>
              </p:ext>
            </p:extLst>
          </p:nvPr>
        </p:nvGraphicFramePr>
        <p:xfrm>
          <a:off x="927381" y="4523904"/>
          <a:ext cx="73247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11">
                  <a:extLst>
                    <a:ext uri="{9D8B030D-6E8A-4147-A177-3AD203B41FA5}">
                      <a16:colId xmlns:a16="http://schemas.microsoft.com/office/drawing/2014/main" val="1473427873"/>
                    </a:ext>
                  </a:extLst>
                </a:gridCol>
                <a:gridCol w="458011">
                  <a:extLst>
                    <a:ext uri="{9D8B030D-6E8A-4147-A177-3AD203B41FA5}">
                      <a16:colId xmlns:a16="http://schemas.microsoft.com/office/drawing/2014/main" val="1670113354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4216811382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35827703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7191949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52880110"/>
                    </a:ext>
                  </a:extLst>
                </a:gridCol>
                <a:gridCol w="1224134">
                  <a:extLst>
                    <a:ext uri="{9D8B030D-6E8A-4147-A177-3AD203B41FA5}">
                      <a16:colId xmlns:a16="http://schemas.microsoft.com/office/drawing/2014/main" val="55236063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p→q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b="0" i="1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p↔q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832503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7377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54587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9022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04988279"/>
                  </a:ext>
                </a:extLst>
              </a:tr>
            </a:tbl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541DE6BB-2589-40F2-B062-799C472A5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265056"/>
              </p:ext>
            </p:extLst>
          </p:nvPr>
        </p:nvGraphicFramePr>
        <p:xfrm>
          <a:off x="4428374" y="4594016"/>
          <a:ext cx="7604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10" imgW="660240" imgH="203040" progId="Equation.DSMT4">
                  <p:embed/>
                </p:oleObj>
              </mc:Choice>
              <mc:Fallback>
                <p:oleObj name="Equation" r:id="rId10" imgW="660240" imgH="20304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8E9DB995-DBDF-4A40-B998-9F1092458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374" y="4594016"/>
                        <a:ext cx="7604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8CB1702B-2EEE-4D39-96A2-9E0994813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95530"/>
              </p:ext>
            </p:extLst>
          </p:nvPr>
        </p:nvGraphicFramePr>
        <p:xfrm>
          <a:off x="5587819" y="4594015"/>
          <a:ext cx="13747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12" imgW="1193760" imgH="203040" progId="Equation.DSMT4">
                  <p:embed/>
                </p:oleObj>
              </mc:Choice>
              <mc:Fallback>
                <p:oleObj name="Equation" r:id="rId12" imgW="1193760" imgH="2030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541DE6BB-2589-40F2-B062-799C472A5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819" y="4594015"/>
                        <a:ext cx="137477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5C50EE75-FE8B-47FD-8EFE-9B1A128DC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7056"/>
              </p:ext>
            </p:extLst>
          </p:nvPr>
        </p:nvGraphicFramePr>
        <p:xfrm>
          <a:off x="7357832" y="4614913"/>
          <a:ext cx="5556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14" imgW="482400" imgH="164880" progId="Equation.DSMT4">
                  <p:embed/>
                </p:oleObj>
              </mc:Choice>
              <mc:Fallback>
                <p:oleObj name="Equation" r:id="rId14" imgW="482400" imgH="1648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541DE6BB-2589-40F2-B062-799C472A5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832" y="4614913"/>
                        <a:ext cx="5556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6021F732-E8BA-4362-A66D-65DC6B1BE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28228"/>
              </p:ext>
            </p:extLst>
          </p:nvPr>
        </p:nvGraphicFramePr>
        <p:xfrm>
          <a:off x="897085" y="4059858"/>
          <a:ext cx="755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16" imgW="380880" imgH="190440" progId="Equation.DSMT4">
                  <p:embed/>
                </p:oleObj>
              </mc:Choice>
              <mc:Fallback>
                <p:oleObj name="Equation" r:id="rId16" imgW="380880" imgH="1904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851F4C52-1738-4712-B6FA-0D3BC3CF0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85" y="4059858"/>
                        <a:ext cx="755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79A9E55C-DD97-4197-B469-DADEB5771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0509E8F-97DC-4C81-B377-E571C7805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53400" cy="5029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判断下列句子是否为命题。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是自然数。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、太阳从西方升起。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、月球上有冰。（地球外有生命存在。）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How do you do ?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6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x+3&gt;9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7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、本命题是假的。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8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、请不要吸烟！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、多么美丽的花啊！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10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、充分大的偶数都可写成两个素数之和（哥德巴赫猜</a:t>
            </a:r>
            <a:b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想）。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11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几何原本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的作者是欧几里德。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5F19DA54-9DA8-40CF-B602-C5D7A896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245FF4CC-7C67-4B96-A6E4-A834CFB3B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16598"/>
              </p:ext>
            </p:extLst>
          </p:nvPr>
        </p:nvGraphicFramePr>
        <p:xfrm>
          <a:off x="1005355" y="1655866"/>
          <a:ext cx="7065962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4" imgW="3568680" imgH="1282680" progId="Equation.DSMT4">
                  <p:embed/>
                </p:oleObj>
              </mc:Choice>
              <mc:Fallback>
                <p:oleObj name="Equation" r:id="rId4" imgW="3568680" imgH="12826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3543D90-6EC1-4F59-8CBA-DBB37F528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55" y="1655866"/>
                        <a:ext cx="7065962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148DEB0-4E8B-4C13-A2D8-471482E8E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847291"/>
              </p:ext>
            </p:extLst>
          </p:nvPr>
        </p:nvGraphicFramePr>
        <p:xfrm>
          <a:off x="1142674" y="4653136"/>
          <a:ext cx="67913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6" imgW="3429000" imgH="672840" progId="Equation.DSMT4">
                  <p:embed/>
                </p:oleObj>
              </mc:Choice>
              <mc:Fallback>
                <p:oleObj name="Equation" r:id="rId6" imgW="3429000" imgH="67284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74" y="4653136"/>
                        <a:ext cx="67913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BFE70E5F-B904-4B6A-A840-63A72FEE8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作业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E9675F2-6585-4BA3-A418-AFF729B98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046913" cy="1841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习题一 </a:t>
            </a:r>
          </a:p>
          <a:p>
            <a:pPr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15,  1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2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2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9B8A6008-E7B0-49B1-A48E-E68E113BC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0C1FD88-1FA1-4E6A-AE53-D9D1F5ADA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37488" cy="47894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99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命题及其真值的抽象化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在本书中，用小写英文字母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或带有下标的小写字母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来表示命题，用“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、“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分别表示命题真值的真、假。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是素数。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是负数。</a:t>
            </a:r>
          </a:p>
          <a:p>
            <a:pPr algn="just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：明天天气晴。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皆为符号化的命题，其真值依次为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4F419299-9AB1-4D38-A518-451A011F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E1EF4BE-0387-4DBF-BE9F-F3AF27A5D0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0263" y="1412875"/>
            <a:ext cx="6818312" cy="25209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99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命题的分类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TW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简单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原子命题：由不能再分解为更简单的陈</a:t>
            </a:r>
            <a:r>
              <a:rPr lang="zh-TW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en-US" altLang="zh-TW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TW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述句的陈述句构成。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TW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复合命题：由简单命题通过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联结词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联结而成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TW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的陈述句。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95A9C7C5-C67E-49F3-9E3A-FA72685499E7}"/>
              </a:ext>
            </a:extLst>
          </p:cNvPr>
          <p:cNvSpPr>
            <a:spLocks/>
          </p:cNvSpPr>
          <p:nvPr/>
        </p:nvSpPr>
        <p:spPr bwMode="auto">
          <a:xfrm>
            <a:off x="1157288" y="2112963"/>
            <a:ext cx="336550" cy="1366837"/>
          </a:xfrm>
          <a:prstGeom prst="leftBrace">
            <a:avLst>
              <a:gd name="adj1" fmla="val 31926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FF9933"/>
              </a:solidFill>
            </a:endParaRP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ED926AA5-4B76-401F-8EEB-180CF76C5F8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57676" y="4179888"/>
            <a:ext cx="6870708" cy="2095638"/>
          </a:xfrm>
          <a:prstGeom prst="rect">
            <a:avLst/>
          </a:prstGeom>
          <a:blipFill>
            <a:blip r:embed="rId3"/>
            <a:stretch>
              <a:fillRect l="-1154" t="-2332" r="-5146" b="-495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3695DA52-613C-4CBB-974F-A119240D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29E30DD-55E5-4E60-A114-7A58BD1ED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837488" cy="8778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99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常用联结词及其符号化</a:t>
            </a:r>
          </a:p>
        </p:txBody>
      </p:sp>
      <p:graphicFrame>
        <p:nvGraphicFramePr>
          <p:cNvPr id="8197" name="Group 100">
            <a:extLst>
              <a:ext uri="{FF2B5EF4-FFF2-40B4-BE49-F238E27FC236}">
                <a16:creationId xmlns:a16="http://schemas.microsoft.com/office/drawing/2014/main" id="{504BC82F-38D7-41AA-A370-A011E1A2FFA8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3933056"/>
          <a:ext cx="4752528" cy="1554372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397821761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465846084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4"/>
                      <a:stretch>
                        <a:fillRect l="-106410" t="-28235" r="-6154" b="-23294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29688735"/>
                  </a:ext>
                </a:extLst>
              </a:tr>
              <a:tr h="518124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68353"/>
                  </a:ext>
                </a:extLst>
              </a:tr>
              <a:tr h="518124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402859"/>
                  </a:ext>
                </a:extLst>
              </a:tr>
            </a:tbl>
          </a:graphicData>
        </a:graphic>
      </p:graphicFrame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5246A9A2-3048-43A7-B02A-271C37B99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05038"/>
          <a:ext cx="69627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3517560" imgH="685800" progId="Equation.DSMT4">
                  <p:embed/>
                </p:oleObj>
              </mc:Choice>
              <mc:Fallback>
                <p:oleObj name="Equation" r:id="rId5" imgW="351756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6962775" cy="1352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FFE2C7DD-8132-4C49-9628-529760498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5849938"/>
          <a:ext cx="35448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7" imgW="1790700" imgH="215900" progId="Equation.DSMT4">
                  <p:embed/>
                </p:oleObj>
              </mc:Choice>
              <mc:Fallback>
                <p:oleObj name="Equation" r:id="rId7" imgW="17907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849938"/>
                        <a:ext cx="35448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DF76CD2C-124C-48A9-87F1-7C53F0A59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9A95167F-3C2A-40F9-AA52-792DC5D58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1820863"/>
          <a:ext cx="63087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820863"/>
                        <a:ext cx="6308725" cy="8524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5E89B654-D620-4D4F-A5A8-A5177A45F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3495675"/>
          <a:ext cx="59086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6" imgW="2984400" imgH="685800" progId="Equation.DSMT4">
                  <p:embed/>
                </p:oleObj>
              </mc:Choice>
              <mc:Fallback>
                <p:oleObj name="Equation" r:id="rId6" imgW="29844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495675"/>
                        <a:ext cx="59086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5BA971ED-AC00-453E-97B4-72DCBD3F1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3688" y="3219450"/>
          <a:ext cx="2489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8" imgW="1256755" imgH="482391" progId="Equation.DSMT4">
                  <p:embed/>
                </p:oleObj>
              </mc:Choice>
              <mc:Fallback>
                <p:oleObj name="Equation" r:id="rId8" imgW="1256755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3219450"/>
                        <a:ext cx="2489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541E7F72-CD95-468B-AB94-58EE69CD0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0279" name="Group 39">
            <a:extLst>
              <a:ext uri="{FF2B5EF4-FFF2-40B4-BE49-F238E27FC236}">
                <a16:creationId xmlns:a16="http://schemas.microsoft.com/office/drawing/2014/main" id="{59060885-70D8-4EFE-BAE8-D799DECE3001}"/>
              </a:ext>
            </a:extLst>
          </p:cNvPr>
          <p:cNvGraphicFramePr>
            <a:graphicFrameLocks noGrp="1"/>
          </p:cNvGraphicFramePr>
          <p:nvPr/>
        </p:nvGraphicFramePr>
        <p:xfrm>
          <a:off x="2268538" y="3425825"/>
          <a:ext cx="4533900" cy="2103439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63995612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06841100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151450394"/>
                    </a:ext>
                  </a:extLst>
                </a:gridCol>
              </a:tblGrid>
              <a:tr h="518235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1426" marR="91426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</a:rPr>
                        <a:t>∧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59259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99202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37916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6" marR="91426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683431"/>
                  </a:ext>
                </a:extLst>
              </a:tr>
              <a:tr h="396301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6" marR="91426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marL="91426" marR="91426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5106"/>
                  </a:ext>
                </a:extLst>
              </a:tr>
            </a:tbl>
          </a:graphicData>
        </a:graphic>
      </p:graphicFrame>
      <p:graphicFrame>
        <p:nvGraphicFramePr>
          <p:cNvPr id="12318" name="Object 5">
            <a:extLst>
              <a:ext uri="{FF2B5EF4-FFF2-40B4-BE49-F238E27FC236}">
                <a16:creationId xmlns:a16="http://schemas.microsoft.com/office/drawing/2014/main" id="{27B4C525-B603-4834-873C-775510141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770063"/>
          <a:ext cx="7818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4" imgW="3949560" imgH="685800" progId="Equation.DSMT4">
                  <p:embed/>
                </p:oleObj>
              </mc:Choice>
              <mc:Fallback>
                <p:oleObj name="Equation" r:id="rId4" imgW="394956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770063"/>
                        <a:ext cx="7818438" cy="1352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DD899BE7-1988-4608-8D48-A29E4C95D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5864225"/>
          <a:ext cx="35448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6" imgW="1790700" imgH="203200" progId="Equation.DSMT4">
                  <p:embed/>
                </p:oleObj>
              </mc:Choice>
              <mc:Fallback>
                <p:oleObj name="Equation" r:id="rId6" imgW="1790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864225"/>
                        <a:ext cx="35448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BCD1BB0-416C-450D-9B29-89EE57E64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第一章  命题逻辑基本概念</a:t>
            </a:r>
          </a:p>
        </p:txBody>
      </p:sp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2E86C0E7-9E9F-4663-964E-DCE96434C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" y="2005013"/>
          <a:ext cx="6635750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4" imgW="3352680" imgH="914400" progId="Equation.DSMT4">
                  <p:embed/>
                </p:oleObj>
              </mc:Choice>
              <mc:Fallback>
                <p:oleObj name="Equation" r:id="rId4" imgW="335268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005013"/>
                        <a:ext cx="6635750" cy="18049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D9E2FB9A-340B-41AE-9B3E-1C00399C6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4495800"/>
          <a:ext cx="46767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6" imgW="2361960" imgH="698400" progId="Equation.DSMT4">
                  <p:embed/>
                </p:oleObj>
              </mc:Choice>
              <mc:Fallback>
                <p:oleObj name="Equation" r:id="rId6" imgW="236196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495800"/>
                        <a:ext cx="46767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B86E03ED-FD04-497A-9502-F0FFE28D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516563"/>
            <a:ext cx="1727200" cy="504825"/>
          </a:xfrm>
          <a:prstGeom prst="wedgeRoundRectCallout">
            <a:avLst>
              <a:gd name="adj1" fmla="val -73148"/>
              <a:gd name="adj2" fmla="val -27185"/>
              <a:gd name="adj3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>
            <a:lvl1pPr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原子命题</a:t>
            </a:r>
            <a:endParaRPr lang="zh-CN" altLang="en-US" sz="240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隶书" pitchFamily="49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H:\数据库ppt\数据库\12数据库系统-第十二章.ppt</Template>
  <TotalTime>8420</TotalTime>
  <Words>764</Words>
  <Application>Microsoft Office PowerPoint</Application>
  <PresentationFormat>全屏显示(4:3)</PresentationFormat>
  <Paragraphs>310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方正舒体</vt:lpstr>
      <vt:lpstr>黑体</vt:lpstr>
      <vt:lpstr>华文楷体</vt:lpstr>
      <vt:lpstr>楷体</vt:lpstr>
      <vt:lpstr>隶书</vt:lpstr>
      <vt:lpstr>宋体</vt:lpstr>
      <vt:lpstr>Cambria Math</vt:lpstr>
      <vt:lpstr>Symbol</vt:lpstr>
      <vt:lpstr>Tahoma</vt:lpstr>
      <vt:lpstr>Times New Roman</vt:lpstr>
      <vt:lpstr>Wingdings</vt:lpstr>
      <vt:lpstr>12数据库系统-第十二章</vt:lpstr>
      <vt:lpstr>Equation</vt:lpstr>
      <vt:lpstr>第一章 命题逻辑的基本概念 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PowerPoint 演示文稿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第一章  命题逻辑基本概念</vt:lpstr>
      <vt:lpstr>作业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586</cp:revision>
  <dcterms:created xsi:type="dcterms:W3CDTF">2003-02-08T01:46:23Z</dcterms:created>
  <dcterms:modified xsi:type="dcterms:W3CDTF">2017-09-20T04:37:29Z</dcterms:modified>
</cp:coreProperties>
</file>