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sldIdLst>
    <p:sldId id="650" r:id="rId2"/>
    <p:sldId id="426" r:id="rId3"/>
    <p:sldId id="618" r:id="rId4"/>
    <p:sldId id="658" r:id="rId5"/>
    <p:sldId id="656" r:id="rId6"/>
    <p:sldId id="657" r:id="rId7"/>
    <p:sldId id="428" r:id="rId8"/>
    <p:sldId id="431" r:id="rId9"/>
    <p:sldId id="429" r:id="rId10"/>
    <p:sldId id="433" r:id="rId11"/>
    <p:sldId id="659" r:id="rId12"/>
    <p:sldId id="660" r:id="rId13"/>
    <p:sldId id="661" r:id="rId14"/>
    <p:sldId id="490" r:id="rId15"/>
    <p:sldId id="491" r:id="rId16"/>
    <p:sldId id="662" r:id="rId17"/>
    <p:sldId id="664" r:id="rId18"/>
    <p:sldId id="663" r:id="rId19"/>
    <p:sldId id="665" r:id="rId20"/>
    <p:sldId id="492" r:id="rId21"/>
    <p:sldId id="494" r:id="rId22"/>
    <p:sldId id="493" r:id="rId23"/>
    <p:sldId id="495" r:id="rId24"/>
    <p:sldId id="498" r:id="rId25"/>
    <p:sldId id="499" r:id="rId26"/>
    <p:sldId id="666" r:id="rId27"/>
    <p:sldId id="669" r:id="rId28"/>
    <p:sldId id="670" r:id="rId29"/>
    <p:sldId id="496" r:id="rId30"/>
    <p:sldId id="497" r:id="rId31"/>
    <p:sldId id="671" r:id="rId32"/>
    <p:sldId id="501" r:id="rId33"/>
    <p:sldId id="647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kumimoji="1" sz="2800" b="1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kumimoji="1" sz="2800" b="1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kumimoji="1" sz="2800" b="1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kumimoji="1" sz="2800" b="1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kumimoji="1" sz="2800" b="1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FF"/>
    <a:srgbClr val="0000FF"/>
    <a:srgbClr val="FF3300"/>
    <a:srgbClr val="FF9933"/>
    <a:srgbClr val="FF33CC"/>
    <a:srgbClr val="00CC99"/>
    <a:srgbClr val="8000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3178" autoAdjust="0"/>
  </p:normalViewPr>
  <p:slideViewPr>
    <p:cSldViewPr>
      <p:cViewPr varScale="1">
        <p:scale>
          <a:sx n="106" d="100"/>
          <a:sy n="106" d="100"/>
        </p:scale>
        <p:origin x="17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8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18.xml"/><Relationship Id="rId18" Type="http://schemas.openxmlformats.org/officeDocument/2006/relationships/slide" Target="slides/slide23.xml"/><Relationship Id="rId26" Type="http://schemas.openxmlformats.org/officeDocument/2006/relationships/slide" Target="slides/slide31.xml"/><Relationship Id="rId3" Type="http://schemas.openxmlformats.org/officeDocument/2006/relationships/slide" Target="slides/slide8.xml"/><Relationship Id="rId21" Type="http://schemas.openxmlformats.org/officeDocument/2006/relationships/slide" Target="slides/slide26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17" Type="http://schemas.openxmlformats.org/officeDocument/2006/relationships/slide" Target="slides/slide22.xml"/><Relationship Id="rId25" Type="http://schemas.openxmlformats.org/officeDocument/2006/relationships/slide" Target="slides/slide30.xml"/><Relationship Id="rId2" Type="http://schemas.openxmlformats.org/officeDocument/2006/relationships/slide" Target="slides/slide7.xml"/><Relationship Id="rId16" Type="http://schemas.openxmlformats.org/officeDocument/2006/relationships/slide" Target="slides/slide21.xml"/><Relationship Id="rId20" Type="http://schemas.openxmlformats.org/officeDocument/2006/relationships/slide" Target="slides/slide25.xml"/><Relationship Id="rId1" Type="http://schemas.openxmlformats.org/officeDocument/2006/relationships/slide" Target="slides/slide2.xml"/><Relationship Id="rId6" Type="http://schemas.openxmlformats.org/officeDocument/2006/relationships/slide" Target="slides/slide11.xml"/><Relationship Id="rId11" Type="http://schemas.openxmlformats.org/officeDocument/2006/relationships/slide" Target="slides/slide16.xml"/><Relationship Id="rId24" Type="http://schemas.openxmlformats.org/officeDocument/2006/relationships/slide" Target="slides/slide29.xml"/><Relationship Id="rId5" Type="http://schemas.openxmlformats.org/officeDocument/2006/relationships/slide" Target="slides/slide10.xml"/><Relationship Id="rId15" Type="http://schemas.openxmlformats.org/officeDocument/2006/relationships/slide" Target="slides/slide20.xml"/><Relationship Id="rId23" Type="http://schemas.openxmlformats.org/officeDocument/2006/relationships/slide" Target="slides/slide28.xml"/><Relationship Id="rId10" Type="http://schemas.openxmlformats.org/officeDocument/2006/relationships/slide" Target="slides/slide15.xml"/><Relationship Id="rId19" Type="http://schemas.openxmlformats.org/officeDocument/2006/relationships/slide" Target="slides/slide24.xml"/><Relationship Id="rId4" Type="http://schemas.openxmlformats.org/officeDocument/2006/relationships/slide" Target="slides/slide9.xml"/><Relationship Id="rId9" Type="http://schemas.openxmlformats.org/officeDocument/2006/relationships/slide" Target="slides/slide14.xml"/><Relationship Id="rId14" Type="http://schemas.openxmlformats.org/officeDocument/2006/relationships/slide" Target="slides/slide19.xml"/><Relationship Id="rId22" Type="http://schemas.openxmlformats.org/officeDocument/2006/relationships/slide" Target="slides/slide27.xml"/><Relationship Id="rId27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5.wmf"/><Relationship Id="rId7" Type="http://schemas.openxmlformats.org/officeDocument/2006/relationships/image" Target="../media/image46.wmf"/><Relationship Id="rId2" Type="http://schemas.openxmlformats.org/officeDocument/2006/relationships/image" Target="../media/image39.wmf"/><Relationship Id="rId1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9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4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12" Type="http://schemas.openxmlformats.org/officeDocument/2006/relationships/image" Target="../media/image63.wmf"/><Relationship Id="rId17" Type="http://schemas.openxmlformats.org/officeDocument/2006/relationships/image" Target="../media/image68.wmf"/><Relationship Id="rId2" Type="http://schemas.openxmlformats.org/officeDocument/2006/relationships/image" Target="../media/image53.wmf"/><Relationship Id="rId16" Type="http://schemas.openxmlformats.org/officeDocument/2006/relationships/image" Target="../media/image67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5" Type="http://schemas.openxmlformats.org/officeDocument/2006/relationships/image" Target="../media/image6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Relationship Id="rId14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B9F5D25B-BAC5-4436-9BEC-545120FB0E2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6"/>
          <p:cNvGrpSpPr>
            <a:grpSpLocks/>
          </p:cNvGrpSpPr>
          <p:nvPr userDrawn="1"/>
        </p:nvGrpSpPr>
        <p:grpSpPr bwMode="auto">
          <a:xfrm>
            <a:off x="0" y="0"/>
            <a:ext cx="8542338" cy="1052513"/>
            <a:chOff x="80" y="624"/>
            <a:chExt cx="5381" cy="663"/>
          </a:xfrm>
        </p:grpSpPr>
        <p:sp>
          <p:nvSpPr>
            <p:cNvPr id="5" name="Rectangle 57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" name="Rectangle 58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" name="Rectangle 59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8" name="Rectangle 60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9" name="Rectangle 61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" name="Rectangle 62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" name="Rectangle 63"/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pic>
        <p:nvPicPr>
          <p:cNvPr id="12" name="Picture 65" descr="厦大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708275"/>
            <a:ext cx="17018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0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191000"/>
            <a:ext cx="7772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762000" y="1447800"/>
            <a:ext cx="7848600" cy="1143000"/>
          </a:xfrm>
        </p:spPr>
        <p:txBody>
          <a:bodyPr/>
          <a:lstStyle>
            <a:lvl1pPr algn="ctr">
              <a:defRPr sz="4800">
                <a:solidFill>
                  <a:srgbClr val="FF33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2498230"/>
      </p:ext>
    </p:extLst>
  </p:cSld>
  <p:clrMapOvr>
    <a:masterClrMapping/>
  </p:clrMapOvr>
  <p:transition>
    <p:random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ED5463-99F5-4466-9AB3-EB5AE6D2D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249578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4825" y="533400"/>
            <a:ext cx="2005013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533400"/>
            <a:ext cx="5864225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C3CB39-991E-4356-AA15-B4F2AB9576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145623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793038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3716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E2520-E31E-41A2-BB19-A347D75EE8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794909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AE079-6BA2-4124-BA1D-71150F5C84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360758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97BE84-A160-421D-BE90-EAEF341B77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416785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3924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924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78B536-6475-44A6-89BF-01991877F7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826533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B93411-99E0-497E-B4CF-B2FB2519DF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8294807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77B73A-37FB-45CA-8F47-9FE7831894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564190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B239A-766C-442F-A104-D47B84427C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616807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02515-1670-44DE-B6B3-40DBC12401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357246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93079-190F-4181-AE38-13CCFAE5EE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550449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3"/>
          <p:cNvGrpSpPr>
            <a:grpSpLocks/>
          </p:cNvGrpSpPr>
          <p:nvPr userDrawn="1"/>
        </p:nvGrpSpPr>
        <p:grpSpPr bwMode="auto">
          <a:xfrm>
            <a:off x="0" y="457200"/>
            <a:ext cx="8542338" cy="1052513"/>
            <a:chOff x="80" y="624"/>
            <a:chExt cx="5381" cy="663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33400"/>
            <a:ext cx="77930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371600"/>
            <a:ext cx="8001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600" smtClean="0">
                <a:solidFill>
                  <a:srgbClr val="FF0000"/>
                </a:solidFill>
                <a:ea typeface="方正舒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458200" y="6400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600">
                <a:solidFill>
                  <a:srgbClr val="FF0000"/>
                </a:solidFill>
                <a:ea typeface="方正舒体" panose="02010601030101010101" pitchFamily="2" charset="-122"/>
              </a:defRPr>
            </a:lvl1pPr>
          </a:lstStyle>
          <a:p>
            <a:fld id="{D64A8DE2-BD80-4ACE-8B03-542B7C5862A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92" name="Rectangle 20"/>
          <p:cNvSpPr>
            <a:spLocks noChangeArrowheads="1"/>
          </p:cNvSpPr>
          <p:nvPr userDrawn="1"/>
        </p:nvSpPr>
        <p:spPr bwMode="auto">
          <a:xfrm>
            <a:off x="5495925" y="3086100"/>
            <a:ext cx="660876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random/>
    <p:sndAc>
      <p:stSnd>
        <p:snd r:embed="rId14" name="chimes.wav"/>
      </p:stSnd>
    </p:sndAc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6.wmf"/><Relationship Id="rId3" Type="http://schemas.openxmlformats.org/officeDocument/2006/relationships/audio" Target="../media/audio1.wav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1.wmf"/><Relationship Id="rId3" Type="http://schemas.openxmlformats.org/officeDocument/2006/relationships/audio" Target="../media/audio1.wav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3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51.bin"/><Relationship Id="rId3" Type="http://schemas.openxmlformats.org/officeDocument/2006/relationships/audio" Target="../media/audio1.wav"/><Relationship Id="rId21" Type="http://schemas.openxmlformats.org/officeDocument/2006/relationships/image" Target="../media/image48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1.wmf"/><Relationship Id="rId5" Type="http://schemas.openxmlformats.org/officeDocument/2006/relationships/image" Target="../media/image44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47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9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audio" Target="../media/audio1.wav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56.wmf"/><Relationship Id="rId18" Type="http://schemas.openxmlformats.org/officeDocument/2006/relationships/oleObject" Target="../embeddings/oleObject63.bin"/><Relationship Id="rId26" Type="http://schemas.openxmlformats.org/officeDocument/2006/relationships/oleObject" Target="../embeddings/oleObject67.bin"/><Relationship Id="rId3" Type="http://schemas.openxmlformats.org/officeDocument/2006/relationships/audio" Target="../media/audio1.wav"/><Relationship Id="rId21" Type="http://schemas.openxmlformats.org/officeDocument/2006/relationships/image" Target="../media/image60.wmf"/><Relationship Id="rId34" Type="http://schemas.openxmlformats.org/officeDocument/2006/relationships/oleObject" Target="../embeddings/oleObject71.bin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58.wmf"/><Relationship Id="rId25" Type="http://schemas.openxmlformats.org/officeDocument/2006/relationships/image" Target="../media/image62.wmf"/><Relationship Id="rId33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29" Type="http://schemas.openxmlformats.org/officeDocument/2006/relationships/image" Target="../media/image64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5.wmf"/><Relationship Id="rId24" Type="http://schemas.openxmlformats.org/officeDocument/2006/relationships/oleObject" Target="../embeddings/oleObject66.bin"/><Relationship Id="rId32" Type="http://schemas.openxmlformats.org/officeDocument/2006/relationships/oleObject" Target="../embeddings/oleObject70.bin"/><Relationship Id="rId37" Type="http://schemas.openxmlformats.org/officeDocument/2006/relationships/image" Target="../media/image68.wmf"/><Relationship Id="rId5" Type="http://schemas.openxmlformats.org/officeDocument/2006/relationships/image" Target="../media/image52.wmf"/><Relationship Id="rId15" Type="http://schemas.openxmlformats.org/officeDocument/2006/relationships/image" Target="../media/image57.wmf"/><Relationship Id="rId23" Type="http://schemas.openxmlformats.org/officeDocument/2006/relationships/image" Target="../media/image61.wmf"/><Relationship Id="rId28" Type="http://schemas.openxmlformats.org/officeDocument/2006/relationships/oleObject" Target="../embeddings/oleObject68.bin"/><Relationship Id="rId36" Type="http://schemas.openxmlformats.org/officeDocument/2006/relationships/oleObject" Target="../embeddings/oleObject72.bin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59.wmf"/><Relationship Id="rId31" Type="http://schemas.openxmlformats.org/officeDocument/2006/relationships/image" Target="../media/image65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Relationship Id="rId27" Type="http://schemas.openxmlformats.org/officeDocument/2006/relationships/image" Target="../media/image63.wmf"/><Relationship Id="rId30" Type="http://schemas.openxmlformats.org/officeDocument/2006/relationships/oleObject" Target="../embeddings/oleObject69.bin"/><Relationship Id="rId35" Type="http://schemas.openxmlformats.org/officeDocument/2006/relationships/image" Target="../media/image6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audio" Target="../media/audio1.wav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7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76.wmf"/><Relationship Id="rId18" Type="http://schemas.openxmlformats.org/officeDocument/2006/relationships/oleObject" Target="../embeddings/oleObject83.bin"/><Relationship Id="rId3" Type="http://schemas.openxmlformats.org/officeDocument/2006/relationships/audio" Target="../media/audio1.wav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2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5" Type="http://schemas.openxmlformats.org/officeDocument/2006/relationships/image" Target="../media/image77.wmf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79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8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audio" Target="../media/audio1.wav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84.wmf"/><Relationship Id="rId3" Type="http://schemas.openxmlformats.org/officeDocument/2006/relationships/audio" Target="../media/audio1.wav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89.wmf"/><Relationship Id="rId3" Type="http://schemas.openxmlformats.org/officeDocument/2006/relationships/audio" Target="../media/audio1.wav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88.wmf"/><Relationship Id="rId5" Type="http://schemas.openxmlformats.org/officeDocument/2006/relationships/image" Target="../media/image85.wmf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9.bin"/><Relationship Id="rId9" Type="http://schemas.openxmlformats.org/officeDocument/2006/relationships/image" Target="../media/image8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94.wmf"/><Relationship Id="rId3" Type="http://schemas.openxmlformats.org/officeDocument/2006/relationships/audio" Target="../media/audio1.wav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93.wmf"/><Relationship Id="rId5" Type="http://schemas.openxmlformats.org/officeDocument/2006/relationships/image" Target="../media/image90.wmf"/><Relationship Id="rId15" Type="http://schemas.openxmlformats.org/officeDocument/2006/relationships/image" Target="../media/image95.wmf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9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9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96.wmf"/><Relationship Id="rId4" Type="http://schemas.openxmlformats.org/officeDocument/2006/relationships/oleObject" Target="../embeddings/oleObject100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5.bin"/><Relationship Id="rId26" Type="http://schemas.openxmlformats.org/officeDocument/2006/relationships/image" Target="../media/image19.wmf"/><Relationship Id="rId3" Type="http://schemas.openxmlformats.org/officeDocument/2006/relationships/audio" Target="../media/audio1.wav"/><Relationship Id="rId21" Type="http://schemas.openxmlformats.org/officeDocument/2006/relationships/image" Target="../media/image17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5.wmf"/><Relationship Id="rId25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24" Type="http://schemas.openxmlformats.org/officeDocument/2006/relationships/oleObject" Target="../embeddings/oleObject18.bin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23" Type="http://schemas.openxmlformats.org/officeDocument/2006/relationships/image" Target="../media/image18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audio" Target="../media/audio1.wav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audio" Target="../media/audio1.wav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412875"/>
            <a:ext cx="7772400" cy="15779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400"/>
              <a:t>第二章 </a:t>
            </a:r>
            <a:br>
              <a:rPr lang="zh-CN" altLang="en-US" sz="4400"/>
            </a:br>
            <a:r>
              <a:rPr lang="zh-CN" altLang="en-US" sz="4400"/>
              <a:t>命题逻辑等值演算</a:t>
            </a:r>
            <a:br>
              <a:rPr lang="zh-CN" altLang="en-US" sz="4400"/>
            </a:br>
            <a:endParaRPr lang="zh-CN" altLang="en-US" sz="4400"/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>
                <a:solidFill>
                  <a:srgbClr val="9999FF"/>
                </a:solidFill>
              </a:rPr>
              <a:t>第二章  命题逻辑等值演算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8001000" cy="901080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2.2  </a:t>
            </a:r>
            <a:r>
              <a:rPr lang="zh-CN" altLang="en-US" sz="4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析取范式与合取范式</a:t>
            </a: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38879F45-0891-4E0C-851A-585079EFFC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332645"/>
              </p:ext>
            </p:extLst>
          </p:nvPr>
        </p:nvGraphicFramePr>
        <p:xfrm>
          <a:off x="1114087" y="2348880"/>
          <a:ext cx="6961187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4" imgW="3517560" imgH="685800" progId="Equation.DSMT4">
                  <p:embed/>
                </p:oleObj>
              </mc:Choice>
              <mc:Fallback>
                <p:oleObj name="Equation" r:id="rId4" imgW="3517560" imgH="6858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EB7D60EB-DC20-49F3-A806-43025C521F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087" y="2348880"/>
                        <a:ext cx="6961187" cy="13509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963B760C-8B90-4BE6-8C8C-D3283777BC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927570"/>
              </p:ext>
            </p:extLst>
          </p:nvPr>
        </p:nvGraphicFramePr>
        <p:xfrm>
          <a:off x="1114087" y="4149080"/>
          <a:ext cx="7037387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Equation" r:id="rId6" imgW="3555720" imgH="914400" progId="Equation.DSMT4">
                  <p:embed/>
                </p:oleObj>
              </mc:Choice>
              <mc:Fallback>
                <p:oleObj name="Equation" r:id="rId6" imgW="3555720" imgH="91440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38879F45-0891-4E0C-851A-585079EFFC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087" y="4149080"/>
                        <a:ext cx="7037387" cy="18018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779FDB6D-D4D1-42A6-BD48-6A099E98D7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747701"/>
              </p:ext>
            </p:extLst>
          </p:nvPr>
        </p:nvGraphicFramePr>
        <p:xfrm>
          <a:off x="899592" y="1413614"/>
          <a:ext cx="7589838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7" name="Equation" r:id="rId4" imgW="3835080" imgH="685800" progId="Equation.DSMT4">
                  <p:embed/>
                </p:oleObj>
              </mc:Choice>
              <mc:Fallback>
                <p:oleObj name="Equation" r:id="rId4" imgW="3835080" imgH="68580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38879F45-0891-4E0C-851A-585079EFFC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413614"/>
                        <a:ext cx="7589838" cy="13509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3F3B76E3-12B0-4BBA-A8B4-6B8EA698CE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89746"/>
              </p:ext>
            </p:extLst>
          </p:nvPr>
        </p:nvGraphicFramePr>
        <p:xfrm>
          <a:off x="3131840" y="836712"/>
          <a:ext cx="42862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8" name="Equation" r:id="rId6" imgW="2857320" imgH="228600" progId="Equation.DSMT4">
                  <p:embed/>
                </p:oleObj>
              </mc:Choice>
              <mc:Fallback>
                <p:oleObj name="Equation" r:id="rId6" imgW="2857320" imgH="228600" progId="Equation.DSMT4">
                  <p:embed/>
                  <p:pic>
                    <p:nvPicPr>
                      <p:cNvPr id="19" name="Object 5">
                        <a:extLst>
                          <a:ext uri="{FF2B5EF4-FFF2-40B4-BE49-F238E27FC236}">
                            <a16:creationId xmlns:a16="http://schemas.microsoft.com/office/drawing/2014/main" id="{E7DE590B-3FF8-4286-878C-6C33B073ED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836712"/>
                        <a:ext cx="4286250" cy="3413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9673931C-E964-4956-81D8-A71C9DF2C6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405157"/>
              </p:ext>
            </p:extLst>
          </p:nvPr>
        </p:nvGraphicFramePr>
        <p:xfrm>
          <a:off x="3131840" y="2998490"/>
          <a:ext cx="42862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9" name="Equation" r:id="rId8" imgW="2857320" imgH="228600" progId="Equation.DSMT4">
                  <p:embed/>
                </p:oleObj>
              </mc:Choice>
              <mc:Fallback>
                <p:oleObj name="Equation" r:id="rId8" imgW="2857320" imgH="22860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3F3B76E3-12B0-4BBA-A8B4-6B8EA698CE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998490"/>
                        <a:ext cx="4286250" cy="3413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1FAEAE5-C73A-4771-A8DA-05C51FC91C3E}"/>
              </a:ext>
            </a:extLst>
          </p:cNvPr>
          <p:cNvCxnSpPr/>
          <p:nvPr/>
        </p:nvCxnSpPr>
        <p:spPr bwMode="auto">
          <a:xfrm flipV="1">
            <a:off x="3131840" y="1178025"/>
            <a:ext cx="360040" cy="738807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sm" len="lg"/>
            <a:tailEnd type="triangle"/>
          </a:ln>
          <a:effectLst/>
        </p:spPr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EC04017-AEE0-4D48-9EE2-F60DF19579C5}"/>
              </a:ext>
            </a:extLst>
          </p:cNvPr>
          <p:cNvCxnSpPr>
            <a:cxnSpLocks/>
          </p:cNvCxnSpPr>
          <p:nvPr/>
        </p:nvCxnSpPr>
        <p:spPr bwMode="auto">
          <a:xfrm>
            <a:off x="3131840" y="2708920"/>
            <a:ext cx="360040" cy="289570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sm" len="lg"/>
            <a:tailEnd type="triangle"/>
          </a:ln>
          <a:effectLst/>
        </p:spPr>
      </p:cxn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EC809E59-138F-4C7E-981E-98AF045C89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673608"/>
              </p:ext>
            </p:extLst>
          </p:nvPr>
        </p:nvGraphicFramePr>
        <p:xfrm>
          <a:off x="1043608" y="3483630"/>
          <a:ext cx="70389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0" name="Equation" r:id="rId10" imgW="3555720" imgH="431640" progId="Equation.DSMT4">
                  <p:embed/>
                </p:oleObj>
              </mc:Choice>
              <mc:Fallback>
                <p:oleObj name="Equation" r:id="rId10" imgW="3555720" imgH="43164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779FDB6D-D4D1-42A6-BD48-6A099E98D7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483630"/>
                        <a:ext cx="7038975" cy="84931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7503DA2D-4D9F-4DCD-BB62-E855359E61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458126"/>
              </p:ext>
            </p:extLst>
          </p:nvPr>
        </p:nvGraphicFramePr>
        <p:xfrm>
          <a:off x="899592" y="4653136"/>
          <a:ext cx="6132513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1" name="Equation" r:id="rId12" imgW="3098520" imgH="914400" progId="Equation.DSMT4">
                  <p:embed/>
                </p:oleObj>
              </mc:Choice>
              <mc:Fallback>
                <p:oleObj name="Equation" r:id="rId12" imgW="3098520" imgH="9144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779FDB6D-D4D1-42A6-BD48-6A099E98D7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653136"/>
                        <a:ext cx="6132513" cy="180181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1861795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E4C9D170-CAC5-4B72-AED7-6EBD148E38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994358"/>
              </p:ext>
            </p:extLst>
          </p:nvPr>
        </p:nvGraphicFramePr>
        <p:xfrm>
          <a:off x="755576" y="1772816"/>
          <a:ext cx="814228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7" name="Equation" r:id="rId4" imgW="4114800" imgH="431640" progId="Equation.DSMT4">
                  <p:embed/>
                </p:oleObj>
              </mc:Choice>
              <mc:Fallback>
                <p:oleObj name="Equation" r:id="rId4" imgW="4114800" imgH="431640" progId="Equation.DSMT4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7503DA2D-4D9F-4DCD-BB62-E855359E61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772816"/>
                        <a:ext cx="8142287" cy="8509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4AD5C8E4-6E71-417F-9705-64F5189A7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296996"/>
              </p:ext>
            </p:extLst>
          </p:nvPr>
        </p:nvGraphicFramePr>
        <p:xfrm>
          <a:off x="755576" y="2996952"/>
          <a:ext cx="319246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8" name="Equation" r:id="rId6" imgW="1612800" imgH="457200" progId="Equation.DSMT4">
                  <p:embed/>
                </p:oleObj>
              </mc:Choice>
              <mc:Fallback>
                <p:oleObj name="Equation" r:id="rId6" imgW="1612800" imgH="45720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EC809E59-138F-4C7E-981E-98AF045C8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996952"/>
                        <a:ext cx="3192462" cy="8985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A6F248C2-C4F3-46E4-A6E6-3C62629638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885769"/>
              </p:ext>
            </p:extLst>
          </p:nvPr>
        </p:nvGraphicFramePr>
        <p:xfrm>
          <a:off x="4355976" y="3284984"/>
          <a:ext cx="3888432" cy="737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9" name="Equation" r:id="rId8" imgW="2387520" imgH="457200" progId="Equation.DSMT4">
                  <p:embed/>
                </p:oleObj>
              </mc:Choice>
              <mc:Fallback>
                <p:oleObj name="Equation" r:id="rId8" imgW="2387520" imgH="4572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4AD5C8E4-6E71-417F-9705-64F5189A79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284984"/>
                        <a:ext cx="3888432" cy="737731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9D34B4AE-F0B3-4FD7-A5B3-0AA8DBC49C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656026"/>
              </p:ext>
            </p:extLst>
          </p:nvPr>
        </p:nvGraphicFramePr>
        <p:xfrm>
          <a:off x="755576" y="4268713"/>
          <a:ext cx="291623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0" name="Equation" r:id="rId10" imgW="1473120" imgH="431640" progId="Equation.DSMT4">
                  <p:embed/>
                </p:oleObj>
              </mc:Choice>
              <mc:Fallback>
                <p:oleObj name="Equation" r:id="rId10" imgW="1473120" imgH="43164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4AD5C8E4-6E71-417F-9705-64F5189A79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268713"/>
                        <a:ext cx="2916238" cy="8477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DF53B41-121F-4173-96FC-90E45BE5C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961683"/>
              </p:ext>
            </p:extLst>
          </p:nvPr>
        </p:nvGraphicFramePr>
        <p:xfrm>
          <a:off x="4355976" y="4119487"/>
          <a:ext cx="2957512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1" name="Equation" r:id="rId12" imgW="1815840" imgH="711000" progId="Equation.DSMT4">
                  <p:embed/>
                </p:oleObj>
              </mc:Choice>
              <mc:Fallback>
                <p:oleObj name="Equation" r:id="rId12" imgW="1815840" imgH="71100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A6F248C2-C4F3-46E4-A6E6-3C62629638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119487"/>
                        <a:ext cx="2957512" cy="114617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6B2C1F74-9F06-4374-8E00-FAB6BB063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537094"/>
              </p:ext>
            </p:extLst>
          </p:nvPr>
        </p:nvGraphicFramePr>
        <p:xfrm>
          <a:off x="755576" y="5611631"/>
          <a:ext cx="208756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2" name="Equation" r:id="rId14" imgW="1054080" imgH="215640" progId="Equation.DSMT4">
                  <p:embed/>
                </p:oleObj>
              </mc:Choice>
              <mc:Fallback>
                <p:oleObj name="Equation" r:id="rId14" imgW="1054080" imgH="21564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9D34B4AE-F0B3-4FD7-A5B3-0AA8DBC49C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611631"/>
                        <a:ext cx="2087563" cy="423862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B83CB461-2D1E-4D6B-9569-9B390C58F7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582633"/>
              </p:ext>
            </p:extLst>
          </p:nvPr>
        </p:nvGraphicFramePr>
        <p:xfrm>
          <a:off x="4355976" y="5455262"/>
          <a:ext cx="4013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3" name="Equation" r:id="rId16" imgW="2463480" imgH="457200" progId="Equation.DSMT4">
                  <p:embed/>
                </p:oleObj>
              </mc:Choice>
              <mc:Fallback>
                <p:oleObj name="Equation" r:id="rId16" imgW="2463480" imgH="457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DF53B41-121F-4173-96FC-90E45BE5CC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5455262"/>
                        <a:ext cx="4013200" cy="73660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5723184"/>
      </p:ext>
    </p:extLst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E1ACACA2-42F2-4DEC-A142-8DB8236309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094510"/>
              </p:ext>
            </p:extLst>
          </p:nvPr>
        </p:nvGraphicFramePr>
        <p:xfrm>
          <a:off x="899592" y="1628800"/>
          <a:ext cx="319246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1" name="Equation" r:id="rId4" imgW="1612800" imgH="457200" progId="Equation.DSMT4">
                  <p:embed/>
                </p:oleObj>
              </mc:Choice>
              <mc:Fallback>
                <p:oleObj name="Equation" r:id="rId4" imgW="1612800" imgH="4572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4AD5C8E4-6E71-417F-9705-64F5189A79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628800"/>
                        <a:ext cx="3192462" cy="8985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1F57FFB1-2F8D-4FA6-B084-EE3D12073C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660694"/>
              </p:ext>
            </p:extLst>
          </p:nvPr>
        </p:nvGraphicFramePr>
        <p:xfrm>
          <a:off x="4499992" y="1916832"/>
          <a:ext cx="3888432" cy="737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2" name="Equation" r:id="rId6" imgW="2387520" imgH="457200" progId="Equation.DSMT4">
                  <p:embed/>
                </p:oleObj>
              </mc:Choice>
              <mc:Fallback>
                <p:oleObj name="Equation" r:id="rId6" imgW="2387520" imgH="45720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A6F248C2-C4F3-46E4-A6E6-3C62629638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916832"/>
                        <a:ext cx="3888432" cy="737731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F281D513-7AFF-44E5-AA55-58BC2CC81A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166148"/>
              </p:ext>
            </p:extLst>
          </p:nvPr>
        </p:nvGraphicFramePr>
        <p:xfrm>
          <a:off x="899592" y="2900561"/>
          <a:ext cx="291623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3" name="Equation" r:id="rId8" imgW="1473120" imgH="431640" progId="Equation.DSMT4">
                  <p:embed/>
                </p:oleObj>
              </mc:Choice>
              <mc:Fallback>
                <p:oleObj name="Equation" r:id="rId8" imgW="1473120" imgH="43164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9D34B4AE-F0B3-4FD7-A5B3-0AA8DBC49C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900561"/>
                        <a:ext cx="2916238" cy="8477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8382E9D8-7B66-440F-A597-BCDEBD5EC2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576735"/>
              </p:ext>
            </p:extLst>
          </p:nvPr>
        </p:nvGraphicFramePr>
        <p:xfrm>
          <a:off x="4499992" y="2751335"/>
          <a:ext cx="2957512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4" name="Equation" r:id="rId10" imgW="1815840" imgH="711000" progId="Equation.DSMT4">
                  <p:embed/>
                </p:oleObj>
              </mc:Choice>
              <mc:Fallback>
                <p:oleObj name="Equation" r:id="rId10" imgW="1815840" imgH="7110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DF53B41-121F-4173-96FC-90E45BE5CC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2751335"/>
                        <a:ext cx="2957512" cy="114617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AF0096D-7CAA-42D1-97C6-7337A69B26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204732"/>
              </p:ext>
            </p:extLst>
          </p:nvPr>
        </p:nvGraphicFramePr>
        <p:xfrm>
          <a:off x="899592" y="4139570"/>
          <a:ext cx="208756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5" name="Equation" r:id="rId12" imgW="1054080" imgH="215640" progId="Equation.DSMT4">
                  <p:embed/>
                </p:oleObj>
              </mc:Choice>
              <mc:Fallback>
                <p:oleObj name="Equation" r:id="rId12" imgW="1054080" imgH="21564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6B2C1F74-9F06-4374-8E00-FAB6BB0636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139570"/>
                        <a:ext cx="2087563" cy="423862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3904853F-DDF4-46E1-A9C1-6444770F07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222913"/>
              </p:ext>
            </p:extLst>
          </p:nvPr>
        </p:nvGraphicFramePr>
        <p:xfrm>
          <a:off x="4499992" y="3983201"/>
          <a:ext cx="4013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6" name="Equation" r:id="rId14" imgW="2463480" imgH="457200" progId="Equation.DSMT4">
                  <p:embed/>
                </p:oleObj>
              </mc:Choice>
              <mc:Fallback>
                <p:oleObj name="Equation" r:id="rId14" imgW="2463480" imgH="45720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B83CB461-2D1E-4D6B-9569-9B390C58F7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983201"/>
                        <a:ext cx="4013200" cy="73660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D2DE7E68-A2C5-42E2-A7B3-48EEA8680B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792705"/>
              </p:ext>
            </p:extLst>
          </p:nvPr>
        </p:nvGraphicFramePr>
        <p:xfrm>
          <a:off x="899592" y="5076924"/>
          <a:ext cx="52816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7" name="Equation" r:id="rId16" imgW="2666880" imgH="215640" progId="Equation.DSMT4">
                  <p:embed/>
                </p:oleObj>
              </mc:Choice>
              <mc:Fallback>
                <p:oleObj name="Equation" r:id="rId16" imgW="2666880" imgH="21564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8ADA83B2-6A66-47DF-BEA5-643D61ED1C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076924"/>
                        <a:ext cx="528161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7CDCB93A-47F8-4FB5-B72A-CD634E780E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34299"/>
              </p:ext>
            </p:extLst>
          </p:nvPr>
        </p:nvGraphicFramePr>
        <p:xfrm>
          <a:off x="6253163" y="5100638"/>
          <a:ext cx="27146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8" name="Equation" r:id="rId18" imgW="1371600" imgH="203040" progId="Equation.DSMT4">
                  <p:embed/>
                </p:oleObj>
              </mc:Choice>
              <mc:Fallback>
                <p:oleObj name="Equation" r:id="rId18" imgW="1371600" imgH="203040" progId="Equation.DSMT4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7503DA2D-4D9F-4DCD-BB62-E855359E61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163" y="5100638"/>
                        <a:ext cx="2714625" cy="4016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1B97D6AB-787F-48D5-B29F-EEAD7B957C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508944"/>
              </p:ext>
            </p:extLst>
          </p:nvPr>
        </p:nvGraphicFramePr>
        <p:xfrm>
          <a:off x="899592" y="5719797"/>
          <a:ext cx="58356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9" name="Equation" r:id="rId20" imgW="2946240" imgH="457200" progId="Equation.DSMT4">
                  <p:embed/>
                </p:oleObj>
              </mc:Choice>
              <mc:Fallback>
                <p:oleObj name="Equation" r:id="rId20" imgW="2946240" imgH="45720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D2DE7E68-A2C5-42E2-A7B3-48EEA8680B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719797"/>
                        <a:ext cx="583565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5203062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1BDB71E-59AE-4302-9845-AF7EB544C7A4}"/>
              </a:ext>
            </a:extLst>
          </p:cNvPr>
          <p:cNvSpPr/>
          <p:nvPr/>
        </p:nvSpPr>
        <p:spPr bwMode="auto">
          <a:xfrm>
            <a:off x="6372200" y="2708920"/>
            <a:ext cx="1512168" cy="504056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itchFamily="34" charset="0"/>
              <a:ea typeface="隶书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1A6691-2C57-4776-9CAD-53CDB24AF17A}"/>
              </a:ext>
            </a:extLst>
          </p:cNvPr>
          <p:cNvSpPr/>
          <p:nvPr/>
        </p:nvSpPr>
        <p:spPr bwMode="auto">
          <a:xfrm>
            <a:off x="6516216" y="4474096"/>
            <a:ext cx="1512168" cy="504056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itchFamily="34" charset="0"/>
              <a:ea typeface="隶书" pitchFamily="49" charset="-122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8001000" cy="4953000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q)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r)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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q)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r)                   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合取范式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 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q)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 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q)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 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p)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p)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 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r)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r)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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p)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r)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r)  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析取范式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5EAA756-8665-4A9E-B5E0-248DE0043214}"/>
              </a:ext>
            </a:extLst>
          </p:cNvPr>
          <p:cNvSpPr/>
          <p:nvPr/>
        </p:nvSpPr>
        <p:spPr bwMode="auto">
          <a:xfrm>
            <a:off x="6516216" y="2996952"/>
            <a:ext cx="1512168" cy="504056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itchFamily="34" charset="0"/>
              <a:ea typeface="隶书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C1BE72-E681-47BB-889C-0E26ABE1700D}"/>
              </a:ext>
            </a:extLst>
          </p:cNvPr>
          <p:cNvSpPr/>
          <p:nvPr/>
        </p:nvSpPr>
        <p:spPr bwMode="auto">
          <a:xfrm>
            <a:off x="6516216" y="4581128"/>
            <a:ext cx="1512168" cy="504056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itchFamily="34" charset="0"/>
              <a:ea typeface="隶书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C1BE72-E681-47BB-889C-0E26ABE1700D}"/>
              </a:ext>
            </a:extLst>
          </p:cNvPr>
          <p:cNvSpPr/>
          <p:nvPr/>
        </p:nvSpPr>
        <p:spPr bwMode="auto">
          <a:xfrm>
            <a:off x="6516216" y="5718346"/>
            <a:ext cx="1512168" cy="504056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itchFamily="34" charset="0"/>
              <a:ea typeface="隶书" pitchFamily="49" charset="-122"/>
            </a:endParaRP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8001000" cy="4953000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q)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(p∧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r)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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q)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p∧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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p∧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)                      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析取范式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 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r)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 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 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 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p)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∧(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r)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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 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 )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∧(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 ) 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合取范式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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 )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∧(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 )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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                                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合取范式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3DA01749-E46E-4F46-939D-617FDA526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061607"/>
              </p:ext>
            </p:extLst>
          </p:nvPr>
        </p:nvGraphicFramePr>
        <p:xfrm>
          <a:off x="958850" y="1484313"/>
          <a:ext cx="7491413" cy="232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name="Equation" r:id="rId4" imgW="3784320" imgH="1180800" progId="Equation.DSMT4">
                  <p:embed/>
                </p:oleObj>
              </mc:Choice>
              <mc:Fallback>
                <p:oleObj name="Equation" r:id="rId4" imgW="3784320" imgH="11808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779FDB6D-D4D1-42A6-BD48-6A099E98D7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484313"/>
                        <a:ext cx="7491413" cy="23256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3AE3341B-A16C-40C8-A263-10BC1873AD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810467"/>
              </p:ext>
            </p:extLst>
          </p:nvPr>
        </p:nvGraphicFramePr>
        <p:xfrm>
          <a:off x="971600" y="4055876"/>
          <a:ext cx="525621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name="Equation" r:id="rId6" imgW="2654280" imgH="215640" progId="Equation.DSMT4">
                  <p:embed/>
                </p:oleObj>
              </mc:Choice>
              <mc:Fallback>
                <p:oleObj name="Equation" r:id="rId6" imgW="2654280" imgH="2156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AF0096D-7CAA-42D1-97C6-7337A69B26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055876"/>
                        <a:ext cx="5256213" cy="42386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F95D04C7-DD2C-4F05-8F4D-5FBED628BD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303627"/>
              </p:ext>
            </p:extLst>
          </p:nvPr>
        </p:nvGraphicFramePr>
        <p:xfrm>
          <a:off x="971600" y="4725144"/>
          <a:ext cx="7292975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Equation" r:id="rId8" imgW="3682800" imgH="914400" progId="Equation.DSMT4">
                  <p:embed/>
                </p:oleObj>
              </mc:Choice>
              <mc:Fallback>
                <p:oleObj name="Equation" r:id="rId8" imgW="3682800" imgH="9144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3AE3341B-A16C-40C8-A263-10BC1873AD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725144"/>
                        <a:ext cx="7292975" cy="179387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AAE210F-B3A3-4FFD-AC92-55D1BE136925}"/>
              </a:ext>
            </a:extLst>
          </p:cNvPr>
          <p:cNvCxnSpPr>
            <a:cxnSpLocks/>
          </p:cNvCxnSpPr>
          <p:nvPr/>
        </p:nvCxnSpPr>
        <p:spPr bwMode="auto">
          <a:xfrm>
            <a:off x="5220072" y="1871983"/>
            <a:ext cx="1944216" cy="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sm" len="lg"/>
            <a:tailEnd type="none" w="sm" len="lg"/>
          </a:ln>
          <a:effectLst/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5C09EE5-62D3-45F8-8073-F153B532909F}"/>
              </a:ext>
            </a:extLst>
          </p:cNvPr>
          <p:cNvCxnSpPr>
            <a:cxnSpLocks/>
          </p:cNvCxnSpPr>
          <p:nvPr/>
        </p:nvCxnSpPr>
        <p:spPr bwMode="auto">
          <a:xfrm>
            <a:off x="1403648" y="5571134"/>
            <a:ext cx="144016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lg"/>
            <a:tailEnd type="none" w="sm" len="lg"/>
          </a:ln>
          <a:effectLst/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6B734F1-35D2-4BB9-9E42-0E8EBB8C2FB4}"/>
              </a:ext>
            </a:extLst>
          </p:cNvPr>
          <p:cNvCxnSpPr>
            <a:cxnSpLocks/>
          </p:cNvCxnSpPr>
          <p:nvPr/>
        </p:nvCxnSpPr>
        <p:spPr bwMode="auto">
          <a:xfrm>
            <a:off x="1403648" y="6489548"/>
            <a:ext cx="1440160" cy="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sm" len="lg"/>
            <a:tailEnd type="none" w="sm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902004033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536165"/>
              </p:ext>
            </p:extLst>
          </p:nvPr>
        </p:nvGraphicFramePr>
        <p:xfrm>
          <a:off x="755576" y="2204862"/>
          <a:ext cx="7560000" cy="403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183984750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3810845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83674134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10875180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7967948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009346127"/>
                    </a:ext>
                  </a:extLst>
                </a:gridCol>
              </a:tblGrid>
              <a:tr h="403245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solidFill>
                            <a:srgbClr val="9900FF"/>
                          </a:solidFill>
                          <a:latin typeface="+mj-ea"/>
                          <a:ea typeface="+mj-ea"/>
                        </a:rPr>
                        <a:t>极小项</a:t>
                      </a:r>
                      <a:endParaRPr lang="zh-CN" altLang="en-US" b="0" dirty="0">
                        <a:solidFill>
                          <a:srgbClr val="9900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solidFill>
                            <a:srgbClr val="9900FF"/>
                          </a:solidFill>
                          <a:latin typeface="+mj-ea"/>
                          <a:ea typeface="+mj-ea"/>
                        </a:rPr>
                        <a:t>极大项</a:t>
                      </a:r>
                      <a:endParaRPr lang="zh-CN" altLang="en-US" b="0" dirty="0">
                        <a:solidFill>
                          <a:srgbClr val="9900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113667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j-ea"/>
                          <a:ea typeface="+mj-ea"/>
                        </a:rPr>
                        <a:t>公式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j-ea"/>
                          <a:ea typeface="+mj-ea"/>
                        </a:rPr>
                        <a:t>成真赋值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j-ea"/>
                          <a:ea typeface="+mj-ea"/>
                        </a:rPr>
                        <a:t>名称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j-ea"/>
                          <a:ea typeface="+mj-ea"/>
                        </a:rPr>
                        <a:t>公式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j-ea"/>
                          <a:ea typeface="+mj-ea"/>
                        </a:rPr>
                        <a:t>成假赋值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j-ea"/>
                          <a:ea typeface="+mj-ea"/>
                        </a:rPr>
                        <a:t>名称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44915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0 0 0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0 0 0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kern="1200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736446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0 0 1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kern="1200" baseline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kern="1200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aseline="-25000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0 0 1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kern="1200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92147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0 1</a:t>
                      </a:r>
                      <a:r>
                        <a:rPr lang="en-US" altLang="zh-CN" baseline="0" dirty="0">
                          <a:latin typeface="+mj-ea"/>
                          <a:ea typeface="+mj-ea"/>
                        </a:rPr>
                        <a:t> 0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kern="1200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0 1</a:t>
                      </a:r>
                      <a:r>
                        <a:rPr lang="en-US" altLang="zh-CN" baseline="0" dirty="0">
                          <a:latin typeface="+mj-ea"/>
                          <a:ea typeface="+mj-ea"/>
                        </a:rPr>
                        <a:t> 0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kern="1200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23978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0 1 1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kern="1200" baseline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kern="1200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0 1 1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kern="1200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3022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1 0 0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kern="1200" baseline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kern="1200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1 0 0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kern="1200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15773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1 0 1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kern="1200" baseline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kern="1200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1 0 1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kern="1200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605048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1 1 0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kern="1200" baseline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kern="1200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1 1 0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kern="1200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25329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1 1 1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kern="1200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1 1 1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kern="1200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02279"/>
                  </a:ext>
                </a:extLst>
              </a:tr>
            </a:tbl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6B2C1F74-9F06-4374-8E00-FAB6BB063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485430"/>
              </p:ext>
            </p:extLst>
          </p:nvPr>
        </p:nvGraphicFramePr>
        <p:xfrm>
          <a:off x="827584" y="3101837"/>
          <a:ext cx="1565823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02" name="Equation" r:id="rId4" imgW="888840" imgH="164880" progId="Equation.DSMT4">
                  <p:embed/>
                </p:oleObj>
              </mc:Choice>
              <mc:Fallback>
                <p:oleObj name="Equation" r:id="rId4" imgW="888840" imgH="16488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6B2C1F74-9F06-4374-8E00-FAB6BB0636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101837"/>
                        <a:ext cx="1565823" cy="288032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6B2C1F74-9F06-4374-8E00-FAB6BB063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085346"/>
              </p:ext>
            </p:extLst>
          </p:nvPr>
        </p:nvGraphicFramePr>
        <p:xfrm>
          <a:off x="827584" y="3486091"/>
          <a:ext cx="13652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03" name="Equation" r:id="rId6" imgW="774360" imgH="164880" progId="Equation.DSMT4">
                  <p:embed/>
                </p:oleObj>
              </mc:Choice>
              <mc:Fallback>
                <p:oleObj name="Equation" r:id="rId6" imgW="774360" imgH="16488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6B2C1F74-9F06-4374-8E00-FAB6BB0636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486091"/>
                        <a:ext cx="1365250" cy="287338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6B2C1F74-9F06-4374-8E00-FAB6BB063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07064"/>
              </p:ext>
            </p:extLst>
          </p:nvPr>
        </p:nvGraphicFramePr>
        <p:xfrm>
          <a:off x="827584" y="3891963"/>
          <a:ext cx="13652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04" name="Equation" r:id="rId8" imgW="774360" imgH="164880" progId="Equation.DSMT4">
                  <p:embed/>
                </p:oleObj>
              </mc:Choice>
              <mc:Fallback>
                <p:oleObj name="Equation" r:id="rId8" imgW="774360" imgH="16488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6B2C1F74-9F06-4374-8E00-FAB6BB0636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891963"/>
                        <a:ext cx="1365250" cy="287338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B2C1F74-9F06-4374-8E00-FAB6BB063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909534"/>
              </p:ext>
            </p:extLst>
          </p:nvPr>
        </p:nvGraphicFramePr>
        <p:xfrm>
          <a:off x="829713" y="4297835"/>
          <a:ext cx="11858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05" name="Equation" r:id="rId10" imgW="672840" imgH="164880" progId="Equation.DSMT4">
                  <p:embed/>
                </p:oleObj>
              </mc:Choice>
              <mc:Fallback>
                <p:oleObj name="Equation" r:id="rId10" imgW="672840" imgH="16488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6B2C1F74-9F06-4374-8E00-FAB6BB0636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713" y="4297835"/>
                        <a:ext cx="1185862" cy="287338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6B2C1F74-9F06-4374-8E00-FAB6BB063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122335"/>
              </p:ext>
            </p:extLst>
          </p:nvPr>
        </p:nvGraphicFramePr>
        <p:xfrm>
          <a:off x="827584" y="4703707"/>
          <a:ext cx="14097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06" name="Equation" r:id="rId12" imgW="799920" imgH="164880" progId="Equation.DSMT4">
                  <p:embed/>
                </p:oleObj>
              </mc:Choice>
              <mc:Fallback>
                <p:oleObj name="Equation" r:id="rId12" imgW="799920" imgH="16488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6B2C1F74-9F06-4374-8E00-FAB6BB0636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703707"/>
                        <a:ext cx="1409700" cy="2889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6B2C1F74-9F06-4374-8E00-FAB6BB063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861389"/>
              </p:ext>
            </p:extLst>
          </p:nvPr>
        </p:nvGraphicFramePr>
        <p:xfrm>
          <a:off x="827584" y="5109579"/>
          <a:ext cx="12080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07" name="Equation" r:id="rId14" imgW="685800" imgH="164880" progId="Equation.DSMT4">
                  <p:embed/>
                </p:oleObj>
              </mc:Choice>
              <mc:Fallback>
                <p:oleObj name="Equation" r:id="rId14" imgW="685800" imgH="16488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6B2C1F74-9F06-4374-8E00-FAB6BB0636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109579"/>
                        <a:ext cx="1208087" cy="2889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6B2C1F74-9F06-4374-8E00-FAB6BB063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406556"/>
              </p:ext>
            </p:extLst>
          </p:nvPr>
        </p:nvGraphicFramePr>
        <p:xfrm>
          <a:off x="827584" y="5515451"/>
          <a:ext cx="12080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08" name="Equation" r:id="rId16" imgW="685800" imgH="164880" progId="Equation.DSMT4">
                  <p:embed/>
                </p:oleObj>
              </mc:Choice>
              <mc:Fallback>
                <p:oleObj name="Equation" r:id="rId16" imgW="685800" imgH="16488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6B2C1F74-9F06-4374-8E00-FAB6BB0636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515451"/>
                        <a:ext cx="1208087" cy="2889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6B2C1F74-9F06-4374-8E00-FAB6BB063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973260"/>
              </p:ext>
            </p:extLst>
          </p:nvPr>
        </p:nvGraphicFramePr>
        <p:xfrm>
          <a:off x="827940" y="5899011"/>
          <a:ext cx="10302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09" name="Equation" r:id="rId18" imgW="583920" imgH="164880" progId="Equation.DSMT4">
                  <p:embed/>
                </p:oleObj>
              </mc:Choice>
              <mc:Fallback>
                <p:oleObj name="Equation" r:id="rId18" imgW="583920" imgH="16488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6B2C1F74-9F06-4374-8E00-FAB6BB0636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940" y="5899011"/>
                        <a:ext cx="1030287" cy="2889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6B2C1F74-9F06-4374-8E00-FAB6BB063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195292"/>
              </p:ext>
            </p:extLst>
          </p:nvPr>
        </p:nvGraphicFramePr>
        <p:xfrm>
          <a:off x="4644008" y="5898657"/>
          <a:ext cx="1565823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0" name="Equation" r:id="rId20" imgW="888840" imgH="164880" progId="Equation.DSMT4">
                  <p:embed/>
                </p:oleObj>
              </mc:Choice>
              <mc:Fallback>
                <p:oleObj name="Equation" r:id="rId20" imgW="888840" imgH="16488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6B2C1F74-9F06-4374-8E00-FAB6BB0636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5898657"/>
                        <a:ext cx="1565823" cy="288032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6B2C1F74-9F06-4374-8E00-FAB6BB063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823476"/>
              </p:ext>
            </p:extLst>
          </p:nvPr>
        </p:nvGraphicFramePr>
        <p:xfrm>
          <a:off x="4644008" y="5517038"/>
          <a:ext cx="13652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1" name="Equation" r:id="rId22" imgW="774360" imgH="164880" progId="Equation.DSMT4">
                  <p:embed/>
                </p:oleObj>
              </mc:Choice>
              <mc:Fallback>
                <p:oleObj name="Equation" r:id="rId22" imgW="774360" imgH="16488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6B2C1F74-9F06-4374-8E00-FAB6BB0636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5517038"/>
                        <a:ext cx="1365250" cy="287338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6B2C1F74-9F06-4374-8E00-FAB6BB063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865784"/>
              </p:ext>
            </p:extLst>
          </p:nvPr>
        </p:nvGraphicFramePr>
        <p:xfrm>
          <a:off x="4644008" y="5101263"/>
          <a:ext cx="13652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2" name="Equation" r:id="rId24" imgW="774360" imgH="164880" progId="Equation.DSMT4">
                  <p:embed/>
                </p:oleObj>
              </mc:Choice>
              <mc:Fallback>
                <p:oleObj name="Equation" r:id="rId24" imgW="774360" imgH="16488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6B2C1F74-9F06-4374-8E00-FAB6BB0636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5101263"/>
                        <a:ext cx="1365250" cy="2889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6B2C1F74-9F06-4374-8E00-FAB6BB063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804642"/>
              </p:ext>
            </p:extLst>
          </p:nvPr>
        </p:nvGraphicFramePr>
        <p:xfrm>
          <a:off x="4644008" y="4679000"/>
          <a:ext cx="118586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3" name="Equation" r:id="rId26" imgW="672840" imgH="164880" progId="Equation.DSMT4">
                  <p:embed/>
                </p:oleObj>
              </mc:Choice>
              <mc:Fallback>
                <p:oleObj name="Equation" r:id="rId26" imgW="672840" imgH="16488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6B2C1F74-9F06-4374-8E00-FAB6BB0636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4679000"/>
                        <a:ext cx="1185862" cy="28733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6B2C1F74-9F06-4374-8E00-FAB6BB063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74872"/>
              </p:ext>
            </p:extLst>
          </p:nvPr>
        </p:nvGraphicFramePr>
        <p:xfrm>
          <a:off x="4644008" y="4295794"/>
          <a:ext cx="14097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4" name="Equation" r:id="rId28" imgW="799920" imgH="164880" progId="Equation.DSMT4">
                  <p:embed/>
                </p:oleObj>
              </mc:Choice>
              <mc:Fallback>
                <p:oleObj name="Equation" r:id="rId28" imgW="799920" imgH="16488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6B2C1F74-9F06-4374-8E00-FAB6BB0636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4295794"/>
                        <a:ext cx="1409700" cy="2889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6B2C1F74-9F06-4374-8E00-FAB6BB063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586949"/>
              </p:ext>
            </p:extLst>
          </p:nvPr>
        </p:nvGraphicFramePr>
        <p:xfrm>
          <a:off x="4644008" y="3890376"/>
          <a:ext cx="12080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5" name="Equation" r:id="rId30" imgW="685800" imgH="164880" progId="Equation.DSMT4">
                  <p:embed/>
                </p:oleObj>
              </mc:Choice>
              <mc:Fallback>
                <p:oleObj name="Equation" r:id="rId30" imgW="685800" imgH="164880" progId="Equation.DSMT4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6B2C1F74-9F06-4374-8E00-FAB6BB0636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890376"/>
                        <a:ext cx="1208088" cy="2889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6B2C1F74-9F06-4374-8E00-FAB6BB063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350715"/>
              </p:ext>
            </p:extLst>
          </p:nvPr>
        </p:nvGraphicFramePr>
        <p:xfrm>
          <a:off x="4644008" y="3484504"/>
          <a:ext cx="12080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6" name="Equation" r:id="rId32" imgW="685800" imgH="164880" progId="Equation.DSMT4">
                  <p:embed/>
                </p:oleObj>
              </mc:Choice>
              <mc:Fallback>
                <p:oleObj name="Equation" r:id="rId32" imgW="685800" imgH="164880" progId="Equation.DSMT4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6B2C1F74-9F06-4374-8E00-FAB6BB0636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484504"/>
                        <a:ext cx="1208088" cy="2889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6B2C1F74-9F06-4374-8E00-FAB6BB063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674802"/>
              </p:ext>
            </p:extLst>
          </p:nvPr>
        </p:nvGraphicFramePr>
        <p:xfrm>
          <a:off x="4644008" y="3100463"/>
          <a:ext cx="10287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7" name="Equation" r:id="rId34" imgW="583920" imgH="164880" progId="Equation.DSMT4">
                  <p:embed/>
                </p:oleObj>
              </mc:Choice>
              <mc:Fallback>
                <p:oleObj name="Equation" r:id="rId34" imgW="583920" imgH="164880" progId="Equation.DSMT4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:a16="http://schemas.microsoft.com/office/drawing/2014/main" id="{6B2C1F74-9F06-4374-8E00-FAB6BB0636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100463"/>
                        <a:ext cx="1028700" cy="2889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id="{3AE3341B-A16C-40C8-A263-10BC1873AD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854422"/>
              </p:ext>
            </p:extLst>
          </p:nvPr>
        </p:nvGraphicFramePr>
        <p:xfrm>
          <a:off x="1596296" y="1619617"/>
          <a:ext cx="51054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8" name="Equation" r:id="rId36" imgW="2577960" imgH="215640" progId="Equation.DSMT4">
                  <p:embed/>
                </p:oleObj>
              </mc:Choice>
              <mc:Fallback>
                <p:oleObj name="Equation" r:id="rId36" imgW="2577960" imgH="21564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3AE3341B-A16C-40C8-A263-10BC1873AD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296" y="1619617"/>
                        <a:ext cx="5105400" cy="423862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4636425"/>
      </p:ext>
    </p:extLst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E4C9D170-CAC5-4B72-AED7-6EBD148E38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26562"/>
              </p:ext>
            </p:extLst>
          </p:nvPr>
        </p:nvGraphicFramePr>
        <p:xfrm>
          <a:off x="899592" y="1700808"/>
          <a:ext cx="7691438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Equation" r:id="rId4" imgW="3886200" imgH="482400" progId="Equation.DSMT4">
                  <p:embed/>
                </p:oleObj>
              </mc:Choice>
              <mc:Fallback>
                <p:oleObj name="Equation" r:id="rId4" imgW="3886200" imgH="4824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E4C9D170-CAC5-4B72-AED7-6EBD148E38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00808"/>
                        <a:ext cx="7691438" cy="9509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3DA01749-E46E-4F46-939D-617FDA526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789389"/>
              </p:ext>
            </p:extLst>
          </p:nvPr>
        </p:nvGraphicFramePr>
        <p:xfrm>
          <a:off x="898005" y="3201578"/>
          <a:ext cx="78152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Equation" r:id="rId6" imgW="3949560" imgH="457200" progId="Equation.DSMT4">
                  <p:embed/>
                </p:oleObj>
              </mc:Choice>
              <mc:Fallback>
                <p:oleObj name="Equation" r:id="rId6" imgW="3949560" imgH="4572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3DA01749-E46E-4F46-939D-617FDA526F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005" y="3201578"/>
                        <a:ext cx="7815263" cy="9017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E4C9D170-CAC5-4B72-AED7-6EBD148E38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877835"/>
              </p:ext>
            </p:extLst>
          </p:nvPr>
        </p:nvGraphicFramePr>
        <p:xfrm>
          <a:off x="898525" y="4640263"/>
          <a:ext cx="7816850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Equation" r:id="rId8" imgW="3949560" imgH="685800" progId="Equation.DSMT4">
                  <p:embed/>
                </p:oleObj>
              </mc:Choice>
              <mc:Fallback>
                <p:oleObj name="Equation" r:id="rId8" imgW="3949560" imgH="6858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E4C9D170-CAC5-4B72-AED7-6EBD148E38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4640263"/>
                        <a:ext cx="7816850" cy="13509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115099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D2DE7E68-A2C5-42E2-A7B3-48EEA8680B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794395"/>
              </p:ext>
            </p:extLst>
          </p:nvPr>
        </p:nvGraphicFramePr>
        <p:xfrm>
          <a:off x="863798" y="4077072"/>
          <a:ext cx="55848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5" name="Equation" r:id="rId4" imgW="2819160" imgH="215640" progId="Equation.DSMT4">
                  <p:embed/>
                </p:oleObj>
              </mc:Choice>
              <mc:Fallback>
                <p:oleObj name="Equation" r:id="rId4" imgW="2819160" imgH="21564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2DE7E68-A2C5-42E2-A7B3-48EEA8680B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98" y="4077072"/>
                        <a:ext cx="55848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A7512EC4-16D3-498A-B873-BD73B59BA9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177463"/>
              </p:ext>
            </p:extLst>
          </p:nvPr>
        </p:nvGraphicFramePr>
        <p:xfrm>
          <a:off x="863798" y="1556792"/>
          <a:ext cx="7794625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6" name="Equation" r:id="rId6" imgW="4330440" imgH="1180800" progId="Equation.DSMT4">
                  <p:embed/>
                </p:oleObj>
              </mc:Choice>
              <mc:Fallback>
                <p:oleObj name="Equation" r:id="rId6" imgW="4330440" imgH="11808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F95D04C7-DD2C-4F05-8F4D-5FBED628BD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98" y="1556792"/>
                        <a:ext cx="7794625" cy="212566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A31C0834-B163-46CC-90F5-AEB356648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3928" y="548680"/>
            <a:ext cx="5057919" cy="6858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TW" altLang="en-US" sz="3200" dirty="0">
                <a:solidFill>
                  <a:srgbClr val="9999FF"/>
                </a:solidFill>
                <a:effectLst/>
                <a:latin typeface="+mj-ea"/>
              </a:rPr>
              <a:t>主析取</a:t>
            </a:r>
            <a:r>
              <a:rPr lang="en-US" altLang="zh-TW" sz="3200" dirty="0">
                <a:solidFill>
                  <a:srgbClr val="9999FF"/>
                </a:solidFill>
                <a:effectLst/>
                <a:latin typeface="+mj-ea"/>
              </a:rPr>
              <a:t>/</a:t>
            </a:r>
            <a:r>
              <a:rPr lang="zh-TW" altLang="en-US" sz="3200" dirty="0">
                <a:solidFill>
                  <a:srgbClr val="9999FF"/>
                </a:solidFill>
                <a:effectLst/>
                <a:latin typeface="+mj-ea"/>
              </a:rPr>
              <a:t>合取范式构造法</a:t>
            </a:r>
            <a:endParaRPr lang="zh-CN" altLang="en-US" sz="3200" dirty="0">
              <a:solidFill>
                <a:srgbClr val="9999FF"/>
              </a:solidFill>
              <a:effectLst/>
              <a:latin typeface="+mj-ea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AF95605-D094-41BE-865C-38F08DB13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901986"/>
              </p:ext>
            </p:extLst>
          </p:nvPr>
        </p:nvGraphicFramePr>
        <p:xfrm>
          <a:off x="863798" y="4653136"/>
          <a:ext cx="47291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7" name="Equation" r:id="rId8" imgW="2387520" imgH="215640" progId="Equation.DSMT4">
                  <p:embed/>
                </p:oleObj>
              </mc:Choice>
              <mc:Fallback>
                <p:oleObj name="Equation" r:id="rId8" imgW="2387520" imgH="21564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D2DE7E68-A2C5-42E2-A7B3-48EEA8680B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98" y="4653136"/>
                        <a:ext cx="47291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D215648E-99B0-40A0-8290-12129C8A92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369760"/>
              </p:ext>
            </p:extLst>
          </p:nvPr>
        </p:nvGraphicFramePr>
        <p:xfrm>
          <a:off x="863798" y="5301208"/>
          <a:ext cx="4075113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8" name="Equation" r:id="rId10" imgW="2057400" imgH="583920" progId="Equation.DSMT4">
                  <p:embed/>
                </p:oleObj>
              </mc:Choice>
              <mc:Fallback>
                <p:oleObj name="Equation" r:id="rId10" imgW="2057400" imgH="5839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AF95605-D094-41BE-865C-38F08DB13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98" y="5301208"/>
                        <a:ext cx="4075113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103B1989-0942-4670-A4DA-2C6FAA5EEC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712558"/>
              </p:ext>
            </p:extLst>
          </p:nvPr>
        </p:nvGraphicFramePr>
        <p:xfrm>
          <a:off x="4860032" y="5733256"/>
          <a:ext cx="1588591" cy="319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9" name="Equation" r:id="rId12" imgW="1130040" imgH="228600" progId="Equation.DSMT4">
                  <p:embed/>
                </p:oleObj>
              </mc:Choice>
              <mc:Fallback>
                <p:oleObj name="Equation" r:id="rId12" imgW="1130040" imgH="228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AF95605-D094-41BE-865C-38F08DB13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733256"/>
                        <a:ext cx="1588591" cy="31997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6136D619-9C6F-4837-AAC7-46E2698B15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134877"/>
              </p:ext>
            </p:extLst>
          </p:nvPr>
        </p:nvGraphicFramePr>
        <p:xfrm>
          <a:off x="4860032" y="6123307"/>
          <a:ext cx="285750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0" name="Equation" r:id="rId14" imgW="2031840" imgH="228600" progId="Equation.DSMT4">
                  <p:embed/>
                </p:oleObj>
              </mc:Choice>
              <mc:Fallback>
                <p:oleObj name="Equation" r:id="rId14" imgW="2031840" imgH="22860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103B1989-0942-4670-A4DA-2C6FAA5EEC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6123307"/>
                        <a:ext cx="2857500" cy="3190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3B307865-4209-4E6F-BDF7-FB79F6093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19690"/>
              </p:ext>
            </p:extLst>
          </p:nvPr>
        </p:nvGraphicFramePr>
        <p:xfrm>
          <a:off x="6660232" y="5732553"/>
          <a:ext cx="17843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" name="Equation" r:id="rId16" imgW="1269720" imgH="228600" progId="Equation.DSMT4">
                  <p:embed/>
                </p:oleObj>
              </mc:Choice>
              <mc:Fallback>
                <p:oleObj name="Equation" r:id="rId16" imgW="1269720" imgH="22860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6136D619-9C6F-4837-AAC7-46E2698B15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5732553"/>
                        <a:ext cx="1784350" cy="3206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F62722E2-5171-43DF-B573-7C77993E84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119565"/>
              </p:ext>
            </p:extLst>
          </p:nvPr>
        </p:nvGraphicFramePr>
        <p:xfrm>
          <a:off x="7956376" y="6122514"/>
          <a:ext cx="3397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" name="Equation" r:id="rId18" imgW="241200" imgH="228600" progId="Equation.DSMT4">
                  <p:embed/>
                </p:oleObj>
              </mc:Choice>
              <mc:Fallback>
                <p:oleObj name="Equation" r:id="rId18" imgW="241200" imgH="22860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3B307865-4209-4E6F-BDF7-FB79F60934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376" y="6122514"/>
                        <a:ext cx="339725" cy="3206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2680912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>
                <a:solidFill>
                  <a:srgbClr val="9999FF"/>
                </a:solidFill>
              </a:rPr>
              <a:t>第二章  命题逻辑等值演算</a:t>
            </a:r>
          </a:p>
        </p:txBody>
      </p:sp>
      <p:sp>
        <p:nvSpPr>
          <p:cNvPr id="2037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001000" cy="720551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2.1  </a:t>
            </a:r>
            <a:r>
              <a:rPr lang="zh-CN" altLang="en-US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等值式</a:t>
            </a: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7F62AA4F-84D5-4ACC-B72B-99703CE8F3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389156"/>
              </p:ext>
            </p:extLst>
          </p:nvPr>
        </p:nvGraphicFramePr>
        <p:xfrm>
          <a:off x="828675" y="2287588"/>
          <a:ext cx="7640638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4" name="Equation" r:id="rId4" imgW="3860640" imgH="672840" progId="Equation.DSMT4">
                  <p:embed/>
                </p:oleObj>
              </mc:Choice>
              <mc:Fallback>
                <p:oleObj name="Equation" r:id="rId4" imgW="3860640" imgH="672840" progId="Equation.DSMT4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7F62AA4F-84D5-4ACC-B72B-99703CE8F3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287588"/>
                        <a:ext cx="7640638" cy="132556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D148DEB0-4E8B-4C13-A2D8-471482E8E4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894827"/>
              </p:ext>
            </p:extLst>
          </p:nvPr>
        </p:nvGraphicFramePr>
        <p:xfrm>
          <a:off x="828675" y="3933056"/>
          <a:ext cx="4930775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5" name="Equation" r:id="rId6" imgW="2489040" imgH="1168200" progId="Equation.DSMT4">
                  <p:embed/>
                </p:oleObj>
              </mc:Choice>
              <mc:Fallback>
                <p:oleObj name="Equation" r:id="rId6" imgW="2489040" imgH="11682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148DEB0-4E8B-4C13-A2D8-471482E8E4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933056"/>
                        <a:ext cx="4930775" cy="229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292080" y="4509120"/>
            <a:ext cx="3384376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要说明两公式不等值，只需要找到一个赋值，在该赋值下两公式的真值不同即可。</a:t>
            </a: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D148DEB0-4E8B-4C13-A2D8-471482E8E4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874496"/>
              </p:ext>
            </p:extLst>
          </p:nvPr>
        </p:nvGraphicFramePr>
        <p:xfrm>
          <a:off x="5868144" y="5676984"/>
          <a:ext cx="213836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6" name="Equation" r:id="rId8" imgW="1079280" imgH="431640" progId="Equation.DSMT4">
                  <p:embed/>
                </p:oleObj>
              </mc:Choice>
              <mc:Fallback>
                <p:oleObj name="Equation" r:id="rId8" imgW="1079280" imgH="43164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D148DEB0-4E8B-4C13-A2D8-471482E8E4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5676984"/>
                        <a:ext cx="2138362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910513" cy="4213225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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q)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p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r)             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合取范式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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q)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p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q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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∨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主合取范式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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∧M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M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6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8001000" cy="4953000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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p)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r)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r)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析取范式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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 )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r)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q)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 )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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…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…</a:t>
            </a: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∧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主析取范式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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∨m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353425" cy="4953000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接上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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p∧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r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)                        (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析取范式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>
              <a:solidFill>
                <a:srgbClr val="FF33CC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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∨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∨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)∧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p∧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r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∨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q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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……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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∧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∧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∧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∧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∧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∧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   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q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      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主析取范式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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m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0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∨m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8001000" cy="4953000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接上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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 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p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 )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∧(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p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 )  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合取范式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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 )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∧(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p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 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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p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r                                  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主合取范式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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M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4</a:t>
            </a: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371600"/>
            <a:ext cx="7694613" cy="617538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求主范式的真值表法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:(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当变项的数目较少时使用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539750" y="1916113"/>
            <a:ext cx="7391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algn="just" eaLnBrk="1" hangingPunct="1">
              <a:buSzPct val="70000"/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已知公式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(p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q) ∧r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的真值表如下。</a:t>
            </a:r>
          </a:p>
        </p:txBody>
      </p:sp>
      <p:graphicFrame>
        <p:nvGraphicFramePr>
          <p:cNvPr id="278623" name="Group 95"/>
          <p:cNvGraphicFramePr>
            <a:graphicFrameLocks noGrp="1"/>
          </p:cNvGraphicFramePr>
          <p:nvPr>
            <p:ph sz="half" idx="2"/>
          </p:nvPr>
        </p:nvGraphicFramePr>
        <p:xfrm>
          <a:off x="1187450" y="2636838"/>
          <a:ext cx="6192838" cy="3842070"/>
        </p:xfrm>
        <a:graphic>
          <a:graphicData uri="http://schemas.openxmlformats.org/drawingml/2006/table">
            <a:tbl>
              <a:tblPr/>
              <a:tblGrid>
                <a:gridCol w="815975">
                  <a:extLst>
                    <a:ext uri="{9D8B030D-6E8A-4147-A177-3AD203B41FA5}">
                      <a16:colId xmlns:a16="http://schemas.microsoft.com/office/drawing/2014/main" val="3098361443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898624367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111734094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172457511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3333578921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(p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q) ∧r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305194"/>
                  </a:ext>
                </a:extLst>
              </a:tr>
              <a:tr h="347663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80515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991537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043527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431908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95210"/>
                  </a:ext>
                </a:extLst>
              </a:tr>
              <a:tr h="442913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856973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526110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 eaLnBrk="0" hangingPunct="0"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 eaLnBrk="0" hangingPunct="0"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28071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001000" cy="2460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(p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q) ∧r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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(p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q) ∧r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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M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0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M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∧M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M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5</a:t>
            </a:r>
            <a:r>
              <a:rPr lang="en-US" altLang="zh-CN" sz="280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M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6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95288" y="3789363"/>
            <a:ext cx="8001000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800" b="1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algn="just" eaLnBrk="1" hangingPunct="1">
              <a:buSzPct val="70000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练习：用真值表法求主析取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合取范式。</a:t>
            </a:r>
          </a:p>
          <a:p>
            <a:pPr algn="just" eaLnBrk="1" hangingPunct="1">
              <a:buSzPct val="70000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q)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(p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r)</a:t>
            </a:r>
          </a:p>
          <a:p>
            <a:pPr algn="just" eaLnBrk="1" hangingPunct="1">
              <a:buSzPct val="70000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q)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∨(p∧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r)</a:t>
            </a: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19E229E-6B30-4353-9A6C-041610B27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93038" cy="6858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主析取</a:t>
            </a:r>
            <a:r>
              <a:rPr lang="en-US" altLang="zh-CN" sz="4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TW" altLang="en-US" sz="4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合取</a:t>
            </a:r>
            <a:r>
              <a:rPr lang="zh-CN" altLang="en-US" sz="4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范式的用途</a:t>
            </a:r>
            <a:endParaRPr lang="zh-CN" altLang="en-US" sz="4000" dirty="0">
              <a:solidFill>
                <a:srgbClr val="9999FF"/>
              </a:solidFill>
              <a:effectLst/>
            </a:endParaRP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8A682C0E-1768-4974-997F-FC61B0F86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81834"/>
              </p:ext>
            </p:extLst>
          </p:nvPr>
        </p:nvGraphicFramePr>
        <p:xfrm>
          <a:off x="827584" y="1556792"/>
          <a:ext cx="479210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" name="Equation" r:id="rId4" imgW="1930320" imgH="203040" progId="Equation.DSMT4">
                  <p:embed/>
                </p:oleObj>
              </mc:Choice>
              <mc:Fallback>
                <p:oleObj name="Equation" r:id="rId4" imgW="1930320" imgH="20304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A7512EC4-16D3-498A-B873-BD73B59BA9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556792"/>
                        <a:ext cx="4792107" cy="504056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C72D838D-AA74-4DF2-B7B1-10715CC7DA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973738"/>
              </p:ext>
            </p:extLst>
          </p:nvPr>
        </p:nvGraphicFramePr>
        <p:xfrm>
          <a:off x="1331638" y="2204864"/>
          <a:ext cx="6415087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" name="Equation" r:id="rId6" imgW="3288960" imgH="698400" progId="Equation.DSMT4">
                  <p:embed/>
                </p:oleObj>
              </mc:Choice>
              <mc:Fallback>
                <p:oleObj name="Equation" r:id="rId6" imgW="3288960" imgH="6984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8A682C0E-1768-4974-997F-FC61B0F861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38" y="2204864"/>
                        <a:ext cx="6415087" cy="136207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C7A9A04B-06A4-4219-8FC8-3731AF2AD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688973"/>
              </p:ext>
            </p:extLst>
          </p:nvPr>
        </p:nvGraphicFramePr>
        <p:xfrm>
          <a:off x="1630088" y="4481041"/>
          <a:ext cx="61166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" name="Equation" r:id="rId8" imgW="3136680" imgH="457200" progId="Equation.DSMT4">
                  <p:embed/>
                </p:oleObj>
              </mc:Choice>
              <mc:Fallback>
                <p:oleObj name="Equation" r:id="rId8" imgW="3136680" imgH="45720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C72D838D-AA74-4DF2-B7B1-10715CC7D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088" y="4481041"/>
                        <a:ext cx="6116637" cy="89217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2A98FF3-53C0-4A80-893B-C3C5E4A89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577242"/>
              </p:ext>
            </p:extLst>
          </p:nvPr>
        </p:nvGraphicFramePr>
        <p:xfrm>
          <a:off x="2259013" y="3692525"/>
          <a:ext cx="5695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" name="Equation" r:id="rId10" imgW="2920680" imgH="215640" progId="Equation.DSMT4">
                  <p:embed/>
                </p:oleObj>
              </mc:Choice>
              <mc:Fallback>
                <p:oleObj name="Equation" r:id="rId10" imgW="2920680" imgH="21564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C72D838D-AA74-4DF2-B7B1-10715CC7D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3692525"/>
                        <a:ext cx="5695950" cy="419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6E50FAA0-127E-4317-B330-DBE64C37D0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905738"/>
              </p:ext>
            </p:extLst>
          </p:nvPr>
        </p:nvGraphicFramePr>
        <p:xfrm>
          <a:off x="2271713" y="5532438"/>
          <a:ext cx="56721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8" name="Equation" r:id="rId12" imgW="2908080" imgH="215640" progId="Equation.DSMT4">
                  <p:embed/>
                </p:oleObj>
              </mc:Choice>
              <mc:Fallback>
                <p:oleObj name="Equation" r:id="rId12" imgW="2908080" imgH="2156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2A98FF3-53C0-4A80-893B-C3C5E4A893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5532438"/>
                        <a:ext cx="5672137" cy="419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2939562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19E229E-6B30-4353-9A6C-041610B27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93038" cy="6858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主析取</a:t>
            </a:r>
            <a:r>
              <a:rPr lang="en-US" altLang="zh-CN" sz="4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TW" altLang="en-US" sz="4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合取</a:t>
            </a:r>
            <a:r>
              <a:rPr lang="zh-CN" altLang="en-US" sz="4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范式的用途</a:t>
            </a:r>
            <a:endParaRPr lang="zh-CN" altLang="en-US" sz="4000" dirty="0">
              <a:solidFill>
                <a:srgbClr val="9999FF"/>
              </a:solidFill>
              <a:effectLst/>
            </a:endParaRP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8A682C0E-1768-4974-997F-FC61B0F86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271247"/>
              </p:ext>
            </p:extLst>
          </p:nvPr>
        </p:nvGraphicFramePr>
        <p:xfrm>
          <a:off x="815280" y="1559792"/>
          <a:ext cx="34686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5" name="Equation" r:id="rId4" imgW="1396800" imgH="203040" progId="Equation.DSMT4">
                  <p:embed/>
                </p:oleObj>
              </mc:Choice>
              <mc:Fallback>
                <p:oleObj name="Equation" r:id="rId4" imgW="1396800" imgH="20304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8A682C0E-1768-4974-997F-FC61B0F861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280" y="1559792"/>
                        <a:ext cx="3468688" cy="50323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C72D838D-AA74-4DF2-B7B1-10715CC7DA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507849"/>
              </p:ext>
            </p:extLst>
          </p:nvPr>
        </p:nvGraphicFramePr>
        <p:xfrm>
          <a:off x="1346200" y="2206625"/>
          <a:ext cx="6538913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6" name="Equation" r:id="rId6" imgW="3352680" imgH="698400" progId="Equation.DSMT4">
                  <p:embed/>
                </p:oleObj>
              </mc:Choice>
              <mc:Fallback>
                <p:oleObj name="Equation" r:id="rId6" imgW="3352680" imgH="69840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C72D838D-AA74-4DF2-B7B1-10715CC7D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2206625"/>
                        <a:ext cx="6538913" cy="1360488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C7A9A04B-06A4-4219-8FC8-3731AF2AD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770811"/>
              </p:ext>
            </p:extLst>
          </p:nvPr>
        </p:nvGraphicFramePr>
        <p:xfrm>
          <a:off x="1644650" y="3710709"/>
          <a:ext cx="624046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" name="Equation" r:id="rId8" imgW="3200400" imgH="457200" progId="Equation.DSMT4">
                  <p:embed/>
                </p:oleObj>
              </mc:Choice>
              <mc:Fallback>
                <p:oleObj name="Equation" r:id="rId8" imgW="3200400" imgH="4572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C7A9A04B-06A4-4219-8FC8-3731AF2ADB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3710709"/>
                        <a:ext cx="6240463" cy="89217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00EF1365-C081-4BCF-A723-47843AC786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792242"/>
              </p:ext>
            </p:extLst>
          </p:nvPr>
        </p:nvGraphicFramePr>
        <p:xfrm>
          <a:off x="1644650" y="4746480"/>
          <a:ext cx="65627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" name="Equation" r:id="rId10" imgW="3365280" imgH="431640" progId="Equation.DSMT4">
                  <p:embed/>
                </p:oleObj>
              </mc:Choice>
              <mc:Fallback>
                <p:oleObj name="Equation" r:id="rId10" imgW="3365280" imgH="43164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C7A9A04B-06A4-4219-8FC8-3731AF2ADB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4746480"/>
                        <a:ext cx="6562725" cy="842962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AB6FEAF2-AA65-43D5-8901-3DF17C2869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009897"/>
              </p:ext>
            </p:extLst>
          </p:nvPr>
        </p:nvGraphicFramePr>
        <p:xfrm>
          <a:off x="1066800" y="5732463"/>
          <a:ext cx="68167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" name="Equation" r:id="rId12" imgW="3441600" imgH="431640" progId="Equation.DSMT4">
                  <p:embed/>
                </p:oleObj>
              </mc:Choice>
              <mc:Fallback>
                <p:oleObj name="Equation" r:id="rId12" imgW="3441600" imgH="43164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D215648E-99B0-40A0-8290-12129C8A92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732463"/>
                        <a:ext cx="68167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0856728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19E229E-6B30-4353-9A6C-041610B27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93038" cy="6858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主析取</a:t>
            </a:r>
            <a:r>
              <a:rPr lang="en-US" altLang="zh-CN" sz="4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TW" altLang="en-US" sz="4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合取</a:t>
            </a:r>
            <a:r>
              <a:rPr lang="zh-CN" altLang="en-US" sz="4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范式的用途</a:t>
            </a:r>
            <a:endParaRPr lang="zh-CN" altLang="en-US" sz="4000" dirty="0">
              <a:solidFill>
                <a:srgbClr val="9999FF"/>
              </a:solidFill>
              <a:effectLst/>
            </a:endParaRP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8A682C0E-1768-4974-997F-FC61B0F86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73545"/>
              </p:ext>
            </p:extLst>
          </p:nvPr>
        </p:nvGraphicFramePr>
        <p:xfrm>
          <a:off x="803697" y="1556792"/>
          <a:ext cx="54244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5" name="Equation" r:id="rId4" imgW="2184120" imgH="203040" progId="Equation.DSMT4">
                  <p:embed/>
                </p:oleObj>
              </mc:Choice>
              <mc:Fallback>
                <p:oleObj name="Equation" r:id="rId4" imgW="2184120" imgH="20304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8A682C0E-1768-4974-997F-FC61B0F861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697" y="1556792"/>
                        <a:ext cx="5424487" cy="50323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C72D838D-AA74-4DF2-B7B1-10715CC7DA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071396"/>
              </p:ext>
            </p:extLst>
          </p:nvPr>
        </p:nvGraphicFramePr>
        <p:xfrm>
          <a:off x="1403648" y="2204864"/>
          <a:ext cx="661035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6" name="Equation" r:id="rId6" imgW="3390840" imgH="761760" progId="Equation.DSMT4">
                  <p:embed/>
                </p:oleObj>
              </mc:Choice>
              <mc:Fallback>
                <p:oleObj name="Equation" r:id="rId6" imgW="3390840" imgH="76176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C72D838D-AA74-4DF2-B7B1-10715CC7D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204864"/>
                        <a:ext cx="6610350" cy="148431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AB6FEAF2-AA65-43D5-8901-3DF17C2869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33487"/>
              </p:ext>
            </p:extLst>
          </p:nvPr>
        </p:nvGraphicFramePr>
        <p:xfrm>
          <a:off x="903585" y="4078722"/>
          <a:ext cx="7610476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7" name="Equation" r:id="rId8" imgW="4114800" imgH="457200" progId="Equation.DSMT4">
                  <p:embed/>
                </p:oleObj>
              </mc:Choice>
              <mc:Fallback>
                <p:oleObj name="Equation" r:id="rId8" imgW="4114800" imgH="45720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AB6FEAF2-AA65-43D5-8901-3DF17C2869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585" y="4078722"/>
                        <a:ext cx="7610476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6437E08-9CCD-4103-ABEC-CA76CF8B1CB3}"/>
              </a:ext>
            </a:extLst>
          </p:cNvPr>
          <p:cNvCxnSpPr>
            <a:cxnSpLocks/>
          </p:cNvCxnSpPr>
          <p:nvPr/>
        </p:nvCxnSpPr>
        <p:spPr bwMode="auto">
          <a:xfrm flipV="1">
            <a:off x="5940152" y="3366045"/>
            <a:ext cx="116857" cy="24708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</p:cxn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EAAB3E4B-D7E0-4F37-810D-59C080F941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468515"/>
              </p:ext>
            </p:extLst>
          </p:nvPr>
        </p:nvGraphicFramePr>
        <p:xfrm>
          <a:off x="826938" y="5290076"/>
          <a:ext cx="4905375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8" name="Equation" r:id="rId10" imgW="2476440" imgH="698400" progId="Equation.DSMT4">
                  <p:embed/>
                </p:oleObj>
              </mc:Choice>
              <mc:Fallback>
                <p:oleObj name="Equation" r:id="rId10" imgW="2476440" imgH="69840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AB6FEAF2-AA65-43D5-8901-3DF17C2869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938" y="5290076"/>
                        <a:ext cx="4905375" cy="137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A6F66B8D-390F-4F4B-ADA8-514247D1C1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658530"/>
              </p:ext>
            </p:extLst>
          </p:nvPr>
        </p:nvGraphicFramePr>
        <p:xfrm>
          <a:off x="5940152" y="5780613"/>
          <a:ext cx="7429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9" name="Equation" r:id="rId12" imgW="380880" imgH="203040" progId="Equation.DSMT4">
                  <p:embed/>
                </p:oleObj>
              </mc:Choice>
              <mc:Fallback>
                <p:oleObj name="Equation" r:id="rId12" imgW="380880" imgH="2030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2A98FF3-53C0-4A80-893B-C3C5E4A893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5780613"/>
                        <a:ext cx="742950" cy="3952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31159A67-5E96-4707-B6D6-3A9E1919BE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938812"/>
              </p:ext>
            </p:extLst>
          </p:nvPr>
        </p:nvGraphicFramePr>
        <p:xfrm>
          <a:off x="5792788" y="6270625"/>
          <a:ext cx="103981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0" name="Equation" r:id="rId14" imgW="533160" imgH="203040" progId="Equation.DSMT4">
                  <p:embed/>
                </p:oleObj>
              </mc:Choice>
              <mc:Fallback>
                <p:oleObj name="Equation" r:id="rId14" imgW="533160" imgH="203040" progId="Equation.DSMT4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A6F66B8D-390F-4F4B-ADA8-514247D1C1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6270625"/>
                        <a:ext cx="1039812" cy="395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471117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8001000" cy="4953000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q)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∧(p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r)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        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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q)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∧(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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r)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        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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q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r)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        </a:t>
            </a:r>
            <a:r>
              <a:rPr lang="en-US" altLang="zh-CN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0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p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r)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        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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q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r)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        </a:t>
            </a:r>
            <a:r>
              <a:rPr lang="en-US" altLang="zh-CN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0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所以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q)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∧(p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r) </a:t>
            </a:r>
            <a:r>
              <a:rPr lang="en-US" altLang="zh-CN" sz="280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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r)</a:t>
            </a: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D148DEB0-4E8B-4C13-A2D8-471482E8E4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265400"/>
              </p:ext>
            </p:extLst>
          </p:nvPr>
        </p:nvGraphicFramePr>
        <p:xfrm>
          <a:off x="1691680" y="2132856"/>
          <a:ext cx="600392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4" imgW="2806560" imgH="1942920" progId="Equation.DSMT4">
                  <p:embed/>
                </p:oleObj>
              </mc:Choice>
              <mc:Fallback>
                <p:oleObj name="Equation" r:id="rId4" imgW="2806560" imgH="194292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D148DEB0-4E8B-4C13-A2D8-471482E8E4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132856"/>
                        <a:ext cx="600392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6">
            <a:extLst>
              <a:ext uri="{FF2B5EF4-FFF2-40B4-BE49-F238E27FC236}">
                <a16:creationId xmlns:a16="http://schemas.microsoft.com/office/drawing/2014/main" id="{338C737F-D82C-4ED4-9A04-35FBB8A89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84313"/>
            <a:ext cx="8001000" cy="72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TW" altLang="en-US" kern="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组常用的等值式</a:t>
            </a:r>
            <a:endParaRPr lang="zh-CN" altLang="en-US" kern="0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8001000" cy="4953000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解：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r)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       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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q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r)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       </a:t>
            </a:r>
            <a:r>
              <a:rPr lang="en-US" altLang="zh-CN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0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p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r)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       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∨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r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       </a:t>
            </a:r>
            <a:r>
              <a:rPr lang="en-US" altLang="zh-CN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3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所以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q)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∧(p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r)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与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r)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不等值。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19E229E-6B30-4353-9A6C-041610B27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93038" cy="6858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主析取</a:t>
            </a:r>
            <a:r>
              <a:rPr lang="en-US" altLang="zh-CN" sz="4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TW" altLang="en-US" sz="4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合取</a:t>
            </a:r>
            <a:r>
              <a:rPr lang="zh-CN" altLang="en-US" sz="4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范式的用途</a:t>
            </a:r>
            <a:endParaRPr lang="zh-CN" altLang="en-US" sz="4000" dirty="0">
              <a:solidFill>
                <a:srgbClr val="9999FF"/>
              </a:solidFill>
              <a:effectLst/>
            </a:endParaRP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8A682C0E-1768-4974-997F-FC61B0F86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122457"/>
              </p:ext>
            </p:extLst>
          </p:nvPr>
        </p:nvGraphicFramePr>
        <p:xfrm>
          <a:off x="755576" y="1563700"/>
          <a:ext cx="30908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Equation" r:id="rId4" imgW="1244520" imgH="203040" progId="Equation.DSMT4">
                  <p:embed/>
                </p:oleObj>
              </mc:Choice>
              <mc:Fallback>
                <p:oleObj name="Equation" r:id="rId4" imgW="1244520" imgH="20304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8A682C0E-1768-4974-997F-FC61B0F861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563700"/>
                        <a:ext cx="3090863" cy="50323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AB6FEAF2-AA65-43D5-8901-3DF17C2869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693389"/>
              </p:ext>
            </p:extLst>
          </p:nvPr>
        </p:nvGraphicFramePr>
        <p:xfrm>
          <a:off x="1331640" y="2204864"/>
          <a:ext cx="6670675" cy="25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Equation" r:id="rId6" imgW="3606480" imgH="1396800" progId="Equation.DSMT4">
                  <p:embed/>
                </p:oleObj>
              </mc:Choice>
              <mc:Fallback>
                <p:oleObj name="Equation" r:id="rId6" imgW="3606480" imgH="139680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AB6FEAF2-AA65-43D5-8901-3DF17C2869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204864"/>
                        <a:ext cx="6670675" cy="258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3524897"/>
      </p:ext>
    </p:extLst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5650" y="1916113"/>
            <a:ext cx="7620000" cy="34575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p: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派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去。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 :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派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去。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r :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派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去。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符号化为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r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；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符号化为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 r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；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符号化为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同时满足三个条件得：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r) ∧ (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 r) ∧ (r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q)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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4000" dirty="0">
                <a:solidFill>
                  <a:schemeClr val="tx2"/>
                </a:solidFill>
                <a:latin typeface="+mj-ea"/>
                <a:ea typeface="+mj-ea"/>
              </a:rPr>
              <a:t>练习</a:t>
            </a:r>
            <a:endParaRPr lang="en-US" altLang="zh-CN" sz="4000" dirty="0">
              <a:solidFill>
                <a:schemeClr val="tx2"/>
              </a:solidFill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习题二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TW" dirty="0">
                <a:latin typeface="宋体" panose="02010600030101010101" pitchFamily="2" charset="-122"/>
                <a:ea typeface="宋体" panose="02010600030101010101" pitchFamily="2" charset="-122"/>
              </a:rPr>
              <a:t>,  7,  8,  11,  15,  16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TW" altLang="en-US" sz="4000" dirty="0">
                <a:solidFill>
                  <a:schemeClr val="tx2"/>
                </a:solidFill>
                <a:latin typeface="+mj-ea"/>
                <a:ea typeface="+mj-ea"/>
              </a:rPr>
              <a:t>缴交作业</a:t>
            </a:r>
            <a:endParaRPr lang="en-US" altLang="zh-CN" sz="4000" dirty="0">
              <a:solidFill>
                <a:schemeClr val="tx2"/>
              </a:solidFill>
              <a:latin typeface="+mj-ea"/>
              <a:ea typeface="+mj-ea"/>
            </a:endParaRPr>
          </a:p>
          <a:p>
            <a:pPr eaLnBrk="1" hangingPunct="1">
              <a:buNone/>
            </a:pPr>
            <a:r>
              <a:rPr lang="en-US" altLang="zh-CN" dirty="0"/>
              <a:t>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习题二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TW" dirty="0">
                <a:latin typeface="宋体" panose="02010600030101010101" pitchFamily="2" charset="-122"/>
                <a:ea typeface="宋体" panose="02010600030101010101" pitchFamily="2" charset="-122"/>
              </a:rPr>
              <a:t>(2)(4),  7(2),  8(2)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D148DEB0-4E8B-4C13-A2D8-471482E8E4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535909"/>
              </p:ext>
            </p:extLst>
          </p:nvPr>
        </p:nvGraphicFramePr>
        <p:xfrm>
          <a:off x="1547664" y="1772816"/>
          <a:ext cx="6657618" cy="432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4" imgW="3060360" imgH="2006280" progId="Equation.DSMT4">
                  <p:embed/>
                </p:oleObj>
              </mc:Choice>
              <mc:Fallback>
                <p:oleObj name="Equation" r:id="rId4" imgW="3060360" imgH="200628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D148DEB0-4E8B-4C13-A2D8-471482E8E4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772816"/>
                        <a:ext cx="6657618" cy="4320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65501"/>
      </p:ext>
    </p:extLst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785BA9EB-86DF-4E16-AABE-D176453B19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145653"/>
              </p:ext>
            </p:extLst>
          </p:nvPr>
        </p:nvGraphicFramePr>
        <p:xfrm>
          <a:off x="1619250" y="1812925"/>
          <a:ext cx="6575425" cy="317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Equation" r:id="rId4" imgW="3022560" imgH="1473120" progId="Equation.DSMT4">
                  <p:embed/>
                </p:oleObj>
              </mc:Choice>
              <mc:Fallback>
                <p:oleObj name="Equation" r:id="rId4" imgW="3022560" imgH="147312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D148DEB0-4E8B-4C13-A2D8-471482E8E4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812925"/>
                        <a:ext cx="6575425" cy="317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B495794C-5C86-43C7-8A12-465091752B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677796"/>
              </p:ext>
            </p:extLst>
          </p:nvPr>
        </p:nvGraphicFramePr>
        <p:xfrm>
          <a:off x="1331640" y="5517232"/>
          <a:ext cx="6913562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" name="Equation" r:id="rId6" imgW="3492360" imgH="431640" progId="Equation.DSMT4">
                  <p:embed/>
                </p:oleObj>
              </mc:Choice>
              <mc:Fallback>
                <p:oleObj name="Equation" r:id="rId6" imgW="3492360" imgH="431640" progId="Equation.DSMT4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CFB83BAE-2054-4AF6-8E01-7B11E19A84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517232"/>
                        <a:ext cx="6913562" cy="852487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B0AC3A20-3FB7-4AAB-9D4B-4C289FFAF5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944286"/>
              </p:ext>
            </p:extLst>
          </p:nvPr>
        </p:nvGraphicFramePr>
        <p:xfrm>
          <a:off x="827584" y="1556792"/>
          <a:ext cx="7723187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" name="Equation" r:id="rId4" imgW="3898800" imgH="1015920" progId="Equation.DSMT4">
                  <p:embed/>
                </p:oleObj>
              </mc:Choice>
              <mc:Fallback>
                <p:oleObj name="Equation" r:id="rId4" imgW="3898800" imgH="101592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D148DEB0-4E8B-4C13-A2D8-471482E8E4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556792"/>
                        <a:ext cx="7723187" cy="199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47C92A4C-2920-4689-918C-3E64942504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030089"/>
              </p:ext>
            </p:extLst>
          </p:nvPr>
        </p:nvGraphicFramePr>
        <p:xfrm>
          <a:off x="1331640" y="3875086"/>
          <a:ext cx="57086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" name="Equation" r:id="rId6" imgW="2882880" imgH="215640" progId="Equation.DSMT4">
                  <p:embed/>
                </p:oleObj>
              </mc:Choice>
              <mc:Fallback>
                <p:oleObj name="Equation" r:id="rId6" imgW="2882880" imgH="215640" progId="Equation.DSMT4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B19DCF1F-31F9-4B02-9055-61E6122BE7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875086"/>
                        <a:ext cx="57086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id="{E7DE590B-3FF8-4286-878C-6C33B073ED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364706"/>
              </p:ext>
            </p:extLst>
          </p:nvPr>
        </p:nvGraphicFramePr>
        <p:xfrm>
          <a:off x="2483768" y="4442272"/>
          <a:ext cx="1944216" cy="322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" name="Equation" r:id="rId8" imgW="1295280" imgH="215640" progId="Equation.DSMT4">
                  <p:embed/>
                </p:oleObj>
              </mc:Choice>
              <mc:Fallback>
                <p:oleObj name="Equation" r:id="rId8" imgW="1295280" imgH="215640" progId="Equation.DSMT4">
                  <p:embed/>
                  <p:pic>
                    <p:nvPicPr>
                      <p:cNvPr id="18" name="Object 5">
                        <a:extLst>
                          <a:ext uri="{FF2B5EF4-FFF2-40B4-BE49-F238E27FC236}">
                            <a16:creationId xmlns:a16="http://schemas.microsoft.com/office/drawing/2014/main" id="{47C92A4C-2920-4689-918C-3E64942504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442272"/>
                        <a:ext cx="1944216" cy="322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B7BAE0E1-52B4-499C-A95B-28CC336CB2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225156"/>
              </p:ext>
            </p:extLst>
          </p:nvPr>
        </p:nvGraphicFramePr>
        <p:xfrm>
          <a:off x="2968726" y="4832543"/>
          <a:ext cx="14859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" name="Equation" r:id="rId10" imgW="990360" imgH="203040" progId="Equation.DSMT4">
                  <p:embed/>
                </p:oleObj>
              </mc:Choice>
              <mc:Fallback>
                <p:oleObj name="Equation" r:id="rId10" imgW="990360" imgH="203040" progId="Equation.DSMT4">
                  <p:embed/>
                  <p:pic>
                    <p:nvPicPr>
                      <p:cNvPr id="19" name="Object 5">
                        <a:extLst>
                          <a:ext uri="{FF2B5EF4-FFF2-40B4-BE49-F238E27FC236}">
                            <a16:creationId xmlns:a16="http://schemas.microsoft.com/office/drawing/2014/main" id="{E7DE590B-3FF8-4286-878C-6C33B073ED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726" y="4832543"/>
                        <a:ext cx="14859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4C39C04C-647A-4EBC-8A3C-DCEE5AD0A5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509771"/>
              </p:ext>
            </p:extLst>
          </p:nvPr>
        </p:nvGraphicFramePr>
        <p:xfrm>
          <a:off x="2968726" y="5202424"/>
          <a:ext cx="16192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1" name="Equation" r:id="rId12" imgW="1079280" imgH="203040" progId="Equation.DSMT4">
                  <p:embed/>
                </p:oleObj>
              </mc:Choice>
              <mc:Fallback>
                <p:oleObj name="Equation" r:id="rId12" imgW="1079280" imgH="203040" progId="Equation.DSMT4">
                  <p:embed/>
                  <p:pic>
                    <p:nvPicPr>
                      <p:cNvPr id="20" name="Object 5">
                        <a:extLst>
                          <a:ext uri="{FF2B5EF4-FFF2-40B4-BE49-F238E27FC236}">
                            <a16:creationId xmlns:a16="http://schemas.microsoft.com/office/drawing/2014/main" id="{B7BAE0E1-52B4-499C-A95B-28CC336CB2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726" y="5202424"/>
                        <a:ext cx="16192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>
            <a:extLst>
              <a:ext uri="{FF2B5EF4-FFF2-40B4-BE49-F238E27FC236}">
                <a16:creationId xmlns:a16="http://schemas.microsoft.com/office/drawing/2014/main" id="{807DB221-992B-487C-87D4-63D4139A84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855801"/>
              </p:ext>
            </p:extLst>
          </p:nvPr>
        </p:nvGraphicFramePr>
        <p:xfrm>
          <a:off x="5295369" y="4813493"/>
          <a:ext cx="13716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2" name="Equation" r:id="rId14" imgW="914400" imgH="215640" progId="Equation.DSMT4">
                  <p:embed/>
                </p:oleObj>
              </mc:Choice>
              <mc:Fallback>
                <p:oleObj name="Equation" r:id="rId14" imgW="914400" imgH="215640" progId="Equation.DSMT4">
                  <p:embed/>
                  <p:pic>
                    <p:nvPicPr>
                      <p:cNvPr id="20" name="Object 5">
                        <a:extLst>
                          <a:ext uri="{FF2B5EF4-FFF2-40B4-BE49-F238E27FC236}">
                            <a16:creationId xmlns:a16="http://schemas.microsoft.com/office/drawing/2014/main" id="{B7BAE0E1-52B4-499C-A95B-28CC336CB2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369" y="4813493"/>
                        <a:ext cx="1371600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9D384CDC-BDD2-4239-A831-7D26D23491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858965"/>
              </p:ext>
            </p:extLst>
          </p:nvPr>
        </p:nvGraphicFramePr>
        <p:xfrm>
          <a:off x="5295369" y="5184962"/>
          <a:ext cx="11430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" name="Equation" r:id="rId16" imgW="761760" imgH="215640" progId="Equation.DSMT4">
                  <p:embed/>
                </p:oleObj>
              </mc:Choice>
              <mc:Fallback>
                <p:oleObj name="Equation" r:id="rId16" imgW="761760" imgH="215640" progId="Equation.DSMT4">
                  <p:embed/>
                  <p:pic>
                    <p:nvPicPr>
                      <p:cNvPr id="21" name="Object 5">
                        <a:extLst>
                          <a:ext uri="{FF2B5EF4-FFF2-40B4-BE49-F238E27FC236}">
                            <a16:creationId xmlns:a16="http://schemas.microsoft.com/office/drawing/2014/main" id="{4C39C04C-647A-4EBC-8A3C-DCEE5AD0A5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369" y="5184962"/>
                        <a:ext cx="1143000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>
            <a:extLst>
              <a:ext uri="{FF2B5EF4-FFF2-40B4-BE49-F238E27FC236}">
                <a16:creationId xmlns:a16="http://schemas.microsoft.com/office/drawing/2014/main" id="{A1E9ED40-A273-4E5D-BCA8-A2C34C0936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462960"/>
              </p:ext>
            </p:extLst>
          </p:nvPr>
        </p:nvGraphicFramePr>
        <p:xfrm>
          <a:off x="2968726" y="5573893"/>
          <a:ext cx="2095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" name="Equation" r:id="rId18" imgW="1396800" imgH="203040" progId="Equation.DSMT4">
                  <p:embed/>
                </p:oleObj>
              </mc:Choice>
              <mc:Fallback>
                <p:oleObj name="Equation" r:id="rId18" imgW="1396800" imgH="203040" progId="Equation.DSMT4">
                  <p:embed/>
                  <p:pic>
                    <p:nvPicPr>
                      <p:cNvPr id="21" name="Object 5">
                        <a:extLst>
                          <a:ext uri="{FF2B5EF4-FFF2-40B4-BE49-F238E27FC236}">
                            <a16:creationId xmlns:a16="http://schemas.microsoft.com/office/drawing/2014/main" id="{4C39C04C-647A-4EBC-8A3C-DCEE5AD0A5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726" y="5573893"/>
                        <a:ext cx="2095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>
            <a:extLst>
              <a:ext uri="{FF2B5EF4-FFF2-40B4-BE49-F238E27FC236}">
                <a16:creationId xmlns:a16="http://schemas.microsoft.com/office/drawing/2014/main" id="{ED70A8C7-5F7E-4601-A374-01412055F2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778583"/>
              </p:ext>
            </p:extLst>
          </p:nvPr>
        </p:nvGraphicFramePr>
        <p:xfrm>
          <a:off x="2968726" y="5945362"/>
          <a:ext cx="2019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" name="Equation" r:id="rId20" imgW="1346040" imgH="203040" progId="Equation.DSMT4">
                  <p:embed/>
                </p:oleObj>
              </mc:Choice>
              <mc:Fallback>
                <p:oleObj name="Equation" r:id="rId20" imgW="1346040" imgH="203040" progId="Equation.DSMT4">
                  <p:embed/>
                  <p:pic>
                    <p:nvPicPr>
                      <p:cNvPr id="24" name="Object 5">
                        <a:extLst>
                          <a:ext uri="{FF2B5EF4-FFF2-40B4-BE49-F238E27FC236}">
                            <a16:creationId xmlns:a16="http://schemas.microsoft.com/office/drawing/2014/main" id="{A1E9ED40-A273-4E5D-BCA8-A2C34C0936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726" y="5945362"/>
                        <a:ext cx="2019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>
            <a:extLst>
              <a:ext uri="{FF2B5EF4-FFF2-40B4-BE49-F238E27FC236}">
                <a16:creationId xmlns:a16="http://schemas.microsoft.com/office/drawing/2014/main" id="{90CD1FDB-C5CB-4B8D-ADD3-A61AE2B77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383619"/>
              </p:ext>
            </p:extLst>
          </p:nvPr>
        </p:nvGraphicFramePr>
        <p:xfrm>
          <a:off x="5295369" y="5556430"/>
          <a:ext cx="9144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" name="Equation" r:id="rId22" imgW="609480" imgH="215640" progId="Equation.DSMT4">
                  <p:embed/>
                </p:oleObj>
              </mc:Choice>
              <mc:Fallback>
                <p:oleObj name="Equation" r:id="rId22" imgW="609480" imgH="215640" progId="Equation.DSMT4">
                  <p:embed/>
                  <p:pic>
                    <p:nvPicPr>
                      <p:cNvPr id="23" name="Object 5">
                        <a:extLst>
                          <a:ext uri="{FF2B5EF4-FFF2-40B4-BE49-F238E27FC236}">
                            <a16:creationId xmlns:a16="http://schemas.microsoft.com/office/drawing/2014/main" id="{9D384CDC-BDD2-4239-A831-7D26D23491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369" y="5556430"/>
                        <a:ext cx="9144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>
            <a:extLst>
              <a:ext uri="{FF2B5EF4-FFF2-40B4-BE49-F238E27FC236}">
                <a16:creationId xmlns:a16="http://schemas.microsoft.com/office/drawing/2014/main" id="{99ED2A69-78DE-4CED-A8CF-7C7271874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348814"/>
              </p:ext>
            </p:extLst>
          </p:nvPr>
        </p:nvGraphicFramePr>
        <p:xfrm>
          <a:off x="5295369" y="5936631"/>
          <a:ext cx="13716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" name="Equation" r:id="rId24" imgW="914400" imgH="215640" progId="Equation.DSMT4">
                  <p:embed/>
                </p:oleObj>
              </mc:Choice>
              <mc:Fallback>
                <p:oleObj name="Equation" r:id="rId24" imgW="914400" imgH="215640" progId="Equation.DSMT4">
                  <p:embed/>
                  <p:pic>
                    <p:nvPicPr>
                      <p:cNvPr id="22" name="Object 5">
                        <a:extLst>
                          <a:ext uri="{FF2B5EF4-FFF2-40B4-BE49-F238E27FC236}">
                            <a16:creationId xmlns:a16="http://schemas.microsoft.com/office/drawing/2014/main" id="{807DB221-992B-487C-87D4-63D4139A84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369" y="5936631"/>
                        <a:ext cx="1371600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AFB2322F-2A89-40E8-8A6A-C50C525831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811202"/>
              </p:ext>
            </p:extLst>
          </p:nvPr>
        </p:nvGraphicFramePr>
        <p:xfrm>
          <a:off x="2968726" y="6316831"/>
          <a:ext cx="8191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" name="Equation" r:id="rId25" imgW="545760" imgH="190440" progId="Equation.DSMT4">
                  <p:embed/>
                </p:oleObj>
              </mc:Choice>
              <mc:Fallback>
                <p:oleObj name="Equation" r:id="rId25" imgW="545760" imgH="190440" progId="Equation.DSMT4">
                  <p:embed/>
                  <p:pic>
                    <p:nvPicPr>
                      <p:cNvPr id="25" name="Object 5">
                        <a:extLst>
                          <a:ext uri="{FF2B5EF4-FFF2-40B4-BE49-F238E27FC236}">
                            <a16:creationId xmlns:a16="http://schemas.microsoft.com/office/drawing/2014/main" id="{ED70A8C7-5F7E-4601-A374-01412055F2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726" y="6316831"/>
                        <a:ext cx="8191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763B8F9-2BF4-441E-A483-4A5C16AA6C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439593"/>
              </p:ext>
            </p:extLst>
          </p:nvPr>
        </p:nvGraphicFramePr>
        <p:xfrm>
          <a:off x="1187449" y="1503829"/>
          <a:ext cx="7218363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9" name="Equation" r:id="rId4" imgW="3644640" imgH="914400" progId="Equation.DSMT4">
                  <p:embed/>
                </p:oleObj>
              </mc:Choice>
              <mc:Fallback>
                <p:oleObj name="Equation" r:id="rId4" imgW="3644640" imgH="914400" progId="Equation.DSMT4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:a16="http://schemas.microsoft.com/office/drawing/2014/main" id="{B0AC3A20-3FB7-4AAB-9D4B-4C289FFAF5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49" y="1503829"/>
                        <a:ext cx="7218363" cy="179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8ADA83B2-6A66-47DF-BEA5-643D61ED1C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039626"/>
              </p:ext>
            </p:extLst>
          </p:nvPr>
        </p:nvGraphicFramePr>
        <p:xfrm>
          <a:off x="996950" y="4163955"/>
          <a:ext cx="52308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0" name="Equation" r:id="rId6" imgW="2641320" imgH="215640" progId="Equation.DSMT4">
                  <p:embed/>
                </p:oleObj>
              </mc:Choice>
              <mc:Fallback>
                <p:oleObj name="Equation" r:id="rId6" imgW="2641320" imgH="21564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ABBE7EC9-5AB4-43B1-82AC-A16F1C26A0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163955"/>
                        <a:ext cx="523081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68E857F-3E10-4F0C-AC20-4BAB4D7DC427}"/>
              </a:ext>
            </a:extLst>
          </p:cNvPr>
          <p:cNvCxnSpPr>
            <a:cxnSpLocks/>
          </p:cNvCxnSpPr>
          <p:nvPr/>
        </p:nvCxnSpPr>
        <p:spPr bwMode="auto">
          <a:xfrm flipV="1">
            <a:off x="4328817" y="4257300"/>
            <a:ext cx="116857" cy="24708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</p:cxnSp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8FAA4C7D-811D-4D58-91FD-C6AA53947D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323961"/>
              </p:ext>
            </p:extLst>
          </p:nvPr>
        </p:nvGraphicFramePr>
        <p:xfrm>
          <a:off x="996950" y="4869160"/>
          <a:ext cx="668972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1" name="Equation" r:id="rId8" imgW="3377880" imgH="672840" progId="Equation.DSMT4">
                  <p:embed/>
                </p:oleObj>
              </mc:Choice>
              <mc:Fallback>
                <p:oleObj name="Equation" r:id="rId8" imgW="3377880" imgH="67284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8ADA83B2-6A66-47DF-BEA5-643D61ED1C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869160"/>
                        <a:ext cx="6689725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A5E1ACDA-51A8-48F0-AB44-3D5EF0A5AB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676909"/>
              </p:ext>
            </p:extLst>
          </p:nvPr>
        </p:nvGraphicFramePr>
        <p:xfrm>
          <a:off x="1187449" y="3484151"/>
          <a:ext cx="27416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2" name="Equation" r:id="rId10" imgW="1384200" imgH="203040" progId="Equation.DSMT4">
                  <p:embed/>
                </p:oleObj>
              </mc:Choice>
              <mc:Fallback>
                <p:oleObj name="Equation" r:id="rId10" imgW="1384200" imgH="2030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763B8F9-2BF4-441E-A483-4A5C16AA6C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49" y="3484151"/>
                        <a:ext cx="27416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>
                <a:solidFill>
                  <a:srgbClr val="9999FF"/>
                </a:solidFill>
              </a:rPr>
              <a:t>第二章  命题逻辑等值演算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4D4B9963-842F-4DCC-866A-959FA58C04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369997"/>
              </p:ext>
            </p:extLst>
          </p:nvPr>
        </p:nvGraphicFramePr>
        <p:xfrm>
          <a:off x="1475656" y="2132856"/>
          <a:ext cx="4425950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4" imgW="2234880" imgH="1143000" progId="Equation.DSMT4">
                  <p:embed/>
                </p:oleObj>
              </mc:Choice>
              <mc:Fallback>
                <p:oleObj name="Equation" r:id="rId4" imgW="2234880" imgH="1143000" progId="Equation.DSMT4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8FAA4C7D-811D-4D58-91FD-C6AA53947D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132856"/>
                        <a:ext cx="4425950" cy="225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91310996-7D08-4F61-B0B3-C836BCB821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656075"/>
              </p:ext>
            </p:extLst>
          </p:nvPr>
        </p:nvGraphicFramePr>
        <p:xfrm>
          <a:off x="6156176" y="2780928"/>
          <a:ext cx="964034" cy="393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Equation" r:id="rId6" imgW="495000" imgH="203040" progId="Equation.DSMT4">
                  <p:embed/>
                </p:oleObj>
              </mc:Choice>
              <mc:Fallback>
                <p:oleObj name="Equation" r:id="rId6" imgW="495000" imgH="20304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3F3B76E3-12B0-4BBA-A8B4-6B8EA698CE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780928"/>
                        <a:ext cx="964034" cy="39344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475DF6D2-47FE-4C9A-BC5E-109634DCEC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873853"/>
              </p:ext>
            </p:extLst>
          </p:nvPr>
        </p:nvGraphicFramePr>
        <p:xfrm>
          <a:off x="4427984" y="3387167"/>
          <a:ext cx="964034" cy="393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8" imgW="495000" imgH="203040" progId="Equation.DSMT4">
                  <p:embed/>
                </p:oleObj>
              </mc:Choice>
              <mc:Fallback>
                <p:oleObj name="Equation" r:id="rId8" imgW="495000" imgH="20304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91310996-7D08-4F61-B0B3-C836BCB821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387167"/>
                        <a:ext cx="964034" cy="39344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DD54E925-F5A7-45AA-9ADE-65AE171866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477442"/>
              </p:ext>
            </p:extLst>
          </p:nvPr>
        </p:nvGraphicFramePr>
        <p:xfrm>
          <a:off x="4910001" y="3993406"/>
          <a:ext cx="274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10" imgW="1409400" imgH="203040" progId="Equation.DSMT4">
                  <p:embed/>
                </p:oleObj>
              </mc:Choice>
              <mc:Fallback>
                <p:oleObj name="Equation" r:id="rId10" imgW="1409400" imgH="20304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91310996-7D08-4F61-B0B3-C836BCB821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001" y="3993406"/>
                        <a:ext cx="2743200" cy="393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96BCBB0C-011E-4BFB-BDB2-73B83D0033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450146"/>
              </p:ext>
            </p:extLst>
          </p:nvPr>
        </p:nvGraphicFramePr>
        <p:xfrm>
          <a:off x="1331640" y="1412776"/>
          <a:ext cx="3344863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Equation" r:id="rId4" imgW="1688760" imgH="914400" progId="Equation.DSMT4">
                  <p:embed/>
                </p:oleObj>
              </mc:Choice>
              <mc:Fallback>
                <p:oleObj name="Equation" r:id="rId4" imgW="1688760" imgH="9144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763B8F9-2BF4-441E-A483-4A5C16AA6C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412776"/>
                        <a:ext cx="3344863" cy="179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72740AC8-26A5-4ED0-97B5-66915B9D4A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785050"/>
              </p:ext>
            </p:extLst>
          </p:nvPr>
        </p:nvGraphicFramePr>
        <p:xfrm>
          <a:off x="1043608" y="3429000"/>
          <a:ext cx="6876936" cy="311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Equation" r:id="rId6" imgW="3619440" imgH="1638000" progId="Equation.DSMT4">
                  <p:embed/>
                </p:oleObj>
              </mc:Choice>
              <mc:Fallback>
                <p:oleObj name="Equation" r:id="rId6" imgW="3619440" imgH="1638000" progId="Equation.DSMT4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8FAA4C7D-811D-4D58-91FD-C6AA53947D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429000"/>
                        <a:ext cx="6876936" cy="311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2数据库系统-第十二章">
  <a:themeElements>
    <a:clrScheme name="12数据库系统-第十二章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2数据库系统-第十二章">
      <a:majorFont>
        <a:latin typeface="Tahoma"/>
        <a:ea typeface="黑体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triangle" w="sm" len="lg"/>
          <a:tailEnd type="triangle" w="sm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FF9933"/>
            </a:solidFill>
            <a:effectLst/>
            <a:latin typeface="Tahoma" pitchFamily="34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triangle" w="sm" len="lg"/>
          <a:tailEnd type="triangle" w="sm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FF9933"/>
            </a:solidFill>
            <a:effectLst/>
            <a:latin typeface="Tahoma" pitchFamily="34" charset="0"/>
            <a:ea typeface="隶书" pitchFamily="49" charset="-122"/>
          </a:defRPr>
        </a:defPPr>
      </a:lstStyle>
    </a:lnDef>
  </a:objectDefaults>
  <a:extraClrSchemeLst>
    <a:extraClrScheme>
      <a:clrScheme name="12数据库系统-第十二章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数据库系统-第十二章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数据库系统-第十二章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8553</TotalTime>
  <Words>1257</Words>
  <Application>Microsoft Office PowerPoint</Application>
  <PresentationFormat>全屏显示(4:3)</PresentationFormat>
  <Paragraphs>177</Paragraphs>
  <Slides>33</Slides>
  <Notes>0</Notes>
  <HiddenSlides>5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方正舒体</vt:lpstr>
      <vt:lpstr>黑体</vt:lpstr>
      <vt:lpstr>隶书</vt:lpstr>
      <vt:lpstr>宋体</vt:lpstr>
      <vt:lpstr>Symbol</vt:lpstr>
      <vt:lpstr>Tahoma</vt:lpstr>
      <vt:lpstr>Times New Roman</vt:lpstr>
      <vt:lpstr>Wingdings</vt:lpstr>
      <vt:lpstr>12数据库系统-第十二章</vt:lpstr>
      <vt:lpstr>Equation</vt:lpstr>
      <vt:lpstr>MathType 6.0 Equation</vt:lpstr>
      <vt:lpstr>第二章  命题逻辑等值演算 </vt:lpstr>
      <vt:lpstr>第二章  命题逻辑等值演算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第二章  命题逻辑等值演算</vt:lpstr>
      <vt:lpstr>PowerPoint 演示文稿</vt:lpstr>
      <vt:lpstr>第二章  命题逻辑等值演算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主析取/合取范式构造法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主析取/合取范式的用途</vt:lpstr>
      <vt:lpstr>主析取/合取范式的用途</vt:lpstr>
      <vt:lpstr>主析取/合取范式的用途</vt:lpstr>
      <vt:lpstr>PowerPoint 演示文稿</vt:lpstr>
      <vt:lpstr>PowerPoint 演示文稿</vt:lpstr>
      <vt:lpstr>主析取/合取范式的用途</vt:lpstr>
      <vt:lpstr>PowerPoint 演示文稿</vt:lpstr>
      <vt:lpstr>PowerPoint 演示文稿</vt:lpstr>
    </vt:vector>
  </TitlesOfParts>
  <Company>ujn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E-tutorial</dc:title>
  <dc:creator>lyz</dc:creator>
  <cp:lastModifiedBy>Glenn Lo</cp:lastModifiedBy>
  <cp:revision>622</cp:revision>
  <dcterms:created xsi:type="dcterms:W3CDTF">2003-02-08T01:46:23Z</dcterms:created>
  <dcterms:modified xsi:type="dcterms:W3CDTF">2017-09-27T06:23:26Z</dcterms:modified>
</cp:coreProperties>
</file>