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2"/>
  </p:notesMasterIdLst>
  <p:sldIdLst>
    <p:sldId id="650" r:id="rId2"/>
    <p:sldId id="655" r:id="rId3"/>
    <p:sldId id="457" r:id="rId4"/>
    <p:sldId id="652" r:id="rId5"/>
    <p:sldId id="458" r:id="rId6"/>
    <p:sldId id="644" r:id="rId7"/>
    <p:sldId id="651" r:id="rId8"/>
    <p:sldId id="645" r:id="rId9"/>
    <p:sldId id="646" r:id="rId10"/>
    <p:sldId id="654" r:id="rId11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anose="05000000000000000000" pitchFamily="2" charset="2"/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5pPr>
    <a:lvl6pPr marL="22860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6pPr>
    <a:lvl7pPr marL="27432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7pPr>
    <a:lvl8pPr marL="32004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8pPr>
    <a:lvl9pPr marL="3657600" algn="l" defTabSz="914400" rtl="0" eaLnBrk="1" latinLnBrk="0" hangingPunct="1">
      <a:defRPr kumimoji="1" sz="2800" b="1" kern="1200">
        <a:solidFill>
          <a:srgbClr val="FF9933"/>
        </a:solidFill>
        <a:latin typeface="Tahoma" panose="020B0604030504040204" pitchFamily="34" charset="0"/>
        <a:ea typeface="隶书" panose="020105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3300"/>
    <a:srgbClr val="FF9933"/>
    <a:srgbClr val="FF33CC"/>
    <a:srgbClr val="00CC99"/>
    <a:srgbClr val="9900FF"/>
    <a:srgbClr val="800000"/>
    <a:srgbClr val="FF9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3654" autoAdjust="0"/>
  </p:normalViewPr>
  <p:slideViewPr>
    <p:cSldViewPr>
      <p:cViewPr varScale="1">
        <p:scale>
          <a:sx n="96" d="100"/>
          <a:sy n="96" d="100"/>
        </p:scale>
        <p:origin x="423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98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5.xml"/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Relationship Id="rId4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image" Target="../media/image10.wmf"/><Relationship Id="rId7" Type="http://schemas.openxmlformats.org/officeDocument/2006/relationships/image" Target="../media/image14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6" Type="http://schemas.openxmlformats.org/officeDocument/2006/relationships/image" Target="../media/image13.wmf"/><Relationship Id="rId5" Type="http://schemas.openxmlformats.org/officeDocument/2006/relationships/image" Target="../media/image12.wmf"/><Relationship Id="rId4" Type="http://schemas.openxmlformats.org/officeDocument/2006/relationships/image" Target="../media/image11.wmf"/><Relationship Id="rId9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515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515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515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fld id="{AF7F532E-8924-4AE3-846C-56CE91C9938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0" name="Rectangle 14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91000"/>
            <a:ext cx="7772400" cy="17526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>
                <a:solidFill>
                  <a:srgbClr val="0000FF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4109" name="Rectangle 13"/>
          <p:cNvSpPr>
            <a:spLocks noGrp="1" noChangeArrowheads="1"/>
          </p:cNvSpPr>
          <p:nvPr>
            <p:ph type="ctrTitle"/>
          </p:nvPr>
        </p:nvSpPr>
        <p:spPr>
          <a:xfrm>
            <a:off x="762000" y="1447800"/>
            <a:ext cx="7848600" cy="1143000"/>
          </a:xfrm>
        </p:spPr>
        <p:txBody>
          <a:bodyPr/>
          <a:lstStyle>
            <a:lvl1pPr algn="ctr">
              <a:defRPr sz="4800">
                <a:solidFill>
                  <a:srgbClr val="FF3300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grpSp>
        <p:nvGrpSpPr>
          <p:cNvPr id="4152" name="Group 56"/>
          <p:cNvGrpSpPr>
            <a:grpSpLocks/>
          </p:cNvGrpSpPr>
          <p:nvPr userDrawn="1"/>
        </p:nvGrpSpPr>
        <p:grpSpPr bwMode="auto">
          <a:xfrm>
            <a:off x="0" y="0"/>
            <a:ext cx="8542338" cy="1052513"/>
            <a:chOff x="80" y="624"/>
            <a:chExt cx="5381" cy="663"/>
          </a:xfrm>
        </p:grpSpPr>
        <p:sp>
          <p:nvSpPr>
            <p:cNvPr id="4153" name="Rectangle 57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4" name="Rectangle 58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5" name="Rectangle 59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6" name="Rectangle 60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7" name="Rectangle 61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8" name="Rectangle 62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4159" name="Rectangle 63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pic>
        <p:nvPicPr>
          <p:cNvPr id="4161" name="Picture 65" descr="厦大logo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400" y="2708275"/>
            <a:ext cx="1701800" cy="155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EB19A35-890A-421B-AC1D-C835AA5AC7E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98684553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4825" y="533400"/>
            <a:ext cx="2005013" cy="5791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533400"/>
            <a:ext cx="5864225" cy="57912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2A23E6-CCC0-47BF-902A-8896152DFA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6308277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066800" y="533400"/>
            <a:ext cx="7793038" cy="6858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358140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8458200" y="6400800"/>
            <a:ext cx="685800" cy="457200"/>
          </a:xfrm>
        </p:spPr>
        <p:txBody>
          <a:bodyPr/>
          <a:lstStyle>
            <a:lvl1pPr>
              <a:defRPr/>
            </a:lvl1pPr>
          </a:lstStyle>
          <a:p>
            <a:fld id="{80A32B84-6966-4DF3-9193-6302082E3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7065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7DC296-A0BB-4FF3-8C12-239ADE6396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014378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13FEA45-3ED6-46EB-A705-6104AEC6FF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0086345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14900" y="1371600"/>
            <a:ext cx="3924300" cy="49530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9995B1B-4DDE-402D-9F33-A2EC1BA6F7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572713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79D561-7938-4A70-8157-999521D1EC0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1791896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7F726D-E2D7-40FF-98BB-B7B65B4248C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885229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A2FB417-B7BF-478B-B0B8-5FC8E358CE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2217852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CA0E265-5D65-42CF-AB0D-B78F86F2A8A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43480059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DB94243-F014-45CA-A459-290A84822C8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4711218"/>
      </p:ext>
    </p:extLst>
  </p:cSld>
  <p:clrMapOvr>
    <a:masterClrMapping/>
  </p:clrMapOvr>
  <p:transition>
    <p:random/>
    <p:sndAc>
      <p:stSnd>
        <p:snd r:embed="rId1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audio" Target="../media/audio1.wav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5" name="Group 23"/>
          <p:cNvGrpSpPr>
            <a:grpSpLocks/>
          </p:cNvGrpSpPr>
          <p:nvPr userDrawn="1"/>
        </p:nvGrpSpPr>
        <p:grpSpPr bwMode="auto">
          <a:xfrm>
            <a:off x="0" y="457200"/>
            <a:ext cx="8542338" cy="1052513"/>
            <a:chOff x="80" y="624"/>
            <a:chExt cx="5381" cy="663"/>
          </a:xfrm>
        </p:grpSpPr>
        <p:sp>
          <p:nvSpPr>
            <p:cNvPr id="3074" name="Rectangle 2"/>
            <p:cNvSpPr>
              <a:spLocks noChangeArrowheads="1"/>
            </p:cNvSpPr>
            <p:nvPr/>
          </p:nvSpPr>
          <p:spPr bwMode="ltGray">
            <a:xfrm>
              <a:off x="263" y="692"/>
              <a:ext cx="276" cy="2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5" name="Rectangle 3"/>
            <p:cNvSpPr>
              <a:spLocks noChangeArrowheads="1"/>
            </p:cNvSpPr>
            <p:nvPr/>
          </p:nvSpPr>
          <p:spPr bwMode="ltGray">
            <a:xfrm>
              <a:off x="504" y="692"/>
              <a:ext cx="207" cy="299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6" name="Rectangle 4"/>
            <p:cNvSpPr>
              <a:spLocks noChangeArrowheads="1"/>
            </p:cNvSpPr>
            <p:nvPr/>
          </p:nvSpPr>
          <p:spPr bwMode="ltGray">
            <a:xfrm>
              <a:off x="341" y="958"/>
              <a:ext cx="266" cy="29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7" name="Rectangle 5"/>
            <p:cNvSpPr>
              <a:spLocks noChangeArrowheads="1"/>
            </p:cNvSpPr>
            <p:nvPr/>
          </p:nvSpPr>
          <p:spPr bwMode="ltGray">
            <a:xfrm>
              <a:off x="574" y="958"/>
              <a:ext cx="232" cy="299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8" name="Rectangle 6"/>
            <p:cNvSpPr>
              <a:spLocks noChangeArrowheads="1"/>
            </p:cNvSpPr>
            <p:nvPr/>
          </p:nvSpPr>
          <p:spPr bwMode="ltGray">
            <a:xfrm>
              <a:off x="80" y="912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79" name="Rectangle 7"/>
            <p:cNvSpPr>
              <a:spLocks noChangeArrowheads="1"/>
            </p:cNvSpPr>
            <p:nvPr/>
          </p:nvSpPr>
          <p:spPr bwMode="gray">
            <a:xfrm>
              <a:off x="480" y="624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gray">
            <a:xfrm>
              <a:off x="279" y="1122"/>
              <a:ext cx="5182" cy="20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zh-CN" sz="2400" b="0">
                <a:solidFill>
                  <a:schemeClr val="tx1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08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533400"/>
            <a:ext cx="7793038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371600"/>
            <a:ext cx="8001000" cy="495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5814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3084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458200" y="6400800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kumimoji="0" sz="1600">
                <a:solidFill>
                  <a:srgbClr val="FF0000"/>
                </a:solidFill>
                <a:ea typeface="方正舒体" panose="02010601030101010101" pitchFamily="2" charset="-122"/>
              </a:defRPr>
            </a:lvl1pPr>
          </a:lstStyle>
          <a:p>
            <a:fld id="{1BF8AA51-494E-4326-9B79-5278BD1D49D9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092" name="Rectangle 20"/>
          <p:cNvSpPr>
            <a:spLocks noChangeArrowheads="1"/>
          </p:cNvSpPr>
          <p:nvPr userDrawn="1"/>
        </p:nvSpPr>
        <p:spPr bwMode="auto">
          <a:xfrm>
            <a:off x="5495925" y="3086100"/>
            <a:ext cx="66087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transition>
    <p:random/>
    <p:sndAc>
      <p:stSnd>
        <p:snd r:embed="rId14" name="chimes.wav"/>
      </p:stSnd>
    </p:sndAc>
  </p:transition>
  <p:hf sldNum="0" hdr="0" dt="0"/>
  <p:txStyles>
    <p:titleStyle>
      <a:lvl1pPr algn="l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2pPr>
      <a:lvl3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3pPr>
      <a:lvl4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4pPr>
      <a:lvl5pPr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ahoma" panose="020B0604030504040204" pitchFamily="34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anose="05000000000000000000" pitchFamily="2" charset="2"/>
        <a:buChar char="n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n"/>
        <a:defRPr kumimoji="1" sz="2000" b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audio" Target="../media/audio1.wav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18" Type="http://schemas.openxmlformats.org/officeDocument/2006/relationships/oleObject" Target="../embeddings/oleObject14.bin"/><Relationship Id="rId3" Type="http://schemas.openxmlformats.org/officeDocument/2006/relationships/audio" Target="../media/audio1.wav"/><Relationship Id="rId21" Type="http://schemas.openxmlformats.org/officeDocument/2006/relationships/image" Target="../media/image16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14.wmf"/><Relationship Id="rId2" Type="http://schemas.openxmlformats.org/officeDocument/2006/relationships/slideLayout" Target="../slideLayouts/slideLayout7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5" Type="http://schemas.openxmlformats.org/officeDocument/2006/relationships/image" Target="../media/image13.wmf"/><Relationship Id="rId10" Type="http://schemas.openxmlformats.org/officeDocument/2006/relationships/oleObject" Target="../embeddings/oleObject10.bin"/><Relationship Id="rId19" Type="http://schemas.openxmlformats.org/officeDocument/2006/relationships/image" Target="../media/image15.w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Relationship Id="rId14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7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412875"/>
            <a:ext cx="7772400" cy="1577975"/>
          </a:xfrm>
        </p:spPr>
        <p:txBody>
          <a:bodyPr/>
          <a:lstStyle/>
          <a:p>
            <a:r>
              <a:rPr lang="zh-CN" altLang="en-US" sz="4400" dirty="0"/>
              <a:t>第二章 </a:t>
            </a:r>
            <a:br>
              <a:rPr lang="zh-CN" altLang="en-US" sz="4400" dirty="0"/>
            </a:br>
            <a:r>
              <a:rPr lang="zh-CN" altLang="en-US" sz="4400" dirty="0"/>
              <a:t>命题逻辑等值演算</a:t>
            </a:r>
            <a:br>
              <a:rPr lang="zh-CN" altLang="en-US" sz="4400" dirty="0"/>
            </a:br>
            <a:endParaRPr lang="zh-CN" altLang="en-US" sz="4400" dirty="0"/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练习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18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,  19,  20,  21,  27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eaLnBrk="1" hangingPunct="1">
              <a:buNone/>
            </a:pPr>
            <a:r>
              <a:rPr lang="zh-TW" altLang="en-US" sz="4000" dirty="0">
                <a:solidFill>
                  <a:schemeClr val="tx2"/>
                </a:solidFill>
                <a:latin typeface="+mj-ea"/>
                <a:ea typeface="+mj-ea"/>
              </a:rPr>
              <a:t>缴交作业</a:t>
            </a:r>
            <a:endParaRPr lang="en-US" altLang="zh-CN" sz="4000" dirty="0">
              <a:solidFill>
                <a:schemeClr val="tx2"/>
              </a:solidFill>
              <a:latin typeface="+mj-ea"/>
              <a:ea typeface="+mj-ea"/>
            </a:endParaRPr>
          </a:p>
          <a:p>
            <a:pPr eaLnBrk="1" hangingPunct="1">
              <a:buNone/>
            </a:pPr>
            <a:r>
              <a:rPr lang="en-US" altLang="zh-CN" dirty="0"/>
              <a:t>       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习题二 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20</a:t>
            </a:r>
            <a:r>
              <a:rPr lang="en-US" altLang="zh-TW" dirty="0">
                <a:latin typeface="宋体" panose="02010600030101010101" pitchFamily="2" charset="-122"/>
                <a:ea typeface="宋体" panose="02010600030101010101" pitchFamily="2" charset="-122"/>
              </a:rPr>
              <a:t>(2),  27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93693404"/>
      </p:ext>
    </p:extLst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>
              <a:defRPr/>
            </a:pPr>
            <a:r>
              <a:rPr lang="zh-CN" altLang="en-US" sz="4000" dirty="0">
                <a:solidFill>
                  <a:srgbClr val="9999FF"/>
                </a:solidFill>
              </a:rPr>
              <a:t>第二章  命题逻辑等值演算</a:t>
            </a:r>
          </a:p>
        </p:txBody>
      </p:sp>
      <p:sp>
        <p:nvSpPr>
          <p:cNvPr id="203782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001000" cy="720551"/>
          </a:xfrm>
          <a:noFill/>
        </p:spPr>
        <p:txBody>
          <a:bodyPr/>
          <a:lstStyle/>
          <a:p>
            <a:pPr algn="just">
              <a:buNone/>
            </a:pPr>
            <a:r>
              <a:rPr lang="en-US" altLang="zh-CN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2.3  </a:t>
            </a:r>
            <a:r>
              <a:rPr lang="zh-CN" altLang="en-US" dirty="0">
                <a:solidFill>
                  <a:schemeClr val="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联结词的完备集</a:t>
            </a:r>
            <a:endParaRPr lang="zh-CN" altLang="en-US" dirty="0">
              <a:solidFill>
                <a:schemeClr val="hlink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7F62AA4F-84D5-4ACC-B72B-99703CE8F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081463"/>
              </p:ext>
            </p:extLst>
          </p:nvPr>
        </p:nvGraphicFramePr>
        <p:xfrm>
          <a:off x="854075" y="2262188"/>
          <a:ext cx="7589838" cy="1376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4138" name="Equation" r:id="rId4" imgW="3835080" imgH="698400" progId="Equation.DSMT4">
                  <p:embed/>
                </p:oleObj>
              </mc:Choice>
              <mc:Fallback>
                <p:oleObj name="Equation" r:id="rId4" imgW="3835080" imgH="6984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7F62AA4F-84D5-4ACC-B72B-99703CE8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4075" y="2262188"/>
                        <a:ext cx="7589838" cy="137636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2296980"/>
              </p:ext>
            </p:extLst>
          </p:nvPr>
        </p:nvGraphicFramePr>
        <p:xfrm>
          <a:off x="1600994" y="4347298"/>
          <a:ext cx="6096000" cy="12457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93152709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59932097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78082182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304071126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957762105"/>
                    </a:ext>
                  </a:extLst>
                </a:gridCol>
              </a:tblGrid>
              <a:tr h="504056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370018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52222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466207"/>
                  </a:ext>
                </a:extLst>
              </a:tr>
            </a:tbl>
          </a:graphicData>
        </a:graphic>
      </p:graphicFrame>
      <p:sp>
        <p:nvSpPr>
          <p:cNvPr id="4" name="文本框 3"/>
          <p:cNvSpPr txBox="1"/>
          <p:nvPr/>
        </p:nvSpPr>
        <p:spPr>
          <a:xfrm>
            <a:off x="3583795" y="580526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2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1</a:t>
            </a:r>
            <a:r>
              <a:rPr lang="zh-TW" altLang="en-US" sz="22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元真值函数</a:t>
            </a:r>
            <a:endParaRPr lang="en-US" altLang="zh-TW" sz="22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963319" y="1773977"/>
            <a:ext cx="3217547" cy="430887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altLang="zh-CN" sz="2200" b="0" i="1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 </a:t>
            </a:r>
            <a:r>
              <a:rPr lang="zh-TW" altLang="en-US" sz="2200" b="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个命题变项的命题公式</a:t>
            </a:r>
            <a:endParaRPr lang="zh-CN" altLang="en-US" sz="2200" b="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V="1">
            <a:off x="4860032" y="2204864"/>
            <a:ext cx="493799" cy="576064"/>
          </a:xfrm>
          <a:prstGeom prst="straightConnector1">
            <a:avLst/>
          </a:prstGeom>
          <a:noFill/>
          <a:ln w="12700" cap="flat" cmpd="sng" algn="ctr">
            <a:solidFill>
              <a:srgbClr val="0000FF"/>
            </a:solidFill>
            <a:prstDash val="solid"/>
            <a:round/>
            <a:headEnd type="none" w="sm" len="lg"/>
            <a:tailEnd type="triangl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739847821"/>
      </p:ext>
    </p:extLst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2019396"/>
              </p:ext>
            </p:extLst>
          </p:nvPr>
        </p:nvGraphicFramePr>
        <p:xfrm>
          <a:off x="899592" y="1700808"/>
          <a:ext cx="7128792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47622537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691193128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4122352949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336378985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64006134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4233288195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444733112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110344013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64612046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  q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51521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1325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9958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453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68794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8048494"/>
              </p:ext>
            </p:extLst>
          </p:nvPr>
        </p:nvGraphicFramePr>
        <p:xfrm>
          <a:off x="899592" y="3789040"/>
          <a:ext cx="7128792" cy="1872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147622537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691193128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4122352949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3363789850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64006134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4233288195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2444733112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110344013"/>
                    </a:ext>
                  </a:extLst>
                </a:gridCol>
                <a:gridCol w="765085">
                  <a:extLst>
                    <a:ext uri="{9D8B030D-6E8A-4147-A177-3AD203B41FA5}">
                      <a16:colId xmlns:a16="http://schemas.microsoft.com/office/drawing/2014/main" val="1646120469"/>
                    </a:ext>
                  </a:extLst>
                </a:gridCol>
              </a:tblGrid>
              <a:tr h="374442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  q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</a:t>
                      </a:r>
                      <a:r>
                        <a:rPr lang="en-US" altLang="zh-CN" baseline="-25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  <a:r>
                        <a:rPr lang="en-US" altLang="zh-CN" baseline="30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(2)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045152167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031325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299582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2845386"/>
                  </a:ext>
                </a:extLst>
              </a:tr>
              <a:tr h="374442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3268794"/>
                  </a:ext>
                </a:extLst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3583795" y="5805264"/>
            <a:ext cx="177003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200" b="0" dirty="0">
                <a:solidFill>
                  <a:schemeClr val="tx1"/>
                </a:solidFill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2</a:t>
            </a:r>
            <a:r>
              <a:rPr lang="zh-TW" altLang="en-US" sz="22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元真值函数</a:t>
            </a:r>
            <a:endParaRPr lang="en-US" altLang="zh-TW" sz="2200" b="0" dirty="0">
              <a:solidFill>
                <a:schemeClr val="tx1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5">
            <a:extLst>
              <a:ext uri="{FF2B5EF4-FFF2-40B4-BE49-F238E27FC236}">
                <a16:creationId xmlns:a16="http://schemas.microsoft.com/office/drawing/2014/main" id="{7F62AA4F-84D5-4ACC-B72B-99703CE8F3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8546253"/>
              </p:ext>
            </p:extLst>
          </p:nvPr>
        </p:nvGraphicFramePr>
        <p:xfrm>
          <a:off x="683568" y="1700808"/>
          <a:ext cx="7891463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49" name="Equation" r:id="rId4" imgW="3987720" imgH="888840" progId="Equation.DSMT4">
                  <p:embed/>
                </p:oleObj>
              </mc:Choice>
              <mc:Fallback>
                <p:oleObj name="Equation" r:id="rId4" imgW="3987720" imgH="88884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7F62AA4F-84D5-4ACC-B72B-99703CE8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1700808"/>
                        <a:ext cx="7891463" cy="1751012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E4C9D170-CAC5-4B72-AED7-6EBD148E38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3143438"/>
              </p:ext>
            </p:extLst>
          </p:nvPr>
        </p:nvGraphicFramePr>
        <p:xfrm>
          <a:off x="683568" y="3789040"/>
          <a:ext cx="49260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0" name="Equation" r:id="rId6" imgW="2489040" imgH="215640" progId="Equation.DSMT4">
                  <p:embed/>
                </p:oleObj>
              </mc:Choice>
              <mc:Fallback>
                <p:oleObj name="Equation" r:id="rId6" imgW="2489040" imgH="2156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E4C9D170-CAC5-4B72-AED7-6EBD148E38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3568" y="3789040"/>
                        <a:ext cx="4926013" cy="425450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D2DE7E68-A2C5-42E2-A7B3-48EEA8680B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1395751"/>
              </p:ext>
            </p:extLst>
          </p:nvPr>
        </p:nvGraphicFramePr>
        <p:xfrm>
          <a:off x="1043608" y="4571183"/>
          <a:ext cx="6313488" cy="180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1" name="Equation" r:id="rId8" imgW="3187440" imgH="914400" progId="Equation.DSMT4">
                  <p:embed/>
                </p:oleObj>
              </mc:Choice>
              <mc:Fallback>
                <p:oleObj name="Equation" r:id="rId8" imgW="3187440" imgH="91440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D2DE7E68-A2C5-42E2-A7B3-48EEA868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571183"/>
                        <a:ext cx="6313488" cy="180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5">
            <a:extLst>
              <a:ext uri="{FF2B5EF4-FFF2-40B4-BE49-F238E27FC236}">
                <a16:creationId xmlns:a16="http://schemas.microsoft.com/office/drawing/2014/main" id="{D2E003A1-5959-40E7-9EA2-51BDC54C97F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071002"/>
              </p:ext>
            </p:extLst>
          </p:nvPr>
        </p:nvGraphicFramePr>
        <p:xfrm>
          <a:off x="3707904" y="6160271"/>
          <a:ext cx="513080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2152" name="Equation" r:id="rId10" imgW="2590560" imgH="215640" progId="Equation.DSMT4">
                  <p:embed/>
                </p:oleObj>
              </mc:Choice>
              <mc:Fallback>
                <p:oleObj name="Equation" r:id="rId10" imgW="2590560" imgH="215640" progId="Equation.DSMT4">
                  <p:embed/>
                  <p:pic>
                    <p:nvPicPr>
                      <p:cNvPr id="2" name="Object 5">
                        <a:extLst>
                          <a:ext uri="{FF2B5EF4-FFF2-40B4-BE49-F238E27FC236}">
                            <a16:creationId xmlns:a16="http://schemas.microsoft.com/office/drawing/2014/main" id="{A9B36854-141B-4A1D-8F5D-B643CA6757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6160271"/>
                        <a:ext cx="5130800" cy="425450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5">
            <a:extLst>
              <a:ext uri="{FF2B5EF4-FFF2-40B4-BE49-F238E27FC236}">
                <a16:creationId xmlns:a16="http://schemas.microsoft.com/office/drawing/2014/main" id="{8063D438-C914-42A8-84CD-93826F8BDDB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5382450"/>
              </p:ext>
            </p:extLst>
          </p:nvPr>
        </p:nvGraphicFramePr>
        <p:xfrm>
          <a:off x="899592" y="1700808"/>
          <a:ext cx="7186613" cy="1425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5152" name="Equation" r:id="rId4" imgW="3632040" imgH="723600" progId="Equation.DSMT4">
                  <p:embed/>
                </p:oleObj>
              </mc:Choice>
              <mc:Fallback>
                <p:oleObj name="Equation" r:id="rId4" imgW="3632040" imgH="723600" progId="Equation.DSMT4">
                  <p:embed/>
                  <p:pic>
                    <p:nvPicPr>
                      <p:cNvPr id="13" name="Object 5">
                        <a:extLst>
                          <a:ext uri="{FF2B5EF4-FFF2-40B4-BE49-F238E27FC236}">
                            <a16:creationId xmlns:a16="http://schemas.microsoft.com/office/drawing/2014/main" id="{7F62AA4F-84D5-4ACC-B72B-99703CE8F3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00808"/>
                        <a:ext cx="7186613" cy="1425575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rgbClr val="00B05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812F112-1767-4521-A081-D0F30D62FE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4807782"/>
              </p:ext>
            </p:extLst>
          </p:nvPr>
        </p:nvGraphicFramePr>
        <p:xfrm>
          <a:off x="1475656" y="335699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0982044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25070078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159754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       q</a:t>
                      </a:r>
                      <a:endParaRPr lang="zh-CN" altLang="en-US" i="1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↑ </a:t>
                      </a:r>
                      <a:r>
                        <a:rPr lang="en-US" altLang="zh-CN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lang="en-US" altLang="zh-CN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↓ </a:t>
                      </a:r>
                      <a:r>
                        <a:rPr lang="en-US" altLang="zh-CN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  <a:endParaRPr lang="zh-CN" altLang="en-US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631657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1577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0        1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8169731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14529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AutoNum type="arabicPlain"/>
                      </a:pPr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1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17824440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DA289EB2-A702-45BF-BE68-5F5EBC9C819D}"/>
              </a:ext>
            </a:extLst>
          </p:cNvPr>
          <p:cNvSpPr txBox="1"/>
          <p:nvPr/>
        </p:nvSpPr>
        <p:spPr>
          <a:xfrm>
            <a:off x="827584" y="5733256"/>
            <a:ext cx="7157729" cy="461665"/>
          </a:xfrm>
          <a:prstGeom prst="rect">
            <a:avLst/>
          </a:prstGeom>
          <a:noFill/>
          <a:ln w="15875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zh-TW" altLang="en-US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定理</a:t>
            </a:r>
            <a:r>
              <a:rPr lang="en-US" altLang="zh-TW" sz="2400" dirty="0">
                <a:solidFill>
                  <a:srgbClr val="0070C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2.7</a:t>
            </a:r>
            <a:r>
              <a:rPr lang="en-US" altLang="zh-TW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{↑},{↓}</a:t>
            </a:r>
            <a:r>
              <a:rPr lang="zh-TW" altLang="en-US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都是联结词完备集</a:t>
            </a:r>
            <a:r>
              <a:rPr lang="en-US" altLang="zh-TW" sz="2400" b="0" dirty="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.            </a:t>
            </a:r>
            <a:endParaRPr lang="zh-CN" altLang="en-US" sz="2400" b="0" dirty="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634" name="Text Box 2"/>
          <p:cNvSpPr txBox="1">
            <a:spLocks noChangeArrowheads="1"/>
          </p:cNvSpPr>
          <p:nvPr/>
        </p:nvSpPr>
        <p:spPr bwMode="auto">
          <a:xfrm>
            <a:off x="971550" y="1484313"/>
            <a:ext cx="7129463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定理</a:t>
            </a:r>
            <a:r>
              <a:rPr lang="en-US" altLang="zh-CN">
                <a:solidFill>
                  <a:schemeClr val="folHlink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2.7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{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}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和</a:t>
            </a:r>
            <a:r>
              <a:rPr lang="en-US" altLang="zh-CN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{}</a:t>
            </a:r>
            <a:r>
              <a:rPr lang="zh-CN" altLang="en-US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都是联结词完备集。</a:t>
            </a:r>
          </a:p>
        </p:txBody>
      </p:sp>
      <p:sp>
        <p:nvSpPr>
          <p:cNvPr id="453635" name="Rectangle 3"/>
          <p:cNvSpPr>
            <a:spLocks noChangeArrowheads="1"/>
          </p:cNvSpPr>
          <p:nvPr/>
        </p:nvSpPr>
        <p:spPr bwMode="auto">
          <a:xfrm>
            <a:off x="755650" y="2060575"/>
            <a:ext cx="6912694" cy="3625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</a:rPr>
              <a:t>  </a:t>
            </a:r>
            <a:r>
              <a:rPr lang="zh-CN" altLang="en-US" sz="2800" dirty="0">
                <a:latin typeface="Tahoma" panose="020B0604030504040204" pitchFamily="34" charset="0"/>
              </a:rPr>
              <a:t>证明： 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¬p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¬</a:t>
            </a:r>
            <a:r>
              <a:rPr lang="zh-CN" altLang="en-US" sz="2800" dirty="0">
                <a:latin typeface="Tahoma" panose="020B0604030504040204" pitchFamily="34" charset="0"/>
                <a:ea typeface="隶书" panose="02010509060101010101" pitchFamily="49" charset="-122"/>
              </a:rPr>
              <a:t>（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p ∧p)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endParaRPr lang="en-US" altLang="zh-CN" sz="2800" dirty="0">
              <a:latin typeface="Tahoma" panose="020B0604030504040204" pitchFamily="34" charset="0"/>
              <a:ea typeface="隶书" panose="02010509060101010101" pitchFamily="49" charset="-122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          </a:t>
            </a:r>
            <a:r>
              <a:rPr lang="en-US" altLang="zh-CN" sz="28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p∧q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¬ ¬(</a:t>
            </a:r>
            <a:r>
              <a:rPr lang="en-US" altLang="zh-CN" sz="2800" dirty="0" err="1">
                <a:latin typeface="Tahoma" panose="020B0604030504040204" pitchFamily="34" charset="0"/>
                <a:ea typeface="隶书" panose="02010509060101010101" pitchFamily="49" charset="-122"/>
              </a:rPr>
              <a:t>p∧q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                 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¬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 err="1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 err="1">
                <a:latin typeface="Tahoma" panose="020B0604030504040204" pitchFamily="34" charset="0"/>
                <a:ea typeface="隶书" panose="02010509060101010101" pitchFamily="49" charset="-122"/>
              </a:rPr>
              <a:t>q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                   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 err="1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q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(p 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olidFill>
                  <a:srgbClr val="FF33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q)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    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p∨q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¬ ¬(p ∨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q)</a:t>
            </a:r>
            <a:endParaRPr lang="en-US" altLang="zh-CN" sz="2800" dirty="0">
              <a:latin typeface="Tahoma" panose="020B0604030504040204" pitchFamily="34" charset="0"/>
              <a:ea typeface="隶书" panose="02010509060101010101" pitchFamily="49" charset="-122"/>
              <a:sym typeface="Symbol" panose="05050102010706020507" pitchFamily="18" charset="2"/>
            </a:endParaRP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              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¬ (¬p ∧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¬</a:t>
            </a:r>
            <a:r>
              <a:rPr lang="en-US" altLang="zh-CN" sz="2800" dirty="0">
                <a:solidFill>
                  <a:srgbClr val="FF9933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q)</a:t>
            </a:r>
          </a:p>
          <a:p>
            <a:pPr>
              <a:spcBef>
                <a:spcPct val="20000"/>
              </a:spcBef>
            </a:pP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             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</a:t>
            </a:r>
            <a:r>
              <a:rPr lang="en-US" altLang="zh-CN" sz="2800" dirty="0">
                <a:latin typeface="Tahoma" panose="020B0604030504040204" pitchFamily="34" charset="0"/>
                <a:ea typeface="隶书" panose="02010509060101010101" pitchFamily="49" charset="-122"/>
              </a:rPr>
              <a:t> 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 err="1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p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)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(q 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  <a:sym typeface="Symbol" panose="05050102010706020507" pitchFamily="18" charset="2"/>
              </a:rPr>
              <a:t></a:t>
            </a:r>
            <a:r>
              <a:rPr lang="en-US" altLang="zh-CN" sz="2800" dirty="0">
                <a:solidFill>
                  <a:srgbClr val="0000FF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q)</a:t>
            </a: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2A0E1656-78B8-4CF3-A39C-D215DD6AE2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8077794"/>
              </p:ext>
            </p:extLst>
          </p:nvPr>
        </p:nvGraphicFramePr>
        <p:xfrm>
          <a:off x="800100" y="1570038"/>
          <a:ext cx="7518400" cy="235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0" name="Equation" r:id="rId4" imgW="3797280" imgH="1193760" progId="Equation.DSMT4">
                  <p:embed/>
                </p:oleObj>
              </mc:Choice>
              <mc:Fallback>
                <p:oleObj name="Equation" r:id="rId4" imgW="3797280" imgH="1193760" progId="Equation.DSMT4">
                  <p:embed/>
                  <p:pic>
                    <p:nvPicPr>
                      <p:cNvPr id="15" name="Object 5">
                        <a:extLst>
                          <a:ext uri="{FF2B5EF4-FFF2-40B4-BE49-F238E27FC236}">
                            <a16:creationId xmlns:a16="http://schemas.microsoft.com/office/drawing/2014/main" id="{D2DE7E68-A2C5-42E2-A7B3-48EEA8680B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" y="1570038"/>
                        <a:ext cx="7518400" cy="235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>
            <a:extLst>
              <a:ext uri="{FF2B5EF4-FFF2-40B4-BE49-F238E27FC236}">
                <a16:creationId xmlns:a16="http://schemas.microsoft.com/office/drawing/2014/main" id="{B1281ADA-31F1-4A1A-97EB-CE6678F933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36846865"/>
              </p:ext>
            </p:extLst>
          </p:nvPr>
        </p:nvGraphicFramePr>
        <p:xfrm>
          <a:off x="467544" y="4437112"/>
          <a:ext cx="2463800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1" name="Equation" r:id="rId6" imgW="1244520" imgH="736560" progId="Equation.DSMT4">
                  <p:embed/>
                </p:oleObj>
              </mc:Choice>
              <mc:Fallback>
                <p:oleObj name="Equation" r:id="rId6" imgW="1244520" imgH="73656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2A0E1656-78B8-4CF3-A39C-D215DD6AE24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544" y="4437112"/>
                        <a:ext cx="2463800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>
            <a:extLst>
              <a:ext uri="{FF2B5EF4-FFF2-40B4-BE49-F238E27FC236}">
                <a16:creationId xmlns:a16="http://schemas.microsoft.com/office/drawing/2014/main" id="{C49ACB39-67EA-42D1-AD4C-1FA734E8E1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9498828"/>
              </p:ext>
            </p:extLst>
          </p:nvPr>
        </p:nvGraphicFramePr>
        <p:xfrm>
          <a:off x="3787651" y="4437112"/>
          <a:ext cx="2236787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2" name="Equation" r:id="rId8" imgW="1130040" imgH="228600" progId="Equation.DSMT4">
                  <p:embed/>
                </p:oleObj>
              </mc:Choice>
              <mc:Fallback>
                <p:oleObj name="Equation" r:id="rId8" imgW="1130040" imgH="228600" progId="Equation.DSMT4">
                  <p:embed/>
                  <p:pic>
                    <p:nvPicPr>
                      <p:cNvPr id="7" name="Object 5">
                        <a:extLst>
                          <a:ext uri="{FF2B5EF4-FFF2-40B4-BE49-F238E27FC236}">
                            <a16:creationId xmlns:a16="http://schemas.microsoft.com/office/drawing/2014/main" id="{B1281ADA-31F1-4A1A-97EB-CE6678F933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651" y="4437112"/>
                        <a:ext cx="2236787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02272E17-FDA4-4705-8E92-5025BC94904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5480480"/>
              </p:ext>
            </p:extLst>
          </p:nvPr>
        </p:nvGraphicFramePr>
        <p:xfrm>
          <a:off x="6438354" y="4530822"/>
          <a:ext cx="3016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3" name="Equation" r:id="rId10" imgW="152280" imgH="164880" progId="Equation.DSMT4">
                  <p:embed/>
                </p:oleObj>
              </mc:Choice>
              <mc:Fallback>
                <p:oleObj name="Equation" r:id="rId10" imgW="152280" imgH="16488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49ACB39-67EA-42D1-AD4C-1FA734E8E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38354" y="4530822"/>
                        <a:ext cx="301625" cy="325437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D5F35F3A-B3F3-493E-AA20-E5B5930E837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2236877"/>
              </p:ext>
            </p:extLst>
          </p:nvPr>
        </p:nvGraphicFramePr>
        <p:xfrm>
          <a:off x="3787651" y="4941475"/>
          <a:ext cx="100488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4" name="Equation" r:id="rId12" imgW="507960" imgH="228600" progId="Equation.DSMT4">
                  <p:embed/>
                </p:oleObj>
              </mc:Choice>
              <mc:Fallback>
                <p:oleObj name="Equation" r:id="rId12" imgW="507960" imgH="228600" progId="Equation.DSMT4">
                  <p:embed/>
                  <p:pic>
                    <p:nvPicPr>
                      <p:cNvPr id="8" name="Object 5">
                        <a:extLst>
                          <a:ext uri="{FF2B5EF4-FFF2-40B4-BE49-F238E27FC236}">
                            <a16:creationId xmlns:a16="http://schemas.microsoft.com/office/drawing/2014/main" id="{C49ACB39-67EA-42D1-AD4C-1FA734E8E1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7651" y="4941475"/>
                        <a:ext cx="100488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>
            <a:extLst>
              <a:ext uri="{FF2B5EF4-FFF2-40B4-BE49-F238E27FC236}">
                <a16:creationId xmlns:a16="http://schemas.microsoft.com/office/drawing/2014/main" id="{74264EC5-9846-4310-B522-79F3F1A675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51193358"/>
              </p:ext>
            </p:extLst>
          </p:nvPr>
        </p:nvGraphicFramePr>
        <p:xfrm>
          <a:off x="5215833" y="4948259"/>
          <a:ext cx="3368675" cy="398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5" name="Equation" r:id="rId14" imgW="1701720" imgH="203040" progId="Equation.DSMT4">
                  <p:embed/>
                </p:oleObj>
              </mc:Choice>
              <mc:Fallback>
                <p:oleObj name="Equation" r:id="rId14" imgW="1701720" imgH="20304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2272E17-FDA4-4705-8E92-5025BC949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5833" y="4948259"/>
                        <a:ext cx="3368675" cy="398462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23161B75-4987-4320-BA50-46E33FB193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7682405"/>
              </p:ext>
            </p:extLst>
          </p:nvPr>
        </p:nvGraphicFramePr>
        <p:xfrm>
          <a:off x="3785009" y="5373215"/>
          <a:ext cx="376238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6" name="Equation" r:id="rId16" imgW="190440" imgH="228600" progId="Equation.DSMT4">
                  <p:embed/>
                </p:oleObj>
              </mc:Choice>
              <mc:Fallback>
                <p:oleObj name="Equation" r:id="rId16" imgW="190440" imgH="228600" progId="Equation.DSMT4">
                  <p:embed/>
                  <p:pic>
                    <p:nvPicPr>
                      <p:cNvPr id="10" name="Object 5">
                        <a:extLst>
                          <a:ext uri="{FF2B5EF4-FFF2-40B4-BE49-F238E27FC236}">
                            <a16:creationId xmlns:a16="http://schemas.microsoft.com/office/drawing/2014/main" id="{D5F35F3A-B3F3-493E-AA20-E5B5930E83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5009" y="5373215"/>
                        <a:ext cx="376238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>
            <a:extLst>
              <a:ext uri="{FF2B5EF4-FFF2-40B4-BE49-F238E27FC236}">
                <a16:creationId xmlns:a16="http://schemas.microsoft.com/office/drawing/2014/main" id="{2699C306-89B0-4830-AD2F-6E242C3A936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7915259"/>
              </p:ext>
            </p:extLst>
          </p:nvPr>
        </p:nvGraphicFramePr>
        <p:xfrm>
          <a:off x="4659486" y="5407018"/>
          <a:ext cx="4160986" cy="8741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7" name="Equation" r:id="rId18" imgW="2882880" imgH="609480" progId="Equation.DSMT4">
                  <p:embed/>
                </p:oleObj>
              </mc:Choice>
              <mc:Fallback>
                <p:oleObj name="Equation" r:id="rId18" imgW="2882880" imgH="609480" progId="Equation.DSMT4">
                  <p:embed/>
                  <p:pic>
                    <p:nvPicPr>
                      <p:cNvPr id="11" name="Object 5">
                        <a:extLst>
                          <a:ext uri="{FF2B5EF4-FFF2-40B4-BE49-F238E27FC236}">
                            <a16:creationId xmlns:a16="http://schemas.microsoft.com/office/drawing/2014/main" id="{74264EC5-9846-4310-B522-79F3F1A675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9486" y="5407018"/>
                        <a:ext cx="4160986" cy="874108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箭头: 左右 2">
            <a:extLst>
              <a:ext uri="{FF2B5EF4-FFF2-40B4-BE49-F238E27FC236}">
                <a16:creationId xmlns:a16="http://schemas.microsoft.com/office/drawing/2014/main" id="{B62EF557-33BC-4EC8-9565-3CFE82BB3386}"/>
              </a:ext>
            </a:extLst>
          </p:cNvPr>
          <p:cNvSpPr/>
          <p:nvPr/>
        </p:nvSpPr>
        <p:spPr bwMode="auto">
          <a:xfrm>
            <a:off x="3427611" y="4609777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graphicFrame>
        <p:nvGraphicFramePr>
          <p:cNvPr id="21" name="Object 5">
            <a:extLst>
              <a:ext uri="{FF2B5EF4-FFF2-40B4-BE49-F238E27FC236}">
                <a16:creationId xmlns:a16="http://schemas.microsoft.com/office/drawing/2014/main" id="{3B0D98F1-9C34-43DA-940C-CDE9A3EEE3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07709792"/>
              </p:ext>
            </p:extLst>
          </p:nvPr>
        </p:nvGraphicFramePr>
        <p:xfrm>
          <a:off x="2993644" y="4486324"/>
          <a:ext cx="401638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6238" name="Equation" r:id="rId20" imgW="203040" imgH="685800" progId="Equation.DSMT4">
                  <p:embed/>
                </p:oleObj>
              </mc:Choice>
              <mc:Fallback>
                <p:oleObj name="Equation" r:id="rId20" imgW="203040" imgH="685800" progId="Equation.DSMT4">
                  <p:embed/>
                  <p:pic>
                    <p:nvPicPr>
                      <p:cNvPr id="9" name="Object 5">
                        <a:extLst>
                          <a:ext uri="{FF2B5EF4-FFF2-40B4-BE49-F238E27FC236}">
                            <a16:creationId xmlns:a16="http://schemas.microsoft.com/office/drawing/2014/main" id="{02272E17-FDA4-4705-8E92-5025BC9490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644" y="4486324"/>
                        <a:ext cx="401638" cy="1352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箭头: 左右 21">
            <a:extLst>
              <a:ext uri="{FF2B5EF4-FFF2-40B4-BE49-F238E27FC236}">
                <a16:creationId xmlns:a16="http://schemas.microsoft.com/office/drawing/2014/main" id="{B53D756B-4453-4180-92E2-2071465FBF49}"/>
              </a:ext>
            </a:extLst>
          </p:cNvPr>
          <p:cNvSpPr/>
          <p:nvPr/>
        </p:nvSpPr>
        <p:spPr bwMode="auto">
          <a:xfrm>
            <a:off x="3427611" y="5091351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F948F31F-C0A7-4396-9AFC-013B0DD3B23B}"/>
              </a:ext>
            </a:extLst>
          </p:cNvPr>
          <p:cNvSpPr/>
          <p:nvPr/>
        </p:nvSpPr>
        <p:spPr bwMode="auto">
          <a:xfrm>
            <a:off x="3432206" y="5527823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4" name="箭头: 左右 23">
            <a:extLst>
              <a:ext uri="{FF2B5EF4-FFF2-40B4-BE49-F238E27FC236}">
                <a16:creationId xmlns:a16="http://schemas.microsoft.com/office/drawing/2014/main" id="{7F6776BE-4023-4701-AF27-BA7F53639583}"/>
              </a:ext>
            </a:extLst>
          </p:cNvPr>
          <p:cNvSpPr/>
          <p:nvPr/>
        </p:nvSpPr>
        <p:spPr bwMode="auto">
          <a:xfrm>
            <a:off x="6087380" y="4609777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5" name="箭头: 左右 24">
            <a:extLst>
              <a:ext uri="{FF2B5EF4-FFF2-40B4-BE49-F238E27FC236}">
                <a16:creationId xmlns:a16="http://schemas.microsoft.com/office/drawing/2014/main" id="{897BBA76-6933-4157-96AB-86275B22C546}"/>
              </a:ext>
            </a:extLst>
          </p:cNvPr>
          <p:cNvSpPr/>
          <p:nvPr/>
        </p:nvSpPr>
        <p:spPr bwMode="auto">
          <a:xfrm>
            <a:off x="4856783" y="5091350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26" name="箭头: 左右 25">
            <a:extLst>
              <a:ext uri="{FF2B5EF4-FFF2-40B4-BE49-F238E27FC236}">
                <a16:creationId xmlns:a16="http://schemas.microsoft.com/office/drawing/2014/main" id="{32FF872A-2846-4460-9F2B-09B56B0BCA5D}"/>
              </a:ext>
            </a:extLst>
          </p:cNvPr>
          <p:cNvSpPr/>
          <p:nvPr/>
        </p:nvSpPr>
        <p:spPr bwMode="auto">
          <a:xfrm>
            <a:off x="4248947" y="5527393"/>
            <a:ext cx="288032" cy="142495"/>
          </a:xfrm>
          <a:prstGeom prst="leftRightArrow">
            <a:avLst/>
          </a:prstGeom>
          <a:solidFill>
            <a:schemeClr val="tx2">
              <a:lumMod val="40000"/>
              <a:lumOff val="60000"/>
            </a:schemeClr>
          </a:solidFill>
          <a:ln w="12700" cap="flat" cmpd="sng" algn="ctr">
            <a:solidFill>
              <a:schemeClr val="accent5">
                <a:lumMod val="25000"/>
              </a:schemeClr>
            </a:solidFill>
            <a:prstDash val="solid"/>
            <a:round/>
            <a:headEnd type="triangle" w="sm" len="lg"/>
            <a:tailEnd type="triangle" w="sm" len="lg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tabLst/>
            </a:pPr>
            <a:endParaRPr kumimoji="1" lang="zh-CN" altLang="en-US" sz="2800" b="1" i="0" u="none" strike="noStrike" cap="none" normalizeH="0" baseline="0">
              <a:ln>
                <a:noFill/>
              </a:ln>
              <a:solidFill>
                <a:srgbClr val="FF9933"/>
              </a:solidFill>
              <a:effectLst/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3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371600"/>
            <a:ext cx="7837488" cy="617538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解：设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p:A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输入。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q:B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输入。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r:C</a:t>
            </a:r>
            <a:r>
              <a:rPr lang="zh-CN" altLang="en-US">
                <a:latin typeface="Times New Roman" panose="02020603050405020304" pitchFamily="18" charset="0"/>
                <a:ea typeface="宋体" panose="02010600030101010101" pitchFamily="2" charset="-122"/>
              </a:rPr>
              <a:t>输入。</a:t>
            </a:r>
            <a:r>
              <a:rPr lang="zh-CN" altLang="en-US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zh-CN" sz="24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54748" name="Group 92"/>
          <p:cNvGraphicFramePr>
            <a:graphicFrameLocks noGrp="1"/>
          </p:cNvGraphicFramePr>
          <p:nvPr>
            <p:ph sz="half" idx="2"/>
          </p:nvPr>
        </p:nvGraphicFramePr>
        <p:xfrm>
          <a:off x="1116013" y="2205038"/>
          <a:ext cx="7272337" cy="3816351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79475515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3723855909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347004199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3845603814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47011326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385432941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1329125003"/>
                    </a:ext>
                  </a:extLst>
                </a:gridCol>
              </a:tblGrid>
              <a:tr h="539750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隶书" panose="02010509060101010101" pitchFamily="49" charset="-122"/>
                        </a:rPr>
                        <a:t>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  <a:sym typeface="Symbol" panose="05050102010706020507" pitchFamily="18" charset="2"/>
                        </a:rPr>
                        <a:t>A</a:t>
                      </a: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隶书" panose="02010509060101010101" pitchFamily="49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F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B</a:t>
                      </a:r>
                      <a:endParaRPr kumimoji="1" lang="en-US" altLang="zh-CN" sz="2400" b="1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sym typeface="Symbol" panose="05050102010706020507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        F</a:t>
                      </a:r>
                      <a:r>
                        <a:rPr kumimoji="1" lang="en-US" altLang="zh-CN" sz="24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sym typeface="Symbol" panose="05050102010706020507" pitchFamily="18" charset="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1956310"/>
                  </a:ext>
                </a:extLst>
              </a:tr>
              <a:tr h="406400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4099737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845855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1711794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44338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28744119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9388310"/>
                  </a:ext>
                </a:extLst>
              </a:tr>
              <a:tr h="411163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3209320"/>
                  </a:ext>
                </a:extLst>
              </a:tr>
              <a:tr h="409575"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FF33CC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buSzPct val="70000"/>
                        <a:defRPr kumimoji="1" sz="28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1pPr>
                      <a:lvl2pPr>
                        <a:buClr>
                          <a:schemeClr val="hlink"/>
                        </a:buClr>
                        <a:buSzPct val="70000"/>
                        <a:defRPr kumimoji="1" sz="24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2pPr>
                      <a:lvl3pPr>
                        <a:buSzPct val="70000"/>
                        <a:defRPr kumimoji="1" sz="20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3pPr>
                      <a:lvl4pPr>
                        <a:buClr>
                          <a:schemeClr val="accent2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4pPr>
                      <a:lvl5pPr>
                        <a:buClr>
                          <a:schemeClr val="accent1"/>
                        </a:buClr>
                        <a:buSzPct val="70000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kumimoji="1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folHlink"/>
                          </a:solidFill>
                          <a:effectLst/>
                          <a:latin typeface="Tahoma" panose="020B0604030504040204" pitchFamily="34" charset="0"/>
                          <a:ea typeface="隶书" panose="02010509060101010101" pitchFamily="49" charset="-122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triangle" w="sm" len="lg"/>
                      <a:tailEnd type="triangle" w="sm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602752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682" name="Rectangle 2"/>
          <p:cNvSpPr>
            <a:spLocks noChangeArrowheads="1"/>
          </p:cNvSpPr>
          <p:nvPr/>
        </p:nvSpPr>
        <p:spPr bwMode="auto">
          <a:xfrm>
            <a:off x="1187450" y="1628775"/>
            <a:ext cx="7345363" cy="4400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lg"/>
                <a:tailEnd type="none" w="sm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altLang="zh-CN" sz="2400" baseline="-25000">
                <a:solidFill>
                  <a:schemeClr val="tx1"/>
                </a:solidFill>
                <a:sym typeface="Wingdings" panose="05000000000000000000" pitchFamily="2" charset="2"/>
              </a:rPr>
              <a:t>A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 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4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</a:t>
            </a:r>
            <a:r>
              <a:rPr lang="en-US" altLang="zh-CN" sz="2400">
                <a:solidFill>
                  <a:schemeClr val="tx1"/>
                </a:solidFill>
              </a:rPr>
              <a:t> m</a:t>
            </a:r>
            <a:r>
              <a:rPr lang="en-US" altLang="zh-CN" sz="2400" baseline="-25000">
                <a:solidFill>
                  <a:schemeClr val="tx1"/>
                </a:solidFill>
              </a:rPr>
              <a:t>5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6</a:t>
            </a:r>
            <a:r>
              <a:rPr lang="en-US" altLang="zh-CN" sz="2400">
                <a:solidFill>
                  <a:schemeClr val="tx1"/>
                </a:solidFill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7</a:t>
            </a:r>
          </a:p>
          <a:p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altLang="zh-CN" sz="2400" baseline="-2500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 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</a:t>
            </a:r>
            <a:r>
              <a:rPr lang="en-US" altLang="zh-CN" sz="2400">
                <a:solidFill>
                  <a:schemeClr val="tx1"/>
                </a:solidFill>
              </a:rPr>
              <a:t> m</a:t>
            </a:r>
            <a:r>
              <a:rPr lang="en-US" altLang="zh-CN" sz="2400" baseline="-2500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altLang="zh-CN" sz="2400" baseline="-25000">
                <a:solidFill>
                  <a:schemeClr val="tx1"/>
                </a:solidFill>
                <a:sym typeface="Wingdings" panose="05000000000000000000" pitchFamily="2" charset="2"/>
              </a:rPr>
              <a:t>C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 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1</a:t>
            </a:r>
          </a:p>
          <a:p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现以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F</a:t>
            </a:r>
            <a:r>
              <a:rPr lang="en-US" altLang="zh-CN" sz="2400" baseline="-25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Wingdings" panose="05000000000000000000" pitchFamily="2" charset="2"/>
              </a:rPr>
              <a:t>B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为例化成用联结词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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表示的公式：</a:t>
            </a:r>
          </a:p>
          <a:p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F</a:t>
            </a:r>
            <a:r>
              <a:rPr lang="en-US" altLang="zh-CN" sz="2400" baseline="-25000">
                <a:solidFill>
                  <a:schemeClr val="tx1"/>
                </a:solidFill>
                <a:sym typeface="Wingdings" panose="05000000000000000000" pitchFamily="2" charset="2"/>
              </a:rPr>
              <a:t>B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 </a:t>
            </a:r>
            <a:r>
              <a:rPr lang="en-US" altLang="zh-CN" sz="2400">
                <a:solidFill>
                  <a:schemeClr val="tx1"/>
                </a:solidFill>
              </a:rPr>
              <a:t>m</a:t>
            </a:r>
            <a:r>
              <a:rPr lang="en-US" altLang="zh-CN" sz="2400" baseline="-25000">
                <a:solidFill>
                  <a:schemeClr val="tx1"/>
                </a:solidFill>
              </a:rPr>
              <a:t>2</a:t>
            </a:r>
            <a:r>
              <a:rPr lang="en-US" altLang="zh-CN" sz="2400" baseline="-25000">
                <a:solidFill>
                  <a:schemeClr val="tx1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</a:t>
            </a:r>
            <a:r>
              <a:rPr lang="en-US" altLang="zh-CN" sz="2400">
                <a:solidFill>
                  <a:schemeClr val="tx1"/>
                </a:solidFill>
              </a:rPr>
              <a:t> m</a:t>
            </a:r>
            <a:r>
              <a:rPr lang="en-US" altLang="zh-CN" sz="2400" baseline="-25000">
                <a:solidFill>
                  <a:schemeClr val="tx1"/>
                </a:solidFill>
              </a:rPr>
              <a:t>3</a:t>
            </a:r>
          </a:p>
          <a:p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   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>
                <a:solidFill>
                  <a:schemeClr val="tx1"/>
                </a:solidFill>
              </a:rPr>
              <a:t>¬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p∧q ∧ ¬</a:t>
            </a:r>
            <a:r>
              <a:rPr lang="en-US" altLang="zh-CN" sz="2400"/>
              <a:t> </a:t>
            </a:r>
            <a:r>
              <a:rPr lang="en-US" altLang="zh-CN" sz="2400">
                <a:solidFill>
                  <a:schemeClr val="tx1"/>
                </a:solidFill>
              </a:rPr>
              <a:t>r)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∨(</a:t>
            </a:r>
            <a:r>
              <a:rPr lang="en-US" altLang="zh-CN" sz="2400">
                <a:solidFill>
                  <a:schemeClr val="tx1"/>
                </a:solidFill>
              </a:rPr>
              <a:t>¬p∧q ∧r)</a:t>
            </a:r>
          </a:p>
          <a:p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   </a:t>
            </a:r>
            <a:r>
              <a:rPr lang="en-US" altLang="zh-CN" sz="2400">
                <a:solidFill>
                  <a:schemeClr val="tx1"/>
                </a:solidFill>
              </a:rPr>
              <a:t>¬</a:t>
            </a:r>
            <a:r>
              <a:rPr lang="en-US" altLang="zh-CN" sz="2400"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p∧q</a:t>
            </a:r>
            <a:r>
              <a:rPr lang="en-US" altLang="zh-CN" sz="2400"/>
              <a:t> </a:t>
            </a:r>
          </a:p>
          <a:p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   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(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>
                <a:solidFill>
                  <a:schemeClr val="tx1"/>
                </a:solidFill>
              </a:rPr>
              <a:t>p) ∧q</a:t>
            </a:r>
            <a:r>
              <a:rPr lang="en-US" altLang="zh-CN" sz="2400"/>
              <a:t> </a:t>
            </a:r>
          </a:p>
          <a:p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   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((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>
                <a:solidFill>
                  <a:schemeClr val="tx1"/>
                </a:solidFill>
              </a:rPr>
              <a:t>p)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>
                <a:solidFill>
                  <a:schemeClr val="tx1"/>
                </a:solidFill>
              </a:rPr>
              <a:t> q)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 </a:t>
            </a:r>
            <a:r>
              <a:rPr lang="en-US" altLang="zh-CN" sz="2400">
                <a:solidFill>
                  <a:schemeClr val="tx1"/>
                </a:solidFill>
                <a:sym typeface="Wingdings" panose="05000000000000000000" pitchFamily="2" charset="2"/>
              </a:rPr>
              <a:t>((</a:t>
            </a:r>
            <a:r>
              <a:rPr lang="en-US" altLang="zh-CN" sz="2400">
                <a:solidFill>
                  <a:srgbClr val="FF33CC"/>
                </a:solidFill>
                <a:sym typeface="Wingdings" panose="05000000000000000000" pitchFamily="2" charset="2"/>
              </a:rPr>
              <a:t> </a:t>
            </a:r>
            <a:r>
              <a:rPr lang="en-US" altLang="zh-CN" sz="2400">
                <a:solidFill>
                  <a:schemeClr val="tx1"/>
                </a:solidFill>
              </a:rPr>
              <a:t>p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>
                <a:solidFill>
                  <a:schemeClr val="tx1"/>
                </a:solidFill>
              </a:rPr>
              <a:t>p) </a:t>
            </a:r>
            <a:r>
              <a:rPr lang="en-US" altLang="zh-CN" sz="2400">
                <a:solidFill>
                  <a:schemeClr val="tx1"/>
                </a:solidFill>
                <a:sym typeface="Symbol" panose="05050102010706020507" pitchFamily="18" charset="2"/>
              </a:rPr>
              <a:t></a:t>
            </a:r>
            <a:r>
              <a:rPr lang="en-US" altLang="zh-CN" sz="2400">
                <a:solidFill>
                  <a:schemeClr val="tx1"/>
                </a:solidFill>
              </a:rPr>
              <a:t> q)</a:t>
            </a:r>
            <a:r>
              <a:rPr lang="en-US" altLang="zh-CN" sz="2400"/>
              <a:t> </a:t>
            </a:r>
            <a:endParaRPr lang="en-US" altLang="zh-CN" sz="2400" baseline="-25000">
              <a:solidFill>
                <a:schemeClr val="tx1"/>
              </a:solidFill>
            </a:endParaRPr>
          </a:p>
          <a:p>
            <a:endParaRPr lang="en-US" altLang="zh-CN" sz="240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2数据库系统-第十二章">
  <a:themeElements>
    <a:clrScheme name="12数据库系统-第十二章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12数据库系统-第十二章">
      <a:majorFont>
        <a:latin typeface="Tahoma"/>
        <a:ea typeface="黑体"/>
        <a:cs typeface=""/>
      </a:majorFont>
      <a:minorFont>
        <a:latin typeface="Tahoma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隶书" panose="020105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triangle" w="sm" len="lg"/>
          <a:tailEnd type="triangle" w="sm" len="lg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folHlink"/>
          </a:buClr>
          <a:buSzPct val="60000"/>
          <a:buFont typeface="Wingdings" panose="05000000000000000000" pitchFamily="2" charset="2"/>
          <a:buNone/>
          <a:tabLst/>
          <a:defRPr kumimoji="1" lang="zh-CN" altLang="en-US" sz="2800" b="1" i="0" u="none" strike="noStrike" cap="none" normalizeH="0" baseline="0" smtClean="0">
            <a:ln>
              <a:noFill/>
            </a:ln>
            <a:solidFill>
              <a:srgbClr val="FF9933"/>
            </a:solidFill>
            <a:effectLst/>
            <a:latin typeface="Tahoma" panose="020B0604030504040204" pitchFamily="34" charset="0"/>
            <a:ea typeface="隶书" panose="02010509060101010101" pitchFamily="49" charset="-122"/>
          </a:defRPr>
        </a:defPPr>
      </a:lstStyle>
    </a:lnDef>
  </a:objectDefaults>
  <a:extraClrSchemeLst>
    <a:extraClrScheme>
      <a:clrScheme name="12数据库系统-第十二章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2数据库系统-第十二章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2数据库系统-第十二章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H:\数据库ppt\数据库\12数据库系统-第十二章.ppt</Template>
  <TotalTime>7586</TotalTime>
  <Words>476</Words>
  <Application>Microsoft Office PowerPoint</Application>
  <PresentationFormat>全屏显示(4:3)</PresentationFormat>
  <Paragraphs>213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4" baseType="lpstr">
      <vt:lpstr>方正舒体</vt:lpstr>
      <vt:lpstr>黑体</vt:lpstr>
      <vt:lpstr>华文楷体</vt:lpstr>
      <vt:lpstr>华文中宋</vt:lpstr>
      <vt:lpstr>隶书</vt:lpstr>
      <vt:lpstr>宋体</vt:lpstr>
      <vt:lpstr>Arial</vt:lpstr>
      <vt:lpstr>Symbol</vt:lpstr>
      <vt:lpstr>Tahoma</vt:lpstr>
      <vt:lpstr>Times New Roman</vt:lpstr>
      <vt:lpstr>Wingdings</vt:lpstr>
      <vt:lpstr>12数据库系统-第十二章</vt:lpstr>
      <vt:lpstr>Equation</vt:lpstr>
      <vt:lpstr>MathType 6.0 Equation</vt:lpstr>
      <vt:lpstr>第二章  命题逻辑等值演算 </vt:lpstr>
      <vt:lpstr>第二章  命题逻辑等值演算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ujn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E-tutorial</dc:title>
  <dc:creator>lyz</dc:creator>
  <cp:lastModifiedBy>Glenn Lo</cp:lastModifiedBy>
  <cp:revision>546</cp:revision>
  <dcterms:created xsi:type="dcterms:W3CDTF">2003-02-08T01:46:23Z</dcterms:created>
  <dcterms:modified xsi:type="dcterms:W3CDTF">2017-10-08T22:54:11Z</dcterms:modified>
</cp:coreProperties>
</file>