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650" r:id="rId2"/>
    <p:sldId id="459" r:id="rId3"/>
    <p:sldId id="658" r:id="rId4"/>
    <p:sldId id="460" r:id="rId5"/>
    <p:sldId id="462" r:id="rId6"/>
    <p:sldId id="659" r:id="rId7"/>
    <p:sldId id="626" r:id="rId8"/>
    <p:sldId id="660" r:id="rId9"/>
    <p:sldId id="661" r:id="rId10"/>
    <p:sldId id="662" r:id="rId11"/>
    <p:sldId id="663" r:id="rId12"/>
    <p:sldId id="664" r:id="rId13"/>
    <p:sldId id="666" r:id="rId14"/>
    <p:sldId id="665" r:id="rId15"/>
    <p:sldId id="622" r:id="rId16"/>
    <p:sldId id="515" r:id="rId17"/>
    <p:sldId id="516" r:id="rId18"/>
    <p:sldId id="518" r:id="rId19"/>
    <p:sldId id="668" r:id="rId20"/>
    <p:sldId id="623" r:id="rId21"/>
    <p:sldId id="667" r:id="rId22"/>
    <p:sldId id="669" r:id="rId23"/>
    <p:sldId id="671" r:id="rId24"/>
    <p:sldId id="672" r:id="rId25"/>
    <p:sldId id="670" r:id="rId26"/>
    <p:sldId id="657" r:id="rId27"/>
    <p:sldId id="673" r:id="rId28"/>
    <p:sldId id="674" r:id="rId29"/>
  </p:sldIdLst>
  <p:sldSz cx="9144000" cy="6858000" type="screen4x3"/>
  <p:notesSz cx="7010400" cy="92964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9900FF"/>
    <a:srgbClr val="FF3300"/>
    <a:srgbClr val="FF9933"/>
    <a:srgbClr val="FF33CC"/>
    <a:srgbClr val="00CC99"/>
    <a:srgbClr val="80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654" autoAdjust="0"/>
  </p:normalViewPr>
  <p:slideViewPr>
    <p:cSldViewPr>
      <p:cViewPr varScale="1">
        <p:scale>
          <a:sx n="106" d="100"/>
          <a:sy n="106" d="100"/>
        </p:scale>
        <p:origin x="12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6.xml"/><Relationship Id="rId18" Type="http://schemas.openxmlformats.org/officeDocument/2006/relationships/slide" Target="slides/slide22.xml"/><Relationship Id="rId3" Type="http://schemas.openxmlformats.org/officeDocument/2006/relationships/slide" Target="slides/slide4.xml"/><Relationship Id="rId21" Type="http://schemas.openxmlformats.org/officeDocument/2006/relationships/slide" Target="slides/slide2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21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0" Type="http://schemas.openxmlformats.org/officeDocument/2006/relationships/slide" Target="slides/slide2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10" Type="http://schemas.openxmlformats.org/officeDocument/2006/relationships/slide" Target="slides/slide12.xml"/><Relationship Id="rId19" Type="http://schemas.openxmlformats.org/officeDocument/2006/relationships/slide" Target="slides/slide23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D7B917CF-8298-4CB4-AE62-85AE730A95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D57466F1-D5BB-4A6E-A6FF-8B6833C9A8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74116" name="Rectangle 4">
            <a:extLst>
              <a:ext uri="{FF2B5EF4-FFF2-40B4-BE49-F238E27FC236}">
                <a16:creationId xmlns:a16="http://schemas.microsoft.com/office/drawing/2014/main" id="{85A2DBF0-4400-442D-BD6F-20482277EC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74117" name="Rectangle 5">
            <a:extLst>
              <a:ext uri="{FF2B5EF4-FFF2-40B4-BE49-F238E27FC236}">
                <a16:creationId xmlns:a16="http://schemas.microsoft.com/office/drawing/2014/main" id="{A73586E6-205C-40D3-94FF-A91428248D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25170CB6-B924-418A-8263-70F81FC4B1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161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96D16C13-4C5D-4B0B-9A81-34B440C767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FDBEE826-17FF-4F29-B213-17E32F7F20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27462EF7-A038-460E-A0F2-55F636E621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C2473E59-3430-48CD-8F95-B500D999A0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4DA22146-6D7B-4618-AAEF-8557A77C8D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6FA8C9AD-C523-40F1-B4EB-C5AAF04C5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fld id="{A423C165-0627-4B30-84E4-BBFF3EBD35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680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>
            <a:extLst>
              <a:ext uri="{FF2B5EF4-FFF2-40B4-BE49-F238E27FC236}">
                <a16:creationId xmlns:a16="http://schemas.microsoft.com/office/drawing/2014/main" id="{3841E220-6A04-42A2-83CA-E10982CC2A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848600" cy="1143000"/>
          </a:xfrm>
        </p:spPr>
        <p:txBody>
          <a:bodyPr/>
          <a:lstStyle>
            <a:lvl1pPr algn="ctr">
              <a:defRPr sz="4800">
                <a:solidFill>
                  <a:srgbClr val="FF3300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4152" name="Group 56">
            <a:extLst>
              <a:ext uri="{FF2B5EF4-FFF2-40B4-BE49-F238E27FC236}">
                <a16:creationId xmlns:a16="http://schemas.microsoft.com/office/drawing/2014/main" id="{6B5CC66D-8CB6-414F-8601-7F0E13BFD37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8542338" cy="1052513"/>
            <a:chOff x="80" y="624"/>
            <a:chExt cx="5381" cy="663"/>
          </a:xfrm>
        </p:grpSpPr>
        <p:sp>
          <p:nvSpPr>
            <p:cNvPr id="4153" name="Rectangle 57">
              <a:extLst>
                <a:ext uri="{FF2B5EF4-FFF2-40B4-BE49-F238E27FC236}">
                  <a16:creationId xmlns:a16="http://schemas.microsoft.com/office/drawing/2014/main" id="{FB209663-59CA-49D8-9FCB-BAED5491576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4" name="Rectangle 58">
              <a:extLst>
                <a:ext uri="{FF2B5EF4-FFF2-40B4-BE49-F238E27FC236}">
                  <a16:creationId xmlns:a16="http://schemas.microsoft.com/office/drawing/2014/main" id="{67485125-0EB6-4456-9F48-9DBB68F873C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5" name="Rectangle 59">
              <a:extLst>
                <a:ext uri="{FF2B5EF4-FFF2-40B4-BE49-F238E27FC236}">
                  <a16:creationId xmlns:a16="http://schemas.microsoft.com/office/drawing/2014/main" id="{60675DBC-5194-4E79-A329-4F16E7D64C8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6" name="Rectangle 60">
              <a:extLst>
                <a:ext uri="{FF2B5EF4-FFF2-40B4-BE49-F238E27FC236}">
                  <a16:creationId xmlns:a16="http://schemas.microsoft.com/office/drawing/2014/main" id="{F9D44370-642B-4932-8FD1-5C4CC2C555B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7" name="Rectangle 61">
              <a:extLst>
                <a:ext uri="{FF2B5EF4-FFF2-40B4-BE49-F238E27FC236}">
                  <a16:creationId xmlns:a16="http://schemas.microsoft.com/office/drawing/2014/main" id="{49EFB3D3-1029-4D77-A63F-3641A8D65CD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8" name="Rectangle 62">
              <a:extLst>
                <a:ext uri="{FF2B5EF4-FFF2-40B4-BE49-F238E27FC236}">
                  <a16:creationId xmlns:a16="http://schemas.microsoft.com/office/drawing/2014/main" id="{346DE295-FC01-4916-BEA5-67EC7A3426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9" name="Rectangle 63">
              <a:extLst>
                <a:ext uri="{FF2B5EF4-FFF2-40B4-BE49-F238E27FC236}">
                  <a16:creationId xmlns:a16="http://schemas.microsoft.com/office/drawing/2014/main" id="{4AC7ACD4-7496-4FF4-B609-B0710487F4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4161" name="Picture 65" descr="厦大logo">
            <a:extLst>
              <a:ext uri="{FF2B5EF4-FFF2-40B4-BE49-F238E27FC236}">
                <a16:creationId xmlns:a16="http://schemas.microsoft.com/office/drawing/2014/main" id="{6340E8D7-434C-4BD3-90A4-4FF95894E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174331"/>
            <a:ext cx="1701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B28A-4BB5-4D51-B5CB-7EDF0D44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E7B13-967E-4BB3-B2F6-F8B71ABC6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D1ECE-42AB-4C48-A0E5-070D6627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2B27B-1E65-40F8-9134-316A86FE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10116E-1155-4641-BFBF-64B8E503E4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571935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4DE2E0-CF8C-499F-B2F4-EECACED70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4825" y="533400"/>
            <a:ext cx="2005013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09D7D3-40C4-42B2-BCCA-2130B6C21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33400"/>
            <a:ext cx="5864225" cy="5791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F043A-88C0-40AC-A535-4DBB1CC5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D6E51-073D-466E-82A3-9BFA8B4D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4404A4-32F8-4B30-9FEF-884415E0D8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672147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974F0-EC49-4684-8EB7-6B5B1F73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12DF3-8EDD-4037-B5DC-6E16AC1D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F75DA-1A2C-4575-89D6-B838B09E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53A60-AFEA-434B-BA47-A4E881A1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CE298B-4378-4DA4-B9D2-DBA97FDF2F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965385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19CFC-27AB-44FF-B1BF-91BD1776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08933-ABCE-497C-8623-C089A829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95C6D-F15A-471B-AC36-F6FB56E8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C3F2D-2A8D-4FDD-8A5C-79DF6155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5ED67-0D49-47B2-A6DB-5170704F82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672395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F3110-9347-4D61-B3C6-0A5D0597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6B204-2983-4D2F-8B48-46B216F5E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64407-DABA-40F7-A32F-84B3F4F89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F2730-E8C6-41E3-846B-2575DDCD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53D3D-F167-4617-8915-09EF6A71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16DD35-E6D5-4401-8FF0-6E706D6FDA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50275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A7905-ACBD-4E5E-A361-E2575FFC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21326-F276-4214-A70C-4A7D86F3E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830664-D3F1-4B27-A70A-992BA95C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C20D4-64E7-47D6-9AC5-778D1CF25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154778-C875-42F0-BD20-24CE8A680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420CF-BAE7-4211-BE84-E07F634A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AA037-83CB-4509-8174-3E192C81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C19763-8C9D-42DF-A724-7D1074D59E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58785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F5C9A-288C-42B8-8714-67456155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16233-B49B-496A-B1A7-DEB24FB8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C6F54-F0EB-48AB-9F18-86B27927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D6EDE4-8EB3-456B-A628-0BB846CC84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515934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C92DAB-07F6-430F-A35D-2C5B14B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DDDD7-B937-46B6-BB75-2941DE73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10FE62-8990-46CC-868D-48C6A277FA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72874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7093D-EA74-4C14-BA3F-37F4BD9C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A814C-EA53-4C79-BBC9-E83BD255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CC03D-8A3D-4E9B-AA1D-D175B42D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D7844-26E2-4D8C-ACC0-2B36C941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4263B-6E1A-4039-8073-BBF96164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7B47B8-966A-4AA1-8998-4EFCBACDCF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22043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86CC9-A8D5-48F0-88AB-D8B2099B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B15E6E-E9CF-4B1A-9417-A38B1BC1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A6A6A8-D492-40D2-9CF1-EA2CED26E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1EC1A-6F7B-444D-B66F-23008703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7033F-A1D4-4D0F-9677-8F38C9E1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3B1AA6-36F8-4E14-8E29-3C64A93863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33823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5" name="Group 23">
            <a:extLst>
              <a:ext uri="{FF2B5EF4-FFF2-40B4-BE49-F238E27FC236}">
                <a16:creationId xmlns:a16="http://schemas.microsoft.com/office/drawing/2014/main" id="{B8A1F5C7-BF4C-4ED9-8F64-AEE49806228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57200"/>
            <a:ext cx="8542338" cy="1052513"/>
            <a:chOff x="80" y="624"/>
            <a:chExt cx="5381" cy="663"/>
          </a:xfrm>
        </p:grpSpPr>
        <p:sp>
          <p:nvSpPr>
            <p:cNvPr id="3074" name="Rectangle 2">
              <a:extLst>
                <a:ext uri="{FF2B5EF4-FFF2-40B4-BE49-F238E27FC236}">
                  <a16:creationId xmlns:a16="http://schemas.microsoft.com/office/drawing/2014/main" id="{21DE131F-8C88-442C-BFCA-4D3961D5B9E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5" name="Rectangle 3">
              <a:extLst>
                <a:ext uri="{FF2B5EF4-FFF2-40B4-BE49-F238E27FC236}">
                  <a16:creationId xmlns:a16="http://schemas.microsoft.com/office/drawing/2014/main" id="{823FAB9B-EE29-4E6E-8947-C2CDD64B786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6" name="Rectangle 4">
              <a:extLst>
                <a:ext uri="{FF2B5EF4-FFF2-40B4-BE49-F238E27FC236}">
                  <a16:creationId xmlns:a16="http://schemas.microsoft.com/office/drawing/2014/main" id="{51EF3E38-F155-44C8-A083-3296C4D2A15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7" name="Rectangle 5">
              <a:extLst>
                <a:ext uri="{FF2B5EF4-FFF2-40B4-BE49-F238E27FC236}">
                  <a16:creationId xmlns:a16="http://schemas.microsoft.com/office/drawing/2014/main" id="{564EE299-9E72-40C8-8578-F479D3A9FEE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8" name="Rectangle 6">
              <a:extLst>
                <a:ext uri="{FF2B5EF4-FFF2-40B4-BE49-F238E27FC236}">
                  <a16:creationId xmlns:a16="http://schemas.microsoft.com/office/drawing/2014/main" id="{1811ABEF-A0BA-44EC-B5B0-B0887C80A5F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9" name="Rectangle 7">
              <a:extLst>
                <a:ext uri="{FF2B5EF4-FFF2-40B4-BE49-F238E27FC236}">
                  <a16:creationId xmlns:a16="http://schemas.microsoft.com/office/drawing/2014/main" id="{BBF8B7A8-53FD-4229-A025-CE37AA4B30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0" name="Rectangle 8">
              <a:extLst>
                <a:ext uri="{FF2B5EF4-FFF2-40B4-BE49-F238E27FC236}">
                  <a16:creationId xmlns:a16="http://schemas.microsoft.com/office/drawing/2014/main" id="{52448E64-8F26-4830-8EB8-875E06DE7E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081" name="Rectangle 9">
            <a:extLst>
              <a:ext uri="{FF2B5EF4-FFF2-40B4-BE49-F238E27FC236}">
                <a16:creationId xmlns:a16="http://schemas.microsoft.com/office/drawing/2014/main" id="{99CB0798-661B-4429-893F-F5D34D7D0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793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D6228F29-1812-4CFC-8643-DF121DA1E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8001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53995EFD-9F10-4238-A390-8CC1004FF6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600" b="1">
                <a:solidFill>
                  <a:srgbClr val="FF0000"/>
                </a:solidFill>
                <a:ea typeface="方正舒体" panose="02010601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D004A6AA-C054-414B-91FC-C5ADEB7273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600" b="1">
                <a:solidFill>
                  <a:srgbClr val="FF0000"/>
                </a:solidFill>
                <a:ea typeface="方正舒体" panose="02010601030101010101" pitchFamily="2" charset="-122"/>
              </a:defRPr>
            </a:lvl1pPr>
          </a:lstStyle>
          <a:p>
            <a:fld id="{7AFE4D6D-6710-4383-8BF5-5C6B18A247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BE8E9FA5-BE04-4B18-AECC-7FFACA2B18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95925" y="3086100"/>
            <a:ext cx="6608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  <p:sndAc>
      <p:stSnd>
        <p:snd r:embed="rId13" name="chimes.wav"/>
      </p:stSnd>
    </p:sndAc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audio" Target="../media/audio1.wav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audio" Target="../media/audio1.wav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audio" Target="../media/audio1.wav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audio" Target="../media/audio1.wav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audio" Target="../media/audio1.wav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audio" Target="../media/audio1.wav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6D9BCE4F-3312-4840-9F27-A73DF9C33E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2448173"/>
          </a:xfrm>
        </p:spPr>
        <p:txBody>
          <a:bodyPr/>
          <a:lstStyle/>
          <a:p>
            <a:r>
              <a:rPr lang="zh-TW" altLang="en-US" dirty="0"/>
              <a:t>第三章</a:t>
            </a:r>
            <a:br>
              <a:rPr lang="en-US" altLang="zh-CN" dirty="0"/>
            </a:br>
            <a:r>
              <a:rPr lang="zh-CN" altLang="en-US" dirty="0"/>
              <a:t>命题逻辑的推理理论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28905"/>
              </p:ext>
            </p:extLst>
          </p:nvPr>
        </p:nvGraphicFramePr>
        <p:xfrm>
          <a:off x="1052368" y="1268760"/>
          <a:ext cx="6365875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73" name="Equation" r:id="rId4" imgW="3213000" imgH="2717640" progId="Equation.DSMT4">
                  <p:embed/>
                </p:oleObj>
              </mc:Choice>
              <mc:Fallback>
                <p:oleObj name="Equation" r:id="rId4" imgW="3213000" imgH="27176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368" y="1268760"/>
                        <a:ext cx="6365875" cy="533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5794"/>
              </p:ext>
            </p:extLst>
          </p:nvPr>
        </p:nvGraphicFramePr>
        <p:xfrm>
          <a:off x="7470775" y="1997432"/>
          <a:ext cx="845640" cy="84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74" name="Equation" r:id="rId6" imgW="469800" imgH="469800" progId="Equation.DSMT4">
                  <p:embed/>
                </p:oleObj>
              </mc:Choice>
              <mc:Fallback>
                <p:oleObj name="Equation" r:id="rId6" imgW="469800" imgH="469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1997432"/>
                        <a:ext cx="845640" cy="8456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98693"/>
              </p:ext>
            </p:extLst>
          </p:nvPr>
        </p:nvGraphicFramePr>
        <p:xfrm>
          <a:off x="2843808" y="2853342"/>
          <a:ext cx="9604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75" name="Equation" r:id="rId8" imgW="533160" imgH="330120" progId="Equation.DSMT4">
                  <p:embed/>
                </p:oleObj>
              </mc:Choice>
              <mc:Fallback>
                <p:oleObj name="Equation" r:id="rId8" imgW="533160" imgH="33012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853342"/>
                        <a:ext cx="960437" cy="595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00878"/>
              </p:ext>
            </p:extLst>
          </p:nvPr>
        </p:nvGraphicFramePr>
        <p:xfrm>
          <a:off x="6572105" y="2852936"/>
          <a:ext cx="8461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76" name="Equation" r:id="rId10" imgW="469800" imgH="330120" progId="Equation.DSMT4">
                  <p:embed/>
                </p:oleObj>
              </mc:Choice>
              <mc:Fallback>
                <p:oleObj name="Equation" r:id="rId10" imgW="469800" imgH="33012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105" y="2852936"/>
                        <a:ext cx="846138" cy="595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78837"/>
              </p:ext>
            </p:extLst>
          </p:nvPr>
        </p:nvGraphicFramePr>
        <p:xfrm>
          <a:off x="3203848" y="3501008"/>
          <a:ext cx="8921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77" name="Equation" r:id="rId12" imgW="495000" imgH="469800" progId="Equation.DSMT4">
                  <p:embed/>
                </p:oleObj>
              </mc:Choice>
              <mc:Fallback>
                <p:oleObj name="Equation" r:id="rId12" imgW="495000" imgH="4698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501008"/>
                        <a:ext cx="892175" cy="846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939720"/>
              </p:ext>
            </p:extLst>
          </p:nvPr>
        </p:nvGraphicFramePr>
        <p:xfrm>
          <a:off x="7470775" y="3489325"/>
          <a:ext cx="11430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78" name="Equation" r:id="rId14" imgW="634680" imgH="482400" progId="Equation.DSMT4">
                  <p:embed/>
                </p:oleObj>
              </mc:Choice>
              <mc:Fallback>
                <p:oleObj name="Equation" r:id="rId14" imgW="63468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3489325"/>
                        <a:ext cx="1143000" cy="868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555799"/>
              </p:ext>
            </p:extLst>
          </p:nvPr>
        </p:nvGraphicFramePr>
        <p:xfrm>
          <a:off x="3203036" y="4509120"/>
          <a:ext cx="8239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79" name="Equation" r:id="rId16" imgW="457200" imgH="469800" progId="Equation.DSMT4">
                  <p:embed/>
                </p:oleObj>
              </mc:Choice>
              <mc:Fallback>
                <p:oleObj name="Equation" r:id="rId16" imgW="457200" imgH="469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036" y="4509120"/>
                        <a:ext cx="823913" cy="846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73085"/>
              </p:ext>
            </p:extLst>
          </p:nvPr>
        </p:nvGraphicFramePr>
        <p:xfrm>
          <a:off x="7164288" y="4460925"/>
          <a:ext cx="10747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80" name="Equation" r:id="rId18" imgW="596880" imgH="634680" progId="Equation.DSMT4">
                  <p:embed/>
                </p:oleObj>
              </mc:Choice>
              <mc:Fallback>
                <p:oleObj name="Equation" r:id="rId18" imgW="596880" imgH="63468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4460925"/>
                        <a:ext cx="1074738" cy="1143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682397"/>
              </p:ext>
            </p:extLst>
          </p:nvPr>
        </p:nvGraphicFramePr>
        <p:xfrm>
          <a:off x="3312261" y="5603925"/>
          <a:ext cx="14176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81" name="Equation" r:id="rId20" imgW="787320" imgH="634680" progId="Equation.DSMT4">
                  <p:embed/>
                </p:oleObj>
              </mc:Choice>
              <mc:Fallback>
                <p:oleObj name="Equation" r:id="rId20" imgW="787320" imgH="63468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261" y="5603925"/>
                        <a:ext cx="1417637" cy="1143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53893"/>
              </p:ext>
            </p:extLst>
          </p:nvPr>
        </p:nvGraphicFramePr>
        <p:xfrm>
          <a:off x="7441060" y="5749008"/>
          <a:ext cx="9826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82" name="Equation" r:id="rId22" imgW="545760" imgH="469800" progId="Equation.DSMT4">
                  <p:embed/>
                </p:oleObj>
              </mc:Choice>
              <mc:Fallback>
                <p:oleObj name="Equation" r:id="rId22" imgW="545760" imgH="4698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060" y="5749008"/>
                        <a:ext cx="982662" cy="844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624699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0373"/>
              </p:ext>
            </p:extLst>
          </p:nvPr>
        </p:nvGraphicFramePr>
        <p:xfrm>
          <a:off x="1115616" y="1484784"/>
          <a:ext cx="6062662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6" name="Equation" r:id="rId4" imgW="3060360" imgH="698400" progId="Equation.DSMT4">
                  <p:embed/>
                </p:oleObj>
              </mc:Choice>
              <mc:Fallback>
                <p:oleObj name="Equation" r:id="rId4" imgW="3060360" imgH="6984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84784"/>
                        <a:ext cx="6062662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FE42A25C-3871-4C9B-A118-7132946A8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57466"/>
              </p:ext>
            </p:extLst>
          </p:nvPr>
        </p:nvGraphicFramePr>
        <p:xfrm>
          <a:off x="6300192" y="2169790"/>
          <a:ext cx="2736304" cy="35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7" name="Equation" r:id="rId6" imgW="1549080" imgH="203040" progId="Equation.DSMT4">
                  <p:embed/>
                </p:oleObj>
              </mc:Choice>
              <mc:Fallback>
                <p:oleObj name="Equation" r:id="rId6" imgW="1549080" imgH="2030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169790"/>
                        <a:ext cx="2736304" cy="35567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077E236-7AA0-4DAD-ADDB-BAC5F75FA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03546"/>
              </p:ext>
            </p:extLst>
          </p:nvPr>
        </p:nvGraphicFramePr>
        <p:xfrm>
          <a:off x="1619672" y="3068960"/>
          <a:ext cx="5400600" cy="3196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8" name="Equation" r:id="rId8" imgW="2933640" imgH="1752480" progId="Equation.DSMT4">
                  <p:embed/>
                </p:oleObj>
              </mc:Choice>
              <mc:Fallback>
                <p:oleObj name="Equation" r:id="rId8" imgW="2933640" imgH="175248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8B34A6C-A700-4471-B576-6491B93A1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68960"/>
                        <a:ext cx="5400600" cy="3196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B232C3D4-F7D4-4403-9796-AC2A5F956B28}"/>
              </a:ext>
            </a:extLst>
          </p:cNvPr>
          <p:cNvSpPr/>
          <p:nvPr/>
        </p:nvSpPr>
        <p:spPr bwMode="auto">
          <a:xfrm>
            <a:off x="1763688" y="3573016"/>
            <a:ext cx="360040" cy="2520280"/>
          </a:xfrm>
          <a:prstGeom prst="leftBrace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E942B92-63F4-4491-A298-6A7D14828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8404"/>
              </p:ext>
            </p:extLst>
          </p:nvPr>
        </p:nvGraphicFramePr>
        <p:xfrm>
          <a:off x="413742" y="4667006"/>
          <a:ext cx="12779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9" name="Equation" r:id="rId10" imgW="723600" imgH="203040" progId="Equation.DSMT4">
                  <p:embed/>
                </p:oleObj>
              </mc:Choice>
              <mc:Fallback>
                <p:oleObj name="Equation" r:id="rId10" imgW="723600" imgH="2030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FE42A25C-3871-4C9B-A118-7132946A8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42" y="4667006"/>
                        <a:ext cx="1277938" cy="355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987934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F221C-7196-4516-8F9C-9830D5682041}"/>
              </a:ext>
            </a:extLst>
          </p:cNvPr>
          <p:cNvSpPr/>
          <p:nvPr/>
        </p:nvSpPr>
        <p:spPr bwMode="auto">
          <a:xfrm>
            <a:off x="2825702" y="3068954"/>
            <a:ext cx="3744416" cy="576064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0E60F32D-0669-4AB7-8290-5842789B6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059728"/>
              </p:ext>
            </p:extLst>
          </p:nvPr>
        </p:nvGraphicFramePr>
        <p:xfrm>
          <a:off x="1187450" y="1698625"/>
          <a:ext cx="7196138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6" name="Equation" r:id="rId4" imgW="3632040" imgH="2006280" progId="Equation.DSMT4">
                  <p:embed/>
                </p:oleObj>
              </mc:Choice>
              <mc:Fallback>
                <p:oleObj name="Equation" r:id="rId4" imgW="3632040" imgH="200628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98625"/>
                        <a:ext cx="7196138" cy="393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45457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853434"/>
              </p:ext>
            </p:extLst>
          </p:nvPr>
        </p:nvGraphicFramePr>
        <p:xfrm>
          <a:off x="1115616" y="1484784"/>
          <a:ext cx="6062662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3" name="Equation" r:id="rId4" imgW="3060360" imgH="698400" progId="Equation.DSMT4">
                  <p:embed/>
                </p:oleObj>
              </mc:Choice>
              <mc:Fallback>
                <p:oleObj name="Equation" r:id="rId4" imgW="3060360" imgH="6984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84784"/>
                        <a:ext cx="6062662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169C6DDD-15EA-4721-9337-CCE35BB8F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12807"/>
              </p:ext>
            </p:extLst>
          </p:nvPr>
        </p:nvGraphicFramePr>
        <p:xfrm>
          <a:off x="1259632" y="3140968"/>
          <a:ext cx="6054725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4" name="Equation" r:id="rId6" imgW="3288960" imgH="1549080" progId="Equation.DSMT4">
                  <p:embed/>
                </p:oleObj>
              </mc:Choice>
              <mc:Fallback>
                <p:oleObj name="Equation" r:id="rId6" imgW="3288960" imgH="154908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1077E236-7AA0-4DAD-ADDB-BAC5F75FA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140968"/>
                        <a:ext cx="6054725" cy="28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263383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6EF0CBCD-DD33-461B-B65A-B0F5775EE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94221"/>
              </p:ext>
            </p:extLst>
          </p:nvPr>
        </p:nvGraphicFramePr>
        <p:xfrm>
          <a:off x="1187624" y="1772816"/>
          <a:ext cx="6062662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6" name="Equation" r:id="rId4" imgW="3060360" imgH="1638000" progId="Equation.DSMT4">
                  <p:embed/>
                </p:oleObj>
              </mc:Choice>
              <mc:Fallback>
                <p:oleObj name="Equation" r:id="rId4" imgW="3060360" imgH="16380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72816"/>
                        <a:ext cx="6062662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60902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5CAA37BA-1040-499A-80E5-F05AA4C55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391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70000"/>
            </a:pPr>
            <a:r>
              <a:rPr lang="zh-CN" altLang="en-US" sz="2800" b="1" dirty="0">
                <a:solidFill>
                  <a:schemeClr val="hlink"/>
                </a:solidFill>
              </a:rPr>
              <a:t>练习</a:t>
            </a:r>
            <a:r>
              <a:rPr lang="en-US" altLang="zh-CN" sz="2800" b="1" dirty="0">
                <a:solidFill>
                  <a:schemeClr val="hlink"/>
                </a:solidFill>
              </a:rPr>
              <a:t>1  </a:t>
            </a:r>
            <a:r>
              <a:rPr lang="zh-CN" altLang="en-US" sz="2800" b="1" dirty="0">
                <a:solidFill>
                  <a:schemeClr val="hlink"/>
                </a:solidFill>
              </a:rPr>
              <a:t>解</a:t>
            </a:r>
            <a:endParaRPr lang="zh-CN" altLang="en-US" sz="3200" b="1" dirty="0"/>
          </a:p>
          <a:p>
            <a:pPr algn="just">
              <a:lnSpc>
                <a:spcPct val="90000"/>
              </a:lnSpc>
              <a:spcBef>
                <a:spcPct val="20000"/>
              </a:spcBef>
              <a:buSzPct val="70000"/>
            </a:pPr>
            <a:r>
              <a:rPr lang="en-US" altLang="zh-CN" sz="2800" b="1" dirty="0">
                <a:latin typeface="Tahoma" panose="020B0604030504040204" pitchFamily="34" charset="0"/>
              </a:rPr>
              <a:t>1.      </a:t>
            </a:r>
            <a:r>
              <a:rPr lang="zh-CN" altLang="en-US" sz="2800" b="1" dirty="0">
                <a:latin typeface="Tahoma" panose="020B0604030504040204" pitchFamily="34" charset="0"/>
              </a:rPr>
              <a:t>前提：</a:t>
            </a:r>
            <a:r>
              <a:rPr lang="en-US" altLang="zh-CN" sz="2800" b="1" dirty="0">
                <a:latin typeface="Tahoma" panose="020B0604030504040204" pitchFamily="34" charset="0"/>
              </a:rPr>
              <a:t>p </a:t>
            </a:r>
            <a:r>
              <a:rPr lang="en-US" altLang="zh-CN" sz="2800" b="1" dirty="0">
                <a:latin typeface="Tahoma" panose="020B0604030504040204" pitchFamily="34" charset="0"/>
                <a:sym typeface="Symbol" panose="05050102010706020507" pitchFamily="18" charset="2"/>
              </a:rPr>
              <a:t>r, q  s </a:t>
            </a:r>
            <a:r>
              <a:rPr lang="en-US" altLang="zh-CN" sz="2800" b="1" dirty="0">
                <a:latin typeface="Tahoma" panose="020B0604030504040204" pitchFamily="34" charset="0"/>
              </a:rPr>
              <a:t>, </a:t>
            </a:r>
            <a:r>
              <a:rPr lang="en-US" altLang="zh-CN" sz="2800" b="1" dirty="0" err="1">
                <a:latin typeface="Tahoma" panose="020B0604030504040204" pitchFamily="34" charset="0"/>
              </a:rPr>
              <a:t>p</a:t>
            </a:r>
            <a:r>
              <a:rPr lang="en-US" altLang="zh-CN" sz="2800" b="1" dirty="0" err="1">
                <a:latin typeface="Tahoma" panose="020B0604030504040204" pitchFamily="34" charset="0"/>
                <a:sym typeface="Symbol" panose="05050102010706020507" pitchFamily="18" charset="2"/>
              </a:rPr>
              <a:t>∧</a:t>
            </a:r>
            <a:r>
              <a:rPr lang="en-US" altLang="zh-CN" sz="2800" b="1" dirty="0" err="1">
                <a:latin typeface="Tahoma" panose="020B0604030504040204" pitchFamily="34" charset="0"/>
              </a:rPr>
              <a:t>q</a:t>
            </a:r>
            <a:endParaRPr lang="en-US" altLang="zh-CN" sz="2800" b="1" dirty="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SzPct val="70000"/>
            </a:pPr>
            <a:r>
              <a:rPr lang="en-US" altLang="zh-CN" sz="2800" b="1" dirty="0">
                <a:latin typeface="Tahoma" panose="020B0604030504040204" pitchFamily="34" charset="0"/>
                <a:sym typeface="Symbol" panose="05050102010706020507" pitchFamily="18" charset="2"/>
              </a:rPr>
              <a:t>         </a:t>
            </a: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结论：</a:t>
            </a:r>
            <a:r>
              <a:rPr lang="en-US" altLang="zh-CN" sz="2800" b="1" dirty="0">
                <a:latin typeface="Tahoma" panose="020B0604030504040204" pitchFamily="34" charset="0"/>
                <a:sym typeface="Symbol" panose="05050102010706020507" pitchFamily="18" charset="2"/>
              </a:rPr>
              <a:t>r ∨ s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70000"/>
            </a:pP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证明：① </a:t>
            </a:r>
            <a:r>
              <a:rPr lang="en-US" altLang="zh-CN" sz="2800" b="1" dirty="0" err="1">
                <a:latin typeface="Tahoma" panose="020B0604030504040204" pitchFamily="34" charset="0"/>
                <a:sym typeface="Symbol" panose="05050102010706020507" pitchFamily="18" charset="2"/>
              </a:rPr>
              <a:t>p∧</a:t>
            </a:r>
            <a:r>
              <a:rPr lang="en-US" altLang="zh-CN" sz="2800" b="1" dirty="0" err="1">
                <a:latin typeface="Tahoma" panose="020B0604030504040204" pitchFamily="34" charset="0"/>
              </a:rPr>
              <a:t>q</a:t>
            </a:r>
            <a:r>
              <a:rPr lang="en-US" altLang="zh-CN" sz="2800" b="1" dirty="0">
                <a:latin typeface="Tahoma" panose="020B0604030504040204" pitchFamily="34" charset="0"/>
                <a:sym typeface="Symbol" panose="05050102010706020507" pitchFamily="18" charset="2"/>
              </a:rPr>
              <a:t>                </a:t>
            </a:r>
            <a:r>
              <a:rPr lang="zh-CN" altLang="en-US" sz="2800" b="1" dirty="0">
                <a:latin typeface="Tahoma" panose="020B0604030504040204" pitchFamily="34" charset="0"/>
              </a:rPr>
              <a:t>前提引入</a:t>
            </a:r>
            <a:endParaRPr lang="zh-CN" altLang="en-US" sz="2800" b="1" dirty="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SzPct val="70000"/>
            </a:pP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          ② </a:t>
            </a:r>
            <a:r>
              <a:rPr lang="en-US" altLang="zh-CN" sz="2800" b="1" dirty="0">
                <a:latin typeface="Tahoma" panose="020B0604030504040204" pitchFamily="34" charset="0"/>
                <a:sym typeface="Symbol" panose="05050102010706020507" pitchFamily="18" charset="2"/>
              </a:rPr>
              <a:t>p                     ①</a:t>
            </a:r>
            <a:r>
              <a:rPr lang="zh-CN" altLang="en-US" sz="2800" b="1" dirty="0">
                <a:latin typeface="Tahoma" panose="020B0604030504040204" pitchFamily="34" charset="0"/>
              </a:rPr>
              <a:t>化简规则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70000"/>
            </a:pP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          </a:t>
            </a:r>
            <a:r>
              <a:rPr lang="zh-CN" altLang="en-US" sz="2800" b="1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③</a:t>
            </a: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ahoma" panose="020B0604030504040204" pitchFamily="34" charset="0"/>
              </a:rPr>
              <a:t>p </a:t>
            </a:r>
            <a:r>
              <a:rPr lang="en-US" altLang="zh-CN" sz="2800" b="1" dirty="0">
                <a:latin typeface="Tahoma" panose="020B0604030504040204" pitchFamily="34" charset="0"/>
                <a:sym typeface="Symbol" panose="05050102010706020507" pitchFamily="18" charset="2"/>
              </a:rPr>
              <a:t>r                </a:t>
            </a:r>
            <a:r>
              <a:rPr lang="zh-CN" altLang="en-US" sz="2800" b="1" dirty="0">
                <a:latin typeface="Tahoma" panose="020B0604030504040204" pitchFamily="34" charset="0"/>
              </a:rPr>
              <a:t>前提引入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70000"/>
            </a:pP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          </a:t>
            </a:r>
            <a:r>
              <a:rPr lang="zh-CN" altLang="en-US" sz="2800" b="1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④</a:t>
            </a: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ahoma" panose="020B0604030504040204" pitchFamily="34" charset="0"/>
              </a:rPr>
              <a:t>r                      </a:t>
            </a:r>
            <a:r>
              <a:rPr lang="en-US" altLang="zh-CN" sz="2800" b="1" dirty="0">
                <a:latin typeface="Tahoma" panose="020B0604030504040204" pitchFamily="34" charset="0"/>
                <a:sym typeface="Symbol" panose="05050102010706020507" pitchFamily="18" charset="2"/>
              </a:rPr>
              <a:t>② </a:t>
            </a:r>
            <a:r>
              <a:rPr lang="en-US" altLang="zh-CN" sz="2800" b="1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③</a:t>
            </a: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假言推理     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70000"/>
            </a:pP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          </a:t>
            </a:r>
            <a:r>
              <a:rPr lang="zh-CN" altLang="en-US" sz="2800" b="1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⑤</a:t>
            </a: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ahoma" panose="020B0604030504040204" pitchFamily="34" charset="0"/>
                <a:sym typeface="Symbol" panose="05050102010706020507" pitchFamily="18" charset="2"/>
              </a:rPr>
              <a:t>r ∨  s               </a:t>
            </a:r>
            <a:r>
              <a:rPr lang="en-US" altLang="zh-CN" sz="2800" b="1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④</a:t>
            </a:r>
            <a:r>
              <a:rPr lang="en-US" altLang="zh-CN" sz="2800" b="1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附加规则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>
            <a:extLst>
              <a:ext uri="{FF2B5EF4-FFF2-40B4-BE49-F238E27FC236}">
                <a16:creationId xmlns:a16="http://schemas.microsoft.com/office/drawing/2014/main" id="{EF1A2605-086C-47B1-BBBD-137622D1B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8032750" cy="4969147"/>
          </a:xfrm>
          <a:noFill/>
          <a:ln/>
        </p:spPr>
        <p:txBody>
          <a:bodyPr/>
          <a:lstStyle/>
          <a:p>
            <a:pPr algn="just"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练习</a:t>
            </a:r>
            <a:r>
              <a:rPr lang="en-US" altLang="zh-CN" sz="2800" dirty="0">
                <a:solidFill>
                  <a:schemeClr val="hlink"/>
                </a:solidFill>
              </a:rPr>
              <a:t>1  </a:t>
            </a:r>
            <a:r>
              <a:rPr lang="zh-CN" altLang="en-US" sz="2800" dirty="0">
                <a:solidFill>
                  <a:schemeClr val="hlink"/>
                </a:solidFill>
              </a:rPr>
              <a:t>解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前提：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p, q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s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t 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结论：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 ∧ q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证明：①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前提引入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②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t                     ①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化简规则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③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t         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前提引入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④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t)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(t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s)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③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置换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⑤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          ④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化简规则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⑥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s                     ②⑤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假言推理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>
            <a:extLst>
              <a:ext uri="{FF2B5EF4-FFF2-40B4-BE49-F238E27FC236}">
                <a16:creationId xmlns:a16="http://schemas.microsoft.com/office/drawing/2014/main" id="{8EA5F2A7-09D4-4880-AC29-9064805AA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2348830"/>
            <a:ext cx="7705352" cy="360045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⑦  q 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s                            </a:t>
            </a:r>
            <a:r>
              <a:rPr lang="zh-CN" altLang="en-US" sz="2800" dirty="0">
                <a:ea typeface="宋体" panose="02010600030101010101" pitchFamily="2" charset="-122"/>
              </a:rPr>
              <a:t>前提引入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⑧ 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</a:rPr>
              <a:t>s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 q)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(q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 s)         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⑦ </a:t>
            </a:r>
            <a:r>
              <a:rPr lang="zh-CN" altLang="en-US" sz="2800" dirty="0">
                <a:ea typeface="宋体" panose="02010600030101010101" pitchFamily="2" charset="-122"/>
              </a:rPr>
              <a:t>置换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⑨  </a:t>
            </a:r>
            <a:r>
              <a:rPr lang="en-US" altLang="zh-CN" sz="2800" dirty="0">
                <a:ea typeface="宋体" panose="02010600030101010101" pitchFamily="2" charset="-122"/>
              </a:rPr>
              <a:t>s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 q                            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⑧</a:t>
            </a:r>
            <a:r>
              <a:rPr lang="zh-CN" altLang="en-US" sz="2800" dirty="0">
                <a:ea typeface="宋体" panose="02010600030101010101" pitchFamily="2" charset="-122"/>
              </a:rPr>
              <a:t>化简规则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⑩ 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q                                    ⑥ </a:t>
            </a:r>
            <a:r>
              <a:rPr lang="en-US" altLang="zh-CN" sz="2800" dirty="0">
                <a:ea typeface="宋体" panose="02010600030101010101" pitchFamily="2" charset="-122"/>
              </a:rPr>
              <a:t>⑨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假言推理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11 </a:t>
            </a:r>
            <a:r>
              <a:rPr lang="en-US" altLang="zh-CN" sz="2800" dirty="0">
                <a:ea typeface="宋体" panose="02010600030101010101" pitchFamily="2" charset="-122"/>
              </a:rPr>
              <a:t>q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p                             </a:t>
            </a:r>
            <a:r>
              <a:rPr lang="zh-CN" altLang="en-US" sz="2800" dirty="0">
                <a:ea typeface="宋体" panose="02010600030101010101" pitchFamily="2" charset="-122"/>
              </a:rPr>
              <a:t>前提引入</a:t>
            </a:r>
            <a:endParaRPr lang="zh-CN" altLang="en-US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12 P                                    ⑩ 11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假言推理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13 </a:t>
            </a:r>
            <a:r>
              <a:rPr lang="en-US" altLang="zh-CN" sz="2800" dirty="0" err="1">
                <a:ea typeface="宋体" panose="02010600030101010101" pitchFamily="2" charset="-122"/>
                <a:sym typeface="Symbol" panose="05050102010706020507" pitchFamily="18" charset="2"/>
              </a:rPr>
              <a:t>p∧q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⑩ 12 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合取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>
            <a:extLst>
              <a:ext uri="{FF2B5EF4-FFF2-40B4-BE49-F238E27FC236}">
                <a16:creationId xmlns:a16="http://schemas.microsoft.com/office/drawing/2014/main" id="{211C9E10-BC20-435A-957A-6B51FE50A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94613" cy="4861520"/>
          </a:xfrm>
          <a:noFill/>
          <a:ln/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练习</a:t>
            </a:r>
            <a:r>
              <a:rPr lang="en-US" altLang="zh-CN" sz="2400" dirty="0">
                <a:solidFill>
                  <a:schemeClr val="hlink"/>
                </a:solidFill>
              </a:rPr>
              <a:t>1  </a:t>
            </a:r>
            <a:r>
              <a:rPr lang="zh-CN" altLang="en-US" sz="2400" dirty="0">
                <a:solidFill>
                  <a:schemeClr val="hlink"/>
                </a:solidFill>
              </a:rPr>
              <a:t>解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3.     </a:t>
            </a:r>
            <a:r>
              <a:rPr lang="zh-CN" altLang="en-US" sz="2400" dirty="0">
                <a:ea typeface="宋体" panose="02010600030101010101" pitchFamily="2" charset="-122"/>
              </a:rPr>
              <a:t>前提：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∨r,  q ∨ s 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p</a:t>
            </a:r>
            <a:r>
              <a:rPr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 err="1">
                <a:ea typeface="宋体" panose="02010600030101010101" pitchFamily="2" charset="-122"/>
              </a:rPr>
              <a:t>q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结论：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  (r ∨ s)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证明：  ① </a:t>
            </a:r>
            <a:r>
              <a:rPr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p∧</a:t>
            </a:r>
            <a:r>
              <a:rPr lang="en-US" altLang="zh-CN" sz="2400" dirty="0" err="1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</a:t>
            </a:r>
            <a:r>
              <a:rPr lang="zh-CN" altLang="en-US" sz="2400" dirty="0">
                <a:ea typeface="宋体" panose="02010600030101010101" pitchFamily="2" charset="-122"/>
              </a:rPr>
              <a:t>前提引入</a:t>
            </a:r>
            <a:endParaRPr lang="zh-CN" altLang="en-US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 ②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p                                  ①</a:t>
            </a:r>
            <a:r>
              <a:rPr lang="zh-CN" altLang="en-US" sz="2400" dirty="0">
                <a:ea typeface="宋体" panose="02010600030101010101" pitchFamily="2" charset="-122"/>
              </a:rPr>
              <a:t>化简规则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 ③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q                                  ①</a:t>
            </a:r>
            <a:r>
              <a:rPr lang="zh-CN" altLang="en-US" sz="2400" dirty="0">
                <a:ea typeface="宋体" panose="02010600030101010101" pitchFamily="2" charset="-122"/>
              </a:rPr>
              <a:t>化简规则</a:t>
            </a:r>
            <a:endParaRPr lang="zh-CN" altLang="en-US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 ④ 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∨r                          </a:t>
            </a:r>
            <a:r>
              <a:rPr lang="zh-CN" altLang="en-US" sz="2400" dirty="0">
                <a:ea typeface="宋体" panose="02010600030101010101" pitchFamily="2" charset="-122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 ⑤ </a:t>
            </a:r>
            <a:r>
              <a:rPr lang="en-US" altLang="zh-CN" sz="2400" dirty="0">
                <a:ea typeface="宋体" panose="02010600030101010101" pitchFamily="2" charset="-122"/>
              </a:rPr>
              <a:t>r                             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② ④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析取三段论        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 ⑥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r ∨ s                             ⑤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附加规则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 ⑦ 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 ∨ (r ∨ s )                 ⑥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附加规则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 ⑧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  (r ∨ s)                   ⑦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置换 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77E1924C-15BC-44CA-98BA-77C8B3C4E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47786"/>
              </p:ext>
            </p:extLst>
          </p:nvPr>
        </p:nvGraphicFramePr>
        <p:xfrm>
          <a:off x="946150" y="1700213"/>
          <a:ext cx="74723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6" name="Equation" r:id="rId4" imgW="3771720" imgH="914400" progId="Equation.DSMT4">
                  <p:embed/>
                </p:oleObj>
              </mc:Choice>
              <mc:Fallback>
                <p:oleObj name="Equation" r:id="rId4" imgW="3771720" imgH="9144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D306BBA3-F323-4845-AF2E-B044EB081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700213"/>
                        <a:ext cx="74723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2E0260BE-9C45-47A7-8F58-5215D391D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034957"/>
              </p:ext>
            </p:extLst>
          </p:nvPr>
        </p:nvGraphicFramePr>
        <p:xfrm>
          <a:off x="467544" y="3905769"/>
          <a:ext cx="37401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7" name="Equation" r:id="rId6" imgW="2031840" imgH="977760" progId="Equation.DSMT4">
                  <p:embed/>
                </p:oleObj>
              </mc:Choice>
              <mc:Fallback>
                <p:oleObj name="Equation" r:id="rId6" imgW="2031840" imgH="97776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169C6DDD-15EA-4721-9337-CCE35BB8F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905769"/>
                        <a:ext cx="3740150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E0260BE-9C45-47A7-8F58-5215D391D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62913"/>
              </p:ext>
            </p:extLst>
          </p:nvPr>
        </p:nvGraphicFramePr>
        <p:xfrm>
          <a:off x="5364088" y="3905769"/>
          <a:ext cx="3646487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8" name="Equation" r:id="rId8" imgW="1981080" imgH="1117440" progId="Equation.DSMT4">
                  <p:embed/>
                </p:oleObj>
              </mc:Choice>
              <mc:Fallback>
                <p:oleObj name="Equation" r:id="rId8" imgW="1981080" imgH="11174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2E0260BE-9C45-47A7-8F58-5215D391D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905769"/>
                        <a:ext cx="3646487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4496541" y="4653134"/>
            <a:ext cx="648072" cy="288032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2060"/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9866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24D5E-1105-46F3-9973-D7BF234F84AD}"/>
              </a:ext>
            </a:extLst>
          </p:cNvPr>
          <p:cNvSpPr/>
          <p:nvPr/>
        </p:nvSpPr>
        <p:spPr bwMode="auto">
          <a:xfrm>
            <a:off x="1691680" y="2996952"/>
            <a:ext cx="4680520" cy="1008112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CB488179-2437-47E6-9AB1-B45BD4B8C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3.1  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推理的形式结构</a:t>
            </a:r>
            <a:endParaRPr lang="zh-CN" altLang="en-US" dirty="0">
              <a:solidFill>
                <a:srgbClr val="9900FF"/>
              </a:solidFill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F4A12552-5E2F-402C-8F6D-4F4908A83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138250"/>
              </p:ext>
            </p:extLst>
          </p:nvPr>
        </p:nvGraphicFramePr>
        <p:xfrm>
          <a:off x="899592" y="1628800"/>
          <a:ext cx="7540625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73" name="Equation" r:id="rId4" imgW="3809880" imgH="1676160" progId="Equation.DSMT4">
                  <p:embed/>
                </p:oleObj>
              </mc:Choice>
              <mc:Fallback>
                <p:oleObj name="Equation" r:id="rId4" imgW="3809880" imgH="167616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7F62AA4F-84D5-4ACC-B72B-99703CE8F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7540625" cy="3302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8B34A6C-A700-4471-B576-6491B93A1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62035"/>
              </p:ext>
            </p:extLst>
          </p:nvPr>
        </p:nvGraphicFramePr>
        <p:xfrm>
          <a:off x="691629" y="5301208"/>
          <a:ext cx="77485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74" name="Equation" r:id="rId6" imgW="3911400" imgH="457200" progId="Equation.DSMT4">
                  <p:embed/>
                </p:oleObj>
              </mc:Choice>
              <mc:Fallback>
                <p:oleObj name="Equation" r:id="rId6" imgW="3911400" imgH="4572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D148DEB0-4E8B-4C13-A2D8-471482E8E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29" y="5301208"/>
                        <a:ext cx="774858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369AB31A-4E5F-4FF1-879A-EF4500114E29}"/>
              </a:ext>
            </a:extLst>
          </p:cNvPr>
          <p:cNvSpPr/>
          <p:nvPr/>
        </p:nvSpPr>
        <p:spPr bwMode="auto">
          <a:xfrm>
            <a:off x="6156176" y="6381328"/>
            <a:ext cx="2284041" cy="36004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r>
              <a:rPr kumimoji="1" lang="zh-TW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推理的形式结构</a:t>
            </a:r>
            <a:endParaRPr kumimoji="1" lang="zh-CN" altLang="en-US" sz="2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B8FC91-C829-4C34-A6F4-B7E98FB9DADF}"/>
              </a:ext>
            </a:extLst>
          </p:cNvPr>
          <p:cNvCxnSpPr>
            <a:endCxn id="6" idx="0"/>
          </p:cNvCxnSpPr>
          <p:nvPr/>
        </p:nvCxnSpPr>
        <p:spPr bwMode="auto">
          <a:xfrm flipH="1">
            <a:off x="7298197" y="5661248"/>
            <a:ext cx="658179" cy="72008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C4428DB7-E5CD-49F2-A83F-ABAF9D06E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前提：</a:t>
            </a:r>
            <a:r>
              <a:rPr lang="en-US" altLang="zh-CN" sz="2400" dirty="0"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(</a:t>
            </a:r>
            <a:r>
              <a:rPr lang="en-US" altLang="zh-CN" sz="2400" dirty="0">
                <a:ea typeface="宋体" panose="02010600030101010101" pitchFamily="2" charset="-122"/>
              </a:rPr>
              <a:t> q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∧r)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∨(q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400" dirty="0">
                <a:ea typeface="宋体" panose="02010600030101010101" pitchFamily="2" charset="-122"/>
              </a:rPr>
              <a:t> r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 ,  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 q , p ,  s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结论：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lang="en-US" altLang="zh-CN" sz="2400" b="0" i="1" dirty="0">
              <a:solidFill>
                <a:srgbClr val="99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证明： ① 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 q                            </a:t>
            </a:r>
            <a:r>
              <a:rPr lang="zh-CN" altLang="en-US" sz="2400" dirty="0">
                <a:ea typeface="宋体" panose="02010600030101010101" pitchFamily="2" charset="-122"/>
              </a:rPr>
              <a:t>前提引入</a:t>
            </a:r>
            <a:endParaRPr lang="zh-CN" altLang="en-US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② 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                                      </a:t>
            </a:r>
            <a:r>
              <a:rPr lang="zh-CN" altLang="en-US" sz="2400" dirty="0">
                <a:ea typeface="宋体" panose="02010600030101010101" pitchFamily="2" charset="-122"/>
              </a:rPr>
              <a:t>前提引入</a:t>
            </a:r>
            <a:endParaRPr lang="zh-CN" altLang="en-US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③ 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q                                      ① ②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假言推理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④ </a:t>
            </a:r>
            <a:r>
              <a:rPr lang="en-US" altLang="zh-CN" sz="2400" dirty="0"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 </a:t>
            </a:r>
            <a:r>
              <a:rPr lang="zh-CN" altLang="en-US" sz="2400" dirty="0">
                <a:ea typeface="宋体" panose="02010600030101010101" pitchFamily="2" charset="-122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⑤ </a:t>
            </a:r>
            <a:r>
              <a:rPr lang="en-US" altLang="zh-CN" sz="2400" dirty="0">
                <a:ea typeface="宋体" panose="02010600030101010101" pitchFamily="2" charset="-122"/>
              </a:rPr>
              <a:t>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 (</a:t>
            </a:r>
            <a:r>
              <a:rPr lang="en-US" altLang="zh-CN" sz="2400" dirty="0">
                <a:ea typeface="宋体" panose="02010600030101010101" pitchFamily="2" charset="-122"/>
              </a:rPr>
              <a:t> q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∧r)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∨(q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400" dirty="0">
                <a:ea typeface="宋体" panose="02010600030101010101" pitchFamily="2" charset="-122"/>
              </a:rPr>
              <a:t> r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       </a:t>
            </a:r>
            <a:r>
              <a:rPr lang="zh-CN" altLang="en-US" sz="2400" dirty="0">
                <a:ea typeface="宋体" panose="02010600030101010101" pitchFamily="2" charset="-122"/>
              </a:rPr>
              <a:t>前提引入</a:t>
            </a:r>
            <a:endParaRPr lang="zh-CN" altLang="en-US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⑥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(</a:t>
            </a:r>
            <a:r>
              <a:rPr lang="en-US" altLang="zh-CN" sz="2400" dirty="0">
                <a:ea typeface="宋体" panose="02010600030101010101" pitchFamily="2" charset="-122"/>
              </a:rPr>
              <a:t> q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∧r)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∨(q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400" dirty="0">
                <a:ea typeface="宋体" panose="02010600030101010101" pitchFamily="2" charset="-122"/>
              </a:rPr>
              <a:t> r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              </a:t>
            </a:r>
            <a:r>
              <a:rPr lang="en-US" altLang="zh-CN" sz="2400" dirty="0">
                <a:ea typeface="宋体" panose="02010600030101010101" pitchFamily="2" charset="-122"/>
              </a:rPr>
              <a:t>④⑤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假言推理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⑦ 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q ∨ r                                ③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附加规则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⑧ 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(q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en-US" altLang="zh-CN" sz="2400" dirty="0">
                <a:ea typeface="宋体" panose="02010600030101010101" pitchFamily="2" charset="-122"/>
              </a:rPr>
              <a:t> r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                           ⑦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置换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zh-CN" altLang="en-US" sz="2400" dirty="0">
                <a:sym typeface="Symbol" panose="05050102010706020507" pitchFamily="18" charset="2"/>
              </a:rPr>
              <a:t>⑨  </a:t>
            </a:r>
            <a:r>
              <a:rPr lang="en-US" altLang="zh-CN" sz="2400" dirty="0">
                <a:sym typeface="Symbol" panose="05050102010706020507" pitchFamily="18" charset="2"/>
              </a:rPr>
              <a:t>q ∧ r                          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⑥</a:t>
            </a:r>
            <a:r>
              <a:rPr lang="en-US" altLang="zh-CN" sz="2400" dirty="0">
                <a:sym typeface="Symbol" panose="05050102010706020507" pitchFamily="18" charset="2"/>
              </a:rPr>
              <a:t> ⑧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析取三段论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   ⑩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r                                         ⑨</a:t>
            </a:r>
            <a:r>
              <a:rPr lang="zh-CN" altLang="en-US" sz="2400" dirty="0">
                <a:ea typeface="宋体" panose="02010600030101010101" pitchFamily="2" charset="-122"/>
              </a:rPr>
              <a:t>化简规则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596813E7-7BAF-4F5B-92AC-A9C078C11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94243"/>
              </p:ext>
            </p:extLst>
          </p:nvPr>
        </p:nvGraphicFramePr>
        <p:xfrm>
          <a:off x="1043608" y="1484784"/>
          <a:ext cx="5761037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07" name="Equation" r:id="rId4" imgW="2908080" imgH="1206360" progId="Equation.DSMT4">
                  <p:embed/>
                </p:oleObj>
              </mc:Choice>
              <mc:Fallback>
                <p:oleObj name="Equation" r:id="rId4" imgW="2908080" imgH="120636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6EF0CBCD-DD33-461B-B65A-B0F5775EE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84784"/>
                        <a:ext cx="5761037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D306BBA3-F323-4845-AF2E-B044EB081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59871"/>
              </p:ext>
            </p:extLst>
          </p:nvPr>
        </p:nvGraphicFramePr>
        <p:xfrm>
          <a:off x="1036103" y="4221088"/>
          <a:ext cx="742156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08" name="Equation" r:id="rId6" imgW="3746160" imgH="914400" progId="Equation.DSMT4">
                  <p:embed/>
                </p:oleObj>
              </mc:Choice>
              <mc:Fallback>
                <p:oleObj name="Equation" r:id="rId6" imgW="3746160" imgH="9144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103" y="4221088"/>
                        <a:ext cx="7421562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573738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869347"/>
              </p:ext>
            </p:extLst>
          </p:nvPr>
        </p:nvGraphicFramePr>
        <p:xfrm>
          <a:off x="4635128" y="2042319"/>
          <a:ext cx="39497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5" name="Equation" r:id="rId4" imgW="1993680" imgH="431640" progId="Equation.DSMT4">
                  <p:embed/>
                </p:oleObj>
              </mc:Choice>
              <mc:Fallback>
                <p:oleObj name="Equation" r:id="rId4" imgW="1993680" imgH="43164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128" y="2042319"/>
                        <a:ext cx="39497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169C6DDD-15EA-4721-9337-CCE35BB8F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13645"/>
              </p:ext>
            </p:extLst>
          </p:nvPr>
        </p:nvGraphicFramePr>
        <p:xfrm>
          <a:off x="1259632" y="3501008"/>
          <a:ext cx="603091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6" name="Equation" r:id="rId6" imgW="3276360" imgH="1549080" progId="Equation.DSMT4">
                  <p:embed/>
                </p:oleObj>
              </mc:Choice>
              <mc:Fallback>
                <p:oleObj name="Equation" r:id="rId6" imgW="3276360" imgH="154908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169C6DDD-15EA-4721-9337-CCE35BB8F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01008"/>
                        <a:ext cx="6030913" cy="282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E0260BE-9C45-47A7-8F58-5215D391D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006697"/>
              </p:ext>
            </p:extLst>
          </p:nvPr>
        </p:nvGraphicFramePr>
        <p:xfrm>
          <a:off x="1571625" y="1747838"/>
          <a:ext cx="196373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7" name="Equation" r:id="rId8" imgW="1066680" imgH="787320" progId="Equation.DSMT4">
                  <p:embed/>
                </p:oleObj>
              </mc:Choice>
              <mc:Fallback>
                <p:oleObj name="Equation" r:id="rId8" imgW="1066680" imgH="78732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2E0260BE-9C45-47A7-8F58-5215D391D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747838"/>
                        <a:ext cx="1963738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3731775" y="2321372"/>
            <a:ext cx="648072" cy="288032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2060"/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968581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596813E7-7BAF-4F5B-92AC-A9C078C11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19549"/>
              </p:ext>
            </p:extLst>
          </p:nvPr>
        </p:nvGraphicFramePr>
        <p:xfrm>
          <a:off x="1036103" y="1484784"/>
          <a:ext cx="6716712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58" name="Equation" r:id="rId4" imgW="3390840" imgH="1206360" progId="Equation.DSMT4">
                  <p:embed/>
                </p:oleObj>
              </mc:Choice>
              <mc:Fallback>
                <p:oleObj name="Equation" r:id="rId4" imgW="3390840" imgH="120636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596813E7-7BAF-4F5B-92AC-A9C078C11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103" y="1484784"/>
                        <a:ext cx="6716712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D306BBA3-F323-4845-AF2E-B044EB081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91391"/>
              </p:ext>
            </p:extLst>
          </p:nvPr>
        </p:nvGraphicFramePr>
        <p:xfrm>
          <a:off x="1036103" y="4293096"/>
          <a:ext cx="737076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59" name="Equation" r:id="rId6" imgW="3720960" imgH="1155600" progId="Equation.DSMT4">
                  <p:embed/>
                </p:oleObj>
              </mc:Choice>
              <mc:Fallback>
                <p:oleObj name="Equation" r:id="rId6" imgW="3720960" imgH="11556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D306BBA3-F323-4845-AF2E-B044EB081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103" y="4293096"/>
                        <a:ext cx="7370763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073812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26837"/>
              </p:ext>
            </p:extLst>
          </p:nvPr>
        </p:nvGraphicFramePr>
        <p:xfrm>
          <a:off x="5220072" y="1458019"/>
          <a:ext cx="3521075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95" name="Equation" r:id="rId4" imgW="1777680" imgH="685800" progId="Equation.DSMT4">
                  <p:embed/>
                </p:oleObj>
              </mc:Choice>
              <mc:Fallback>
                <p:oleObj name="Equation" r:id="rId4" imgW="1777680" imgH="685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458019"/>
                        <a:ext cx="3521075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169C6DDD-15EA-4721-9337-CCE35BB8F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67177"/>
              </p:ext>
            </p:extLst>
          </p:nvPr>
        </p:nvGraphicFramePr>
        <p:xfrm>
          <a:off x="1271538" y="2879215"/>
          <a:ext cx="6007100" cy="391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96" name="Equation" r:id="rId6" imgW="3263760" imgH="2145960" progId="Equation.DSMT4">
                  <p:embed/>
                </p:oleObj>
              </mc:Choice>
              <mc:Fallback>
                <p:oleObj name="Equation" r:id="rId6" imgW="3263760" imgH="214596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169C6DDD-15EA-4721-9337-CCE35BB8F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38" y="2879215"/>
                        <a:ext cx="6007100" cy="391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E0260BE-9C45-47A7-8F58-5215D391D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85760"/>
              </p:ext>
            </p:extLst>
          </p:nvPr>
        </p:nvGraphicFramePr>
        <p:xfrm>
          <a:off x="1046163" y="1412776"/>
          <a:ext cx="30162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97" name="Equation" r:id="rId8" imgW="1638000" imgH="787320" progId="Equation.DSMT4">
                  <p:embed/>
                </p:oleObj>
              </mc:Choice>
              <mc:Fallback>
                <p:oleObj name="Equation" r:id="rId8" imgW="1638000" imgH="78732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2E0260BE-9C45-47A7-8F58-5215D391D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1412776"/>
                        <a:ext cx="301625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4275088" y="1986310"/>
            <a:ext cx="648072" cy="288032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2060"/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315362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547664" y="2641823"/>
            <a:ext cx="6912768" cy="18002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D306BBA3-F323-4845-AF2E-B044EB081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089853"/>
              </p:ext>
            </p:extLst>
          </p:nvPr>
        </p:nvGraphicFramePr>
        <p:xfrm>
          <a:off x="971550" y="1700808"/>
          <a:ext cx="764857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86" name="Equation" r:id="rId4" imgW="3860640" imgH="1879560" progId="Equation.DSMT4">
                  <p:embed/>
                </p:oleObj>
              </mc:Choice>
              <mc:Fallback>
                <p:oleObj name="Equation" r:id="rId4" imgW="3860640" imgH="187956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D306BBA3-F323-4845-AF2E-B044EB081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808"/>
                        <a:ext cx="764857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EC6DFB8-4446-44D4-AC5C-66F762F9E2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47664" y="404664"/>
            <a:ext cx="4824536" cy="785812"/>
          </a:xfrm>
        </p:spPr>
        <p:txBody>
          <a:bodyPr lIns="0"/>
          <a:lstStyle/>
          <a:p>
            <a:r>
              <a:rPr lang="zh-CN" altLang="en-US" sz="4000" dirty="0">
                <a:solidFill>
                  <a:srgbClr val="00B0F0"/>
                </a:solidFill>
              </a:rPr>
              <a:t>命题公式的应用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48A445A5-EE2E-456D-BBF4-8446593260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8885" y="5713562"/>
            <a:ext cx="8353425" cy="927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SzTx/>
            </a:pPr>
            <a:r>
              <a:rPr kumimoji="0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逻辑学家手指一门问身旁的一名战士说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“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这扇门是死亡门，他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指另一名战士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将回答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‘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’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对吗？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”</a:t>
            </a:r>
            <a:r>
              <a:rPr kumimoji="0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777207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7" name="Rectangle 3">
            <a:extLst>
              <a:ext uri="{FF2B5EF4-FFF2-40B4-BE49-F238E27FC236}">
                <a16:creationId xmlns:a16="http://schemas.microsoft.com/office/drawing/2014/main" id="{460AC8AA-DF65-4B90-9C82-515BB5FBD66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2676945"/>
            <a:ext cx="4933950" cy="2089150"/>
          </a:xfrm>
          <a:solidFill>
            <a:srgbClr val="FFFF66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0" i="1" dirty="0"/>
              <a:t>p </a:t>
            </a:r>
            <a:r>
              <a:rPr lang="en-US" altLang="zh-CN" sz="2800" b="0" dirty="0"/>
              <a:t>:</a:t>
            </a:r>
            <a:r>
              <a:rPr lang="zh-CN" altLang="en-US" sz="2800" b="0" dirty="0"/>
              <a:t>被问战士是诚实人；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0" i="1" dirty="0"/>
              <a:t>q </a:t>
            </a:r>
            <a:r>
              <a:rPr lang="en-US" altLang="zh-CN" sz="2800" b="0" dirty="0"/>
              <a:t>:</a:t>
            </a:r>
            <a:r>
              <a:rPr lang="zh-CN" altLang="en-US" sz="2800" b="0" dirty="0"/>
              <a:t>被问战士的回答是</a:t>
            </a:r>
            <a:r>
              <a:rPr lang="zh-CN" altLang="en-US" sz="2800" b="0" dirty="0">
                <a:latin typeface="宋体" panose="02010600030101010101" pitchFamily="2" charset="-122"/>
              </a:rPr>
              <a:t>“</a:t>
            </a:r>
            <a:r>
              <a:rPr lang="zh-CN" altLang="en-US" sz="2800" b="0" dirty="0"/>
              <a:t>是</a:t>
            </a:r>
            <a:r>
              <a:rPr lang="zh-CN" altLang="en-US" sz="2800" b="0" dirty="0">
                <a:latin typeface="宋体" panose="02010600030101010101" pitchFamily="2" charset="-122"/>
              </a:rPr>
              <a:t>”</a:t>
            </a:r>
            <a:endParaRPr lang="zh-CN" altLang="en-US" sz="2800" b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0" i="1" dirty="0"/>
              <a:t>r</a:t>
            </a:r>
            <a:r>
              <a:rPr lang="en-US" altLang="zh-CN" sz="2800" b="0" dirty="0"/>
              <a:t> :</a:t>
            </a:r>
            <a:r>
              <a:rPr lang="zh-CN" altLang="en-US" sz="2800" b="0" dirty="0"/>
              <a:t>另一名战士的回答是</a:t>
            </a:r>
            <a:r>
              <a:rPr lang="zh-CN" altLang="en-US" sz="2800" b="0" dirty="0">
                <a:latin typeface="宋体" panose="02010600030101010101" pitchFamily="2" charset="-122"/>
              </a:rPr>
              <a:t>“</a:t>
            </a:r>
            <a:r>
              <a:rPr lang="zh-CN" altLang="en-US" sz="2800" b="0" dirty="0"/>
              <a:t>是</a:t>
            </a:r>
            <a:r>
              <a:rPr lang="zh-CN" altLang="en-US" sz="2800" b="0" dirty="0">
                <a:latin typeface="宋体" panose="02010600030101010101" pitchFamily="2" charset="-122"/>
              </a:rPr>
              <a:t>”</a:t>
            </a:r>
            <a:endParaRPr lang="zh-CN" altLang="en-US" sz="2800" b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0" i="1" dirty="0"/>
              <a:t>s</a:t>
            </a:r>
            <a:r>
              <a:rPr lang="en-US" altLang="zh-CN" sz="2800" b="0" dirty="0"/>
              <a:t> :</a:t>
            </a:r>
            <a:r>
              <a:rPr lang="zh-CN" altLang="en-US" sz="2800" b="0" dirty="0"/>
              <a:t>这扇门是死亡门。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1107046" name="Group 102">
            <a:extLst>
              <a:ext uri="{FF2B5EF4-FFF2-40B4-BE49-F238E27FC236}">
                <a16:creationId xmlns:a16="http://schemas.microsoft.com/office/drawing/2014/main" id="{1921C656-483D-4163-AEAB-9210896721F4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29694001"/>
              </p:ext>
            </p:extLst>
          </p:nvPr>
        </p:nvGraphicFramePr>
        <p:xfrm>
          <a:off x="5796136" y="2636912"/>
          <a:ext cx="2808808" cy="2286000"/>
        </p:xfrm>
        <a:graphic>
          <a:graphicData uri="http://schemas.openxmlformats.org/drawingml/2006/table">
            <a:tbl>
              <a:tblPr/>
              <a:tblGrid>
                <a:gridCol w="1141288">
                  <a:extLst>
                    <a:ext uri="{9D8B030D-6E8A-4147-A177-3AD203B41FA5}">
                      <a16:colId xmlns:a16="http://schemas.microsoft.com/office/drawing/2014/main" val="2672945125"/>
                    </a:ext>
                  </a:extLst>
                </a:gridCol>
                <a:gridCol w="834433">
                  <a:extLst>
                    <a:ext uri="{9D8B030D-6E8A-4147-A177-3AD203B41FA5}">
                      <a16:colId xmlns:a16="http://schemas.microsoft.com/office/drawing/2014/main" val="3746197172"/>
                    </a:ext>
                  </a:extLst>
                </a:gridCol>
                <a:gridCol w="833087">
                  <a:extLst>
                    <a:ext uri="{9D8B030D-6E8A-4147-A177-3AD203B41FA5}">
                      <a16:colId xmlns:a16="http://schemas.microsoft.com/office/drawing/2014/main" val="2704818453"/>
                    </a:ext>
                  </a:extLst>
                </a:gridCol>
              </a:tblGrid>
              <a:tr h="431510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p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1209"/>
                  </a:ext>
                </a:extLst>
              </a:tr>
              <a:tr h="432854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0   0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96513"/>
                  </a:ext>
                </a:extLst>
              </a:tr>
              <a:tr h="431510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0   1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79861"/>
                  </a:ext>
                </a:extLst>
              </a:tr>
              <a:tr h="432854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1   0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373347"/>
                  </a:ext>
                </a:extLst>
              </a:tr>
              <a:tr h="431510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03241"/>
                  </a:ext>
                </a:extLst>
              </a:tr>
            </a:tbl>
          </a:graphicData>
        </a:graphic>
      </p:graphicFrame>
      <p:sp>
        <p:nvSpPr>
          <p:cNvPr id="1106974" name="Rectangle 30">
            <a:extLst>
              <a:ext uri="{FF2B5EF4-FFF2-40B4-BE49-F238E27FC236}">
                <a16:creationId xmlns:a16="http://schemas.microsoft.com/office/drawing/2014/main" id="{48A445A5-EE2E-456D-BBF4-8446593260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5288" y="1606526"/>
            <a:ext cx="8353425" cy="927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SzTx/>
            </a:pPr>
            <a:r>
              <a:rPr kumimoji="0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逻辑学家手指一门问身旁的一名战士说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“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这扇门是死亡门，他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指另一名战士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将回答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‘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’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对吗？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”</a:t>
            </a:r>
            <a:r>
              <a:rPr kumimoji="0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</a:t>
            </a:r>
          </a:p>
        </p:txBody>
      </p:sp>
      <p:sp>
        <p:nvSpPr>
          <p:cNvPr id="1106978" name="Rectangle 34">
            <a:extLst>
              <a:ext uri="{FF2B5EF4-FFF2-40B4-BE49-F238E27FC236}">
                <a16:creationId xmlns:a16="http://schemas.microsoft.com/office/drawing/2014/main" id="{E07C5A7D-2EB1-4729-A5E9-965357EB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129485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zh-CN" altLang="en-US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当被问战士回答</a:t>
            </a:r>
            <a:r>
              <a:rPr kumimoji="0" lang="zh-CN" altLang="en-US" sz="27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zh-CN" altLang="en-US" sz="2700" b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kumimoji="0" lang="zh-CN" altLang="en-US" sz="27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kumimoji="0" lang="en-US" altLang="zh-CN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27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则逻辑学家</a:t>
            </a:r>
            <a:r>
              <a:rPr kumimoji="0" lang="zh-CN" altLang="en-US" sz="27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开启所指的门从容离去</a:t>
            </a:r>
          </a:p>
        </p:txBody>
      </p:sp>
      <p:sp>
        <p:nvSpPr>
          <p:cNvPr id="1106980" name="Rectangle 36">
            <a:extLst>
              <a:ext uri="{FF2B5EF4-FFF2-40B4-BE49-F238E27FC236}">
                <a16:creationId xmlns:a16="http://schemas.microsoft.com/office/drawing/2014/main" id="{E11F89F6-136A-4969-8357-D3C33A7B1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5777185"/>
            <a:ext cx="892968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当被问的战士回答</a:t>
            </a:r>
            <a:r>
              <a:rPr kumimoji="0" lang="zh-CN" altLang="en-US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zh-CN" altLang="en-US" sz="2600" b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r>
              <a:rPr kumimoji="0" lang="zh-CN" altLang="en-US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kumimoji="0" lang="en-US" altLang="zh-CN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则逻辑学家</a:t>
            </a:r>
            <a:r>
              <a:rPr kumimoji="0"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开启另一扇门从容离去。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练习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4,  15,  16,  17,  18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缴交作业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TW">
                <a:latin typeface="宋体" panose="02010600030101010101" pitchFamily="2" charset="-122"/>
                <a:ea typeface="宋体" panose="02010600030101010101" pitchFamily="2" charset="-122"/>
              </a:rPr>
              <a:t>14(5),  18(2)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1349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下周一</a:t>
            </a:r>
            <a:r>
              <a:rPr lang="en-US" altLang="zh-TW" sz="4000" dirty="0">
                <a:solidFill>
                  <a:schemeClr val="tx2"/>
                </a:solidFill>
                <a:latin typeface="+mj-ea"/>
                <a:ea typeface="+mj-ea"/>
              </a:rPr>
              <a:t>(10</a:t>
            </a: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月</a:t>
            </a:r>
            <a:r>
              <a:rPr lang="en-US" altLang="zh-TW" sz="4000" dirty="0">
                <a:solidFill>
                  <a:schemeClr val="tx2"/>
                </a:solidFill>
                <a:latin typeface="+mj-ea"/>
                <a:ea typeface="+mj-ea"/>
              </a:rPr>
              <a:t>16</a:t>
            </a: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日</a:t>
            </a:r>
            <a:r>
              <a:rPr lang="en-US" altLang="zh-TW" sz="4000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缴交作业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15,  18,  22,  25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(2)(4),  7(2),  8(2)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/>
              <a:t>   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(2),  27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14(5),  18(2)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103352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8B34A6C-A700-4471-B576-6491B93A1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86158"/>
              </p:ext>
            </p:extLst>
          </p:nvPr>
        </p:nvGraphicFramePr>
        <p:xfrm>
          <a:off x="899592" y="1628800"/>
          <a:ext cx="724535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9" name="Equation" r:id="rId4" imgW="3657600" imgH="1422360" progId="Equation.DSMT4">
                  <p:embed/>
                </p:oleObj>
              </mc:Choice>
              <mc:Fallback>
                <p:oleObj name="Equation" r:id="rId4" imgW="3657600" imgH="142236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8B34A6C-A700-4471-B576-6491B93A1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7245350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E49862D-49D9-426D-87B1-40B02CE22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39928"/>
              </p:ext>
            </p:extLst>
          </p:nvPr>
        </p:nvGraphicFramePr>
        <p:xfrm>
          <a:off x="899592" y="4581128"/>
          <a:ext cx="5334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90" name="Equation" r:id="rId6" imgW="2692080" imgH="203040" progId="Equation.DSMT4">
                  <p:embed/>
                </p:oleObj>
              </mc:Choice>
              <mc:Fallback>
                <p:oleObj name="Equation" r:id="rId6" imgW="2692080" imgH="20304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8B34A6C-A700-4471-B576-6491B93A1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53340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353531EB-2F19-4B37-A124-C79FC7C39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472542"/>
              </p:ext>
            </p:extLst>
          </p:nvPr>
        </p:nvGraphicFramePr>
        <p:xfrm>
          <a:off x="905764" y="5229200"/>
          <a:ext cx="723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91" name="Equation" r:id="rId8" imgW="3657600" imgH="457200" progId="Equation.DSMT4">
                  <p:embed/>
                </p:oleObj>
              </mc:Choice>
              <mc:Fallback>
                <p:oleObj name="Equation" r:id="rId8" imgW="3657600" imgH="4572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963B760C-8B90-4BE6-8C8C-D3283777B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764" y="5229200"/>
                        <a:ext cx="7239000" cy="9017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DA2AFE2B-13E0-47AD-B793-451E66AA7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04588"/>
              </p:ext>
            </p:extLst>
          </p:nvPr>
        </p:nvGraphicFramePr>
        <p:xfrm>
          <a:off x="3275856" y="6237312"/>
          <a:ext cx="33702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92" name="Equation" r:id="rId10" imgW="1701720" imgH="228600" progId="Equation.DSMT4">
                  <p:embed/>
                </p:oleObj>
              </mc:Choice>
              <mc:Fallback>
                <p:oleObj name="Equation" r:id="rId10" imgW="1701720" imgH="2286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8B34A6C-A700-4471-B576-6491B93A1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6237312"/>
                        <a:ext cx="3370262" cy="447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645984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829BD70-7DDC-471D-830F-480399D58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035019"/>
              </p:ext>
            </p:extLst>
          </p:nvPr>
        </p:nvGraphicFramePr>
        <p:xfrm>
          <a:off x="971600" y="1628800"/>
          <a:ext cx="71199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14" name="Equation" r:id="rId4" imgW="3593880" imgH="457200" progId="Equation.DSMT4">
                  <p:embed/>
                </p:oleObj>
              </mc:Choice>
              <mc:Fallback>
                <p:oleObj name="Equation" r:id="rId4" imgW="3593880" imgH="4572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8B34A6C-A700-4471-B576-6491B93A1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28800"/>
                        <a:ext cx="71199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05E1B4E-0D90-4C67-A42D-726D159B1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264879"/>
              </p:ext>
            </p:extLst>
          </p:nvPr>
        </p:nvGraphicFramePr>
        <p:xfrm>
          <a:off x="971600" y="2924944"/>
          <a:ext cx="62896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15" name="Equation" r:id="rId6" imgW="3174840" imgH="457200" progId="Equation.DSMT4">
                  <p:embed/>
                </p:oleObj>
              </mc:Choice>
              <mc:Fallback>
                <p:oleObj name="Equation" r:id="rId6" imgW="3174840" imgH="4572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1E49862D-49D9-426D-87B1-40B02CE22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24944"/>
                        <a:ext cx="628967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8D9435-7024-4945-8225-9774A439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42486"/>
              </p:ext>
            </p:extLst>
          </p:nvPr>
        </p:nvGraphicFramePr>
        <p:xfrm>
          <a:off x="1619672" y="407707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00830"/>
                    </a:ext>
                  </a:extLst>
                </a:gridCol>
                <a:gridCol w="1661120">
                  <a:extLst>
                    <a:ext uri="{9D8B030D-6E8A-4147-A177-3AD203B41FA5}">
                      <a16:colId xmlns:a16="http://schemas.microsoft.com/office/drawing/2014/main" val="3848891125"/>
                    </a:ext>
                  </a:extLst>
                </a:gridCol>
                <a:gridCol w="777280">
                  <a:extLst>
                    <a:ext uri="{9D8B030D-6E8A-4147-A177-3AD203B41FA5}">
                      <a16:colId xmlns:a16="http://schemas.microsoft.com/office/drawing/2014/main" val="669896577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838588921"/>
                    </a:ext>
                  </a:extLst>
                </a:gridCol>
                <a:gridCol w="767408">
                  <a:extLst>
                    <a:ext uri="{9D8B030D-6E8A-4147-A177-3AD203B41FA5}">
                      <a16:colId xmlns:a16="http://schemas.microsoft.com/office/drawing/2014/main" val="63177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   q</a:t>
                      </a:r>
                      <a:endParaRPr lang="zh-CN" altLang="en-US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3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1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0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7122"/>
                  </a:ext>
                </a:extLst>
              </a:tr>
            </a:tbl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DFC11061-FD1E-47F1-9F9E-D9449E0BE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808804"/>
              </p:ext>
            </p:extLst>
          </p:nvPr>
        </p:nvGraphicFramePr>
        <p:xfrm>
          <a:off x="3078304" y="4123252"/>
          <a:ext cx="1167308" cy="29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16" name="Equation" r:id="rId8" imgW="787320" imgH="203040" progId="Equation.DSMT4">
                  <p:embed/>
                </p:oleObj>
              </mc:Choice>
              <mc:Fallback>
                <p:oleObj name="Equation" r:id="rId8" imgW="787320" imgH="20304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05E1B4E-0D90-4C67-A42D-726D159B1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304" y="4123252"/>
                        <a:ext cx="1167308" cy="298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8F053A75-4882-49BE-9A98-0D19C0B1B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29801"/>
              </p:ext>
            </p:extLst>
          </p:nvPr>
        </p:nvGraphicFramePr>
        <p:xfrm>
          <a:off x="5580112" y="4123251"/>
          <a:ext cx="1167308" cy="29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17" name="Equation" r:id="rId10" imgW="787320" imgH="203040" progId="Equation.DSMT4">
                  <p:embed/>
                </p:oleObj>
              </mc:Choice>
              <mc:Fallback>
                <p:oleObj name="Equation" r:id="rId10" imgW="787320" imgH="20304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DFC11061-FD1E-47F1-9F9E-D9449E0BE0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123251"/>
                        <a:ext cx="1167308" cy="298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42CF2A3-6EC3-41DA-8F73-F00D27DB1C23}"/>
              </a:ext>
            </a:extLst>
          </p:cNvPr>
          <p:cNvSpPr/>
          <p:nvPr/>
        </p:nvSpPr>
        <p:spPr bwMode="auto">
          <a:xfrm>
            <a:off x="5345982" y="5229200"/>
            <a:ext cx="2304256" cy="288032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25400" cap="flat" cmpd="sng" algn="ctr">
            <a:solidFill>
              <a:srgbClr val="9900FF"/>
            </a:solidFill>
            <a:prstDash val="dash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28858482-7838-4152-AAD3-CBA32FE30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127321"/>
              </p:ext>
            </p:extLst>
          </p:nvPr>
        </p:nvGraphicFramePr>
        <p:xfrm>
          <a:off x="1907704" y="6158777"/>
          <a:ext cx="21383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18" name="Equation" r:id="rId12" imgW="1079280" imgH="203040" progId="Equation.DSMT4">
                  <p:embed/>
                </p:oleObj>
              </mc:Choice>
              <mc:Fallback>
                <p:oleObj name="Equation" r:id="rId12" imgW="1079280" imgH="20304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05E1B4E-0D90-4C67-A42D-726D159B1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6158777"/>
                        <a:ext cx="2138363" cy="3984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0310BD60-ED09-4B37-8AF1-66E9C32E1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448166"/>
              </p:ext>
            </p:extLst>
          </p:nvPr>
        </p:nvGraphicFramePr>
        <p:xfrm>
          <a:off x="5094584" y="6158777"/>
          <a:ext cx="21383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19" name="Equation" r:id="rId14" imgW="1079280" imgH="203040" progId="Equation.DSMT4">
                  <p:embed/>
                </p:oleObj>
              </mc:Choice>
              <mc:Fallback>
                <p:oleObj name="Equation" r:id="rId14" imgW="1079280" imgH="20304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28858482-7838-4152-AAD3-CBA32FE30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584" y="6158777"/>
                        <a:ext cx="2138363" cy="3984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75611"/>
              </p:ext>
            </p:extLst>
          </p:nvPr>
        </p:nvGraphicFramePr>
        <p:xfrm>
          <a:off x="896938" y="1628775"/>
          <a:ext cx="7523162" cy="463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85" name="Equation" r:id="rId4" imgW="3797280" imgH="2361960" progId="Equation.DSMT4">
                  <p:embed/>
                </p:oleObj>
              </mc:Choice>
              <mc:Fallback>
                <p:oleObj name="Equation" r:id="rId4" imgW="3797280" imgH="236196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05E1B4E-0D90-4C67-A42D-726D159B1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1628775"/>
                        <a:ext cx="7523162" cy="463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750C9B76-85D6-41A2-BB0F-CF3EC5131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403722"/>
              </p:ext>
            </p:extLst>
          </p:nvPr>
        </p:nvGraphicFramePr>
        <p:xfrm>
          <a:off x="1475656" y="1556792"/>
          <a:ext cx="5435600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8" name="Equation" r:id="rId4" imgW="2743200" imgH="1828800" progId="Equation.DSMT4">
                  <p:embed/>
                </p:oleObj>
              </mc:Choice>
              <mc:Fallback>
                <p:oleObj name="Equation" r:id="rId4" imgW="2743200" imgH="18288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556792"/>
                        <a:ext cx="5435600" cy="358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4816F2B-A6EB-4FE9-8882-FBEB052B34CB}"/>
              </a:ext>
            </a:extLst>
          </p:cNvPr>
          <p:cNvSpPr txBox="1"/>
          <p:nvPr/>
        </p:nvSpPr>
        <p:spPr>
          <a:xfrm>
            <a:off x="3275856" y="5144542"/>
            <a:ext cx="1980029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不是重言式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949291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Rectangle 4">
            <a:extLst>
              <a:ext uri="{FF2B5EF4-FFF2-40B4-BE49-F238E27FC236}">
                <a16:creationId xmlns:a16="http://schemas.microsoft.com/office/drawing/2014/main" id="{749A43BD-80A1-45A2-BA5C-C477053D3E0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755576" y="1268413"/>
            <a:ext cx="8136904" cy="453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SzPct val="70000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buClr>
                <a:schemeClr val="hlink"/>
              </a:buClr>
              <a:buSzPct val="70000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>
              <a:buSzPct val="70000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>
              <a:buClr>
                <a:schemeClr val="accent2"/>
              </a:buClr>
              <a:buSzPct val="70000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>
              <a:buClr>
                <a:schemeClr val="accent1"/>
              </a:buClr>
              <a:buSzPct val="70000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</a:t>
            </a:r>
            <a:r>
              <a:rPr lang="en-US" altLang="zh-CN" sz="2000" dirty="0"/>
              <a:t>1.A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(A∨B);                                           </a:t>
            </a:r>
            <a:r>
              <a:rPr lang="zh-CN" altLang="en-US" sz="2000" dirty="0">
                <a:ea typeface="宋体" panose="02010600030101010101" pitchFamily="2" charset="-122"/>
              </a:rPr>
              <a:t>附加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2.(A∧B)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A;                                         </a:t>
            </a:r>
            <a:r>
              <a:rPr lang="zh-CN" altLang="en-US" sz="2000" dirty="0">
                <a:ea typeface="宋体" panose="02010600030101010101" pitchFamily="2" charset="-122"/>
              </a:rPr>
              <a:t>化简</a:t>
            </a:r>
            <a:r>
              <a:rPr lang="zh-CN" altLang="en-US" sz="2000" dirty="0"/>
              <a:t> 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3.((A→B)∧A)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B;                                </a:t>
            </a:r>
            <a:r>
              <a:rPr lang="zh-CN" altLang="en-US" sz="2000" dirty="0">
                <a:ea typeface="宋体" panose="02010600030101010101" pitchFamily="2" charset="-122"/>
              </a:rPr>
              <a:t>假言推理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4.((A→B)∧ 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B)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A;                        </a:t>
            </a:r>
            <a:r>
              <a:rPr lang="zh-CN" altLang="en-US" sz="2000" dirty="0">
                <a:ea typeface="宋体" panose="02010600030101010101" pitchFamily="2" charset="-122"/>
              </a:rPr>
              <a:t>拒取式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5.((A∨B)∧ 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A)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B;                             </a:t>
            </a:r>
            <a:r>
              <a:rPr lang="zh-CN" altLang="en-US" sz="2000" dirty="0">
                <a:ea typeface="宋体" panose="02010600030101010101" pitchFamily="2" charset="-122"/>
              </a:rPr>
              <a:t>析取三段论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6.((A→B)∧(B→C))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(A→C);               </a:t>
            </a:r>
            <a:r>
              <a:rPr lang="zh-CN" altLang="en-US" sz="2000" dirty="0">
                <a:ea typeface="宋体" panose="02010600030101010101" pitchFamily="2" charset="-122"/>
              </a:rPr>
              <a:t>假言三段论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7.((A</a:t>
            </a:r>
            <a:r>
              <a:rPr lang="en-US" altLang="zh-CN" sz="2000" dirty="0">
                <a:sym typeface="Symbol" panose="05050102010706020507" pitchFamily="18" charset="2"/>
              </a:rPr>
              <a:t></a:t>
            </a:r>
            <a:r>
              <a:rPr lang="en-US" altLang="zh-CN" sz="2000" dirty="0"/>
              <a:t>B)∧(B </a:t>
            </a:r>
            <a:r>
              <a:rPr lang="en-US" altLang="zh-CN" sz="2000" dirty="0">
                <a:sym typeface="Symbol" panose="05050102010706020507" pitchFamily="18" charset="2"/>
              </a:rPr>
              <a:t></a:t>
            </a:r>
            <a:r>
              <a:rPr lang="en-US" altLang="zh-CN" sz="2000" dirty="0"/>
              <a:t> C))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(A </a:t>
            </a:r>
            <a:r>
              <a:rPr lang="en-US" altLang="zh-CN" sz="2000" dirty="0">
                <a:sym typeface="Symbol" panose="05050102010706020507" pitchFamily="18" charset="2"/>
              </a:rPr>
              <a:t></a:t>
            </a:r>
            <a:r>
              <a:rPr lang="en-US" altLang="zh-CN" sz="2000" dirty="0"/>
              <a:t> C);          </a:t>
            </a:r>
            <a:r>
              <a:rPr lang="zh-CN" altLang="en-US" sz="2000" dirty="0">
                <a:ea typeface="宋体" panose="02010600030101010101" pitchFamily="2" charset="-122"/>
              </a:rPr>
              <a:t>等价三段论</a:t>
            </a:r>
            <a:r>
              <a:rPr lang="zh-CN" altLang="en-US" sz="2000" dirty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8.(A→B)∧(C→D)∧(A∨C)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(B∨D).      </a:t>
            </a:r>
            <a:r>
              <a:rPr lang="zh-CN" altLang="en-US" sz="2000" dirty="0">
                <a:ea typeface="宋体" panose="02010600030101010101" pitchFamily="2" charset="-122"/>
              </a:rPr>
              <a:t>构造性二难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(A→B)∧(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A→B)∧(A∨ 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A)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B.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特殊形式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9.(A→B)∧(C→D)∧(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B∨ 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D)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A∨ 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 C).     </a:t>
            </a:r>
            <a:r>
              <a:rPr lang="zh-CN" altLang="en-US" sz="2000" dirty="0">
                <a:ea typeface="宋体" panose="02010600030101010101" pitchFamily="2" charset="-122"/>
              </a:rPr>
              <a:t>破坏性二难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sp>
        <p:nvSpPr>
          <p:cNvPr id="418821" name="Rectangle 5">
            <a:extLst>
              <a:ext uri="{FF2B5EF4-FFF2-40B4-BE49-F238E27FC236}">
                <a16:creationId xmlns:a16="http://schemas.microsoft.com/office/drawing/2014/main" id="{A2EEBCC1-F8EF-42FF-8411-8C9E9F00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76250"/>
            <a:ext cx="55445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</a:rPr>
              <a:t>9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</a:rPr>
              <a:t>条推理定律</a:t>
            </a:r>
            <a:r>
              <a:rPr lang="en-US" altLang="zh-TW" sz="3600" b="1" dirty="0">
                <a:solidFill>
                  <a:schemeClr val="hlink"/>
                </a:solidFill>
                <a:latin typeface="隶书" panose="02010509060101010101" pitchFamily="49" charset="-122"/>
              </a:rPr>
              <a:t>(</a:t>
            </a:r>
            <a:r>
              <a:rPr lang="zh-TW" altLang="en-US" sz="3600" b="1" dirty="0">
                <a:solidFill>
                  <a:schemeClr val="hlink"/>
                </a:solidFill>
                <a:latin typeface="隶书" panose="02010509060101010101" pitchFamily="49" charset="-122"/>
              </a:rPr>
              <a:t>重言蕴涵式</a:t>
            </a:r>
            <a:r>
              <a:rPr lang="en-US" altLang="zh-TW" sz="3600" b="1" dirty="0">
                <a:solidFill>
                  <a:schemeClr val="hlink"/>
                </a:solidFill>
                <a:latin typeface="隶书" panose="02010509060101010101" pitchFamily="49" charset="-122"/>
              </a:rPr>
              <a:t>)</a:t>
            </a:r>
            <a:endParaRPr lang="zh-CN" altLang="en-US" sz="3600" b="1" dirty="0">
              <a:solidFill>
                <a:schemeClr val="hlink"/>
              </a:solidFill>
              <a:latin typeface="隶书" panose="020105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28E053-963F-461A-A95E-AD489D4CEA06}"/>
              </a:ext>
            </a:extLst>
          </p:cNvPr>
          <p:cNvSpPr txBox="1"/>
          <p:nvPr/>
        </p:nvSpPr>
        <p:spPr>
          <a:xfrm>
            <a:off x="1979712" y="5930126"/>
            <a:ext cx="468052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等值式导出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条推理定律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CCA4CF-4E72-49FE-AA80-11152E2A8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3.2  </a:t>
            </a:r>
            <a:r>
              <a:rPr lang="zh-TW" altLang="en-US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自然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推理</a:t>
            </a:r>
            <a:r>
              <a:rPr lang="zh-TW" altLang="en-US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 </a:t>
            </a:r>
            <a:r>
              <a:rPr lang="en-US" altLang="zh-TW" i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zh-CN" altLang="en-US" i="1" dirty="0">
              <a:solidFill>
                <a:srgbClr val="9900FF"/>
              </a:solidFill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896200"/>
              </p:ext>
            </p:extLst>
          </p:nvPr>
        </p:nvGraphicFramePr>
        <p:xfrm>
          <a:off x="971600" y="1556792"/>
          <a:ext cx="734695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39" name="Equation" r:id="rId4" imgW="3708360" imgH="914400" progId="Equation.DSMT4">
                  <p:embed/>
                </p:oleObj>
              </mc:Choice>
              <mc:Fallback>
                <p:oleObj name="Equation" r:id="rId4" imgW="3708360" imgH="9144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56792"/>
                        <a:ext cx="734695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F4A12552-5E2F-402C-8F6D-4F4908A83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921986"/>
              </p:ext>
            </p:extLst>
          </p:nvPr>
        </p:nvGraphicFramePr>
        <p:xfrm>
          <a:off x="971600" y="3645024"/>
          <a:ext cx="72136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40" name="Equation" r:id="rId6" imgW="3644640" imgH="1422360" progId="Equation.DSMT4">
                  <p:embed/>
                </p:oleObj>
              </mc:Choice>
              <mc:Fallback>
                <p:oleObj name="Equation" r:id="rId6" imgW="3644640" imgH="142236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F4A12552-5E2F-402C-8F6D-4F4908A83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45024"/>
                        <a:ext cx="7213600" cy="28019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703818"/>
              </p:ext>
            </p:extLst>
          </p:nvPr>
        </p:nvGraphicFramePr>
        <p:xfrm>
          <a:off x="6441120" y="4293096"/>
          <a:ext cx="18859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41" name="Equation" r:id="rId8" imgW="952200" imgH="203040" progId="Equation.DSMT4">
                  <p:embed/>
                </p:oleObj>
              </mc:Choice>
              <mc:Fallback>
                <p:oleObj name="Equation" r:id="rId8" imgW="952200" imgH="2030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120" y="4293096"/>
                        <a:ext cx="1885950" cy="398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277231"/>
              </p:ext>
            </p:extLst>
          </p:nvPr>
        </p:nvGraphicFramePr>
        <p:xfrm>
          <a:off x="5940152" y="6208539"/>
          <a:ext cx="18859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42" name="Equation" r:id="rId10" imgW="952200" imgH="203040" progId="Equation.DSMT4">
                  <p:embed/>
                </p:oleObj>
              </mc:Choice>
              <mc:Fallback>
                <p:oleObj name="Equation" r:id="rId10" imgW="95220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6208539"/>
                        <a:ext cx="1885950" cy="398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 flipV="1">
            <a:off x="5364088" y="4509120"/>
            <a:ext cx="1008112" cy="288032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6588224" y="4747606"/>
            <a:ext cx="294903" cy="343903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4768771" y="6208539"/>
            <a:ext cx="1171381" cy="174427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7020272" y="5914182"/>
            <a:ext cx="504056" cy="251122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4729483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F4A12552-5E2F-402C-8F6D-4F4908A83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963131"/>
              </p:ext>
            </p:extLst>
          </p:nvPr>
        </p:nvGraphicFramePr>
        <p:xfrm>
          <a:off x="971600" y="1772816"/>
          <a:ext cx="7439025" cy="412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81" name="Equation" r:id="rId4" imgW="3759120" imgH="2095200" progId="Equation.DSMT4">
                  <p:embed/>
                </p:oleObj>
              </mc:Choice>
              <mc:Fallback>
                <p:oleObj name="Equation" r:id="rId4" imgW="3759120" imgH="20952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F4A12552-5E2F-402C-8F6D-4F4908A83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72816"/>
                        <a:ext cx="7439025" cy="41290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3554A1E5-89BD-4BFC-A296-ADFAF5A6A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20342"/>
              </p:ext>
            </p:extLst>
          </p:nvPr>
        </p:nvGraphicFramePr>
        <p:xfrm>
          <a:off x="3203848" y="5504050"/>
          <a:ext cx="10048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82"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554A1E5-89BD-4BFC-A296-ADFAF5A6A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504050"/>
                        <a:ext cx="1004888" cy="3984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64723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theme/theme1.xml><?xml version="1.0" encoding="utf-8"?>
<a:theme xmlns:a="http://schemas.openxmlformats.org/drawingml/2006/main" name="12数据库系统-第十二章">
  <a:themeElements>
    <a:clrScheme name="12数据库系统-第十二章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2数据库系统-第十二章">
      <a:majorFont>
        <a:latin typeface="Tahoma"/>
        <a:ea typeface="黑体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anose="020B0604030504040204" pitchFamily="34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anose="020B0604030504040204" pitchFamily="34" charset="0"/>
            <a:ea typeface="隶书" panose="02010509060101010101" pitchFamily="49" charset="-122"/>
          </a:defRPr>
        </a:defPPr>
      </a:lstStyle>
    </a:lnDef>
  </a:objectDefaults>
  <a:extraClrSchemeLst>
    <a:extraClrScheme>
      <a:clrScheme name="12数据库系统-第十二章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H:\数据库ppt\数据库\12数据库系统-第十二章.ppt</Template>
  <TotalTime>9269</TotalTime>
  <Words>925</Words>
  <Application>Microsoft Office PowerPoint</Application>
  <PresentationFormat>全屏显示(4:3)</PresentationFormat>
  <Paragraphs>122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方正舒体</vt:lpstr>
      <vt:lpstr>黑体</vt:lpstr>
      <vt:lpstr>隶书</vt:lpstr>
      <vt:lpstr>宋体</vt:lpstr>
      <vt:lpstr>Arial</vt:lpstr>
      <vt:lpstr>Symbol</vt:lpstr>
      <vt:lpstr>Tahoma</vt:lpstr>
      <vt:lpstr>Times New Roman</vt:lpstr>
      <vt:lpstr>Wingdings</vt:lpstr>
      <vt:lpstr>12数据库系统-第十二章</vt:lpstr>
      <vt:lpstr>Equation</vt:lpstr>
      <vt:lpstr>MathType 6.0 Equation</vt:lpstr>
      <vt:lpstr>第三章 命题逻辑的推理理论</vt:lpstr>
      <vt:lpstr>3.1  推理的形式结构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 自然推理系统 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命题公式的应用</vt:lpstr>
      <vt:lpstr>PowerPoint 演示文稿</vt:lpstr>
      <vt:lpstr>PowerPoint 演示文稿</vt:lpstr>
      <vt:lpstr>PowerPoint 演示文稿</vt:lpstr>
    </vt:vector>
  </TitlesOfParts>
  <Company>ujn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E-tutorial</dc:title>
  <dc:creator>lyz</dc:creator>
  <cp:lastModifiedBy>Glenn Lo</cp:lastModifiedBy>
  <cp:revision>580</cp:revision>
  <dcterms:created xsi:type="dcterms:W3CDTF">2003-02-08T01:46:23Z</dcterms:created>
  <dcterms:modified xsi:type="dcterms:W3CDTF">2017-10-11T08:30:57Z</dcterms:modified>
</cp:coreProperties>
</file>