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652" r:id="rId2"/>
    <p:sldId id="553" r:id="rId3"/>
    <p:sldId id="554" r:id="rId4"/>
    <p:sldId id="555" r:id="rId5"/>
    <p:sldId id="556" r:id="rId6"/>
    <p:sldId id="557" r:id="rId7"/>
    <p:sldId id="647" r:id="rId8"/>
    <p:sldId id="560" r:id="rId9"/>
    <p:sldId id="564" r:id="rId10"/>
    <p:sldId id="654" r:id="rId11"/>
    <p:sldId id="568" r:id="rId12"/>
    <p:sldId id="569" r:id="rId13"/>
    <p:sldId id="570" r:id="rId14"/>
    <p:sldId id="573" r:id="rId15"/>
    <p:sldId id="567" r:id="rId16"/>
    <p:sldId id="574" r:id="rId17"/>
    <p:sldId id="656" r:id="rId18"/>
    <p:sldId id="657" r:id="rId19"/>
    <p:sldId id="659" r:id="rId20"/>
    <p:sldId id="661" r:id="rId21"/>
    <p:sldId id="688" r:id="rId22"/>
    <p:sldId id="577" r:id="rId23"/>
    <p:sldId id="678" r:id="rId24"/>
    <p:sldId id="679" r:id="rId25"/>
    <p:sldId id="680" r:id="rId26"/>
    <p:sldId id="668" r:id="rId27"/>
    <p:sldId id="681" r:id="rId28"/>
    <p:sldId id="671" r:id="rId29"/>
    <p:sldId id="682" r:id="rId30"/>
    <p:sldId id="669" r:id="rId31"/>
    <p:sldId id="670" r:id="rId32"/>
    <p:sldId id="683" r:id="rId33"/>
    <p:sldId id="684" r:id="rId34"/>
    <p:sldId id="685" r:id="rId35"/>
    <p:sldId id="675" r:id="rId36"/>
    <p:sldId id="686" r:id="rId37"/>
    <p:sldId id="677" r:id="rId38"/>
    <p:sldId id="655" r:id="rId39"/>
    <p:sldId id="687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FF"/>
    <a:srgbClr val="800000"/>
    <a:srgbClr val="FF9933"/>
    <a:srgbClr val="FF33CC"/>
    <a:srgbClr val="00CC99"/>
    <a:srgbClr val="9900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139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32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31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5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30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7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6.xml"/><Relationship Id="rId27" Type="http://schemas.openxmlformats.org/officeDocument/2006/relationships/slide" Target="slides/slide33.xml"/><Relationship Id="rId30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27280D4-4F10-40EA-B05A-7C9308B5E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99C2DD3-3AE2-45EE-8B75-A9E74843FA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729C13A-C294-4269-BEB5-658146AF5A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E70B5BE1-B7C7-4E04-8DFD-D4C46A3F96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0177D3EA-E968-4669-9A49-AC1CF86A50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BB284934-77D3-46CA-A9B8-BD7DDF1CF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隶书" panose="02010509060101010101" pitchFamily="49" charset="-122"/>
              </a:defRPr>
            </a:lvl1pPr>
          </a:lstStyle>
          <a:p>
            <a:fld id="{B74E1A79-7198-4CB5-9098-675B50BD9D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1A79-7198-4CB5-9098-675B50BD9D2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22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6">
            <a:extLst>
              <a:ext uri="{FF2B5EF4-FFF2-40B4-BE49-F238E27FC236}">
                <a16:creationId xmlns:a16="http://schemas.microsoft.com/office/drawing/2014/main" id="{26D06BAD-6EBF-48D4-960F-DD485801D9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5" name="Rectangle 57">
              <a:extLst>
                <a:ext uri="{FF2B5EF4-FFF2-40B4-BE49-F238E27FC236}">
                  <a16:creationId xmlns:a16="http://schemas.microsoft.com/office/drawing/2014/main" id="{601DAB60-67C8-4606-A5DF-FA8B85AC1D5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6" name="Rectangle 58">
              <a:extLst>
                <a:ext uri="{FF2B5EF4-FFF2-40B4-BE49-F238E27FC236}">
                  <a16:creationId xmlns:a16="http://schemas.microsoft.com/office/drawing/2014/main" id="{62242C78-6DB6-4C6F-90BD-760BAF9BA11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220CA61D-7811-440D-95AD-A022279AD08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" name="Rectangle 60">
              <a:extLst>
                <a:ext uri="{FF2B5EF4-FFF2-40B4-BE49-F238E27FC236}">
                  <a16:creationId xmlns:a16="http://schemas.microsoft.com/office/drawing/2014/main" id="{7415785C-3D6A-436B-BF4F-D639CA37674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9" name="Rectangle 61">
              <a:extLst>
                <a:ext uri="{FF2B5EF4-FFF2-40B4-BE49-F238E27FC236}">
                  <a16:creationId xmlns:a16="http://schemas.microsoft.com/office/drawing/2014/main" id="{2923C8F4-8B1F-476C-A7FB-50D5C5FC713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C2720D3B-F398-413E-B0F9-B2239787C5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1" name="Rectangle 63">
              <a:extLst>
                <a:ext uri="{FF2B5EF4-FFF2-40B4-BE49-F238E27FC236}">
                  <a16:creationId xmlns:a16="http://schemas.microsoft.com/office/drawing/2014/main" id="{8E51DEF7-EA76-415D-93C2-CBFC467942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65" descr="厦大logo">
            <a:extLst>
              <a:ext uri="{FF2B5EF4-FFF2-40B4-BE49-F238E27FC236}">
                <a16:creationId xmlns:a16="http://schemas.microsoft.com/office/drawing/2014/main" id="{09245063-8720-4A5E-A66D-455EC84018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3775903"/>
      </p:ext>
    </p:extLst>
  </p:cSld>
  <p:clrMapOvr>
    <a:masterClrMapping/>
  </p:clrMapOvr>
  <p:transition>
    <p:random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C09853-AA27-40BF-81EC-8AA43CF55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511CF9-C018-40A8-A49F-7B6362E95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66C94CA-E2B2-4DCC-B847-D826604114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3682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4825" y="533400"/>
            <a:ext cx="200501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864225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BD2C708-6B85-4E18-8A6F-117326027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822B0B1-9025-4AF4-BBA2-78A7F4894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33FAA6-5314-4371-A0F7-B6ED12A79D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941711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1191D3-7547-4D36-B9A0-D394F9C92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493CE3A-FC2A-4B57-855D-618C82F97E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A9C6C79-3F7F-4DA1-A3C2-C571075C98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0367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F38FDB-FB3F-4216-B3E3-175CD3FA6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047263-5863-4538-A1AD-99FA8BA64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211F6F1-9F27-4B18-9E9F-973B54F990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00358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65FB2D-084B-4F0F-A1AC-E18A2DA2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1E31539-B282-4061-8BE6-79F01FF37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BB292C-F273-473A-B4C4-A5FAE8231E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530701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08E911-C2E3-4FDA-B74C-17EC3FEB6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EE5F6CE-46D3-48A9-B6A9-E59F2F1A9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34663C1-A339-4FB0-8743-19C0347F6A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3691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2B84D25-279E-407C-8C76-8C52644B0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CA6D953-DCF1-4E92-B62B-B439D6D17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887E2CB-FB5F-4BF3-9FF2-F0EEEA5779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494150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95E6B9C-4D84-421D-B1DB-ECEF7BF86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FA73953-CE0E-4803-AD50-6404A8868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AB20A8F-6AE7-4A60-8375-17BD670ABF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43652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DED195B-ABF3-4968-950B-508615645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3FB7247-CF67-4911-AEF9-D14693231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F9A4FC0-AEF0-4C45-A105-8EDCF00093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32964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D1AE26-A119-4BB1-9C50-68BE4CA78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2863884-85CE-4D47-AEAE-6955D6D436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D63533-7932-4A1E-AEE2-BDD758706F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842260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3">
            <a:extLst>
              <a:ext uri="{FF2B5EF4-FFF2-40B4-BE49-F238E27FC236}">
                <a16:creationId xmlns:a16="http://schemas.microsoft.com/office/drawing/2014/main" id="{D7841514-43FF-451C-ACAD-90ADEF568C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3074" name="Rectangle 2">
              <a:extLst>
                <a:ext uri="{FF2B5EF4-FFF2-40B4-BE49-F238E27FC236}">
                  <a16:creationId xmlns:a16="http://schemas.microsoft.com/office/drawing/2014/main" id="{72A8EA71-BFDD-44B9-8892-B6342656A6E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5026ECD8-E755-46A9-9DF3-773CA8BFCB0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4A15C8AB-64B8-495B-9F7C-7CC00E4A6BE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2D04D7AC-F303-4C98-A675-FF3C3E20AE9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8" name="Rectangle 6">
              <a:extLst>
                <a:ext uri="{FF2B5EF4-FFF2-40B4-BE49-F238E27FC236}">
                  <a16:creationId xmlns:a16="http://schemas.microsoft.com/office/drawing/2014/main" id="{74051914-4E35-4DFC-BE61-EEC62621E5E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9" name="Rectangle 7">
              <a:extLst>
                <a:ext uri="{FF2B5EF4-FFF2-40B4-BE49-F238E27FC236}">
                  <a16:creationId xmlns:a16="http://schemas.microsoft.com/office/drawing/2014/main" id="{DC8A786F-ECE6-4670-93E6-FA2BDF2A9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FA662EFA-A161-4FA9-B640-66D3A0AD72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3081" name="Rectangle 9">
            <a:extLst>
              <a:ext uri="{FF2B5EF4-FFF2-40B4-BE49-F238E27FC236}">
                <a16:creationId xmlns:a16="http://schemas.microsoft.com/office/drawing/2014/main" id="{6E6F3054-8288-4DA5-A9A2-C848B82B3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793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997F3A4D-675F-4AB7-B8B0-43169B186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25C5326F-3420-433E-A768-29A63D528A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  <p:sndAc>
      <p:stSnd>
        <p:snd r:embed="rId13" name="chimes.wav"/>
      </p:stSnd>
    </p:sndAc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460.png"/><Relationship Id="rId4" Type="http://schemas.openxmlformats.org/officeDocument/2006/relationships/image" Target="../media/image61.png"/><Relationship Id="rId9" Type="http://schemas.openxmlformats.org/officeDocument/2006/relationships/image" Target="../media/image5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5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B3B29A26-9166-4D3C-8DB2-3972E47078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556792"/>
            <a:ext cx="7772400" cy="24482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第五章   一阶逻辑等值演算与</a:t>
            </a:r>
            <a:br>
              <a:rPr lang="zh-CN" altLang="en-US" sz="4400" dirty="0"/>
            </a:br>
            <a:r>
              <a:rPr lang="zh-CN" altLang="en-US" sz="4400" dirty="0"/>
              <a:t>推理</a:t>
            </a:r>
            <a:br>
              <a:rPr lang="en-US" altLang="zh-CN" sz="4400" dirty="0"/>
            </a:br>
            <a:endParaRPr lang="en-US" altLang="zh-CN" sz="4400" dirty="0"/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6115" name="Rectangle 3">
                <a:extLst>
                  <a:ext uri="{FF2B5EF4-FFF2-40B4-BE49-F238E27FC236}">
                    <a16:creationId xmlns:a16="http://schemas.microsoft.com/office/drawing/2014/main" id="{3FC19B39-504C-4932-8596-811DD870A6B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305800" cy="2773288"/>
              </a:xfrm>
              <a:noFill/>
            </p:spPr>
            <p:txBody>
              <a:bodyPr/>
              <a:lstStyle/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练习</a:t>
                </a:r>
                <a:r>
                  <a:rPr lang="en-US" altLang="zh-CN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给定解释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如下：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(a)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个体域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(b)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𝑫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上特定函数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  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𝟒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𝟑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(c)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𝑫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上特定谓词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𝟒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𝟒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46115" name="Rectangle 3">
                <a:extLst>
                  <a:ext uri="{FF2B5EF4-FFF2-40B4-BE49-F238E27FC236}">
                    <a16:creationId xmlns:a16="http://schemas.microsoft.com/office/drawing/2014/main" id="{3FC19B39-504C-4932-8596-811DD870A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305800" cy="2773288"/>
              </a:xfrm>
              <a:blipFill>
                <a:blip r:embed="rId3"/>
                <a:stretch>
                  <a:fillRect l="-1175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59632" y="4077072"/>
                <a:ext cx="7416824" cy="1722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在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解释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下求下列各式的真值。 </a:t>
                </a:r>
              </a:p>
              <a:p>
                <a:pPr marL="609600" indent="-609600"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𝒚𝑭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𝒚𝑭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77072"/>
                <a:ext cx="7416824" cy="1722010"/>
              </a:xfrm>
              <a:prstGeom prst="rect">
                <a:avLst/>
              </a:prstGeom>
              <a:blipFill>
                <a:blip r:embed="rId4"/>
                <a:stretch>
                  <a:fillRect l="-1316" t="-3901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491880" y="465313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72200" y="4649688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72200" y="5224385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519251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>
            <a:extLst>
              <a:ext uri="{FF2B5EF4-FFF2-40B4-BE49-F238E27FC236}">
                <a16:creationId xmlns:a16="http://schemas.microsoft.com/office/drawing/2014/main" id="{DA4E61EC-E202-4CAC-AAD2-F70F6AF1A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95300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 (1)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x (F(x,3)∨ F(x,4))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 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(F(3,3)∨F(3,4))∧(F(4,3)∨F(4,4))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(0∨1)∧(1∨0)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1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(2)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y(F(3,y)∧F(4,y))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(F(3,3)∧F(4,3))∨(F(3,4)∧F(4,4))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(0∧1)∨(1∧0)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>
            <a:extLst>
              <a:ext uri="{FF2B5EF4-FFF2-40B4-BE49-F238E27FC236}">
                <a16:creationId xmlns:a16="http://schemas.microsoft.com/office/drawing/2014/main" id="{F9C936C1-534B-4EBC-8838-0CD64887D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95300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(3)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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(F(3,3)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F(f(3),f(3)))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(F(3,4)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F(f(3),f(4)))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(F(4,3)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F(f(4),f(3)))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(F(4,4)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F(f(4),f(4)))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(0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F(4,4))∧(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F(4,3))∧(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F(3,4))∧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(0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F(3,3))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1)∧(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1)∧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∧1∧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2259" name="Rectangle 3">
                <a:extLst>
                  <a:ext uri="{FF2B5EF4-FFF2-40B4-BE49-F238E27FC236}">
                    <a16:creationId xmlns:a16="http://schemas.microsoft.com/office/drawing/2014/main" id="{4DB58B75-4F06-45B1-AAFF-3A7590D3ADD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305800" cy="5077544"/>
              </a:xfrm>
              <a:noFill/>
            </p:spPr>
            <p:txBody>
              <a:bodyPr/>
              <a:lstStyle/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5.5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证明下列各式为等值式。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(1)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 ∀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)→¬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(2)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)∧¬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(3)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(4)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)→¬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)→∀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𝒚𝑮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2259" name="Rectangle 3">
                <a:extLst>
                  <a:ext uri="{FF2B5EF4-FFF2-40B4-BE49-F238E27FC236}">
                    <a16:creationId xmlns:a16="http://schemas.microsoft.com/office/drawing/2014/main" id="{4DB58B75-4F06-45B1-AAFF-3A7590D3A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305800" cy="5077544"/>
              </a:xfrm>
              <a:blipFill>
                <a:blip r:embed="rId3"/>
                <a:stretch>
                  <a:fillRect l="-1175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80870045-25D4-4459-BD9F-51BCFC6C4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5.2  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一阶逻辑前束范式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943277BA-C765-47C1-89B8-27B1AF1E0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1045096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在命题逻辑中，公式有析取范式和合取范式两种形式；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在一阶逻辑中，公式也有范式形式。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59632" y="4887793"/>
                <a:ext cx="4798942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∃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𝒙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∃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∧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∧¬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87793"/>
                <a:ext cx="4798942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59632" y="5561138"/>
                <a:ext cx="536441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∀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𝒙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∃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𝒚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∧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∨∃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𝑯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𝒚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561138"/>
                <a:ext cx="5364417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103453" y="494870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88224" y="557590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8727" y="2564904"/>
                <a:ext cx="7675435" cy="1963614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5.2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是一个一阶逻辑公式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具有如下形式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前束范式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TW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为不</a:t>
                </a: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含量词的公式。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7" y="2564904"/>
                <a:ext cx="7675435" cy="1963614"/>
              </a:xfrm>
              <a:prstGeom prst="rect">
                <a:avLst/>
              </a:prstGeom>
              <a:blipFill>
                <a:blip r:embed="rId5"/>
                <a:stretch>
                  <a:fillRect l="-1109" t="-6154" r="-317" b="-4615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1772816"/>
            <a:ext cx="7766870" cy="86177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</a:t>
            </a:r>
            <a:r>
              <a:rPr lang="en-US" altLang="zh-TW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TW" sz="2400" dirty="0">
                <a:solidFill>
                  <a:srgbClr val="7030A0"/>
                </a:solidFill>
                <a:latin typeface="宋体" panose="02010600030101010101" pitchFamily="2" charset="-122"/>
              </a:rPr>
              <a:t>(</a:t>
            </a:r>
            <a:r>
              <a:rPr lang="zh-TW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前束范式存在定理</a:t>
            </a:r>
            <a:r>
              <a:rPr lang="en-US" altLang="zh-TW" sz="2400" dirty="0">
                <a:solidFill>
                  <a:srgbClr val="7030A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一阶逻辑中的任何公式都存在与之等值的前束范式。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1772" y="2708920"/>
            <a:ext cx="7138493" cy="249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证明（求法）：</a:t>
            </a:r>
            <a:endParaRPr lang="en-US" altLang="zh-CN" sz="2200" dirty="0">
              <a:solidFill>
                <a:schemeClr val="accent2">
                  <a:lumMod val="50000"/>
                </a:schemeClr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、否定词的消去和内移；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、利用换名规则和代替规则使得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每个量词所约束的变元</a:t>
            </a:r>
            <a:endParaRPr lang="en-US" altLang="zh-CN" sz="22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彼此不同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，并且使得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不含有既是约束又是自由的个体</a:t>
            </a:r>
            <a:endParaRPr lang="en-US" altLang="zh-CN" sz="22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变项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、辖域扩张。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6056" y="4513695"/>
            <a:ext cx="3278462" cy="9048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前束范式都是存在的，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但一般不是唯一的。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B6748BB-08F3-4D8E-AB30-7BF3CB7C0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5445224"/>
                <a:ext cx="7704856" cy="1008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kern="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kern="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5.6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求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下列各式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的前束范式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TW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(1) </a:t>
                </a:r>
                <a14:m>
                  <m:oMath xmlns:m="http://schemas.openxmlformats.org/officeDocument/2006/math"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)∧¬∃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𝒙𝑮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(2) </a:t>
                </a:r>
                <a14:m>
                  <m:oMath xmlns:m="http://schemas.openxmlformats.org/officeDocument/2006/math"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)∨¬∃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𝒙𝑮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B6748BB-08F3-4D8E-AB30-7BF3CB7C0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445224"/>
                <a:ext cx="7704856" cy="1008112"/>
              </a:xfrm>
              <a:prstGeom prst="rect">
                <a:avLst/>
              </a:prstGeom>
              <a:blipFill>
                <a:blip r:embed="rId3"/>
                <a:stretch>
                  <a:fillRect l="-1266" t="-6627" b="-30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4DB58B75-4F06-45B1-AAFF-3A7590D3A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1628800"/>
                <a:ext cx="7704856" cy="1512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kern="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kern="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5.7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求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下列各式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的前束范式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en-US" altLang="zh-TW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(1) </a:t>
                </a:r>
                <a14:m>
                  <m:oMath xmlns:m="http://schemas.openxmlformats.org/officeDocument/2006/math"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)∧∀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𝒙𝑮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(2) </a:t>
                </a:r>
                <a14:m>
                  <m:oMath xmlns:m="http://schemas.openxmlformats.org/officeDocument/2006/math">
                    <m:r>
                      <a:rPr lang="en-US" altLang="zh-TW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)→∃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𝒙𝑮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)→∀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4DB58B75-4F06-45B1-AAFF-3A7590D3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628800"/>
                <a:ext cx="7704856" cy="1512168"/>
              </a:xfrm>
              <a:prstGeom prst="rect">
                <a:avLst/>
              </a:prstGeom>
              <a:blipFill>
                <a:blip r:embed="rId3"/>
                <a:stretch>
                  <a:fillRect l="-1267" t="-4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DB58B75-4F06-45B1-AAFF-3A7590D3A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3212976"/>
                <a:ext cx="7704856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kern="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kern="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5.8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求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下列各式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的前束范式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𝒙𝑭</m:t>
                        </m:r>
                        <m:d>
                          <m:dPr>
                            <m:ctrlPr>
                              <a:rPr lang="en-US" altLang="zh-TW" sz="24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4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TW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→∃</m:t>
                        </m:r>
                        <m:r>
                          <a:rPr lang="en-US" altLang="zh-TW" sz="2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𝒚𝑮</m:t>
                        </m:r>
                        <m:d>
                          <m:dPr>
                            <m:ctrlPr>
                              <a:rPr lang="en-US" altLang="zh-TW" sz="24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𝒙𝑯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TW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DB58B75-4F06-45B1-AAFF-3A7590D3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3212976"/>
                <a:ext cx="7704856" cy="1584176"/>
              </a:xfrm>
              <a:prstGeom prst="rect">
                <a:avLst/>
              </a:prstGeom>
              <a:blipFill>
                <a:blip r:embed="rId4"/>
                <a:stretch>
                  <a:fillRect l="-1267" t="-4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DFBB772-9FA6-4DC4-BA58-CE19B5EEA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5085184"/>
                <a:ext cx="7920880" cy="1512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TW" altLang="en-US" sz="2400" kern="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练习</a:t>
                </a:r>
                <a:r>
                  <a:rPr lang="en-US" altLang="zh-CN" sz="2400" kern="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求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下列各式</a:t>
                </a:r>
                <a:r>
                  <a:rPr lang="zh-TW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的前束范式</a:t>
                </a:r>
                <a:r>
                  <a:rPr lang="zh-CN" altLang="en-US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(1) </a:t>
                </a:r>
                <a14:m>
                  <m:oMath xmlns:m="http://schemas.openxmlformats.org/officeDocument/2006/math"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)→∀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𝒚𝑮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(2)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𝒙𝑭</m:t>
                        </m:r>
                        <m:d>
                          <m:dPr>
                            <m:ctrlPr>
                              <a:rPr lang="en-US" altLang="zh-TW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TW" sz="24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TW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(3) 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d>
                      <m:dPr>
                        <m:ctrlP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)→¬∃</m:t>
                        </m:r>
                        <m:sSub>
                          <m:sSubPr>
                            <m:ctrlP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sz="24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DFBB772-9FA6-4DC4-BA58-CE19B5EE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5085184"/>
                <a:ext cx="7920880" cy="1512168"/>
              </a:xfrm>
              <a:prstGeom prst="rect">
                <a:avLst/>
              </a:prstGeom>
              <a:blipFill>
                <a:blip r:embed="rId5"/>
                <a:stretch>
                  <a:fillRect l="-1232" t="-4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545AEB-9E32-4C86-B506-740FE9D0C4EB}"/>
              </a:ext>
            </a:extLst>
          </p:cNvPr>
          <p:cNvSpPr/>
          <p:nvPr/>
        </p:nvSpPr>
        <p:spPr bwMode="auto">
          <a:xfrm>
            <a:off x="1039641" y="4175823"/>
            <a:ext cx="681756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8DEFBC5D-9A5D-4570-BAF9-8AD9E2FA2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5.3  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一阶逻辑的推理理论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691" name="Rectangle 3">
                <a:extLst>
                  <a:ext uri="{FF2B5EF4-FFF2-40B4-BE49-F238E27FC236}">
                    <a16:creationId xmlns:a16="http://schemas.microsoft.com/office/drawing/2014/main" id="{85462A12-06E0-41D7-98C1-A83974B9BB5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584" y="1772816"/>
                <a:ext cx="7766248" cy="4824536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在一阶逻辑中，从前提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出发推结论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的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推理的形式结构，依然采取如下的蕴涵式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形式</a:t>
                </a:r>
              </a:p>
              <a:p>
                <a:pPr algn="just" eaLnBrk="1" hangingPunct="1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∧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Symbol" panose="05050102010706020507" pitchFamily="18" charset="2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𝑩</m:t>
                      </m:r>
                    </m:oMath>
                  </m:oMathPara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若此式为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永真式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，则称推理正确；否则称推理不正确。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本书主要介绍在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形式系统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中构造证明的证明方法。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在一阶逻辑中称永真式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的蕴涵式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为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推理定律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。若某个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推理的形式结构正是某条推理定律，则这个推理显然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是正确的。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zh-CN" altLang="en-US" sz="2400" dirty="0">
                  <a:solidFill>
                    <a:schemeClr val="hlink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70691" name="Rectangle 3">
                <a:extLst>
                  <a:ext uri="{FF2B5EF4-FFF2-40B4-BE49-F238E27FC236}">
                    <a16:creationId xmlns:a16="http://schemas.microsoft.com/office/drawing/2014/main" id="{85462A12-06E0-41D7-98C1-A83974B9B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772816"/>
                <a:ext cx="7766248" cy="4824536"/>
              </a:xfrm>
              <a:blipFill>
                <a:blip r:embed="rId3"/>
                <a:stretch>
                  <a:fillRect l="-1256" t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58908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1715" name="Rectangle 3">
                <a:extLst>
                  <a:ext uri="{FF2B5EF4-FFF2-40B4-BE49-F238E27FC236}">
                    <a16:creationId xmlns:a16="http://schemas.microsoft.com/office/drawing/2014/main" id="{AE529953-008F-4B54-8FC1-931D59048B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447800"/>
                <a:ext cx="6532332" cy="4953000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推理定律的几组来源：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(1)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命题逻辑推理定律的代换实例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例如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)∧∀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𝒚𝑮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)⟹∀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)⟹∀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∨∃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𝒚𝑮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(2)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由基本等值式生成的推理定律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例如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)⟹¬¬∀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</a:p>
              <a:p>
                <a:pPr algn="just" eaLnBrk="1" hangingPunct="1">
                  <a:spcAft>
                    <a:spcPts val="1200"/>
                  </a:spcAft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¬¬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)⟹∀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⟹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)⟹¬∀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71715" name="Rectangle 3">
                <a:extLst>
                  <a:ext uri="{FF2B5EF4-FFF2-40B4-BE49-F238E27FC236}">
                    <a16:creationId xmlns:a16="http://schemas.microsoft.com/office/drawing/2014/main" id="{AE529953-008F-4B54-8FC1-931D5904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47800"/>
                <a:ext cx="6532332" cy="4953000"/>
              </a:xfrm>
              <a:blipFill>
                <a:blip r:embed="rId3"/>
                <a:stretch>
                  <a:fillRect l="-1961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CD3E6D-2F6C-4DCB-A19A-854C1C33A66B}"/>
                  </a:ext>
                </a:extLst>
              </p:cNvPr>
              <p:cNvSpPr txBox="1"/>
              <p:nvPr/>
            </p:nvSpPr>
            <p:spPr>
              <a:xfrm>
                <a:off x="5220072" y="4293096"/>
                <a:ext cx="2150460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36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双重否定律</a:t>
                </a:r>
                <a:endParaRPr lang="zh-CN" alt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CD3E6D-2F6C-4DCB-A19A-854C1C33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293096"/>
                <a:ext cx="2150460" cy="541238"/>
              </a:xfrm>
              <a:prstGeom prst="rect">
                <a:avLst/>
              </a:prstGeom>
              <a:blipFill>
                <a:blip r:embed="rId4"/>
                <a:stretch>
                  <a:fillRect r="-8499" b="-23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B5DE0A-09A5-4407-B99A-397DA4C01520}"/>
                  </a:ext>
                </a:extLst>
              </p:cNvPr>
              <p:cNvSpPr txBox="1"/>
              <p:nvPr/>
            </p:nvSpPr>
            <p:spPr>
              <a:xfrm>
                <a:off x="5220072" y="5325138"/>
                <a:ext cx="2769220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36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量词否定等值式</a:t>
                </a:r>
                <a:endParaRPr lang="zh-CN" alt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B5DE0A-09A5-4407-B99A-397DA4C01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325138"/>
                <a:ext cx="2769220" cy="541238"/>
              </a:xfrm>
              <a:prstGeom prst="rect">
                <a:avLst/>
              </a:prstGeom>
              <a:blipFill>
                <a:blip r:embed="rId5"/>
                <a:stretch>
                  <a:fillRect r="-6374" b="-2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6761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3763" name="Rectangle 3">
                <a:extLst>
                  <a:ext uri="{FF2B5EF4-FFF2-40B4-BE49-F238E27FC236}">
                    <a16:creationId xmlns:a16="http://schemas.microsoft.com/office/drawing/2014/main" id="{E8254093-F271-41D3-9566-1841A7473DB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71600" y="1628800"/>
                <a:ext cx="7118176" cy="2592288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(3) </a:t>
                </a:r>
                <a:r>
                  <a:rPr lang="zh-TW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常用的重要推理定律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</a:t>
                </a:r>
                <a:r>
                  <a:rPr lang="en-US" altLang="zh-TW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)∨∀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)⟹∀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2.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)∧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⟹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)∧∃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3.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)→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⟹∀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)→∀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4.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⟹∃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)→∃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373763" name="Rectangle 3">
                <a:extLst>
                  <a:ext uri="{FF2B5EF4-FFF2-40B4-BE49-F238E27FC236}">
                    <a16:creationId xmlns:a16="http://schemas.microsoft.com/office/drawing/2014/main" id="{E8254093-F271-41D3-9566-1841A7473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28800"/>
                <a:ext cx="7118176" cy="2592288"/>
              </a:xfrm>
              <a:blipFill>
                <a:blip r:embed="rId3"/>
                <a:stretch>
                  <a:fillRect l="-1284" t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5616" y="4941168"/>
                <a:ext cx="6906634" cy="90486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-4 </a:t>
                </a:r>
                <a:r>
                  <a:rPr lang="zh-TW" altLang="en-US" sz="2400" u="sng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反例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⇍</m:t>
                    </m:r>
                  </m:oMath>
                </a14:m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为奇数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为偶数</a:t>
                </a:r>
                <a:endParaRPr lang="en-US" altLang="zh-TW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41168"/>
                <a:ext cx="6906634" cy="904863"/>
              </a:xfrm>
              <a:prstGeom prst="rect">
                <a:avLst/>
              </a:prstGeom>
              <a:blipFill>
                <a:blip r:embed="rId4"/>
                <a:stretch>
                  <a:fillRect l="-1232" t="-6623" r="-440" b="-112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127671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6DFA0E36-8F37-4821-A149-74D894F30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5.1  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一阶逻辑等值式与置换规则</a:t>
            </a:r>
            <a:endParaRPr lang="zh-CN" altLang="en-US" sz="4000" dirty="0">
              <a:solidFill>
                <a:srgbClr val="99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851" name="Rectangle 3">
                <a:extLst>
                  <a:ext uri="{FF2B5EF4-FFF2-40B4-BE49-F238E27FC236}">
                    <a16:creationId xmlns:a16="http://schemas.microsoft.com/office/drawing/2014/main" id="{16E5C448-7CF0-43D5-B6EF-AAD326845FA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844823"/>
                <a:ext cx="7189787" cy="4357539"/>
              </a:xfrm>
              <a:noFill/>
            </p:spPr>
            <p:txBody>
              <a:bodyPr/>
              <a:lstStyle/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在一阶逻辑中，有些命题可以有不同的符号化形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式。如：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没有不犯错误的人。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18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令　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是人。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会犯错误。  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则：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𝑴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)→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¬∃(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𝑴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)∧¬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均正确。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同命题逻辑一样，我们将证明（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）和（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）是等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值的。</a:t>
                </a:r>
              </a:p>
            </p:txBody>
          </p:sp>
        </mc:Choice>
        <mc:Fallback xmlns="">
          <p:sp>
            <p:nvSpPr>
              <p:cNvPr id="334851" name="Rectangle 3">
                <a:extLst>
                  <a:ext uri="{FF2B5EF4-FFF2-40B4-BE49-F238E27FC236}">
                    <a16:creationId xmlns:a16="http://schemas.microsoft.com/office/drawing/2014/main" id="{16E5C448-7CF0-43D5-B6EF-AAD326845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844823"/>
                <a:ext cx="7189787" cy="4357539"/>
              </a:xfrm>
              <a:blipFill>
                <a:blip r:embed="rId3"/>
                <a:stretch>
                  <a:fillRect l="-1271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447800"/>
                <a:ext cx="4525888" cy="1117104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四条重要推理规则：</a:t>
                </a:r>
              </a:p>
              <a:p>
                <a:pPr algn="just" eaLnBrk="1" hangingPunct="1"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、全称量词消去规则（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）</a:t>
                </a:r>
              </a:p>
            </p:txBody>
          </p:sp>
        </mc:Choice>
        <mc:Fallback xmlns="">
          <p:sp>
            <p:nvSpPr>
              <p:cNvPr id="374787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47800"/>
                <a:ext cx="4525888" cy="1117104"/>
              </a:xfrm>
              <a:blipFill>
                <a:blip r:embed="rId3"/>
                <a:stretch>
                  <a:fillRect l="-3504" t="-9290" b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839410" y="1761298"/>
            <a:ext cx="2611828" cy="821573"/>
            <a:chOff x="3039335" y="2492895"/>
            <a:chExt cx="2611828" cy="821573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4551503" y="2492895"/>
                  <a:ext cx="1099660" cy="82157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zh-C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𝒙𝑨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ar>
                      </m:oMath>
                    </m:oMathPara>
                  </a14:m>
                  <a:endParaRPr lang="en-US" altLang="zh-CN" sz="24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503" y="2492895"/>
                  <a:ext cx="1099660" cy="821572"/>
                </a:xfrm>
                <a:prstGeom prst="rect">
                  <a:avLst/>
                </a:prstGeom>
                <a:blipFill>
                  <a:blip r:embed="rId4"/>
                  <a:stretch>
                    <a:fillRect l="-4444" r="-8889" b="-162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/>
            <p:cNvSpPr txBox="1"/>
            <p:nvPr/>
          </p:nvSpPr>
          <p:spPr>
            <a:xfrm>
              <a:off x="4128508" y="2672849"/>
              <a:ext cx="49404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chemeClr val="tx1"/>
                  </a:solidFill>
                </a:rPr>
                <a:t>或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039335" y="2492896"/>
                  <a:ext cx="1099660" cy="82157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zh-C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𝒙𝑨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ar>
                      </m:oMath>
                    </m:oMathPara>
                  </a14:m>
                  <a:endParaRPr lang="en-US" altLang="zh-CN" sz="24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335" y="2492896"/>
                  <a:ext cx="1099660" cy="821572"/>
                </a:xfrm>
                <a:prstGeom prst="rect">
                  <a:avLst/>
                </a:prstGeom>
                <a:blipFill>
                  <a:blip r:embed="rId5"/>
                  <a:stretch>
                    <a:fillRect l="-4444" r="-8889" b="-162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31640" y="2672829"/>
                <a:ext cx="5462329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(1) </a:t>
                </a:r>
                <a:r>
                  <a:rPr lang="zh-CN" altLang="en-US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取代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中不能约束出现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(2)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为任意的个体常项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(3)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替换时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要处处替换自由出现的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72829"/>
                <a:ext cx="5462329" cy="1348061"/>
              </a:xfrm>
              <a:prstGeom prst="rect">
                <a:avLst/>
              </a:prstGeom>
              <a:blipFill>
                <a:blip r:embed="rId6"/>
                <a:stretch>
                  <a:fillRect l="-1674" t="-4955" r="-1116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66259" y="4725144"/>
                <a:ext cx="2669770" cy="94795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⇏∃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     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259" y="4725144"/>
                <a:ext cx="2669770" cy="9479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87744" y="4725144"/>
                <a:ext cx="2637710" cy="94795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      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44" y="4725144"/>
                <a:ext cx="2637710" cy="9479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02327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628800"/>
                <a:ext cx="4525888" cy="623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、全称量词</a:t>
                </a:r>
                <a:r>
                  <a:rPr lang="zh-TW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引入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规则（</a:t>
                </a:r>
                <a14:m>
                  <m:oMath xmlns:m="http://schemas.openxmlformats.org/officeDocument/2006/math">
                    <m:r>
                      <a:rPr lang="zh-CN" altLang="en-US" sz="24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TW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）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28800"/>
                <a:ext cx="4525888" cy="623652"/>
              </a:xfrm>
              <a:prstGeom prst="rect">
                <a:avLst/>
              </a:prstGeom>
              <a:blipFill>
                <a:blip r:embed="rId3"/>
                <a:stretch>
                  <a:fillRect l="-2156" t="-107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828794" y="1448847"/>
                <a:ext cx="1361463" cy="7918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∴∀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𝒙𝑨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794" y="1448847"/>
                <a:ext cx="1361463" cy="791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59632" y="2348880"/>
                <a:ext cx="6886822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取代任意值时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均为真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取代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中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不能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约束出现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不在前提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TW" altLang="en-US" sz="240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𝚪</m:t>
                    </m:r>
                    <m:r>
                      <a:rPr lang="en-US" altLang="zh-TW" sz="24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中自由出现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为保持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的任意性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48880"/>
                <a:ext cx="6886822" cy="1348061"/>
              </a:xfrm>
              <a:prstGeom prst="rect">
                <a:avLst/>
              </a:prstGeom>
              <a:blipFill>
                <a:blip r:embed="rId5"/>
                <a:stretch>
                  <a:fillRect l="-1417" t="-4977" r="-709" b="-9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1907704" y="4005064"/>
            <a:ext cx="5688632" cy="2448272"/>
            <a:chOff x="1907704" y="4005064"/>
            <a:chExt cx="5688632" cy="2448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123728" y="4077072"/>
                  <a:ext cx="2366417" cy="3474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① </a:t>
                  </a:r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4077072"/>
                  <a:ext cx="2366417" cy="347403"/>
                </a:xfrm>
                <a:prstGeom prst="rect">
                  <a:avLst/>
                </a:prstGeom>
                <a:blipFill>
                  <a:blip r:embed="rId6"/>
                  <a:stretch>
                    <a:fillRect l="-6427" t="-22807" b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123728" y="4581128"/>
                  <a:ext cx="18265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②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4581128"/>
                  <a:ext cx="182659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333" t="-29412"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123728" y="5045558"/>
                  <a:ext cx="9214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③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5045558"/>
                  <a:ext cx="92140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6447" t="-30000" b="-4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123728" y="5511612"/>
                  <a:ext cx="9326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④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5511612"/>
                  <a:ext cx="93262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340" t="-29412"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122105" y="5979085"/>
                  <a:ext cx="12420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⑤</a:t>
                  </a:r>
                  <a:r>
                    <a:rPr lang="zh-CN" altLang="en-US" sz="2000" b="0" dirty="0">
                      <a:solidFill>
                        <a:srgbClr val="FF3300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rgbClr val="FF33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105" y="5979085"/>
                  <a:ext cx="124200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2255" t="-30000" b="-4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5652120" y="4050718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前提引入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652120" y="4534961"/>
                  <a:ext cx="8611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① </a:t>
                  </a:r>
                  <a14:m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</m:oMath>
                  </a14:m>
                  <a:r>
                    <a:rPr lang="en-US" altLang="zh-TW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534961"/>
                  <a:ext cx="861133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7092" t="-12121" r="-7092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5652120" y="499939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前提引入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652120" y="5465445"/>
                  <a:ext cx="18565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②</a:t>
                  </a:r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③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假</m:t>
                      </m:r>
                    </m:oMath>
                  </a14:m>
                  <a:r>
                    <a:rPr lang="zh-TW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言推理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5465445"/>
                  <a:ext cx="185659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3279" t="-12308" r="-3607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652119" y="5932918"/>
                  <a:ext cx="8611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④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</m:oMath>
                  </a14:m>
                  <a:r>
                    <a:rPr lang="en-US" altLang="zh-TW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19" y="5932918"/>
                  <a:ext cx="861133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7092" t="-10606" r="-7092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 bwMode="auto">
            <a:xfrm>
              <a:off x="1907704" y="4005064"/>
              <a:ext cx="5688632" cy="244827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 w="19050">
                  <a:solidFill>
                    <a:srgbClr val="FF0000"/>
                  </a:solidFill>
                </a:ln>
                <a:noFill/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83568" y="5563587"/>
                <a:ext cx="1032655" cy="76944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④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 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⑤</a:t>
                </a:r>
              </a:p>
              <a:p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是错的</a:t>
                </a:r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63587"/>
                <a:ext cx="1032655" cy="769441"/>
              </a:xfrm>
              <a:prstGeom prst="rect">
                <a:avLst/>
              </a:prstGeom>
              <a:blipFill>
                <a:blip r:embed="rId14"/>
                <a:stretch>
                  <a:fillRect l="-5202" t="-5426" r="-4046" b="-1162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92442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1624770"/>
                <a:ext cx="4525888" cy="623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、</a:t>
                </a:r>
                <a:r>
                  <a:rPr lang="zh-TW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存在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量</a:t>
                </a:r>
                <a:r>
                  <a:rPr lang="zh-TW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词消去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规则（</a:t>
                </a:r>
                <a14:m>
                  <m:oMath xmlns:m="http://schemas.openxmlformats.org/officeDocument/2006/math">
                    <m:r>
                      <a:rPr lang="zh-CN" altLang="en-US" sz="24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TW" sz="2400" kern="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）</a:t>
                </a: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624770"/>
                <a:ext cx="4525888" cy="623652"/>
              </a:xfrm>
              <a:prstGeom prst="rect">
                <a:avLst/>
              </a:prstGeom>
              <a:blipFill>
                <a:blip r:embed="rId3"/>
                <a:stretch>
                  <a:fillRect l="-2156" t="-107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06567" y="2332555"/>
                <a:ext cx="4687502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是使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成真的特定个体常项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中出现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是闭式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无自由变项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67" y="2332555"/>
                <a:ext cx="4687502" cy="1348061"/>
              </a:xfrm>
              <a:prstGeom prst="rect">
                <a:avLst/>
              </a:prstGeom>
              <a:blipFill>
                <a:blip r:embed="rId4"/>
                <a:stretch>
                  <a:fillRect l="-2083" t="-4977" r="-1432" b="-9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48330" y="1426850"/>
                <a:ext cx="1086836" cy="82157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𝒙𝑨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330" y="1426850"/>
                <a:ext cx="1086836" cy="821572"/>
              </a:xfrm>
              <a:prstGeom prst="rect">
                <a:avLst/>
              </a:prstGeom>
              <a:blipFill>
                <a:blip r:embed="rId5"/>
                <a:stretch>
                  <a:fillRect l="-4494" r="-8989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907704" y="4005064"/>
            <a:ext cx="5688632" cy="2448272"/>
            <a:chOff x="1907704" y="4005064"/>
            <a:chExt cx="5688632" cy="2448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122105" y="4096884"/>
                  <a:ext cx="17708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① </a:t>
                  </a:r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𝒚𝑭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105" y="4096884"/>
                  <a:ext cx="17708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591" t="-29412" r="-5155"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123728" y="4581128"/>
                  <a:ext cx="14469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②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𝒚𝑭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4581128"/>
                  <a:ext cx="144699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504" t="-29412" r="-6723"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123728" y="5045558"/>
                  <a:ext cx="11196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③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5045558"/>
                  <a:ext cx="111966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587" t="-30000" b="-4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123728" y="5511612"/>
                  <a:ext cx="14421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④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𝒙𝑭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5511612"/>
                  <a:ext cx="144219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0549" t="-29412" r="-6751"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122105" y="5979085"/>
                  <a:ext cx="18281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⑤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𝒙𝑭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105" y="5979085"/>
                  <a:ext cx="182819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8333" t="-30000" b="-4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5652120" y="4050718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前提引入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652120" y="4534961"/>
                  <a:ext cx="8611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① </a:t>
                  </a:r>
                  <a14:m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</m:oMath>
                  </a14:m>
                  <a:r>
                    <a:rPr lang="en-US" altLang="zh-TW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534961"/>
                  <a:ext cx="861133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7092" t="-12121" r="-7092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652120" y="4999391"/>
                  <a:ext cx="8499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② </a:t>
                  </a:r>
                  <a14:m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∃</m:t>
                      </m:r>
                    </m:oMath>
                  </a14:m>
                  <a:r>
                    <a:rPr lang="en-US" altLang="zh-TW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999391"/>
                  <a:ext cx="849913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7143" t="-10606" r="-6429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652120" y="5465445"/>
                  <a:ext cx="8611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③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</m:oMath>
                  </a14:m>
                  <a:r>
                    <a:rPr lang="en-US" altLang="zh-TW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5465445"/>
                  <a:ext cx="861133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7092" t="-12308" r="-7092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652119" y="5932918"/>
                  <a:ext cx="8611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④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∃</m:t>
                      </m:r>
                    </m:oMath>
                  </a14:m>
                  <a:r>
                    <a:rPr lang="en-US" altLang="zh-TW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</a:t>
                  </a:r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19" y="5932918"/>
                  <a:ext cx="861133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7092" t="-10606" r="-5674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 bwMode="auto">
            <a:xfrm>
              <a:off x="1907704" y="4005064"/>
              <a:ext cx="5688632" cy="244827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 w="19050">
                  <a:solidFill>
                    <a:srgbClr val="FF0000"/>
                  </a:solidFill>
                </a:ln>
                <a:noFill/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83568" y="5563587"/>
                <a:ext cx="1032655" cy="76944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 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③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是错的</a:t>
                </a:r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63587"/>
                <a:ext cx="1032655" cy="769441"/>
              </a:xfrm>
              <a:prstGeom prst="rect">
                <a:avLst/>
              </a:prstGeom>
              <a:blipFill>
                <a:blip r:embed="rId15"/>
                <a:stretch>
                  <a:fillRect l="-5202" t="-5426" r="-4046" b="-1162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988840"/>
                <a:ext cx="4525888" cy="623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4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、</a:t>
                </a:r>
                <a:r>
                  <a:rPr lang="zh-TW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存在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量</a:t>
                </a:r>
                <a:r>
                  <a:rPr lang="zh-TW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词引入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规则（</a:t>
                </a:r>
                <a14:m>
                  <m:oMath xmlns:m="http://schemas.openxmlformats.org/officeDocument/2006/math">
                    <m:r>
                      <a:rPr lang="zh-CN" altLang="en-US" sz="24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TW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）</a:t>
                </a: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9D169A5-2DBA-4A85-9A17-F71353504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988840"/>
                <a:ext cx="4525888" cy="623652"/>
              </a:xfrm>
              <a:prstGeom prst="rect">
                <a:avLst/>
              </a:prstGeom>
              <a:blipFill>
                <a:blip r:embed="rId3"/>
                <a:stretch>
                  <a:fillRect l="-2156" t="-106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75656" y="2852936"/>
                <a:ext cx="4979825" cy="904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是特定个体常项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(2)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取代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TW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TW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不能在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中出现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52936"/>
                <a:ext cx="4979825" cy="904863"/>
              </a:xfrm>
              <a:prstGeom prst="rect">
                <a:avLst/>
              </a:prstGeom>
              <a:blipFill>
                <a:blip r:embed="rId4"/>
                <a:stretch>
                  <a:fillRect l="-1836" t="-7432" b="-15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28184" y="1962706"/>
            <a:ext cx="4940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12219" y="1785266"/>
                <a:ext cx="1415965" cy="7918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∴∃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𝒙𝑨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19" y="1785266"/>
                <a:ext cx="1415965" cy="791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337" y="1785266"/>
                <a:ext cx="1415965" cy="7918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∴∃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𝒙𝑨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37" y="1785266"/>
                <a:ext cx="1415965" cy="791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75656" y="5229200"/>
                <a:ext cx="6308137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TW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注</a:t>
                </a:r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.  </a:t>
                </a:r>
                <a:r>
                  <a:rPr lang="zh-TW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尽量对前束范式使用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lang="zh-TW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规则</a:t>
                </a:r>
                <a:r>
                  <a:rPr lang="en-US" altLang="zh-TW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6308137" cy="461665"/>
              </a:xfrm>
              <a:prstGeom prst="rect">
                <a:avLst/>
              </a:prstGeom>
              <a:blipFill>
                <a:blip r:embed="rId9"/>
                <a:stretch>
                  <a:fillRect l="-144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53400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4A12552-5E2F-402C-8F6D-4F4908A83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488620"/>
              </p:ext>
            </p:extLst>
          </p:nvPr>
        </p:nvGraphicFramePr>
        <p:xfrm>
          <a:off x="1043608" y="1844824"/>
          <a:ext cx="7086600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4" imgW="3581280" imgH="1879560" progId="Equation.DSMT4">
                  <p:embed/>
                </p:oleObj>
              </mc:Choice>
              <mc:Fallback>
                <p:oleObj name="Equation" r:id="rId4" imgW="3581280" imgH="18795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F4A12552-5E2F-402C-8F6D-4F4908A83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44824"/>
                        <a:ext cx="7086600" cy="37036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42000"/>
              </p:ext>
            </p:extLst>
          </p:nvPr>
        </p:nvGraphicFramePr>
        <p:xfrm>
          <a:off x="3059832" y="5106306"/>
          <a:ext cx="3441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6" imgW="1739880" imgH="215640" progId="Equation.DSMT4">
                  <p:embed/>
                </p:oleObj>
              </mc:Choice>
              <mc:Fallback>
                <p:oleObj name="Equation" r:id="rId6" imgW="1739880" imgH="215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06306"/>
                        <a:ext cx="3441700" cy="422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395837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27584" y="1628800"/>
                <a:ext cx="7770076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5.9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任何自然数都是整数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存在自然数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存在着整数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个体域为实数集合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770076" cy="1348061"/>
              </a:xfrm>
              <a:prstGeom prst="rect">
                <a:avLst/>
              </a:prstGeom>
              <a:blipFill>
                <a:blip r:embed="rId3"/>
                <a:stretch>
                  <a:fillRect l="-1256" t="-4977" r="-235" b="-8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31640" y="3212976"/>
                <a:ext cx="6150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u="sng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en-US" altLang="zh-TW" sz="2400" u="sng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为自然数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为整数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12976"/>
                <a:ext cx="6150595" cy="461665"/>
              </a:xfrm>
              <a:prstGeom prst="rect">
                <a:avLst/>
              </a:prstGeom>
              <a:blipFill>
                <a:blip r:embed="rId4"/>
                <a:stretch>
                  <a:fillRect l="-1487" t="-14474" r="-9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1760" y="3861048"/>
                <a:ext cx="6339428" cy="273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𝑥𝐹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      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前提引入</a:t>
                </a:r>
                <a:endParaRPr lang="en-US" altLang="zh-CN" sz="2400" b="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/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            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</a:p>
              <a:p>
                <a:pPr algn="just"/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③ 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𝐹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)→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前提引入</a:t>
                </a:r>
                <a:endParaRPr lang="zh-CN" altLang="en-US" sz="2400" b="0" dirty="0">
                  <a:solidFill>
                    <a:schemeClr val="tx1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④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)→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     ③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lang="en-US" altLang="zh-CN" sz="2400" b="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 eaLnBrk="1" hangingPunct="1"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⑤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         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②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④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假推理</a:t>
                </a:r>
                <a:endParaRPr lang="en-US" altLang="zh-CN" sz="2400" b="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 eaLnBrk="1" hangingPunct="1"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⑥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      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⑤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400" b="0" dirty="0">
                  <a:solidFill>
                    <a:schemeClr val="tx1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60" y="3861048"/>
                <a:ext cx="6339428" cy="2734659"/>
              </a:xfrm>
              <a:prstGeom prst="rect">
                <a:avLst/>
              </a:prstGeom>
              <a:blipFill>
                <a:blip r:embed="rId5"/>
                <a:stretch>
                  <a:fillRect l="-1442" t="-2450" r="-577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402474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8339" name="Rectangle 3">
                <a:extLst>
                  <a:ext uri="{FF2B5EF4-FFF2-40B4-BE49-F238E27FC236}">
                    <a16:creationId xmlns:a16="http://schemas.microsoft.com/office/drawing/2014/main" id="{D25A43CF-CC98-40C5-B696-C7D83F44FA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3637384"/>
              </a:xfrm>
              <a:noFill/>
            </p:spPr>
            <p:txBody>
              <a:bodyPr/>
              <a:lstStyle/>
              <a:p>
                <a:pPr algn="just" eaLnBrk="1" hangingPunct="1">
                  <a:spcAft>
                    <a:spcPts val="180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练习：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试指出下面证明中的错误。</a:t>
                </a:r>
                <a:endParaRPr lang="zh-CN" altLang="en-US" sz="2400" dirty="0">
                  <a:solidFill>
                    <a:srgbClr val="0000FF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证明：   ①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x (A(x)B(x))</a:t>
                </a: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前提引入</a:t>
                </a:r>
                <a:endParaRPr lang="zh-CN" altLang="en-US" sz="2400" dirty="0">
                  <a:latin typeface="华文宋体" panose="02010600040101010101" pitchFamily="2" charset="-122"/>
                  <a:ea typeface="华文宋体" panose="0201060004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② </a:t>
                </a: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A(y)B(y)                ①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lang="en-US" altLang="zh-CN" sz="24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③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x A(x) </a:t>
                </a: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     </a:t>
                </a: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前提引入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④ </a:t>
                </a: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A(y)                          ③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⑤ B(y)                          ②④</a:t>
                </a: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假言推理</a:t>
                </a: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⑥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(x)</a:t>
                </a:r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                     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endParaRPr lang="en-US" altLang="zh-CN" sz="2400" dirty="0">
                  <a:latin typeface="华文宋体" panose="02010600040101010101" pitchFamily="2" charset="-122"/>
                  <a:ea typeface="华文宋体" panose="0201060004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8339" name="Rectangle 3">
                <a:extLst>
                  <a:ext uri="{FF2B5EF4-FFF2-40B4-BE49-F238E27FC236}">
                    <a16:creationId xmlns:a16="http://schemas.microsoft.com/office/drawing/2014/main" id="{D25A43CF-CC98-40C5-B696-C7D83F44F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3637384"/>
              </a:xfrm>
              <a:blipFill>
                <a:blip r:embed="rId3"/>
                <a:stretch>
                  <a:fillRect l="-1111" t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71600" y="5229200"/>
                <a:ext cx="7789889" cy="9048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𝒙𝑨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宋体" panose="0201060004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宋体" panose="02010600040101010101" pitchFamily="2" charset="-122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消去量词时，要求用特定的个体常项取代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rgbClr val="0000FF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而不能用变项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取代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宋体" panose="02010600040101010101" pitchFamily="2" charset="-122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  <a:sym typeface="Symbol" panose="05050102010706020507" pitchFamily="18" charset="2"/>
                  </a:rPr>
                  <a:t>，所以③到④有错。</a:t>
                </a:r>
                <a:endParaRPr lang="en-US" altLang="zh-TW" sz="2400" dirty="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29200"/>
                <a:ext cx="7789889" cy="904863"/>
              </a:xfrm>
              <a:prstGeom prst="rect">
                <a:avLst/>
              </a:prstGeom>
              <a:blipFill>
                <a:blip r:embed="rId4"/>
                <a:stretch>
                  <a:fillRect l="-1174" t="-5405" b="-15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5509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27584" y="1628800"/>
                <a:ext cx="7366055" cy="1462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5.10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366055" cy="1462067"/>
              </a:xfrm>
              <a:prstGeom prst="rect">
                <a:avLst/>
              </a:prstGeom>
              <a:blipFill>
                <a:blip r:embed="rId3"/>
                <a:stretch>
                  <a:fillRect l="-1325" t="-4583" r="-331" b="-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7584" y="3429000"/>
                <a:ext cx="7992889" cy="13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5.11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不存在能表示成分数的无理数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有理数都能表示成分数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有理数都不是无理数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.(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个体域为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29000"/>
                <a:ext cx="7992889" cy="1348061"/>
              </a:xfrm>
              <a:prstGeom prst="rect">
                <a:avLst/>
              </a:prstGeom>
              <a:blipFill>
                <a:blip r:embed="rId4"/>
                <a:stretch>
                  <a:fillRect l="-1220" t="-4977" r="-129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99592" y="4890512"/>
                <a:ext cx="7708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u="sng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en-US" altLang="zh-TW" sz="2000" u="sng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为无理数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为有理数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能表成分数</a:t>
                </a:r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90512"/>
                <a:ext cx="7708264" cy="400110"/>
              </a:xfrm>
              <a:prstGeom prst="rect">
                <a:avLst/>
              </a:prstGeom>
              <a:blipFill>
                <a:blip r:embed="rId5"/>
                <a:stretch>
                  <a:fillRect l="-870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91680" y="5404073"/>
                <a:ext cx="5508303" cy="856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前提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结论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)→¬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04073"/>
                <a:ext cx="5508303" cy="856645"/>
              </a:xfrm>
              <a:prstGeom prst="rect">
                <a:avLst/>
              </a:prstGeom>
              <a:blipFill>
                <a:blip r:embed="rId6"/>
                <a:stretch>
                  <a:fillRect l="-1218" t="-3546" b="-7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61762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883" name="Rectangle 3">
                <a:extLst>
                  <a:ext uri="{FF2B5EF4-FFF2-40B4-BE49-F238E27FC236}">
                    <a16:creationId xmlns:a16="http://schemas.microsoft.com/office/drawing/2014/main" id="{8C573CFC-7123-47F8-A42E-66A9C38BFCE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4953000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例</a:t>
                </a:r>
                <a:r>
                  <a:rPr lang="en-US" altLang="zh-CN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5.10</a:t>
                </a:r>
                <a:r>
                  <a:rPr lang="zh-CN" altLang="en-US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：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在自然推理系统</a:t>
                </a:r>
                <a:r>
                  <a:rPr lang="en-US" altLang="zh-CN" sz="2400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F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中，构造下列推理的证明</a:t>
                </a:r>
                <a:r>
                  <a:rPr lang="zh-CN" altLang="en-US" sz="2800" dirty="0">
                    <a:solidFill>
                      <a:schemeClr val="hlink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</a:t>
                </a:r>
                <a:endParaRPr lang="zh-CN" altLang="en-US" sz="2000" dirty="0">
                  <a:latin typeface="华文宋体" panose="02010600040101010101" pitchFamily="2" charset="-122"/>
                  <a:ea typeface="华文宋体" panose="0201060004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前提：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(A(x)B(x))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， 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(A(x)∧H(x))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结论：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(B(x)∧H(x))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证明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：①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(A(x)∧H(x))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前提引入</a:t>
                </a: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②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∧H(c)    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①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③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(A(x)B(x))      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前提引入</a:t>
                </a: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④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A(c)B(c)     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③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⑤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           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②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⑥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H(c)           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②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⑦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B(c)           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④ ⑤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假言推理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⑧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B(c)∧H(c)     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⑥ ⑦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合取</a:t>
                </a:r>
              </a:p>
              <a:p>
                <a:pPr algn="just" eaLnBrk="1" hangingPunct="1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⑨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(B(x)∧H(x))     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⑧</a:t>
                </a:r>
                <a:r>
                  <a:rPr lang="en-US" altLang="zh-CN" sz="1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+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78883" name="Rectangle 3">
                <a:extLst>
                  <a:ext uri="{FF2B5EF4-FFF2-40B4-BE49-F238E27FC236}">
                    <a16:creationId xmlns:a16="http://schemas.microsoft.com/office/drawing/2014/main" id="{8C573CFC-7123-47F8-A42E-66A9C38BF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4953000"/>
              </a:xfrm>
              <a:blipFill>
                <a:blip r:embed="rId3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66468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凡是人都要死的。苏格拉底是人。所以，苏格拉</a:t>
                </a:r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底是要死的。</a:t>
                </a:r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1348061"/>
              </a:xfrm>
              <a:prstGeom prst="rect">
                <a:avLst/>
              </a:prstGeom>
              <a:blipFill>
                <a:blip r:embed="rId3"/>
                <a:stretch>
                  <a:fillRect l="-1354" t="-4977" r="-338" b="-9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CF7EA9-EF43-4CEF-AB29-78249B76EE64}"/>
                  </a:ext>
                </a:extLst>
              </p:cNvPr>
              <p:cNvSpPr txBox="1"/>
              <p:nvPr/>
            </p:nvSpPr>
            <p:spPr>
              <a:xfrm>
                <a:off x="1691680" y="3284984"/>
                <a:ext cx="5785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是要死的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苏格拉底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CF7EA9-EF43-4CEF-AB29-78249B76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84984"/>
                <a:ext cx="5785495" cy="400110"/>
              </a:xfrm>
              <a:prstGeom prst="rect">
                <a:avLst/>
              </a:prstGeom>
              <a:blipFill>
                <a:blip r:embed="rId4"/>
                <a:stretch>
                  <a:fillRect l="-1159" t="-12121" r="-527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88F810-2888-4554-B392-355C47AF4B68}"/>
                  </a:ext>
                </a:extLst>
              </p:cNvPr>
              <p:cNvSpPr txBox="1"/>
              <p:nvPr/>
            </p:nvSpPr>
            <p:spPr>
              <a:xfrm>
                <a:off x="1706668" y="3781516"/>
                <a:ext cx="3902415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前提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结论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88F810-2888-4554-B392-355C47AF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8" y="3781516"/>
                <a:ext cx="3902415" cy="809068"/>
              </a:xfrm>
              <a:prstGeom prst="rect">
                <a:avLst/>
              </a:prstGeom>
              <a:blipFill>
                <a:blip r:embed="rId5"/>
                <a:stretch>
                  <a:fillRect l="-1719" t="-3759" b="-1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DB08EF-9520-43F3-B2DA-2A618A5BE453}"/>
                  </a:ext>
                </a:extLst>
              </p:cNvPr>
              <p:cNvSpPr txBox="1"/>
              <p:nvPr/>
            </p:nvSpPr>
            <p:spPr>
              <a:xfrm>
                <a:off x="1706668" y="4684743"/>
                <a:ext cx="5799986" cy="1547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TW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</a:rPr>
                  <a:t>证明</a:t>
                </a:r>
                <a:r>
                  <a:rPr lang="en-US" altLang="zh-TW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</a:rPr>
                  <a:t>:</a:t>
                </a:r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①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𝑴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)→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</a:t>
                </a:r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</a:rPr>
                  <a:t>前提引入</a:t>
                </a:r>
                <a:endPara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/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②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𝑴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)→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①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- </a:t>
                </a:r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</a:rPr>
                  <a:t>规则</a:t>
                </a:r>
              </a:p>
              <a:p>
                <a:pPr algn="just"/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③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𝑴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</a:rPr>
                  <a:t>前提引入</a:t>
                </a:r>
              </a:p>
              <a:p>
                <a:pPr algn="just"/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     ④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lang="en-US" altLang="zh-CN" sz="20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</a:rPr>
                  <a:t>                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② ③ </a:t>
                </a:r>
                <a:r>
                  <a:rPr lang="zh-CN" altLang="en-US" sz="2000" dirty="0">
                    <a:solidFill>
                      <a:schemeClr val="accent5">
                        <a:lumMod val="25000"/>
                      </a:schemeClr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假言推理</a:t>
                </a:r>
                <a:endParaRPr lang="en-US" altLang="zh-TW" sz="2000" dirty="0">
                  <a:solidFill>
                    <a:schemeClr val="accent5">
                      <a:lumMod val="2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DB08EF-9520-43F3-B2DA-2A618A5B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8" y="4684743"/>
                <a:ext cx="5799986" cy="1547731"/>
              </a:xfrm>
              <a:prstGeom prst="rect">
                <a:avLst/>
              </a:prstGeom>
              <a:blipFill>
                <a:blip r:embed="rId6"/>
                <a:stretch>
                  <a:fillRect l="-1157" t="-1969" r="-421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772705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>
            <a:extLst>
              <a:ext uri="{FF2B5EF4-FFF2-40B4-BE49-F238E27FC236}">
                <a16:creationId xmlns:a16="http://schemas.microsoft.com/office/drawing/2014/main" id="{6E2D2CF1-FA05-4BDC-AF64-21DF53A4B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8678" y="3789040"/>
            <a:ext cx="7560840" cy="64807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第一组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：命题逻辑中等值式的代换实例（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24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个）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225056"/>
              </p:ext>
            </p:extLst>
          </p:nvPr>
        </p:nvGraphicFramePr>
        <p:xfrm>
          <a:off x="753952" y="1772816"/>
          <a:ext cx="7445682" cy="140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3632040" imgH="685800" progId="Equation.DSMT4">
                  <p:embed/>
                </p:oleObj>
              </mc:Choice>
              <mc:Fallback>
                <p:oleObj name="Equation" r:id="rId4" imgW="3632040" imgH="685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52" y="1772816"/>
                        <a:ext cx="7445682" cy="14058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08719" y="4509120"/>
                <a:ext cx="5518434" cy="904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(1)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¬¬∀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𝑭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19" y="4509120"/>
                <a:ext cx="5518434" cy="904863"/>
              </a:xfrm>
              <a:prstGeom prst="rect">
                <a:avLst/>
              </a:prstGeom>
              <a:blipFill>
                <a:blip r:embed="rId6"/>
                <a:stretch>
                  <a:fillRect l="-1768" t="-7432" b="-12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blipFill>
                <a:blip r:embed="rId3"/>
                <a:stretch>
                  <a:fillRect l="-1354" t="-14474" r="-33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1187624" y="2276872"/>
                <a:ext cx="5359481" cy="95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)∨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𝒙𝑮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76872"/>
                <a:ext cx="5359481" cy="952377"/>
              </a:xfrm>
              <a:prstGeom prst="rect">
                <a:avLst/>
              </a:prstGeom>
              <a:blipFill>
                <a:blip r:embed="rId4"/>
                <a:stretch>
                  <a:fillRect l="-1820" t="-5128" b="-1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1187624" y="3645024"/>
                <a:ext cx="6564746" cy="1145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)∧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45024"/>
                <a:ext cx="6564746" cy="1145250"/>
              </a:xfrm>
              <a:prstGeom prst="rect">
                <a:avLst/>
              </a:prstGeom>
              <a:blipFill>
                <a:blip r:embed="rId5"/>
                <a:stretch>
                  <a:fillRect l="-1486" b="-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312527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9907" name="Rectangle 3">
                <a:extLst>
                  <a:ext uri="{FF2B5EF4-FFF2-40B4-BE49-F238E27FC236}">
                    <a16:creationId xmlns:a16="http://schemas.microsoft.com/office/drawing/2014/main" id="{A23825F1-634C-4DA2-8BE8-710FB1991EF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19672" y="3573016"/>
                <a:ext cx="6048672" cy="2808312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证明：①  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G(x)       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前提引入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② 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 G(x)          ①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置换规则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③ 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G(a)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④ x(F(x) ∨ G(x))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前提引入</a:t>
                </a:r>
              </a:p>
              <a:p>
                <a:pPr algn="just" eaLnBrk="1" hangingPunct="1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⑤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F(a) ∨ G(a)        ④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⑥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F(a)                ③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⑤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析取三段论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⑦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F(x)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⑥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79907" name="Rectangle 3">
                <a:extLst>
                  <a:ext uri="{FF2B5EF4-FFF2-40B4-BE49-F238E27FC236}">
                    <a16:creationId xmlns:a16="http://schemas.microsoft.com/office/drawing/2014/main" id="{A23825F1-634C-4DA2-8BE8-710FB1991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19672" y="3573016"/>
                <a:ext cx="6048672" cy="2808312"/>
              </a:xfrm>
              <a:blipFill>
                <a:blip r:embed="rId3"/>
                <a:stretch>
                  <a:fillRect l="-1109" t="-1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blipFill>
                <a:blip r:embed="rId4"/>
                <a:stretch>
                  <a:fillRect l="-1354" t="-14474" r="-33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1187624" y="2276872"/>
                <a:ext cx="5359481" cy="95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)∨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𝒙𝑮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76872"/>
                <a:ext cx="5359481" cy="952377"/>
              </a:xfrm>
              <a:prstGeom prst="rect">
                <a:avLst/>
              </a:prstGeom>
              <a:blipFill>
                <a:blip r:embed="rId5"/>
                <a:stretch>
                  <a:fillRect l="-1820" t="-5128" b="-1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55233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blipFill>
                <a:blip r:embed="rId3"/>
                <a:stretch>
                  <a:fillRect l="-1354" t="-14474" r="-33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1187624" y="2204864"/>
                <a:ext cx="6752298" cy="1145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)∧</m:t>
                            </m:r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𝒙𝑭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6752298" cy="1145250"/>
              </a:xfrm>
              <a:prstGeom prst="rect">
                <a:avLst/>
              </a:prstGeom>
              <a:blipFill>
                <a:blip r:embed="rId4"/>
                <a:stretch>
                  <a:fillRect l="-1445" b="-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227E16-39D5-48BA-A860-9F87F0AF7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3573016"/>
                <a:ext cx="6986736" cy="2845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证明：① 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F(x)                     </a:t>
                </a: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前提引入</a:t>
                </a:r>
                <a:endParaRPr lang="zh-CN" altLang="en-US" sz="2000" kern="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②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F(b)                        ① 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lang="en-US" altLang="zh-CN" sz="2000" kern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③ x(F(x) (G(a) ∧ R(x)))   </a:t>
                </a: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前提引入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④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F(b) (G(a) ∧ R(b))       ③ 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lang="en-US" altLang="zh-CN" sz="2000" kern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⑤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G(a) ∧ R(b)</a:t>
                </a: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                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②</a:t>
                </a: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④</a:t>
                </a: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假言推理</a:t>
                </a:r>
                <a:endParaRPr lang="zh-CN" altLang="en-US" sz="2000" kern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⑥ </a:t>
                </a: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(b)                        </a:t>
                </a: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⑤</a:t>
                </a:r>
                <a:r>
                  <a:rPr lang="zh-CN" altLang="en-US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化简</a:t>
                </a:r>
                <a:endParaRPr lang="zh-CN" altLang="en-US" sz="2000" kern="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⑦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F(b)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∧ R(b)                ②</a:t>
                </a: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⑥</a:t>
                </a:r>
                <a:r>
                  <a:rPr lang="zh-CN" altLang="en-US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合取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⑧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(F(x)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∧ R(x))            </a:t>
                </a:r>
                <a:r>
                  <a:rPr lang="en-US" altLang="zh-CN" sz="2000" kern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⑦ 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000" kern="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kern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227E16-39D5-48BA-A860-9F87F0AF7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573016"/>
                <a:ext cx="6986736" cy="2845296"/>
              </a:xfrm>
              <a:prstGeom prst="rect">
                <a:avLst/>
              </a:prstGeom>
              <a:blipFill>
                <a:blip r:embed="rId5"/>
                <a:stretch>
                  <a:fillRect l="-873" t="-25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344397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blipFill>
                <a:blip r:embed="rId3"/>
                <a:stretch>
                  <a:fillRect l="-1354" t="-14474" r="-33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0E91537-4742-41B2-9C29-BB42BE9B3645}"/>
              </a:ext>
            </a:extLst>
          </p:cNvPr>
          <p:cNvSpPr txBox="1"/>
          <p:nvPr/>
        </p:nvSpPr>
        <p:spPr>
          <a:xfrm>
            <a:off x="1187624" y="2276872"/>
            <a:ext cx="71433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学术委员会的每个成员都是博士并且是教授。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有些成员是青年人。因而有的成员是青年教授。</a:t>
            </a:r>
            <a:endParaRPr lang="en-US" altLang="zh-TW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E91537-4742-41B2-9C29-BB42BE9B3645}"/>
              </a:ext>
            </a:extLst>
          </p:cNvPr>
          <p:cNvSpPr txBox="1"/>
          <p:nvPr/>
        </p:nvSpPr>
        <p:spPr>
          <a:xfrm>
            <a:off x="1187624" y="3645024"/>
            <a:ext cx="683873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有些病人相信所有的医生。但是病人都不相信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骗子。所以，医生都不是骗子。</a:t>
            </a:r>
            <a:endParaRPr lang="en-US" altLang="zh-TW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806973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blipFill>
                <a:blip r:embed="rId3"/>
                <a:stretch>
                  <a:fillRect l="-1354" t="-14474" r="-33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0E91537-4742-41B2-9C29-BB42BE9B3645}"/>
              </a:ext>
            </a:extLst>
          </p:cNvPr>
          <p:cNvSpPr txBox="1"/>
          <p:nvPr/>
        </p:nvSpPr>
        <p:spPr>
          <a:xfrm>
            <a:off x="1187624" y="2276872"/>
            <a:ext cx="71433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学术委员会的每个成员都是博士并且是教授。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有些成员是青年人。因而有的成员是青年教授。</a:t>
            </a:r>
            <a:endParaRPr lang="en-US" altLang="zh-TW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1691680" y="3429000"/>
                <a:ext cx="5505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是学术委员会成员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是博士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是教授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是青年人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29000"/>
                <a:ext cx="5505290" cy="769441"/>
              </a:xfrm>
              <a:prstGeom prst="rect">
                <a:avLst/>
              </a:prstGeom>
              <a:blipFill>
                <a:blip r:embed="rId4"/>
                <a:stretch>
                  <a:fillRect l="-1218" t="-6349" r="-11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8F810-2888-4554-B392-355C47AF4B68}"/>
                  </a:ext>
                </a:extLst>
              </p:cNvPr>
              <p:cNvSpPr txBox="1"/>
              <p:nvPr/>
            </p:nvSpPr>
            <p:spPr>
              <a:xfrm>
                <a:off x="2051720" y="4445706"/>
                <a:ext cx="5843331" cy="856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前提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结论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8F810-2888-4554-B392-355C47AF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445706"/>
                <a:ext cx="5843331" cy="856645"/>
              </a:xfrm>
              <a:prstGeom prst="rect">
                <a:avLst/>
              </a:prstGeom>
              <a:blipFill>
                <a:blip r:embed="rId5"/>
                <a:stretch>
                  <a:fillRect l="-1148" t="-3546" b="-7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448631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5027" name="Rectangle 3">
                <a:extLst>
                  <a:ext uri="{FF2B5EF4-FFF2-40B4-BE49-F238E27FC236}">
                    <a16:creationId xmlns:a16="http://schemas.microsoft.com/office/drawing/2014/main" id="{8A180951-0820-4560-8865-4114A188507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4953000"/>
              </a:xfrm>
              <a:noFill/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证明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：①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(A(x)∧H(x))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             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前提引入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②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∧H(c)     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①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③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(A(x)B(x) ∧J(x))     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前提引入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④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A(c)B(c)∧J(c)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③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⑤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           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②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⑥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H(c)           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②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⑦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B(c) ∧J(c)     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④ ⑤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假言推理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⑧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B(c)              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⑦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⑨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A(c) ∧B(c) ∧H(c)     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⑤⑥⑧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合取</a:t>
                </a: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⑩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 (A(x) ∧ B(x)∧H(x))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</a:t>
                </a:r>
              </a:p>
            </p:txBody>
          </p:sp>
        </mc:Choice>
        <mc:Fallback xmlns="">
          <p:sp>
            <p:nvSpPr>
              <p:cNvPr id="385027" name="Rectangle 3">
                <a:extLst>
                  <a:ext uri="{FF2B5EF4-FFF2-40B4-BE49-F238E27FC236}">
                    <a16:creationId xmlns:a16="http://schemas.microsoft.com/office/drawing/2014/main" id="{8A180951-0820-4560-8865-4114A188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4953000"/>
              </a:xfrm>
              <a:blipFill>
                <a:blip r:embed="rId3"/>
                <a:stretch>
                  <a:fillRect l="-1481" t="-1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709351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练习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在自然推理系统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𝓛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构造下面推理的证明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208961" cy="461665"/>
              </a:xfrm>
              <a:prstGeom prst="rect">
                <a:avLst/>
              </a:prstGeom>
              <a:blipFill>
                <a:blip r:embed="rId3"/>
                <a:stretch>
                  <a:fillRect l="-1354" t="-14474" r="-33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0E91537-4742-41B2-9C29-BB42BE9B3645}"/>
              </a:ext>
            </a:extLst>
          </p:cNvPr>
          <p:cNvSpPr txBox="1"/>
          <p:nvPr/>
        </p:nvSpPr>
        <p:spPr>
          <a:xfrm>
            <a:off x="1187624" y="2276872"/>
            <a:ext cx="683873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有些病人相信所有的医生。但是病人都不相信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骗子。所以，医生都不是骗子。</a:t>
            </a:r>
            <a:endParaRPr lang="en-US" altLang="zh-TW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/>
              <p:nvPr/>
            </p:nvSpPr>
            <p:spPr>
              <a:xfrm>
                <a:off x="1691680" y="3429000"/>
                <a:ext cx="64087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是病人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是医生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d>
                      <m:dPr>
                        <m:ctrlPr>
                          <a:rPr lang="en-US" altLang="zh-TW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TW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是骗子</a:t>
                </a:r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相信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E91537-4742-41B2-9C29-BB42BE9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29000"/>
                <a:ext cx="6408712" cy="769441"/>
              </a:xfrm>
              <a:prstGeom prst="rect">
                <a:avLst/>
              </a:prstGeom>
              <a:blipFill>
                <a:blip r:embed="rId4"/>
                <a:stretch>
                  <a:fillRect l="-1047" t="-634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8F810-2888-4554-B392-355C47AF4B68}"/>
                  </a:ext>
                </a:extLst>
              </p:cNvPr>
              <p:cNvSpPr txBox="1"/>
              <p:nvPr/>
            </p:nvSpPr>
            <p:spPr>
              <a:xfrm>
                <a:off x="1716629" y="4444996"/>
                <a:ext cx="4928400" cy="1522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前提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altLang="zh-TW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→∀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)→¬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r>
                  <a:rPr lang="zh-TW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结论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)→¬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8F810-2888-4554-B392-355C47AF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29" y="4444996"/>
                <a:ext cx="4928400" cy="1522661"/>
              </a:xfrm>
              <a:prstGeom prst="rect">
                <a:avLst/>
              </a:prstGeom>
              <a:blipFill>
                <a:blip r:embed="rId5"/>
                <a:stretch>
                  <a:fillRect l="-1361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626423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7075" name="Rectangle 3">
                <a:extLst>
                  <a:ext uri="{FF2B5EF4-FFF2-40B4-BE49-F238E27FC236}">
                    <a16:creationId xmlns:a16="http://schemas.microsoft.com/office/drawing/2014/main" id="{AB40C6CB-FF53-421B-85FA-FE323226C4C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4645496"/>
              </a:xfrm>
              <a:noFill/>
            </p:spPr>
            <p:txBody>
              <a:bodyPr/>
              <a:lstStyle/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证明：   ① 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x(A(x) ∧ y(B(y)H(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)) )        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前提引入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②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A(c) ∧ y(B(y)H(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                   ①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规则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 ③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A(c)                                                     ②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④ 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y(B(y)H(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                                 ②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化简规则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⑤ 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 (A(x) y(J(y)   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)))     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前提引入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⑥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A(c) y(J(y)   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))               ⑤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⑦ 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y(J(y)   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))                           ③ ⑥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假言推理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⑧ 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y(H(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c,y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   J(y))                           ⑦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置换规则</a:t>
                </a: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 ⑨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B(z)H(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c,z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                                        ④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</a:t>
                </a: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  ⑩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H(</a:t>
                </a:r>
                <a:r>
                  <a:rPr lang="en-US" altLang="zh-CN" sz="22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c,z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   J(z)                                    ⑧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(11) B(z)   J(z)                                       ⑨ ⑩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假言推理</a:t>
                </a: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     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(12) x (B(x) J(x))                               (11)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+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规则</a:t>
                </a:r>
              </a:p>
            </p:txBody>
          </p:sp>
        </mc:Choice>
        <mc:Fallback xmlns="">
          <p:sp>
            <p:nvSpPr>
              <p:cNvPr id="387075" name="Rectangle 3">
                <a:extLst>
                  <a:ext uri="{FF2B5EF4-FFF2-40B4-BE49-F238E27FC236}">
                    <a16:creationId xmlns:a16="http://schemas.microsoft.com/office/drawing/2014/main" id="{AB40C6CB-FF53-421B-85FA-FE323226C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8229600" cy="4645496"/>
              </a:xfrm>
              <a:blipFill>
                <a:blip r:embed="rId3"/>
                <a:stretch>
                  <a:fillRect l="-963" t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4124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练习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5,  12,  15,  24,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缴交作业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5,  12(2)(4),  15(2),  </a:t>
            </a:r>
          </a:p>
          <a:p>
            <a:pPr eaLnBrk="1" hangingPunct="1">
              <a:buNone/>
            </a:pP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             24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87183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522575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习题缴交 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下周一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11(3),   12(3)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5,  12(2)(4),  15(2),  24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习题课演练 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下周一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20(3)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14(6),  18(1)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12(5),  15(3),   20(1)</a:t>
            </a:r>
          </a:p>
        </p:txBody>
      </p:sp>
    </p:spTree>
    <p:extLst>
      <p:ext uri="{BB962C8B-B14F-4D97-AF65-F5344CB8AC3E}">
        <p14:creationId xmlns:p14="http://schemas.microsoft.com/office/powerpoint/2010/main" val="776599093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6899" name="Rectangle 3">
                <a:extLst>
                  <a:ext uri="{FF2B5EF4-FFF2-40B4-BE49-F238E27FC236}">
                    <a16:creationId xmlns:a16="http://schemas.microsoft.com/office/drawing/2014/main" id="{36F5FC16-BAC4-4AC3-BF87-BF309DA1A9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628800"/>
                <a:ext cx="8070850" cy="4860925"/>
              </a:xfrm>
            </p:spPr>
            <p:txBody>
              <a:bodyPr/>
              <a:lstStyle/>
              <a:p>
                <a:pPr marL="609600" indent="-609600" algn="just"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第二组</a:t>
                </a: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：量词消去和否定等值式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</a:rPr>
                  <a:t>    1</a:t>
                </a: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、量词消去等值式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      设个体域为有限集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itchFamily="2" charset="-122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itchFamily="2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itchFamily="2" charset="-122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itchFamily="2" charset="-122"/>
                                <a:sym typeface="Symbol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itchFamily="2" charset="-122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itchFamily="2" charset="-122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itchFamily="2" charset="-122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itchFamily="2" charset="-122"/>
                                <a:sym typeface="Symbol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itchFamily="2" charset="-122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，则</a:t>
                </a:r>
                <a:endParaRPr lang="en-US" altLang="zh-CN" sz="2400" dirty="0"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marL="609600" indent="-609600" algn="just" eaLnBrk="1" hangingPunct="1">
                  <a:buNone/>
                  <a:defRPr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      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)∧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)∧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⋯∧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marL="609600" indent="-609600" algn="just" eaLnBrk="1" hangingPunct="1">
                  <a:buNone/>
                  <a:defRPr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      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)∨⋯∨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400" dirty="0">
                  <a:latin typeface="宋体" pitchFamily="2" charset="-122"/>
                  <a:ea typeface="宋体" pitchFamily="2" charset="-122"/>
                  <a:sym typeface="Symbol" pitchFamily="18" charset="2"/>
                </a:endParaRP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</a:rPr>
                  <a:t>    2</a:t>
                </a: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、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量词否定等值式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      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itchFamily="2" charset="-122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itchFamily="2" charset="-122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是任意的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含自由出现</a:t>
                </a: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个体变项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的公式，则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  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¬∀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⟺ ∃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marL="609600" indent="-609600" algn="just" eaLnBrk="1" hangingPunct="1">
                  <a:buNone/>
                  <a:defRPr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      (2)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⟺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∀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宋体" pitchFamily="2" charset="-122"/>
                  <a:ea typeface="宋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36899" name="Rectangle 3">
                <a:extLst>
                  <a:ext uri="{FF2B5EF4-FFF2-40B4-BE49-F238E27FC236}">
                    <a16:creationId xmlns:a16="http://schemas.microsoft.com/office/drawing/2014/main" id="{36F5FC16-BAC4-4AC3-BF87-BF309DA1A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28800"/>
                <a:ext cx="8070850" cy="4860925"/>
              </a:xfrm>
              <a:blipFill>
                <a:blip r:embed="rId3"/>
                <a:stretch>
                  <a:fillRect l="-1285"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23" name="Rectangle 3">
                <a:extLst>
                  <a:ext uri="{FF2B5EF4-FFF2-40B4-BE49-F238E27FC236}">
                    <a16:creationId xmlns:a16="http://schemas.microsoft.com/office/drawing/2014/main" id="{F39FB0E9-7DAF-4F37-B37E-1EDA039EF95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484313"/>
                <a:ext cx="7345436" cy="1512639"/>
              </a:xfrm>
              <a:noFill/>
            </p:spPr>
            <p:txBody>
              <a:bodyPr/>
              <a:lstStyle/>
              <a:p>
                <a:pPr marL="609600" indent="-609600" algn="just"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、量词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辖域收缩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与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扩张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等值式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是任意的含自由出现个体变项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的公式，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     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中不含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的出现，则</a:t>
                </a:r>
              </a:p>
            </p:txBody>
          </p:sp>
        </mc:Choice>
        <mc:Fallback xmlns="">
          <p:sp>
            <p:nvSpPr>
              <p:cNvPr id="337923" name="Rectangle 3">
                <a:extLst>
                  <a:ext uri="{FF2B5EF4-FFF2-40B4-BE49-F238E27FC236}">
                    <a16:creationId xmlns:a16="http://schemas.microsoft.com/office/drawing/2014/main" id="{F39FB0E9-7DAF-4F37-B37E-1EDA039EF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484313"/>
                <a:ext cx="7345436" cy="1512639"/>
              </a:xfrm>
              <a:blipFill>
                <a:blip r:embed="rId3"/>
                <a:stretch>
                  <a:fillRect l="-1245" t="-4418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47664" y="2982502"/>
                <a:ext cx="4819140" cy="18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982502"/>
                <a:ext cx="4819140" cy="1848263"/>
              </a:xfrm>
              <a:prstGeom prst="rect">
                <a:avLst/>
              </a:prstGeom>
              <a:blipFill>
                <a:blip r:embed="rId4"/>
                <a:stretch>
                  <a:fillRect l="-2025" t="-2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65564" y="4101137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609600" indent="-609600" algn="just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前变后不变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47664" y="4941168"/>
                <a:ext cx="4992072" cy="18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⟺∃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⟺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𝒙𝑨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4992072" cy="1848263"/>
              </a:xfrm>
              <a:prstGeom prst="rect">
                <a:avLst/>
              </a:prstGeom>
              <a:blipFill>
                <a:blip r:embed="rId5"/>
                <a:stretch>
                  <a:fillRect l="-1954" t="-2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8947" name="Rectangle 3">
                <a:extLst>
                  <a:ext uri="{FF2B5EF4-FFF2-40B4-BE49-F238E27FC236}">
                    <a16:creationId xmlns:a16="http://schemas.microsoft.com/office/drawing/2014/main" id="{2490DE64-AF35-4FAC-BBC3-1660F629EEA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1"/>
                <a:ext cx="7999040" cy="2629272"/>
              </a:xfrm>
              <a:noFill/>
            </p:spPr>
            <p:txBody>
              <a:bodyPr/>
              <a:lstStyle/>
              <a:p>
                <a:pPr marL="609600" indent="-609600" algn="just"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、量词分配等值式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是任意的含自由出现个体变项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的公式，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则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⟺ 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)∧∀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⟺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)∨∃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38947" name="Rectangle 3">
                <a:extLst>
                  <a:ext uri="{FF2B5EF4-FFF2-40B4-BE49-F238E27FC236}">
                    <a16:creationId xmlns:a16="http://schemas.microsoft.com/office/drawing/2014/main" id="{2490DE64-AF35-4FAC-BBC3-1660F629E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1"/>
                <a:ext cx="7999040" cy="2629272"/>
              </a:xfrm>
              <a:blipFill>
                <a:blip r:embed="rId3"/>
                <a:stretch>
                  <a:fillRect l="-1220" t="-1856" r="-4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9592" y="4581128"/>
                <a:ext cx="6988708" cy="1462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5.2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</a:t>
                </a:r>
                <a:endParaRPr lang="en-US" altLang="zh-TW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)∨∀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⇎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)∧∀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𝒙𝑩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6988708" cy="1462067"/>
              </a:xfrm>
              <a:prstGeom prst="rect">
                <a:avLst/>
              </a:prstGeom>
              <a:blipFill>
                <a:blip r:embed="rId4"/>
                <a:stretch>
                  <a:fillRect l="-1396" t="-3333" b="-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1587" name="Rectangle 3">
                <a:extLst>
                  <a:ext uri="{FF2B5EF4-FFF2-40B4-BE49-F238E27FC236}">
                    <a16:creationId xmlns:a16="http://schemas.microsoft.com/office/drawing/2014/main" id="{D2DD4707-70BC-48DA-9660-9F6291EE738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371600"/>
                <a:ext cx="8001000" cy="2489448"/>
              </a:xfrm>
            </p:spPr>
            <p:txBody>
              <a:bodyPr/>
              <a:lstStyle/>
              <a:p>
                <a:pPr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其它等值</a:t>
                </a:r>
                <a:r>
                  <a:rPr lang="zh-TW" altLang="en-US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规则</a:t>
                </a:r>
                <a:endParaRPr lang="zh-CN" altLang="en-US" sz="28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、置换规则 </a:t>
                </a:r>
              </a:p>
              <a:p>
                <a:pPr algn="just" eaLnBrk="1" hangingPunct="1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是含公式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的公式，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是用公式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置换了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中所有的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后得到的公式，若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)⟺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1587" name="Rectangle 3">
                <a:extLst>
                  <a:ext uri="{FF2B5EF4-FFF2-40B4-BE49-F238E27FC236}">
                    <a16:creationId xmlns:a16="http://schemas.microsoft.com/office/drawing/2014/main" id="{D2DD4707-70BC-48DA-9660-9F6291EE7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1600"/>
                <a:ext cx="8001000" cy="2489448"/>
              </a:xfrm>
              <a:blipFill>
                <a:blip r:embed="rId3"/>
                <a:stretch>
                  <a:fillRect l="-1982" t="-3186" r="-1143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086742A-E1D5-4350-98F9-BBEC02830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221088"/>
                <a:ext cx="7910264" cy="230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09600" indent="-609600" algn="just" eaLnBrk="1" hangingPunct="1"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kern="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400" kern="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、换名规则</a:t>
                </a:r>
              </a:p>
              <a:p>
                <a:pPr marL="609600" indent="-609600" algn="just" eaLnBrk="1" hangingPunct="1">
                  <a:lnSpc>
                    <a:spcPts val="2400"/>
                  </a:lnSpc>
                  <a:buNone/>
                </a:pPr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是一公式，将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中某个辖域中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约束变项</a:t>
                </a:r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的所有出现</a:t>
                </a:r>
                <a:endPara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lnSpc>
                    <a:spcPts val="2400"/>
                  </a:lnSpc>
                  <a:buNone/>
                </a:pPr>
                <a:r>
                  <a:rPr lang="en-US" altLang="zh-CN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及相应的指导变元，改成该量词辖域中未曾出现的某个</a:t>
                </a:r>
                <a:endPara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09600" indent="-609600" algn="just" eaLnBrk="1" hangingPunct="1">
                  <a:lnSpc>
                    <a:spcPts val="2400"/>
                  </a:lnSpc>
                  <a:buNone/>
                </a:pPr>
                <a:r>
                  <a:rPr lang="en-US" altLang="zh-CN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个体变项符号，公式中其它部分不变，设所得公式为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</a:p>
              <a:p>
                <a:pPr marL="609600" indent="-609600" algn="just" eaLnBrk="1" hangingPunct="1">
                  <a:lnSpc>
                    <a:spcPts val="2400"/>
                  </a:lnSpc>
                  <a:buNone/>
                </a:pPr>
                <a:r>
                  <a:rPr lang="en-US" altLang="zh-CN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kern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086742A-E1D5-4350-98F9-BBEC02830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221088"/>
                <a:ext cx="7910264" cy="2304256"/>
              </a:xfrm>
              <a:prstGeom prst="rect">
                <a:avLst/>
              </a:prstGeom>
              <a:blipFill>
                <a:blip r:embed="rId4"/>
                <a:stretch>
                  <a:fillRect l="-1234" t="-2116" r="-30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5576" y="1772816"/>
                <a:ext cx="7612982" cy="166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</a:rPr>
                  <a:t>5.1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将下列公式等值化，使其不含既是约束出现又是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自由出现的个体变项。</a:t>
                </a:r>
                <a:endParaRPr lang="en-US" altLang="zh-TW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𝒛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𝒚𝑮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𝒛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𝑭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)→∃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𝒚𝑮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𝒛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7612982" cy="1668149"/>
              </a:xfrm>
              <a:prstGeom prst="rect">
                <a:avLst/>
              </a:prstGeom>
              <a:blipFill>
                <a:blip r:embed="rId3"/>
                <a:stretch>
                  <a:fillRect l="-1281" t="-7692" r="-48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55576" y="3861048"/>
                <a:ext cx="7919732" cy="261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TW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TW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</a:rPr>
                  <a:t>5.3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设个体域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，将下列公式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的量词消去。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𝑭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𝑮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𝑭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)∨∃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𝒚𝑮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(3)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𝒚𝑭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(4)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(5)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)→∃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𝒚𝑮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1048"/>
                <a:ext cx="7919732" cy="2616101"/>
              </a:xfrm>
              <a:prstGeom prst="rect">
                <a:avLst/>
              </a:prstGeom>
              <a:blipFill>
                <a:blip r:embed="rId4"/>
                <a:stretch>
                  <a:fillRect l="-1232" t="-4884" b="-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6115" name="Rectangle 3">
                <a:extLst>
                  <a:ext uri="{FF2B5EF4-FFF2-40B4-BE49-F238E27FC236}">
                    <a16:creationId xmlns:a16="http://schemas.microsoft.com/office/drawing/2014/main" id="{3FC19B39-504C-4932-8596-811DD870A6B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305800" cy="2773288"/>
              </a:xfrm>
              <a:noFill/>
            </p:spPr>
            <p:txBody>
              <a:bodyPr/>
              <a:lstStyle/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chemeClr val="accent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5.4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给定解释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如下：</a:t>
                </a:r>
              </a:p>
              <a:p>
                <a:pPr marL="609600" indent="-609600"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(a)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个体域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中特定元素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𝒂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𝟐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(c)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𝑫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上特定函数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  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𝟐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(d)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𝑫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上特定谓词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,  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𝑮</m:t>
                        </m:r>
                      </m:e>
                    </m:acc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𝑮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𝑮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;</a:t>
                </a: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𝑮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609600" indent="-609600" algn="just"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𝑳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𝑳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;</a:t>
                </a: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𝑳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𝑳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46115" name="Rectangle 3">
                <a:extLst>
                  <a:ext uri="{FF2B5EF4-FFF2-40B4-BE49-F238E27FC236}">
                    <a16:creationId xmlns:a16="http://schemas.microsoft.com/office/drawing/2014/main" id="{3FC19B39-504C-4932-8596-811DD870A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305800" cy="2773288"/>
              </a:xfrm>
              <a:blipFill>
                <a:blip r:embed="rId3"/>
                <a:stretch>
                  <a:fillRect l="-1175" t="-2423"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59632" y="4509120"/>
                <a:ext cx="7416824" cy="1568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09600" indent="-609600" algn="just" eaLnBrk="1" hangingPunct="1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在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解释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下求下列各式的真值。 </a:t>
                </a:r>
              </a:p>
              <a:p>
                <a:pPr marL="609600" indent="-609600" algn="just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)∧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𝑮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𝒂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(2)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𝑭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))∧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𝒚𝑳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(4)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𝒙𝑳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09120"/>
                <a:ext cx="7416824" cy="1568122"/>
              </a:xfrm>
              <a:prstGeom prst="rect">
                <a:avLst/>
              </a:prstGeom>
              <a:blipFill>
                <a:blip r:embed="rId4"/>
                <a:stretch>
                  <a:fillRect l="-1316" t="-4280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黑体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H:\数据库ppt\数据库\12数据库系统-第十二章.ppt</Template>
  <TotalTime>8345</TotalTime>
  <Words>3984</Words>
  <Application>Microsoft Office PowerPoint</Application>
  <PresentationFormat>全屏显示(4:3)</PresentationFormat>
  <Paragraphs>359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黑体</vt:lpstr>
      <vt:lpstr>华文宋体</vt:lpstr>
      <vt:lpstr>楷体</vt:lpstr>
      <vt:lpstr>隶书</vt:lpstr>
      <vt:lpstr>宋体</vt:lpstr>
      <vt:lpstr>Cambria Math</vt:lpstr>
      <vt:lpstr>Symbol</vt:lpstr>
      <vt:lpstr>Tahoma</vt:lpstr>
      <vt:lpstr>Times New Roman</vt:lpstr>
      <vt:lpstr>Wingdings</vt:lpstr>
      <vt:lpstr>12数据库系统-第十二章</vt:lpstr>
      <vt:lpstr>Equation</vt:lpstr>
      <vt:lpstr>第五章   一阶逻辑等值演算与 推理 </vt:lpstr>
      <vt:lpstr>5.1  一阶逻辑等值式与置换规则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一阶逻辑前束范式</vt:lpstr>
      <vt:lpstr>PowerPoint 演示文稿</vt:lpstr>
      <vt:lpstr>PowerPoint 演示文稿</vt:lpstr>
      <vt:lpstr>5.3  一阶逻辑的推理理论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ujn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E-tutorial</dc:title>
  <dc:creator>lyz</dc:creator>
  <cp:lastModifiedBy>Glenn Lo</cp:lastModifiedBy>
  <cp:revision>578</cp:revision>
  <dcterms:created xsi:type="dcterms:W3CDTF">2003-02-08T01:46:23Z</dcterms:created>
  <dcterms:modified xsi:type="dcterms:W3CDTF">2017-11-01T05:51:46Z</dcterms:modified>
</cp:coreProperties>
</file>