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9" r:id="rId5"/>
    <p:sldId id="258" r:id="rId6"/>
    <p:sldId id="261" r:id="rId7"/>
    <p:sldId id="266" r:id="rId8"/>
    <p:sldId id="267" r:id="rId9"/>
    <p:sldId id="280" r:id="rId10"/>
    <p:sldId id="268" r:id="rId11"/>
    <p:sldId id="263" r:id="rId12"/>
    <p:sldId id="264" r:id="rId13"/>
    <p:sldId id="281" r:id="rId14"/>
    <p:sldId id="265" r:id="rId15"/>
    <p:sldId id="269" r:id="rId16"/>
    <p:sldId id="270" r:id="rId17"/>
    <p:sldId id="271" r:id="rId18"/>
    <p:sldId id="273" r:id="rId19"/>
    <p:sldId id="282" r:id="rId20"/>
    <p:sldId id="283" r:id="rId21"/>
    <p:sldId id="272" r:id="rId22"/>
    <p:sldId id="284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84EF-28AA-4F8D-8017-21EA00AEB0B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5.png"/><Relationship Id="rId4" Type="http://schemas.openxmlformats.org/officeDocument/2006/relationships/image" Target="../media/image10.wmf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8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1.wmf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2.png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数学科学学院</a:t>
            </a:r>
            <a:endParaRPr lang="en-US" altLang="zh-TW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罗元勋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204864"/>
            <a:ext cx="7772400" cy="15779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第六章  集合代数</a:t>
            </a:r>
            <a:b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8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集合的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04643"/>
              </p:ext>
            </p:extLst>
          </p:nvPr>
        </p:nvGraphicFramePr>
        <p:xfrm>
          <a:off x="717550" y="1844961"/>
          <a:ext cx="7708900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3759120" imgH="1143000" progId="Equation.DSMT4">
                  <p:embed/>
                </p:oleObj>
              </mc:Choice>
              <mc:Fallback>
                <p:oleObj name="Equation" r:id="rId3" imgW="3759120" imgH="11430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44961"/>
                        <a:ext cx="7708900" cy="23447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44575" y="5091140"/>
            <a:ext cx="2341655" cy="1168162"/>
            <a:chOff x="1044575" y="4568147"/>
            <a:chExt cx="3024188" cy="1655762"/>
          </a:xfrm>
        </p:grpSpPr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044575" y="4568147"/>
              <a:ext cx="3024188" cy="16557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34" descr="宽上对角线"/>
            <p:cNvSpPr>
              <a:spLocks noChangeArrowheads="1"/>
            </p:cNvSpPr>
            <p:nvPr/>
          </p:nvSpPr>
          <p:spPr bwMode="auto">
            <a:xfrm>
              <a:off x="1404938" y="4928509"/>
              <a:ext cx="936625" cy="936625"/>
            </a:xfrm>
            <a:prstGeom prst="ellipse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35" descr="宽上对角线"/>
            <p:cNvSpPr>
              <a:spLocks noChangeArrowheads="1"/>
            </p:cNvSpPr>
            <p:nvPr/>
          </p:nvSpPr>
          <p:spPr bwMode="auto">
            <a:xfrm>
              <a:off x="2124075" y="4928509"/>
              <a:ext cx="1008063" cy="1008063"/>
            </a:xfrm>
            <a:prstGeom prst="ellipse">
              <a:avLst/>
            </a:prstGeom>
            <a:pattFill prst="wdUpDiag">
              <a:fgClr>
                <a:schemeClr val="accent1">
                  <a:alpha val="44000"/>
                </a:schemeClr>
              </a:fgClr>
              <a:bgClr>
                <a:srgbClr val="FFFFFF">
                  <a:alpha val="44000"/>
                </a:srgbClr>
              </a:bgClr>
            </a:patt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1549400" y="5144409"/>
              <a:ext cx="50323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aseline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2628900" y="5217434"/>
              <a:ext cx="50323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aseline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3748969" y="5091140"/>
            <a:ext cx="2156286" cy="1168162"/>
            <a:chOff x="2971" y="2568"/>
            <a:chExt cx="1905" cy="1043"/>
          </a:xfrm>
        </p:grpSpPr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971" y="2568"/>
              <a:ext cx="1905" cy="104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26"/>
            <p:cNvSpPr>
              <a:spLocks noChangeArrowheads="1"/>
            </p:cNvSpPr>
            <p:nvPr/>
          </p:nvSpPr>
          <p:spPr bwMode="auto">
            <a:xfrm>
              <a:off x="3379" y="2840"/>
              <a:ext cx="590" cy="59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3787" y="2795"/>
              <a:ext cx="635" cy="63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3470" y="2976"/>
              <a:ext cx="31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aseline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4105" y="2976"/>
              <a:ext cx="31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aseline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>
              <a:off x="3787" y="2976"/>
              <a:ext cx="11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H="1">
              <a:off x="3809" y="3022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3821" y="3089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H="1">
              <a:off x="3833" y="3158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400E3A-3976-4A01-8D03-9ECA014ADC78}"/>
              </a:ext>
            </a:extLst>
          </p:cNvPr>
          <p:cNvGrpSpPr/>
          <p:nvPr/>
        </p:nvGrpSpPr>
        <p:grpSpPr>
          <a:xfrm>
            <a:off x="6264070" y="5090580"/>
            <a:ext cx="2156286" cy="1168162"/>
            <a:chOff x="6264070" y="5090580"/>
            <a:chExt cx="2156286" cy="1168162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6264070" y="5090580"/>
              <a:ext cx="2156286" cy="11681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6725889" y="5395221"/>
              <a:ext cx="667826" cy="66080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187707" y="5344820"/>
              <a:ext cx="718762" cy="71120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828892" y="5547541"/>
              <a:ext cx="358815" cy="452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aseline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7547654" y="5547541"/>
              <a:ext cx="358815" cy="452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aseline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H="1">
              <a:off x="6742867" y="5395221"/>
              <a:ext cx="34410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 flipH="1">
              <a:off x="6732680" y="5426581"/>
              <a:ext cx="455027" cy="32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flipH="1">
              <a:off x="6747395" y="5468021"/>
              <a:ext cx="527469" cy="358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>
              <a:off x="6787012" y="5647221"/>
              <a:ext cx="400696" cy="258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6859454" y="5775460"/>
              <a:ext cx="328252" cy="195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6927648" y="5867862"/>
              <a:ext cx="290620" cy="164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>
              <a:off x="7026404" y="5947381"/>
              <a:ext cx="191864" cy="104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7550" y="4443939"/>
            <a:ext cx="325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文氏图</a:t>
            </a:r>
            <a:r>
              <a:rPr lang="zh-TW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(Venn Diagram)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33946" y="1038151"/>
                <a:ext cx="7326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TW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两集合的并和交运算可推广成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个集合的并和交</a:t>
                </a:r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46" y="1038151"/>
                <a:ext cx="7326044" cy="461665"/>
              </a:xfrm>
              <a:prstGeom prst="rect">
                <a:avLst/>
              </a:prstGeom>
              <a:blipFill>
                <a:blip r:embed="rId2"/>
                <a:stretch>
                  <a:fillRect l="-1248" t="-14474" r="-3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69854" y="1834809"/>
                <a:ext cx="3556936" cy="101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∪⋯∪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54" y="1834809"/>
                <a:ext cx="3556936" cy="1014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69854" y="3108629"/>
                <a:ext cx="3556935" cy="101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∩⋯∩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54" y="3108629"/>
                <a:ext cx="3556935" cy="1014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2F40CC-F805-4594-8743-C593CB316ECB}"/>
                  </a:ext>
                </a:extLst>
              </p:cNvPr>
              <p:cNvSpPr txBox="1"/>
              <p:nvPr/>
            </p:nvSpPr>
            <p:spPr>
              <a:xfrm>
                <a:off x="2169854" y="4285792"/>
                <a:ext cx="2869183" cy="1012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2F40CC-F805-4594-8743-C593CB31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54" y="4285792"/>
                <a:ext cx="2869183" cy="1012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A34A83-F143-428C-95BC-2B17EF779AB4}"/>
                  </a:ext>
                </a:extLst>
              </p:cNvPr>
              <p:cNvSpPr txBox="1"/>
              <p:nvPr/>
            </p:nvSpPr>
            <p:spPr>
              <a:xfrm>
                <a:off x="2169854" y="5559612"/>
                <a:ext cx="2869183" cy="1012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A34A83-F143-428C-95BC-2B17EF779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54" y="5559612"/>
                <a:ext cx="2869183" cy="10128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67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25315"/>
              </p:ext>
            </p:extLst>
          </p:nvPr>
        </p:nvGraphicFramePr>
        <p:xfrm>
          <a:off x="785362" y="1339492"/>
          <a:ext cx="75009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3" imgW="3657600" imgH="457200" progId="Equation.DSMT4">
                  <p:embed/>
                </p:oleObj>
              </mc:Choice>
              <mc:Fallback>
                <p:oleObj name="Equation" r:id="rId3" imgW="3657600" imgH="4572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62" y="1339492"/>
                        <a:ext cx="7500937" cy="9382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21813"/>
              </p:ext>
            </p:extLst>
          </p:nvPr>
        </p:nvGraphicFramePr>
        <p:xfrm>
          <a:off x="785362" y="2801764"/>
          <a:ext cx="75787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5" imgW="3695400" imgH="457200" progId="Equation.DSMT4">
                  <p:embed/>
                </p:oleObj>
              </mc:Choice>
              <mc:Fallback>
                <p:oleObj name="Equation" r:id="rId5" imgW="3695400" imgH="4572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62" y="2801764"/>
                        <a:ext cx="7578725" cy="9382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25238802"/>
              </p:ext>
            </p:extLst>
          </p:nvPr>
        </p:nvGraphicFramePr>
        <p:xfrm>
          <a:off x="977449" y="4218346"/>
          <a:ext cx="30956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位图图像" r:id="rId7" imgW="2514286" imgH="1609524" progId="Paint.Picture">
                  <p:embed/>
                </p:oleObj>
              </mc:Choice>
              <mc:Fallback>
                <p:oleObj name="位图图像" r:id="rId7" imgW="2514286" imgH="1609524" progId="Paint.Picture">
                  <p:embed/>
                  <p:pic>
                    <p:nvPicPr>
                      <p:cNvPr id="2099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449" y="4218346"/>
                        <a:ext cx="3095625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44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52531" y="6197959"/>
                <a:ext cx="7454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31" y="6197959"/>
                <a:ext cx="745460" cy="369332"/>
              </a:xfrm>
              <a:prstGeom prst="rect">
                <a:avLst/>
              </a:prstGeom>
              <a:blipFill>
                <a:blip r:embed="rId9"/>
                <a:stretch>
                  <a:fillRect l="-9016" r="-901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9" descr="宽上对角线"/>
          <p:cNvSpPr>
            <a:spLocks noChangeArrowheads="1"/>
          </p:cNvSpPr>
          <p:nvPr/>
        </p:nvSpPr>
        <p:spPr bwMode="auto">
          <a:xfrm>
            <a:off x="4830312" y="4363287"/>
            <a:ext cx="3024187" cy="1655763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5622474" y="4650625"/>
            <a:ext cx="936625" cy="936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766937" y="4866525"/>
            <a:ext cx="503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baseline="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783062" y="4290262"/>
            <a:ext cx="503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baseline="0" dirty="0">
                <a:latin typeface="Times New Roman" panose="020206030504050203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90786" y="6203836"/>
                <a:ext cx="4871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786" y="6203836"/>
                <a:ext cx="487120" cy="369332"/>
              </a:xfrm>
              <a:prstGeom prst="rect">
                <a:avLst/>
              </a:prstGeom>
              <a:blipFill>
                <a:blip r:embed="rId10"/>
                <a:stretch>
                  <a:fillRect l="-3750" r="-1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8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4315" y="1166167"/>
          <a:ext cx="739616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3606480" imgH="914400" progId="Equation.DSMT4">
                  <p:embed/>
                </p:oleObj>
              </mc:Choice>
              <mc:Fallback>
                <p:oleObj name="Equation" r:id="rId3" imgW="3606480" imgH="914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15" y="1166167"/>
                        <a:ext cx="7396162" cy="18748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E0766DA7-B5CE-4F3A-9B14-AAD2C6A748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315" y="3320003"/>
                <a:ext cx="7458954" cy="1637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6.2 </a:t>
                </a:r>
                <a:r>
                  <a:rPr lang="zh-TW" altLang="en-US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𝒄</m:t>
                            </m:r>
                          </m:e>
                        </m:d>
                        <m:r>
                          <a:rPr lang="en-US" altLang="zh-TW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𝒄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𝒅</m:t>
                            </m:r>
                          </m:e>
                        </m:d>
                        <m:r>
                          <a:rPr lang="en-US" altLang="zh-TW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𝒆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𝒇</m:t>
                            </m:r>
                          </m:e>
                        </m:d>
                      </m:e>
                    </m:d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22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TW" sz="22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200" b="1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    </a:t>
                </a:r>
                <a14:m>
                  <m:oMath xmlns:m="http://schemas.openxmlformats.org/officeDocument/2006/math"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TW" sz="22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𝒄</m:t>
                            </m:r>
                            <m:r>
                              <a:rPr lang="en-US" altLang="zh-TW" sz="22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𝒅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2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TW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 </a:t>
                </a:r>
                <a14:m>
                  <m:oMath xmlns:m="http://schemas.openxmlformats.org/officeDocument/2006/math">
                    <m:r>
                      <a:rPr lang="zh-TW" altLang="en-US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en-US" altLang="zh-CN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b="1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b="1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𝑪</m:t>
                    </m:r>
                  </m:oMath>
                </a14:m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zh-TW" altLang="en-US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∅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TW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</m:t>
                    </m:r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TW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</m:t>
                    </m:r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TW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𝑪</m:t>
                    </m:r>
                  </m:oMath>
                </a14:m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</m:t>
                    </m:r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∩∅</m:t>
                    </m:r>
                    <m:r>
                      <a:rPr lang="en-US" altLang="zh-TW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2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E0766DA7-B5CE-4F3A-9B14-AAD2C6A7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15" y="3320003"/>
                <a:ext cx="7458954" cy="1637891"/>
              </a:xfrm>
              <a:prstGeom prst="rect">
                <a:avLst/>
              </a:prstGeom>
              <a:blipFill>
                <a:blip r:embed="rId5"/>
                <a:stretch>
                  <a:fillRect l="-1063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6DD1CD-D819-426A-9003-2F15E19848D2}"/>
              </a:ext>
            </a:extLst>
          </p:cNvPr>
          <p:cNvGrpSpPr/>
          <p:nvPr/>
        </p:nvGrpSpPr>
        <p:grpSpPr>
          <a:xfrm>
            <a:off x="2034786" y="5017761"/>
            <a:ext cx="2507610" cy="1600440"/>
            <a:chOff x="1537514" y="5017761"/>
            <a:chExt cx="2507610" cy="1600440"/>
          </a:xfrm>
          <a:solidFill>
            <a:srgbClr val="FFFF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91A30A2-9A91-4D1E-B36A-E7C3E6C80D58}"/>
                    </a:ext>
                  </a:extLst>
                </p:cNvPr>
                <p:cNvSpPr/>
                <p:nvPr/>
              </p:nvSpPr>
              <p:spPr>
                <a:xfrm>
                  <a:off x="1537514" y="5017761"/>
                  <a:ext cx="2507610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91A30A2-9A91-4D1E-B36A-E7C3E6C80D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514" y="5017761"/>
                  <a:ext cx="25076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5B7E6BF-746A-46BB-9E1B-449104B4074E}"/>
                    </a:ext>
                  </a:extLst>
                </p:cNvPr>
                <p:cNvSpPr/>
                <p:nvPr/>
              </p:nvSpPr>
              <p:spPr>
                <a:xfrm>
                  <a:off x="1537514" y="5417871"/>
                  <a:ext cx="1331710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5B7E6BF-746A-46BB-9E1B-449104B40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514" y="5417871"/>
                  <a:ext cx="133171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7864D63-1A0C-411F-80E5-47266FCCD3B5}"/>
                    </a:ext>
                  </a:extLst>
                </p:cNvPr>
                <p:cNvSpPr/>
                <p:nvPr/>
              </p:nvSpPr>
              <p:spPr>
                <a:xfrm>
                  <a:off x="1537514" y="5817981"/>
                  <a:ext cx="1988493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7864D63-1A0C-411F-80E5-47266FCCD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514" y="5817981"/>
                  <a:ext cx="1988493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10536A4-9045-4E55-8CDB-378DEDAEBB80}"/>
                    </a:ext>
                  </a:extLst>
                </p:cNvPr>
                <p:cNvSpPr/>
                <p:nvPr/>
              </p:nvSpPr>
              <p:spPr>
                <a:xfrm>
                  <a:off x="1537514" y="6218091"/>
                  <a:ext cx="1129540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∪∅=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10536A4-9045-4E55-8CDB-378DEDAEBB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514" y="6218091"/>
                  <a:ext cx="112954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E67DDE-1BE3-421B-86B5-2EC209DC4512}"/>
              </a:ext>
            </a:extLst>
          </p:cNvPr>
          <p:cNvGrpSpPr/>
          <p:nvPr/>
        </p:nvGrpSpPr>
        <p:grpSpPr>
          <a:xfrm>
            <a:off x="5792130" y="5017761"/>
            <a:ext cx="1917256" cy="1600440"/>
            <a:chOff x="4886119" y="5017761"/>
            <a:chExt cx="1917256" cy="1600440"/>
          </a:xfrm>
          <a:solidFill>
            <a:srgbClr val="FFFF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0B45D86-D045-4BF9-929B-555662964D40}"/>
                    </a:ext>
                  </a:extLst>
                </p:cNvPr>
                <p:cNvSpPr/>
                <p:nvPr/>
              </p:nvSpPr>
              <p:spPr>
                <a:xfrm>
                  <a:off x="4886119" y="5017761"/>
                  <a:ext cx="1320939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0B45D86-D045-4BF9-929B-555662964D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119" y="5017761"/>
                  <a:ext cx="1320939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8F9CEE7-64DD-41AD-AFCC-96AEA700C677}"/>
                    </a:ext>
                  </a:extLst>
                </p:cNvPr>
                <p:cNvSpPr/>
                <p:nvPr/>
              </p:nvSpPr>
              <p:spPr>
                <a:xfrm>
                  <a:off x="4886119" y="5417871"/>
                  <a:ext cx="1331711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8F9CEE7-64DD-41AD-AFCC-96AEA700C6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119" y="5417871"/>
                  <a:ext cx="133171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CF9040E-4DE1-4123-96FF-638C8826DDD0}"/>
                    </a:ext>
                  </a:extLst>
                </p:cNvPr>
                <p:cNvSpPr/>
                <p:nvPr/>
              </p:nvSpPr>
              <p:spPr>
                <a:xfrm>
                  <a:off x="4886119" y="5817981"/>
                  <a:ext cx="1917256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TW" sz="2000" dirty="0">
                      <a:solidFill>
                        <a:srgbClr val="0000FF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CF9040E-4DE1-4123-96FF-638C8826D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119" y="5817981"/>
                  <a:ext cx="191725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D7B30BD-5F53-4B4C-8656-2A14298D4618}"/>
                    </a:ext>
                  </a:extLst>
                </p:cNvPr>
                <p:cNvSpPr/>
                <p:nvPr/>
              </p:nvSpPr>
              <p:spPr>
                <a:xfrm>
                  <a:off x="4886119" y="6218091"/>
                  <a:ext cx="1129540" cy="40011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∅=</m:t>
                        </m:r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D7B30BD-5F53-4B4C-8656-2A14298D4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119" y="6218091"/>
                  <a:ext cx="1129540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81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0601" y="692848"/>
            <a:ext cx="60644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一类运算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广义并、广义交、幂集、绝对补</a:t>
            </a:r>
            <a:endParaRPr lang="en-US" altLang="zh-TW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二类运算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并、交、相对补、对称差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0601" y="1917271"/>
            <a:ext cx="57486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</a:t>
            </a:r>
            <a:endParaRPr lang="en-US" altLang="zh-TW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一类运算优先于二类运算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一类运算之间由右向左顺序进行</a:t>
            </a:r>
            <a:endParaRPr lang="en-US" altLang="zh-TW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二类运算之间由括号決定先后顺序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46FF4833-77B9-4BBA-8C1A-C4709F72A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601" y="4381081"/>
                <a:ext cx="7458954" cy="1063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6.3 </a:t>
                </a:r>
                <a:r>
                  <a:rPr lang="zh-TW" altLang="en-US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  <m:r>
                          <a:rPr lang="en-US" altLang="zh-TW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TW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22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TW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 </a:t>
                </a:r>
                <a14:m>
                  <m:oMath xmlns:m="http://schemas.openxmlformats.org/officeDocument/2006/math">
                    <m:r>
                      <a:rPr lang="zh-TW" altLang="en-US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en-US" altLang="zh-CN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TW" altLang="en-US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∩∩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∩∪</m:t>
                    </m:r>
                    <m:r>
                      <a:rPr lang="en-US" altLang="zh-TW" sz="22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∪∪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−∪∩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46FF4833-77B9-4BBA-8C1A-C4709F72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1" y="4381081"/>
                <a:ext cx="7458954" cy="1063374"/>
              </a:xfrm>
              <a:prstGeom prst="rect">
                <a:avLst/>
              </a:prstGeom>
              <a:blipFill>
                <a:blip r:embed="rId2"/>
                <a:stretch>
                  <a:fillRect l="-1063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7BDC4C-2E08-4E14-B3AD-7783F03DA487}"/>
                  </a:ext>
                </a:extLst>
              </p:cNvPr>
              <p:cNvSpPr/>
              <p:nvPr/>
            </p:nvSpPr>
            <p:spPr>
              <a:xfrm>
                <a:off x="2508249" y="5332479"/>
                <a:ext cx="823559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7BDC4C-2E08-4E14-B3AD-7783F03DA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49" y="5332479"/>
                <a:ext cx="8235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DCF140-6A78-454A-9CB5-65BAD6FAED89}"/>
                  </a:ext>
                </a:extLst>
              </p:cNvPr>
              <p:cNvSpPr/>
              <p:nvPr/>
            </p:nvSpPr>
            <p:spPr>
              <a:xfrm>
                <a:off x="3764113" y="5332479"/>
                <a:ext cx="391325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DCF140-6A78-454A-9CB5-65BAD6FAE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3" y="5332479"/>
                <a:ext cx="3913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FFA813-CE67-478D-BAC2-2C5A17560DB7}"/>
                  </a:ext>
                </a:extLst>
              </p:cNvPr>
              <p:cNvSpPr/>
              <p:nvPr/>
            </p:nvSpPr>
            <p:spPr>
              <a:xfrm>
                <a:off x="5500838" y="5332479"/>
                <a:ext cx="385875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FFA813-CE67-478D-BAC2-2C5A17560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38" y="5332479"/>
                <a:ext cx="38587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1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有穷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集的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342" y="1954700"/>
            <a:ext cx="7925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名会外语的科技人员进行掌握外语情况的调查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其统计结果如下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会英、日、德和法语的人分别为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13,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5,10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其中同时会英语和日语的有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会英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TW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德和法语中任两种的都是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已知会日语的人既不</a:t>
            </a:r>
            <a:endParaRPr lang="en-US" altLang="zh-TW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懂法语也不懂德语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分别求只会一种语言的人数和会</a:t>
            </a:r>
            <a:endParaRPr lang="en-US" altLang="zh-TW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种语言的人数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342" y="4956488"/>
            <a:ext cx="777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TW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TW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TW" sz="2400" b="1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TW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在内</a:t>
            </a:r>
            <a:r>
              <a:rPr lang="en-US" altLang="zh-TW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既不能被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TW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6,</a:t>
            </a:r>
            <a:r>
              <a:rPr lang="zh-TW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也</a:t>
            </a:r>
            <a:endParaRPr lang="en-US" altLang="zh-TW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TW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</a:t>
            </a:r>
            <a:r>
              <a:rPr lang="zh-TW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TW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TW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整除的数的个数</a:t>
            </a:r>
            <a:r>
              <a:rPr lang="en-US" altLang="zh-TW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TW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C811B8-F60E-4C77-B13D-B4557BAB9A10}"/>
                  </a:ext>
                </a:extLst>
              </p:cNvPr>
              <p:cNvSpPr/>
              <p:nvPr/>
            </p:nvSpPr>
            <p:spPr>
              <a:xfrm>
                <a:off x="4956456" y="5587430"/>
                <a:ext cx="58702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sz="2000" dirty="0">
                    <a:solidFill>
                      <a:srgbClr val="0000FF"/>
                    </a:solidFill>
                  </a:rPr>
                  <a:t>00</a:t>
                </a:r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C811B8-F60E-4C77-B13D-B4557BAB9A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456" y="5587430"/>
                <a:ext cx="587020" cy="400110"/>
              </a:xfrm>
              <a:prstGeom prst="rect">
                <a:avLst/>
              </a:prstGeom>
              <a:blipFill>
                <a:blip r:embed="rId2"/>
                <a:stretch>
                  <a:fillRect t="-9231" r="-10417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6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1C84A-4846-449D-BA3C-F7EB2198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24" y="618210"/>
            <a:ext cx="7723842" cy="751929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容斥原理 </a:t>
            </a:r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(Principle of Inclusion-Exclusion)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6">
                <a:extLst>
                  <a:ext uri="{FF2B5EF4-FFF2-40B4-BE49-F238E27FC236}">
                    <a16:creationId xmlns:a16="http://schemas.microsoft.com/office/drawing/2014/main" id="{E15AB6D4-2B50-4796-B05F-52556F53B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5402" y="1523790"/>
                <a:ext cx="7421179" cy="29799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4000"/>
                  </a:lnSpc>
                  <a:spcAft>
                    <a:spcPts val="600"/>
                  </a:spcAft>
                  <a:buNone/>
                </a:pPr>
                <a:r>
                  <a:rPr lang="zh-TW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是有限集合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是同集合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有关 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个性质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zh-TW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具有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14:m>
                  <m:oMath xmlns:m="http://schemas.openxmlformats.org/officeDocument/2006/math">
                    <m:r>
                      <a:rPr lang="en-US" altLang="zh-TW" sz="2400" b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的元素构 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成的集合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不具有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14:m>
                  <m:oMath xmlns:m="http://schemas.openxmlformats.org/officeDocument/2006/math">
                    <m:r>
                      <a:rPr lang="en-US" altLang="zh-TW" sz="2400" b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的元素构成的集合</a:t>
                </a:r>
                <a14:m>
                  <m:oMath xmlns:m="http://schemas.openxmlformats.org/officeDocument/2006/math"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同时不具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TW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TW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TW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TW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的元素个数为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6">
                <a:extLst>
                  <a:ext uri="{FF2B5EF4-FFF2-40B4-BE49-F238E27FC236}">
                    <a16:creationId xmlns:a16="http://schemas.microsoft.com/office/drawing/2014/main" id="{E15AB6D4-2B50-4796-B05F-52556F53B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5402" y="1523790"/>
                <a:ext cx="7421179" cy="2979938"/>
              </a:xfrm>
              <a:blipFill>
                <a:blip r:embed="rId2"/>
                <a:stretch>
                  <a:fillRect l="-1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8F05302-D0FD-4415-AE66-7B7ABDC5D05D}"/>
              </a:ext>
            </a:extLst>
          </p:cNvPr>
          <p:cNvSpPr/>
          <p:nvPr/>
        </p:nvSpPr>
        <p:spPr>
          <a:xfrm>
            <a:off x="1828794" y="4181385"/>
            <a:ext cx="6004264" cy="22638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D93CDF-6F8D-4184-9F22-41F0896507A2}"/>
                  </a:ext>
                </a:extLst>
              </p:cNvPr>
              <p:cNvSpPr txBox="1"/>
              <p:nvPr/>
            </p:nvSpPr>
            <p:spPr>
              <a:xfrm>
                <a:off x="1828794" y="4234649"/>
                <a:ext cx="5832629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D93CDF-6F8D-4184-9F22-41F08965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4" y="4234649"/>
                <a:ext cx="5832629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7B5588-68DC-42E4-90CC-ABDC35ECE5E8}"/>
                  </a:ext>
                </a:extLst>
              </p:cNvPr>
              <p:cNvSpPr txBox="1"/>
              <p:nvPr/>
            </p:nvSpPr>
            <p:spPr>
              <a:xfrm>
                <a:off x="3981629" y="5046897"/>
                <a:ext cx="2865464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7B5588-68DC-42E4-90CC-ABDC35EC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29" y="5046897"/>
                <a:ext cx="2865464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0B7120-70DD-4873-9269-0856D713CDAD}"/>
                  </a:ext>
                </a:extLst>
              </p:cNvPr>
              <p:cNvSpPr txBox="1"/>
              <p:nvPr/>
            </p:nvSpPr>
            <p:spPr>
              <a:xfrm>
                <a:off x="3981629" y="5974554"/>
                <a:ext cx="3243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0B7120-70DD-4873-9269-0856D713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29" y="5974554"/>
                <a:ext cx="3243196" cy="276999"/>
              </a:xfrm>
              <a:prstGeom prst="rect">
                <a:avLst/>
              </a:prstGeom>
              <a:blipFill>
                <a:blip r:embed="rId5"/>
                <a:stretch>
                  <a:fillRect l="-2256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8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7F435F-6734-4903-A289-5825FE5BC307}"/>
                  </a:ext>
                </a:extLst>
              </p:cNvPr>
              <p:cNvSpPr txBox="1"/>
              <p:nvPr/>
            </p:nvSpPr>
            <p:spPr>
              <a:xfrm>
                <a:off x="1772611" y="5548916"/>
                <a:ext cx="6135782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7F435F-6734-4903-A289-5825FE5BC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11" y="5548916"/>
                <a:ext cx="6135782" cy="636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ABE185A-3A99-42FD-AC10-B8A30CF9D9EC}"/>
              </a:ext>
            </a:extLst>
          </p:cNvPr>
          <p:cNvSpPr txBox="1"/>
          <p:nvPr/>
        </p:nvSpPr>
        <p:spPr>
          <a:xfrm>
            <a:off x="840455" y="5593673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推論</a:t>
            </a:r>
            <a:r>
              <a:rPr lang="en-US" altLang="zh-TW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F05302-D0FD-4415-AE66-7B7ABDC5D05D}"/>
              </a:ext>
            </a:extLst>
          </p:cNvPr>
          <p:cNvSpPr/>
          <p:nvPr/>
        </p:nvSpPr>
        <p:spPr>
          <a:xfrm>
            <a:off x="2412829" y="1532574"/>
            <a:ext cx="4046963" cy="6619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2D71DFFF-D5F9-44B6-9B3E-5BE15B952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55" y="543247"/>
                <a:ext cx="7458954" cy="2429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buFont typeface="Arial" panose="020B0604020202020204" pitchFamily="34" charset="0"/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6.6</a:t>
                </a:r>
                <a:r>
                  <a:rPr lang="zh-TW" altLang="en-US" sz="2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欧拉函数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(Euler totient) </a:t>
                </a:r>
                <a14:m>
                  <m:oMath xmlns:m="http://schemas.openxmlformats.org/officeDocument/2006/math">
                    <m:r>
                      <a:rPr lang="zh-TW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𝝓</m:t>
                    </m:r>
                    <m:r>
                      <a:rPr lang="en-US" altLang="zh-TW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2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是自然数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则比</a:t>
                </a:r>
                <a14:m>
                  <m:oMath xmlns:m="http://schemas.openxmlformats.org/officeDocument/2006/math">
                    <m:r>
                      <a:rPr lang="en-US" altLang="zh-TW" sz="22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小而且和</a:t>
                </a:r>
                <a14:m>
                  <m:oMath xmlns:m="http://schemas.openxmlformats.org/officeDocument/2006/math">
                    <m:r>
                      <a:rPr lang="en-US" altLang="zh-TW" sz="22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互素的自然数个数为</a:t>
                </a:r>
                <a:endParaRPr lang="en-US" altLang="zh-TW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(1−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)(1−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2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可写成素因子分解式</a:t>
                </a:r>
                <a14:m>
                  <m:oMath xmlns:m="http://schemas.openxmlformats.org/officeDocument/2006/math">
                    <m:r>
                      <a:rPr lang="en-US" altLang="zh-TW" sz="220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TW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TW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TW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2D71DFFF-D5F9-44B6-9B3E-5BE15B952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55" y="543247"/>
                <a:ext cx="7458954" cy="2429045"/>
              </a:xfrm>
              <a:prstGeom prst="rect">
                <a:avLst/>
              </a:prstGeom>
              <a:blipFill>
                <a:blip r:embed="rId3"/>
                <a:stretch>
                  <a:fillRect l="-1063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D71DFFF-D5F9-44B6-9B3E-5BE15B952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455" y="3016060"/>
                <a:ext cx="7949584" cy="22461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3200"/>
                  </a:lnSpc>
                  <a:buNone/>
                </a:pPr>
                <a:r>
                  <a:rPr lang="zh-TW" altLang="en-US" sz="22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6.7</a:t>
                </a:r>
                <a:r>
                  <a:rPr lang="zh-TW" altLang="en-US" sz="2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错位排列</a:t>
                </a:r>
                <a:r>
                  <a:rPr lang="en-US" altLang="zh-TW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(Derangements)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将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1,2,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排成一列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若第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个位置不能是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亦即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沒</a:t>
                </a:r>
                <a:endParaRPr lang="en-US" altLang="zh-TW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有固定点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),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则共有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1200"/>
                  </a:spcBef>
                  <a:buNone/>
                </a:pP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     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种方法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71DFFF-D5F9-44B6-9B3E-5BE15B952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455" y="3016060"/>
                <a:ext cx="7949584" cy="2246166"/>
              </a:xfrm>
              <a:blipFill rotWithShape="0">
                <a:blip r:embed="rId4"/>
                <a:stretch>
                  <a:fillRect l="-997" t="-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5E4510-B3B7-41A6-A6BC-9AD018ED183F}"/>
                  </a:ext>
                </a:extLst>
              </p:cNvPr>
              <p:cNvSpPr txBox="1"/>
              <p:nvPr/>
            </p:nvSpPr>
            <p:spPr>
              <a:xfrm>
                <a:off x="1990286" y="4229012"/>
                <a:ext cx="5407505" cy="76072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TW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d>
                        <m:dPr>
                          <m:ctrlPr>
                            <a:rPr lang="en-US" altLang="zh-TW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5E4510-B3B7-41A6-A6BC-9AD018ED1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86" y="4229012"/>
                <a:ext cx="5407505" cy="76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5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7F435F-6734-4903-A289-5825FE5BC307}"/>
                  </a:ext>
                </a:extLst>
              </p:cNvPr>
              <p:cNvSpPr txBox="1"/>
              <p:nvPr/>
            </p:nvSpPr>
            <p:spPr>
              <a:xfrm>
                <a:off x="1772611" y="5548916"/>
                <a:ext cx="6135782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7F435F-6734-4903-A289-5825FE5BC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11" y="5548916"/>
                <a:ext cx="6135782" cy="636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ABE185A-3A99-42FD-AC10-B8A30CF9D9EC}"/>
              </a:ext>
            </a:extLst>
          </p:cNvPr>
          <p:cNvSpPr txBox="1"/>
          <p:nvPr/>
        </p:nvSpPr>
        <p:spPr>
          <a:xfrm>
            <a:off x="840455" y="5593673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推論</a:t>
            </a:r>
            <a:r>
              <a:rPr lang="en-US" altLang="zh-TW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D71DFFF-D5F9-44B6-9B3E-5BE15B952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455" y="3016060"/>
                <a:ext cx="7949584" cy="22461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3200"/>
                  </a:lnSpc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6.7</a:t>
                </a:r>
                <a:r>
                  <a:rPr lang="zh-TW" altLang="en-US" sz="2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错位排列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(Euler totient) </a:t>
                </a:r>
                <a14:m>
                  <m:oMath xmlns:m="http://schemas.openxmlformats.org/officeDocument/2006/math">
                    <m:r>
                      <a:rPr lang="zh-TW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𝝓</m:t>
                    </m:r>
                    <m:r>
                      <a:rPr lang="en-US" altLang="zh-TW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将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1,2,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排成一列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若第</a:t>
                </a:r>
                <a14:m>
                  <m:oMath xmlns:m="http://schemas.openxmlformats.org/officeDocument/2006/math">
                    <m:r>
                      <a:rPr lang="en-US" altLang="zh-TW" sz="22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个位置不能是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亦即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沒</a:t>
                </a:r>
                <a:endParaRPr lang="en-US" altLang="zh-TW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有固定点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),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则共有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ts val="3200"/>
                  </a:lnSpc>
                  <a:spcBef>
                    <a:spcPts val="1200"/>
                  </a:spcBef>
                  <a:buNone/>
                </a:pP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                 </a:t>
                </a:r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种方法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2D71DFFF-D5F9-44B6-9B3E-5BE15B952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455" y="3016060"/>
                <a:ext cx="7949584" cy="2246166"/>
              </a:xfrm>
              <a:blipFill>
                <a:blip r:embed="rId3"/>
                <a:stretch>
                  <a:fillRect l="-997" t="-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5E4510-B3B7-41A6-A6BC-9AD018ED183F}"/>
                  </a:ext>
                </a:extLst>
              </p:cNvPr>
              <p:cNvSpPr txBox="1"/>
              <p:nvPr/>
            </p:nvSpPr>
            <p:spPr>
              <a:xfrm>
                <a:off x="1990286" y="4229012"/>
                <a:ext cx="5407505" cy="76072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TW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d>
                        <m:dPr>
                          <m:ctrlPr>
                            <a:rPr lang="en-US" altLang="zh-TW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5E4510-B3B7-41A6-A6BC-9AD018ED1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86" y="4229012"/>
                <a:ext cx="5407505" cy="760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31CB9EA9-9C84-423E-897C-CCE082E62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286897"/>
                  </p:ext>
                </p:extLst>
              </p:nvPr>
            </p:nvGraphicFramePr>
            <p:xfrm>
              <a:off x="944242" y="1317999"/>
              <a:ext cx="7259788" cy="1091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06">
                      <a:extLst>
                        <a:ext uri="{9D8B030D-6E8A-4147-A177-3AD203B41FA5}">
                          <a16:colId xmlns:a16="http://schemas.microsoft.com/office/drawing/2014/main" val="2879504065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646662565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3232175613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4177678532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2609853963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76443762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873261421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187291827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4023076880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476838331"/>
                        </a:ext>
                      </a:extLst>
                    </a:gridCol>
                  </a:tblGrid>
                  <a:tr h="431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874536"/>
                      </a:ext>
                    </a:extLst>
                  </a:tr>
                  <a:tr h="6597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0.3333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0.3750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0.3667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0.3680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2316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31CB9EA9-9C84-423E-897C-CCE082E62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286897"/>
                  </p:ext>
                </p:extLst>
              </p:nvPr>
            </p:nvGraphicFramePr>
            <p:xfrm>
              <a:off x="944242" y="1317999"/>
              <a:ext cx="7259788" cy="1091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06">
                      <a:extLst>
                        <a:ext uri="{9D8B030D-6E8A-4147-A177-3AD203B41FA5}">
                          <a16:colId xmlns:a16="http://schemas.microsoft.com/office/drawing/2014/main" val="2879504065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646662565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3232175613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4177678532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2609853963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76443762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873261421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187291827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4023076880"/>
                        </a:ext>
                      </a:extLst>
                    </a:gridCol>
                    <a:gridCol w="749998">
                      <a:extLst>
                        <a:ext uri="{9D8B030D-6E8A-4147-A177-3AD203B41FA5}">
                          <a16:colId xmlns:a16="http://schemas.microsoft.com/office/drawing/2014/main" val="1476838331"/>
                        </a:ext>
                      </a:extLst>
                    </a:gridCol>
                  </a:tblGrid>
                  <a:tr h="4318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1190" t="-1408" r="-1323810" b="-156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874536"/>
                      </a:ext>
                    </a:extLst>
                  </a:tr>
                  <a:tr h="6597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5"/>
                          <a:stretch>
                            <a:fillRect l="-1190" t="-66055" r="-1323810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0.3333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0.3750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0.3667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0.3680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0.3678</a:t>
                          </a:r>
                          <a:endParaRPr lang="zh-CN" altLang="en-US" sz="15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23168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7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集合恒等式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342" y="19547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幂等律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59ACB-FBC5-4924-8A93-5199501FA4DB}"/>
                  </a:ext>
                </a:extLst>
              </p:cNvPr>
              <p:cNvSpPr txBox="1"/>
              <p:nvPr/>
            </p:nvSpPr>
            <p:spPr>
              <a:xfrm>
                <a:off x="1940238" y="1951173"/>
                <a:ext cx="14116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59ACB-FBC5-4924-8A93-5199501FA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8" y="1951173"/>
                <a:ext cx="1411669" cy="738664"/>
              </a:xfrm>
              <a:prstGeom prst="rect">
                <a:avLst/>
              </a:prstGeom>
              <a:blipFill>
                <a:blip r:embed="rId2"/>
                <a:stretch>
                  <a:fillRect l="-4310" r="-4741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9587103-ABD0-4AE0-90ED-F4A815D765BA}"/>
              </a:ext>
            </a:extLst>
          </p:cNvPr>
          <p:cNvSpPr txBox="1"/>
          <p:nvPr/>
        </p:nvSpPr>
        <p:spPr>
          <a:xfrm>
            <a:off x="5077404" y="19547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4CC2D1-3FF4-459A-A48B-C9BF60494FB9}"/>
                  </a:ext>
                </a:extLst>
              </p:cNvPr>
              <p:cNvSpPr txBox="1"/>
              <p:nvPr/>
            </p:nvSpPr>
            <p:spPr>
              <a:xfrm>
                <a:off x="6314113" y="1951173"/>
                <a:ext cx="196874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4CC2D1-3FF4-459A-A48B-C9BF60494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13" y="1951173"/>
                <a:ext cx="1968744" cy="738664"/>
              </a:xfrm>
              <a:prstGeom prst="rect">
                <a:avLst/>
              </a:prstGeom>
              <a:blipFill>
                <a:blip r:embed="rId3"/>
                <a:stretch>
                  <a:fillRect l="-3715" r="-3096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12ADDEF-EC22-448E-8721-734176E786E9}"/>
              </a:ext>
            </a:extLst>
          </p:cNvPr>
          <p:cNvSpPr txBox="1"/>
          <p:nvPr/>
        </p:nvSpPr>
        <p:spPr>
          <a:xfrm>
            <a:off x="705342" y="319766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6150C-F1D1-4B2D-9C19-85E0C24C33C7}"/>
                  </a:ext>
                </a:extLst>
              </p:cNvPr>
              <p:cNvSpPr txBox="1"/>
              <p:nvPr/>
            </p:nvSpPr>
            <p:spPr>
              <a:xfrm>
                <a:off x="1940238" y="3197669"/>
                <a:ext cx="35827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6150C-F1D1-4B2D-9C19-85E0C24C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8" y="3197669"/>
                <a:ext cx="3582776" cy="738664"/>
              </a:xfrm>
              <a:prstGeom prst="rect">
                <a:avLst/>
              </a:prstGeom>
              <a:blipFill>
                <a:blip r:embed="rId4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0A6FEDD-22D4-4358-8E69-9ADB81D97200}"/>
              </a:ext>
            </a:extLst>
          </p:cNvPr>
          <p:cNvSpPr txBox="1"/>
          <p:nvPr/>
        </p:nvSpPr>
        <p:spPr>
          <a:xfrm>
            <a:off x="705342" y="442765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5BFF7B-E234-4D59-BBB4-94D7B038FFEF}"/>
                  </a:ext>
                </a:extLst>
              </p:cNvPr>
              <p:cNvSpPr txBox="1"/>
              <p:nvPr/>
            </p:nvSpPr>
            <p:spPr>
              <a:xfrm>
                <a:off x="1940238" y="4427650"/>
                <a:ext cx="439633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5BFF7B-E234-4D59-BBB4-94D7B038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8" y="4427650"/>
                <a:ext cx="4396332" cy="738664"/>
              </a:xfrm>
              <a:prstGeom prst="rect">
                <a:avLst/>
              </a:prstGeom>
              <a:blipFill>
                <a:blip r:embed="rId5"/>
                <a:stretch>
                  <a:fillRect l="-971" b="-17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8CBE3CA-B61E-40DD-923C-2B67776B52BD}"/>
              </a:ext>
            </a:extLst>
          </p:cNvPr>
          <p:cNvSpPr txBox="1"/>
          <p:nvPr/>
        </p:nvSpPr>
        <p:spPr>
          <a:xfrm>
            <a:off x="705342" y="567414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0C8BB4D-3FC5-4147-B781-6D3C5B2DDBCC}"/>
                  </a:ext>
                </a:extLst>
              </p:cNvPr>
              <p:cNvSpPr txBox="1"/>
              <p:nvPr/>
            </p:nvSpPr>
            <p:spPr>
              <a:xfrm>
                <a:off x="1940238" y="5670619"/>
                <a:ext cx="141750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∪∅=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0C8BB4D-3FC5-4147-B781-6D3C5B2D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8" y="5670619"/>
                <a:ext cx="1417503" cy="738664"/>
              </a:xfrm>
              <a:prstGeom prst="rect">
                <a:avLst/>
              </a:prstGeom>
              <a:blipFill>
                <a:blip r:embed="rId6"/>
                <a:stretch>
                  <a:fillRect l="-4292" r="-4292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DBF19E2-32BF-489F-84EF-296DCFCAC92F}"/>
              </a:ext>
            </a:extLst>
          </p:cNvPr>
          <p:cNvSpPr txBox="1"/>
          <p:nvPr/>
        </p:nvSpPr>
        <p:spPr>
          <a:xfrm>
            <a:off x="5077404" y="567414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  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0C14A1-31BF-4279-AE64-A8B7A9D6ECC8}"/>
                  </a:ext>
                </a:extLst>
              </p:cNvPr>
              <p:cNvSpPr txBox="1"/>
              <p:nvPr/>
            </p:nvSpPr>
            <p:spPr>
              <a:xfrm>
                <a:off x="6314113" y="5670619"/>
                <a:ext cx="142333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∩∅=∅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0C14A1-31BF-4279-AE64-A8B7A9D6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13" y="5670619"/>
                <a:ext cx="1423338" cy="738664"/>
              </a:xfrm>
              <a:prstGeom prst="rect">
                <a:avLst/>
              </a:prstGeom>
              <a:blipFill>
                <a:blip r:embed="rId7"/>
                <a:stretch>
                  <a:fillRect l="-4721" r="-47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0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集合的基本概念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1773238"/>
                <a:ext cx="7632700" cy="4536082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直观的说，集合是具有某种性质的一类确定对象的整体。并称组成这一整体的一个个对象为集合的元素。</a:t>
                </a:r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：教室内的桌椅、图书馆的藏书、全国的高等学 校、自然数的全体、直线上的点、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26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个英文字母等等。</a:t>
                </a:r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以这种描述方式接受集合的概念，并讨论集合的理论，称为朴素集合论。</a:t>
                </a:r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集合通常用大写英文字母标记。</a:t>
                </a:r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2400" b="1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代表自然数集合（包括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代表整数集合，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代表有理数集合，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代表实数集合，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代表复数集合。</a:t>
                </a: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1773238"/>
                <a:ext cx="7632700" cy="4536082"/>
              </a:xfrm>
              <a:blipFill>
                <a:blip r:embed="rId2"/>
                <a:stretch>
                  <a:fillRect t="-1747" r="-2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61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5342" y="19547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吸收律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59ACB-FBC5-4924-8A93-5199501FA4DB}"/>
                  </a:ext>
                </a:extLst>
              </p:cNvPr>
              <p:cNvSpPr txBox="1"/>
              <p:nvPr/>
            </p:nvSpPr>
            <p:spPr>
              <a:xfrm>
                <a:off x="1940238" y="1951173"/>
                <a:ext cx="222522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59ACB-FBC5-4924-8A93-5199501FA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8" y="1951173"/>
                <a:ext cx="2225225" cy="738664"/>
              </a:xfrm>
              <a:prstGeom prst="rect">
                <a:avLst/>
              </a:prstGeom>
              <a:blipFill>
                <a:blip r:embed="rId2"/>
                <a:stretch>
                  <a:fillRect l="-2740" r="-2740" b="-17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9587103-ABD0-4AE0-90ED-F4A815D765BA}"/>
              </a:ext>
            </a:extLst>
          </p:cNvPr>
          <p:cNvSpPr txBox="1"/>
          <p:nvPr/>
        </p:nvSpPr>
        <p:spPr>
          <a:xfrm>
            <a:off x="5077404" y="195470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双重否定律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4CC2D1-3FF4-459A-A48B-C9BF60494FB9}"/>
                  </a:ext>
                </a:extLst>
              </p:cNvPr>
              <p:cNvSpPr txBox="1"/>
              <p:nvPr/>
            </p:nvSpPr>
            <p:spPr>
              <a:xfrm>
                <a:off x="6884564" y="2000866"/>
                <a:ext cx="1372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4CC2D1-3FF4-459A-A48B-C9BF60494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64" y="2000866"/>
                <a:ext cx="1372812" cy="369332"/>
              </a:xfrm>
              <a:prstGeom prst="rect">
                <a:avLst/>
              </a:prstGeom>
              <a:blipFill>
                <a:blip r:embed="rId3"/>
                <a:stretch>
                  <a:fillRect l="-885" r="-442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12ADDEF-EC22-448E-8721-734176E786E9}"/>
              </a:ext>
            </a:extLst>
          </p:cNvPr>
          <p:cNvSpPr txBox="1"/>
          <p:nvPr/>
        </p:nvSpPr>
        <p:spPr>
          <a:xfrm>
            <a:off x="705342" y="319766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德摩根律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6150C-F1D1-4B2D-9C19-85E0C24C33C7}"/>
                  </a:ext>
                </a:extLst>
              </p:cNvPr>
              <p:cNvSpPr txBox="1"/>
              <p:nvPr/>
            </p:nvSpPr>
            <p:spPr>
              <a:xfrm>
                <a:off x="2368650" y="3236101"/>
                <a:ext cx="450661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6150C-F1D1-4B2D-9C19-85E0C24C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50" y="3236101"/>
                <a:ext cx="4506618" cy="738664"/>
              </a:xfrm>
              <a:prstGeom prst="rect">
                <a:avLst/>
              </a:prstGeom>
              <a:blipFill>
                <a:blip r:embed="rId4"/>
                <a:stretch>
                  <a:fillRect l="-406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AA5AC180-1CE5-4DF2-AE64-02D49E5A5A25}"/>
              </a:ext>
            </a:extLst>
          </p:cNvPr>
          <p:cNvSpPr txBox="1"/>
          <p:nvPr/>
        </p:nvSpPr>
        <p:spPr>
          <a:xfrm>
            <a:off x="705342" y="72471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排中律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D78F57E-F049-44EB-A446-346788688DA9}"/>
                  </a:ext>
                </a:extLst>
              </p:cNvPr>
              <p:cNvSpPr txBox="1"/>
              <p:nvPr/>
            </p:nvSpPr>
            <p:spPr>
              <a:xfrm>
                <a:off x="1940238" y="770885"/>
                <a:ext cx="1637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D78F57E-F049-44EB-A446-346788688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8" y="770885"/>
                <a:ext cx="1637115" cy="369332"/>
              </a:xfrm>
              <a:prstGeom prst="rect">
                <a:avLst/>
              </a:prstGeom>
              <a:blipFill>
                <a:blip r:embed="rId5"/>
                <a:stretch>
                  <a:fillRect l="-3717" r="-297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8F2D719-E99D-4C5F-92C7-338C79B024CF}"/>
              </a:ext>
            </a:extLst>
          </p:cNvPr>
          <p:cNvSpPr txBox="1"/>
          <p:nvPr/>
        </p:nvSpPr>
        <p:spPr>
          <a:xfrm>
            <a:off x="5077404" y="72471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矛盾律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69A911-8961-499A-84F5-4D1DF6C0958B}"/>
                  </a:ext>
                </a:extLst>
              </p:cNvPr>
              <p:cNvSpPr txBox="1"/>
              <p:nvPr/>
            </p:nvSpPr>
            <p:spPr>
              <a:xfrm>
                <a:off x="6314113" y="770885"/>
                <a:ext cx="1626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69A911-8961-499A-84F5-4D1DF6C0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13" y="770885"/>
                <a:ext cx="1626664" cy="369332"/>
              </a:xfrm>
              <a:prstGeom prst="rect">
                <a:avLst/>
              </a:prstGeom>
              <a:blipFill>
                <a:blip r:embed="rId6"/>
                <a:stretch>
                  <a:fillRect l="-4120" r="-4494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EDFD30-C216-4275-9DC3-5000CFC0D7B1}"/>
                  </a:ext>
                </a:extLst>
              </p:cNvPr>
              <p:cNvSpPr txBox="1"/>
              <p:nvPr/>
            </p:nvSpPr>
            <p:spPr>
              <a:xfrm>
                <a:off x="2368650" y="4235789"/>
                <a:ext cx="28932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=~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∩~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=~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EDFD30-C216-4275-9DC3-5000CFC0D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50" y="4235789"/>
                <a:ext cx="2893292" cy="738664"/>
              </a:xfrm>
              <a:prstGeom prst="rect">
                <a:avLst/>
              </a:prstGeom>
              <a:blipFill>
                <a:blip r:embed="rId7"/>
                <a:stretch>
                  <a:fillRect l="-422" r="-1688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2237F3-6ACD-45F2-A615-AEF2950B30E9}"/>
                  </a:ext>
                </a:extLst>
              </p:cNvPr>
              <p:cNvSpPr txBox="1"/>
              <p:nvPr/>
            </p:nvSpPr>
            <p:spPr>
              <a:xfrm>
                <a:off x="2385053" y="5235477"/>
                <a:ext cx="10870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2237F3-6ACD-45F2-A615-AEF2950B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53" y="5235477"/>
                <a:ext cx="1087092" cy="738664"/>
              </a:xfrm>
              <a:prstGeom prst="rect">
                <a:avLst/>
              </a:prstGeom>
              <a:blipFill>
                <a:blip r:embed="rId8"/>
                <a:stretch>
                  <a:fillRect l="-1676" r="-7263" b="-8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BDE2CE-A892-4FD3-8494-FEB02C2C81DC}"/>
                  </a:ext>
                </a:extLst>
              </p:cNvPr>
              <p:cNvSpPr txBox="1"/>
              <p:nvPr/>
            </p:nvSpPr>
            <p:spPr>
              <a:xfrm>
                <a:off x="1070267" y="952537"/>
                <a:ext cx="7645894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TW" altLang="en-US" sz="3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恒等式证明两种思路</a:t>
                </a:r>
                <a:endParaRPr lang="en-US" altLang="zh-TW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欲证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①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TW" sz="2400" b="1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②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⇒∀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⇒∀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③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TW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利用已知的恒等式代入通过演算证明</a:t>
                </a:r>
                <a:endParaRPr lang="en-US" altLang="zh-TW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BDE2CE-A892-4FD3-8494-FEB02C2C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7" y="952537"/>
                <a:ext cx="7645894" cy="3862596"/>
              </a:xfrm>
              <a:prstGeom prst="rect">
                <a:avLst/>
              </a:prstGeom>
              <a:blipFill>
                <a:blip r:embed="rId2"/>
                <a:stretch>
                  <a:fillRect l="-2472" t="-2366" b="-2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7CDEB09-74CB-4B83-B8A9-AF7992315C3E}"/>
              </a:ext>
            </a:extLst>
          </p:cNvPr>
          <p:cNvGrpSpPr/>
          <p:nvPr/>
        </p:nvGrpSpPr>
        <p:grpSpPr>
          <a:xfrm>
            <a:off x="1686186" y="5494789"/>
            <a:ext cx="4852610" cy="523220"/>
            <a:chOff x="1686186" y="5494789"/>
            <a:chExt cx="4852610" cy="5232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D0FCF0-708B-4303-B184-B6142E23EB79}"/>
                </a:ext>
              </a:extLst>
            </p:cNvPr>
            <p:cNvSpPr/>
            <p:nvPr/>
          </p:nvSpPr>
          <p:spPr>
            <a:xfrm>
              <a:off x="5318620" y="5561901"/>
              <a:ext cx="1140903" cy="4561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6350FD6-B6B5-463A-87CD-7446D62500D6}"/>
                </a:ext>
              </a:extLst>
            </p:cNvPr>
            <p:cNvSpPr txBox="1"/>
            <p:nvPr/>
          </p:nvSpPr>
          <p:spPr>
            <a:xfrm>
              <a:off x="1686186" y="5494789"/>
              <a:ext cx="4852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快速判断恒等式：利用文氏图</a:t>
              </a:r>
              <a:endPara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5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2A4DA7-9D10-4447-84E0-74452B872ABA}"/>
              </a:ext>
            </a:extLst>
          </p:cNvPr>
          <p:cNvSpPr txBox="1"/>
          <p:nvPr/>
        </p:nvSpPr>
        <p:spPr>
          <a:xfrm>
            <a:off x="1070267" y="952537"/>
            <a:ext cx="608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TW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其它集合运算性质重要结果</a:t>
            </a:r>
            <a:endParaRPr lang="en-US" altLang="zh-TW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ED27F84-DC52-42E0-B9CC-4A6B24791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,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</a:t>
                </a:r>
                <a:br>
                  <a:rPr lang="en-US" altLang="zh-CN" sz="2400" dirty="0"/>
                </a:b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,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/>
                </a:r>
                <a:br>
                  <a:rPr lang="en-US" altLang="zh-CN" sz="2400" dirty="0"/>
                </a:b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/>
                </a:r>
                <a:br>
                  <a:rPr lang="en-US" altLang="zh-CN" sz="2400" dirty="0"/>
                </a:b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,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400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ED27F84-DC52-42E0-B9CC-4A6B24791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04081" y="4430430"/>
                <a:ext cx="3475310" cy="61555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∩~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)∪(~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CN" sz="2000" b="0" dirty="0" smtClean="0">
                    <a:solidFill>
                      <a:srgbClr val="0000FF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∩(~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∪~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81" y="4430430"/>
                <a:ext cx="3475310" cy="615553"/>
              </a:xfrm>
              <a:prstGeom prst="rect">
                <a:avLst/>
              </a:prstGeom>
              <a:blipFill>
                <a:blip r:embed="rId3"/>
                <a:stretch>
                  <a:fillRect l="-877" t="-990" r="-2456" b="-16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2537"/>
            <a:ext cx="7886700" cy="468442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六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18,  22,  26,  30,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45.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缴交作业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18,  22(1),  45(2).  </a:t>
            </a:r>
          </a:p>
          <a:p>
            <a:pPr eaLnBrk="1" hangingPunct="1">
              <a:buNone/>
            </a:pPr>
            <a:r>
              <a:rPr lang="en-US" altLang="zh-TW" sz="3200" b="1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3608" y="931757"/>
                <a:ext cx="7128395" cy="3024336"/>
              </a:xfrm>
            </p:spPr>
            <p:txBody>
              <a:bodyPr/>
              <a:lstStyle/>
              <a:p>
                <a:pPr marL="685800" indent="-685800">
                  <a:buFont typeface="Wingdings" panose="05000000000000000000" pitchFamily="2" charset="2"/>
                  <a:buNone/>
                </a:pPr>
                <a:r>
                  <a:rPr lang="zh-TW" altLang="en-US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集合的表示</a:t>
                </a:r>
                <a:endParaRPr lang="en-US" altLang="zh-CN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685800" indent="-685800">
                  <a:buFont typeface="Wingdings" panose="05000000000000000000" pitchFamily="2" charset="2"/>
                  <a:buNone/>
                </a:pPr>
                <a:r>
                  <a:rPr lang="en-US" altLang="zh-TW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列举法：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 marL="685800" indent="-685800">
                  <a:buNone/>
                </a:pP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 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描述法：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)}</m:t>
                    </m:r>
                  </m:oMath>
                </a14:m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是谓词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685800" indent="-685800">
                  <a:spcAft>
                    <a:spcPts val="1200"/>
                  </a:spcAft>
                  <a:buNone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TW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𝑩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={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𝟓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𝟔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685800" indent="-685800"/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属于集合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</a:p>
              <a:p>
                <a:pPr marL="685800" indent="-685800"/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不属于集合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57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931757"/>
                <a:ext cx="7128395" cy="3024336"/>
              </a:xfrm>
              <a:blipFill>
                <a:blip r:embed="rId2"/>
                <a:stretch>
                  <a:fillRect l="-1795" t="-3831" b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 txBox="1">
                <a:spLocks noChangeArrowheads="1"/>
              </p:cNvSpPr>
              <p:nvPr/>
            </p:nvSpPr>
            <p:spPr bwMode="auto">
              <a:xfrm>
                <a:off x="1043608" y="4172117"/>
                <a:ext cx="6048375" cy="2088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kumimoji="1" lang="zh-CN" altLang="en-US" sz="2400" baseline="0" dirty="0">
                    <a:solidFill>
                      <a:schemeClr val="tx2"/>
                    </a:solidFill>
                  </a:rPr>
                  <a:t>集合的特征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kumimoji="1" lang="zh-CN" altLang="en-US" sz="2400" baseline="0" dirty="0">
                    <a:solidFill>
                      <a:srgbClr val="000000"/>
                    </a:solidFill>
                  </a:rPr>
                  <a:t>确定性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kumimoji="1" lang="zh-CN" altLang="en-US" sz="2400" baseline="0" dirty="0">
                    <a:solidFill>
                      <a:srgbClr val="000000"/>
                    </a:solidFill>
                  </a:rPr>
                  <a:t>互异性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sz="2400" baseline="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kumimoji="1" lang="zh-CN" altLang="en-US" sz="2400" baseline="0" dirty="0">
                    <a:solidFill>
                      <a:srgbClr val="000000"/>
                    </a:solidFill>
                  </a:rPr>
                  <a:t>无序性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zh-CN" sz="2400" b="1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sz="2400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172117"/>
                <a:ext cx="6048375" cy="2088232"/>
              </a:xfrm>
              <a:prstGeom prst="rect">
                <a:avLst/>
              </a:prstGeom>
              <a:blipFill>
                <a:blip r:embed="rId3"/>
                <a:stretch>
                  <a:fillRect l="-1512" b="-5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844" y="1298257"/>
                <a:ext cx="7458954" cy="3147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TW" altLang="en-US" sz="2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判断下列是否</a:t>
                </a:r>
                <a14:m>
                  <m:oMath xmlns:m="http://schemas.openxmlformats.org/officeDocument/2006/math">
                    <m:r>
                      <a:rPr lang="en-US" altLang="zh-TW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TW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2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小</m:t>
                    </m:r>
                    <m:r>
                      <a:rPr lang="zh-TW" altLang="en-US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于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等</m:t>
                    </m:r>
                    <m:r>
                      <a:rPr lang="zh-TW" altLang="en-US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于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zh-TW" altLang="en-US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素</m:t>
                    </m:r>
                    <m:r>
                      <a:rPr lang="zh-TW" altLang="en-US" sz="2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数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=2∨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=3}</m:t>
                    </m:r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1,2,4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1,2,2,4</m:t>
                        </m:r>
                      </m:e>
                    </m:d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1,2,4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TW" sz="22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1,2</m:t>
                            </m:r>
                          </m:e>
                        </m:d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,4</m:t>
                        </m:r>
                      </m:e>
                    </m:d>
                    <m:r>
                      <a:rPr lang="en-US" altLang="zh-TW" sz="22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1,4,2</m:t>
                        </m:r>
                      </m:e>
                    </m:d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1,3,5,…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e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zh-TW" altLang="en-US" sz="2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是</m:t>
                        </m:r>
                        <m:r>
                          <a:rPr lang="zh-TW" altLang="en-US" sz="22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正</m:t>
                        </m:r>
                        <m:r>
                          <a:rPr lang="zh-TW" altLang="en-US" sz="2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奇</m:t>
                        </m:r>
                        <m:r>
                          <a:rPr lang="zh-TW" altLang="en-US" sz="22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数</m:t>
                        </m:r>
                      </m:e>
                    </m:d>
                  </m:oMath>
                </a14:m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44" y="1298257"/>
                <a:ext cx="7458954" cy="3147908"/>
              </a:xfrm>
              <a:prstGeom prst="rect">
                <a:avLst/>
              </a:prstGeom>
              <a:blipFill>
                <a:blip r:embed="rId2"/>
                <a:stretch>
                  <a:fillRect l="-1062" t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20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0"/>
              <p:cNvSpPr>
                <a:spLocks noRot="1" noChangeArrowheads="1"/>
              </p:cNvSpPr>
              <p:nvPr/>
            </p:nvSpPr>
            <p:spPr bwMode="auto">
              <a:xfrm>
                <a:off x="923405" y="1087587"/>
                <a:ext cx="3816350" cy="3465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zh-CN" altLang="en-US" sz="2400" b="1" baseline="0" dirty="0"/>
                  <a:t>本书规定：</a:t>
                </a:r>
              </a:p>
              <a:p>
                <a:pPr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400" b="1" baseline="0" dirty="0"/>
                  <a:t>1</a:t>
                </a:r>
                <a:r>
                  <a:rPr kumimoji="1" lang="zh-CN" altLang="en-US" sz="2400" b="1" baseline="0" dirty="0"/>
                  <a:t>、集合的元素都是集合。</a:t>
                </a:r>
              </a:p>
              <a:p>
                <a:pPr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400" b="1" baseline="0" dirty="0"/>
                  <a:t>2</a:t>
                </a:r>
                <a:r>
                  <a:rPr kumimoji="1" lang="zh-CN" altLang="en-US" sz="2400" b="1" baseline="0" dirty="0"/>
                  <a:t>、对于任何集合</a:t>
                </a:r>
                <a14:m>
                  <m:oMath xmlns:m="http://schemas.openxmlformats.org/officeDocument/2006/math">
                    <m:r>
                      <a:rPr kumimoji="1" lang="en-US" altLang="zh-CN" sz="2400" b="1" i="0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baseline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baseline="0" dirty="0"/>
                  <a:t>，都有</a:t>
                </a:r>
                <a:r>
                  <a:rPr kumimoji="1" lang="en-US" altLang="zh-CN" sz="2400" b="1" baseline="0" dirty="0"/>
                  <a:t/>
                </a:r>
                <a:br>
                  <a:rPr kumimoji="1" lang="en-US" altLang="zh-CN" sz="2400" b="1" baseline="0" dirty="0"/>
                </a:br>
                <a:r>
                  <a:rPr kumimoji="1" lang="en-US" altLang="zh-CN" sz="2400" b="1" baseline="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400" b="1" i="1" baseline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kumimoji="1" lang="en-US" altLang="zh-CN" sz="2400" b="1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baseline="0" dirty="0"/>
                  <a:t>。</a:t>
                </a:r>
                <a:endParaRPr kumimoji="1" lang="en-US" altLang="zh-CN" sz="2400" b="1" baseline="0" dirty="0"/>
              </a:p>
              <a:p>
                <a:pPr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</a:pPr>
                <a:r>
                  <a:rPr kumimoji="1" lang="en-US" altLang="zh-CN" sz="2400" b="1" dirty="0"/>
                  <a:t>3</a:t>
                </a:r>
                <a:r>
                  <a:rPr kumimoji="1" lang="zh-CN" altLang="en-US" sz="2400" b="1" dirty="0"/>
                  <a:t>、</a:t>
                </a:r>
                <a:r>
                  <a:rPr lang="zh-TW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树形图：表示隶属关系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400" b="1" baseline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,{{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}}}</m:t>
                    </m:r>
                  </m:oMath>
                </a14:m>
                <a:endParaRPr kumimoji="1" lang="zh-CN" altLang="en-US" sz="2400" b="1" baseline="0" dirty="0"/>
              </a:p>
            </p:txBody>
          </p:sp>
        </mc:Choice>
        <mc:Fallback xmlns="">
          <p:sp>
            <p:nvSpPr>
              <p:cNvPr id="5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405" y="1087587"/>
                <a:ext cx="3816350" cy="3465363"/>
              </a:xfrm>
              <a:prstGeom prst="rect">
                <a:avLst/>
              </a:prstGeom>
              <a:blipFill>
                <a:blip r:embed="rId2"/>
                <a:stretch>
                  <a:fillRect l="-2392" t="-176" r="-4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23405" y="4946626"/>
            <a:ext cx="77771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baseline="0" dirty="0">
                <a:latin typeface="宋体" panose="02010600030101010101" pitchFamily="2" charset="-122"/>
                <a:ea typeface="宋体" panose="02010600030101010101" pitchFamily="2" charset="-122"/>
              </a:rPr>
              <a:t>根据规定</a:t>
            </a:r>
            <a:r>
              <a:rPr lang="en-US" altLang="zh-CN" sz="2400" b="1" baseline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，元素和集合的隶属关系可以看作处于不同层次的集合之间的关系。下面我们考虑同一层次上的集合之间的关系。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06905" y="1181074"/>
                <a:ext cx="267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05" y="1181074"/>
                <a:ext cx="267509" cy="369332"/>
              </a:xfrm>
              <a:prstGeom prst="rect">
                <a:avLst/>
              </a:prstGeom>
              <a:blipFill>
                <a:blip r:embed="rId3"/>
                <a:stretch>
                  <a:fillRect l="-27273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29454" y="2211594"/>
                <a:ext cx="247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454" y="2211594"/>
                <a:ext cx="247953" cy="369332"/>
              </a:xfrm>
              <a:prstGeom prst="rect">
                <a:avLst/>
              </a:prstGeom>
              <a:blipFill>
                <a:blip r:embed="rId4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062662" y="2211594"/>
                <a:ext cx="744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62" y="2211594"/>
                <a:ext cx="744243" cy="369332"/>
              </a:xfrm>
              <a:prstGeom prst="rect">
                <a:avLst/>
              </a:prstGeom>
              <a:blipFill>
                <a:blip r:embed="rId5"/>
                <a:stretch>
                  <a:fillRect l="-14754" r="-139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153276" y="2200267"/>
                <a:ext cx="204788" cy="380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76" y="2200267"/>
                <a:ext cx="204788" cy="380659"/>
              </a:xfrm>
              <a:prstGeom prst="rect">
                <a:avLst/>
              </a:prstGeom>
              <a:blipFill>
                <a:blip r:embed="rId6"/>
                <a:stretch>
                  <a:fillRect l="-47059" r="-44118"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708628" y="2211594"/>
                <a:ext cx="731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628" y="2211594"/>
                <a:ext cx="731098" cy="369332"/>
              </a:xfrm>
              <a:prstGeom prst="rect">
                <a:avLst/>
              </a:prstGeom>
              <a:blipFill>
                <a:blip r:embed="rId7"/>
                <a:stretch>
                  <a:fillRect l="-15126" r="-142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820288" y="3242114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88" y="3242114"/>
                <a:ext cx="242374" cy="369332"/>
              </a:xfrm>
              <a:prstGeom prst="rect">
                <a:avLst/>
              </a:prstGeom>
              <a:blipFill>
                <a:blip r:embed="rId8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28599" y="3242114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599" y="3242114"/>
                <a:ext cx="219739" cy="369332"/>
              </a:xfrm>
              <a:prstGeom prst="rect">
                <a:avLst/>
              </a:prstGeom>
              <a:blipFill>
                <a:blip r:embed="rId9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827250" y="3242114"/>
                <a:ext cx="493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50" y="3242114"/>
                <a:ext cx="493853" cy="369332"/>
              </a:xfrm>
              <a:prstGeom prst="rect">
                <a:avLst/>
              </a:prstGeom>
              <a:blipFill>
                <a:blip r:embed="rId10"/>
                <a:stretch>
                  <a:fillRect l="-22222" r="-2098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45871" y="4103754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871" y="4103754"/>
                <a:ext cx="256609" cy="369332"/>
              </a:xfrm>
              <a:prstGeom prst="rect">
                <a:avLst/>
              </a:prstGeom>
              <a:blipFill>
                <a:blip r:embed="rId11"/>
                <a:stretch>
                  <a:fillRect l="-27907" r="-2325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9" idx="2"/>
            <a:endCxn id="10" idx="0"/>
          </p:cNvCxnSpPr>
          <p:nvPr/>
        </p:nvCxnSpPr>
        <p:spPr>
          <a:xfrm flipH="1">
            <a:off x="5653431" y="1550406"/>
            <a:ext cx="1287229" cy="6611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2"/>
            <a:endCxn id="11" idx="0"/>
          </p:cNvCxnSpPr>
          <p:nvPr/>
        </p:nvCxnSpPr>
        <p:spPr>
          <a:xfrm flipH="1">
            <a:off x="6434784" y="1550406"/>
            <a:ext cx="505876" cy="6611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2" idx="0"/>
          </p:cNvCxnSpPr>
          <p:nvPr/>
        </p:nvCxnSpPr>
        <p:spPr>
          <a:xfrm>
            <a:off x="6940660" y="1550406"/>
            <a:ext cx="315010" cy="6498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2"/>
            <a:endCxn id="13" idx="0"/>
          </p:cNvCxnSpPr>
          <p:nvPr/>
        </p:nvCxnSpPr>
        <p:spPr>
          <a:xfrm>
            <a:off x="6940660" y="1550406"/>
            <a:ext cx="1133517" cy="6611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2"/>
            <a:endCxn id="14" idx="0"/>
          </p:cNvCxnSpPr>
          <p:nvPr/>
        </p:nvCxnSpPr>
        <p:spPr>
          <a:xfrm flipH="1">
            <a:off x="5941475" y="2580926"/>
            <a:ext cx="493309" cy="6611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2"/>
            <a:endCxn id="15" idx="0"/>
          </p:cNvCxnSpPr>
          <p:nvPr/>
        </p:nvCxnSpPr>
        <p:spPr>
          <a:xfrm>
            <a:off x="6434784" y="2580926"/>
            <a:ext cx="403685" cy="6611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2"/>
            <a:endCxn id="16" idx="0"/>
          </p:cNvCxnSpPr>
          <p:nvPr/>
        </p:nvCxnSpPr>
        <p:spPr>
          <a:xfrm>
            <a:off x="8074177" y="2580926"/>
            <a:ext cx="0" cy="6611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6" idx="2"/>
            <a:endCxn id="17" idx="0"/>
          </p:cNvCxnSpPr>
          <p:nvPr/>
        </p:nvCxnSpPr>
        <p:spPr>
          <a:xfrm flipH="1">
            <a:off x="8074176" y="3611446"/>
            <a:ext cx="1" cy="4923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07670"/>
              </p:ext>
            </p:extLst>
          </p:nvPr>
        </p:nvGraphicFramePr>
        <p:xfrm>
          <a:off x="620713" y="1036638"/>
          <a:ext cx="783590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3" imgW="3822480" imgH="939600" progId="Equation.DSMT4">
                  <p:embed/>
                </p:oleObj>
              </mc:Choice>
              <mc:Fallback>
                <p:oleObj name="Equation" r:id="rId3" imgW="3822480" imgH="939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036638"/>
                        <a:ext cx="7835900" cy="19256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95375" y="3319463"/>
                <a:ext cx="6594498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TW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1.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若集合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不包含集合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可表示成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符号化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⟺∀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3319463"/>
                <a:ext cx="6594498" cy="984885"/>
              </a:xfrm>
              <a:prstGeom prst="rect">
                <a:avLst/>
              </a:prstGeom>
              <a:blipFill>
                <a:blip r:embed="rId5"/>
                <a:stretch>
                  <a:fillRect l="-1480" t="-6832" b="-11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56331"/>
              </p:ext>
            </p:extLst>
          </p:nvPr>
        </p:nvGraphicFramePr>
        <p:xfrm>
          <a:off x="587375" y="4661535"/>
          <a:ext cx="7785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6" imgW="3797280" imgH="457200" progId="Equation.DSMT4">
                  <p:embed/>
                </p:oleObj>
              </mc:Choice>
              <mc:Fallback>
                <p:oleObj name="Equation" r:id="rId6" imgW="379728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661535"/>
                        <a:ext cx="7785100" cy="936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5375" y="5872163"/>
                <a:ext cx="534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TW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符号化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5872163"/>
                <a:ext cx="5347811" cy="461665"/>
              </a:xfrm>
              <a:prstGeom prst="rect">
                <a:avLst/>
              </a:prstGeom>
              <a:blipFill>
                <a:blip r:embed="rId8"/>
                <a:stretch>
                  <a:fillRect l="-182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4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56387"/>
              </p:ext>
            </p:extLst>
          </p:nvPr>
        </p:nvGraphicFramePr>
        <p:xfrm>
          <a:off x="717550" y="1054100"/>
          <a:ext cx="75247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3" imgW="3670200" imgH="457200" progId="Equation.DSMT4">
                  <p:embed/>
                </p:oleObj>
              </mc:Choice>
              <mc:Fallback>
                <p:oleObj name="Equation" r:id="rId3" imgW="367020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054100"/>
                        <a:ext cx="7524750" cy="936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95375" y="2264728"/>
                <a:ext cx="534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TW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符号化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2264728"/>
                <a:ext cx="5347811" cy="461665"/>
              </a:xfrm>
              <a:prstGeom prst="rect">
                <a:avLst/>
              </a:prstGeom>
              <a:blipFill>
                <a:blip r:embed="rId5"/>
                <a:stretch>
                  <a:fillRect l="-182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30849"/>
              </p:ext>
            </p:extLst>
          </p:nvPr>
        </p:nvGraphicFramePr>
        <p:xfrm>
          <a:off x="717550" y="3302000"/>
          <a:ext cx="75517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6" imgW="3682800" imgH="215640" progId="Equation.DSMT4">
                  <p:embed/>
                </p:oleObj>
              </mc:Choice>
              <mc:Fallback>
                <p:oleObj name="Equation" r:id="rId6" imgW="368280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302000"/>
                        <a:ext cx="7551738" cy="4429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5374" y="4037668"/>
                <a:ext cx="38193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TW" sz="2400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符号化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4" y="4037668"/>
                <a:ext cx="3819315" cy="461665"/>
              </a:xfrm>
              <a:prstGeom prst="rect">
                <a:avLst/>
              </a:prstGeom>
              <a:blipFill>
                <a:blip r:embed="rId8"/>
                <a:stretch>
                  <a:fillRect l="-2556" t="-14474" r="-31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80935"/>
              </p:ext>
            </p:extLst>
          </p:nvPr>
        </p:nvGraphicFramePr>
        <p:xfrm>
          <a:off x="717550" y="4976813"/>
          <a:ext cx="75771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9" imgW="3695400" imgH="203040" progId="Equation.DSMT4">
                  <p:embed/>
                </p:oleObj>
              </mc:Choice>
              <mc:Fallback>
                <p:oleObj name="Equation" r:id="rId9" imgW="369540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976813"/>
                        <a:ext cx="7577138" cy="419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56459"/>
              </p:ext>
            </p:extLst>
          </p:nvPr>
        </p:nvGraphicFramePr>
        <p:xfrm>
          <a:off x="717550" y="5910263"/>
          <a:ext cx="7629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11" imgW="3720960" imgH="203040" progId="Equation.DSMT4">
                  <p:embed/>
                </p:oleObj>
              </mc:Choice>
              <mc:Fallback>
                <p:oleObj name="Equation" r:id="rId11" imgW="3720960" imgH="2030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910263"/>
                        <a:ext cx="7629525" cy="419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0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5845" y="893527"/>
                <a:ext cx="7886700" cy="2522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3200"/>
                  </a:lnSpc>
                  <a:spcAft>
                    <a:spcPts val="1200"/>
                  </a:spcAft>
                </a:pP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含有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个元素的集合简称为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元集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它的含有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𝒎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个元素的子集称作它的</a:t>
                </a:r>
                <a14:m>
                  <m:oMath xmlns:m="http://schemas.openxmlformats.org/officeDocument/2006/math">
                    <m:r>
                      <a:rPr lang="en-US" altLang="zh-TW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𝒎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元子集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  <a:p>
                <a:pPr>
                  <a:lnSpc>
                    <a:spcPts val="3200"/>
                  </a:lnSpc>
                  <a:spcAft>
                    <a:spcPts val="1200"/>
                  </a:spcAft>
                </a:pP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元集含有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sup>
                    </m:sSup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个不同的子集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𝒎</m:t>
                    </m:r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元集有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TW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TW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𝒎</m:t>
                            </m:r>
                          </m:e>
                        </m:eqArr>
                      </m:e>
                    </m:d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en-US" altLang="zh-TW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845" y="893527"/>
                <a:ext cx="7886700" cy="2522200"/>
              </a:xfrm>
              <a:blipFill>
                <a:blip r:embed="rId3"/>
                <a:stretch>
                  <a:fillRect l="-1082" t="-2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631350"/>
              </p:ext>
            </p:extLst>
          </p:nvPr>
        </p:nvGraphicFramePr>
        <p:xfrm>
          <a:off x="760413" y="3384550"/>
          <a:ext cx="75263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4" imgW="3670200" imgH="469800" progId="Equation.DSMT4">
                  <p:embed/>
                </p:oleObj>
              </mc:Choice>
              <mc:Fallback>
                <p:oleObj name="Equation" r:id="rId4" imgW="3670200" imgH="469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384550"/>
                        <a:ext cx="7526337" cy="9636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38710"/>
              </p:ext>
            </p:extLst>
          </p:nvPr>
        </p:nvGraphicFramePr>
        <p:xfrm>
          <a:off x="765088" y="4906512"/>
          <a:ext cx="7734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6" imgW="3771720" imgH="457200" progId="Equation.DSMT4">
                  <p:embed/>
                </p:oleObj>
              </mc:Choice>
              <mc:Fallback>
                <p:oleObj name="Equation" r:id="rId6" imgW="377172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88" y="4906512"/>
                        <a:ext cx="7734300" cy="936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22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734" y="803306"/>
                <a:ext cx="7458954" cy="1629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确定</a:t>
                </a:r>
                <a:r>
                  <a:rPr lang="zh-TW" altLang="en-US" sz="2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下列命题是否为真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∅⊆∅</m:t>
                    </m:r>
                  </m:oMath>
                </a14:m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∅⊆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4" y="803306"/>
                <a:ext cx="7458954" cy="1629501"/>
              </a:xfrm>
              <a:prstGeom prst="rect">
                <a:avLst/>
              </a:prstGeom>
              <a:blipFill>
                <a:blip r:embed="rId2"/>
                <a:stretch>
                  <a:fillRect l="-1062" t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A071FFDE-15FC-4030-883E-6AA4126E6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734" y="2969065"/>
                <a:ext cx="3387596" cy="34569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TW" altLang="en-US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计算以下幂集</a:t>
                </a:r>
                <a:r>
                  <a:rPr lang="en-US" altLang="zh-TW" sz="2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en-US" altLang="zh-CN" sz="22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(∅)</m:t>
                    </m:r>
                  </m:oMath>
                </a14:m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({∅})</m:t>
                    </m:r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TW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(4)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A071FFDE-15FC-4030-883E-6AA4126E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4" y="2969065"/>
                <a:ext cx="3387596" cy="3456902"/>
              </a:xfrm>
              <a:prstGeom prst="rect">
                <a:avLst/>
              </a:prstGeom>
              <a:blipFill>
                <a:blip r:embed="rId3"/>
                <a:stretch>
                  <a:fillRect l="-2338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F70AAA-05F5-4B10-945D-77A187D67EAE}"/>
                  </a:ext>
                </a:extLst>
              </p:cNvPr>
              <p:cNvSpPr/>
              <p:nvPr/>
            </p:nvSpPr>
            <p:spPr>
              <a:xfrm>
                <a:off x="2729167" y="3481103"/>
                <a:ext cx="999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{∅}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F70AAA-05F5-4B10-945D-77A187D6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67" y="3481103"/>
                <a:ext cx="999504" cy="461665"/>
              </a:xfrm>
              <a:prstGeom prst="rect">
                <a:avLst/>
              </a:prstGeom>
              <a:blipFill>
                <a:blip r:embed="rId4"/>
                <a:stretch>
                  <a:fillRect r="-610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704B24-00F4-463F-BA26-87E883A527A3}"/>
                  </a:ext>
                </a:extLst>
              </p:cNvPr>
              <p:cNvSpPr/>
              <p:nvPr/>
            </p:nvSpPr>
            <p:spPr>
              <a:xfrm>
                <a:off x="2955254" y="3992358"/>
                <a:ext cx="1546834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704B24-00F4-463F-BA26-87E883A52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54" y="3992358"/>
                <a:ext cx="1546834" cy="507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78E5FA-B2EC-401C-ABC2-301DDDC1DA08}"/>
                  </a:ext>
                </a:extLst>
              </p:cNvPr>
              <p:cNvSpPr/>
              <p:nvPr/>
            </p:nvSpPr>
            <p:spPr>
              <a:xfrm>
                <a:off x="3470647" y="4500643"/>
                <a:ext cx="3446200" cy="64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78E5FA-B2EC-401C-ABC2-301DDDC1D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47" y="4500643"/>
                <a:ext cx="3446200" cy="641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56C98C-AC27-463C-A0F0-B143BC40C923}"/>
                  </a:ext>
                </a:extLst>
              </p:cNvPr>
              <p:cNvSpPr/>
              <p:nvPr/>
            </p:nvSpPr>
            <p:spPr>
              <a:xfrm>
                <a:off x="3644032" y="5055751"/>
                <a:ext cx="3814890" cy="64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56C98C-AC27-463C-A0F0-B143BC40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32" y="5055751"/>
                <a:ext cx="3814890" cy="6417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7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1077</Words>
  <Application>Microsoft Office PowerPoint</Application>
  <PresentationFormat>全屏显示(4:3)</PresentationFormat>
  <Paragraphs>210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新細明體</vt:lpstr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Equation</vt:lpstr>
      <vt:lpstr>位图图像</vt:lpstr>
      <vt:lpstr>第六章  集合代数 </vt:lpstr>
      <vt:lpstr>6.1 集合的基本概念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集合的运算</vt:lpstr>
      <vt:lpstr>PowerPoint 演示文稿</vt:lpstr>
      <vt:lpstr>PowerPoint 演示文稿</vt:lpstr>
      <vt:lpstr>PowerPoint 演示文稿</vt:lpstr>
      <vt:lpstr>PowerPoint 演示文稿</vt:lpstr>
      <vt:lpstr>6.3 有穷集的运算</vt:lpstr>
      <vt:lpstr>容斥原理 (Principle of Inclusion-Exclusion)</vt:lpstr>
      <vt:lpstr>PowerPoint 演示文稿</vt:lpstr>
      <vt:lpstr>PowerPoint 演示文稿</vt:lpstr>
      <vt:lpstr>6.4 集合恒等式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Glenn Lo</dc:creator>
  <cp:lastModifiedBy>Glenn Lo</cp:lastModifiedBy>
  <cp:revision>43</cp:revision>
  <dcterms:created xsi:type="dcterms:W3CDTF">2017-10-29T20:02:09Z</dcterms:created>
  <dcterms:modified xsi:type="dcterms:W3CDTF">2017-11-07T22:17:20Z</dcterms:modified>
</cp:coreProperties>
</file>