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303" r:id="rId4"/>
    <p:sldId id="304" r:id="rId5"/>
    <p:sldId id="305" r:id="rId6"/>
    <p:sldId id="302" r:id="rId7"/>
    <p:sldId id="340" r:id="rId8"/>
    <p:sldId id="342" r:id="rId9"/>
    <p:sldId id="341" r:id="rId10"/>
    <p:sldId id="344" r:id="rId11"/>
    <p:sldId id="345" r:id="rId12"/>
    <p:sldId id="343" r:id="rId13"/>
    <p:sldId id="346" r:id="rId14"/>
    <p:sldId id="347" r:id="rId15"/>
    <p:sldId id="348" r:id="rId16"/>
    <p:sldId id="350" r:id="rId17"/>
    <p:sldId id="351" r:id="rId18"/>
    <p:sldId id="349" r:id="rId19"/>
    <p:sldId id="369" r:id="rId20"/>
    <p:sldId id="352" r:id="rId21"/>
    <p:sldId id="370" r:id="rId22"/>
    <p:sldId id="353" r:id="rId23"/>
    <p:sldId id="371" r:id="rId24"/>
    <p:sldId id="372" r:id="rId25"/>
    <p:sldId id="374" r:id="rId26"/>
    <p:sldId id="393" r:id="rId27"/>
    <p:sldId id="394" r:id="rId28"/>
    <p:sldId id="397" r:id="rId29"/>
    <p:sldId id="395" r:id="rId30"/>
    <p:sldId id="396" r:id="rId31"/>
    <p:sldId id="429" r:id="rId32"/>
    <p:sldId id="373" r:id="rId33"/>
    <p:sldId id="430" r:id="rId34"/>
    <p:sldId id="431" r:id="rId35"/>
    <p:sldId id="432" r:id="rId36"/>
    <p:sldId id="434" r:id="rId37"/>
    <p:sldId id="433" r:id="rId38"/>
    <p:sldId id="435" r:id="rId39"/>
    <p:sldId id="436" r:id="rId40"/>
    <p:sldId id="437" r:id="rId41"/>
    <p:sldId id="438" r:id="rId42"/>
    <p:sldId id="274" r:id="rId43"/>
    <p:sldId id="439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9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5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84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28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76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83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3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3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24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5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6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84EF-28AA-4F8D-8017-21EA00AEB0B1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2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8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6.png"/><Relationship Id="rId10" Type="http://schemas.openxmlformats.org/officeDocument/2006/relationships/image" Target="../media/image6.wmf"/><Relationship Id="rId4" Type="http://schemas.openxmlformats.org/officeDocument/2006/relationships/image" Target="../media/image45.png"/><Relationship Id="rId9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oleObject" Target="../embeddings/oleObject11.bin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11" Type="http://schemas.openxmlformats.org/officeDocument/2006/relationships/image" Target="../media/image69.png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68.png"/><Relationship Id="rId4" Type="http://schemas.openxmlformats.org/officeDocument/2006/relationships/image" Target="../media/image10.wmf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1.wmf"/><Relationship Id="rId9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88.png"/><Relationship Id="rId3" Type="http://schemas.openxmlformats.org/officeDocument/2006/relationships/image" Target="../media/image84.png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8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wmf"/><Relationship Id="rId11" Type="http://schemas.openxmlformats.org/officeDocument/2006/relationships/image" Target="../media/image86.png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6.wmf"/><Relationship Id="rId4" Type="http://schemas.openxmlformats.org/officeDocument/2006/relationships/image" Target="../media/image85.png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0.png"/><Relationship Id="rId5" Type="http://schemas.openxmlformats.org/officeDocument/2006/relationships/image" Target="../media/image82.png"/><Relationship Id="rId4" Type="http://schemas.openxmlformats.org/officeDocument/2006/relationships/image" Target="../media/image9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9.png"/><Relationship Id="rId4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122.png"/><Relationship Id="rId26" Type="http://schemas.openxmlformats.org/officeDocument/2006/relationships/image" Target="../media/image24.wmf"/><Relationship Id="rId3" Type="http://schemas.openxmlformats.org/officeDocument/2006/relationships/image" Target="../media/image117.png"/><Relationship Id="rId21" Type="http://schemas.openxmlformats.org/officeDocument/2006/relationships/image" Target="../media/image123.png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9.wmf"/><Relationship Id="rId17" Type="http://schemas.openxmlformats.org/officeDocument/2006/relationships/image" Target="../media/image21.wmf"/><Relationship Id="rId25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.bin"/><Relationship Id="rId20" Type="http://schemas.openxmlformats.org/officeDocument/2006/relationships/image" Target="../media/image22.wmf"/><Relationship Id="rId29" Type="http://schemas.openxmlformats.org/officeDocument/2006/relationships/image" Target="../media/image127.pn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8.png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124.png"/><Relationship Id="rId5" Type="http://schemas.openxmlformats.org/officeDocument/2006/relationships/image" Target="../media/image17.wmf"/><Relationship Id="rId15" Type="http://schemas.openxmlformats.org/officeDocument/2006/relationships/image" Target="../media/image121.png"/><Relationship Id="rId23" Type="http://schemas.openxmlformats.org/officeDocument/2006/relationships/image" Target="../media/image23.wmf"/><Relationship Id="rId28" Type="http://schemas.openxmlformats.org/officeDocument/2006/relationships/image" Target="../media/image126.png"/><Relationship Id="rId10" Type="http://schemas.openxmlformats.org/officeDocument/2006/relationships/image" Target="../media/image120.png"/><Relationship Id="rId19" Type="http://schemas.openxmlformats.org/officeDocument/2006/relationships/oleObject" Target="../embeddings/oleObject23.bin"/><Relationship Id="rId31" Type="http://schemas.openxmlformats.org/officeDocument/2006/relationships/image" Target="../media/image129.png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19.png"/><Relationship Id="rId14" Type="http://schemas.openxmlformats.org/officeDocument/2006/relationships/image" Target="../media/image20.wmf"/><Relationship Id="rId22" Type="http://schemas.openxmlformats.org/officeDocument/2006/relationships/oleObject" Target="../embeddings/oleObject24.bin"/><Relationship Id="rId27" Type="http://schemas.openxmlformats.org/officeDocument/2006/relationships/image" Target="../media/image125.png"/><Relationship Id="rId30" Type="http://schemas.openxmlformats.org/officeDocument/2006/relationships/image" Target="../media/image128.png"/></Relationships>
</file>

<file path=ppt/slides/_rels/slide2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22.png"/><Relationship Id="rId3" Type="http://schemas.openxmlformats.org/officeDocument/2006/relationships/image" Target="../media/image109.png"/><Relationship Id="rId21" Type="http://schemas.openxmlformats.org/officeDocument/2006/relationships/image" Target="../media/image123.png"/><Relationship Id="rId34" Type="http://schemas.openxmlformats.org/officeDocument/2006/relationships/image" Target="../media/image32.wmf"/><Relationship Id="rId12" Type="http://schemas.openxmlformats.org/officeDocument/2006/relationships/image" Target="../media/image26.wmf"/><Relationship Id="rId17" Type="http://schemas.openxmlformats.org/officeDocument/2006/relationships/image" Target="../media/image27.wmf"/><Relationship Id="rId3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.bin"/><Relationship Id="rId20" Type="http://schemas.openxmlformats.org/officeDocument/2006/relationships/image" Target="../media/image28.wmf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8.png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124.png"/><Relationship Id="rId32" Type="http://schemas.openxmlformats.org/officeDocument/2006/relationships/image" Target="../media/image31.wmf"/><Relationship Id="rId5" Type="http://schemas.openxmlformats.org/officeDocument/2006/relationships/image" Target="../media/image25.wmf"/><Relationship Id="rId15" Type="http://schemas.openxmlformats.org/officeDocument/2006/relationships/image" Target="../media/image121.png"/><Relationship Id="rId23" Type="http://schemas.openxmlformats.org/officeDocument/2006/relationships/image" Target="../media/image29.wmf"/><Relationship Id="rId28" Type="http://schemas.openxmlformats.org/officeDocument/2006/relationships/image" Target="../media/image126.png"/><Relationship Id="rId10" Type="http://schemas.openxmlformats.org/officeDocument/2006/relationships/image" Target="../media/image120.png"/><Relationship Id="rId19" Type="http://schemas.openxmlformats.org/officeDocument/2006/relationships/oleObject" Target="../embeddings/oleObject29.bin"/><Relationship Id="rId31" Type="http://schemas.openxmlformats.org/officeDocument/2006/relationships/oleObject" Target="../embeddings/oleObject32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119.png"/><Relationship Id="rId22" Type="http://schemas.openxmlformats.org/officeDocument/2006/relationships/oleObject" Target="../embeddings/oleObject30.bin"/><Relationship Id="rId27" Type="http://schemas.openxmlformats.org/officeDocument/2006/relationships/image" Target="../media/image125.png"/><Relationship Id="rId30" Type="http://schemas.openxmlformats.org/officeDocument/2006/relationships/image" Target="../media/image3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5.png"/><Relationship Id="rId4" Type="http://schemas.openxmlformats.org/officeDocument/2006/relationships/image" Target="../media/image11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18" Type="http://schemas.openxmlformats.org/officeDocument/2006/relationships/image" Target="../media/image162.png"/><Relationship Id="rId3" Type="http://schemas.openxmlformats.org/officeDocument/2006/relationships/image" Target="../media/image147.png"/><Relationship Id="rId21" Type="http://schemas.openxmlformats.org/officeDocument/2006/relationships/image" Target="../media/image165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17" Type="http://schemas.openxmlformats.org/officeDocument/2006/relationships/image" Target="../media/image161.png"/><Relationship Id="rId25" Type="http://schemas.openxmlformats.org/officeDocument/2006/relationships/image" Target="../media/image169.png"/><Relationship Id="rId2" Type="http://schemas.openxmlformats.org/officeDocument/2006/relationships/image" Target="../media/image146.png"/><Relationship Id="rId16" Type="http://schemas.openxmlformats.org/officeDocument/2006/relationships/image" Target="../media/image160.png"/><Relationship Id="rId20" Type="http://schemas.openxmlformats.org/officeDocument/2006/relationships/image" Target="../media/image1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24" Type="http://schemas.openxmlformats.org/officeDocument/2006/relationships/image" Target="../media/image168.png"/><Relationship Id="rId5" Type="http://schemas.openxmlformats.org/officeDocument/2006/relationships/image" Target="../media/image149.png"/><Relationship Id="rId15" Type="http://schemas.openxmlformats.org/officeDocument/2006/relationships/image" Target="../media/image159.png"/><Relationship Id="rId23" Type="http://schemas.openxmlformats.org/officeDocument/2006/relationships/image" Target="../media/image167.png"/><Relationship Id="rId10" Type="http://schemas.openxmlformats.org/officeDocument/2006/relationships/image" Target="../media/image154.png"/><Relationship Id="rId19" Type="http://schemas.openxmlformats.org/officeDocument/2006/relationships/image" Target="../media/image163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Relationship Id="rId14" Type="http://schemas.openxmlformats.org/officeDocument/2006/relationships/image" Target="../media/image158.png"/><Relationship Id="rId22" Type="http://schemas.openxmlformats.org/officeDocument/2006/relationships/image" Target="../media/image16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7.png"/><Relationship Id="rId4" Type="http://schemas.openxmlformats.org/officeDocument/2006/relationships/image" Target="../media/image1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6.png"/><Relationship Id="rId4" Type="http://schemas.openxmlformats.org/officeDocument/2006/relationships/image" Target="../media/image18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10.png"/><Relationship Id="rId4" Type="http://schemas.openxmlformats.org/officeDocument/2006/relationships/image" Target="../media/image18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85.png"/><Relationship Id="rId7" Type="http://schemas.openxmlformats.org/officeDocument/2006/relationships/image" Target="../media/image190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Relationship Id="rId9" Type="http://schemas.openxmlformats.org/officeDocument/2006/relationships/image" Target="../media/image19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93.png"/><Relationship Id="rId7" Type="http://schemas.openxmlformats.org/officeDocument/2006/relationships/image" Target="../media/image189.png"/><Relationship Id="rId2" Type="http://schemas.openxmlformats.org/officeDocument/2006/relationships/image" Target="../media/image19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8.png"/><Relationship Id="rId5" Type="http://schemas.openxmlformats.org/officeDocument/2006/relationships/image" Target="../media/image187.png"/><Relationship Id="rId4" Type="http://schemas.openxmlformats.org/officeDocument/2006/relationships/image" Target="../media/image194.png"/><Relationship Id="rId9" Type="http://schemas.openxmlformats.org/officeDocument/2006/relationships/image" Target="../media/image19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43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3.wmf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6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23.png"/><Relationship Id="rId10" Type="http://schemas.openxmlformats.org/officeDocument/2006/relationships/image" Target="../media/image29.png"/><Relationship Id="rId4" Type="http://schemas.openxmlformats.org/officeDocument/2006/relationships/image" Target="../media/image5.wmf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4.png"/><Relationship Id="rId5" Type="http://schemas.openxmlformats.org/officeDocument/2006/relationships/image" Target="../media/image6.wmf"/><Relationship Id="rId10" Type="http://schemas.openxmlformats.org/officeDocument/2006/relationships/image" Target="../media/image48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数学科学学院</a:t>
            </a:r>
            <a:endParaRPr lang="en-US" altLang="zh-TW" sz="3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TW" altLang="en-US" sz="3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罗元勋</a:t>
            </a:r>
            <a:endParaRPr lang="zh-CN" altLang="en-US" sz="3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204864"/>
            <a:ext cx="7772400" cy="157797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七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章 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二元关系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480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79767" y="658278"/>
                <a:ext cx="5141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二元关系的表示方法</a:t>
                </a:r>
                <a14:m>
                  <m:oMath xmlns:m="http://schemas.openxmlformats.org/officeDocument/2006/math">
                    <m:r>
                      <a:rPr lang="en-US" altLang="zh-TW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TW" altLang="en-US" sz="28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关系矩阵</a:t>
                </a:r>
                <a:endParaRPr lang="zh-CN" altLang="en-US" sz="28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67" y="658278"/>
                <a:ext cx="5141151" cy="523220"/>
              </a:xfrm>
              <a:prstGeom prst="rect">
                <a:avLst/>
              </a:prstGeom>
              <a:blipFill>
                <a:blip r:embed="rId3"/>
                <a:stretch>
                  <a:fillRect l="-2370" t="-15116" r="-1422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424978" y="1606002"/>
                <a:ext cx="6430543" cy="1411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…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则对应于二元关系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有一个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关系矩阵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𝑀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TW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978" y="1606002"/>
                <a:ext cx="6430543" cy="1411925"/>
              </a:xfrm>
              <a:prstGeom prst="rect">
                <a:avLst/>
              </a:prstGeom>
              <a:blipFill>
                <a:blip r:embed="rId4"/>
                <a:stretch>
                  <a:fillRect l="-1043" t="-3017" b="-6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250809" y="5339979"/>
                <a:ext cx="21884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′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关系矩阵为</a:t>
                </a:r>
                <a:r>
                  <a:rPr lang="en-US" altLang="zh-TW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?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809" y="5339979"/>
                <a:ext cx="2188420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2786" t="-13636" r="-2228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xmlns="" id="{4741C5B1-B23C-4840-8CEF-C4FB73FFB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99157"/>
              </p:ext>
            </p:extLst>
          </p:nvPr>
        </p:nvGraphicFramePr>
        <p:xfrm>
          <a:off x="3439229" y="4804228"/>
          <a:ext cx="1476375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6" name="Equation" r:id="rId6" imgW="914400" imgH="914400" progId="Equation.DSMT4">
                  <p:embed/>
                </p:oleObj>
              </mc:Choice>
              <mc:Fallback>
                <p:oleObj name="Equation" r:id="rId6" imgW="914400" imgH="91440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xmlns="" id="{4741C5B1-B23C-4840-8CEF-C4FB73FFB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9229" y="4804228"/>
                        <a:ext cx="1476375" cy="1471612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79767" y="4105151"/>
                <a:ext cx="77909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1,2,3,4</m:t>
                        </m:r>
                      </m:e>
                    </m:d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={&lt;1,1&gt;,&lt;1,2&gt;,&lt;2,3&gt;,&lt;3,2&gt;,&lt;2,4&gt;}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67" y="4105151"/>
                <a:ext cx="7790979" cy="400110"/>
              </a:xfrm>
              <a:prstGeom prst="rect">
                <a:avLst/>
              </a:prstGeom>
              <a:blipFill>
                <a:blip r:embed="rId8"/>
                <a:stretch>
                  <a:fillRect l="-782" t="-1212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组合 43"/>
          <p:cNvGrpSpPr/>
          <p:nvPr/>
        </p:nvGrpSpPr>
        <p:grpSpPr>
          <a:xfrm>
            <a:off x="5950593" y="5061237"/>
            <a:ext cx="1761321" cy="1142496"/>
            <a:chOff x="6014886" y="5385216"/>
            <a:chExt cx="1761321" cy="1142496"/>
          </a:xfrm>
        </p:grpSpPr>
        <p:sp>
          <p:nvSpPr>
            <p:cNvPr id="10" name="椭圆 9"/>
            <p:cNvSpPr/>
            <p:nvPr/>
          </p:nvSpPr>
          <p:spPr>
            <a:xfrm>
              <a:off x="6266925" y="5485727"/>
              <a:ext cx="97474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7369457" y="5485727"/>
              <a:ext cx="97474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266925" y="6320445"/>
              <a:ext cx="97474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369457" y="6320445"/>
              <a:ext cx="97474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曲线连接符 18"/>
            <p:cNvCxnSpPr>
              <a:stCxn id="10" idx="7"/>
              <a:endCxn id="11" idx="1"/>
            </p:cNvCxnSpPr>
            <p:nvPr/>
          </p:nvCxnSpPr>
          <p:spPr>
            <a:xfrm rot="5400000" flipH="1" flipV="1">
              <a:off x="6866928" y="4984557"/>
              <a:ext cx="12700" cy="1033608"/>
            </a:xfrm>
            <a:prstGeom prst="curvedConnector3">
              <a:avLst>
                <a:gd name="adj1" fmla="val 111685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线连接符 25"/>
            <p:cNvCxnSpPr>
              <a:cxnSpLocks/>
              <a:stCxn id="12" idx="0"/>
              <a:endCxn id="11" idx="2"/>
            </p:cNvCxnSpPr>
            <p:nvPr/>
          </p:nvCxnSpPr>
          <p:spPr>
            <a:xfrm rot="5400000" flipH="1" flipV="1">
              <a:off x="6451890" y="5402879"/>
              <a:ext cx="781339" cy="105379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曲线连接符 27"/>
            <p:cNvCxnSpPr>
              <a:stCxn id="12" idx="6"/>
              <a:endCxn id="11" idx="4"/>
            </p:cNvCxnSpPr>
            <p:nvPr/>
          </p:nvCxnSpPr>
          <p:spPr>
            <a:xfrm flipV="1">
              <a:off x="6364399" y="5592485"/>
              <a:ext cx="1053795" cy="781339"/>
            </a:xfrm>
            <a:prstGeom prst="curvedConnector2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曲线连接符 33"/>
            <p:cNvCxnSpPr>
              <a:stCxn id="13" idx="6"/>
              <a:endCxn id="11" idx="6"/>
            </p:cNvCxnSpPr>
            <p:nvPr/>
          </p:nvCxnSpPr>
          <p:spPr>
            <a:xfrm flipV="1">
              <a:off x="7466931" y="5539106"/>
              <a:ext cx="12700" cy="834718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曲线连接符 35"/>
            <p:cNvCxnSpPr>
              <a:stCxn id="10" idx="0"/>
              <a:endCxn id="10" idx="4"/>
            </p:cNvCxnSpPr>
            <p:nvPr/>
          </p:nvCxnSpPr>
          <p:spPr>
            <a:xfrm rot="16200000" flipH="1">
              <a:off x="6262283" y="5539106"/>
              <a:ext cx="106758" cy="12700"/>
            </a:xfrm>
            <a:prstGeom prst="curvedConnector5">
              <a:avLst>
                <a:gd name="adj1" fmla="val -214129"/>
                <a:gd name="adj2" fmla="val -4360000"/>
                <a:gd name="adj3" fmla="val 31412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6035542" y="538521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CN" altLang="en-US" sz="14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500169" y="538521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2</a:t>
              </a:r>
              <a:endParaRPr lang="zh-CN" altLang="en-US" sz="14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014886" y="621993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3</a:t>
              </a:r>
              <a:endParaRPr lang="zh-CN" altLang="en-US" sz="14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114044" y="621358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4</a:t>
              </a:r>
              <a:endParaRPr lang="zh-CN" altLang="en-US" sz="1400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7786095" y="5326011"/>
            <a:ext cx="88197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关系图</a:t>
            </a:r>
            <a:endParaRPr lang="zh-CN" altLang="en-US" dirty="0"/>
          </a:p>
        </p:txBody>
      </p:sp>
      <p:graphicFrame>
        <p:nvGraphicFramePr>
          <p:cNvPr id="46" name="Object 5">
            <a:extLst>
              <a:ext uri="{FF2B5EF4-FFF2-40B4-BE49-F238E27FC236}">
                <a16:creationId xmlns:a16="http://schemas.microsoft.com/office/drawing/2014/main" xmlns="" id="{4741C5B1-B23C-4840-8CEF-C4FB73FFB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333152"/>
              </p:ext>
            </p:extLst>
          </p:nvPr>
        </p:nvGraphicFramePr>
        <p:xfrm>
          <a:off x="3396566" y="2644010"/>
          <a:ext cx="2328862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7" name="Equation" r:id="rId9" imgW="1193760" imgH="533160" progId="Equation.DSMT4">
                  <p:embed/>
                </p:oleObj>
              </mc:Choice>
              <mc:Fallback>
                <p:oleObj name="Equation" r:id="rId9" imgW="1193760" imgH="53316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xmlns="" id="{4741C5B1-B23C-4840-8CEF-C4FB73FFB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566" y="2644010"/>
                        <a:ext cx="2328862" cy="10366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19050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736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xmlns="" id="{4741C5B1-B23C-4840-8CEF-C4FB73FFB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281541"/>
              </p:ext>
            </p:extLst>
          </p:nvPr>
        </p:nvGraphicFramePr>
        <p:xfrm>
          <a:off x="702642" y="1508118"/>
          <a:ext cx="7304088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9" name="Equation" r:id="rId3" imgW="3746160" imgH="888840" progId="Equation.DSMT4">
                  <p:embed/>
                </p:oleObj>
              </mc:Choice>
              <mc:Fallback>
                <p:oleObj name="Equation" r:id="rId3" imgW="3746160" imgH="88884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xmlns="" id="{4741C5B1-B23C-4840-8CEF-C4FB73FFB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42" y="1508118"/>
                        <a:ext cx="7304088" cy="1727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关系的运算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1560" y="5078899"/>
                <a:ext cx="5794495" cy="5091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7.5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&lt;1,2&gt;,&lt;1,3&gt;,&lt;2,4&gt;,&lt;4,3&gt;</m:t>
                        </m:r>
                      </m:e>
                    </m:d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:endParaRPr lang="en-US" altLang="zh-CN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60" y="5078899"/>
                <a:ext cx="5794495" cy="509102"/>
              </a:xfrm>
              <a:prstGeom prst="rect">
                <a:avLst/>
              </a:prstGeom>
              <a:blipFill>
                <a:blip r:embed="rId5"/>
                <a:stretch>
                  <a:fillRect l="-1158" r="-211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813055" y="5588001"/>
                <a:ext cx="44670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b="0" dirty="0" err="1"/>
                  <a:t>dom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en-US" altLang="zh-CN" sz="2000" dirty="0"/>
                  <a:t> ran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en-US" altLang="zh-CN" sz="2000" dirty="0"/>
                  <a:t> </a:t>
                </a:r>
                <a:r>
                  <a:rPr lang="en-US" altLang="zh-CN" sz="2000" dirty="0" err="1"/>
                  <a:t>fld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各为何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?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55" y="5588001"/>
                <a:ext cx="4467063" cy="307777"/>
              </a:xfrm>
              <a:prstGeom prst="rect">
                <a:avLst/>
              </a:prstGeom>
              <a:blipFill>
                <a:blip r:embed="rId6"/>
                <a:stretch>
                  <a:fillRect l="-3411" t="-32000" b="-5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1"/>
              <p:cNvSpPr txBox="1">
                <a:spLocks/>
              </p:cNvSpPr>
              <p:nvPr/>
            </p:nvSpPr>
            <p:spPr>
              <a:xfrm>
                <a:off x="944281" y="3489869"/>
                <a:ext cx="7122863" cy="93296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dom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就是</a:t>
                </a:r>
                <a14:m>
                  <m:oMath xmlns:m="http://schemas.openxmlformats.org/officeDocument/2006/math">
                    <m:r>
                      <a:rPr lang="en-US" altLang="zh-TW" sz="22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的所有有序对的第一个元素构成的集合</a:t>
                </a:r>
                <a: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ran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就是</a:t>
                </a:r>
                <a14:m>
                  <m:oMath xmlns:m="http://schemas.openxmlformats.org/officeDocument/2006/math">
                    <m:r>
                      <a:rPr lang="en-US" altLang="zh-TW" sz="22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的所有有序对的第二个元素构成的集合</a:t>
                </a:r>
                <a:endParaRPr lang="zh-CN" altLang="en-US" sz="2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内容占位符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81" y="3489869"/>
                <a:ext cx="7122863" cy="932968"/>
              </a:xfrm>
              <a:prstGeom prst="rect">
                <a:avLst/>
              </a:prstGeom>
              <a:blipFill>
                <a:blip r:embed="rId7"/>
                <a:stretch>
                  <a:fillRect l="-1027" t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97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7635" y="748263"/>
                <a:ext cx="6718178" cy="16189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TW" altLang="en-US" sz="22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练习</a:t>
                </a:r>
                <a:r>
                  <a:rPr lang="en-US" altLang="zh-TW" sz="22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2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实数集</a:t>
                </a:r>
                <a14:m>
                  <m:oMath xmlns:m="http://schemas.openxmlformats.org/officeDocument/2006/math">
                    <m:r>
                      <a:rPr lang="en-US" altLang="zh-TW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上的关系</a:t>
                </a:r>
                <a:endParaRPr lang="en-US" altLang="zh-TW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={&lt;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𝑦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&gt;|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𝑦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zh-TW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}</m:t>
                      </m:r>
                    </m:oMath>
                  </m:oMathPara>
                </a14:m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</a:t>
                </a:r>
                <a:r>
                  <a:rPr lang="en-US" altLang="zh-CN" sz="2200" dirty="0" err="1"/>
                  <a:t>dom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en-US" altLang="zh-CN" sz="2200" dirty="0"/>
                  <a:t> ran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en-US" altLang="zh-CN" sz="2200" dirty="0"/>
                  <a:t> </a:t>
                </a:r>
                <a:r>
                  <a:rPr lang="en-US" altLang="zh-CN" sz="2200" dirty="0" err="1"/>
                  <a:t>fld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200" dirty="0"/>
                  <a:t> </a:t>
                </a:r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各为何</a:t>
                </a:r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?</a:t>
                </a:r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35" y="748263"/>
                <a:ext cx="6718178" cy="1618965"/>
              </a:xfrm>
              <a:prstGeom prst="rect">
                <a:avLst/>
              </a:prstGeom>
              <a:blipFill>
                <a:blip r:embed="rId2"/>
                <a:stretch>
                  <a:fillRect l="-1180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7635" y="2655197"/>
                <a:ext cx="7307664" cy="35274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TW" altLang="en-US" sz="22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练习</a:t>
                </a:r>
                <a:r>
                  <a:rPr lang="en-US" altLang="zh-TW" sz="22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2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下列关系都是整数集</a:t>
                </a:r>
                <a14:m>
                  <m:oMath xmlns:m="http://schemas.openxmlformats.org/officeDocument/2006/math">
                    <m:r>
                      <a:rPr lang="en-US" altLang="zh-TW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上的关系</a:t>
                </a:r>
                <a:r>
                  <a:rPr lang="en-US" altLang="zh-TW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分别求它们的定</a:t>
                </a:r>
                <a:endParaRPr lang="en-US" altLang="zh-TW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</a:t>
                </a:r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义域和值域</a:t>
                </a:r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1371600" lvl="2" indent="-45720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TW" sz="22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TW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TW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={&lt;</m:t>
                    </m:r>
                    <m:r>
                      <a:rPr lang="en-US" altLang="zh-TW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&gt;|</m:t>
                    </m:r>
                    <m:r>
                      <a:rPr lang="en-US" altLang="zh-TW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TW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</m:t>
                    </m:r>
                  </m:oMath>
                </a14:m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1371600" lvl="2" indent="-45720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TW" sz="2200" dirty="0">
                    <a:ea typeface="黑体" panose="02010609060101010101" pitchFamily="49" charset="-122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={&lt;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&gt;|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</m:t>
                    </m:r>
                  </m:oMath>
                </a14:m>
                <a:endParaRPr lang="en-US" altLang="zh-CN" sz="2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1371600" lvl="2" indent="-45720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={&lt;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&gt;|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</m:t>
                    </m:r>
                  </m:oMath>
                </a14:m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1371600" lvl="2" indent="-45720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sub>
                    </m:sSub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={&lt;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&gt;|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</m:t>
                    </m:r>
                  </m:oMath>
                </a14:m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35" y="2655197"/>
                <a:ext cx="7307664" cy="3527447"/>
              </a:xfrm>
              <a:prstGeom prst="rect">
                <a:avLst/>
              </a:prstGeom>
              <a:blipFill>
                <a:blip r:embed="rId3"/>
                <a:stretch>
                  <a:fillRect l="-1084" t="-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790196" y="1796483"/>
                <a:ext cx="875560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[−1,1]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196" y="1796483"/>
                <a:ext cx="87556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683046" y="3666284"/>
                <a:ext cx="377026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046" y="3666284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507300" y="4176089"/>
                <a:ext cx="1109599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{0,1,−1}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300" y="4176089"/>
                <a:ext cx="1109599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784388" y="4677371"/>
                <a:ext cx="377026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88" y="4677371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442725" y="4677371"/>
                <a:ext cx="505267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725" y="4677371"/>
                <a:ext cx="5052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722102" y="5150006"/>
                <a:ext cx="894797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{−3,3}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102" y="5150006"/>
                <a:ext cx="894797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32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41350" y="1212850"/>
            <a:ext cx="7427913" cy="2319822"/>
            <a:chOff x="641350" y="1212850"/>
            <a:chExt cx="7427913" cy="231982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" name="Object 5">
                  <a:extLst>
                    <a:ext uri="{FF2B5EF4-FFF2-40B4-BE49-F238E27FC236}">
                      <a16:creationId xmlns:a16="http://schemas.microsoft.com/office/drawing/2014/main" xmlns="" id="{4741C5B1-B23C-4840-8CEF-C4FB73FFBC2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53306881"/>
                    </p:ext>
                  </p:extLst>
                </p:nvPr>
              </p:nvGraphicFramePr>
              <p:xfrm>
                <a:off x="641350" y="1212850"/>
                <a:ext cx="7427913" cy="231933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7501" name="Equation" r:id="rId3" imgW="3809880" imgH="1193760" progId="Equation.DSMT4">
                        <p:embed/>
                      </p:oleObj>
                    </mc:Choice>
                    <mc:Fallback>
                      <p:oleObj name="Equation" r:id="rId3" imgW="3809880" imgH="1193760" progId="Equation.DSMT4">
                        <p:embed/>
                        <p:pic>
                          <p:nvPicPr>
                            <p:cNvPr id="3" name="Object 5">
                              <a:extLst>
                                <a:ext uri="{FF2B5EF4-FFF2-40B4-BE49-F238E27FC236}">
                                  <a16:creationId xmlns:a16="http://schemas.microsoft.com/office/drawing/2014/main" xmlns="" id="{4741C5B1-B23C-4840-8CEF-C4FB73FFBC2D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41350" y="1212850"/>
                              <a:ext cx="7427913" cy="2319338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rgbClr val="FF0000"/>
                              </a:solidFill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" name="Object 5">
                  <a:extLst>
                    <a:ext uri="{FF2B5EF4-FFF2-40B4-BE49-F238E27FC236}">
                      <a16:creationId xmlns:a16="http://schemas.microsoft.com/office/drawing/2014/main" id="{4741C5B1-B23C-4840-8CEF-C4FB73FFBC2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53306881"/>
                    </p:ext>
                  </p:extLst>
                </p:nvPr>
              </p:nvGraphicFramePr>
              <p:xfrm>
                <a:off x="641350" y="1212850"/>
                <a:ext cx="7427913" cy="231933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7418" name="Equation" r:id="rId5" imgW="3809880" imgH="1193760" progId="Equation.DSMT4">
                        <p:embed/>
                      </p:oleObj>
                    </mc:Choice>
                    <mc:Fallback>
                      <p:oleObj name="Equation" r:id="rId5" imgW="3809880" imgH="1193760" progId="Equation.DSMT4">
                        <p:embed/>
                        <p:pic>
                          <p:nvPicPr>
                            <p:cNvPr id="3" name="Object 5">
                              <a:extLst>
                                <a:ext uri="{FF2B5EF4-FFF2-40B4-BE49-F238E27FC236}">
                                  <a16:creationId xmlns:a16="http://schemas.microsoft.com/office/drawing/2014/main" id="{4741C5B1-B23C-4840-8CEF-C4FB73FFBC2D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41350" y="1212850"/>
                              <a:ext cx="7427913" cy="2319338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rgbClr val="FF0000"/>
                              </a:solidFill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4601959" y="2609342"/>
                  <a:ext cx="386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↾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1959" y="2609342"/>
                  <a:ext cx="38664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5678043" y="3071007"/>
                  <a:ext cx="386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↾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8043" y="3071007"/>
                  <a:ext cx="386644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6236" y="3830302"/>
                <a:ext cx="6824936" cy="13172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&lt;1,2&gt;,&lt;1,3&gt;,&lt;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2&gt;</m:t>
                        </m:r>
                      </m:e>
                    </m:d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𝐺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={&lt;2,1&gt;,&lt;3,4&gt;}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={2,3}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求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𝑅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𝑅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↾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𝑅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↾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𝑅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、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𝑅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[∅]</m:t>
                    </m:r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36" y="3830302"/>
                <a:ext cx="6824936" cy="1317260"/>
              </a:xfrm>
              <a:prstGeom prst="rect">
                <a:avLst/>
              </a:prstGeom>
              <a:blipFill>
                <a:blip r:embed="rId9"/>
                <a:stretch>
                  <a:fillRect l="-893" b="-3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674734" y="5260526"/>
                <a:ext cx="3744167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TW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altLang="zh-TW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altLang="zh-TW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={&lt;1,1&gt;,&lt;3,1&gt;,&lt;1,4&gt;}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734" y="5260526"/>
                <a:ext cx="3744167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674733" y="5765524"/>
                <a:ext cx="2027478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TW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↾</m:t>
                      </m:r>
                      <m:r>
                        <a:rPr lang="en-US" altLang="zh-TW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TW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={&lt;3,2&gt;}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733" y="5765524"/>
                <a:ext cx="2027478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974864" y="5765524"/>
                <a:ext cx="1209305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TW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↾∅=∅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864" y="5765524"/>
                <a:ext cx="1209305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674733" y="6270522"/>
                <a:ext cx="1309333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TW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TW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TW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]={2}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733" y="6270522"/>
                <a:ext cx="1309333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974864" y="6270522"/>
                <a:ext cx="1141979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TW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[∅]=∅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864" y="6270522"/>
                <a:ext cx="1141979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06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xmlns="" id="{4741C5B1-B23C-4840-8CEF-C4FB73FFB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252149"/>
              </p:ext>
            </p:extLst>
          </p:nvPr>
        </p:nvGraphicFramePr>
        <p:xfrm>
          <a:off x="771730" y="796311"/>
          <a:ext cx="73533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9" name="Equation" r:id="rId3" imgW="3771720" imgH="558720" progId="Equation.DSMT4">
                  <p:embed/>
                </p:oleObj>
              </mc:Choice>
              <mc:Fallback>
                <p:oleObj name="Equation" r:id="rId3" imgW="3771720" imgH="55872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xmlns="" id="{4741C5B1-B23C-4840-8CEF-C4FB73FFB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730" y="796311"/>
                        <a:ext cx="7353300" cy="10858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xmlns="" id="{4741C5B1-B23C-4840-8CEF-C4FB73FFB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934764"/>
              </p:ext>
            </p:extLst>
          </p:nvPr>
        </p:nvGraphicFramePr>
        <p:xfrm>
          <a:off x="771730" y="2366885"/>
          <a:ext cx="7377112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0" name="Equation" r:id="rId5" imgW="3784320" imgH="698400" progId="Equation.DSMT4">
                  <p:embed/>
                </p:oleObj>
              </mc:Choice>
              <mc:Fallback>
                <p:oleObj name="Equation" r:id="rId5" imgW="3784320" imgH="69840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xmlns="" id="{4741C5B1-B23C-4840-8CEF-C4FB73FFB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730" y="2366885"/>
                        <a:ext cx="7377112" cy="135731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xmlns="" id="{4741C5B1-B23C-4840-8CEF-C4FB73FFB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474567"/>
              </p:ext>
            </p:extLst>
          </p:nvPr>
        </p:nvGraphicFramePr>
        <p:xfrm>
          <a:off x="771730" y="4208922"/>
          <a:ext cx="7353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1" name="Equation" r:id="rId7" imgW="3771720" imgH="228600" progId="Equation.DSMT4">
                  <p:embed/>
                </p:oleObj>
              </mc:Choice>
              <mc:Fallback>
                <p:oleObj name="Equation" r:id="rId7" imgW="3771720" imgH="22860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xmlns="" id="{4741C5B1-B23C-4840-8CEF-C4FB73FFB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730" y="4208922"/>
                        <a:ext cx="7353300" cy="44291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xmlns="" id="{90E603B7-F67E-477E-8C6D-4AEE706514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1729" y="5136559"/>
                <a:ext cx="7103909" cy="13908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练习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上的二元关系</a:t>
                </a:r>
                <a:r>
                  <a:rPr lang="en-US" altLang="zh-TW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:r>
                  <a:rPr lang="zh-TW" altLang="en-US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:endParaRPr lang="en-US" altLang="zh-TW" sz="20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(1)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𝑄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;  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𝑄</m:t>
                        </m:r>
                      </m:e>
                      <m:sup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  <m:sup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p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𝑄</m:t>
                        </m:r>
                      </m:e>
                      <m:sup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  <m:sup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90E603B7-F67E-477E-8C6D-4AEE70651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9" y="5136559"/>
                <a:ext cx="7103909" cy="1390813"/>
              </a:xfrm>
              <a:prstGeom prst="rect">
                <a:avLst/>
              </a:prstGeom>
              <a:blipFill>
                <a:blip r:embed="rId9"/>
                <a:stretch>
                  <a:fillRect l="-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54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xmlns="" id="{D47F069A-597A-4008-B8B3-14C8B699D8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0903" y="689168"/>
                <a:ext cx="6824936" cy="2135513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7.4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为任意关系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(1)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(2)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𝐺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TW" sz="2000" b="0" dirty="0">
                  <a:latin typeface="黑体" panose="02010609060101010101" pitchFamily="49" charset="-122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(3)</a:t>
                </a:r>
                <a:r>
                  <a:rPr lang="en-US" altLang="zh-TW" sz="200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∘(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)⊆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(4)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𝐺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D47F069A-597A-4008-B8B3-14C8B699D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03" y="689168"/>
                <a:ext cx="6824936" cy="2135513"/>
              </a:xfrm>
              <a:prstGeom prst="rect">
                <a:avLst/>
              </a:prstGeom>
              <a:blipFill>
                <a:blip r:embed="rId2"/>
                <a:stretch>
                  <a:fillRect l="-890" b="-1416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xmlns="" id="{865A3DBB-52A4-4701-902A-EF85DFC9BE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9532" y="3894667"/>
                <a:ext cx="6824936" cy="20066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∪⋯∪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(2)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∪⋯∪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∪⋯∪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TW" sz="2000" b="0" dirty="0">
                  <a:latin typeface="黑体" panose="02010609060101010101" pitchFamily="49" charset="-122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(3)</a:t>
                </a:r>
                <a:r>
                  <a:rPr lang="en-US" altLang="zh-TW" sz="200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∘(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∩⋯∩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∩⋯∩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(4)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∩⋯∩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∩⋯∩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id="{865A3DBB-52A4-4701-902A-EF85DFC9B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532" y="3894667"/>
                <a:ext cx="6824936" cy="2006601"/>
              </a:xfrm>
              <a:prstGeom prst="rect">
                <a:avLst/>
              </a:prstGeom>
              <a:blipFill>
                <a:blip r:embed="rId3"/>
                <a:stretch>
                  <a:fillRect l="-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AEE2915-D0F5-4EAC-A1A6-AA9CEF0C9414}"/>
              </a:ext>
            </a:extLst>
          </p:cNvPr>
          <p:cNvSpPr txBox="1"/>
          <p:nvPr/>
        </p:nvSpPr>
        <p:spPr>
          <a:xfrm>
            <a:off x="1159532" y="3399576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可推广至</a:t>
            </a:r>
            <a:endParaRPr lang="zh-CN" altLang="en-US" sz="2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60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xmlns="" id="{D47F069A-597A-4008-B8B3-14C8B699D8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0903" y="689168"/>
                <a:ext cx="6824936" cy="2153620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7.5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为任意关系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为集合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(1)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↾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↾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↾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(2)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]∪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sz="2000" b="0" dirty="0">
                  <a:latin typeface="黑体" panose="02010609060101010101" pitchFamily="49" charset="-122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(3)</a:t>
                </a:r>
                <a:r>
                  <a:rPr lang="en-US" altLang="zh-TW" sz="200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↾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TW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↾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↾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(4)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]∩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D47F069A-597A-4008-B8B3-14C8B699D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03" y="689168"/>
                <a:ext cx="6824936" cy="2153620"/>
              </a:xfrm>
              <a:prstGeom prst="rect">
                <a:avLst/>
              </a:prstGeom>
              <a:blipFill>
                <a:blip r:embed="rId2"/>
                <a:stretch>
                  <a:fillRect l="-890" b="-562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6718132A-382E-4596-B12D-4BDA186A9399}"/>
              </a:ext>
            </a:extLst>
          </p:cNvPr>
          <p:cNvGrpSpPr/>
          <p:nvPr/>
        </p:nvGrpSpPr>
        <p:grpSpPr>
          <a:xfrm>
            <a:off x="1032095" y="3244334"/>
            <a:ext cx="6179348" cy="3215805"/>
            <a:chOff x="1032095" y="3244334"/>
            <a:chExt cx="6179348" cy="321580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34F8C453-B9ED-4AC6-B3B6-BFC86C81B121}"/>
                </a:ext>
              </a:extLst>
            </p:cNvPr>
            <p:cNvSpPr txBox="1"/>
            <p:nvPr/>
          </p:nvSpPr>
          <p:spPr>
            <a:xfrm>
              <a:off x="1032095" y="324433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证明</a:t>
              </a:r>
              <a:r>
                <a:rPr lang="en-US" altLang="zh-TW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(4):</a:t>
              </a:r>
              <a:endParaRPr lang="zh-CN" altLang="en-US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xmlns="" id="{DDA7E197-1DFD-4CB8-9A2C-FF48C5BBF882}"/>
                    </a:ext>
                  </a:extLst>
                </p:cNvPr>
                <p:cNvSpPr txBox="1"/>
                <p:nvPr/>
              </p:nvSpPr>
              <p:spPr>
                <a:xfrm>
                  <a:off x="2140091" y="3738213"/>
                  <a:ext cx="13359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DA7E197-1DFD-4CB8-9A2C-FF48C5BBF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091" y="3738213"/>
                  <a:ext cx="13359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10" t="-2174" r="-6393" b="-369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xmlns="" id="{874644A0-BBC3-40D4-B513-6DBB8408641F}"/>
                    </a:ext>
                  </a:extLst>
                </p:cNvPr>
                <p:cNvSpPr txBox="1"/>
                <p:nvPr/>
              </p:nvSpPr>
              <p:spPr>
                <a:xfrm>
                  <a:off x="2140091" y="3244334"/>
                  <a:ext cx="8314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任取</a:t>
                  </a:r>
                  <a14:m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74644A0-BBC3-40D4-B513-6DBB840864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091" y="3244334"/>
                  <a:ext cx="831446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882" t="-11475" b="-213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xmlns="" id="{9E62BB91-241E-4103-9C03-4F9FD465B4A8}"/>
                    </a:ext>
                  </a:extLst>
                </p:cNvPr>
                <p:cNvSpPr txBox="1"/>
                <p:nvPr/>
              </p:nvSpPr>
              <p:spPr>
                <a:xfrm>
                  <a:off x="1741340" y="4139759"/>
                  <a:ext cx="32861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⇔∃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E62BB91-241E-4103-9C03-4F9FD465B4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1340" y="4139759"/>
                  <a:ext cx="3286156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xmlns="" id="{E2B1E8C5-08A4-4800-9613-C749F74C4BA2}"/>
                    </a:ext>
                  </a:extLst>
                </p:cNvPr>
                <p:cNvSpPr txBox="1"/>
                <p:nvPr/>
              </p:nvSpPr>
              <p:spPr>
                <a:xfrm>
                  <a:off x="1741340" y="4541305"/>
                  <a:ext cx="35880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⇔∃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E2B1E8C5-08A4-4800-9613-C749F74C4B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1340" y="4541305"/>
                  <a:ext cx="358809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8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xmlns="" id="{D902BEE2-7118-4B17-83AB-319B71E0E157}"/>
                    </a:ext>
                  </a:extLst>
                </p:cNvPr>
                <p:cNvSpPr txBox="1"/>
                <p:nvPr/>
              </p:nvSpPr>
              <p:spPr>
                <a:xfrm>
                  <a:off x="1659859" y="4942851"/>
                  <a:ext cx="5551584" cy="3126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⇔∃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&gt;∈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D902BEE2-7118-4B17-83AB-319B71E0E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859" y="4942851"/>
                  <a:ext cx="5551584" cy="312650"/>
                </a:xfrm>
                <a:prstGeom prst="rect">
                  <a:avLst/>
                </a:prstGeom>
                <a:blipFill>
                  <a:blip r:embed="rId7"/>
                  <a:stretch>
                    <a:fillRect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xmlns="" id="{76E58368-3D01-480C-A778-299FBA6AD70B}"/>
                    </a:ext>
                  </a:extLst>
                </p:cNvPr>
                <p:cNvSpPr txBox="1"/>
                <p:nvPr/>
              </p:nvSpPr>
              <p:spPr>
                <a:xfrm>
                  <a:off x="1741340" y="5380048"/>
                  <a:ext cx="54305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6E58368-3D01-480C-A778-299FBA6AD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1340" y="5380048"/>
                  <a:ext cx="543052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5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xmlns="" id="{E6F948F5-0A1F-4585-A293-466EF00B2FA0}"/>
                    </a:ext>
                  </a:extLst>
                </p:cNvPr>
                <p:cNvSpPr txBox="1"/>
                <p:nvPr/>
              </p:nvSpPr>
              <p:spPr>
                <a:xfrm>
                  <a:off x="1741340" y="5781594"/>
                  <a:ext cx="23360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E6F948F5-0A1F-4585-A293-466EF00B2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1340" y="5781594"/>
                  <a:ext cx="233608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305" t="-2174" r="-3133" b="-369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xmlns="" id="{41A58490-366C-4EA2-A3B3-C73F1A118B13}"/>
                    </a:ext>
                  </a:extLst>
                </p:cNvPr>
                <p:cNvSpPr txBox="1"/>
                <p:nvPr/>
              </p:nvSpPr>
              <p:spPr>
                <a:xfrm>
                  <a:off x="1741340" y="6183140"/>
                  <a:ext cx="16401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1A58490-366C-4EA2-A3B3-C73F1A118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1340" y="6183140"/>
                  <a:ext cx="1640193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859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190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xmlns="" id="{B04DC7B8-31B2-4E7E-B1D5-F885D72EE8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7117" y="591423"/>
                <a:ext cx="6824936" cy="1765829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7.10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上的关系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为自然数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TW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次幂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US" altLang="zh-TW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定义为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(1)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p>
                    </m:sSup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={&lt;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&gt;|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}=</m:t>
                    </m:r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𝐼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sub>
                    </m:sSub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(2)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TW" sz="2000" b="0" dirty="0">
                  <a:latin typeface="黑体" panose="02010609060101010101" pitchFamily="49" charset="-122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B04DC7B8-31B2-4E7E-B1D5-F885D72EE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17" y="591423"/>
                <a:ext cx="6824936" cy="1765829"/>
              </a:xfrm>
              <a:prstGeom prst="rect">
                <a:avLst/>
              </a:prstGeom>
              <a:blipFill>
                <a:blip r:embed="rId3"/>
                <a:stretch>
                  <a:fillRect l="-890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xmlns="" id="{A4ECD340-C867-4B52-B90F-670C484E11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7117" y="2568082"/>
                <a:ext cx="6824936" cy="9506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7.8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={&lt;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&gt;,&lt;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&gt;,&lt;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𝑐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&gt;,</m:t>
                    </m:r>
                  </m:oMath>
                </a14:m>
                <a:endParaRPr lang="en-US" altLang="zh-TW" sz="20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b="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𝑐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&gt;}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的各次幂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分别用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矩阵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关系图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表示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A4ECD340-C867-4B52-B90F-670C484E1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17" y="2568082"/>
                <a:ext cx="6824936" cy="950614"/>
              </a:xfrm>
              <a:prstGeom prst="rect">
                <a:avLst/>
              </a:prstGeom>
              <a:blipFill>
                <a:blip r:embed="rId4"/>
                <a:stretch>
                  <a:fillRect l="-982" b="-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xmlns="" id="{505656C6-F6CF-41D7-8C01-68D5FE98C8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174270"/>
              </p:ext>
            </p:extLst>
          </p:nvPr>
        </p:nvGraphicFramePr>
        <p:xfrm>
          <a:off x="3840480" y="4159032"/>
          <a:ext cx="1463040" cy="146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0" name="Equation" r:id="rId5" imgW="914400" imgH="914400" progId="Equation.DSMT4">
                  <p:embed/>
                </p:oleObj>
              </mc:Choice>
              <mc:Fallback>
                <p:oleObj name="Equation" r:id="rId5" imgW="914400" imgH="91440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xmlns="" id="{4741C5B1-B23C-4840-8CEF-C4FB73FFB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480" y="4159032"/>
                        <a:ext cx="1463040" cy="146304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xmlns="" id="{1F802289-5960-4858-9701-FC66C876CE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451796"/>
              </p:ext>
            </p:extLst>
          </p:nvPr>
        </p:nvGraphicFramePr>
        <p:xfrm>
          <a:off x="1747519" y="4159032"/>
          <a:ext cx="1463040" cy="146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1" name="Equation" r:id="rId7" imgW="914400" imgH="914400" progId="Equation.DSMT4">
                  <p:embed/>
                </p:oleObj>
              </mc:Choice>
              <mc:Fallback>
                <p:oleObj name="Equation" r:id="rId7" imgW="914400" imgH="91440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xmlns="" id="{505656C6-F6CF-41D7-8C01-68D5FE98C8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519" y="4159032"/>
                        <a:ext cx="1463040" cy="146304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xmlns="" id="{775377F7-8F33-4888-BEC6-ED7CB56EE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987662"/>
              </p:ext>
            </p:extLst>
          </p:nvPr>
        </p:nvGraphicFramePr>
        <p:xfrm>
          <a:off x="5982363" y="4159032"/>
          <a:ext cx="1463040" cy="146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2" name="Equation" r:id="rId9" imgW="914400" imgH="914400" progId="Equation.DSMT4">
                  <p:embed/>
                </p:oleObj>
              </mc:Choice>
              <mc:Fallback>
                <p:oleObj name="Equation" r:id="rId9" imgW="914400" imgH="91440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xmlns="" id="{505656C6-F6CF-41D7-8C01-68D5FE98C8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2363" y="4159032"/>
                        <a:ext cx="1463040" cy="146304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0F1A469C-C02F-4B1F-AF33-95757EA9469A}"/>
                  </a:ext>
                </a:extLst>
              </p:cNvPr>
              <p:cNvSpPr txBox="1"/>
              <p:nvPr/>
            </p:nvSpPr>
            <p:spPr>
              <a:xfrm>
                <a:off x="2479039" y="5735827"/>
                <a:ext cx="255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F1A469C-C02F-4B1F-AF33-95757EA9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039" y="5735827"/>
                <a:ext cx="255711" cy="276999"/>
              </a:xfrm>
              <a:prstGeom prst="rect">
                <a:avLst/>
              </a:prstGeom>
              <a:blipFill>
                <a:blip r:embed="rId11"/>
                <a:stretch>
                  <a:fillRect l="-23810" r="-1666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A283CE20-E23E-41FE-A445-0A29334F16A5}"/>
                  </a:ext>
                </a:extLst>
              </p:cNvPr>
              <p:cNvSpPr txBox="1"/>
              <p:nvPr/>
            </p:nvSpPr>
            <p:spPr>
              <a:xfrm>
                <a:off x="3975591" y="5742163"/>
                <a:ext cx="14730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283CE20-E23E-41FE-A445-0A29334F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591" y="5742163"/>
                <a:ext cx="1473096" cy="276999"/>
              </a:xfrm>
              <a:prstGeom prst="rect">
                <a:avLst/>
              </a:prstGeom>
              <a:blipFill>
                <a:blip r:embed="rId12"/>
                <a:stretch>
                  <a:fillRect l="-3306" t="-4444" r="-82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id="{E7E86849-B76B-4EB1-A26F-3C723A96D458}"/>
                  </a:ext>
                </a:extLst>
              </p:cNvPr>
              <p:cNvSpPr txBox="1"/>
              <p:nvPr/>
            </p:nvSpPr>
            <p:spPr>
              <a:xfrm>
                <a:off x="6078608" y="5735827"/>
                <a:ext cx="1473096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7E86849-B76B-4EB1-A26F-3C723A96D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608" y="5735827"/>
                <a:ext cx="1473096" cy="280077"/>
              </a:xfrm>
              <a:prstGeom prst="rect">
                <a:avLst/>
              </a:prstGeom>
              <a:blipFill>
                <a:blip r:embed="rId13"/>
                <a:stretch>
                  <a:fillRect l="-3306" t="-4348" r="-82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AFA95196-5F2C-42DA-9F55-C3ED5B697596}"/>
              </a:ext>
            </a:extLst>
          </p:cNvPr>
          <p:cNvSpPr/>
          <p:nvPr/>
        </p:nvSpPr>
        <p:spPr>
          <a:xfrm>
            <a:off x="1867322" y="3558914"/>
            <a:ext cx="3647152" cy="40011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关系矩阵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TW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一般运算使用逻辑加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id="{D91002F2-239F-4376-8E7F-AFEEFEF6CB51}"/>
                  </a:ext>
                </a:extLst>
              </p:cNvPr>
              <p:cNvSpPr/>
              <p:nvPr/>
            </p:nvSpPr>
            <p:spPr>
              <a:xfrm>
                <a:off x="1025604" y="6176155"/>
                <a:ext cx="7476277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关系图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到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US" altLang="zh-TW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𝐺</m:t>
                        </m:r>
                      </m:e>
                      <m:sup>
                        <m:r>
                          <a:rPr lang="en-US" altLang="zh-TW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TW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有边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⇔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到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m:rPr>
                        <m:nor/>
                      </m:rPr>
                      <a:rPr lang="zh-TW" altLang="en-US" sz="2000" dirty="0">
                        <a:solidFill>
                          <a:srgbClr val="0000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在</m:t>
                    </m:r>
                    <m:r>
                      <a:rPr lang="en-US" altLang="zh-TW" sz="2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𝐺</m:t>
                    </m:r>
                    <m:r>
                      <a:rPr lang="en-US" altLang="zh-TW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m:rPr>
                        <m:nor/>
                      </m:rPr>
                      <a:rPr lang="zh-TW" altLang="en-US" sz="2000" dirty="0">
                        <a:solidFill>
                          <a:srgbClr val="0000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有</m:t>
                    </m:r>
                    <m:r>
                      <a:rPr lang="zh-TW" alt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一</m:t>
                    </m:r>
                  </m:oMath>
                </a14:m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条长为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的有向途径</a:t>
                </a:r>
                <a:endParaRPr lang="zh-CN" altLang="en-US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91002F2-239F-4376-8E7F-AFEEFEF6C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604" y="6176155"/>
                <a:ext cx="7476277" cy="400110"/>
              </a:xfrm>
              <a:prstGeom prst="rect">
                <a:avLst/>
              </a:prstGeom>
              <a:blipFill>
                <a:blip r:embed="rId14"/>
                <a:stretch>
                  <a:fillRect l="-815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43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xmlns="" id="{E84FF04D-13BD-4335-8FD2-131885864D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0902" y="689168"/>
                <a:ext cx="6824936" cy="104909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7.6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元集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上的关系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使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p>
                    </m:sSup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E84FF04D-13BD-4335-8FD2-13188586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02" y="689168"/>
                <a:ext cx="6824936" cy="1049097"/>
              </a:xfrm>
              <a:prstGeom prst="rect">
                <a:avLst/>
              </a:prstGeom>
              <a:blipFill>
                <a:blip r:embed="rId2"/>
                <a:stretch>
                  <a:fillRect l="-890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xmlns="" id="{597CA8D8-611D-4C35-9644-A50B802537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0902" y="2006396"/>
                <a:ext cx="6824936" cy="104909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7.7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上的关系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en-US" altLang="zh-TW" sz="200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(1)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sup>
                    </m:sSup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(2)</a:t>
                </a:r>
                <a:r>
                  <a:rPr lang="en-US" altLang="zh-TW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id="{597CA8D8-611D-4C35-9644-A50B80253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02" y="2006396"/>
                <a:ext cx="6824936" cy="1049097"/>
              </a:xfrm>
              <a:prstGeom prst="rect">
                <a:avLst/>
              </a:prstGeom>
              <a:blipFill>
                <a:blip r:embed="rId3"/>
                <a:stretch>
                  <a:fillRect l="-890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xmlns="" id="{70AAAAA8-BBA5-4869-8E72-464186A0B4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0902" y="3323624"/>
                <a:ext cx="6824936" cy="176884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7.8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上的关系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∃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p>
                    </m:sSup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(1)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对任何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p>
                    </m:sSup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(2)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对任何</m:t>
                    </m:r>
                    <m:r>
                      <a:rPr lang="en-US" altLang="zh-TW" sz="2000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TW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有</m:t>
                    </m:r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𝑘𝑝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p>
                    </m:sSup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sz="2000" b="0" dirty="0">
                    <a:latin typeface="黑体" panose="02010609060101010101" pitchFamily="49" charset="-122"/>
                    <a:ea typeface="Cambria Math" panose="02040503050406030204" pitchFamily="18" charset="0"/>
                  </a:rPr>
                  <a:t>,</a:t>
                </a:r>
                <a:r>
                  <a:rPr lang="zh-TW" altLang="en-US" sz="2000" b="0" dirty="0">
                    <a:latin typeface="黑体" panose="02010609060101010101" pitchFamily="49" charset="-122"/>
                    <a:ea typeface="Cambria Math" panose="020405030504060302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TW" sz="2000" b="0" dirty="0">
                  <a:latin typeface="黑体" panose="02010609060101010101" pitchFamily="49" charset="-122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(3)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</m:t>
                            </m:r>
                          </m:sup>
                        </m:sSup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</m:t>
                            </m:r>
                          </m:sup>
                        </m:sSup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…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Cambria Math" panose="02040503050406030204" pitchFamily="18" charset="0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Cambria Math" panose="020405030504060302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b="0" dirty="0">
                    <a:latin typeface="黑体" panose="02010609060101010101" pitchFamily="49" charset="-122"/>
                    <a:ea typeface="Cambria Math" panose="02040503050406030204" pitchFamily="18" charset="0"/>
                  </a:rPr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sz="2000" b="0" dirty="0">
                    <a:latin typeface="黑体" panose="02010609060101010101" pitchFamily="49" charset="-122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id="{70AAAAA8-BBA5-4869-8E72-464186A0B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02" y="3323624"/>
                <a:ext cx="6824936" cy="1768847"/>
              </a:xfrm>
              <a:prstGeom prst="rect">
                <a:avLst/>
              </a:prstGeom>
              <a:blipFill>
                <a:blip r:embed="rId4"/>
                <a:stretch>
                  <a:fillRect l="-890" r="-445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xmlns="" id="{70C79CF4-1E20-468A-82E6-5F32895DF5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0902" y="5360602"/>
                <a:ext cx="6824936" cy="13908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7.9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={&lt;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&gt;,&lt;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&gt;,&lt;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&gt;,</m:t>
                    </m:r>
                  </m:oMath>
                </a14:m>
                <a:endParaRPr lang="en-US" altLang="zh-TW" sz="20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b="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&gt;,&lt;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&gt;}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求最小的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sup>
                    </m:sSup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70C79CF4-1E20-468A-82E6-5F32895DF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02" y="5360602"/>
                <a:ext cx="6824936" cy="1390813"/>
              </a:xfrm>
              <a:prstGeom prst="rect">
                <a:avLst/>
              </a:prstGeom>
              <a:blipFill>
                <a:blip r:embed="rId5"/>
                <a:stretch>
                  <a:fillRect l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658341" y="6305691"/>
                <a:ext cx="1518300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</m:t>
                      </m:r>
                      <m:r>
                        <a:rPr lang="en-US" altLang="zh-TW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341" y="6305691"/>
                <a:ext cx="15183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10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.4 </a:t>
            </a:r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关系的性质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4281" y="5323942"/>
                <a:ext cx="6824936" cy="14090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4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7.10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说明以下的自反及反自反关系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24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={&lt;1,1&gt;,&lt;2,2&gt;}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24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={&lt;1,1&gt;,&lt;2,2&gt;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,&lt;3,3&gt;,&lt;1,2&gt;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24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={&lt;1,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3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&gt;}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81" y="5323942"/>
                <a:ext cx="6824936" cy="1409009"/>
              </a:xfrm>
              <a:prstGeom prst="rect">
                <a:avLst/>
              </a:prstGeom>
              <a:blipFill>
                <a:blip r:embed="rId2"/>
                <a:stretch>
                  <a:fillRect l="-983" t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xmlns="" id="{B04DC7B8-31B2-4E7E-B1D5-F885D72EE8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4041470"/>
                <a:ext cx="6824936" cy="995041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7.9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自反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𝐼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sub>
                    </m:sSub>
                    <m:r>
                      <a:rPr lang="en-US" altLang="zh-TW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(2)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反自反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𝐼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TW" sz="2000" b="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B04DC7B8-31B2-4E7E-B1D5-F885D72EE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4041470"/>
                <a:ext cx="6824936" cy="995041"/>
              </a:xfrm>
              <a:prstGeom prst="rect">
                <a:avLst/>
              </a:prstGeom>
              <a:blipFill>
                <a:blip r:embed="rId3"/>
                <a:stretch>
                  <a:fillRect l="-89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4281" y="2816588"/>
                <a:ext cx="6824936" cy="10081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自反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𝐷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</m:sub>
                    </m:sSub>
                  </m:oMath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反自反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小于关系</a:t>
                </a:r>
                <a:r>
                  <a:rPr lang="zh-TW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真包含关系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81" y="2816588"/>
                <a:ext cx="6824936" cy="1008110"/>
              </a:xfrm>
              <a:prstGeom prst="rect">
                <a:avLst/>
              </a:prstGeom>
              <a:blipFill>
                <a:blip r:embed="rId4"/>
                <a:stretch>
                  <a:fillRect l="-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5">
                <a:extLst>
                  <a:ext uri="{FF2B5EF4-FFF2-40B4-BE49-F238E27FC236}">
                    <a16:creationId xmlns:a16="http://schemas.microsoft.com/office/drawing/2014/main" xmlns="" id="{B04DC7B8-31B2-4E7E-B1D5-F885D72EE8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1469276"/>
                <a:ext cx="6824936" cy="1341043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7.11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上的关系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en-US" altLang="zh-TW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(reflexive)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(1)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自反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→&lt;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&gt;∈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(2)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反自反</a:t>
                </a:r>
                <a:r>
                  <a:rPr lang="zh-TW" altLang="en-US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en-US" altLang="zh-TW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→&lt;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&gt;∉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altLang="zh-TW" sz="20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内容占位符 5">
                <a:extLst>
                  <a:ext uri="{FF2B5EF4-FFF2-40B4-BE49-F238E27FC236}">
                    <a16:creationId xmlns:a16="http://schemas.microsoft.com/office/drawing/2014/main" id="{B04DC7B8-31B2-4E7E-B1D5-F885D72EE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1469276"/>
                <a:ext cx="6824936" cy="1341043"/>
              </a:xfrm>
              <a:prstGeom prst="rect">
                <a:avLst/>
              </a:prstGeom>
              <a:blipFill>
                <a:blip r:embed="rId5"/>
                <a:stretch>
                  <a:fillRect l="-891" b="-448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7048008" y="5954977"/>
            <a:ext cx="64633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自反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90952" y="6324309"/>
            <a:ext cx="87716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反自反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32099" y="5684511"/>
            <a:ext cx="1915909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非自反</a:t>
            </a:r>
            <a:r>
              <a:rPr lang="en-US" altLang="zh-TW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TW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非反自反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38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.1 </a:t>
            </a:r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有序对与笛卡儿积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688991" y="3704016"/>
                <a:ext cx="7886700" cy="932968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TW" sz="22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</a:t>
                </a:r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 ≠ &lt;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 = &lt;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 </m:t>
                    </m:r>
                  </m:oMath>
                </a14:m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的充分必要条件是</a:t>
                </a:r>
                <a14:m>
                  <m:oMath xmlns:m="http://schemas.openxmlformats.org/officeDocument/2006/math">
                    <m:r>
                      <a:rPr lang="en-US" altLang="zh-TW" sz="22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TW" sz="22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</m:oMath>
                </a14:m>
                <a: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sz="2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991" y="3704016"/>
                <a:ext cx="7886700" cy="932968"/>
              </a:xfrm>
              <a:blipFill>
                <a:blip r:embed="rId3"/>
                <a:stretch>
                  <a:fillRect l="-850" t="-9804" b="-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xmlns="" id="{4741C5B1-B23C-4840-8CEF-C4FB73FFB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020630"/>
              </p:ext>
            </p:extLst>
          </p:nvPr>
        </p:nvGraphicFramePr>
        <p:xfrm>
          <a:off x="563563" y="1938338"/>
          <a:ext cx="7967662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name="Equation" r:id="rId4" imgW="3886200" imgH="698400" progId="Equation.DSMT4">
                  <p:embed/>
                </p:oleObj>
              </mc:Choice>
              <mc:Fallback>
                <p:oleObj name="Equation" r:id="rId4" imgW="3886200" imgH="69840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xmlns="" id="{4741C5B1-B23C-4840-8CEF-C4FB73FFB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1938338"/>
                        <a:ext cx="7967662" cy="143033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895BF138-623B-4EC3-ABE0-22E4616A8CFF}"/>
              </a:ext>
            </a:extLst>
          </p:cNvPr>
          <p:cNvSpPr txBox="1">
            <a:spLocks/>
          </p:cNvSpPr>
          <p:nvPr/>
        </p:nvSpPr>
        <p:spPr>
          <a:xfrm>
            <a:off x="688991" y="4869370"/>
            <a:ext cx="7458954" cy="579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TW" altLang="en-US" sz="2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TW" sz="2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TW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TW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欧式平面中点的坐标就是有序对</a:t>
            </a:r>
            <a:r>
              <a:rPr lang="en-US" altLang="zh-TW" sz="22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991" y="5556025"/>
                <a:ext cx="7458954" cy="5798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TW" altLang="en-US" sz="2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7.1</a:t>
                </a:r>
                <a:r>
                  <a:rPr lang="en-US" altLang="zh-TW" sz="22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+2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4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 = &lt;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5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</m:oMath>
                </a14:m>
                <a:r>
                  <a:rPr lang="en-US" altLang="zh-TW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TW" sz="2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91" y="5556025"/>
                <a:ext cx="7458954" cy="579898"/>
              </a:xfrm>
              <a:prstGeom prst="rect">
                <a:avLst/>
              </a:prstGeom>
              <a:blipFill>
                <a:blip r:embed="rId6"/>
                <a:stretch>
                  <a:fillRect l="-1062" t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610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xmlns="" id="{B04DC7B8-31B2-4E7E-B1D5-F885D72EE8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786957"/>
                <a:ext cx="6824936" cy="2244023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7.12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上的关系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en-US" altLang="zh-TW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(symmetric)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(1)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对称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endParaRPr lang="en-US" altLang="zh-TW" sz="20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∧&lt;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&gt;∈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→&lt;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&gt;∈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(2)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反对称</a:t>
                </a:r>
                <a:r>
                  <a:rPr lang="zh-TW" altLang="en-US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en-US" altLang="zh-TW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∧&lt;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&gt;∈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∧&lt;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&gt;∈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sz="20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B04DC7B8-31B2-4E7E-B1D5-F885D72EE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786957"/>
                <a:ext cx="6824936" cy="2244023"/>
              </a:xfrm>
              <a:prstGeom prst="rect">
                <a:avLst/>
              </a:prstGeom>
              <a:blipFill>
                <a:blip r:embed="rId2"/>
                <a:stretch>
                  <a:fillRect l="-89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xmlns="" id="{B04DC7B8-31B2-4E7E-B1D5-F885D72EE8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3507683"/>
                <a:ext cx="6824936" cy="995041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7.9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(3)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对称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(4)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反对称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TW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altLang="zh-TW" sz="2000" b="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id="{B04DC7B8-31B2-4E7E-B1D5-F885D72EE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3507683"/>
                <a:ext cx="6824936" cy="995041"/>
              </a:xfrm>
              <a:prstGeom prst="rect">
                <a:avLst/>
              </a:prstGeom>
              <a:blipFill>
                <a:blip r:embed="rId3"/>
                <a:stretch>
                  <a:fillRect l="-89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1414" y="4952612"/>
                <a:ext cx="6824936" cy="16988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4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7.11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说明以下的对称及反对称关系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24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={&lt;1,1&gt;,&lt;2,2&gt;}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24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={&lt;1,1&gt;,&lt;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,2&gt;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,&lt;2,1&gt;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24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&lt;1,2&gt;,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3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&gt;}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24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={&lt;1,2&gt;,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&lt;2,1&gt;,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&lt;1,3&gt;}</m:t>
                    </m:r>
                  </m:oMath>
                </a14:m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14" y="4952612"/>
                <a:ext cx="6824936" cy="1698835"/>
              </a:xfrm>
              <a:prstGeom prst="rect">
                <a:avLst/>
              </a:prstGeom>
              <a:blipFill>
                <a:blip r:embed="rId4"/>
                <a:stretch>
                  <a:fillRect l="-982" t="-2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4703369" y="5282301"/>
            <a:ext cx="145424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</a:t>
            </a:r>
            <a:r>
              <a:rPr lang="en-US" altLang="zh-TW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TW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反对称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94323" y="5597542"/>
            <a:ext cx="168507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</a:t>
            </a:r>
            <a:r>
              <a:rPr lang="en-US" altLang="zh-TW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TW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非反对称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03369" y="5927231"/>
            <a:ext cx="168507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非对称</a:t>
            </a:r>
            <a:r>
              <a:rPr lang="en-US" altLang="zh-TW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TW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反对称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24228" y="6256920"/>
            <a:ext cx="1915909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非对称</a:t>
            </a:r>
            <a:r>
              <a:rPr lang="en-US" altLang="zh-TW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TW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非反对称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00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xmlns="" id="{B04DC7B8-31B2-4E7E-B1D5-F885D72EE8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0" y="786958"/>
                <a:ext cx="7383568" cy="1032560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7.13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上的关系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传递</a:t>
                </a:r>
                <a:r>
                  <a:rPr lang="en-US" altLang="zh-TW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(transitive)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altLang="zh-TW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∧&lt;</m:t>
                          </m:r>
                          <m:r>
                            <a:rPr lang="en-US" altLang="zh-TW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&gt;∈</m:t>
                          </m:r>
                          <m:r>
                            <a:rPr lang="en-US" altLang="zh-TW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TW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∧&lt;</m:t>
                          </m:r>
                          <m:r>
                            <a:rPr lang="en-US" altLang="zh-TW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&gt;∈</m:t>
                          </m:r>
                          <m:r>
                            <a:rPr lang="en-US" altLang="zh-TW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TW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→&lt;</m:t>
                          </m:r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&gt;∈</m:t>
                          </m:r>
                          <m:r>
                            <a:rPr lang="en-US" altLang="zh-TW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altLang="zh-TW" sz="20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04DC7B8-31B2-4E7E-B1D5-F885D72EE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0" y="786958"/>
                <a:ext cx="7383568" cy="1032560"/>
              </a:xfrm>
              <a:prstGeom prst="rect">
                <a:avLst/>
              </a:prstGeom>
              <a:blipFill rotWithShape="0">
                <a:blip r:embed="rId2"/>
                <a:stretch>
                  <a:fillRect l="-824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xmlns="" id="{B04DC7B8-31B2-4E7E-B1D5-F885D72EE8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0" y="2514376"/>
                <a:ext cx="6824936" cy="581588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7.9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(5)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传递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id="{B04DC7B8-31B2-4E7E-B1D5-F885D72EE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0" y="2514376"/>
                <a:ext cx="6824936" cy="581588"/>
              </a:xfrm>
              <a:prstGeom prst="rect">
                <a:avLst/>
              </a:prstGeom>
              <a:blipFill>
                <a:blip r:embed="rId3"/>
                <a:stretch>
                  <a:fillRect l="-89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6398" y="3555483"/>
                <a:ext cx="7350300" cy="14686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说明以下的传递关系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={&lt;1,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&gt;,&lt;2,1&gt;}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;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={&lt;2,1&gt;}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,2&gt;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,&lt;2,1&gt;,&lt;3,1&gt;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,1&gt;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,&lt;3,3&gt;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98" y="3555483"/>
                <a:ext cx="7350300" cy="1468693"/>
              </a:xfrm>
              <a:prstGeom prst="rect">
                <a:avLst/>
              </a:prstGeom>
              <a:blipFill>
                <a:blip r:embed="rId4"/>
                <a:stretch>
                  <a:fillRect l="-913" r="-3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4447136" y="4068105"/>
            <a:ext cx="87716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非传递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92978" y="4068105"/>
            <a:ext cx="64633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传递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47135" y="4855221"/>
            <a:ext cx="87716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非传递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92978" y="4854344"/>
            <a:ext cx="64633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传递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02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4623" y="1541020"/>
                <a:ext cx="7350300" cy="15874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练习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1,2,3,4,5,6,7,8,9,10</m:t>
                        </m:r>
                      </m:e>
                    </m:d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:r>
                  <a:rPr lang="en-US" altLang="zh-CN" sz="200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&lt;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=10}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说明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上关系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23" y="1541020"/>
                <a:ext cx="7350300" cy="1587436"/>
              </a:xfrm>
              <a:prstGeom prst="rect">
                <a:avLst/>
              </a:prstGeom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4424483" y="2464104"/>
            <a:ext cx="272382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不是自反</a:t>
            </a:r>
            <a:r>
              <a:rPr lang="zh-TW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TW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也不是反自反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24483" y="2906634"/>
            <a:ext cx="2031325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</a:t>
            </a:r>
            <a:r>
              <a:rPr lang="zh-TW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TW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不是反对称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56693" y="2906634"/>
            <a:ext cx="110799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不是传递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4623" y="3977872"/>
                <a:ext cx="6824936" cy="16941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7.13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是集合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上的关系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是自反且对称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是自反且对称</a:t>
                </a:r>
                <a:endParaRPr lang="en-US" altLang="zh-CN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(2)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是传递的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也是传递的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23" y="3977872"/>
                <a:ext cx="6824936" cy="1694194"/>
              </a:xfrm>
              <a:prstGeom prst="rect">
                <a:avLst/>
              </a:prstGeom>
              <a:blipFill>
                <a:blip r:embed="rId3"/>
                <a:stretch>
                  <a:fillRect l="-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48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xmlns="" id="{1083E9E1-F082-4F3E-95E8-06C702BFEB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6971343"/>
                  </p:ext>
                </p:extLst>
              </p:nvPr>
            </p:nvGraphicFramePr>
            <p:xfrm>
              <a:off x="598716" y="2166619"/>
              <a:ext cx="7946568" cy="37871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944880">
                      <a:extLst>
                        <a:ext uri="{9D8B030D-6E8A-4147-A177-3AD203B41FA5}">
                          <a16:colId xmlns:a16="http://schemas.microsoft.com/office/drawing/2014/main" xmlns="" val="1366875387"/>
                        </a:ext>
                      </a:extLst>
                    </a:gridCol>
                    <a:gridCol w="1267460">
                      <a:extLst>
                        <a:ext uri="{9D8B030D-6E8A-4147-A177-3AD203B41FA5}">
                          <a16:colId xmlns:a16="http://schemas.microsoft.com/office/drawing/2014/main" xmlns="" val="2344076730"/>
                        </a:ext>
                      </a:extLst>
                    </a:gridCol>
                    <a:gridCol w="1267460">
                      <a:extLst>
                        <a:ext uri="{9D8B030D-6E8A-4147-A177-3AD203B41FA5}">
                          <a16:colId xmlns:a16="http://schemas.microsoft.com/office/drawing/2014/main" xmlns="" val="1092313943"/>
                        </a:ext>
                      </a:extLst>
                    </a:gridCol>
                    <a:gridCol w="1267460">
                      <a:extLst>
                        <a:ext uri="{9D8B030D-6E8A-4147-A177-3AD203B41FA5}">
                          <a16:colId xmlns:a16="http://schemas.microsoft.com/office/drawing/2014/main" xmlns="" val="2481077392"/>
                        </a:ext>
                      </a:extLst>
                    </a:gridCol>
                    <a:gridCol w="1501140">
                      <a:extLst>
                        <a:ext uri="{9D8B030D-6E8A-4147-A177-3AD203B41FA5}">
                          <a16:colId xmlns:a16="http://schemas.microsoft.com/office/drawing/2014/main" xmlns="" val="1479410992"/>
                        </a:ext>
                      </a:extLst>
                    </a:gridCol>
                    <a:gridCol w="1698168">
                      <a:extLst>
                        <a:ext uri="{9D8B030D-6E8A-4147-A177-3AD203B41FA5}">
                          <a16:colId xmlns:a16="http://schemas.microsoft.com/office/drawing/2014/main" xmlns="" val="3415447344"/>
                        </a:ext>
                      </a:extLst>
                    </a:gridCol>
                  </a:tblGrid>
                  <a:tr h="49953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性质</a:t>
                          </a:r>
                          <a:endParaRPr lang="en-US" altLang="zh-TW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  <a:p>
                          <a:pPr algn="l"/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表示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自反性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反自反性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对称性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反对称性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传递性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370964350"/>
                      </a:ext>
                    </a:extLst>
                  </a:tr>
                  <a:tr h="787400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集合</a:t>
                          </a:r>
                          <a:endParaRPr lang="en-US" altLang="zh-TW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表达式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vert="eaVert"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altLang="zh-CN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𝑅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=∅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𝑅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𝑅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∩</m:t>
                                </m:r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⊆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𝑅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∘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879094711"/>
                      </a:ext>
                    </a:extLst>
                  </a:tr>
                  <a:tr h="1210330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关系矩阵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vert="eaVert"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主对角线元素全是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oMath>
                          </a14:m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主对角线元素全是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oMath>
                          </a14:m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对称矩阵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若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160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oMath>
                          </a14:m>
                          <a:endParaRPr lang="en-US" altLang="zh-TW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且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TW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6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</m:oMath>
                          </a14:m>
                          <a:endParaRPr lang="en-US" altLang="zh-TW" sz="1600" b="0" i="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  <a:p>
                          <a:r>
                            <a:rPr lang="zh-TW" altLang="en-US" sz="1600" b="0" i="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则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160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=0</m:t>
                              </m:r>
                            </m:oMath>
                          </a14:m>
                          <a:endParaRPr lang="en-US" altLang="zh-TW" sz="1600" b="0" i="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0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  <m:r>
                                <a:rPr lang="en-US" altLang="zh-TW" sz="160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  <m:r>
                                <a:rPr lang="en-US" altLang="zh-TW" sz="16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的位置</a:t>
                          </a:r>
                          <a:r>
                            <a:rPr lang="en-US" altLang="zh-TW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,</a:t>
                          </a:r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在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𝑀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相应位置都是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oMath>
                          </a14:m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 </a:t>
                          </a:r>
                          <a:endParaRPr lang="en-US" altLang="zh-CN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74540190"/>
                      </a:ext>
                    </a:extLst>
                  </a:tr>
                  <a:tr h="1210330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关系图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vert="eaVert"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每个顶点都有环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每个顶点都沒有环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无单边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无双向边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若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有边</a:t>
                          </a:r>
                          <a:r>
                            <a:rPr lang="en-US" altLang="zh-TW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,</a:t>
                          </a:r>
                        </a:p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且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𝑧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有边</a:t>
                          </a:r>
                          <a:r>
                            <a:rPr lang="en-US" altLang="zh-TW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,</a:t>
                          </a:r>
                        </a:p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则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𝑧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有边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8560427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083E9E1-F082-4F3E-95E8-06C702BFEB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6971343"/>
                  </p:ext>
                </p:extLst>
              </p:nvPr>
            </p:nvGraphicFramePr>
            <p:xfrm>
              <a:off x="598716" y="2166619"/>
              <a:ext cx="7946568" cy="37871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94488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66875387"/>
                        </a:ext>
                      </a:extLst>
                    </a:gridCol>
                    <a:gridCol w="126746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44076730"/>
                        </a:ext>
                      </a:extLst>
                    </a:gridCol>
                    <a:gridCol w="126746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092313943"/>
                        </a:ext>
                      </a:extLst>
                    </a:gridCol>
                    <a:gridCol w="126746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481077392"/>
                        </a:ext>
                      </a:extLst>
                    </a:gridCol>
                    <a:gridCol w="150114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479410992"/>
                        </a:ext>
                      </a:extLst>
                    </a:gridCol>
                    <a:gridCol w="169816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415447344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性质</a:t>
                          </a:r>
                          <a:endParaRPr lang="en-US" altLang="zh-TW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  <a:p>
                          <a:pPr algn="l"/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表示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自反性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反自反性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对称性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反对称性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传递性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370964350"/>
                      </a:ext>
                    </a:extLst>
                  </a:tr>
                  <a:tr h="787400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集合</a:t>
                          </a:r>
                          <a:endParaRPr lang="en-US" altLang="zh-TW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表达式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vert="eaVert"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5000" t="-75969" r="-452885" b="-3100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5000" t="-75969" r="-352885" b="-3100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75000" t="-75969" r="-252885" b="-3100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17073" t="-75969" r="-113821" b="-3100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67742" t="-75969" r="-358" b="-3100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879094711"/>
                      </a:ext>
                    </a:extLst>
                  </a:tr>
                  <a:tr h="1210330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关系矩阵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vert="eaVert"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5000" t="-114070" r="-452885" b="-10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5000" t="-114070" r="-352885" b="-10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对称矩阵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17073" t="-114070" r="-113821" b="-10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67742" t="-114070" r="-358" b="-1010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74540190"/>
                      </a:ext>
                    </a:extLst>
                  </a:tr>
                  <a:tr h="1210330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关系图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vert="eaVert"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每个顶点都有环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每个顶点都沒有环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无单边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无双向边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67742" t="-214070" r="-358" b="-10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8560427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E062157-0F7D-4871-8AA1-75834D4BF56B}"/>
              </a:ext>
            </a:extLst>
          </p:cNvPr>
          <p:cNvSpPr txBox="1"/>
          <p:nvPr/>
        </p:nvSpPr>
        <p:spPr>
          <a:xfrm>
            <a:off x="2545335" y="1286934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三种表达式对五种关系的性质</a:t>
            </a:r>
            <a:endParaRPr lang="zh-CN" alt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017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5">
            <a:extLst>
              <a:ext uri="{FF2B5EF4-FFF2-40B4-BE49-F238E27FC236}">
                <a16:creationId xmlns:a16="http://schemas.microsoft.com/office/drawing/2014/main" xmlns="" id="{3B524718-E436-4F21-986B-DE3E4A111989}"/>
              </a:ext>
            </a:extLst>
          </p:cNvPr>
          <p:cNvSpPr txBox="1">
            <a:spLocks/>
          </p:cNvSpPr>
          <p:nvPr/>
        </p:nvSpPr>
        <p:spPr>
          <a:xfrm>
            <a:off x="1317890" y="867687"/>
            <a:ext cx="6096000" cy="517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TW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TW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7.14</a:t>
            </a:r>
            <a:r>
              <a:rPr lang="en-US" altLang="zh-TW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判断图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7.3</a:t>
            </a: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中关系的性质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并说明理由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xmlns="" id="{2EC0D0AD-F358-44C4-B05B-0BBA3E8A13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0681363"/>
                  </p:ext>
                </p:extLst>
              </p:nvPr>
            </p:nvGraphicFramePr>
            <p:xfrm>
              <a:off x="1524000" y="3073400"/>
              <a:ext cx="6096000" cy="267321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xmlns="" val="65929813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xmlns="" val="32057105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xmlns="" val="337451965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xmlns="" val="17318867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xmlns="" val="175773834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xmlns="" val="3191599543"/>
                        </a:ext>
                      </a:extLst>
                    </a:gridCol>
                  </a:tblGrid>
                  <a:tr h="41881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性质</a:t>
                          </a:r>
                          <a:endParaRPr lang="en-US" altLang="zh-TW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  <a:p>
                          <a:pPr algn="l"/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运算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自反性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反自反性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对称性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反对称性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传递性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75046960"/>
                      </a:ext>
                    </a:extLst>
                  </a:tr>
                  <a:tr h="4188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107846023"/>
                      </a:ext>
                    </a:extLst>
                  </a:tr>
                  <a:tr h="4188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42956890"/>
                      </a:ext>
                    </a:extLst>
                  </a:tr>
                  <a:tr h="4188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X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X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33586594"/>
                      </a:ext>
                    </a:extLst>
                  </a:tr>
                  <a:tr h="4188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X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X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026406425"/>
                      </a:ext>
                    </a:extLst>
                  </a:tr>
                  <a:tr h="4188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∘</m:t>
                                </m:r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X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X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X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X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64864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2EC0D0AD-F358-44C4-B05B-0BBA3E8A13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0681363"/>
                  </p:ext>
                </p:extLst>
              </p:nvPr>
            </p:nvGraphicFramePr>
            <p:xfrm>
              <a:off x="1524000" y="3073400"/>
              <a:ext cx="6096000" cy="267321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65929813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057105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37451965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7318867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75773834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191599543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性质</a:t>
                          </a:r>
                          <a:endParaRPr lang="en-US" altLang="zh-TW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  <a:p>
                          <a:pPr algn="l"/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运算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自反性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反自反性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对称性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反对称性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传递性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5046960"/>
                      </a:ext>
                    </a:extLst>
                  </a:tr>
                  <a:tr h="41881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" t="-142029" r="-500000" b="-4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07846023"/>
                      </a:ext>
                    </a:extLst>
                  </a:tr>
                  <a:tr h="41881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" t="-242029" r="-500000" b="-3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956890"/>
                      </a:ext>
                    </a:extLst>
                  </a:tr>
                  <a:tr h="41881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" t="-347059" r="-500000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X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X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3586594"/>
                      </a:ext>
                    </a:extLst>
                  </a:tr>
                  <a:tr h="41881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" t="-440580" r="-500000" b="-1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X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X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6406425"/>
                      </a:ext>
                    </a:extLst>
                  </a:tr>
                  <a:tr h="41881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" t="-540580" r="-500000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√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X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X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X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X</a:t>
                          </a:r>
                          <a:endParaRPr lang="zh-CN" altLang="en-US" sz="1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264864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D27232AB-D11E-418C-AFFE-7ACE642FA79A}"/>
                  </a:ext>
                </a:extLst>
              </p:cNvPr>
              <p:cNvSpPr txBox="1"/>
              <p:nvPr/>
            </p:nvSpPr>
            <p:spPr>
              <a:xfrm>
                <a:off x="1645525" y="2040467"/>
                <a:ext cx="58529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是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上的关系</a:t>
                </a:r>
                <a:r>
                  <a:rPr lang="en-US" altLang="zh-TW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如果经过某种运算后仍保持原来</a:t>
                </a:r>
                <a:endParaRPr lang="en-US" altLang="zh-TW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TW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的性质</a:t>
                </a:r>
                <a:r>
                  <a:rPr lang="en-US" altLang="zh-TW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则在相对应的格內划√</a:t>
                </a:r>
                <a:r>
                  <a:rPr lang="en-US" altLang="zh-TW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否则划</a:t>
                </a:r>
                <a:r>
                  <a:rPr lang="en-US" altLang="zh-TW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X.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27232AB-D11E-418C-AFFE-7ACE642FA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525" y="2040467"/>
                <a:ext cx="5852949" cy="646331"/>
              </a:xfrm>
              <a:prstGeom prst="rect">
                <a:avLst/>
              </a:prstGeom>
              <a:blipFill>
                <a:blip r:embed="rId3"/>
                <a:stretch>
                  <a:fillRect l="-938" t="-754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025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关系的闭包 </a:t>
            </a:r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(Closure)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xmlns="" id="{B04DC7B8-31B2-4E7E-B1D5-F885D72EE8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4329251"/>
                <a:ext cx="6824936" cy="2261856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7.10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上的关系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则有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(1)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的自反闭包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(2)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的对称闭包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</m:d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b="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:r>
                  <a:rPr lang="en-US" altLang="zh-TW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(3)</a:t>
                </a:r>
                <a:r>
                  <a:rPr lang="en-US" altLang="zh-TW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的传递闭包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</m:d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TW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(4)</a:t>
                </a:r>
                <a:r>
                  <a:rPr lang="zh-TW" altLang="en-US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en-US" altLang="zh-TW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</m:d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∪⋯∪</m:t>
                    </m:r>
                    <m:sSup>
                      <m:sSupPr>
                        <m:ctrlP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B04DC7B8-31B2-4E7E-B1D5-F885D72EE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4329251"/>
                <a:ext cx="6824936" cy="2261856"/>
              </a:xfrm>
              <a:prstGeom prst="rect">
                <a:avLst/>
              </a:prstGeom>
              <a:blipFill>
                <a:blip r:embed="rId2"/>
                <a:stretch>
                  <a:fillRect l="-89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5">
                <a:extLst>
                  <a:ext uri="{FF2B5EF4-FFF2-40B4-BE49-F238E27FC236}">
                    <a16:creationId xmlns:a16="http://schemas.microsoft.com/office/drawing/2014/main" xmlns="" id="{B04DC7B8-31B2-4E7E-B1D5-F885D72EE8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1469276"/>
                <a:ext cx="6824936" cy="2592145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7.14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是非空集合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上的关系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自反闭包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对称</a:t>
                </a:r>
                <a:endParaRPr lang="en-US" altLang="zh-TW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闭包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传递闭包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上的关系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(1)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′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自反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对称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传递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(2)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TW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(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上任何包含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的自反关系</a:t>
                </a:r>
                <a:r>
                  <a:rPr lang="en-US" altLang="zh-TW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TW" altLang="en-US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对称或传递关</a:t>
                </a:r>
                <a:endParaRPr lang="en-US" altLang="zh-TW" sz="20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</a:t>
                </a:r>
                <a:r>
                  <a:rPr lang="zh-TW" altLang="en-US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系</a:t>
                </a:r>
                <a:r>
                  <a:rPr lang="en-US" altLang="zh-TW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′′</m:t>
                    </m:r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都有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′⊆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1" name="内容占位符 5">
                <a:extLst>
                  <a:ext uri="{FF2B5EF4-FFF2-40B4-BE49-F238E27FC236}">
                    <a16:creationId xmlns:a16="http://schemas.microsoft.com/office/drawing/2014/main" id="{B04DC7B8-31B2-4E7E-B1D5-F885D72EE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1469276"/>
                <a:ext cx="6824936" cy="2592145"/>
              </a:xfrm>
              <a:prstGeom prst="rect">
                <a:avLst/>
              </a:prstGeom>
              <a:blipFill>
                <a:blip r:embed="rId3"/>
                <a:stretch>
                  <a:fillRect l="-89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808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0890" y="4733131"/>
                <a:ext cx="6824936" cy="101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7.15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&lt;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&gt;,&lt;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&gt;,&lt;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&gt;,                   &lt;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&gt;,&lt;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90" y="4733131"/>
                <a:ext cx="6824936" cy="1011875"/>
              </a:xfrm>
              <a:prstGeom prst="rect">
                <a:avLst/>
              </a:prstGeom>
              <a:blipFill>
                <a:blip r:embed="rId2"/>
                <a:stretch>
                  <a:fillRect l="-983" t="-43373" b="-62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3870826"/>
                  </p:ext>
                </p:extLst>
              </p:nvPr>
            </p:nvGraphicFramePr>
            <p:xfrm>
              <a:off x="870890" y="1007101"/>
              <a:ext cx="7203801" cy="3093881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16659">
                      <a:extLst>
                        <a:ext uri="{9D8B030D-6E8A-4147-A177-3AD203B41FA5}">
                          <a16:colId xmlns:a16="http://schemas.microsoft.com/office/drawing/2014/main" xmlns="" val="1074673297"/>
                        </a:ext>
                      </a:extLst>
                    </a:gridCol>
                    <a:gridCol w="1743740">
                      <a:extLst>
                        <a:ext uri="{9D8B030D-6E8A-4147-A177-3AD203B41FA5}">
                          <a16:colId xmlns:a16="http://schemas.microsoft.com/office/drawing/2014/main" xmlns="" val="2420223770"/>
                        </a:ext>
                      </a:extLst>
                    </a:gridCol>
                    <a:gridCol w="1743740">
                      <a:extLst>
                        <a:ext uri="{9D8B030D-6E8A-4147-A177-3AD203B41FA5}">
                          <a16:colId xmlns:a16="http://schemas.microsoft.com/office/drawing/2014/main" xmlns="" val="190912374"/>
                        </a:ext>
                      </a:extLst>
                    </a:gridCol>
                    <a:gridCol w="3199662">
                      <a:extLst>
                        <a:ext uri="{9D8B030D-6E8A-4147-A177-3AD203B41FA5}">
                          <a16:colId xmlns:a16="http://schemas.microsoft.com/office/drawing/2014/main" xmlns="" val="2327557245"/>
                        </a:ext>
                      </a:extLst>
                    </a:gridCol>
                  </a:tblGrid>
                  <a:tr h="486235">
                    <a:tc>
                      <a:txBody>
                        <a:bodyPr/>
                        <a:lstStyle/>
                        <a:p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𝑟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𝑅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𝑅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𝑅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38919071"/>
                      </a:ext>
                    </a:extLst>
                  </a:tr>
                  <a:tr h="750134">
                    <a:tc>
                      <a:txBody>
                        <a:bodyPr/>
                        <a:lstStyle/>
                        <a:p>
                          <a:r>
                            <a:rPr lang="zh-TW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集合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vert="eaVert"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𝑅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𝑅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𝑅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∪⋯∪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137912109"/>
                      </a:ext>
                    </a:extLst>
                  </a:tr>
                  <a:tr h="928756">
                    <a:tc>
                      <a:txBody>
                        <a:bodyPr/>
                        <a:lstStyle/>
                        <a:p>
                          <a:r>
                            <a:rPr lang="zh-TW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矩阵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vert="eaVert"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𝑀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altLang="zh-CN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𝐸</m:t>
                              </m:r>
                            </m:oMath>
                          </a14:m>
                          <a:r>
                            <a:rPr lang="en-US" altLang="zh-TW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:</a:t>
                          </a:r>
                          <a:r>
                            <a:rPr lang="zh-TW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单位矩阵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𝑀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𝑀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altLang="zh-CN" dirty="0">
                            <a:solidFill>
                              <a:srgbClr val="0000FF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:</a:t>
                          </a:r>
                          <a:r>
                            <a:rPr lang="zh-TW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转置矩阵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𝑀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TW" b="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800" kern="1200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Warshall</a:t>
                          </a:r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zh-TW" altLang="en-US" sz="1800" kern="1200" dirty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算法</a:t>
                          </a:r>
                          <a:endParaRPr lang="zh-CN" altLang="en-US" sz="1800" kern="1200" dirty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+mn-cs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786747104"/>
                      </a:ext>
                    </a:extLst>
                  </a:tr>
                  <a:tr h="928756">
                    <a:tc>
                      <a:txBody>
                        <a:bodyPr/>
                        <a:lstStyle/>
                        <a:p>
                          <a:r>
                            <a:rPr lang="zh-TW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关系图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vert="eaVert"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:</a:t>
                          </a:r>
                          <a:r>
                            <a:rPr lang="zh-TW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每个顶点加</a:t>
                          </a:r>
                          <a:endParaRPr lang="en-US" altLang="zh-TW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  <a:p>
                          <a:r>
                            <a:rPr lang="en-US" altLang="zh-TW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   </a:t>
                          </a:r>
                          <a:r>
                            <a:rPr lang="zh-TW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上一个</a:t>
                          </a:r>
                          <a:r>
                            <a:rPr lang="zh-TW" altLang="en-US" dirty="0">
                              <a:solidFill>
                                <a:srgbClr val="0000FF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环</a:t>
                          </a:r>
                          <a:endParaRPr lang="zh-CN" altLang="en-US" dirty="0">
                            <a:solidFill>
                              <a:srgbClr val="0000FF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:</a:t>
                          </a:r>
                          <a:r>
                            <a:rPr lang="zh-TW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每个边加成</a:t>
                          </a:r>
                          <a:endParaRPr lang="en-US" altLang="zh-TW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  <a:p>
                          <a:r>
                            <a:rPr lang="en-US" altLang="zh-TW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   </a:t>
                          </a:r>
                          <a:r>
                            <a:rPr lang="zh-TW" altLang="en-US" dirty="0">
                              <a:solidFill>
                                <a:srgbClr val="0000FF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雙向边</a:t>
                          </a:r>
                          <a:endParaRPr lang="zh-CN" altLang="en-US" dirty="0">
                            <a:solidFill>
                              <a:srgbClr val="0000FF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:</a:t>
                          </a:r>
                          <a:r>
                            <a:rPr lang="zh-TW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找出所有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步边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altLang="zh-CN" sz="1800" kern="1200" dirty="0">
                            <a:solidFill>
                              <a:schemeClr val="dk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+mn-cs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9468351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3870826"/>
                  </p:ext>
                </p:extLst>
              </p:nvPr>
            </p:nvGraphicFramePr>
            <p:xfrm>
              <a:off x="870890" y="1007101"/>
              <a:ext cx="7203801" cy="3093881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1665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074673297"/>
                        </a:ext>
                      </a:extLst>
                    </a:gridCol>
                    <a:gridCol w="174374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420223770"/>
                        </a:ext>
                      </a:extLst>
                    </a:gridCol>
                    <a:gridCol w="174374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90912374"/>
                        </a:ext>
                      </a:extLst>
                    </a:gridCol>
                    <a:gridCol w="319966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27557245"/>
                        </a:ext>
                      </a:extLst>
                    </a:gridCol>
                  </a:tblGrid>
                  <a:tr h="486235">
                    <a:tc>
                      <a:txBody>
                        <a:bodyPr/>
                        <a:lstStyle/>
                        <a:p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1119" t="-1250" r="-284266" b="-5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30662" t="-1250" r="-183275" b="-5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26095" t="-1250" r="-190" b="-5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538919071"/>
                      </a:ext>
                    </a:extLst>
                  </a:tr>
                  <a:tr h="750134"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集合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vert="eaVert"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1119" t="-65854" r="-284266" b="-249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30662" t="-65854" r="-183275" b="-249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26095" t="-65854" r="-190" b="-2495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137912109"/>
                      </a:ext>
                    </a:extLst>
                  </a:tr>
                  <a:tr h="928756"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矩阵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vert="eaVert"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1119" t="-133333" r="-284266" b="-100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30662" t="-133333" r="-183275" b="-100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26095" t="-133333" r="-190" b="-1006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786747104"/>
                      </a:ext>
                    </a:extLst>
                  </a:tr>
                  <a:tr h="928756"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关系图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vert="eaVert"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1119" t="-234868" r="-284266" b="-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30662" t="-234868" r="-183275" b="-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26095" t="-234868" r="-190" b="-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9468351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矩形 3"/>
          <p:cNvSpPr/>
          <p:nvPr/>
        </p:nvSpPr>
        <p:spPr>
          <a:xfrm>
            <a:off x="7980530" y="2369375"/>
            <a:ext cx="87716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逻辑加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691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0794" y="909733"/>
                <a:ext cx="6824936" cy="101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7.15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&lt;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&gt;,&lt;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&gt;,&lt;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&gt;,                   &lt;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&gt;,&lt;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94" y="909733"/>
                <a:ext cx="6824936" cy="1011875"/>
              </a:xfrm>
              <a:prstGeom prst="rect">
                <a:avLst/>
              </a:prstGeom>
              <a:blipFill>
                <a:blip r:embed="rId3"/>
                <a:stretch>
                  <a:fillRect l="-983" t="-43373" b="-62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xmlns="" id="{1F802289-5960-4858-9701-FC66C876CE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087116"/>
              </p:ext>
            </p:extLst>
          </p:nvPr>
        </p:nvGraphicFramePr>
        <p:xfrm>
          <a:off x="1841731" y="1921608"/>
          <a:ext cx="1280160" cy="128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6" name="Equation" r:id="rId4" imgW="914400" imgH="914400" progId="Equation.DSMT4">
                  <p:embed/>
                </p:oleObj>
              </mc:Choice>
              <mc:Fallback>
                <p:oleObj name="Equation" r:id="rId4" imgW="914400" imgH="91440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xmlns="" id="{1F802289-5960-4858-9701-FC66C876C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731" y="1921608"/>
                        <a:ext cx="1280160" cy="128016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0F1A469C-C02F-4B1F-AF33-95757EA9469A}"/>
                  </a:ext>
                </a:extLst>
              </p:cNvPr>
              <p:cNvSpPr txBox="1"/>
              <p:nvPr/>
            </p:nvSpPr>
            <p:spPr>
              <a:xfrm>
                <a:off x="1328179" y="2423188"/>
                <a:ext cx="492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F1A469C-C02F-4B1F-AF33-95757EA9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179" y="2423188"/>
                <a:ext cx="492955" cy="276999"/>
              </a:xfrm>
              <a:prstGeom prst="rect">
                <a:avLst/>
              </a:prstGeom>
              <a:blipFill>
                <a:blip r:embed="rId6"/>
                <a:stretch>
                  <a:fillRect l="-11111" r="-370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xmlns="" id="{1F802289-5960-4858-9701-FC66C876CE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946277"/>
              </p:ext>
            </p:extLst>
          </p:nvPr>
        </p:nvGraphicFramePr>
        <p:xfrm>
          <a:off x="4211935" y="1921608"/>
          <a:ext cx="1280160" cy="128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7" name="Equation" r:id="rId7" imgW="914400" imgH="914400" progId="Equation.DSMT4">
                  <p:embed/>
                </p:oleObj>
              </mc:Choice>
              <mc:Fallback>
                <p:oleObj name="Equation" r:id="rId7" imgW="914400" imgH="91440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xmlns="" id="{1F802289-5960-4858-9701-FC66C876C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35" y="1921608"/>
                        <a:ext cx="1280160" cy="128016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0F1A469C-C02F-4B1F-AF33-95757EA9469A}"/>
                  </a:ext>
                </a:extLst>
              </p:cNvPr>
              <p:cNvSpPr txBox="1"/>
              <p:nvPr/>
            </p:nvSpPr>
            <p:spPr>
              <a:xfrm>
                <a:off x="3633507" y="2425022"/>
                <a:ext cx="578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F1A469C-C02F-4B1F-AF33-95757EA9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507" y="2425022"/>
                <a:ext cx="578428" cy="276999"/>
              </a:xfrm>
              <a:prstGeom prst="rect">
                <a:avLst/>
              </a:prstGeom>
              <a:blipFill>
                <a:blip r:embed="rId9"/>
                <a:stretch>
                  <a:fillRect l="-8421" r="-421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0F1A469C-C02F-4B1F-AF33-95757EA9469A}"/>
                  </a:ext>
                </a:extLst>
              </p:cNvPr>
              <p:cNvSpPr txBox="1"/>
              <p:nvPr/>
            </p:nvSpPr>
            <p:spPr>
              <a:xfrm>
                <a:off x="6013585" y="2423187"/>
                <a:ext cx="568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F1A469C-C02F-4B1F-AF33-95757EA9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585" y="2423187"/>
                <a:ext cx="568554" cy="276999"/>
              </a:xfrm>
              <a:prstGeom prst="rect">
                <a:avLst/>
              </a:prstGeom>
              <a:blipFill>
                <a:blip r:embed="rId10"/>
                <a:stretch>
                  <a:fillRect l="-8511" r="-319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xmlns="" id="{1F802289-5960-4858-9701-FC66C876CE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281532"/>
              </p:ext>
            </p:extLst>
          </p:nvPr>
        </p:nvGraphicFramePr>
        <p:xfrm>
          <a:off x="6582139" y="1921607"/>
          <a:ext cx="1280160" cy="128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8" name="Equation" r:id="rId11" imgW="914400" imgH="914400" progId="Equation.DSMT4">
                  <p:embed/>
                </p:oleObj>
              </mc:Choice>
              <mc:Fallback>
                <p:oleObj name="Equation" r:id="rId11" imgW="914400" imgH="91440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xmlns="" id="{1F802289-5960-4858-9701-FC66C876C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2139" y="1921607"/>
                        <a:ext cx="1280160" cy="128016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xmlns="" id="{1F802289-5960-4858-9701-FC66C876CE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960873"/>
              </p:ext>
            </p:extLst>
          </p:nvPr>
        </p:nvGraphicFramePr>
        <p:xfrm>
          <a:off x="1844013" y="3573563"/>
          <a:ext cx="1280160" cy="128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9" name="Equation" r:id="rId13" imgW="914400" imgH="914400" progId="Equation.DSMT4">
                  <p:embed/>
                </p:oleObj>
              </mc:Choice>
              <mc:Fallback>
                <p:oleObj name="Equation" r:id="rId13" imgW="914400" imgH="91440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xmlns="" id="{1F802289-5960-4858-9701-FC66C876C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013" y="3573563"/>
                        <a:ext cx="1280160" cy="128016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0F1A469C-C02F-4B1F-AF33-95757EA9469A}"/>
                  </a:ext>
                </a:extLst>
              </p:cNvPr>
              <p:cNvSpPr txBox="1"/>
              <p:nvPr/>
            </p:nvSpPr>
            <p:spPr>
              <a:xfrm>
                <a:off x="1330461" y="4075143"/>
                <a:ext cx="492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1A469C-C02F-4B1F-AF33-95757EA9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61" y="4075143"/>
                <a:ext cx="492955" cy="276999"/>
              </a:xfrm>
              <a:prstGeom prst="rect">
                <a:avLst/>
              </a:prstGeom>
              <a:blipFill>
                <a:blip r:embed="rId15"/>
                <a:stretch>
                  <a:fillRect l="-9877" r="-493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xmlns="" id="{1F802289-5960-4858-9701-FC66C876CE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306922"/>
              </p:ext>
            </p:extLst>
          </p:nvPr>
        </p:nvGraphicFramePr>
        <p:xfrm>
          <a:off x="4211935" y="3573563"/>
          <a:ext cx="1280160" cy="128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0" name="Equation" r:id="rId16" imgW="914400" imgH="914400" progId="Equation.DSMT4">
                  <p:embed/>
                </p:oleObj>
              </mc:Choice>
              <mc:Fallback>
                <p:oleObj name="Equation" r:id="rId16" imgW="914400" imgH="914400" progId="Equation.DSMT4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xmlns="" id="{1F802289-5960-4858-9701-FC66C876C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35" y="3573563"/>
                        <a:ext cx="1280160" cy="128016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0F1A469C-C02F-4B1F-AF33-95757EA9469A}"/>
                  </a:ext>
                </a:extLst>
              </p:cNvPr>
              <p:cNvSpPr txBox="1"/>
              <p:nvPr/>
            </p:nvSpPr>
            <p:spPr>
              <a:xfrm>
                <a:off x="3636136" y="4075143"/>
                <a:ext cx="575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F1A469C-C02F-4B1F-AF33-95757EA9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136" y="4075143"/>
                <a:ext cx="575799" cy="276999"/>
              </a:xfrm>
              <a:prstGeom prst="rect">
                <a:avLst/>
              </a:prstGeom>
              <a:blipFill>
                <a:blip r:embed="rId18"/>
                <a:stretch>
                  <a:fillRect l="-8421" r="-315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241549" y="4995378"/>
            <a:ext cx="160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xmlns="" id="{1F802289-5960-4858-9701-FC66C876CE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225902"/>
              </p:ext>
            </p:extLst>
          </p:nvPr>
        </p:nvGraphicFramePr>
        <p:xfrm>
          <a:off x="6579857" y="3573563"/>
          <a:ext cx="1280160" cy="128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1" name="Equation" r:id="rId19" imgW="914400" imgH="914400" progId="Equation.DSMT4">
                  <p:embed/>
                </p:oleObj>
              </mc:Choice>
              <mc:Fallback>
                <p:oleObj name="Equation" r:id="rId19" imgW="914400" imgH="914400" progId="Equation.DSMT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xmlns="" id="{1F802289-5960-4858-9701-FC66C876C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9857" y="3573563"/>
                        <a:ext cx="1280160" cy="128016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xmlns="" id="{0F1A469C-C02F-4B1F-AF33-95757EA9469A}"/>
                  </a:ext>
                </a:extLst>
              </p:cNvPr>
              <p:cNvSpPr txBox="1"/>
              <p:nvPr/>
            </p:nvSpPr>
            <p:spPr>
              <a:xfrm>
                <a:off x="6004058" y="4075143"/>
                <a:ext cx="5811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F1A469C-C02F-4B1F-AF33-95757EA9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058" y="4075143"/>
                <a:ext cx="581121" cy="276999"/>
              </a:xfrm>
              <a:prstGeom prst="rect">
                <a:avLst/>
              </a:prstGeom>
              <a:blipFill>
                <a:blip r:embed="rId21"/>
                <a:stretch>
                  <a:fillRect l="-9474" r="-315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Object 5">
            <a:extLst>
              <a:ext uri="{FF2B5EF4-FFF2-40B4-BE49-F238E27FC236}">
                <a16:creationId xmlns:a16="http://schemas.microsoft.com/office/drawing/2014/main" xmlns="" id="{1F802289-5960-4858-9701-FC66C876CE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350141"/>
              </p:ext>
            </p:extLst>
          </p:nvPr>
        </p:nvGraphicFramePr>
        <p:xfrm>
          <a:off x="4216400" y="5084763"/>
          <a:ext cx="1282700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2" name="Equation" r:id="rId22" imgW="914400" imgH="914400" progId="Equation.DSMT4">
                  <p:embed/>
                </p:oleObj>
              </mc:Choice>
              <mc:Fallback>
                <p:oleObj name="Equation" r:id="rId22" imgW="914400" imgH="914400" progId="Equation.DSMT4">
                  <p:embed/>
                  <p:pic>
                    <p:nvPicPr>
                      <p:cNvPr id="17" name="Object 5">
                        <a:extLst>
                          <a:ext uri="{FF2B5EF4-FFF2-40B4-BE49-F238E27FC236}">
                            <a16:creationId xmlns:a16="http://schemas.microsoft.com/office/drawing/2014/main" xmlns="" id="{1F802289-5960-4858-9701-FC66C876C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5084763"/>
                        <a:ext cx="1282700" cy="1281112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xmlns="" id="{0F1A469C-C02F-4B1F-AF33-95757EA9469A}"/>
                  </a:ext>
                </a:extLst>
              </p:cNvPr>
              <p:cNvSpPr txBox="1"/>
              <p:nvPr/>
            </p:nvSpPr>
            <p:spPr>
              <a:xfrm>
                <a:off x="3641362" y="5586764"/>
                <a:ext cx="5811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F1A469C-C02F-4B1F-AF33-95757EA9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362" y="5586764"/>
                <a:ext cx="581121" cy="276999"/>
              </a:xfrm>
              <a:prstGeom prst="rect">
                <a:avLst/>
              </a:prstGeom>
              <a:blipFill>
                <a:blip r:embed="rId24"/>
                <a:stretch>
                  <a:fillRect l="-8333" r="-312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Object 5">
            <a:extLst>
              <a:ext uri="{FF2B5EF4-FFF2-40B4-BE49-F238E27FC236}">
                <a16:creationId xmlns:a16="http://schemas.microsoft.com/office/drawing/2014/main" xmlns="" id="{1F802289-5960-4858-9701-FC66C876CE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534576"/>
              </p:ext>
            </p:extLst>
          </p:nvPr>
        </p:nvGraphicFramePr>
        <p:xfrm>
          <a:off x="6630988" y="5084763"/>
          <a:ext cx="1211262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3" name="Equation" r:id="rId25" imgW="863280" imgH="914400" progId="Equation.DSMT4">
                  <p:embed/>
                </p:oleObj>
              </mc:Choice>
              <mc:Fallback>
                <p:oleObj name="Equation" r:id="rId25" imgW="863280" imgH="914400" progId="Equation.DSMT4">
                  <p:embed/>
                  <p:pic>
                    <p:nvPicPr>
                      <p:cNvPr id="23" name="Object 5">
                        <a:extLst>
                          <a:ext uri="{FF2B5EF4-FFF2-40B4-BE49-F238E27FC236}">
                            <a16:creationId xmlns:a16="http://schemas.microsoft.com/office/drawing/2014/main" xmlns="" id="{1F802289-5960-4858-9701-FC66C876C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0988" y="5084763"/>
                        <a:ext cx="1211262" cy="1281112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xmlns="" id="{0F1A469C-C02F-4B1F-AF33-95757EA9469A}"/>
                  </a:ext>
                </a:extLst>
              </p:cNvPr>
              <p:cNvSpPr txBox="1"/>
              <p:nvPr/>
            </p:nvSpPr>
            <p:spPr>
              <a:xfrm>
                <a:off x="6004058" y="5586764"/>
                <a:ext cx="5811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F1A469C-C02F-4B1F-AF33-95757EA9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058" y="5586764"/>
                <a:ext cx="581121" cy="276999"/>
              </a:xfrm>
              <a:prstGeom prst="rect">
                <a:avLst/>
              </a:prstGeom>
              <a:blipFill>
                <a:blip r:embed="rId27"/>
                <a:stretch>
                  <a:fillRect l="-9474" r="-315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6977838" y="6340661"/>
                <a:ext cx="5159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838" y="6340661"/>
                <a:ext cx="51597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422368" y="5479267"/>
                <a:ext cx="1419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b="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8" y="5479267"/>
                <a:ext cx="1419363" cy="276999"/>
              </a:xfrm>
              <a:prstGeom prst="rect">
                <a:avLst/>
              </a:prstGeom>
              <a:blipFill>
                <a:blip r:embed="rId29"/>
                <a:stretch>
                  <a:fillRect l="-3433" t="-2222" r="-3863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55719" y="5796182"/>
                <a:ext cx="1874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9" y="5796182"/>
                <a:ext cx="1874937" cy="369332"/>
              </a:xfrm>
              <a:prstGeom prst="rect">
                <a:avLst/>
              </a:prstGeom>
              <a:blipFill>
                <a:blip r:embed="rId3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18051" y="6152569"/>
                <a:ext cx="3868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1" y="6152569"/>
                <a:ext cx="3868751" cy="369332"/>
              </a:xfrm>
              <a:prstGeom prst="rect">
                <a:avLst/>
              </a:prstGeom>
              <a:blipFill>
                <a:blip r:embed="rId3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8204983" y="4232772"/>
            <a:ext cx="461665" cy="124649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eaVert"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请编程实现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165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8" grpId="0"/>
      <p:bldP spid="24" grpId="0"/>
      <p:bldP spid="26" grpId="0"/>
      <p:bldP spid="27" grpId="0"/>
      <p:bldP spid="28" grpId="0"/>
      <p:bldP spid="29" grpId="0"/>
      <p:bldP spid="30" grpId="0"/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0793" y="909733"/>
                <a:ext cx="7395740" cy="101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&lt;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&gt;,&lt;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&gt;,&lt;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&gt;, &lt;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93" y="909733"/>
                <a:ext cx="7395740" cy="1011875"/>
              </a:xfrm>
              <a:prstGeom prst="rect">
                <a:avLst/>
              </a:prstGeom>
              <a:blipFill>
                <a:blip r:embed="rId3"/>
                <a:stretch>
                  <a:fillRect l="-907" r="-660" b="-1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xmlns="" id="{1F802289-5960-4858-9701-FC66C876CE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379891"/>
              </p:ext>
            </p:extLst>
          </p:nvPr>
        </p:nvGraphicFramePr>
        <p:xfrm>
          <a:off x="1841731" y="1921608"/>
          <a:ext cx="1280160" cy="128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0" name="Equation" r:id="rId4" imgW="914400" imgH="914400" progId="Equation.DSMT4">
                  <p:embed/>
                </p:oleObj>
              </mc:Choice>
              <mc:Fallback>
                <p:oleObj name="Equation" r:id="rId4" imgW="914400" imgH="91440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xmlns="" id="{1F802289-5960-4858-9701-FC66C876C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731" y="1921608"/>
                        <a:ext cx="1280160" cy="128016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0F1A469C-C02F-4B1F-AF33-95757EA9469A}"/>
                  </a:ext>
                </a:extLst>
              </p:cNvPr>
              <p:cNvSpPr txBox="1"/>
              <p:nvPr/>
            </p:nvSpPr>
            <p:spPr>
              <a:xfrm>
                <a:off x="1328179" y="2423188"/>
                <a:ext cx="492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F1A469C-C02F-4B1F-AF33-95757EA9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179" y="2423188"/>
                <a:ext cx="492955" cy="276999"/>
              </a:xfrm>
              <a:prstGeom prst="rect">
                <a:avLst/>
              </a:prstGeom>
              <a:blipFill>
                <a:blip r:embed="rId6"/>
                <a:stretch>
                  <a:fillRect l="-11111" r="-370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0F1A469C-C02F-4B1F-AF33-95757EA9469A}"/>
                  </a:ext>
                </a:extLst>
              </p:cNvPr>
              <p:cNvSpPr txBox="1"/>
              <p:nvPr/>
            </p:nvSpPr>
            <p:spPr>
              <a:xfrm>
                <a:off x="3633507" y="2425022"/>
                <a:ext cx="578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F1A469C-C02F-4B1F-AF33-95757EA9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507" y="2425022"/>
                <a:ext cx="578428" cy="276999"/>
              </a:xfrm>
              <a:prstGeom prst="rect">
                <a:avLst/>
              </a:prstGeom>
              <a:blipFill>
                <a:blip r:embed="rId9"/>
                <a:stretch>
                  <a:fillRect l="-8421" r="-421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0F1A469C-C02F-4B1F-AF33-95757EA9469A}"/>
                  </a:ext>
                </a:extLst>
              </p:cNvPr>
              <p:cNvSpPr txBox="1"/>
              <p:nvPr/>
            </p:nvSpPr>
            <p:spPr>
              <a:xfrm>
                <a:off x="6013585" y="2423187"/>
                <a:ext cx="568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F1A469C-C02F-4B1F-AF33-95757EA9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585" y="2423187"/>
                <a:ext cx="568554" cy="276999"/>
              </a:xfrm>
              <a:prstGeom prst="rect">
                <a:avLst/>
              </a:prstGeom>
              <a:blipFill>
                <a:blip r:embed="rId10"/>
                <a:stretch>
                  <a:fillRect l="-8511" r="-319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xmlns="" id="{1F802289-5960-4858-9701-FC66C876CE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57994"/>
              </p:ext>
            </p:extLst>
          </p:nvPr>
        </p:nvGraphicFramePr>
        <p:xfrm>
          <a:off x="1844013" y="3573563"/>
          <a:ext cx="1280160" cy="128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1" name="Equation" r:id="rId11" imgW="914400" imgH="914400" progId="Equation.DSMT4">
                  <p:embed/>
                </p:oleObj>
              </mc:Choice>
              <mc:Fallback>
                <p:oleObj name="Equation" r:id="rId11" imgW="914400" imgH="914400" progId="Equation.DSMT4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xmlns="" id="{1F802289-5960-4858-9701-FC66C876C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013" y="3573563"/>
                        <a:ext cx="1280160" cy="128016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0F1A469C-C02F-4B1F-AF33-95757EA9469A}"/>
                  </a:ext>
                </a:extLst>
              </p:cNvPr>
              <p:cNvSpPr txBox="1"/>
              <p:nvPr/>
            </p:nvSpPr>
            <p:spPr>
              <a:xfrm>
                <a:off x="1330461" y="4075143"/>
                <a:ext cx="492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1A469C-C02F-4B1F-AF33-95757EA9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61" y="4075143"/>
                <a:ext cx="492955" cy="276999"/>
              </a:xfrm>
              <a:prstGeom prst="rect">
                <a:avLst/>
              </a:prstGeom>
              <a:blipFill>
                <a:blip r:embed="rId15"/>
                <a:stretch>
                  <a:fillRect l="-9877" r="-493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xmlns="" id="{1F802289-5960-4858-9701-FC66C876CE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993724"/>
              </p:ext>
            </p:extLst>
          </p:nvPr>
        </p:nvGraphicFramePr>
        <p:xfrm>
          <a:off x="4211935" y="3573563"/>
          <a:ext cx="1280160" cy="128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2" name="Equation" r:id="rId16" imgW="914400" imgH="914400" progId="Equation.DSMT4">
                  <p:embed/>
                </p:oleObj>
              </mc:Choice>
              <mc:Fallback>
                <p:oleObj name="Equation" r:id="rId16" imgW="914400" imgH="914400" progId="Equation.DSMT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xmlns="" id="{1F802289-5960-4858-9701-FC66C876C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35" y="3573563"/>
                        <a:ext cx="1280160" cy="128016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0F1A469C-C02F-4B1F-AF33-95757EA9469A}"/>
                  </a:ext>
                </a:extLst>
              </p:cNvPr>
              <p:cNvSpPr txBox="1"/>
              <p:nvPr/>
            </p:nvSpPr>
            <p:spPr>
              <a:xfrm>
                <a:off x="3636136" y="4075143"/>
                <a:ext cx="575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F1A469C-C02F-4B1F-AF33-95757EA9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136" y="4075143"/>
                <a:ext cx="575799" cy="276999"/>
              </a:xfrm>
              <a:prstGeom prst="rect">
                <a:avLst/>
              </a:prstGeom>
              <a:blipFill>
                <a:blip r:embed="rId18"/>
                <a:stretch>
                  <a:fillRect l="-8421" r="-315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xmlns="" id="{1F802289-5960-4858-9701-FC66C876CE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686985"/>
              </p:ext>
            </p:extLst>
          </p:nvPr>
        </p:nvGraphicFramePr>
        <p:xfrm>
          <a:off x="6579857" y="3573563"/>
          <a:ext cx="1280160" cy="128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3" name="Equation" r:id="rId19" imgW="914400" imgH="914400" progId="Equation.DSMT4">
                  <p:embed/>
                </p:oleObj>
              </mc:Choice>
              <mc:Fallback>
                <p:oleObj name="Equation" r:id="rId19" imgW="914400" imgH="914400" progId="Equation.DSMT4">
                  <p:embed/>
                  <p:pic>
                    <p:nvPicPr>
                      <p:cNvPr id="17" name="Object 5">
                        <a:extLst>
                          <a:ext uri="{FF2B5EF4-FFF2-40B4-BE49-F238E27FC236}">
                            <a16:creationId xmlns:a16="http://schemas.microsoft.com/office/drawing/2014/main" xmlns="" id="{1F802289-5960-4858-9701-FC66C876C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9857" y="3573563"/>
                        <a:ext cx="1280160" cy="128016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xmlns="" id="{0F1A469C-C02F-4B1F-AF33-95757EA9469A}"/>
                  </a:ext>
                </a:extLst>
              </p:cNvPr>
              <p:cNvSpPr txBox="1"/>
              <p:nvPr/>
            </p:nvSpPr>
            <p:spPr>
              <a:xfrm>
                <a:off x="6004058" y="4075143"/>
                <a:ext cx="5811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F1A469C-C02F-4B1F-AF33-95757EA9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058" y="4075143"/>
                <a:ext cx="581121" cy="276999"/>
              </a:xfrm>
              <a:prstGeom prst="rect">
                <a:avLst/>
              </a:prstGeom>
              <a:blipFill>
                <a:blip r:embed="rId21"/>
                <a:stretch>
                  <a:fillRect l="-9474" r="-315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Object 5">
            <a:extLst>
              <a:ext uri="{FF2B5EF4-FFF2-40B4-BE49-F238E27FC236}">
                <a16:creationId xmlns:a16="http://schemas.microsoft.com/office/drawing/2014/main" xmlns="" id="{1F802289-5960-4858-9701-FC66C876CE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322361"/>
              </p:ext>
            </p:extLst>
          </p:nvPr>
        </p:nvGraphicFramePr>
        <p:xfrm>
          <a:off x="4216400" y="5084763"/>
          <a:ext cx="1282700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4" name="Equation" r:id="rId22" imgW="914400" imgH="914400" progId="Equation.DSMT4">
                  <p:embed/>
                </p:oleObj>
              </mc:Choice>
              <mc:Fallback>
                <p:oleObj name="Equation" r:id="rId22" imgW="914400" imgH="914400" progId="Equation.DSMT4">
                  <p:embed/>
                  <p:pic>
                    <p:nvPicPr>
                      <p:cNvPr id="23" name="Object 5">
                        <a:extLst>
                          <a:ext uri="{FF2B5EF4-FFF2-40B4-BE49-F238E27FC236}">
                            <a16:creationId xmlns:a16="http://schemas.microsoft.com/office/drawing/2014/main" xmlns="" id="{1F802289-5960-4858-9701-FC66C876C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5084763"/>
                        <a:ext cx="1282700" cy="1281112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xmlns="" id="{0F1A469C-C02F-4B1F-AF33-95757EA9469A}"/>
                  </a:ext>
                </a:extLst>
              </p:cNvPr>
              <p:cNvSpPr txBox="1"/>
              <p:nvPr/>
            </p:nvSpPr>
            <p:spPr>
              <a:xfrm>
                <a:off x="3641362" y="5586764"/>
                <a:ext cx="5811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F1A469C-C02F-4B1F-AF33-95757EA9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362" y="5586764"/>
                <a:ext cx="581121" cy="276999"/>
              </a:xfrm>
              <a:prstGeom prst="rect">
                <a:avLst/>
              </a:prstGeom>
              <a:blipFill>
                <a:blip r:embed="rId24"/>
                <a:stretch>
                  <a:fillRect l="-8333" r="-312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xmlns="" id="{0F1A469C-C02F-4B1F-AF33-95757EA9469A}"/>
                  </a:ext>
                </a:extLst>
              </p:cNvPr>
              <p:cNvSpPr txBox="1"/>
              <p:nvPr/>
            </p:nvSpPr>
            <p:spPr>
              <a:xfrm>
                <a:off x="6004058" y="5586764"/>
                <a:ext cx="5811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F1A469C-C02F-4B1F-AF33-95757EA9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058" y="5586764"/>
                <a:ext cx="581121" cy="276999"/>
              </a:xfrm>
              <a:prstGeom prst="rect">
                <a:avLst/>
              </a:prstGeom>
              <a:blipFill>
                <a:blip r:embed="rId27"/>
                <a:stretch>
                  <a:fillRect l="-9474" r="-315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6977838" y="6340661"/>
                <a:ext cx="5159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838" y="6340661"/>
                <a:ext cx="51597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Object 5">
            <a:extLst>
              <a:ext uri="{FF2B5EF4-FFF2-40B4-BE49-F238E27FC236}">
                <a16:creationId xmlns:a16="http://schemas.microsoft.com/office/drawing/2014/main" xmlns="" id="{B6370CAF-5EC8-414B-A8D4-FE8AF7FA67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863077"/>
              </p:ext>
            </p:extLst>
          </p:nvPr>
        </p:nvGraphicFramePr>
        <p:xfrm>
          <a:off x="4211935" y="1921608"/>
          <a:ext cx="1280160" cy="128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5" name="Equation" r:id="rId29" imgW="914400" imgH="914400" progId="Equation.DSMT4">
                  <p:embed/>
                </p:oleObj>
              </mc:Choice>
              <mc:Fallback>
                <p:oleObj name="Equation" r:id="rId29" imgW="914400" imgH="91440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xmlns="" id="{1F802289-5960-4858-9701-FC66C876C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35" y="1921608"/>
                        <a:ext cx="1280160" cy="128016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5">
            <a:extLst>
              <a:ext uri="{FF2B5EF4-FFF2-40B4-BE49-F238E27FC236}">
                <a16:creationId xmlns:a16="http://schemas.microsoft.com/office/drawing/2014/main" xmlns="" id="{31247631-0DE1-4528-AC04-06FFEA249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899383"/>
              </p:ext>
            </p:extLst>
          </p:nvPr>
        </p:nvGraphicFramePr>
        <p:xfrm>
          <a:off x="6582139" y="1921607"/>
          <a:ext cx="1280160" cy="128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6" name="Equation" r:id="rId31" imgW="914400" imgH="914400" progId="Equation.DSMT4">
                  <p:embed/>
                </p:oleObj>
              </mc:Choice>
              <mc:Fallback>
                <p:oleObj name="Equation" r:id="rId31" imgW="914400" imgH="914400" progId="Equation.DSMT4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xmlns="" id="{1F802289-5960-4858-9701-FC66C876C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2139" y="1921607"/>
                        <a:ext cx="1280160" cy="128016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5">
            <a:extLst>
              <a:ext uri="{FF2B5EF4-FFF2-40B4-BE49-F238E27FC236}">
                <a16:creationId xmlns:a16="http://schemas.microsoft.com/office/drawing/2014/main" xmlns="" id="{E7C26A95-863C-4B4C-BF03-80F2562996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01391"/>
              </p:ext>
            </p:extLst>
          </p:nvPr>
        </p:nvGraphicFramePr>
        <p:xfrm>
          <a:off x="6594475" y="5084763"/>
          <a:ext cx="1282700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7" name="Equation" r:id="rId33" imgW="914400" imgH="914400" progId="Equation.DSMT4">
                  <p:embed/>
                </p:oleObj>
              </mc:Choice>
              <mc:Fallback>
                <p:oleObj name="Equation" r:id="rId33" imgW="914400" imgH="914400" progId="Equation.DSMT4">
                  <p:embed/>
                  <p:pic>
                    <p:nvPicPr>
                      <p:cNvPr id="23" name="Object 5">
                        <a:extLst>
                          <a:ext uri="{FF2B5EF4-FFF2-40B4-BE49-F238E27FC236}">
                            <a16:creationId xmlns:a16="http://schemas.microsoft.com/office/drawing/2014/main" xmlns="" id="{1F802289-5960-4858-9701-FC66C876C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4475" y="5084763"/>
                        <a:ext cx="1282700" cy="1281112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863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/>
      <p:bldP spid="24" grpId="0"/>
      <p:bldP spid="26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xmlns="" id="{B04DC7B8-31B2-4E7E-B1D5-F885D72EE8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1079399"/>
                <a:ext cx="6824936" cy="1807691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7.11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是非空集合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上的关系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(1)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是自反的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(2)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是对称的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</m:d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(3)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是传递的</a:t>
                </a:r>
                <a14:m>
                  <m:oMath xmlns:m="http://schemas.openxmlformats.org/officeDocument/2006/math">
                    <m:r>
                      <a:rPr lang="en-US" altLang="zh-TW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</m:d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04DC7B8-31B2-4E7E-B1D5-F885D72EE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1079399"/>
                <a:ext cx="6824936" cy="1807691"/>
              </a:xfrm>
              <a:prstGeom prst="rect">
                <a:avLst/>
              </a:prstGeom>
              <a:blipFill rotWithShape="0">
                <a:blip r:embed="rId2"/>
                <a:stretch>
                  <a:fillRect l="-89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xmlns="" id="{B04DC7B8-31B2-4E7E-B1D5-F885D72EE8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3623997"/>
                <a:ext cx="6824936" cy="180861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7.12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是非空集合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上的关系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:r>
                  <a:rPr lang="en-US" altLang="zh-TW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(2)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(3)</a:t>
                </a:r>
                <a:r>
                  <a:rPr lang="en-US" altLang="zh-TW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id="{B04DC7B8-31B2-4E7E-B1D5-F885D72EE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3623997"/>
                <a:ext cx="6824936" cy="1808617"/>
              </a:xfrm>
              <a:prstGeom prst="rect">
                <a:avLst/>
              </a:prstGeom>
              <a:blipFill>
                <a:blip r:embed="rId3"/>
                <a:stretch>
                  <a:fillRect l="-891" r="-713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47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xmlns="" id="{4741C5B1-B23C-4840-8CEF-C4FB73FFB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675591"/>
              </p:ext>
            </p:extLst>
          </p:nvPr>
        </p:nvGraphicFramePr>
        <p:xfrm>
          <a:off x="523497" y="949212"/>
          <a:ext cx="7913687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Equation" r:id="rId3" imgW="3860640" imgH="1041120" progId="Equation.DSMT4">
                  <p:embed/>
                </p:oleObj>
              </mc:Choice>
              <mc:Fallback>
                <p:oleObj name="Equation" r:id="rId3" imgW="3860640" imgH="104112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xmlns="" id="{4741C5B1-B23C-4840-8CEF-C4FB73FFB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497" y="949212"/>
                        <a:ext cx="7913687" cy="21336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991" y="3356201"/>
                <a:ext cx="7458954" cy="5798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TW" altLang="en-US" sz="2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2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欧式平面是</a:t>
                </a:r>
                <a14:m>
                  <m:oMath xmlns:m="http://schemas.openxmlformats.org/officeDocument/2006/math">
                    <m:r>
                      <a:rPr lang="en-US" altLang="zh-TW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TW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91" y="3356201"/>
                <a:ext cx="7458954" cy="579898"/>
              </a:xfrm>
              <a:prstGeom prst="rect">
                <a:avLst/>
              </a:prstGeom>
              <a:blipFill>
                <a:blip r:embed="rId5"/>
                <a:stretch>
                  <a:fillRect l="-1062" t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991" y="4144970"/>
                <a:ext cx="7458954" cy="14342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2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0,1,2</m:t>
                        </m:r>
                      </m:e>
                    </m:d>
                  </m:oMath>
                </a14:m>
                <a:r>
                  <a:rPr lang="en-US" altLang="zh-TW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:endParaRPr lang="en-US" altLang="zh-TW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={&lt;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,0&gt;, &lt;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,1&gt;,&lt;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,2&gt;,&lt;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,0&gt;,&lt;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,1&gt;,&lt;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,2&gt;}</m:t>
                      </m:r>
                    </m:oMath>
                  </m:oMathPara>
                </a14:m>
                <a:endPara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𝐵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={&lt;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&gt;, &lt;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&gt;,&lt;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&gt;,&lt;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&gt;,&lt;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&gt;,&lt;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&gt;}</m:t>
                      </m:r>
                    </m:oMath>
                  </m:oMathPara>
                </a14:m>
                <a:endPara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91" y="4144970"/>
                <a:ext cx="7458954" cy="1434263"/>
              </a:xfrm>
              <a:prstGeom prst="rect">
                <a:avLst/>
              </a:prstGeom>
              <a:blipFill>
                <a:blip r:embed="rId6"/>
                <a:stretch>
                  <a:fillRect l="-1062" t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722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xmlns="" id="{B04DC7B8-31B2-4E7E-B1D5-F885D72EE8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490" y="1580695"/>
                <a:ext cx="6824936" cy="2121791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7.13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是非空集合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上的关系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(1)</a:t>
                </a:r>
                <a:r>
                  <a:rPr lang="zh-TW" altLang="en-US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自反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也是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自反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(2)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对称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TW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</m:d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TW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也是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对称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(3)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传递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TW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</m:d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也是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传递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en-US" altLang="zh-TW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B04DC7B8-31B2-4E7E-B1D5-F885D72EE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90" y="1580695"/>
                <a:ext cx="6824936" cy="2121791"/>
              </a:xfrm>
              <a:prstGeom prst="rect">
                <a:avLst/>
              </a:prstGeom>
              <a:blipFill>
                <a:blip r:embed="rId2"/>
                <a:stretch>
                  <a:fillRect l="-80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325781" y="3224488"/>
                <a:ext cx="1003736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无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781" y="3224488"/>
                <a:ext cx="1003736" cy="400110"/>
              </a:xfrm>
              <a:prstGeom prst="rect">
                <a:avLst/>
              </a:prstGeom>
              <a:blipFill>
                <a:blip r:embed="rId3"/>
                <a:stretch>
                  <a:fillRect l="-6707" t="-12121" r="-2439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490" y="4367744"/>
                <a:ext cx="6824936" cy="5802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&lt;1,3&gt;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</m:d>
                    <m:r>
                      <m:rPr>
                        <m:nor/>
                      </m:rP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m:rPr>
                        <m:nor/>
                      </m:rPr>
                      <a:rPr lang="zh-TW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和</m:t>
                    </m:r>
                    <m:r>
                      <m:rPr>
                        <m:nor/>
                      </m:rPr>
                      <a:rPr lang="en-US" altLang="zh-TW" sz="2000" b="0" i="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90" y="4367744"/>
                <a:ext cx="6824936" cy="580228"/>
              </a:xfrm>
              <a:prstGeom prst="rect">
                <a:avLst/>
              </a:prstGeom>
              <a:blipFill>
                <a:blip r:embed="rId4"/>
                <a:stretch>
                  <a:fillRect l="-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07111" y="5119551"/>
                <a:ext cx="4554260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={</m:t>
                      </m:r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&lt;1,1&gt;,&lt;2,2&gt;,&lt;3,3&gt;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,&lt;1,3&gt;}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111" y="5119551"/>
                <a:ext cx="455426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907111" y="5622514"/>
                <a:ext cx="2821093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={&lt;1,3&gt;,</m:t>
                      </m:r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&lt;3,1&gt;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111" y="5622514"/>
                <a:ext cx="2821093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02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等价关系与划分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5">
                <a:extLst>
                  <a:ext uri="{FF2B5EF4-FFF2-40B4-BE49-F238E27FC236}">
                    <a16:creationId xmlns:a16="http://schemas.microsoft.com/office/drawing/2014/main" xmlns="" id="{B04DC7B8-31B2-4E7E-B1D5-F885D72EE8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1376141"/>
                <a:ext cx="6824936" cy="1325563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7.15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是非空集合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上的关系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TW" altLang="en-US" sz="20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自反的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zh-TW" altLang="en-US" sz="20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对称的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zh-TW" altLang="en-US" sz="20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传递的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TW" sz="20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𝑅</m:t>
                    </m:r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等价关系</a:t>
                </a:r>
                <a:endParaRPr lang="en-US" altLang="zh-TW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          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(equivalence relation )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内容占位符 5">
                <a:extLst>
                  <a:ext uri="{FF2B5EF4-FFF2-40B4-BE49-F238E27FC236}">
                    <a16:creationId xmlns:a16="http://schemas.microsoft.com/office/drawing/2014/main" id="{B04DC7B8-31B2-4E7E-B1D5-F885D72EE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1376141"/>
                <a:ext cx="6824936" cy="1325563"/>
              </a:xfrm>
              <a:prstGeom prst="rect">
                <a:avLst/>
              </a:prstGeom>
              <a:blipFill>
                <a:blip r:embed="rId2"/>
                <a:stretch>
                  <a:fillRect l="-891" b="-3182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2763211"/>
                <a:ext cx="6824936" cy="21305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7.16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1,2,3,4,5,6,7,8</m:t>
                        </m:r>
                      </m:e>
                    </m:d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如下定义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上的关系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&lt;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&gt;</m:t>
                          </m:r>
                        </m:e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3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称作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3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相等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除以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3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的余数与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除以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3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的余数相等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请验证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上的等价关系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2763211"/>
                <a:ext cx="6824936" cy="2130525"/>
              </a:xfrm>
              <a:prstGeom prst="rect">
                <a:avLst/>
              </a:prstGeom>
              <a:blipFill>
                <a:blip r:embed="rId3"/>
                <a:stretch>
                  <a:fillRect l="-983"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xmlns="" id="{B04DC7B8-31B2-4E7E-B1D5-F885D72EE8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5168993"/>
                <a:ext cx="6824936" cy="1502133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7.16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是非空集合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上的等价关系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[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]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e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𝑥𝑅𝑦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等价类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(equivalence class)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简记为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acc>
                      <m:accPr>
                        <m:chr m:val="̅"/>
                        <m:ctrlPr>
                          <a:rPr lang="zh-TW" altLang="en-US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TW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B04DC7B8-31B2-4E7E-B1D5-F885D72EE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5168993"/>
                <a:ext cx="6824936" cy="1502133"/>
              </a:xfrm>
              <a:prstGeom prst="rect">
                <a:avLst/>
              </a:prstGeom>
              <a:blipFill>
                <a:blip r:embed="rId4"/>
                <a:stretch>
                  <a:fillRect l="-89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xmlns="" id="{61D02885-D929-4125-99D0-E12F18AB354B}"/>
                  </a:ext>
                </a:extLst>
              </p:cNvPr>
              <p:cNvSpPr/>
              <p:nvPr/>
            </p:nvSpPr>
            <p:spPr>
              <a:xfrm>
                <a:off x="7025016" y="3997870"/>
                <a:ext cx="1551707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1,4,7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1D02885-D929-4125-99D0-E12F18AB3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016" y="3997870"/>
                <a:ext cx="15517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FAA4C7CF-AB37-466A-98C8-9A135A1B7BD7}"/>
                  </a:ext>
                </a:extLst>
              </p:cNvPr>
              <p:cNvSpPr/>
              <p:nvPr/>
            </p:nvSpPr>
            <p:spPr>
              <a:xfrm>
                <a:off x="7025016" y="4318891"/>
                <a:ext cx="1551707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2,5,8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AA4C7CF-AB37-466A-98C8-9A135A1B7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016" y="4318891"/>
                <a:ext cx="15517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9C0997E1-9CF7-43E3-9A08-BBCFD28CA9B2}"/>
                  </a:ext>
                </a:extLst>
              </p:cNvPr>
              <p:cNvSpPr/>
              <p:nvPr/>
            </p:nvSpPr>
            <p:spPr>
              <a:xfrm>
                <a:off x="7025015" y="4610896"/>
                <a:ext cx="1374607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3,6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C0997E1-9CF7-43E3-9A08-BBCFD28CA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015" y="4610896"/>
                <a:ext cx="137460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57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845362"/>
                <a:ext cx="6824936" cy="13965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给定正整数</a:t>
                </a:r>
                <a14:m>
                  <m:oMath xmlns:m="http://schemas.openxmlformats.org/officeDocument/2006/math">
                    <m:r>
                      <a:rPr lang="en-US" altLang="zh-TW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如下定义模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相等关系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~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𝑦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~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𝑦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则它是整数集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上的等价关系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且有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个等价类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845362"/>
                <a:ext cx="6824936" cy="1396544"/>
              </a:xfrm>
              <a:prstGeom prst="rect">
                <a:avLst/>
              </a:prstGeom>
              <a:blipFill>
                <a:blip r:embed="rId2"/>
                <a:stretch>
                  <a:fillRect l="-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xmlns="" id="{B04DC7B8-31B2-4E7E-B1D5-F885D72EE8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3379034"/>
                <a:ext cx="6824936" cy="2227825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7.14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是非空集合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上的等价关系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(1)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b="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的非空子集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(2)</a:t>
                </a:r>
                <a:r>
                  <a:rPr lang="en-US" altLang="zh-TW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TW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𝑥𝑅𝑦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TW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(3)</a:t>
                </a:r>
                <a:r>
                  <a:rPr lang="en-US" altLang="zh-TW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𝑥𝑅𝑦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(4)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|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nary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endParaRPr lang="en-US" altLang="zh-TW" sz="2000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id="{B04DC7B8-31B2-4E7E-B1D5-F885D72EE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3379034"/>
                <a:ext cx="6824936" cy="2227825"/>
              </a:xfrm>
              <a:prstGeom prst="rect">
                <a:avLst/>
              </a:prstGeom>
              <a:blipFill>
                <a:blip r:embed="rId3"/>
                <a:stretch>
                  <a:fillRect l="-891" b="-18699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847215" y="2361081"/>
                <a:ext cx="5327933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r>
                  <a:rPr lang="zh-TW" altLang="en-US" sz="2400" dirty="0">
                    <a:ea typeface="黑体" panose="02010609060101010101" pitchFamily="49" charset="-122"/>
                  </a:rPr>
                  <a:t>此</a:t>
                </a:r>
                <a14:m>
                  <m:oMath xmlns:m="http://schemas.openxmlformats.org/officeDocument/2006/math">
                    <m:r>
                      <a:rPr lang="en-US" altLang="zh-TW" sz="24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个等价类为</a:t>
                </a:r>
                <a:r>
                  <a:rPr lang="en-US" altLang="zh-TW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…,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e>
                    </m:d>
                  </m:oMath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15" y="2361081"/>
                <a:ext cx="5327933" cy="461665"/>
              </a:xfrm>
              <a:prstGeom prst="rect">
                <a:avLst/>
              </a:prstGeom>
              <a:blipFill>
                <a:blip r:embed="rId4"/>
                <a:stretch>
                  <a:fillRect l="-1716" t="-157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999615" y="5908260"/>
                <a:ext cx="4577150" cy="49244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|</m:t>
                            </m:r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TW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形成一组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6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划分</a:t>
                </a:r>
                <a:endParaRPr lang="zh-CN" altLang="en-US" sz="26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615" y="5908260"/>
                <a:ext cx="4577150" cy="492443"/>
              </a:xfrm>
              <a:prstGeom prst="rect">
                <a:avLst/>
              </a:prstGeom>
              <a:blipFill>
                <a:blip r:embed="rId5"/>
                <a:stretch>
                  <a:fillRect t="-12346" r="-1465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34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xmlns="" id="{B04DC7B8-31B2-4E7E-B1D5-F885D72EE8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768423"/>
                <a:ext cx="6824936" cy="1607922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7.17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是非空集合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上的关系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的所有等价类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作为元素的集合称为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商集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(quotient set)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记作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/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即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/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𝑅</m:t>
                            </m:r>
                          </m:sub>
                        </m:sSub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| </m:t>
                        </m:r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endParaRPr lang="en-US" altLang="zh-TW" sz="24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B04DC7B8-31B2-4E7E-B1D5-F885D72EE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768423"/>
                <a:ext cx="6824936" cy="1607922"/>
              </a:xfrm>
              <a:prstGeom prst="rect">
                <a:avLst/>
              </a:prstGeom>
              <a:blipFill>
                <a:blip r:embed="rId2"/>
                <a:stretch>
                  <a:fillRect l="-89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96681" y="2570170"/>
                <a:ext cx="6704687" cy="913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7.16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1,2,3,4,5,6,7,8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如下定义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上的关系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</a:p>
              <a:p>
                <a:pPr>
                  <a:lnSpc>
                    <a:spcPts val="3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&lt;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&gt;</m:t>
                          </m:r>
                        </m:e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2570170"/>
                <a:ext cx="6704687" cy="913070"/>
              </a:xfrm>
              <a:prstGeom prst="rect">
                <a:avLst/>
              </a:prstGeom>
              <a:blipFill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806280" y="3013449"/>
                <a:ext cx="2230674" cy="61786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1,4,7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</m: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2,5,8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 {3,6}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280" y="3013449"/>
                <a:ext cx="2230674" cy="617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xmlns="" id="{B04DC7B8-31B2-4E7E-B1D5-F885D72EE8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3885126"/>
                <a:ext cx="6824936" cy="2574942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7.18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为非空集合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的子集族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𝜋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zh-TW" altLang="en-US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𝜋</m:t>
                    </m:r>
                    <m:r>
                      <a:rPr lang="zh-TW" altLang="en-US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⊆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的子集构成的集合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满足下面的条件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∅∉</m:t>
                    </m:r>
                    <m:r>
                      <a:rPr lang="zh-TW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;  (2)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TW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zh-TW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=∅)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(3)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/>
                      <m:sup/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𝜋</m:t>
                        </m:r>
                      </m:e>
                    </m:nary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𝜋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的一个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划分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𝜋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中的元素称为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划分块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个块的划分称为</a:t>
                </a:r>
                <a14:m>
                  <m:oMath xmlns:m="http://schemas.openxmlformats.org/officeDocument/2006/math">
                    <m:r>
                      <a:rPr lang="en-US" altLang="zh-TW" sz="20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TW" sz="20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𝑘</m:t>
                    </m:r>
                  </m:oMath>
                </a14:m>
                <a:r>
                  <a:rPr lang="en-US" altLang="zh-TW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-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划分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B04DC7B8-31B2-4E7E-B1D5-F885D72EE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3885126"/>
                <a:ext cx="6824936" cy="2574942"/>
              </a:xfrm>
              <a:prstGeom prst="rect">
                <a:avLst/>
              </a:prstGeom>
              <a:blipFill>
                <a:blip r:embed="rId5"/>
                <a:stretch>
                  <a:fillRect l="-89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52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96681" y="1031574"/>
                <a:ext cx="7362888" cy="1733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7.17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以下何者为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的划分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?  </a:t>
                </a:r>
              </a:p>
              <a:p>
                <a:pPr>
                  <a:lnSpc>
                    <a:spcPts val="3200"/>
                  </a:lnSpc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𝜋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𝑐</m:t>
                            </m:r>
                          </m:e>
                        </m:d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000" dirty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𝜋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e>
                        </m:d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𝑐</m:t>
                            </m:r>
                          </m:e>
                        </m:d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endParaRPr lang="en-US" altLang="zh-TW" sz="2000" dirty="0">
                  <a:ea typeface="黑体" panose="02010609060101010101" pitchFamily="49" charset="-122"/>
                </a:endParaRPr>
              </a:p>
              <a:p>
                <a:pPr>
                  <a:lnSpc>
                    <a:spcPts val="3200"/>
                  </a:lnSpc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𝜋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</m:d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𝑐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000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𝜋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e>
                        </m:d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dirty="0"/>
              </a:p>
              <a:p>
                <a:pPr>
                  <a:lnSpc>
                    <a:spcPts val="3200"/>
                  </a:lnSpc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𝜋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5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e>
                        </m:d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𝑐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000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𝜋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𝑐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1031574"/>
                <a:ext cx="7362888" cy="1733808"/>
              </a:xfrm>
              <a:prstGeom prst="rect">
                <a:avLst/>
              </a:prstGeom>
              <a:blipFill>
                <a:blip r:embed="rId2"/>
                <a:stretch>
                  <a:fillRect l="-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96681" y="4693738"/>
                <a:ext cx="6032354" cy="50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7.18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给出</a:t>
                </a:r>
                <a14:m>
                  <m:oMath xmlns:m="http://schemas.openxmlformats.org/officeDocument/2006/math">
                    <m:r>
                      <a:rPr lang="en-US" altLang="zh-TW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上所有的等价关系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  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4693738"/>
                <a:ext cx="6032354" cy="502702"/>
              </a:xfrm>
              <a:prstGeom prst="rect">
                <a:avLst/>
              </a:prstGeom>
              <a:blipFill>
                <a:blip r:embed="rId3"/>
                <a:stretch>
                  <a:fillRect l="-1112"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772174" y="2894817"/>
                <a:ext cx="6011902" cy="400110"/>
              </a:xfrm>
              <a:prstGeom prst="rect">
                <a:avLst/>
              </a:prstGeom>
              <a:ln w="158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比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更细</a:t>
                </a:r>
                <a:r>
                  <a:rPr lang="en-US" altLang="zh-TW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的每个划分块都是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的若干划分块的并</a:t>
                </a:r>
                <a:endParaRPr lang="zh-CN" altLang="en-US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74" y="2894817"/>
                <a:ext cx="6011902" cy="400110"/>
              </a:xfrm>
              <a:prstGeom prst="rect">
                <a:avLst/>
              </a:prstGeom>
              <a:blipFill>
                <a:blip r:embed="rId4"/>
                <a:stretch>
                  <a:fillRect t="-8696" b="-20290"/>
                </a:stretch>
              </a:blipFill>
              <a:ln w="158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96681" y="3784207"/>
                <a:ext cx="7362888" cy="50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注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任一非空集合</a:t>
                </a:r>
                <a14:m>
                  <m:oMath xmlns:m="http://schemas.openxmlformats.org/officeDocument/2006/math">
                    <m:r>
                      <a:rPr lang="en-US" altLang="zh-TW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等价关系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划分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一一对应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!  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3784207"/>
                <a:ext cx="7362888" cy="502702"/>
              </a:xfrm>
              <a:prstGeom prst="rect">
                <a:avLst/>
              </a:prstGeom>
              <a:blipFill>
                <a:blip r:embed="rId5"/>
                <a:stretch>
                  <a:fillRect l="-911"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263913" y="4406480"/>
                <a:ext cx="2792479" cy="107721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5</a:t>
                </a:r>
                <a:r>
                  <a:rPr lang="zh-TW" altLang="en-US" sz="1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个</a:t>
                </a:r>
                <a:r>
                  <a:rPr lang="en-US" altLang="zh-TW" sz="1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𝐼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endParaRPr lang="en-US" altLang="zh-CN" sz="16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TW" sz="1600" b="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&lt;1,2&gt;,&lt;2,1&gt;</m:t>
                        </m:r>
                      </m:e>
                    </m:d>
                    <m:r>
                      <a:rPr lang="en-US" altLang="zh-TW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TW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𝐼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endParaRPr lang="en-US" altLang="zh-CN" sz="16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1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&lt;1,</m:t>
                        </m:r>
                        <m:r>
                          <a:rPr lang="en-US" altLang="zh-TW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  <m:r>
                          <a:rPr lang="en-US" altLang="zh-TW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&gt;,&lt;</m:t>
                        </m:r>
                        <m:r>
                          <a:rPr lang="en-US" altLang="zh-TW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  <m:r>
                          <a:rPr lang="en-US" altLang="zh-TW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,1&gt;</m:t>
                        </m:r>
                      </m:e>
                    </m:d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TW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𝐼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endParaRPr lang="en-US" altLang="zh-CN" sz="16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TW" sz="1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&lt;</m:t>
                        </m:r>
                        <m:r>
                          <a:rPr lang="en-US" altLang="zh-TW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en-US" altLang="zh-TW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  <m:r>
                          <a:rPr lang="en-US" altLang="zh-TW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&gt;,&lt;</m:t>
                        </m:r>
                        <m:r>
                          <a:rPr lang="en-US" altLang="zh-TW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  <m:r>
                          <a:rPr lang="en-US" altLang="zh-TW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en-US" altLang="zh-TW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</m:t>
                        </m:r>
                      </m:e>
                    </m:d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TW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𝐼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913" y="4406480"/>
                <a:ext cx="2792479" cy="1077218"/>
              </a:xfrm>
              <a:prstGeom prst="rect">
                <a:avLst/>
              </a:prstGeom>
              <a:blipFill>
                <a:blip r:embed="rId6"/>
                <a:stretch>
                  <a:fillRect l="-1310" t="-2260" r="-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096681" y="5890527"/>
                <a:ext cx="7001508" cy="45467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命题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如何给出</a:t>
                </a:r>
                <a14:m>
                  <m:oMath xmlns:m="http://schemas.openxmlformats.org/officeDocument/2006/math">
                    <m:r>
                      <a:rPr lang="en-US" altLang="zh-TW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上所有的等价关系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划分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)?  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5890527"/>
                <a:ext cx="7001508" cy="454676"/>
              </a:xfrm>
              <a:prstGeom prst="rect">
                <a:avLst/>
              </a:prstGeom>
              <a:blipFill>
                <a:blip r:embed="rId7"/>
                <a:stretch>
                  <a:fillRect l="-958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C9A284C-54E5-46E0-96AD-8B5BC6891DC5}"/>
              </a:ext>
            </a:extLst>
          </p:cNvPr>
          <p:cNvSpPr txBox="1"/>
          <p:nvPr/>
        </p:nvSpPr>
        <p:spPr>
          <a:xfrm>
            <a:off x="2167466" y="146759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</a:rPr>
              <a:t>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0716D06-BEAB-460C-8242-1E40742BB75E}"/>
              </a:ext>
            </a:extLst>
          </p:cNvPr>
          <p:cNvSpPr txBox="1"/>
          <p:nvPr/>
        </p:nvSpPr>
        <p:spPr>
          <a:xfrm>
            <a:off x="5313517" y="146759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64902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  <p:bldP spid="7" grpId="0" animBg="1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xmlns="" id="{9F3A245D-ABD4-40D1-9802-258847EE16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768423"/>
                <a:ext cx="6824936" cy="1424444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 </a:t>
                </a: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第二类斯特林数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(Stirling number of 2</a:t>
                </a:r>
                <a:r>
                  <a:rPr lang="en-US" altLang="zh-TW" sz="2000" b="1" baseline="30000" dirty="0">
                    <a:solidFill>
                      <a:srgbClr val="00B0F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nd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kind)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一个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元集的所有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划分的个数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0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r>
                              <a:rPr lang="en-US" altLang="zh-TW" sz="20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TW" sz="20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e>
                        </m:eqAr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表示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称为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第二类斯特林数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9F3A245D-ABD4-40D1-9802-258847EE1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768423"/>
                <a:ext cx="6824936" cy="1424444"/>
              </a:xfrm>
              <a:prstGeom prst="rect">
                <a:avLst/>
              </a:prstGeom>
              <a:blipFill>
                <a:blip r:embed="rId2"/>
                <a:stretch>
                  <a:fillRect l="-89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xmlns="" id="{A5463BCE-6549-4519-8B0A-06939F1A6F47}"/>
                  </a:ext>
                </a:extLst>
              </p:cNvPr>
              <p:cNvSpPr/>
              <p:nvPr/>
            </p:nvSpPr>
            <p:spPr>
              <a:xfrm>
                <a:off x="1096681" y="2548073"/>
                <a:ext cx="5744386" cy="515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注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e>
                        </m:eqAr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个相异球分成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堆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使得无空堆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  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5463BCE-6549-4519-8B0A-06939F1A6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2548073"/>
                <a:ext cx="5744386" cy="515077"/>
              </a:xfrm>
              <a:prstGeom prst="rect">
                <a:avLst/>
              </a:prstGeom>
              <a:blipFill>
                <a:blip r:embed="rId3"/>
                <a:stretch>
                  <a:fillRect l="-1168" t="-3571" r="-425"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xmlns="" id="{7B556F2A-1FC5-4863-8E6A-D6114FBEFC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2" y="3418356"/>
                <a:ext cx="4609852" cy="1788644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第二类斯特林数满足以下恒等式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TW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            (1)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TW" sz="20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zh-TW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;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eqAr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TW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            (2)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e>
                        </m:eqAr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e>
                        </m:eqAr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id="{7B556F2A-1FC5-4863-8E6A-D6114FBEF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2" y="3418356"/>
                <a:ext cx="4609852" cy="1788644"/>
              </a:xfrm>
              <a:prstGeom prst="rect">
                <a:avLst/>
              </a:prstGeom>
              <a:blipFill>
                <a:blip r:embed="rId4"/>
                <a:stretch>
                  <a:fillRect l="-1318" r="-158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D4F6D297-1640-42B8-9205-2001E61ACC22}"/>
              </a:ext>
            </a:extLst>
          </p:cNvPr>
          <p:cNvGrpSpPr/>
          <p:nvPr/>
        </p:nvGrpSpPr>
        <p:grpSpPr>
          <a:xfrm>
            <a:off x="6214533" y="3794851"/>
            <a:ext cx="2929467" cy="2731559"/>
            <a:chOff x="5918200" y="3794851"/>
            <a:chExt cx="2929467" cy="2731559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xmlns="" id="{CE831D83-5ED4-49FF-95EE-A307BE7E12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6471" y="3794851"/>
              <a:ext cx="1147232" cy="1847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xmlns="" id="{35679DBA-E58B-498C-9892-05F509C84C39}"/>
                </a:ext>
              </a:extLst>
            </p:cNvPr>
            <p:cNvCxnSpPr>
              <a:cxnSpLocks/>
            </p:cNvCxnSpPr>
            <p:nvPr/>
          </p:nvCxnSpPr>
          <p:spPr>
            <a:xfrm>
              <a:off x="7473703" y="3794851"/>
              <a:ext cx="1147232" cy="1847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xmlns="" id="{3C499976-914B-44FE-BF29-0AC7445FF4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8137" y="4136662"/>
              <a:ext cx="1147232" cy="1847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8B31E291-0062-4C5B-943B-D4E8B06C39DD}"/>
                </a:ext>
              </a:extLst>
            </p:cNvPr>
            <p:cNvCxnSpPr>
              <a:cxnSpLocks/>
            </p:cNvCxnSpPr>
            <p:nvPr/>
          </p:nvCxnSpPr>
          <p:spPr>
            <a:xfrm>
              <a:off x="7262037" y="4136662"/>
              <a:ext cx="1147232" cy="1847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06F3C315-987A-485C-8E0F-A866E55D8E7C}"/>
                </a:ext>
              </a:extLst>
            </p:cNvPr>
            <p:cNvCxnSpPr>
              <a:cxnSpLocks/>
            </p:cNvCxnSpPr>
            <p:nvPr/>
          </p:nvCxnSpPr>
          <p:spPr>
            <a:xfrm>
              <a:off x="7050371" y="4478473"/>
              <a:ext cx="1147232" cy="1847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xmlns="" id="{2D927B1E-6550-4B80-9B9C-42DEA78AA1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5572" y="4478473"/>
              <a:ext cx="1147232" cy="1847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xmlns="" id="{744C46F3-08F7-430E-898B-0ED7002921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6337" y="4820283"/>
              <a:ext cx="732369" cy="11641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992AD961-35A0-4BC7-B057-EEDB636B408B}"/>
                </a:ext>
              </a:extLst>
            </p:cNvPr>
            <p:cNvCxnSpPr>
              <a:cxnSpLocks/>
            </p:cNvCxnSpPr>
            <p:nvPr/>
          </p:nvCxnSpPr>
          <p:spPr>
            <a:xfrm>
              <a:off x="6838699" y="4820283"/>
              <a:ext cx="732369" cy="11641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xmlns="" id="{9AFF5270-DB6E-4919-963C-297BC2CBEB55}"/>
                </a:ext>
              </a:extLst>
            </p:cNvPr>
            <p:cNvCxnSpPr>
              <a:cxnSpLocks/>
            </p:cNvCxnSpPr>
            <p:nvPr/>
          </p:nvCxnSpPr>
          <p:spPr>
            <a:xfrm>
              <a:off x="6622797" y="5162093"/>
              <a:ext cx="732369" cy="11641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xmlns="" id="{F75AF5A6-241E-44D7-9B36-828E7668F1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4107" y="5162093"/>
              <a:ext cx="732369" cy="11641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489BD91-1E7C-4869-B3CD-1C7C6ECB9258}"/>
                </a:ext>
              </a:extLst>
            </p:cNvPr>
            <p:cNvSpPr/>
            <p:nvPr/>
          </p:nvSpPr>
          <p:spPr>
            <a:xfrm>
              <a:off x="5918200" y="5510410"/>
              <a:ext cx="2929467" cy="10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xmlns="" id="{0D5A45F8-2437-4F06-866C-98A0761CC983}"/>
              </a:ext>
            </a:extLst>
          </p:cNvPr>
          <p:cNvGrpSpPr/>
          <p:nvPr/>
        </p:nvGrpSpPr>
        <p:grpSpPr>
          <a:xfrm>
            <a:off x="6542532" y="3622322"/>
            <a:ext cx="2444490" cy="2080470"/>
            <a:chOff x="6542532" y="3622322"/>
            <a:chExt cx="2444490" cy="20804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xmlns="" id="{F679B187-C604-4784-8985-CA70620A3E18}"/>
                    </a:ext>
                  </a:extLst>
                </p:cNvPr>
                <p:cNvSpPr/>
                <p:nvPr/>
              </p:nvSpPr>
              <p:spPr>
                <a:xfrm>
                  <a:off x="7627433" y="3622322"/>
                  <a:ext cx="29288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F679B187-C604-4784-8985-CA70620A3E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7433" y="3622322"/>
                  <a:ext cx="292887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xmlns="" id="{A55D8AC8-BE31-4824-831A-B513D5945A2A}"/>
                    </a:ext>
                  </a:extLst>
                </p:cNvPr>
                <p:cNvSpPr/>
                <p:nvPr/>
              </p:nvSpPr>
              <p:spPr>
                <a:xfrm>
                  <a:off x="7415767" y="3960876"/>
                  <a:ext cx="29288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A55D8AC8-BE31-4824-831A-B513D5945A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5767" y="3960876"/>
                  <a:ext cx="292887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xmlns="" id="{983C599B-79FE-44FA-8065-4FE75DC5A803}"/>
                    </a:ext>
                  </a:extLst>
                </p:cNvPr>
                <p:cNvSpPr/>
                <p:nvPr/>
              </p:nvSpPr>
              <p:spPr>
                <a:xfrm>
                  <a:off x="7831418" y="3958420"/>
                  <a:ext cx="29288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83C599B-79FE-44FA-8065-4FE75DC5A8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1418" y="3958420"/>
                  <a:ext cx="292887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xmlns="" id="{201433DB-1757-48B6-8536-79D589F3B3C4}"/>
                    </a:ext>
                  </a:extLst>
                </p:cNvPr>
                <p:cNvSpPr/>
                <p:nvPr/>
              </p:nvSpPr>
              <p:spPr>
                <a:xfrm>
                  <a:off x="7204095" y="4306763"/>
                  <a:ext cx="29288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201433DB-1757-48B6-8536-79D589F3B3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4095" y="4306763"/>
                  <a:ext cx="292887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xmlns="" id="{6B485E29-746B-4A9A-8605-BE1DB66C4B76}"/>
                    </a:ext>
                  </a:extLst>
                </p:cNvPr>
                <p:cNvSpPr/>
                <p:nvPr/>
              </p:nvSpPr>
              <p:spPr>
                <a:xfrm>
                  <a:off x="8046924" y="4305942"/>
                  <a:ext cx="29288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6B485E29-746B-4A9A-8605-BE1DB66C4B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6924" y="4305942"/>
                  <a:ext cx="292887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xmlns="" id="{41101E86-8700-44F5-AA4F-77CD67FA7064}"/>
                    </a:ext>
                  </a:extLst>
                </p:cNvPr>
                <p:cNvSpPr/>
                <p:nvPr/>
              </p:nvSpPr>
              <p:spPr>
                <a:xfrm>
                  <a:off x="6983416" y="4652634"/>
                  <a:ext cx="29288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41101E86-8700-44F5-AA4F-77CD67FA70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416" y="4652634"/>
                  <a:ext cx="292887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xmlns="" id="{3BC2BB00-8419-4990-82FD-3823D9533FF8}"/>
                    </a:ext>
                  </a:extLst>
                </p:cNvPr>
                <p:cNvSpPr/>
                <p:nvPr/>
              </p:nvSpPr>
              <p:spPr>
                <a:xfrm>
                  <a:off x="8259538" y="4651006"/>
                  <a:ext cx="29288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3BC2BB00-8419-4990-82FD-3823D9533F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9538" y="4651006"/>
                  <a:ext cx="292887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xmlns="" id="{4B424EF0-201B-4DCA-993C-095F9201AED3}"/>
                    </a:ext>
                  </a:extLst>
                </p:cNvPr>
                <p:cNvSpPr/>
                <p:nvPr/>
              </p:nvSpPr>
              <p:spPr>
                <a:xfrm>
                  <a:off x="6770840" y="5008436"/>
                  <a:ext cx="29288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4B424EF0-201B-4DCA-993C-095F9201AE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840" y="5008436"/>
                  <a:ext cx="292887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xmlns="" id="{2C92830F-1F0E-4AD4-97E3-769863F35AC3}"/>
                    </a:ext>
                  </a:extLst>
                </p:cNvPr>
                <p:cNvSpPr/>
                <p:nvPr/>
              </p:nvSpPr>
              <p:spPr>
                <a:xfrm>
                  <a:off x="8482570" y="4999323"/>
                  <a:ext cx="29288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2C92830F-1F0E-4AD4-97E3-769863F35A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2570" y="4999323"/>
                  <a:ext cx="292887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xmlns="" id="{215A022C-6AC4-446C-A79F-200022B948A8}"/>
                    </a:ext>
                  </a:extLst>
                </p:cNvPr>
                <p:cNvSpPr/>
                <p:nvPr/>
              </p:nvSpPr>
              <p:spPr>
                <a:xfrm>
                  <a:off x="6542532" y="5364238"/>
                  <a:ext cx="29288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215A022C-6AC4-446C-A79F-200022B948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2532" y="5364238"/>
                  <a:ext cx="292887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xmlns="" id="{8C3D481B-B138-448A-B95C-098CC8EF7DE3}"/>
                    </a:ext>
                  </a:extLst>
                </p:cNvPr>
                <p:cNvSpPr/>
                <p:nvPr/>
              </p:nvSpPr>
              <p:spPr>
                <a:xfrm>
                  <a:off x="8694135" y="5313837"/>
                  <a:ext cx="29288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8C3D481B-B138-448A-B95C-098CC8EF7D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135" y="5313837"/>
                  <a:ext cx="292887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9295EB3E-DBD9-4F61-83C5-45A10A20E4E3}"/>
              </a:ext>
            </a:extLst>
          </p:cNvPr>
          <p:cNvGrpSpPr/>
          <p:nvPr/>
        </p:nvGrpSpPr>
        <p:grpSpPr>
          <a:xfrm>
            <a:off x="5803900" y="3637710"/>
            <a:ext cx="475636" cy="2065082"/>
            <a:chOff x="5803900" y="3637710"/>
            <a:chExt cx="475636" cy="2065082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A74E46CB-F287-4291-A8B1-06EDFDF9C6A6}"/>
                </a:ext>
              </a:extLst>
            </p:cNvPr>
            <p:cNvSpPr txBox="1"/>
            <p:nvPr/>
          </p:nvSpPr>
          <p:spPr>
            <a:xfrm>
              <a:off x="5803900" y="3637710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1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8B99EB6D-70D7-4A15-A408-2FF9B59E435A}"/>
                </a:ext>
              </a:extLst>
            </p:cNvPr>
            <p:cNvSpPr txBox="1"/>
            <p:nvPr/>
          </p:nvSpPr>
          <p:spPr>
            <a:xfrm>
              <a:off x="5803900" y="3973808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1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=2</a:t>
              </a:r>
              <a:endParaRPr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xmlns="" id="{BB7A2D4A-4CDE-4D81-9FEF-3327AF602A60}"/>
                </a:ext>
              </a:extLst>
            </p:cNvPr>
            <p:cNvSpPr txBox="1"/>
            <p:nvPr/>
          </p:nvSpPr>
          <p:spPr>
            <a:xfrm>
              <a:off x="5803900" y="4321330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1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=3</a:t>
              </a:r>
              <a:endParaRPr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xmlns="" id="{E50FECD1-8423-4377-92B5-9E01AB1EB87F}"/>
                </a:ext>
              </a:extLst>
            </p:cNvPr>
            <p:cNvSpPr txBox="1"/>
            <p:nvPr/>
          </p:nvSpPr>
          <p:spPr>
            <a:xfrm>
              <a:off x="5803900" y="4673670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1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=4</a:t>
              </a:r>
              <a:endParaRPr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xmlns="" id="{226F5F23-09AB-40DE-94CE-9E599E9F30B1}"/>
                </a:ext>
              </a:extLst>
            </p:cNvPr>
            <p:cNvSpPr txBox="1"/>
            <p:nvPr/>
          </p:nvSpPr>
          <p:spPr>
            <a:xfrm>
              <a:off x="5814344" y="5030751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1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=5</a:t>
              </a:r>
              <a:endParaRPr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xmlns="" id="{134E3539-85D0-494B-86CF-DCCF5039575D}"/>
                </a:ext>
              </a:extLst>
            </p:cNvPr>
            <p:cNvSpPr txBox="1"/>
            <p:nvPr/>
          </p:nvSpPr>
          <p:spPr>
            <a:xfrm>
              <a:off x="5814344" y="5395015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1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=6</a:t>
              </a:r>
              <a:endParaRPr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xmlns="" id="{7ACABEBD-CFBC-4D99-80D4-3548A24C1187}"/>
              </a:ext>
            </a:extLst>
          </p:cNvPr>
          <p:cNvGrpSpPr/>
          <p:nvPr/>
        </p:nvGrpSpPr>
        <p:grpSpPr>
          <a:xfrm>
            <a:off x="6269092" y="3791599"/>
            <a:ext cx="1358341" cy="1757305"/>
            <a:chOff x="6269092" y="3791599"/>
            <a:chExt cx="1358341" cy="1757305"/>
          </a:xfrm>
        </p:grpSpPr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xmlns="" id="{BDBBD66A-8AE1-43E3-9AE2-BCB6648F7203}"/>
                </a:ext>
              </a:extLst>
            </p:cNvPr>
            <p:cNvCxnSpPr>
              <a:stCxn id="38" idx="3"/>
              <a:endCxn id="24" idx="1"/>
            </p:cNvCxnSpPr>
            <p:nvPr/>
          </p:nvCxnSpPr>
          <p:spPr>
            <a:xfrm>
              <a:off x="6269092" y="3791599"/>
              <a:ext cx="135834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xmlns="" id="{A9F385C7-D488-495A-8F58-D2225B964938}"/>
                </a:ext>
              </a:extLst>
            </p:cNvPr>
            <p:cNvCxnSpPr>
              <a:cxnSpLocks/>
              <a:stCxn id="39" idx="3"/>
              <a:endCxn id="27" idx="1"/>
            </p:cNvCxnSpPr>
            <p:nvPr/>
          </p:nvCxnSpPr>
          <p:spPr>
            <a:xfrm>
              <a:off x="6269092" y="4127697"/>
              <a:ext cx="1146675" cy="24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xmlns="" id="{392D1EDC-1CA1-4235-B8EE-9DBCF8D5D590}"/>
                </a:ext>
              </a:extLst>
            </p:cNvPr>
            <p:cNvCxnSpPr>
              <a:cxnSpLocks/>
              <a:stCxn id="40" idx="3"/>
              <a:endCxn id="29" idx="1"/>
            </p:cNvCxnSpPr>
            <p:nvPr/>
          </p:nvCxnSpPr>
          <p:spPr>
            <a:xfrm>
              <a:off x="6269092" y="4475219"/>
              <a:ext cx="935003" cy="82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xmlns="" id="{7BA63E47-E0CB-460C-BCF3-84447E2CD5CF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 flipV="1">
              <a:off x="6269092" y="4821911"/>
              <a:ext cx="714324" cy="5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xmlns="" id="{D1D8BB3D-70FC-452D-85EF-99BA3AA1CEFC}"/>
                </a:ext>
              </a:extLst>
            </p:cNvPr>
            <p:cNvCxnSpPr>
              <a:cxnSpLocks/>
              <a:stCxn id="42" idx="3"/>
              <a:endCxn id="33" idx="1"/>
            </p:cNvCxnSpPr>
            <p:nvPr/>
          </p:nvCxnSpPr>
          <p:spPr>
            <a:xfrm flipV="1">
              <a:off x="6279536" y="5177713"/>
              <a:ext cx="491304" cy="692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xmlns="" id="{2C209D47-9A6B-44A2-BE3B-B6FB9F02E7DC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 flipV="1">
              <a:off x="6279536" y="5548903"/>
              <a:ext cx="245652" cy="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xmlns="" id="{B7242584-C47E-4446-B9CF-42BD846498B1}"/>
              </a:ext>
            </a:extLst>
          </p:cNvPr>
          <p:cNvGrpSpPr/>
          <p:nvPr/>
        </p:nvGrpSpPr>
        <p:grpSpPr>
          <a:xfrm>
            <a:off x="7754973" y="3087571"/>
            <a:ext cx="1295473" cy="2053158"/>
            <a:chOff x="7754973" y="3087571"/>
            <a:chExt cx="1295473" cy="2053158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xmlns="" id="{A8E50A94-A233-4793-ADF4-1DFE6B1DF278}"/>
                </a:ext>
              </a:extLst>
            </p:cNvPr>
            <p:cNvSpPr txBox="1"/>
            <p:nvPr/>
          </p:nvSpPr>
          <p:spPr>
            <a:xfrm>
              <a:off x="7754973" y="3087571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1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xmlns="" id="{D20A6F6E-75DC-40E2-8841-66663644703F}"/>
                </a:ext>
              </a:extLst>
            </p:cNvPr>
            <p:cNvCxnSpPr>
              <a:cxnSpLocks/>
              <a:endCxn id="62" idx="2"/>
            </p:cNvCxnSpPr>
            <p:nvPr/>
          </p:nvCxnSpPr>
          <p:spPr>
            <a:xfrm flipV="1">
              <a:off x="7777739" y="3395348"/>
              <a:ext cx="205021" cy="4072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xmlns="" id="{BC02F625-F32D-4127-9A22-0D3F099E4EE4}"/>
                </a:ext>
              </a:extLst>
            </p:cNvPr>
            <p:cNvSpPr txBox="1"/>
            <p:nvPr/>
          </p:nvSpPr>
          <p:spPr>
            <a:xfrm>
              <a:off x="7971155" y="3400966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1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=2</a:t>
              </a:r>
              <a:endParaRPr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xmlns="" id="{6A2B424B-E2DE-4710-9E28-399B5D3E7D8C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 flipV="1">
              <a:off x="7993921" y="3708743"/>
              <a:ext cx="205021" cy="4072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xmlns="" id="{0C5E5F57-4CD1-4235-A2FF-DE5B9BF36C9F}"/>
                </a:ext>
              </a:extLst>
            </p:cNvPr>
            <p:cNvSpPr txBox="1"/>
            <p:nvPr/>
          </p:nvSpPr>
          <p:spPr>
            <a:xfrm>
              <a:off x="8212915" y="372241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1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=3</a:t>
              </a:r>
              <a:endParaRPr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xmlns="" id="{6096BB03-532E-4215-90CD-21925B1A9A0E}"/>
                </a:ext>
              </a:extLst>
            </p:cNvPr>
            <p:cNvCxnSpPr>
              <a:cxnSpLocks/>
              <a:endCxn id="71" idx="2"/>
            </p:cNvCxnSpPr>
            <p:nvPr/>
          </p:nvCxnSpPr>
          <p:spPr>
            <a:xfrm flipV="1">
              <a:off x="8235681" y="4030194"/>
              <a:ext cx="205021" cy="4072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xmlns="" id="{761326F8-194A-4730-B644-5BAD84F10947}"/>
                </a:ext>
              </a:extLst>
            </p:cNvPr>
            <p:cNvSpPr txBox="1"/>
            <p:nvPr/>
          </p:nvSpPr>
          <p:spPr>
            <a:xfrm>
              <a:off x="8390738" y="4078648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1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=4</a:t>
              </a:r>
              <a:endParaRPr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xmlns="" id="{7C6B1323-CC85-4865-81B4-3F7D800A01B5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8413504" y="4386425"/>
              <a:ext cx="205021" cy="4072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xmlns="" id="{8213AE46-3FF5-4709-A666-9E2F54C394AC}"/>
                </a:ext>
              </a:extLst>
            </p:cNvPr>
            <p:cNvSpPr txBox="1"/>
            <p:nvPr/>
          </p:nvSpPr>
          <p:spPr>
            <a:xfrm>
              <a:off x="8594872" y="4425668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1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=5</a:t>
              </a:r>
              <a:endParaRPr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xmlns="" id="{E01D30E7-8BFD-435D-84D3-44F198C041F4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 flipV="1">
              <a:off x="8617638" y="4733445"/>
              <a:ext cx="205021" cy="4072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xmlns="" id="{972FA47A-5E9F-4F60-A1E9-B98006824EE6}"/>
                  </a:ext>
                </a:extLst>
              </p:cNvPr>
              <p:cNvSpPr/>
              <p:nvPr/>
            </p:nvSpPr>
            <p:spPr>
              <a:xfrm>
                <a:off x="7627433" y="4316725"/>
                <a:ext cx="2928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𝟑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72FA47A-5E9F-4F60-A1E9-B98006824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433" y="4316725"/>
                <a:ext cx="292887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xmlns="" id="{D7ED488B-7795-47C5-970C-19576B0CC661}"/>
                  </a:ext>
                </a:extLst>
              </p:cNvPr>
              <p:cNvSpPr/>
              <p:nvPr/>
            </p:nvSpPr>
            <p:spPr>
              <a:xfrm>
                <a:off x="7416452" y="4645317"/>
                <a:ext cx="2928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𝟕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7ED488B-7795-47C5-970C-19576B0CC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452" y="4645317"/>
                <a:ext cx="292887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xmlns="" id="{F1A7A8F5-ECD8-4AF2-BB4C-AC12CCC8CE15}"/>
                  </a:ext>
                </a:extLst>
              </p:cNvPr>
              <p:cNvSpPr/>
              <p:nvPr/>
            </p:nvSpPr>
            <p:spPr>
              <a:xfrm>
                <a:off x="7831417" y="4638505"/>
                <a:ext cx="2928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𝟔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F1A7A8F5-ECD8-4AF2-BB4C-AC12CCC8C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17" y="4638505"/>
                <a:ext cx="292887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xmlns="" id="{431A6917-7F2A-41DA-BFB4-99B32A02562C}"/>
                  </a:ext>
                </a:extLst>
              </p:cNvPr>
              <p:cNvSpPr/>
              <p:nvPr/>
            </p:nvSpPr>
            <p:spPr>
              <a:xfrm>
                <a:off x="7138870" y="5008971"/>
                <a:ext cx="2928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𝟏𝟓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431A6917-7F2A-41DA-BFB4-99B32A025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870" y="5008971"/>
                <a:ext cx="292887" cy="338554"/>
              </a:xfrm>
              <a:prstGeom prst="rect">
                <a:avLst/>
              </a:prstGeom>
              <a:blipFill>
                <a:blip r:embed="rId19"/>
                <a:stretch>
                  <a:fillRect r="-39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xmlns="" id="{CACCB4F8-6556-4021-BAC5-2EEAB3764DE8}"/>
                  </a:ext>
                </a:extLst>
              </p:cNvPr>
              <p:cNvSpPr/>
              <p:nvPr/>
            </p:nvSpPr>
            <p:spPr>
              <a:xfrm>
                <a:off x="7579060" y="5008436"/>
                <a:ext cx="2928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𝟐𝟓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CACCB4F8-6556-4021-BAC5-2EEAB3764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060" y="5008436"/>
                <a:ext cx="292887" cy="338554"/>
              </a:xfrm>
              <a:prstGeom prst="rect">
                <a:avLst/>
              </a:prstGeom>
              <a:blipFill>
                <a:blip r:embed="rId20"/>
                <a:stretch>
                  <a:fillRect r="-39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xmlns="" id="{9F1BA0AC-2EAA-4922-948B-1234A29DAAB2}"/>
                  </a:ext>
                </a:extLst>
              </p:cNvPr>
              <p:cNvSpPr/>
              <p:nvPr/>
            </p:nvSpPr>
            <p:spPr>
              <a:xfrm>
                <a:off x="7978017" y="4999323"/>
                <a:ext cx="2928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𝟏𝟎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9F1BA0AC-2EAA-4922-948B-1234A29DAA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017" y="4999323"/>
                <a:ext cx="292887" cy="338554"/>
              </a:xfrm>
              <a:prstGeom prst="rect">
                <a:avLst/>
              </a:prstGeom>
              <a:blipFill>
                <a:blip r:embed="rId21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xmlns="" id="{0D546B23-81D1-45E9-B7F8-9D05F3433CBD}"/>
                  </a:ext>
                </a:extLst>
              </p:cNvPr>
              <p:cNvSpPr/>
              <p:nvPr/>
            </p:nvSpPr>
            <p:spPr>
              <a:xfrm>
                <a:off x="6927916" y="5364238"/>
                <a:ext cx="2928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𝟑𝟏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0D546B23-81D1-45E9-B7F8-9D05F3433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916" y="5364238"/>
                <a:ext cx="292887" cy="338554"/>
              </a:xfrm>
              <a:prstGeom prst="rect">
                <a:avLst/>
              </a:prstGeom>
              <a:blipFill>
                <a:blip r:embed="rId22"/>
                <a:stretch>
                  <a:fillRect r="-36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xmlns="" id="{329D5C1B-CC28-45E4-8302-9C4DF13A8EF5}"/>
                  </a:ext>
                </a:extLst>
              </p:cNvPr>
              <p:cNvSpPr/>
              <p:nvPr/>
            </p:nvSpPr>
            <p:spPr>
              <a:xfrm>
                <a:off x="7358534" y="5374286"/>
                <a:ext cx="2928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𝟗𝟎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329D5C1B-CC28-45E4-8302-9C4DF13A8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534" y="5374286"/>
                <a:ext cx="292887" cy="338554"/>
              </a:xfrm>
              <a:prstGeom prst="rect">
                <a:avLst/>
              </a:prstGeom>
              <a:blipFill>
                <a:blip r:embed="rId23"/>
                <a:stretch>
                  <a:fillRect r="-39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xmlns="" id="{D1C181BD-B119-4E84-AE24-57EADCC0147B}"/>
                  </a:ext>
                </a:extLst>
              </p:cNvPr>
              <p:cNvSpPr/>
              <p:nvPr/>
            </p:nvSpPr>
            <p:spPr>
              <a:xfrm>
                <a:off x="7764303" y="5374286"/>
                <a:ext cx="2928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𝟔𝟓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D1C181BD-B119-4E84-AE24-57EADCC01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303" y="5374286"/>
                <a:ext cx="292887" cy="338554"/>
              </a:xfrm>
              <a:prstGeom prst="rect">
                <a:avLst/>
              </a:prstGeom>
              <a:blipFill>
                <a:blip r:embed="rId24"/>
                <a:stretch>
                  <a:fillRect r="-39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xmlns="" id="{3E0AC192-E927-48C3-AFB2-7ADEB43AD4B4}"/>
                  </a:ext>
                </a:extLst>
              </p:cNvPr>
              <p:cNvSpPr/>
              <p:nvPr/>
            </p:nvSpPr>
            <p:spPr>
              <a:xfrm>
                <a:off x="8197208" y="5374286"/>
                <a:ext cx="2928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𝟏𝟓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3E0AC192-E927-48C3-AFB2-7ADEB43AD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208" y="5374286"/>
                <a:ext cx="292887" cy="338554"/>
              </a:xfrm>
              <a:prstGeom prst="rect">
                <a:avLst/>
              </a:prstGeom>
              <a:blipFill>
                <a:blip r:embed="rId25"/>
                <a:stretch>
                  <a:fillRect r="-39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矩形 89">
            <a:extLst>
              <a:ext uri="{FF2B5EF4-FFF2-40B4-BE49-F238E27FC236}">
                <a16:creationId xmlns:a16="http://schemas.microsoft.com/office/drawing/2014/main" xmlns="" id="{2D5657B1-BACB-4550-A585-D92EF6223306}"/>
              </a:ext>
            </a:extLst>
          </p:cNvPr>
          <p:cNvSpPr/>
          <p:nvPr/>
        </p:nvSpPr>
        <p:spPr>
          <a:xfrm>
            <a:off x="2087281" y="5796714"/>
            <a:ext cx="2129119" cy="44339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>
              <a:lnSpc>
                <a:spcPts val="3200"/>
              </a:lnSpc>
            </a:pPr>
            <a:r>
              <a:rPr lang="zh-TW" altLang="en-US" sz="20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书本第</a:t>
            </a:r>
            <a:r>
              <a:rPr lang="en-US" altLang="zh-TW" sz="20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282-284</a:t>
            </a:r>
            <a:r>
              <a:rPr lang="zh-TW" altLang="en-US" sz="20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页</a:t>
            </a:r>
            <a:endParaRPr lang="en-US" altLang="zh-TW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26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9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C2121705-A396-4394-AE02-CD552BEAD6A1}"/>
              </a:ext>
            </a:extLst>
          </p:cNvPr>
          <p:cNvSpPr/>
          <p:nvPr/>
        </p:nvSpPr>
        <p:spPr>
          <a:xfrm>
            <a:off x="2311400" y="1955800"/>
            <a:ext cx="1049867" cy="3386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.7 </a:t>
            </a:r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偏序关系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5">
                <a:extLst>
                  <a:ext uri="{FF2B5EF4-FFF2-40B4-BE49-F238E27FC236}">
                    <a16:creationId xmlns:a16="http://schemas.microsoft.com/office/drawing/2014/main" xmlns="" id="{B04DC7B8-31B2-4E7E-B1D5-F885D72EE8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1469277"/>
                <a:ext cx="6824936" cy="1435222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7.19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是非空集合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上的关系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TW" altLang="en-US" sz="20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自反的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zh-TW" altLang="en-US" sz="20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反对称的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zh-TW" altLang="en-US" sz="20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传递的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TW" sz="20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𝑅</m:t>
                    </m:r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偏序关系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记作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≼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1" name="内容占位符 5">
                <a:extLst>
                  <a:ext uri="{FF2B5EF4-FFF2-40B4-BE49-F238E27FC236}">
                    <a16:creationId xmlns:a16="http://schemas.microsoft.com/office/drawing/2014/main" id="{B04DC7B8-31B2-4E7E-B1D5-F885D72EE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1469277"/>
                <a:ext cx="6824936" cy="1435222"/>
              </a:xfrm>
              <a:prstGeom prst="rect">
                <a:avLst/>
              </a:prstGeom>
              <a:blipFill>
                <a:blip r:embed="rId2"/>
                <a:stretch>
                  <a:fillRect l="-89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6081" y="3085979"/>
                <a:ext cx="6824936" cy="10637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32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若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&gt;∈≼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则记为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读作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小于等于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lnSpc>
                    <a:spcPts val="32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小于等于</a:t>
                </a:r>
                <a14:m>
                  <m:oMath xmlns:m="http://schemas.openxmlformats.org/officeDocument/2006/math">
                    <m:r>
                      <a:rPr lang="en-US" altLang="zh-TW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按这个序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排在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的前边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或者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1" y="3085979"/>
                <a:ext cx="6824936" cy="1063724"/>
              </a:xfrm>
              <a:prstGeom prst="rect">
                <a:avLst/>
              </a:prstGeom>
              <a:blipFill>
                <a:blip r:embed="rId3"/>
                <a:stretch>
                  <a:fillRect l="-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id="{F86168F5-1AFD-4D70-B60A-946299910986}"/>
                  </a:ext>
                </a:extLst>
              </p:cNvPr>
              <p:cNvSpPr/>
              <p:nvPr/>
            </p:nvSpPr>
            <p:spPr>
              <a:xfrm>
                <a:off x="1096681" y="4397404"/>
                <a:ext cx="4457453" cy="1733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TW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的恒等关系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; </a:t>
                </a:r>
              </a:p>
              <a:p>
                <a:pPr>
                  <a:lnSpc>
                    <a:spcPts val="3200"/>
                  </a:lnSpc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幂集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上的包含关系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</a:p>
              <a:p>
                <a:pPr>
                  <a:lnSpc>
                    <a:spcPts val="3200"/>
                  </a:lnSpc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上的小于等于关系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</a:p>
              <a:p>
                <a:pPr>
                  <a:lnSpc>
                    <a:spcPts val="3200"/>
                  </a:lnSpc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上的整除关系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86168F5-1AFD-4D70-B60A-94629991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4397404"/>
                <a:ext cx="4457453" cy="1733808"/>
              </a:xfrm>
              <a:prstGeom prst="rect">
                <a:avLst/>
              </a:prstGeom>
              <a:blipFill>
                <a:blip r:embed="rId4"/>
                <a:stretch>
                  <a:fillRect l="-1505" b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xmlns="" id="{27BDB336-7CF0-417E-9466-0E173CFCEE9D}"/>
                  </a:ext>
                </a:extLst>
              </p:cNvPr>
              <p:cNvSpPr/>
              <p:nvPr/>
            </p:nvSpPr>
            <p:spPr>
              <a:xfrm>
                <a:off x="5452534" y="4397404"/>
                <a:ext cx="3531002" cy="50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反例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TW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的全域关系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7BDB336-7CF0-417E-9466-0E173CFCE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534" y="4397404"/>
                <a:ext cx="3531002" cy="502702"/>
              </a:xfrm>
              <a:prstGeom prst="rect">
                <a:avLst/>
              </a:prstGeom>
              <a:blipFill>
                <a:blip r:embed="rId5"/>
                <a:stretch>
                  <a:fillRect l="-1724" r="-3103" b="-8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67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xmlns="" id="{F0B947F9-1411-4E79-96F9-BF70E667E2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1054410"/>
                <a:ext cx="6824936" cy="1435222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7.20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是非空集合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上的偏序关系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(1)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(2)</a:t>
                </a:r>
                <a:r>
                  <a:rPr lang="en-US" altLang="zh-TW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可比</a:t>
                </a:r>
                <a14:m>
                  <m:oMath xmlns:m="http://schemas.openxmlformats.org/officeDocument/2006/math">
                    <m:r>
                      <a:rPr lang="en-US" altLang="zh-TW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F0B947F9-1411-4E79-96F9-BF70E667E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1054410"/>
                <a:ext cx="6824936" cy="1435222"/>
              </a:xfrm>
              <a:prstGeom prst="rect">
                <a:avLst/>
              </a:prstGeom>
              <a:blipFill>
                <a:blip r:embed="rId2"/>
                <a:stretch>
                  <a:fillRect l="-89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xmlns="" id="{D15692BF-91BE-4F47-A1C1-67482D2957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6081" y="2671112"/>
                <a:ext cx="6824936" cy="10637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32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在一偏序关系中任取两元素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有以下四种可能情況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TW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不可比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id="{D15692BF-91BE-4F47-A1C1-67482D29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1" y="2671112"/>
                <a:ext cx="6824936" cy="1063724"/>
              </a:xfrm>
              <a:prstGeom prst="rect">
                <a:avLst/>
              </a:prstGeom>
              <a:blipFill>
                <a:blip r:embed="rId3"/>
                <a:stretch>
                  <a:fillRect l="-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1CEFC096-E88F-4533-AB90-7D9A51ADD179}"/>
                  </a:ext>
                </a:extLst>
              </p:cNvPr>
              <p:cNvSpPr/>
              <p:nvPr/>
            </p:nvSpPr>
            <p:spPr>
              <a:xfrm>
                <a:off x="1096681" y="3706649"/>
                <a:ext cx="6824936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zh-TW" altLang="en-US" sz="2000" b="1" dirty="0" smtClean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={1,2,3}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是整除关系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则有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  <a:p>
                <a:pPr>
                  <a:lnSpc>
                    <a:spcPts val="3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≼=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&lt;1,1&gt;,&lt;1,2&gt;,&lt;1,3&gt;,&lt;2,2&gt;,&lt;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,3&gt;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</m:oMath>
                  </m:oMathPara>
                </a14:m>
                <a:endParaRPr lang="en-US" altLang="zh-TW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3200"/>
                  </a:lnSpc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3 </m:t>
                    </m:r>
                  </m:oMath>
                </a14:m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不可比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CEFC096-E88F-4533-AB90-7D9A51ADD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3706649"/>
                <a:ext cx="6824936" cy="1323439"/>
              </a:xfrm>
              <a:prstGeom prst="rect">
                <a:avLst/>
              </a:prstGeom>
              <a:blipFill rotWithShape="0">
                <a:blip r:embed="rId4"/>
                <a:stretch>
                  <a:fillRect l="-983" b="-2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xmlns="" id="{F7A37620-E91A-44DE-B855-5CD913CB12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5211544"/>
                <a:ext cx="6824936" cy="1435222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7.21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为非空集合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上的偏序关系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∀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都是可比的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全序关系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线序关系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F7A37620-E91A-44DE-B855-5CD913CB1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5211544"/>
                <a:ext cx="6824936" cy="1435222"/>
              </a:xfrm>
              <a:prstGeom prst="rect">
                <a:avLst/>
              </a:prstGeom>
              <a:blipFill>
                <a:blip r:embed="rId5"/>
                <a:stretch>
                  <a:fillRect l="-89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40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xmlns="" id="{CDA139B4-EA70-44FC-8B5C-D6DCC500AB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1054410"/>
                <a:ext cx="6824936" cy="926790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7.22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上的偏序关系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≼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一起称作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偏序集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记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作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,≼&gt;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CDA139B4-EA70-44FC-8B5C-D6DCC500A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1054410"/>
                <a:ext cx="6824936" cy="926790"/>
              </a:xfrm>
              <a:prstGeom prst="rect">
                <a:avLst/>
              </a:prstGeom>
              <a:blipFill>
                <a:blip r:embed="rId2"/>
                <a:stretch>
                  <a:fillRect l="-891" b="-1935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xmlns="" id="{C2F3F179-30CA-44F7-A6C1-1B59814A1AD2}"/>
                  </a:ext>
                </a:extLst>
              </p:cNvPr>
              <p:cNvSpPr/>
              <p:nvPr/>
            </p:nvSpPr>
            <p:spPr>
              <a:xfrm>
                <a:off x="1096681" y="2216515"/>
                <a:ext cx="6824936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(1)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整数集合上的小于等于关系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&lt;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,≤&gt;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</a:p>
              <a:p>
                <a:pPr>
                  <a:lnSpc>
                    <a:spcPts val="3200"/>
                  </a:lnSpc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(2)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上的包含关系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en-US" altLang="zh-TW" sz="200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</a:p>
              <a:p>
                <a:pPr>
                  <a:lnSpc>
                    <a:spcPts val="3200"/>
                  </a:lnSpc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(3)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正整数集合上的整除关系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en-US" altLang="zh-TW" sz="200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2F3F179-30CA-44F7-A6C1-1B59814A1A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2216515"/>
                <a:ext cx="6824936" cy="1323439"/>
              </a:xfrm>
              <a:prstGeom prst="rect">
                <a:avLst/>
              </a:prstGeom>
              <a:blipFill>
                <a:blip r:embed="rId3"/>
                <a:stretch>
                  <a:fillRect l="-983" b="-2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xmlns="" id="{FFCADA63-CD83-4794-9551-4F6B07B40E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4037737"/>
                <a:ext cx="6824936" cy="926790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7.23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,≼&gt;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为偏序集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∀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且不存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𝑧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覆盖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id="{FFCADA63-CD83-4794-9551-4F6B07B40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4037737"/>
                <a:ext cx="6824936" cy="926790"/>
              </a:xfrm>
              <a:prstGeom prst="rect">
                <a:avLst/>
              </a:prstGeom>
              <a:blipFill>
                <a:blip r:embed="rId4"/>
                <a:stretch>
                  <a:fillRect l="-891" r="-624" b="-1935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BB04E5B1-C4D2-49F0-8942-F059CB8ABCF0}"/>
                  </a:ext>
                </a:extLst>
              </p:cNvPr>
              <p:cNvSpPr/>
              <p:nvPr/>
            </p:nvSpPr>
            <p:spPr>
              <a:xfrm>
                <a:off x="1096681" y="5209603"/>
                <a:ext cx="6824936" cy="8731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zh-TW" altLang="en-US" sz="2000" b="1" dirty="0" smtClean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={1,2,3,4,6,8,9,12}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𝐷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sub>
                    </m:sSub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为整除关系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则以下何者为对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lnSpc>
                    <a:spcPts val="3200"/>
                  </a:lnSpc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(1)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8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覆盖</a:t>
                </a:r>
                <a:r>
                  <a:rPr lang="en-US" altLang="zh-TW" sz="200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;    (2)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9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覆盖</a:t>
                </a:r>
                <a:r>
                  <a:rPr lang="en-US" altLang="zh-TW" sz="200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3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;    (3)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12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覆盖</a:t>
                </a:r>
                <a:r>
                  <a:rPr lang="en-US" altLang="zh-TW" sz="200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8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; </a:t>
                </a: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B04E5B1-C4D2-49F0-8942-F059CB8AB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5209603"/>
                <a:ext cx="6824936" cy="873188"/>
              </a:xfrm>
              <a:prstGeom prst="rect">
                <a:avLst/>
              </a:prstGeom>
              <a:blipFill rotWithShape="0">
                <a:blip r:embed="rId5"/>
                <a:stretch>
                  <a:fillRect l="-983" r="-536" b="-9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13753349-20F4-4C3D-A533-563FE571F685}"/>
              </a:ext>
            </a:extLst>
          </p:cNvPr>
          <p:cNvSpPr txBox="1"/>
          <p:nvPr/>
        </p:nvSpPr>
        <p:spPr>
          <a:xfrm>
            <a:off x="2243666" y="6082791"/>
            <a:ext cx="41549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985B0DD-4D5A-4425-8138-A28C8DC90FD0}"/>
              </a:ext>
            </a:extLst>
          </p:cNvPr>
          <p:cNvSpPr txBox="1"/>
          <p:nvPr/>
        </p:nvSpPr>
        <p:spPr>
          <a:xfrm>
            <a:off x="4140199" y="6082791"/>
            <a:ext cx="41549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8F66F3A-7473-41B6-974C-07E8D13A671F}"/>
              </a:ext>
            </a:extLst>
          </p:cNvPr>
          <p:cNvSpPr txBox="1"/>
          <p:nvPr/>
        </p:nvSpPr>
        <p:spPr>
          <a:xfrm>
            <a:off x="6206066" y="6082791"/>
            <a:ext cx="41549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810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EF00E44-E21F-4937-A56B-9242212DE137}"/>
              </a:ext>
            </a:extLst>
          </p:cNvPr>
          <p:cNvSpPr txBox="1"/>
          <p:nvPr/>
        </p:nvSpPr>
        <p:spPr>
          <a:xfrm>
            <a:off x="1261534" y="931333"/>
            <a:ext cx="4475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哈斯图</a:t>
            </a:r>
            <a:r>
              <a:rPr lang="en-US" altLang="zh-TW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TW" sz="32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Hasse</a:t>
            </a:r>
            <a:r>
              <a:rPr lang="en-US" altLang="zh-TW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Diagram)</a:t>
            </a:r>
            <a:endParaRPr lang="zh-CN" altLang="en-US" sz="3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xmlns="" id="{1C374FDC-BE20-4745-88F2-B1A8145BD796}"/>
                  </a:ext>
                </a:extLst>
              </p:cNvPr>
              <p:cNvSpPr/>
              <p:nvPr/>
            </p:nvSpPr>
            <p:spPr>
              <a:xfrm>
                <a:off x="1159529" y="1639212"/>
                <a:ext cx="7002335" cy="2144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偏序集的特殊表达法 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关系图的简化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indent="-457200">
                  <a:lnSpc>
                    <a:spcPts val="3200"/>
                  </a:lnSpc>
                  <a:buFont typeface="+mj-lt"/>
                  <a:buAutoNum type="arabicPeriod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在关系图中去掉所有的自环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457200" indent="-457200">
                  <a:lnSpc>
                    <a:spcPts val="3200"/>
                  </a:lnSpc>
                  <a:buFont typeface="+mj-lt"/>
                  <a:buAutoNum type="arabicPeriod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覆盖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则保留从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的边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其它的边全去掉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457200" indent="-457200">
                  <a:lnSpc>
                    <a:spcPts val="3200"/>
                  </a:lnSpc>
                  <a:buFont typeface="+mj-lt"/>
                  <a:buAutoNum type="arabicPeriod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覆盖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放在下方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放在上方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去掉边上的方向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这一定能做到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因为偏序关系的关系图中无有向圈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C374FDC-BE20-4745-88F2-B1A8145BD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529" y="1639212"/>
                <a:ext cx="7002335" cy="2144177"/>
              </a:xfrm>
              <a:prstGeom prst="rect">
                <a:avLst/>
              </a:prstGeom>
              <a:blipFill>
                <a:blip r:embed="rId2"/>
                <a:stretch>
                  <a:fillRect l="-870" b="-1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E3B6FA03-77CC-4D74-9A15-EA90A37B7A8F}"/>
                  </a:ext>
                </a:extLst>
              </p:cNvPr>
              <p:cNvSpPr/>
              <p:nvPr/>
            </p:nvSpPr>
            <p:spPr>
              <a:xfrm>
                <a:off x="1159532" y="3906493"/>
                <a:ext cx="6824936" cy="913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7.19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画出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1,2,3,4,5,6,7,8,9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𝐷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</m:sub>
                    </m:sSub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</m:oMath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3200"/>
                  </a:lnSpc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的哈斯图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3B6FA03-77CC-4D74-9A15-EA90A37B7A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532" y="3906493"/>
                <a:ext cx="6824936" cy="913070"/>
              </a:xfrm>
              <a:prstGeom prst="rect">
                <a:avLst/>
              </a:prstGeom>
              <a:blipFill>
                <a:blip r:embed="rId3"/>
                <a:stretch>
                  <a:fillRect l="-893" b="-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11090477-0606-473F-B781-0C42E52A9529}"/>
                  </a:ext>
                </a:extLst>
              </p:cNvPr>
              <p:cNvSpPr/>
              <p:nvPr/>
            </p:nvSpPr>
            <p:spPr>
              <a:xfrm>
                <a:off x="1159529" y="4819563"/>
                <a:ext cx="7002335" cy="50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7.20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的哈斯图如图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7.8,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的关系表达式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1090477-0606-473F-B781-0C42E52A9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529" y="4819563"/>
                <a:ext cx="7002335" cy="502702"/>
              </a:xfrm>
              <a:prstGeom prst="rect">
                <a:avLst/>
              </a:prstGeom>
              <a:blipFill>
                <a:blip r:embed="rId4"/>
                <a:stretch>
                  <a:fillRect l="-870"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="" id="{7BF5F173-34DA-4348-8C61-C0F0EC124DC0}"/>
                  </a:ext>
                </a:extLst>
              </p:cNvPr>
              <p:cNvSpPr/>
              <p:nvPr/>
            </p:nvSpPr>
            <p:spPr>
              <a:xfrm>
                <a:off x="1159529" y="5673367"/>
                <a:ext cx="7002335" cy="913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分別画出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18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(2)</a:t>
                </a:r>
                <a:r>
                  <a:rPr lang="en-US" altLang="zh-TW" sz="200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25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、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(3)</a:t>
                </a:r>
                <a:r>
                  <a:rPr lang="en-US" altLang="zh-TW" sz="200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36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及其正因子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在整除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3200"/>
                  </a:lnSpc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关系下的哈斯图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BF5F173-34DA-4348-8C61-C0F0EC124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529" y="5673367"/>
                <a:ext cx="7002335" cy="913070"/>
              </a:xfrm>
              <a:prstGeom prst="rect">
                <a:avLst/>
              </a:prstGeom>
              <a:blipFill>
                <a:blip r:embed="rId5"/>
                <a:stretch>
                  <a:fillRect l="-870" b="-5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39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923683"/>
            <a:ext cx="7886700" cy="767006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迪卡儿积的性质</a:t>
            </a:r>
            <a:endParaRPr lang="zh-CN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92552" cy="450090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×∅=∅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TW" sz="24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都不是空集时</a:t>
                </a:r>
                <a:r>
                  <a:rPr lang="en-US" altLang="zh-TW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都不是空集时</a:t>
                </a:r>
                <a:r>
                  <a:rPr lang="en-US" altLang="zh-TW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对并和交运算满足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分配律</a:t>
                </a:r>
                <a:r>
                  <a:rPr lang="en-US" altLang="zh-TW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altLang="zh-TW" sz="2400" b="0" dirty="0">
                  <a:solidFill>
                    <a:srgbClr val="0000FF"/>
                  </a:solidFill>
                  <a:latin typeface="黑体" panose="02010609060101010101" pitchFamily="49" charset="-122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r>
                        <a:rPr lang="en-US" altLang="zh-TW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TW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TW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 startAt="5"/>
                </a:pP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 startAt="5"/>
                </a:pP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92552" cy="4500909"/>
              </a:xfrm>
              <a:blipFill>
                <a:blip r:embed="rId2"/>
                <a:stretch>
                  <a:fillRect l="-735" t="-23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43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xmlns="" id="{EA1121B3-5C8C-495B-911D-B054326723BE}"/>
              </a:ext>
            </a:extLst>
          </p:cNvPr>
          <p:cNvSpPr/>
          <p:nvPr/>
        </p:nvSpPr>
        <p:spPr>
          <a:xfrm>
            <a:off x="5619750" y="4761853"/>
            <a:ext cx="2002258" cy="1410348"/>
          </a:xfrm>
          <a:custGeom>
            <a:avLst/>
            <a:gdLst>
              <a:gd name="connsiteX0" fmla="*/ 183330 w 2158071"/>
              <a:gd name="connsiteY0" fmla="*/ 123415 h 1456740"/>
              <a:gd name="connsiteX1" fmla="*/ 191796 w 2158071"/>
              <a:gd name="connsiteY1" fmla="*/ 1334148 h 1456740"/>
              <a:gd name="connsiteX2" fmla="*/ 2156063 w 2158071"/>
              <a:gd name="connsiteY2" fmla="*/ 1274881 h 1456740"/>
              <a:gd name="connsiteX3" fmla="*/ 555863 w 2158071"/>
              <a:gd name="connsiteY3" fmla="*/ 89548 h 1456740"/>
              <a:gd name="connsiteX4" fmla="*/ 183330 w 2158071"/>
              <a:gd name="connsiteY4" fmla="*/ 174215 h 145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071" h="1456740">
                <a:moveTo>
                  <a:pt x="183330" y="123415"/>
                </a:moveTo>
                <a:cubicBezTo>
                  <a:pt x="23168" y="632826"/>
                  <a:pt x="-136993" y="1142237"/>
                  <a:pt x="191796" y="1334148"/>
                </a:cubicBezTo>
                <a:cubicBezTo>
                  <a:pt x="520585" y="1526059"/>
                  <a:pt x="2095385" y="1482314"/>
                  <a:pt x="2156063" y="1274881"/>
                </a:cubicBezTo>
                <a:cubicBezTo>
                  <a:pt x="2216741" y="1067448"/>
                  <a:pt x="884652" y="272992"/>
                  <a:pt x="555863" y="89548"/>
                </a:cubicBezTo>
                <a:cubicBezTo>
                  <a:pt x="227074" y="-93896"/>
                  <a:pt x="205202" y="40159"/>
                  <a:pt x="183330" y="17421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xmlns="" id="{11BF94F7-1989-43E4-845E-0D64087E96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1054410"/>
                <a:ext cx="7200652" cy="3026524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7.24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,≼&gt;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为偏序集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(1)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TW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最小元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≼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成立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(2)</a:t>
                </a:r>
                <a14:m>
                  <m:oMath xmlns:m="http://schemas.openxmlformats.org/officeDocument/2006/math">
                    <m:r>
                      <a:rPr lang="en-US" altLang="zh-TW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TW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最大元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≼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成立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(3)</a:t>
                </a:r>
                <a14:m>
                  <m:oMath xmlns:m="http://schemas.openxmlformats.org/officeDocument/2006/math">
                    <m:r>
                      <a:rPr lang="en-US" altLang="zh-TW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TW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极小元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TW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成立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(4)</a:t>
                </a:r>
                <a14:m>
                  <m:oMath xmlns:m="http://schemas.openxmlformats.org/officeDocument/2006/math">
                    <m:r>
                      <a:rPr lang="en-US" altLang="zh-TW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TW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极大元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成立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11BF94F7-1989-43E4-845E-0D64087E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1054410"/>
                <a:ext cx="7200652" cy="3026524"/>
              </a:xfrm>
              <a:prstGeom prst="rect">
                <a:avLst/>
              </a:prstGeom>
              <a:blipFill>
                <a:blip r:embed="rId2"/>
                <a:stretch>
                  <a:fillRect l="-845" r="-59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xmlns="" id="{99C5C3AD-ACFB-42B6-B734-309118988E72}"/>
                  </a:ext>
                </a:extLst>
              </p:cNvPr>
              <p:cNvSpPr/>
              <p:nvPr/>
            </p:nvSpPr>
            <p:spPr>
              <a:xfrm>
                <a:off x="1096681" y="4498864"/>
                <a:ext cx="3991786" cy="913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3200"/>
                  </a:lnSpc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最大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/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小元、极大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/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小元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9C5C3AD-ACFB-42B6-B734-309118988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4498864"/>
                <a:ext cx="3991786" cy="913070"/>
              </a:xfrm>
              <a:prstGeom prst="rect">
                <a:avLst/>
              </a:prstGeom>
              <a:blipFill>
                <a:blip r:embed="rId3"/>
                <a:stretch>
                  <a:fillRect l="-1679" r="-305" b="-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20B61972-CB52-4BEE-9234-F313B27EAF9D}"/>
              </a:ext>
            </a:extLst>
          </p:cNvPr>
          <p:cNvGrpSpPr/>
          <p:nvPr/>
        </p:nvGrpSpPr>
        <p:grpSpPr>
          <a:xfrm>
            <a:off x="5761991" y="4396226"/>
            <a:ext cx="1550552" cy="1628845"/>
            <a:chOff x="5761991" y="4396226"/>
            <a:chExt cx="1550552" cy="162884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xmlns="" id="{8CD23F25-5844-4106-86AF-301F0839A17B}"/>
                </a:ext>
              </a:extLst>
            </p:cNvPr>
            <p:cNvSpPr/>
            <p:nvPr/>
          </p:nvSpPr>
          <p:spPr>
            <a:xfrm>
              <a:off x="6483898" y="4710970"/>
              <a:ext cx="97474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0CA4441A-951E-4F3F-8D86-F383E2907BDE}"/>
                </a:ext>
              </a:extLst>
            </p:cNvPr>
            <p:cNvSpPr/>
            <p:nvPr/>
          </p:nvSpPr>
          <p:spPr>
            <a:xfrm>
              <a:off x="5958964" y="5127881"/>
              <a:ext cx="97474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1BBA540A-6BC3-49CD-9B32-EE7E5C69638F}"/>
                </a:ext>
              </a:extLst>
            </p:cNvPr>
            <p:cNvSpPr/>
            <p:nvPr/>
          </p:nvSpPr>
          <p:spPr>
            <a:xfrm>
              <a:off x="5958964" y="5779814"/>
              <a:ext cx="97474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200014BE-A81E-4874-A91E-A0B3DF76FD0F}"/>
                </a:ext>
              </a:extLst>
            </p:cNvPr>
            <p:cNvSpPr/>
            <p:nvPr/>
          </p:nvSpPr>
          <p:spPr>
            <a:xfrm>
              <a:off x="7008830" y="5127881"/>
              <a:ext cx="97474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62580200-E18D-4CBE-8A3E-70C529BB1F69}"/>
                </a:ext>
              </a:extLst>
            </p:cNvPr>
            <p:cNvSpPr/>
            <p:nvPr/>
          </p:nvSpPr>
          <p:spPr>
            <a:xfrm>
              <a:off x="7008830" y="5779814"/>
              <a:ext cx="97474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xmlns="" id="{4DB1989A-474D-4FB0-97BF-FC10F8360B7A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6042163" y="4802094"/>
              <a:ext cx="456010" cy="3414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xmlns="" id="{4D4FAB4C-0B91-4CF8-A02C-F797A5843BD0}"/>
                </a:ext>
              </a:extLst>
            </p:cNvPr>
            <p:cNvCxnSpPr>
              <a:cxnSpLocks/>
              <a:stCxn id="4" idx="5"/>
              <a:endCxn id="7" idx="1"/>
            </p:cNvCxnSpPr>
            <p:nvPr/>
          </p:nvCxnSpPr>
          <p:spPr>
            <a:xfrm>
              <a:off x="6567097" y="4802094"/>
              <a:ext cx="456008" cy="3414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2FF9C1D4-3A72-43CC-963B-D60BD4F94E98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6007701" y="5234639"/>
              <a:ext cx="0" cy="545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xmlns="" id="{0E0854C2-4C31-4C52-8F7F-5B61BD11BCE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7057567" y="5234639"/>
              <a:ext cx="0" cy="545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B2D5953B-A3D1-4522-81F8-1D79B18668F8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6042163" y="5219005"/>
              <a:ext cx="980942" cy="5764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xmlns="" id="{1C9582A8-F9BE-4CDC-AADF-9A638A151E6D}"/>
                </a:ext>
              </a:extLst>
            </p:cNvPr>
            <p:cNvCxnSpPr>
              <a:cxnSpLocks/>
              <a:stCxn id="7" idx="3"/>
              <a:endCxn id="6" idx="7"/>
            </p:cNvCxnSpPr>
            <p:nvPr/>
          </p:nvCxnSpPr>
          <p:spPr>
            <a:xfrm flipH="1">
              <a:off x="6042163" y="5219005"/>
              <a:ext cx="980942" cy="5764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xmlns="" id="{D8A795DD-5C7C-47C1-B2C1-3257BBA712FD}"/>
                    </a:ext>
                  </a:extLst>
                </p:cNvPr>
                <p:cNvSpPr txBox="1"/>
                <p:nvPr/>
              </p:nvSpPr>
              <p:spPr>
                <a:xfrm>
                  <a:off x="6439243" y="4396226"/>
                  <a:ext cx="186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D8A795DD-5C7C-47C1-B2C1-3257BBA71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9243" y="4396226"/>
                  <a:ext cx="18678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9355" r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xmlns="" id="{8EACCDDE-81F6-4193-9B6B-2638A7B6602E}"/>
                    </a:ext>
                  </a:extLst>
                </p:cNvPr>
                <p:cNvSpPr txBox="1"/>
                <p:nvPr/>
              </p:nvSpPr>
              <p:spPr>
                <a:xfrm>
                  <a:off x="5761991" y="4972804"/>
                  <a:ext cx="186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8EACCDDE-81F6-4193-9B6B-2638A7B66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991" y="4972804"/>
                  <a:ext cx="18678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9032" r="-25806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xmlns="" id="{861C491D-D84E-4378-8C30-D2422CCD84CE}"/>
                    </a:ext>
                  </a:extLst>
                </p:cNvPr>
                <p:cNvSpPr txBox="1"/>
                <p:nvPr/>
              </p:nvSpPr>
              <p:spPr>
                <a:xfrm>
                  <a:off x="5770356" y="5748072"/>
                  <a:ext cx="1660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861C491D-D84E-4378-8C30-D2422CCD8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356" y="5748072"/>
                  <a:ext cx="16600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2222" r="-148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xmlns="" id="{F5C6DF19-9B0E-4410-A75E-4A44DAE92CD2}"/>
                    </a:ext>
                  </a:extLst>
                </p:cNvPr>
                <p:cNvSpPr txBox="1"/>
                <p:nvPr/>
              </p:nvSpPr>
              <p:spPr>
                <a:xfrm>
                  <a:off x="7106304" y="4942006"/>
                  <a:ext cx="1932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F5C6DF19-9B0E-4410-A75E-4A44DAE92C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6304" y="4942006"/>
                  <a:ext cx="19325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2258" r="-29032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xmlns="" id="{4D82FCE4-4AEE-4854-AB57-4C4A00DB3BD4}"/>
                    </a:ext>
                  </a:extLst>
                </p:cNvPr>
                <p:cNvSpPr txBox="1"/>
                <p:nvPr/>
              </p:nvSpPr>
              <p:spPr>
                <a:xfrm>
                  <a:off x="7140766" y="5748071"/>
                  <a:ext cx="1717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4D82FCE4-4AEE-4854-AB57-4C4A00DB3B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0766" y="5748071"/>
                  <a:ext cx="17177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0690" r="-137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8ECC4408-FC51-482C-85E9-87D6B43FE6FD}"/>
                  </a:ext>
                </a:extLst>
              </p:cNvPr>
              <p:cNvSpPr/>
              <p:nvPr/>
            </p:nvSpPr>
            <p:spPr>
              <a:xfrm>
                <a:off x="1102364" y="5568535"/>
                <a:ext cx="3986104" cy="913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𝑐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上的最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3200"/>
                  </a:lnSpc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大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/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小元、极大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/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小元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ECC4408-FC51-482C-85E9-87D6B43FE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64" y="5568535"/>
                <a:ext cx="3986104" cy="913070"/>
              </a:xfrm>
              <a:prstGeom prst="rect">
                <a:avLst/>
              </a:prstGeom>
              <a:blipFill>
                <a:blip r:embed="rId9"/>
                <a:stretch>
                  <a:fillRect l="-1682" b="-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87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xmlns="" id="{07E5DB45-D724-4FCC-9A82-6A73FB1BF7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1054410"/>
                <a:ext cx="7200652" cy="3051923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7.25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,≼&gt;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为偏序集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(1)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TW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上界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≼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成立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(2)</a:t>
                </a:r>
                <a14:m>
                  <m:oMath xmlns:m="http://schemas.openxmlformats.org/officeDocument/2006/math">
                    <m:r>
                      <a:rPr lang="en-US" altLang="zh-TW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TW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下界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≼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成立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(3)</a:t>
                </a:r>
                <a14:m>
                  <m:oMath xmlns:m="http://schemas.openxmlformats.org/officeDocument/2006/math">
                    <m:r>
                      <a:rPr lang="en-US" altLang="zh-TW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TW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最小上界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上确界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e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a:rPr lang="zh-TW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为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𝐵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a:rPr lang="zh-TW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的</m:t>
                        </m:r>
                        <m:r>
                          <a:rPr lang="zh-TW" alt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上</m:t>
                        </m:r>
                        <m:r>
                          <a:rPr lang="zh-TW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界</m:t>
                        </m:r>
                      </m:e>
                    </m:d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最小元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为上确界</a:t>
                </a:r>
                <a:endParaRPr lang="en-US" altLang="zh-TW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(4)</a:t>
                </a:r>
                <a14:m>
                  <m:oMath xmlns:m="http://schemas.openxmlformats.org/officeDocument/2006/math">
                    <m:r>
                      <a:rPr lang="en-US" altLang="zh-TW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TW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最大下界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下确界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令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𝐷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e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a:rPr lang="zh-TW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为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𝐵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a:rPr lang="zh-TW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的</m:t>
                        </m:r>
                        <m:r>
                          <a:rPr lang="zh-TW" alt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下</m:t>
                        </m:r>
                        <m:r>
                          <a:rPr lang="zh-TW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界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最大元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为上确界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07E5DB45-D724-4FCC-9A82-6A73FB1BF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1054410"/>
                <a:ext cx="7200652" cy="3051923"/>
              </a:xfrm>
              <a:prstGeom prst="rect">
                <a:avLst/>
              </a:prstGeom>
              <a:blipFill>
                <a:blip r:embed="rId2"/>
                <a:stretch>
                  <a:fillRect l="-845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xmlns="" id="{F224F649-B628-447C-8D1B-E19AE3078D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539" y="4247084"/>
                <a:ext cx="7012794" cy="9870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32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的最大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/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小元一定是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的上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/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小界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同时也是上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/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下确界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lnSpc>
                    <a:spcPts val="32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/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下确界若存在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必定唯一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id="{F224F649-B628-447C-8D1B-E19AE3078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539" y="4247084"/>
                <a:ext cx="7012794" cy="987044"/>
              </a:xfrm>
              <a:prstGeom prst="rect">
                <a:avLst/>
              </a:prstGeom>
              <a:blipFill>
                <a:blip r:embed="rId3"/>
                <a:stretch>
                  <a:fillRect l="-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D0078D16-AD76-442F-BCBC-D9E5257E64AC}"/>
                  </a:ext>
                </a:extLst>
              </p:cNvPr>
              <p:cNvSpPr/>
              <p:nvPr/>
            </p:nvSpPr>
            <p:spPr>
              <a:xfrm>
                <a:off x="1094257" y="5507226"/>
                <a:ext cx="3991786" cy="913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𝑐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上的上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/</a:t>
                </a:r>
              </a:p>
              <a:p>
                <a:pPr>
                  <a:lnSpc>
                    <a:spcPts val="3200"/>
                  </a:lnSpc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下确界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0078D16-AD76-442F-BCBC-D9E5257E64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257" y="5507226"/>
                <a:ext cx="3991786" cy="913070"/>
              </a:xfrm>
              <a:prstGeom prst="rect">
                <a:avLst/>
              </a:prstGeom>
              <a:blipFill>
                <a:blip r:embed="rId4"/>
                <a:stretch>
                  <a:fillRect l="-1682" b="-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xmlns="" id="{9BFBC50E-A517-4B82-B538-8B90023E6D99}"/>
              </a:ext>
            </a:extLst>
          </p:cNvPr>
          <p:cNvSpPr/>
          <p:nvPr/>
        </p:nvSpPr>
        <p:spPr>
          <a:xfrm>
            <a:off x="5619750" y="5234128"/>
            <a:ext cx="2002258" cy="1410348"/>
          </a:xfrm>
          <a:custGeom>
            <a:avLst/>
            <a:gdLst>
              <a:gd name="connsiteX0" fmla="*/ 183330 w 2158071"/>
              <a:gd name="connsiteY0" fmla="*/ 123415 h 1456740"/>
              <a:gd name="connsiteX1" fmla="*/ 191796 w 2158071"/>
              <a:gd name="connsiteY1" fmla="*/ 1334148 h 1456740"/>
              <a:gd name="connsiteX2" fmla="*/ 2156063 w 2158071"/>
              <a:gd name="connsiteY2" fmla="*/ 1274881 h 1456740"/>
              <a:gd name="connsiteX3" fmla="*/ 555863 w 2158071"/>
              <a:gd name="connsiteY3" fmla="*/ 89548 h 1456740"/>
              <a:gd name="connsiteX4" fmla="*/ 183330 w 2158071"/>
              <a:gd name="connsiteY4" fmla="*/ 174215 h 145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071" h="1456740">
                <a:moveTo>
                  <a:pt x="183330" y="123415"/>
                </a:moveTo>
                <a:cubicBezTo>
                  <a:pt x="23168" y="632826"/>
                  <a:pt x="-136993" y="1142237"/>
                  <a:pt x="191796" y="1334148"/>
                </a:cubicBezTo>
                <a:cubicBezTo>
                  <a:pt x="520585" y="1526059"/>
                  <a:pt x="2095385" y="1482314"/>
                  <a:pt x="2156063" y="1274881"/>
                </a:cubicBezTo>
                <a:cubicBezTo>
                  <a:pt x="2216741" y="1067448"/>
                  <a:pt x="884652" y="272992"/>
                  <a:pt x="555863" y="89548"/>
                </a:cubicBezTo>
                <a:cubicBezTo>
                  <a:pt x="227074" y="-93896"/>
                  <a:pt x="205202" y="40159"/>
                  <a:pt x="183330" y="17421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1934CB3D-E09E-4D0B-8CB9-070F3A6E959A}"/>
              </a:ext>
            </a:extLst>
          </p:cNvPr>
          <p:cNvGrpSpPr/>
          <p:nvPr/>
        </p:nvGrpSpPr>
        <p:grpSpPr>
          <a:xfrm>
            <a:off x="5761991" y="4868501"/>
            <a:ext cx="1550552" cy="1628845"/>
            <a:chOff x="5761991" y="4396226"/>
            <a:chExt cx="1550552" cy="1628845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xmlns="" id="{0F687448-6AA6-4197-B639-AD8BFA8E9A35}"/>
                </a:ext>
              </a:extLst>
            </p:cNvPr>
            <p:cNvSpPr/>
            <p:nvPr/>
          </p:nvSpPr>
          <p:spPr>
            <a:xfrm>
              <a:off x="6483898" y="4710970"/>
              <a:ext cx="97474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xmlns="" id="{D710EE49-03E3-4ED4-B4C5-1E3AC8486A7C}"/>
                </a:ext>
              </a:extLst>
            </p:cNvPr>
            <p:cNvSpPr/>
            <p:nvPr/>
          </p:nvSpPr>
          <p:spPr>
            <a:xfrm>
              <a:off x="5958964" y="5127881"/>
              <a:ext cx="97474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xmlns="" id="{35E2392B-27A2-471D-BF91-CFCBE88E04E0}"/>
                </a:ext>
              </a:extLst>
            </p:cNvPr>
            <p:cNvSpPr/>
            <p:nvPr/>
          </p:nvSpPr>
          <p:spPr>
            <a:xfrm>
              <a:off x="5958964" y="5779814"/>
              <a:ext cx="97474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xmlns="" id="{944E925D-C643-4316-977E-05C0519F9E5C}"/>
                </a:ext>
              </a:extLst>
            </p:cNvPr>
            <p:cNvSpPr/>
            <p:nvPr/>
          </p:nvSpPr>
          <p:spPr>
            <a:xfrm>
              <a:off x="7008830" y="5127881"/>
              <a:ext cx="97474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xmlns="" id="{C61A3BF3-7AFA-4C3E-A49D-2407E3F32E99}"/>
                </a:ext>
              </a:extLst>
            </p:cNvPr>
            <p:cNvSpPr/>
            <p:nvPr/>
          </p:nvSpPr>
          <p:spPr>
            <a:xfrm>
              <a:off x="7008830" y="5779814"/>
              <a:ext cx="97474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xmlns="" id="{65D93ACD-AC06-401B-BAFC-720D438F1E62}"/>
                </a:ext>
              </a:extLst>
            </p:cNvPr>
            <p:cNvCxnSpPr>
              <a:stCxn id="41" idx="3"/>
              <a:endCxn id="42" idx="7"/>
            </p:cNvCxnSpPr>
            <p:nvPr/>
          </p:nvCxnSpPr>
          <p:spPr>
            <a:xfrm flipH="1">
              <a:off x="6042163" y="4802094"/>
              <a:ext cx="456010" cy="3414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xmlns="" id="{2591955F-B79D-494B-A310-4F795B4F1E65}"/>
                </a:ext>
              </a:extLst>
            </p:cNvPr>
            <p:cNvCxnSpPr>
              <a:cxnSpLocks/>
              <a:stCxn id="41" idx="5"/>
              <a:endCxn id="44" idx="1"/>
            </p:cNvCxnSpPr>
            <p:nvPr/>
          </p:nvCxnSpPr>
          <p:spPr>
            <a:xfrm>
              <a:off x="6567097" y="4802094"/>
              <a:ext cx="456008" cy="3414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xmlns="" id="{E9E71BB7-88B8-4918-B317-0887CF09F23D}"/>
                </a:ext>
              </a:extLst>
            </p:cNvPr>
            <p:cNvCxnSpPr>
              <a:cxnSpLocks/>
              <a:stCxn id="42" idx="4"/>
              <a:endCxn id="43" idx="0"/>
            </p:cNvCxnSpPr>
            <p:nvPr/>
          </p:nvCxnSpPr>
          <p:spPr>
            <a:xfrm>
              <a:off x="6007701" y="5234639"/>
              <a:ext cx="0" cy="545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xmlns="" id="{C9499C51-95DF-4D80-B6BC-C2863D0C3B44}"/>
                </a:ext>
              </a:extLst>
            </p:cNvPr>
            <p:cNvCxnSpPr>
              <a:cxnSpLocks/>
              <a:stCxn id="44" idx="4"/>
              <a:endCxn id="45" idx="0"/>
            </p:cNvCxnSpPr>
            <p:nvPr/>
          </p:nvCxnSpPr>
          <p:spPr>
            <a:xfrm>
              <a:off x="7057567" y="5234639"/>
              <a:ext cx="0" cy="545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xmlns="" id="{0E5CCD3F-F344-4230-80CC-151C2AAF3C0E}"/>
                </a:ext>
              </a:extLst>
            </p:cNvPr>
            <p:cNvCxnSpPr>
              <a:cxnSpLocks/>
              <a:stCxn id="42" idx="5"/>
              <a:endCxn id="45" idx="1"/>
            </p:cNvCxnSpPr>
            <p:nvPr/>
          </p:nvCxnSpPr>
          <p:spPr>
            <a:xfrm>
              <a:off x="6042163" y="5219005"/>
              <a:ext cx="980942" cy="5764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xmlns="" id="{6167ACB4-6B9A-4B67-BCAC-9A15109D7B4D}"/>
                </a:ext>
              </a:extLst>
            </p:cNvPr>
            <p:cNvCxnSpPr>
              <a:cxnSpLocks/>
              <a:stCxn id="44" idx="3"/>
              <a:endCxn id="43" idx="7"/>
            </p:cNvCxnSpPr>
            <p:nvPr/>
          </p:nvCxnSpPr>
          <p:spPr>
            <a:xfrm flipH="1">
              <a:off x="6042163" y="5219005"/>
              <a:ext cx="980942" cy="5764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xmlns="" id="{33294B7E-E0F6-41EE-B802-268315DA98D4}"/>
                    </a:ext>
                  </a:extLst>
                </p:cNvPr>
                <p:cNvSpPr txBox="1"/>
                <p:nvPr/>
              </p:nvSpPr>
              <p:spPr>
                <a:xfrm>
                  <a:off x="6439243" y="4396226"/>
                  <a:ext cx="186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D8A795DD-5C7C-47C1-B2C1-3257BBA71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9243" y="4396226"/>
                  <a:ext cx="18678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9355" r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xmlns="" id="{9883B650-A603-4D75-A709-028C193F4651}"/>
                    </a:ext>
                  </a:extLst>
                </p:cNvPr>
                <p:cNvSpPr txBox="1"/>
                <p:nvPr/>
              </p:nvSpPr>
              <p:spPr>
                <a:xfrm>
                  <a:off x="5761991" y="4972804"/>
                  <a:ext cx="186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8EACCDDE-81F6-4193-9B6B-2638A7B66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991" y="4972804"/>
                  <a:ext cx="18678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9032" r="-25806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xmlns="" id="{9FB7DE40-017D-4C3D-A1D0-C2D5A17028B4}"/>
                    </a:ext>
                  </a:extLst>
                </p:cNvPr>
                <p:cNvSpPr txBox="1"/>
                <p:nvPr/>
              </p:nvSpPr>
              <p:spPr>
                <a:xfrm>
                  <a:off x="5770356" y="5748072"/>
                  <a:ext cx="1660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861C491D-D84E-4378-8C30-D2422CCD8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356" y="5748072"/>
                  <a:ext cx="16600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2222" r="-148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xmlns="" id="{13A5DA1B-77A4-4DCC-9F36-6ECE4811FD46}"/>
                    </a:ext>
                  </a:extLst>
                </p:cNvPr>
                <p:cNvSpPr txBox="1"/>
                <p:nvPr/>
              </p:nvSpPr>
              <p:spPr>
                <a:xfrm>
                  <a:off x="7106304" y="4942006"/>
                  <a:ext cx="1932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F5C6DF19-9B0E-4410-A75E-4A44DAE92C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6304" y="4942006"/>
                  <a:ext cx="19325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2258" r="-29032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xmlns="" id="{BC15F89F-3F17-4F03-B3CD-9872A84F752F}"/>
                    </a:ext>
                  </a:extLst>
                </p:cNvPr>
                <p:cNvSpPr txBox="1"/>
                <p:nvPr/>
              </p:nvSpPr>
              <p:spPr>
                <a:xfrm>
                  <a:off x="7140766" y="5748071"/>
                  <a:ext cx="1717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4D82FCE4-4AEE-4854-AB57-4C4A00DB3B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0766" y="5748071"/>
                  <a:ext cx="17177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0690" r="-137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3689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92537"/>
            <a:ext cx="7886700" cy="468442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endParaRPr lang="en-US" altLang="zh-CN" sz="40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zh-TW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七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TW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4,  12,  13,  14,  24,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26,  36,  40,  41,  42.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zh-TW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缴交作业</a:t>
            </a:r>
            <a:endParaRPr lang="en-US" altLang="zh-CN" sz="40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zh-TW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七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TW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14,  26,  36,  42.  </a:t>
            </a:r>
          </a:p>
          <a:p>
            <a:pPr eaLnBrk="1" hangingPunct="1">
              <a:buNone/>
            </a:pPr>
            <a:r>
              <a:rPr lang="en-US" altLang="zh-TW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96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778934"/>
            <a:ext cx="7886700" cy="53980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缴交作业</a:t>
            </a:r>
            <a:endParaRPr lang="en-US" altLang="zh-CN" sz="40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zh-TW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六 </a:t>
            </a:r>
            <a:r>
              <a:rPr lang="en-US" altLang="zh-TW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18,  22(2),  45(2)</a:t>
            </a:r>
          </a:p>
          <a:p>
            <a:pPr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习题</a:t>
            </a:r>
            <a:r>
              <a:rPr lang="zh-TW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七 </a:t>
            </a:r>
            <a:r>
              <a:rPr lang="en-US" altLang="zh-TW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14,  26,  36,  42.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zh-TW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习题课演练</a:t>
            </a:r>
            <a:endParaRPr lang="en-US" altLang="zh-CN" sz="40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zh-TW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六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TW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36,  43.  </a:t>
            </a:r>
          </a:p>
          <a:p>
            <a:pPr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习题</a:t>
            </a:r>
            <a:r>
              <a:rPr lang="zh-TW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七  </a:t>
            </a:r>
            <a:r>
              <a:rPr lang="en-US" altLang="zh-TW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11,  24,  25,  31, 32  </a:t>
            </a:r>
          </a:p>
          <a:p>
            <a:pPr>
              <a:buNone/>
            </a:pPr>
            <a:r>
              <a:rPr lang="en-US" altLang="zh-TW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37,  40,  47,  48.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71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0000" y="5403686"/>
                <a:ext cx="7923298" cy="9450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练习</a:t>
                </a:r>
                <a:r>
                  <a:rPr lang="en-US" altLang="zh-TW" sz="2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2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TW" sz="19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CN" sz="19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)=(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∪(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19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19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(2)</a:t>
                </a:r>
                <a14:m>
                  <m:oMath xmlns:m="http://schemas.openxmlformats.org/officeDocument/2006/math">
                    <m:r>
                      <a:rPr lang="en-US" altLang="zh-CN" sz="19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9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19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)=(</m:t>
                    </m:r>
                    <m:r>
                      <a:rPr lang="en-US" altLang="zh-CN" sz="19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19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∩(</m:t>
                    </m:r>
                    <m: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)∩(</m:t>
                    </m:r>
                    <m: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)∩(</m:t>
                    </m:r>
                    <m: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19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0" y="5403686"/>
                <a:ext cx="7923298" cy="945015"/>
              </a:xfrm>
              <a:prstGeom prst="rect">
                <a:avLst/>
              </a:prstGeom>
              <a:blipFill>
                <a:blip r:embed="rId2"/>
                <a:stretch>
                  <a:fillRect l="-1000" t="-2581" b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876472" y="6346469"/>
                <a:ext cx="2272224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∩(</m:t>
                      </m:r>
                      <m:r>
                        <a:rPr lang="en-US" altLang="zh-CN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9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472" y="6346469"/>
                <a:ext cx="2272224" cy="292388"/>
              </a:xfrm>
              <a:prstGeom prst="rect">
                <a:avLst/>
              </a:prstGeom>
              <a:blipFill>
                <a:blip r:embed="rId3"/>
                <a:stretch>
                  <a:fillRect r="-2145" b="-39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0000" y="906204"/>
                <a:ext cx="7458954" cy="5798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TW" altLang="en-US" sz="2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7.2</a:t>
                </a:r>
                <a:r>
                  <a:rPr lang="en-US" altLang="zh-TW" sz="22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={1,2}</m:t>
                    </m:r>
                  </m:oMath>
                </a14:m>
                <a:r>
                  <a:rPr lang="en-US" altLang="zh-TW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TW" sz="2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r>
                      <a:rPr lang="en-US" altLang="zh-TW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TW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)×</m:t>
                    </m:r>
                    <m:r>
                      <a:rPr lang="en-US" altLang="zh-TW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0" y="906204"/>
                <a:ext cx="7458954" cy="579898"/>
              </a:xfrm>
              <a:prstGeom prst="rect">
                <a:avLst/>
              </a:prstGeom>
              <a:blipFill>
                <a:blip r:embed="rId4"/>
                <a:stretch>
                  <a:fillRect l="-1062" t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0000" y="1579033"/>
                <a:ext cx="7458954" cy="5798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TW" altLang="en-US" sz="2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7.3</a:t>
                </a:r>
                <a:r>
                  <a:rPr lang="en-US" altLang="zh-TW" sz="22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为任意集合</a:t>
                </a:r>
                <a:r>
                  <a:rPr lang="en-US" altLang="zh-TW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判断以下命题的真假值</a:t>
                </a:r>
                <a:r>
                  <a:rPr lang="en-US" altLang="zh-TW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0" y="1579033"/>
                <a:ext cx="7458954" cy="579898"/>
              </a:xfrm>
              <a:prstGeom prst="rect">
                <a:avLst/>
              </a:prstGeom>
              <a:blipFill>
                <a:blip r:embed="rId5"/>
                <a:stretch>
                  <a:fillRect l="-1062" t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601678" y="2038793"/>
                <a:ext cx="352513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2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78" y="2038793"/>
                <a:ext cx="3525132" cy="338554"/>
              </a:xfrm>
              <a:prstGeom prst="rect">
                <a:avLst/>
              </a:prstGeom>
              <a:blipFill>
                <a:blip r:embed="rId6"/>
                <a:stretch>
                  <a:fillRect l="-4844" t="-30357" r="-3979" b="-4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601678" y="2449414"/>
                <a:ext cx="482792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2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(2)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78" y="2449414"/>
                <a:ext cx="4827925" cy="338554"/>
              </a:xfrm>
              <a:prstGeom prst="rect">
                <a:avLst/>
              </a:prstGeom>
              <a:blipFill>
                <a:blip r:embed="rId7"/>
                <a:stretch>
                  <a:fillRect l="-3535" t="-30909" b="-4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601678" y="2894548"/>
                <a:ext cx="476406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2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(3)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78" y="2894548"/>
                <a:ext cx="4764061" cy="338554"/>
              </a:xfrm>
              <a:prstGeom prst="rect">
                <a:avLst/>
              </a:prstGeom>
              <a:blipFill>
                <a:blip r:embed="rId8"/>
                <a:stretch>
                  <a:fillRect l="-3585" t="-30909" b="-4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601678" y="3370460"/>
                <a:ext cx="393998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2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(4)</a:t>
                </a:r>
                <a:r>
                  <a:rPr lang="zh-TW" altLang="en-US" sz="22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存在集合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78" y="3370460"/>
                <a:ext cx="3939989" cy="338554"/>
              </a:xfrm>
              <a:prstGeom prst="rect">
                <a:avLst/>
              </a:prstGeom>
              <a:blipFill>
                <a:blip r:embed="rId9"/>
                <a:stretch>
                  <a:fillRect l="-4334" t="-30909" r="-3560" b="-4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6365739" y="2863770"/>
            <a:ext cx="441146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</a:t>
            </a:r>
            <a:endParaRPr lang="zh-CN" altLang="en-US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41586" y="2008015"/>
            <a:ext cx="441146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</a:t>
            </a:r>
            <a:endParaRPr lang="zh-CN" altLang="en-US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50970" y="2422371"/>
            <a:ext cx="441146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</a:t>
            </a:r>
            <a:endParaRPr lang="zh-CN" altLang="en-US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37786" y="3339418"/>
            <a:ext cx="441146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</a:t>
            </a:r>
            <a:endParaRPr lang="zh-CN" altLang="en-US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601678" y="3808434"/>
                <a:ext cx="550144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2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(5)</a:t>
                </a:r>
                <a:r>
                  <a:rPr lang="zh-TW" altLang="en-US" sz="2200" b="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TW" sz="2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则有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78" y="3808434"/>
                <a:ext cx="5501442" cy="338554"/>
              </a:xfrm>
              <a:prstGeom prst="rect">
                <a:avLst/>
              </a:prstGeom>
              <a:blipFill>
                <a:blip r:embed="rId10"/>
                <a:stretch>
                  <a:fillRect l="-3104" t="-32727" b="-4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601678" y="4260047"/>
                <a:ext cx="535627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2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(6)</a:t>
                </a:r>
                <a:r>
                  <a:rPr lang="zh-TW" altLang="en-US" sz="2200" b="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TW" sz="2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则有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78" y="4260047"/>
                <a:ext cx="5356274" cy="338554"/>
              </a:xfrm>
              <a:prstGeom prst="rect">
                <a:avLst/>
              </a:prstGeom>
              <a:blipFill>
                <a:blip r:embed="rId11"/>
                <a:stretch>
                  <a:fillRect l="-3189" t="-30909" r="-2278" b="-4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584558" y="4713328"/>
                <a:ext cx="537339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2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(7)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−(</m:t>
                    </m:r>
                    <m:r>
                      <a:rPr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558" y="4713328"/>
                <a:ext cx="5373394" cy="338554"/>
              </a:xfrm>
              <a:prstGeom prst="rect">
                <a:avLst/>
              </a:prstGeom>
              <a:blipFill>
                <a:blip r:embed="rId12"/>
                <a:stretch>
                  <a:fillRect l="-3178" t="-30357" r="-2270" b="-4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6996416" y="3777656"/>
            <a:ext cx="441146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</a:t>
            </a:r>
            <a:endParaRPr lang="zh-CN" altLang="en-US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03955" y="4230103"/>
            <a:ext cx="441146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</a:t>
            </a:r>
            <a:endParaRPr lang="zh-CN" altLang="en-US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03955" y="4682550"/>
            <a:ext cx="441146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</a:t>
            </a:r>
            <a:endParaRPr lang="zh-CN" altLang="en-US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7648013" y="4680192"/>
                <a:ext cx="1495987" cy="70788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b="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=∅</m:t>
                    </m:r>
                  </m:oMath>
                </a14:m>
                <a:endParaRPr lang="en-US" altLang="zh-CN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000" b="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𝐷</m:t>
                    </m:r>
                  </m:oMath>
                </a14:m>
                <a:endParaRPr lang="zh-CN" altLang="en-US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013" y="4680192"/>
                <a:ext cx="1495987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43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xmlns="" id="{4741C5B1-B23C-4840-8CEF-C4FB73FFB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493973"/>
              </p:ext>
            </p:extLst>
          </p:nvPr>
        </p:nvGraphicFramePr>
        <p:xfrm>
          <a:off x="652462" y="1498173"/>
          <a:ext cx="7478406" cy="891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" name="Equation" r:id="rId3" imgW="3835080" imgH="457200" progId="Equation.DSMT4">
                  <p:embed/>
                </p:oleObj>
              </mc:Choice>
              <mc:Fallback>
                <p:oleObj name="Equation" r:id="rId3" imgW="3835080" imgH="45720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xmlns="" id="{4741C5B1-B23C-4840-8CEF-C4FB73FFB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" y="1498173"/>
                        <a:ext cx="7478406" cy="89154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二元关系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1"/>
              <p:cNvSpPr txBox="1">
                <a:spLocks/>
              </p:cNvSpPr>
              <p:nvPr/>
            </p:nvSpPr>
            <p:spPr>
              <a:xfrm>
                <a:off x="991560" y="2539718"/>
                <a:ext cx="5349476" cy="93296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sz="2000" dirty="0"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 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则记作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𝑥𝑅𝑦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TW" altLang="en-US" sz="2000" dirty="0"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 ∉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则记作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𝑥𝑅𝑦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内容占位符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60" y="2539718"/>
                <a:ext cx="5349476" cy="932968"/>
              </a:xfrm>
              <a:prstGeom prst="rect">
                <a:avLst/>
              </a:prstGeom>
              <a:blipFill>
                <a:blip r:embed="rId5"/>
                <a:stretch>
                  <a:fillRect l="-1026" t="-8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>
            <a:off x="4050460" y="3032085"/>
            <a:ext cx="189366" cy="1937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xmlns="" id="{4741C5B1-B23C-4840-8CEF-C4FB73FFB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405028"/>
              </p:ext>
            </p:extLst>
          </p:nvPr>
        </p:nvGraphicFramePr>
        <p:xfrm>
          <a:off x="652462" y="3705226"/>
          <a:ext cx="74295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" name="Equation" r:id="rId6" imgW="3809880" imgH="622080" progId="Equation.DSMT4">
                  <p:embed/>
                </p:oleObj>
              </mc:Choice>
              <mc:Fallback>
                <p:oleObj name="Equation" r:id="rId6" imgW="3809880" imgH="62208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xmlns="" id="{4741C5B1-B23C-4840-8CEF-C4FB73FFB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" y="3705226"/>
                        <a:ext cx="7429500" cy="12128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1560" y="5078899"/>
                <a:ext cx="5188111" cy="5091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CN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60" y="5078899"/>
                <a:ext cx="5188111" cy="509102"/>
              </a:xfrm>
              <a:prstGeom prst="rect">
                <a:avLst/>
              </a:prstGeom>
              <a:blipFill>
                <a:blip r:embed="rId8"/>
                <a:stretch>
                  <a:fillRect l="-1293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488141" y="5623319"/>
                <a:ext cx="70821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={&lt;0,2&gt;}</m:t>
                    </m:r>
                  </m:oMath>
                </a14:m>
                <a:r>
                  <a:rPr lang="en-US" altLang="zh-CN" sz="20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{&lt;0,1&gt;}</m:t>
                    </m:r>
                  </m:oMath>
                </a14:m>
                <a:r>
                  <a:rPr lang="en-US" altLang="zh-CN" sz="2000" dirty="0"/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41" y="5623319"/>
                <a:ext cx="7082118" cy="307777"/>
              </a:xfrm>
              <a:prstGeom prst="rect">
                <a:avLst/>
              </a:prstGeom>
              <a:blipFill>
                <a:blip r:embed="rId9"/>
                <a:stretch>
                  <a:fillRect l="-1033" t="-25490" b="-49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991560" y="6185647"/>
                <a:ext cx="485261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2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问</a:t>
                </a:r>
                <a:r>
                  <a:rPr lang="en-US" altLang="zh-TW" sz="22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一个</a:t>
                </a:r>
                <a14:m>
                  <m:oMath xmlns:m="http://schemas.openxmlformats.org/officeDocument/2006/math">
                    <m:r>
                      <a:rPr lang="en-US" altLang="zh-TW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元集上有多少个二元关系</a:t>
                </a:r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?</a:t>
                </a:r>
                <a:endParaRPr lang="zh-CN" altLang="en-US" sz="2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60" y="6185647"/>
                <a:ext cx="4852610" cy="430887"/>
              </a:xfrm>
              <a:prstGeom prst="rect">
                <a:avLst/>
              </a:prstGeom>
              <a:blipFill>
                <a:blip r:embed="rId10"/>
                <a:stretch>
                  <a:fillRect l="-1633" t="-14286" r="-628" b="-2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863598" y="6191754"/>
                <a:ext cx="477438" cy="38510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CN" altLang="en-US" sz="2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598" y="6191754"/>
                <a:ext cx="477438" cy="3851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08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40468" y="685800"/>
            <a:ext cx="8331741" cy="36040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xmlns="" id="{4741C5B1-B23C-4840-8CEF-C4FB73FFB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206422"/>
              </p:ext>
            </p:extLst>
          </p:nvPr>
        </p:nvGraphicFramePr>
        <p:xfrm>
          <a:off x="926576" y="852180"/>
          <a:ext cx="54229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Equation" r:id="rId3" imgW="2781000" imgH="203040" progId="Equation.DSMT4">
                  <p:embed/>
                </p:oleObj>
              </mc:Choice>
              <mc:Fallback>
                <p:oleObj name="Equation" r:id="rId3" imgW="2781000" imgH="20304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xmlns="" id="{4741C5B1-B23C-4840-8CEF-C4FB73FFB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576" y="852180"/>
                        <a:ext cx="5422900" cy="395288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234988" y="1343819"/>
                <a:ext cx="1651093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2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(1)</a:t>
                </a:r>
                <a:r>
                  <a:rPr lang="zh-TW" altLang="en-US" sz="2200" b="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空关系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988" y="1343819"/>
                <a:ext cx="1651093" cy="338554"/>
              </a:xfrm>
              <a:prstGeom prst="rect">
                <a:avLst/>
              </a:prstGeom>
              <a:blipFill>
                <a:blip r:embed="rId5"/>
                <a:stretch>
                  <a:fillRect l="-10370" t="-30357" r="-9630" b="-4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234988" y="1826547"/>
                <a:ext cx="310790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2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(2)</a:t>
                </a:r>
                <a:r>
                  <a:rPr lang="zh-TW" altLang="en-US" sz="2200" b="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全域关系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988" y="1826547"/>
                <a:ext cx="3107902" cy="338554"/>
              </a:xfrm>
              <a:prstGeom prst="rect">
                <a:avLst/>
              </a:prstGeom>
              <a:blipFill>
                <a:blip r:embed="rId6"/>
                <a:stretch>
                  <a:fillRect l="-5501" t="-32727" r="-4715" b="-4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234988" y="2309275"/>
                <a:ext cx="4394793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2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(3)</a:t>
                </a:r>
                <a:r>
                  <a:rPr lang="zh-TW" altLang="en-US" sz="2200" b="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恒等关系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988" y="2309275"/>
                <a:ext cx="4394793" cy="338554"/>
              </a:xfrm>
              <a:prstGeom prst="rect">
                <a:avLst/>
              </a:prstGeom>
              <a:blipFill>
                <a:blip r:embed="rId7"/>
                <a:stretch>
                  <a:fillRect l="-3883" t="-30909" r="-2913" b="-4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34988" y="2792003"/>
                <a:ext cx="633077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2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(4)</a:t>
                </a:r>
                <a:r>
                  <a:rPr lang="zh-TW" altLang="en-US" sz="2200" b="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小于等于关系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988" y="2792003"/>
                <a:ext cx="6330772" cy="338554"/>
              </a:xfrm>
              <a:prstGeom prst="rect">
                <a:avLst/>
              </a:prstGeom>
              <a:blipFill>
                <a:blip r:embed="rId8"/>
                <a:stretch>
                  <a:fillRect l="-2697" t="-30357" b="-4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234988" y="3274731"/>
                <a:ext cx="536191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2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(5)</a:t>
                </a:r>
                <a:r>
                  <a:rPr lang="zh-TW" altLang="en-US" sz="2200" b="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整除关系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988" y="3274731"/>
                <a:ext cx="5361917" cy="338554"/>
              </a:xfrm>
              <a:prstGeom prst="rect">
                <a:avLst/>
              </a:prstGeom>
              <a:blipFill>
                <a:blip r:embed="rId9"/>
                <a:stretch>
                  <a:fillRect l="-3185" t="-30357" r="-2275" b="-4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225196" y="3757459"/>
                <a:ext cx="5799793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2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(6)</a:t>
                </a:r>
                <a:r>
                  <a:rPr lang="zh-TW" altLang="en-US" sz="2200" b="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包含关系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196" y="3757459"/>
                <a:ext cx="5799793" cy="338554"/>
              </a:xfrm>
              <a:prstGeom prst="rect">
                <a:avLst/>
              </a:prstGeom>
              <a:blipFill>
                <a:blip r:embed="rId10"/>
                <a:stretch>
                  <a:fillRect l="-2944" t="-30357" b="-4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032764" y="1330001"/>
                <a:ext cx="422487" cy="1331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764" y="1330001"/>
                <a:ext cx="422487" cy="133164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638401" y="1487992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任意集合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963612" y="2807391"/>
                <a:ext cx="747705" cy="30777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12" y="2807391"/>
                <a:ext cx="747705" cy="307777"/>
              </a:xfrm>
              <a:prstGeom prst="rect">
                <a:avLst/>
              </a:prstGeom>
              <a:blipFill>
                <a:blip r:embed="rId12"/>
                <a:stretch>
                  <a:fillRect l="-7317" r="-731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>
            <a:stCxn id="6" idx="1"/>
            <a:endCxn id="11" idx="3"/>
          </p:cNvCxnSpPr>
          <p:nvPr/>
        </p:nvCxnSpPr>
        <p:spPr>
          <a:xfrm flipH="1">
            <a:off x="1711317" y="2961280"/>
            <a:ext cx="523671" cy="0"/>
          </a:xfrm>
          <a:prstGeom prst="straightConnector1">
            <a:avLst/>
          </a:prstGeom>
          <a:ln w="12700"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931840" y="3290119"/>
                <a:ext cx="811248" cy="30777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40" y="3290119"/>
                <a:ext cx="811248" cy="307777"/>
              </a:xfrm>
              <a:prstGeom prst="rect">
                <a:avLst/>
              </a:prstGeom>
              <a:blipFill>
                <a:blip r:embed="rId13"/>
                <a:stretch>
                  <a:fillRect l="-7519" r="-752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>
            <a:stCxn id="7" idx="1"/>
            <a:endCxn id="14" idx="3"/>
          </p:cNvCxnSpPr>
          <p:nvPr/>
        </p:nvCxnSpPr>
        <p:spPr>
          <a:xfrm flipH="1">
            <a:off x="1743088" y="3444008"/>
            <a:ext cx="491900" cy="0"/>
          </a:xfrm>
          <a:prstGeom prst="straightConnector1">
            <a:avLst/>
          </a:prstGeom>
          <a:ln w="12700"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34388" y="3767173"/>
                <a:ext cx="1108700" cy="30777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88" y="3767173"/>
                <a:ext cx="1108700" cy="307777"/>
              </a:xfrm>
              <a:prstGeom prst="rect">
                <a:avLst/>
              </a:prstGeom>
              <a:blipFill>
                <a:blip r:embed="rId14"/>
                <a:stretch>
                  <a:fillRect l="-4396" t="-2000" r="-7692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/>
          <p:cNvCxnSpPr>
            <a:stCxn id="8" idx="1"/>
            <a:endCxn id="18" idx="3"/>
          </p:cNvCxnSpPr>
          <p:nvPr/>
        </p:nvCxnSpPr>
        <p:spPr>
          <a:xfrm flipH="1" flipV="1">
            <a:off x="1743088" y="3921062"/>
            <a:ext cx="482108" cy="5674"/>
          </a:xfrm>
          <a:prstGeom prst="straightConnector1">
            <a:avLst/>
          </a:prstGeom>
          <a:ln w="12700"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390346" y="4592522"/>
                <a:ext cx="3196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346" y="4592522"/>
                <a:ext cx="3196003" cy="400110"/>
              </a:xfrm>
              <a:prstGeom prst="rect">
                <a:avLst/>
              </a:prstGeom>
              <a:blipFill>
                <a:blip r:embed="rId15"/>
                <a:stretch>
                  <a:fillRect l="-1908" t="-12121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911478" y="5119814"/>
                <a:ext cx="6203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={&lt;1,1&gt;, &lt;1,2&gt;, &lt;1,3&gt;, &lt;2,2&gt;, &lt;2,3&gt;, &lt;3,3&gt;}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478" y="5119814"/>
                <a:ext cx="6203365" cy="276999"/>
              </a:xfrm>
              <a:prstGeom prst="rect">
                <a:avLst/>
              </a:prstGeom>
              <a:blipFill>
                <a:blip r:embed="rId16"/>
                <a:stretch>
                  <a:fillRect l="-1082" t="-33333" r="-1377" b="-4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155657" y="5523995"/>
                <a:ext cx="50965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={&lt;1,1&gt;, &lt;1,2&gt;, &lt;1,3&gt;, &lt;2,2&gt;, &lt;3,3&gt;}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57" y="5523995"/>
                <a:ext cx="5096588" cy="276999"/>
              </a:xfrm>
              <a:prstGeom prst="rect">
                <a:avLst/>
              </a:prstGeom>
              <a:blipFill>
                <a:blip r:embed="rId17"/>
                <a:stretch>
                  <a:fillRect l="-1675" t="-32609" r="-1794" b="-45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2100066" y="6038441"/>
                <a:ext cx="3448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上的包含关系为何</a:t>
                </a:r>
                <a:r>
                  <a:rPr lang="en-US" altLang="zh-TW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?</a:t>
                </a:r>
                <a:r>
                  <a:rPr lang="zh-TW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066" y="6038441"/>
                <a:ext cx="3448636" cy="276999"/>
              </a:xfrm>
              <a:prstGeom prst="rect">
                <a:avLst/>
              </a:prstGeom>
              <a:blipFill>
                <a:blip r:embed="rId18"/>
                <a:stretch>
                  <a:fillRect l="-2297" t="-33333" r="-177" b="-4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67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4" grpId="0" animBg="1"/>
      <p:bldP spid="18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2151" y="813164"/>
                <a:ext cx="7458954" cy="10806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TW" altLang="en-US" sz="2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7.4</a:t>
                </a:r>
                <a:r>
                  <a:rPr lang="en-US" altLang="zh-TW" sz="22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={1,2,3,4}</m:t>
                    </m:r>
                  </m:oMath>
                </a14:m>
                <a:r>
                  <a:rPr lang="en-US" altLang="zh-TW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下面各式定义的</a:t>
                </a:r>
                <a14:m>
                  <m:oMath xmlns:m="http://schemas.openxmlformats.org/officeDocument/2006/math"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TW" sz="2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上的关系</a:t>
                </a:r>
                <a:r>
                  <a:rPr lang="en-US" altLang="zh-TW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TW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试用列元素法表示</a:t>
                </a:r>
                <a14:m>
                  <m:oMath xmlns:m="http://schemas.openxmlformats.org/officeDocument/2006/math">
                    <m:r>
                      <a:rPr lang="en-US" altLang="zh-TW" sz="22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</m:oMath>
                </a14:m>
                <a:r>
                  <a:rPr lang="en-US" altLang="zh-TW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51" y="813164"/>
                <a:ext cx="7458954" cy="1080619"/>
              </a:xfrm>
              <a:prstGeom prst="rect">
                <a:avLst/>
              </a:prstGeom>
              <a:blipFill>
                <a:blip r:embed="rId2"/>
                <a:stretch>
                  <a:fillRect l="-1063" t="-2247" r="-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569187" y="1834160"/>
                <a:ext cx="419422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2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200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200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TW" altLang="en-US" sz="2200" i="1" smtClean="0">
                        <a:latin typeface="Cambria Math" panose="02040503050406030204" pitchFamily="18" charset="0"/>
                      </a:rPr>
                      <m:t>倍</m:t>
                    </m:r>
                    <m:r>
                      <a:rPr lang="zh-TW" altLang="en-US" sz="2200" i="1">
                        <a:latin typeface="Cambria Math" panose="02040503050406030204" pitchFamily="18" charset="0"/>
                      </a:rPr>
                      <m:t>数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187" y="1834160"/>
                <a:ext cx="4194225" cy="338554"/>
              </a:xfrm>
              <a:prstGeom prst="rect">
                <a:avLst/>
              </a:prstGeom>
              <a:blipFill>
                <a:blip r:embed="rId3"/>
                <a:stretch>
                  <a:fillRect l="-4070" t="-30909" b="-4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569187" y="2244781"/>
                <a:ext cx="4013343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2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(2)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187" y="2244781"/>
                <a:ext cx="4013343" cy="338554"/>
              </a:xfrm>
              <a:prstGeom prst="rect">
                <a:avLst/>
              </a:prstGeom>
              <a:blipFill>
                <a:blip r:embed="rId4"/>
                <a:stretch>
                  <a:fillRect l="-4249" t="-30357" b="-4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569187" y="2689915"/>
                <a:ext cx="378385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2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(3)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200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TW" altLang="en-US" sz="2200" i="1" smtClean="0">
                        <a:latin typeface="Cambria Math" panose="02040503050406030204" pitchFamily="18" charset="0"/>
                      </a:rPr>
                      <m:t>素</m:t>
                    </m:r>
                    <m:r>
                      <a:rPr lang="zh-TW" altLang="en-US" sz="2200" i="1">
                        <a:latin typeface="Cambria Math" panose="02040503050406030204" pitchFamily="18" charset="0"/>
                      </a:rPr>
                      <m:t>数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187" y="2689915"/>
                <a:ext cx="3783856" cy="338554"/>
              </a:xfrm>
              <a:prstGeom prst="rect">
                <a:avLst/>
              </a:prstGeom>
              <a:blipFill>
                <a:blip r:embed="rId5"/>
                <a:stretch>
                  <a:fillRect l="-4509" t="-30357" r="-2738" b="-4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569187" y="3165827"/>
                <a:ext cx="302557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2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(4)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CN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187" y="3165827"/>
                <a:ext cx="3025572" cy="338554"/>
              </a:xfrm>
              <a:prstGeom prst="rect">
                <a:avLst/>
              </a:prstGeom>
              <a:blipFill>
                <a:blip r:embed="rId6"/>
                <a:stretch>
                  <a:fillRect l="-5634" t="-30357" r="-3421" b="-4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2151" y="4121867"/>
                <a:ext cx="7458954" cy="21721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TW" altLang="en-US" sz="24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二元关系的三种表示方法</a:t>
                </a:r>
                <a:r>
                  <a:rPr lang="en-US" altLang="zh-TW" sz="24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</a:p>
              <a:p>
                <a:pPr lvl="1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集合表达式</a:t>
                </a:r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目前已使用</a:t>
                </a:r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</a:p>
              <a:p>
                <a:pPr lvl="1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TW" altLang="en-US" sz="22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关系矩阵</a:t>
                </a:r>
                <a:r>
                  <a:rPr lang="en-US" altLang="zh-TW" sz="22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TW" altLang="en-US" sz="22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从有限集</a:t>
                </a:r>
                <a14:m>
                  <m:oMath xmlns:m="http://schemas.openxmlformats.org/officeDocument/2006/math">
                    <m:r>
                      <a:rPr lang="en-US" altLang="zh-TW" sz="2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2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到有限集</a:t>
                </a:r>
                <a14:m>
                  <m:oMath xmlns:m="http://schemas.openxmlformats.org/officeDocument/2006/math">
                    <m:r>
                      <a:rPr lang="en-US" altLang="zh-TW" sz="2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TW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2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的关系</a:t>
                </a:r>
                <a:r>
                  <a:rPr lang="en-US" altLang="zh-TW" sz="22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</a:p>
              <a:p>
                <a:pPr lvl="1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TW" altLang="en-US" sz="22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关系图</a:t>
                </a:r>
                <a:r>
                  <a:rPr lang="en-US" altLang="zh-TW" sz="22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TW" altLang="en-US" sz="22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有限集</a:t>
                </a:r>
                <a14:m>
                  <m:oMath xmlns:m="http://schemas.openxmlformats.org/officeDocument/2006/math">
                    <m:r>
                      <a:rPr lang="en-US" altLang="zh-TW" sz="2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2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上的关系</a:t>
                </a:r>
                <a:r>
                  <a:rPr lang="en-US" altLang="zh-TW" sz="22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</a:p>
              <a:p>
                <a:pPr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altLang="zh-CN" sz="2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51" y="4121867"/>
                <a:ext cx="7458954" cy="2172176"/>
              </a:xfrm>
              <a:prstGeom prst="rect">
                <a:avLst/>
              </a:prstGeom>
              <a:blipFill>
                <a:blip r:embed="rId7"/>
                <a:stretch>
                  <a:fillRect l="-1308" t="-2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19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424978" y="1606002"/>
                <a:ext cx="6430543" cy="1411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…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则对应于二元关系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有一个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关系矩阵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𝑀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TW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978" y="1606002"/>
                <a:ext cx="6430543" cy="1411925"/>
              </a:xfrm>
              <a:prstGeom prst="rect">
                <a:avLst/>
              </a:prstGeom>
              <a:blipFill>
                <a:blip r:embed="rId3"/>
                <a:stretch>
                  <a:fillRect l="-1043" t="-3017" b="-6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xmlns="" id="{4741C5B1-B23C-4840-8CEF-C4FB73FFB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113704"/>
              </p:ext>
            </p:extLst>
          </p:nvPr>
        </p:nvGraphicFramePr>
        <p:xfrm>
          <a:off x="3396566" y="2644010"/>
          <a:ext cx="2328862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9" name="Equation" r:id="rId4" imgW="1193760" imgH="533160" progId="Equation.DSMT4">
                  <p:embed/>
                </p:oleObj>
              </mc:Choice>
              <mc:Fallback>
                <p:oleObj name="Equation" r:id="rId4" imgW="1193760" imgH="53316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xmlns="" id="{4741C5B1-B23C-4840-8CEF-C4FB73FFB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566" y="2644010"/>
                        <a:ext cx="2328862" cy="10366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19050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79767" y="4105151"/>
                <a:ext cx="68964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={&lt;1,2&gt;,&lt;2,4&gt;,&lt;3,4&gt;}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67" y="4105151"/>
                <a:ext cx="6896440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883" t="-1212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287216" y="5032931"/>
                <a:ext cx="20067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关系矩阵为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16" y="5032931"/>
                <a:ext cx="2006768" cy="400110"/>
              </a:xfrm>
              <a:prstGeom prst="rect">
                <a:avLst/>
              </a:prstGeom>
              <a:blipFill>
                <a:blip r:embed="rId7"/>
                <a:stretch>
                  <a:fillRect l="-3040" t="-13846" r="-2432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xmlns="" id="{4741C5B1-B23C-4840-8CEF-C4FB73FFB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394940"/>
              </p:ext>
            </p:extLst>
          </p:nvPr>
        </p:nvGraphicFramePr>
        <p:xfrm>
          <a:off x="3336546" y="4660958"/>
          <a:ext cx="779799" cy="114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0" name="Equation" r:id="rId8" imgW="482400" imgH="711000" progId="Equation.DSMT4">
                  <p:embed/>
                </p:oleObj>
              </mc:Choice>
              <mc:Fallback>
                <p:oleObj name="Equation" r:id="rId8" imgW="482400" imgH="71100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xmlns="" id="{4741C5B1-B23C-4840-8CEF-C4FB73FFB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546" y="4660958"/>
                        <a:ext cx="779799" cy="1144056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79767" y="658278"/>
                <a:ext cx="5141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二元关系的表示方法</a:t>
                </a:r>
                <a14:m>
                  <m:oMath xmlns:m="http://schemas.openxmlformats.org/officeDocument/2006/math">
                    <m:r>
                      <a:rPr lang="en-US" altLang="zh-TW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TW" altLang="en-US" sz="28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关系矩阵</a:t>
                </a:r>
                <a:endParaRPr lang="zh-CN" altLang="en-US" sz="28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67" y="658278"/>
                <a:ext cx="5141151" cy="523220"/>
              </a:xfrm>
              <a:prstGeom prst="rect">
                <a:avLst/>
              </a:prstGeom>
              <a:blipFill>
                <a:blip r:embed="rId10"/>
                <a:stretch>
                  <a:fillRect l="-2370" t="-15116" r="-1422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87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2605</TotalTime>
  <Words>2977</Words>
  <Application>Microsoft Office PowerPoint</Application>
  <PresentationFormat>全屏显示(4:3)</PresentationFormat>
  <Paragraphs>554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新細明體</vt:lpstr>
      <vt:lpstr>等线</vt:lpstr>
      <vt:lpstr>等线 Light</vt:lpstr>
      <vt:lpstr>黑体</vt:lpstr>
      <vt:lpstr>楷体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Equation</vt:lpstr>
      <vt:lpstr>第七章  二元关系 </vt:lpstr>
      <vt:lpstr>7.1 有序对与笛卡儿积</vt:lpstr>
      <vt:lpstr>PowerPoint 演示文稿</vt:lpstr>
      <vt:lpstr>迪卡儿积的性质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Glenn Lo</dc:creator>
  <cp:lastModifiedBy>admin</cp:lastModifiedBy>
  <cp:revision>201</cp:revision>
  <dcterms:created xsi:type="dcterms:W3CDTF">2017-10-29T20:02:09Z</dcterms:created>
  <dcterms:modified xsi:type="dcterms:W3CDTF">2017-11-22T01:31:48Z</dcterms:modified>
</cp:coreProperties>
</file>