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59" r:id="rId4"/>
    <p:sldId id="311" r:id="rId5"/>
    <p:sldId id="312" r:id="rId6"/>
    <p:sldId id="313" r:id="rId7"/>
    <p:sldId id="314" r:id="rId8"/>
    <p:sldId id="294" r:id="rId9"/>
    <p:sldId id="315" r:id="rId10"/>
    <p:sldId id="316" r:id="rId11"/>
    <p:sldId id="318" r:id="rId12"/>
    <p:sldId id="317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7" r:id="rId21"/>
    <p:sldId id="328" r:id="rId22"/>
    <p:sldId id="329" r:id="rId23"/>
    <p:sldId id="27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5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8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7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83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2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3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4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5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6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84EF-28AA-4F8D-8017-21EA00AEB0B1}" type="datetimeFigureOut">
              <a:rPr lang="zh-CN" altLang="en-US" smtClean="0"/>
              <a:t>2017/11/29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5B6DB-BFCD-4AD7-A0CC-32A37764B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9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数学科学学院</a:t>
            </a:r>
            <a:endParaRPr lang="en-US" altLang="zh-TW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TW" altLang="en-US" sz="3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罗元勋</a:t>
            </a:r>
            <a:endParaRPr lang="zh-CN" altLang="en-US" sz="32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3568" y="2204864"/>
            <a:ext cx="7772400" cy="1577975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九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章  代数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系统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48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169DBF-2AA9-46C8-B604-BD63DB5476CE}"/>
              </a:ext>
            </a:extLst>
          </p:cNvPr>
          <p:cNvSpPr/>
          <p:nvPr/>
        </p:nvSpPr>
        <p:spPr>
          <a:xfrm>
            <a:off x="6698441" y="1817201"/>
            <a:ext cx="1073357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B3862545-D929-474A-AE96-D45789CC6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715224"/>
            <a:ext cx="7926875" cy="660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运算性质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724752"/>
                <a:ext cx="7141972" cy="98208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9.5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都有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上符合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幂等律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724752"/>
                <a:ext cx="7141972" cy="982080"/>
              </a:xfrm>
              <a:prstGeom prst="rect">
                <a:avLst/>
              </a:prstGeom>
              <a:blipFill>
                <a:blip r:embed="rId3"/>
                <a:stretch>
                  <a:fillRect l="-85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94A8CCE3-1C8C-426B-839C-7317FB8CDF57}"/>
              </a:ext>
            </a:extLst>
          </p:cNvPr>
          <p:cNvSpPr/>
          <p:nvPr/>
        </p:nvSpPr>
        <p:spPr>
          <a:xfrm>
            <a:off x="4732062" y="5626666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4C3F398C-14B4-4332-A935-39BCDADCC168}"/>
              </a:ext>
            </a:extLst>
          </p:cNvPr>
          <p:cNvSpPr/>
          <p:nvPr/>
        </p:nvSpPr>
        <p:spPr>
          <a:xfrm>
            <a:off x="5183631" y="5626666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5">
                <a:extLst>
                  <a:ext uri="{FF2B5EF4-FFF2-40B4-BE49-F238E27FC236}">
                    <a16:creationId xmlns:a16="http://schemas.microsoft.com/office/drawing/2014/main" xmlns="" id="{3C869520-E0F8-458A-9386-BDF899E61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3837648"/>
                <a:ext cx="6399588" cy="2339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考察下列运算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指定集合上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是否符合幂等律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上的加、减、乘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ea"/>
                  <a:buAutoNum type="circleNumDbPlain"/>
                </a:pPr>
                <a:r>
                  <a:rPr lang="en-US" altLang="zh-TW" sz="20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阶实矩阵集合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上的加、乘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的幂集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⨁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9" name="内容占位符 5">
                <a:extLst>
                  <a:ext uri="{FF2B5EF4-FFF2-40B4-BE49-F238E27FC236}">
                    <a16:creationId xmlns:a16="http://schemas.microsoft.com/office/drawing/2014/main" id="{3C869520-E0F8-458A-9386-BDF899E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837648"/>
                <a:ext cx="6399588" cy="2339385"/>
              </a:xfrm>
              <a:prstGeom prst="rect">
                <a:avLst/>
              </a:prstGeom>
              <a:blipFill>
                <a:blip r:embed="rId4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xmlns="" id="{DDE524AE-77D6-4448-AA79-E9F529E9D452}"/>
                  </a:ext>
                </a:extLst>
              </p:cNvPr>
              <p:cNvSpPr/>
              <p:nvPr/>
            </p:nvSpPr>
            <p:spPr>
              <a:xfrm>
                <a:off x="6806327" y="4361009"/>
                <a:ext cx="1963999" cy="646331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TW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是加法幂等元</a:t>
                </a:r>
                <a:endParaRPr lang="en-US" altLang="zh-TW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0, 1 </m:t>
                    </m:r>
                  </m:oMath>
                </a14:m>
                <a:r>
                  <a:rPr lang="zh-TW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是乘法幂等元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DE524AE-77D6-4448-AA79-E9F529E9D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327" y="4361009"/>
                <a:ext cx="1963999" cy="646331"/>
              </a:xfrm>
              <a:prstGeom prst="rect">
                <a:avLst/>
              </a:prstGeom>
              <a:blipFill>
                <a:blip r:embed="rId5"/>
                <a:stretch>
                  <a:fillRect t="-6604" r="-1553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2D074D2B-547C-4546-A92D-699212764B54}"/>
              </a:ext>
            </a:extLst>
          </p:cNvPr>
          <p:cNvSpPr/>
          <p:nvPr/>
        </p:nvSpPr>
        <p:spPr>
          <a:xfrm>
            <a:off x="6525303" y="5078936"/>
            <a:ext cx="249299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零矩阵是加法幂等元</a:t>
            </a:r>
            <a:endParaRPr lang="en-US" altLang="zh-TW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TW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单位矩阵是乘法幂等元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0062DC37-6D69-4DAB-A8ED-7CFE9A180B4A}"/>
                  </a:ext>
                </a:extLst>
              </p:cNvPr>
              <p:cNvSpPr/>
              <p:nvPr/>
            </p:nvSpPr>
            <p:spPr>
              <a:xfrm>
                <a:off x="6525303" y="6028165"/>
                <a:ext cx="213872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∅</m:t>
                    </m:r>
                    <m:r>
                      <a:rPr lang="en-US" altLang="zh-TW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TW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⨁</m:t>
                    </m:r>
                  </m:oMath>
                </a14:m>
                <a:r>
                  <a:rPr lang="zh-TW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的幂等元</a:t>
                </a:r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062DC37-6D69-4DAB-A8ED-7CFE9A180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03" y="6028165"/>
                <a:ext cx="2138727" cy="369332"/>
              </a:xfrm>
              <a:prstGeom prst="rect">
                <a:avLst/>
              </a:prstGeom>
              <a:blipFill>
                <a:blip r:embed="rId6"/>
                <a:stretch>
                  <a:fillRect t="-15000" r="-1709" b="-2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0325533-8175-4466-9513-F95CC2877B77}"/>
                  </a:ext>
                </a:extLst>
              </p:cNvPr>
              <p:cNvSpPr txBox="1"/>
              <p:nvPr/>
            </p:nvSpPr>
            <p:spPr>
              <a:xfrm>
                <a:off x="1227212" y="2965090"/>
                <a:ext cx="61144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若某些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TW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为运算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幂等元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0325533-8175-4466-9513-F95CC287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12" y="2965090"/>
                <a:ext cx="6114494" cy="400110"/>
              </a:xfrm>
              <a:prstGeom prst="rect">
                <a:avLst/>
              </a:prstGeom>
              <a:blipFill>
                <a:blip r:embed="rId7"/>
                <a:stretch>
                  <a:fillRect l="-897" t="-10606" r="-299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701956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2" grpId="0" animBg="1"/>
      <p:bldP spid="3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9690269-B0B7-4A12-BC81-3C6E8A8AD4F7}"/>
              </a:ext>
            </a:extLst>
          </p:cNvPr>
          <p:cNvSpPr/>
          <p:nvPr/>
        </p:nvSpPr>
        <p:spPr>
          <a:xfrm>
            <a:off x="2981719" y="2653154"/>
            <a:ext cx="3272308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169DBF-2AA9-46C8-B604-BD63DB5476CE}"/>
              </a:ext>
            </a:extLst>
          </p:cNvPr>
          <p:cNvSpPr/>
          <p:nvPr/>
        </p:nvSpPr>
        <p:spPr>
          <a:xfrm>
            <a:off x="2965530" y="2257042"/>
            <a:ext cx="3272308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B3862545-D929-474A-AE96-D45789CC6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715224"/>
            <a:ext cx="7926875" cy="660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运算性质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724752"/>
                <a:ext cx="7042384" cy="1856804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9.6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∗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上的两个二元运算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b="0" i="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TW" sz="20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∗</m:t>
                    </m:r>
                    <m:r>
                      <a:rPr lang="zh-TW" alt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对</m:t>
                    </m:r>
                    <m:r>
                      <a:rPr lang="en-US" altLang="zh-TW" sz="20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可分配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或说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∗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对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是符合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分配律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724752"/>
                <a:ext cx="7042384" cy="1856804"/>
              </a:xfrm>
              <a:prstGeom prst="rect">
                <a:avLst/>
              </a:prstGeom>
              <a:blipFill>
                <a:blip r:embed="rId3"/>
                <a:stretch>
                  <a:fillRect l="-86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5">
                <a:extLst>
                  <a:ext uri="{FF2B5EF4-FFF2-40B4-BE49-F238E27FC236}">
                    <a16:creationId xmlns:a16="http://schemas.microsoft.com/office/drawing/2014/main" xmlns="" id="{3C869520-E0F8-458A-9386-BDF899E61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3930181"/>
                <a:ext cx="6399588" cy="2339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下列运算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指定集合上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符合分配律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乘法对加法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en-US" altLang="zh-TW" sz="20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阶实矩阵集合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乘法对加法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的幂集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互相可分配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9" name="内容占位符 5">
                <a:extLst>
                  <a:ext uri="{FF2B5EF4-FFF2-40B4-BE49-F238E27FC236}">
                    <a16:creationId xmlns:a16="http://schemas.microsoft.com/office/drawing/2014/main" id="{3C869520-E0F8-458A-9386-BDF899E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930181"/>
                <a:ext cx="6399588" cy="2339385"/>
              </a:xfrm>
              <a:prstGeom prst="rect">
                <a:avLst/>
              </a:prstGeom>
              <a:blipFill>
                <a:blip r:embed="rId4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381343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9690269-B0B7-4A12-BC81-3C6E8A8AD4F7}"/>
              </a:ext>
            </a:extLst>
          </p:cNvPr>
          <p:cNvSpPr/>
          <p:nvPr/>
        </p:nvSpPr>
        <p:spPr>
          <a:xfrm>
            <a:off x="3719055" y="3033394"/>
            <a:ext cx="1801641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169DBF-2AA9-46C8-B604-BD63DB5476CE}"/>
              </a:ext>
            </a:extLst>
          </p:cNvPr>
          <p:cNvSpPr/>
          <p:nvPr/>
        </p:nvSpPr>
        <p:spPr>
          <a:xfrm>
            <a:off x="3702866" y="2637282"/>
            <a:ext cx="1801641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B3862545-D929-474A-AE96-D45789CC6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715224"/>
            <a:ext cx="7926875" cy="660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运算性质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724752"/>
                <a:ext cx="7042384" cy="206865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9.7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∗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上的两个可交换的二元运算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b="0" i="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sz="20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∗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吸收律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724752"/>
                <a:ext cx="7042384" cy="2068650"/>
              </a:xfrm>
              <a:prstGeom prst="rect">
                <a:avLst/>
              </a:prstGeom>
              <a:blipFill>
                <a:blip r:embed="rId3"/>
                <a:stretch>
                  <a:fillRect l="-864" b="-467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5">
                <a:extLst>
                  <a:ext uri="{FF2B5EF4-FFF2-40B4-BE49-F238E27FC236}">
                    <a16:creationId xmlns:a16="http://schemas.microsoft.com/office/drawing/2014/main" xmlns="" id="{3C869520-E0F8-458A-9386-BDF899E61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4325692"/>
                <a:ext cx="6399588" cy="608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的幂集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滿足吸收律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内容占位符 5">
                <a:extLst>
                  <a:ext uri="{FF2B5EF4-FFF2-40B4-BE49-F238E27FC236}">
                    <a16:creationId xmlns:a16="http://schemas.microsoft.com/office/drawing/2014/main" id="{3C869520-E0F8-458A-9386-BDF899E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4325692"/>
                <a:ext cx="6399588" cy="608447"/>
              </a:xfrm>
              <a:prstGeom prst="rect">
                <a:avLst/>
              </a:prstGeom>
              <a:blipFill>
                <a:blip r:embed="rId4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449956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9690269-B0B7-4A12-BC81-3C6E8A8AD4F7}"/>
              </a:ext>
            </a:extLst>
          </p:cNvPr>
          <p:cNvSpPr/>
          <p:nvPr/>
        </p:nvSpPr>
        <p:spPr>
          <a:xfrm>
            <a:off x="4950327" y="2061612"/>
            <a:ext cx="1142655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169DBF-2AA9-46C8-B604-BD63DB5476CE}"/>
              </a:ext>
            </a:extLst>
          </p:cNvPr>
          <p:cNvSpPr/>
          <p:nvPr/>
        </p:nvSpPr>
        <p:spPr>
          <a:xfrm>
            <a:off x="3413156" y="2079235"/>
            <a:ext cx="1142655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B3862545-D929-474A-AE96-D45789CC6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715224"/>
            <a:ext cx="7926875" cy="660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特异元素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546950"/>
                <a:ext cx="7042384" cy="221350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9.8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∃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b="0" i="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TW" sz="20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上关于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左单位元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右单</a:t>
                </a:r>
                <a:endParaRPr lang="en-US" altLang="zh-TW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   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位元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既是左单位元又是右单位元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上关于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单位元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幺元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546950"/>
                <a:ext cx="7042384" cy="2213505"/>
              </a:xfrm>
              <a:prstGeom prst="rect">
                <a:avLst/>
              </a:prstGeom>
              <a:blipFill>
                <a:blip r:embed="rId3"/>
                <a:stretch>
                  <a:fillRect l="-86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内容占位符 5">
            <a:extLst>
              <a:ext uri="{FF2B5EF4-FFF2-40B4-BE49-F238E27FC236}">
                <a16:creationId xmlns:a16="http://schemas.microsoft.com/office/drawing/2014/main" xmlns="" id="{3C869520-E0F8-458A-9386-BDF899E61678}"/>
              </a:ext>
            </a:extLst>
          </p:cNvPr>
          <p:cNvSpPr txBox="1">
            <a:spLocks/>
          </p:cNvSpPr>
          <p:nvPr/>
        </p:nvSpPr>
        <p:spPr>
          <a:xfrm>
            <a:off x="1096681" y="3919290"/>
            <a:ext cx="578210" cy="60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8F2E13D5-33B2-4EB3-AF32-85BAFABE8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555" y="3919290"/>
                <a:ext cx="6880635" cy="14824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是加法的幺元、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是乘法的幺元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零矩阵是阵加法的幺元、单位矩阵是矩阵乘法的幺元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在集合</a:t>
                </a:r>
                <a14:m>
                  <m:oMath xmlns:m="http://schemas.openxmlformats.org/officeDocument/2006/math">
                    <m:r>
                      <a:rPr lang="zh-TW" altLang="en-US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上</m:t>
                    </m:r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⨁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的幺元、全集是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的幺元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8F2E13D5-33B2-4EB3-AF32-85BAFABE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55" y="3919290"/>
                <a:ext cx="6880635" cy="1482441"/>
              </a:xfrm>
              <a:prstGeom prst="rect">
                <a:avLst/>
              </a:prstGeom>
              <a:blipFill>
                <a:blip r:embed="rId4"/>
                <a:stretch>
                  <a:fillRect r="-2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xmlns="" id="{3BFDC534-8510-42AE-AC51-382860091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5530723"/>
                <a:ext cx="7042384" cy="101400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的左单位元和右单位元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黑体" panose="02010609060101010101" pitchFamily="49" charset="-12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上关于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的单位元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3BFDC534-8510-42AE-AC51-382860091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5530723"/>
                <a:ext cx="7042384" cy="1014008"/>
              </a:xfrm>
              <a:prstGeom prst="rect">
                <a:avLst/>
              </a:prstGeom>
              <a:blipFill>
                <a:blip r:embed="rId5"/>
                <a:stretch>
                  <a:fillRect l="-86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141418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9690269-B0B7-4A12-BC81-3C6E8A8AD4F7}"/>
              </a:ext>
            </a:extLst>
          </p:cNvPr>
          <p:cNvSpPr/>
          <p:nvPr/>
        </p:nvSpPr>
        <p:spPr>
          <a:xfrm>
            <a:off x="5046136" y="2222479"/>
            <a:ext cx="1278466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169DBF-2AA9-46C8-B604-BD63DB5476CE}"/>
              </a:ext>
            </a:extLst>
          </p:cNvPr>
          <p:cNvSpPr/>
          <p:nvPr/>
        </p:nvSpPr>
        <p:spPr>
          <a:xfrm>
            <a:off x="3428999" y="2223168"/>
            <a:ext cx="1203353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B3862545-D929-474A-AE96-D45789CC6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715224"/>
            <a:ext cx="7926875" cy="660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特异元素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707817"/>
                <a:ext cx="7166786" cy="2213505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9.9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∃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b="0" i="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TW" sz="20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上关于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左零元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右零元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既是左零元元又是右零元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上关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于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零元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707817"/>
                <a:ext cx="7166786" cy="2213505"/>
              </a:xfrm>
              <a:prstGeom prst="rect">
                <a:avLst/>
              </a:prstGeom>
              <a:blipFill>
                <a:blip r:embed="rId3"/>
                <a:stretch>
                  <a:fillRect l="-848" r="-2375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内容占位符 5">
            <a:extLst>
              <a:ext uri="{FF2B5EF4-FFF2-40B4-BE49-F238E27FC236}">
                <a16:creationId xmlns:a16="http://schemas.microsoft.com/office/drawing/2014/main" xmlns="" id="{3C869520-E0F8-458A-9386-BDF899E61678}"/>
              </a:ext>
            </a:extLst>
          </p:cNvPr>
          <p:cNvSpPr txBox="1">
            <a:spLocks/>
          </p:cNvSpPr>
          <p:nvPr/>
        </p:nvSpPr>
        <p:spPr>
          <a:xfrm>
            <a:off x="1096681" y="4342625"/>
            <a:ext cx="578210" cy="60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8F2E13D5-33B2-4EB3-AF32-85BAFABE8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555" y="4342625"/>
                <a:ext cx="6880635" cy="14824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是乘法的零元、加法无零元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零矩阵是矩阵乘法的零元、矩阵加法无零元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在集合</a:t>
                </a:r>
                <a14:m>
                  <m:oMath xmlns:m="http://schemas.openxmlformats.org/officeDocument/2006/math">
                    <m:r>
                      <a:rPr lang="zh-TW" altLang="en-US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上</m:t>
                    </m:r>
                  </m:oMath>
                </a14:m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全集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的零元、</a:t>
                </a:r>
                <a:r>
                  <a:rPr lang="en-US" altLang="zh-TW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的零元、</a:t>
                </a:r>
                <a14:m>
                  <m:oMath xmlns:m="http://schemas.openxmlformats.org/officeDocument/2006/math">
                    <m:r>
                      <a:rPr lang="zh-TW" altLang="en-US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⨁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无零元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8F2E13D5-33B2-4EB3-AF32-85BAFABE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55" y="4342625"/>
                <a:ext cx="6880635" cy="1482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840754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xmlns="" id="{3BFDC534-8510-42AE-AC51-382860091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1881579"/>
                <a:ext cx="7042384" cy="101400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9.2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的左零元和右零元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黑体" panose="02010609060101010101" pitchFamily="49" charset="-12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TW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上关于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的零元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3BFDC534-8510-42AE-AC51-382860091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1881579"/>
                <a:ext cx="7042384" cy="1014008"/>
              </a:xfrm>
              <a:prstGeom prst="rect">
                <a:avLst/>
              </a:prstGeom>
              <a:blipFill>
                <a:blip r:embed="rId3"/>
                <a:stretch>
                  <a:fillRect l="-86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5">
                <a:extLst>
                  <a:ext uri="{FF2B5EF4-FFF2-40B4-BE49-F238E27FC236}">
                    <a16:creationId xmlns:a16="http://schemas.microsoft.com/office/drawing/2014/main" xmlns="" id="{26B77DF4-635A-47B7-A330-F7A06A4264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3455410"/>
                <a:ext cx="7042384" cy="101400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9.3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分别是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上关于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的单位元和零元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至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少有两个元素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r>
                  <a:rPr lang="en-US" altLang="zh-TW" sz="2000" dirty="0">
                    <a:ea typeface="黑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zh-TW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2" name="内容占位符 5">
                <a:extLst>
                  <a:ext uri="{FF2B5EF4-FFF2-40B4-BE49-F238E27FC236}">
                    <a16:creationId xmlns:a16="http://schemas.microsoft.com/office/drawing/2014/main" id="{26B77DF4-635A-47B7-A330-F7A06A426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3455410"/>
                <a:ext cx="7042384" cy="1014008"/>
              </a:xfrm>
              <a:prstGeom prst="rect">
                <a:avLst/>
              </a:prstGeom>
              <a:blipFill>
                <a:blip r:embed="rId4"/>
                <a:stretch>
                  <a:fillRect l="-86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38717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E9690269-B0B7-4A12-BC81-3C6E8A8AD4F7}"/>
              </a:ext>
            </a:extLst>
          </p:cNvPr>
          <p:cNvSpPr/>
          <p:nvPr/>
        </p:nvSpPr>
        <p:spPr>
          <a:xfrm>
            <a:off x="5266809" y="2484746"/>
            <a:ext cx="1100124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169DBF-2AA9-46C8-B604-BD63DB5476CE}"/>
              </a:ext>
            </a:extLst>
          </p:cNvPr>
          <p:cNvSpPr/>
          <p:nvPr/>
        </p:nvSpPr>
        <p:spPr>
          <a:xfrm>
            <a:off x="3623731" y="2484746"/>
            <a:ext cx="1203353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B3862545-D929-474A-AE96-D45789CC6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715224"/>
            <a:ext cx="7926875" cy="660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特异元素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546950"/>
                <a:ext cx="7166786" cy="174658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9.10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运算的单位元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对于</a:t>
                </a:r>
                <a:endParaRPr lang="en-US" altLang="zh-TW" sz="2000" b="0" i="0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∃</m:t>
                    </m:r>
                    <m:sSub>
                      <m:sSub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),</a:t>
                </a:r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:endParaRPr lang="en-US" altLang="zh-TW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zh-TW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的一个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左逆元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右逆元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).</a:t>
                </a:r>
              </a:p>
            </p:txBody>
          </p:sp>
        </mc:Choice>
        <mc:Fallback xmlns="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546950"/>
                <a:ext cx="7166786" cy="1746583"/>
              </a:xfrm>
              <a:prstGeom prst="rect">
                <a:avLst/>
              </a:prstGeom>
              <a:blipFill>
                <a:blip r:embed="rId3"/>
                <a:stretch>
                  <a:fillRect l="-848" b="-69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内容占位符 5">
            <a:extLst>
              <a:ext uri="{FF2B5EF4-FFF2-40B4-BE49-F238E27FC236}">
                <a16:creationId xmlns:a16="http://schemas.microsoft.com/office/drawing/2014/main" xmlns="" id="{3C869520-E0F8-458A-9386-BDF899E61678}"/>
              </a:ext>
            </a:extLst>
          </p:cNvPr>
          <p:cNvSpPr txBox="1">
            <a:spLocks/>
          </p:cNvSpPr>
          <p:nvPr/>
        </p:nvSpPr>
        <p:spPr>
          <a:xfrm>
            <a:off x="1096681" y="4761659"/>
            <a:ext cx="578210" cy="60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8F2E13D5-33B2-4EB3-AF32-85BAFABE8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555" y="4761659"/>
                <a:ext cx="6880635" cy="17876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有加法逆元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任意数都有加法逆元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任意矩阵都有加法逆元、只有可逆矩阵有乘法逆元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只有</a:t>
                </a:r>
                <a14:m>
                  <m:oMath xmlns:m="http://schemas.openxmlformats.org/officeDocument/2006/math">
                    <m:r>
                      <a:rPr lang="en-US" altLang="zh-TW" sz="18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∅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  <m:r>
                      <a:rPr lang="zh-TW" altLang="en-US" sz="18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运算逆元、只有全集有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运算的逆元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8F2E13D5-33B2-4EB3-AF32-85BAFABE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55" y="4761659"/>
                <a:ext cx="6880635" cy="1787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xmlns="" id="{95DDD119-64A7-4354-A6B8-C2C47360C979}"/>
                  </a:ext>
                </a:extLst>
              </p:cNvPr>
              <p:cNvSpPr txBox="1"/>
              <p:nvPr/>
            </p:nvSpPr>
            <p:spPr>
              <a:xfrm>
                <a:off x="1218323" y="3448425"/>
                <a:ext cx="73404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既是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的左逆元又是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的右逆元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</m:oMath>
                </a14:m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逆元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DDD119-64A7-4354-A6B8-C2C47360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323" y="3448425"/>
                <a:ext cx="7340407" cy="400110"/>
              </a:xfrm>
              <a:prstGeom prst="rect">
                <a:avLst/>
              </a:prstGeom>
              <a:blipFill>
                <a:blip r:embed="rId5"/>
                <a:stretch>
                  <a:fillRect l="-748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90325533-8175-4466-9513-F95CC2877B77}"/>
                  </a:ext>
                </a:extLst>
              </p:cNvPr>
              <p:cNvSpPr txBox="1"/>
              <p:nvPr/>
            </p:nvSpPr>
            <p:spPr>
              <a:xfrm>
                <a:off x="1215117" y="3967647"/>
                <a:ext cx="43231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的逆元存在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可逆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325533-8175-4466-9513-F95CC287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117" y="3967647"/>
                <a:ext cx="4323107" cy="400110"/>
              </a:xfrm>
              <a:prstGeom prst="rect">
                <a:avLst/>
              </a:prstGeom>
              <a:blipFill>
                <a:blip r:embed="rId6"/>
                <a:stretch>
                  <a:fillRect l="-1268" t="-12308" r="-563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794132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xmlns="" id="{3BFDC534-8510-42AE-AC51-382860091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3931076"/>
                <a:ext cx="7042384" cy="169711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9.4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TW" altLang="en-US" sz="2000" b="1" dirty="0">
                    <a:solidFill>
                      <a:schemeClr val="accent4">
                        <a:lumMod val="75000"/>
                      </a:schemeClr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可结合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的二元运算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为该运算的单位元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如果存在左逆元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和右逆元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则有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</m:oMath>
                  </m:oMathPara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逆元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8" name="内容占位符 5">
                <a:extLst>
                  <a:ext uri="{FF2B5EF4-FFF2-40B4-BE49-F238E27FC236}">
                    <a16:creationId xmlns:a16="http://schemas.microsoft.com/office/drawing/2014/main" id="{3BFDC534-8510-42AE-AC51-382860091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3931076"/>
                <a:ext cx="7042384" cy="1697113"/>
              </a:xfrm>
              <a:prstGeom prst="rect">
                <a:avLst/>
              </a:prstGeom>
              <a:blipFill>
                <a:blip r:embed="rId3"/>
                <a:stretch>
                  <a:fillRect l="-864" b="-3559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xmlns="" id="{3BFDC534-8510-42AE-AC51-382860091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2579120"/>
                <a:ext cx="7042384" cy="101400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9.2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的左零元和右零元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黑体" panose="02010609060101010101" pitchFamily="49" charset="-12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𝜃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zh-TW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上关于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零元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3BFDC534-8510-42AE-AC51-382860091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2579120"/>
                <a:ext cx="7042384" cy="1014008"/>
              </a:xfrm>
              <a:prstGeom prst="rect">
                <a:avLst/>
              </a:prstGeom>
              <a:blipFill>
                <a:blip r:embed="rId4"/>
                <a:stretch>
                  <a:fillRect l="-86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3BFDC534-8510-42AE-AC51-3828600913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0" y="1227164"/>
                <a:ext cx="7042384" cy="1014008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定理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的左单位元和右单位元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:endParaRPr lang="en-US" altLang="zh-TW" sz="2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ea typeface="黑体" panose="02010609060101010101" pitchFamily="49" charset="-122"/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𝑒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上关于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单位元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3BFDC534-8510-42AE-AC51-382860091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1227164"/>
                <a:ext cx="7042384" cy="1014008"/>
              </a:xfrm>
              <a:prstGeom prst="rect">
                <a:avLst/>
              </a:prstGeom>
              <a:blipFill>
                <a:blip r:embed="rId5"/>
                <a:stretch>
                  <a:fillRect l="-86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xmlns="" id="{90325533-8175-4466-9513-F95CC2877B77}"/>
                  </a:ext>
                </a:extLst>
              </p:cNvPr>
              <p:cNvSpPr txBox="1"/>
              <p:nvPr/>
            </p:nvSpPr>
            <p:spPr>
              <a:xfrm>
                <a:off x="1096680" y="5894770"/>
                <a:ext cx="33718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通常将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的逆元记作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325533-8175-4466-9513-F95CC287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0" y="5894770"/>
                <a:ext cx="3371820" cy="400110"/>
              </a:xfrm>
              <a:prstGeom prst="rect">
                <a:avLst/>
              </a:prstGeom>
              <a:blipFill>
                <a:blip r:embed="rId6"/>
                <a:stretch>
                  <a:fillRect l="-1627" t="-12121" r="-904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85022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546950"/>
                <a:ext cx="7166786" cy="174658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9.11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          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不是零元</a:t>
                </a:r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en-US" altLang="zh-TW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           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不是零元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  <a:endParaRPr lang="en-US" altLang="zh-TW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运算满足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消去律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546950"/>
                <a:ext cx="7166786" cy="1746583"/>
              </a:xfrm>
              <a:prstGeom prst="rect">
                <a:avLst/>
              </a:prstGeom>
              <a:blipFill>
                <a:blip r:embed="rId3"/>
                <a:stretch>
                  <a:fillRect l="-848" b="-692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内容占位符 5">
            <a:extLst>
              <a:ext uri="{FF2B5EF4-FFF2-40B4-BE49-F238E27FC236}">
                <a16:creationId xmlns:a16="http://schemas.microsoft.com/office/drawing/2014/main" xmlns="" id="{3C869520-E0F8-458A-9386-BDF899E61678}"/>
              </a:ext>
            </a:extLst>
          </p:cNvPr>
          <p:cNvSpPr txBox="1">
            <a:spLocks/>
          </p:cNvSpPr>
          <p:nvPr/>
        </p:nvSpPr>
        <p:spPr>
          <a:xfrm>
            <a:off x="1096681" y="4132395"/>
            <a:ext cx="578210" cy="60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TW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8F2E13D5-33B2-4EB3-AF32-85BAFABE8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555" y="4132395"/>
                <a:ext cx="6880635" cy="15162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m:rPr>
                        <m:nor/>
                      </m:rPr>
                      <a:rPr lang="zh-TW" altLang="en-US" sz="18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加法、乘法都满足消去律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en-US" altLang="zh-TW" sz="18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18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  <m:r>
                      <a:rPr lang="en-US" altLang="zh-TW" sz="18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一般不满足消去律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en-US" altLang="zh-TW" sz="18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18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TW" sz="180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18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⨁</m:t>
                    </m:r>
                    <m:r>
                      <a:rPr lang="en-US" altLang="zh-TW" sz="18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满足消去律</a:t>
                </a:r>
                <a:r>
                  <a:rPr lang="en-US" altLang="zh-TW" sz="1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8F2E13D5-33B2-4EB3-AF32-85BAFABE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55" y="4132395"/>
                <a:ext cx="6880635" cy="15162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95DDD119-64A7-4354-A6B8-C2C47360C979}"/>
              </a:ext>
            </a:extLst>
          </p:cNvPr>
          <p:cNvSpPr txBox="1"/>
          <p:nvPr/>
        </p:nvSpPr>
        <p:spPr>
          <a:xfrm>
            <a:off x="1218323" y="3448425"/>
            <a:ext cx="4576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左消去律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,(2)</a:t>
            </a:r>
            <a:r>
              <a:rPr lang="zh-TW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右消去律</a:t>
            </a: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6001325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xmlns="" id="{8A01FEA1-ED6A-4907-8FD6-57010F51E0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877" y="1411720"/>
                <a:ext cx="7703290" cy="1828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9.6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对于下面给定的集合和该集合上的二元运算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指出该运算的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并求出它的单位元、零元和所有可逆元素的逆元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(1)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lcm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(2)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内容占位符 5">
                <a:extLst>
                  <a:ext uri="{FF2B5EF4-FFF2-40B4-BE49-F238E27FC236}">
                    <a16:creationId xmlns:a16="http://schemas.microsoft.com/office/drawing/2014/main" id="{8A01FEA1-ED6A-4907-8FD6-57010F51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77" y="1411720"/>
                <a:ext cx="7703290" cy="1828010"/>
              </a:xfrm>
              <a:prstGeom prst="rect">
                <a:avLst/>
              </a:prstGeo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8A01FEA1-ED6A-4907-8FD6-57010F51E0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877" y="3864868"/>
                <a:ext cx="7703290" cy="15133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9.7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上的二元运算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∗,  ∘,  ∙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如表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9.6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所示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(1)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说明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∘,  ∙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是否满足交换律、结合律、消去律和幂等律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(2)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求出关于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∗,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∘,  ∙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的单位元、零元和所有可逆元素的逆元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8A01FEA1-ED6A-4907-8FD6-57010F51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77" y="3864868"/>
                <a:ext cx="7703290" cy="1513377"/>
              </a:xfrm>
              <a:prstGeom prst="rect">
                <a:avLst/>
              </a:prstGeom>
              <a:blipFill>
                <a:blip r:embed="rId3"/>
                <a:stretch>
                  <a:fillRect l="-791" r="-6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6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89722"/>
            <a:ext cx="78867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TW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代数系统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简称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代数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通常有三个组成部分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: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一个集合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称为代数的</a:t>
            </a:r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载体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;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定义在载体上的若干</a:t>
            </a:r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运算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;</a:t>
            </a:r>
          </a:p>
          <a:p>
            <a:pPr marL="914400" lvl="1" indent="-457200">
              <a:spcAft>
                <a:spcPts val="600"/>
              </a:spcAft>
              <a:buFont typeface="+mj-ea"/>
              <a:buAutoNum type="circleNumDbPlain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载体的若干特定元素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如下面将介绍的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幺元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零元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等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),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称为</a:t>
            </a:r>
            <a:r>
              <a:rPr lang="zh-CN" altLang="en-US" sz="2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代数常数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.(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对有些代数可以不含或不考虑代数常数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代数结构是研究代数系统的一般性质及各种特殊代数系统的学科，其理论和方法不仅对其它数学学科产生了深远的影响，在计算机科学领域也有着广泛的应用。</a:t>
            </a:r>
          </a:p>
        </p:txBody>
      </p:sp>
    </p:spTree>
    <p:extLst>
      <p:ext uri="{BB962C8B-B14F-4D97-AF65-F5344CB8AC3E}">
        <p14:creationId xmlns:p14="http://schemas.microsoft.com/office/powerpoint/2010/main" val="93033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9.2 </a:t>
            </a:r>
            <a:r>
              <a:rPr lang="zh-TW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代数系统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546951"/>
                <a:ext cx="7166786" cy="1367990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9.12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非空集合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TW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个一元或二元运算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b="0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                  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组成的系统称为一个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代数系統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简称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代数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:endParaRPr lang="en-US" altLang="zh-TW" sz="2000" b="0" i="0" dirty="0" smtClean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&lt;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&gt;.</m:t>
                      </m:r>
                    </m:oMath>
                  </m:oMathPara>
                </a14:m>
                <a:endParaRPr lang="en-US" altLang="zh-TW" sz="20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546951"/>
                <a:ext cx="7166786" cy="1367990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xmlns="" id="{3C869520-E0F8-458A-9386-BDF899E61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3169626"/>
                <a:ext cx="6399588" cy="5900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,+&gt;</m:t>
                    </m:r>
                  </m:oMath>
                </a14:m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∪, ∩,~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内容占位符 5">
                <a:extLst>
                  <a:ext uri="{FF2B5EF4-FFF2-40B4-BE49-F238E27FC236}">
                    <a16:creationId xmlns:a16="http://schemas.microsoft.com/office/drawing/2014/main" id="{3C869520-E0F8-458A-9386-BDF899E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169626"/>
                <a:ext cx="6399588" cy="590090"/>
              </a:xfrm>
              <a:prstGeom prst="rect">
                <a:avLst/>
              </a:prstGeom>
              <a:blipFill>
                <a:blip r:embed="rId3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内容占位符 5">
            <a:extLst>
              <a:ext uri="{FF2B5EF4-FFF2-40B4-BE49-F238E27FC236}">
                <a16:creationId xmlns:a16="http://schemas.microsoft.com/office/drawing/2014/main" xmlns="" id="{3C869520-E0F8-458A-9386-BDF899E61678}"/>
              </a:ext>
            </a:extLst>
          </p:cNvPr>
          <p:cNvSpPr txBox="1">
            <a:spLocks/>
          </p:cNvSpPr>
          <p:nvPr/>
        </p:nvSpPr>
        <p:spPr>
          <a:xfrm>
            <a:off x="1096681" y="3804755"/>
            <a:ext cx="6399588" cy="2169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在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某些代数系统中存在着一些特定的元素，它对该系统的一元或二元运算起着重要的作用。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如单位元、零元等，它们对该系统的运算起着重要的作用，称这些元素为该代数系统的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特定元素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代数常数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。有时，为了强调这些元素的重要性，经常把它们列到代数系统表达式中。在不发生混淆的情况下也常只用集合的名字来标记代数系统。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xmlns="" id="{3C869520-E0F8-458A-9386-BDF899E61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5973771"/>
                <a:ext cx="6399588" cy="5900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,+,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</m:oMath>
                </a14:m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,∙,1&gt;</m:t>
                    </m:r>
                  </m:oMath>
                </a14:m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∪, ∩,~,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3C869520-E0F8-458A-9386-BDF899E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5973771"/>
                <a:ext cx="6399588" cy="590090"/>
              </a:xfrm>
              <a:prstGeom prst="rect">
                <a:avLst/>
              </a:prstGeom>
              <a:blipFill>
                <a:blip r:embed="rId4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59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5">
            <a:extLst>
              <a:ext uri="{FF2B5EF4-FFF2-40B4-BE49-F238E27FC236}">
                <a16:creationId xmlns:a16="http://schemas.microsoft.com/office/drawing/2014/main" xmlns="" id="{5D250F71-5FAB-4E41-B69A-2AA5B99DE045}"/>
              </a:ext>
            </a:extLst>
          </p:cNvPr>
          <p:cNvSpPr txBox="1">
            <a:spLocks/>
          </p:cNvSpPr>
          <p:nvPr/>
        </p:nvSpPr>
        <p:spPr>
          <a:xfrm>
            <a:off x="1096681" y="1054939"/>
            <a:ext cx="7166786" cy="173003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zh-TW" altLang="en-US" sz="20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TW" sz="2000" b="1" dirty="0" smtClean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9.13</a:t>
            </a:r>
            <a:r>
              <a:rPr lang="en-US" altLang="zh-TW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如果两代数系统中运算的个数相同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对应运算的元数</a:t>
            </a:r>
            <a:endParaRPr lang="en-US" altLang="zh-TW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相同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且代数常数的个数也相同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则称这两个代数系</a:t>
            </a:r>
            <a:endParaRPr lang="en-US" altLang="zh-TW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具有相同的构成成分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也称它们是</a:t>
            </a:r>
            <a:r>
              <a:rPr lang="zh-TW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同类型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的代数系</a:t>
            </a:r>
            <a:endParaRPr lang="en-US" altLang="zh-TW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altLang="zh-TW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统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TW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xmlns="" id="{3C869520-E0F8-458A-9386-BDF899E61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3169626"/>
                <a:ext cx="6399588" cy="636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+,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,−,0,1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∪, ∩,~,∅,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5">
                <a:extLst>
                  <a:ext uri="{FF2B5EF4-FFF2-40B4-BE49-F238E27FC236}">
                    <a16:creationId xmlns:a16="http://schemas.microsoft.com/office/drawing/2014/main" id="{3C869520-E0F8-458A-9386-BDF899E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169626"/>
                <a:ext cx="6399588" cy="636506"/>
              </a:xfrm>
              <a:prstGeom prst="rect">
                <a:avLst/>
              </a:prstGeom>
              <a:blipFill>
                <a:blip r:embed="rId2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DE524AE-77D6-4448-AA79-E9F529E9D452}"/>
              </a:ext>
            </a:extLst>
          </p:cNvPr>
          <p:cNvSpPr/>
          <p:nvPr/>
        </p:nvSpPr>
        <p:spPr>
          <a:xfrm>
            <a:off x="7140524" y="3169626"/>
            <a:ext cx="1107996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有不同</a:t>
            </a:r>
            <a:endParaRPr lang="en-US" altLang="zh-TW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运算性质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4034088"/>
                <a:ext cx="7166786" cy="1730036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 smtClean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9.14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是代数系统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</m:oMath>
                </a14:m>
                <a:endParaRPr lang="en-US" altLang="zh-TW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都是封闭的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含有相同的代数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常数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子代数系统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简</a:t>
                </a:r>
                <a:endParaRPr lang="en-US" altLang="zh-TW" sz="20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称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子代数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4034088"/>
                <a:ext cx="7166786" cy="1730036"/>
              </a:xfrm>
              <a:prstGeom prst="rect">
                <a:avLst/>
              </a:prstGeom>
              <a:blipFill>
                <a:blip r:embed="rId3"/>
                <a:stretch>
                  <a:fillRect l="-848" b="-139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3C869520-E0F8-458A-9386-BDF899E61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5982255"/>
                <a:ext cx="6399588" cy="6365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zh-TW" altLang="en-US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sz="2000" dirty="0" smtClean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的子代数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3C869520-E0F8-458A-9386-BDF899E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5982255"/>
                <a:ext cx="6399588" cy="636506"/>
              </a:xfrm>
              <a:prstGeom prst="rect">
                <a:avLst/>
              </a:prstGeom>
              <a:blipFill>
                <a:blip r:embed="rId4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9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>
            <a:extLst>
              <a:ext uri="{FF2B5EF4-FFF2-40B4-BE49-F238E27FC236}">
                <a16:creationId xmlns:a16="http://schemas.microsoft.com/office/drawing/2014/main" xmlns="" id="{3C869520-E0F8-458A-9386-BDF899E61678}"/>
              </a:ext>
            </a:extLst>
          </p:cNvPr>
          <p:cNvSpPr txBox="1">
            <a:spLocks/>
          </p:cNvSpPr>
          <p:nvPr/>
        </p:nvSpPr>
        <p:spPr>
          <a:xfrm>
            <a:off x="1096681" y="1242579"/>
            <a:ext cx="6399588" cy="129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在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规定了一个代数系统的构成成分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即集合、运算及代数常数以后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若再对这些运算所遵从的算律加以限制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那么满足这些条件的代数系统就具有完全相同的性质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从而构成了一类特殊的代数系统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5">
            <a:extLst>
              <a:ext uri="{FF2B5EF4-FFF2-40B4-BE49-F238E27FC236}">
                <a16:creationId xmlns:a16="http://schemas.microsoft.com/office/drawing/2014/main" xmlns="" id="{3C869520-E0F8-458A-9386-BDF899E61678}"/>
              </a:ext>
            </a:extLst>
          </p:cNvPr>
          <p:cNvSpPr txBox="1">
            <a:spLocks/>
          </p:cNvSpPr>
          <p:nvPr/>
        </p:nvSpPr>
        <p:spPr>
          <a:xfrm>
            <a:off x="1096681" y="5319302"/>
            <a:ext cx="6399588" cy="1291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从代数系统的构成成分和遵从的算律出发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将代数系统分类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然后研究每一类代数系统的共同性质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并将研究的结果运用到具体的代数系统去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这种方法就是抽象代数的基本方法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也是代数结构课程的主要內容</a:t>
            </a:r>
            <a:r>
              <a:rPr lang="en-US" altLang="zh-TW" sz="2000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xmlns="" id="{95DDD119-64A7-4354-A6B8-C2C47360C979}"/>
                  </a:ext>
                </a:extLst>
              </p:cNvPr>
              <p:cNvSpPr txBox="1"/>
              <p:nvPr/>
            </p:nvSpPr>
            <p:spPr>
              <a:xfrm>
                <a:off x="1826088" y="2534328"/>
                <a:ext cx="33482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半群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,∘&gt;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结合律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5DDD119-64A7-4354-A6B8-C2C47360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88" y="2534328"/>
                <a:ext cx="3348289" cy="400110"/>
              </a:xfrm>
              <a:prstGeom prst="rect">
                <a:avLst/>
              </a:prstGeom>
              <a:blipFill>
                <a:blip r:embed="rId2"/>
                <a:stretch>
                  <a:fillRect l="-1639" t="-12308" r="-1093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xmlns="" id="{95DDD119-64A7-4354-A6B8-C2C47360C979}"/>
                  </a:ext>
                </a:extLst>
              </p:cNvPr>
              <p:cNvSpPr txBox="1"/>
              <p:nvPr/>
            </p:nvSpPr>
            <p:spPr>
              <a:xfrm>
                <a:off x="1826087" y="2988434"/>
                <a:ext cx="50955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幺半群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,∘&gt;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结合律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且有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单位元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𝒆</m:t>
                    </m:r>
                  </m:oMath>
                </a14:m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DDD119-64A7-4354-A6B8-C2C47360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87" y="2988434"/>
                <a:ext cx="5095562" cy="400110"/>
              </a:xfrm>
              <a:prstGeom prst="rect">
                <a:avLst/>
              </a:prstGeom>
              <a:blipFill>
                <a:blip r:embed="rId3"/>
                <a:stretch>
                  <a:fillRect l="-1078" t="-10606" r="-359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xmlns="" id="{95DDD119-64A7-4354-A6B8-C2C47360C979}"/>
                  </a:ext>
                </a:extLst>
              </p:cNvPr>
              <p:cNvSpPr txBox="1"/>
              <p:nvPr/>
            </p:nvSpPr>
            <p:spPr>
              <a:xfrm>
                <a:off x="1826087" y="3443308"/>
                <a:ext cx="56614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群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,∘&gt;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结合律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单位元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𝒆</m:t>
                    </m:r>
                    <m:r>
                      <a:rPr lang="en-US" altLang="zh-TW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可逆的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DDD119-64A7-4354-A6B8-C2C47360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87" y="3443308"/>
                <a:ext cx="5661422" cy="400110"/>
              </a:xfrm>
              <a:prstGeom prst="rect">
                <a:avLst/>
              </a:prstGeom>
              <a:blipFill>
                <a:blip r:embed="rId4"/>
                <a:stretch>
                  <a:fillRect l="-970" t="-12308" r="-216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xmlns="" id="{95DDD119-64A7-4354-A6B8-C2C47360C979}"/>
                  </a:ext>
                </a:extLst>
              </p:cNvPr>
              <p:cNvSpPr txBox="1"/>
              <p:nvPr/>
            </p:nvSpPr>
            <p:spPr>
              <a:xfrm>
                <a:off x="1826087" y="3897797"/>
                <a:ext cx="63635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格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,∘,∗&gt;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交换律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结合律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幂等律</a:t>
                </a:r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:r>
                  <a:rPr lang="zh-TW" altLang="en-US" sz="2000" b="1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吸收律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5DDD119-64A7-4354-A6B8-C2C47360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87" y="3897797"/>
                <a:ext cx="6363537" cy="400110"/>
              </a:xfrm>
              <a:prstGeom prst="rect">
                <a:avLst/>
              </a:prstGeom>
              <a:blipFill>
                <a:blip r:embed="rId5"/>
                <a:stretch>
                  <a:fillRect l="-863" t="-10606" r="-96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xmlns="" id="{95DDD119-64A7-4354-A6B8-C2C47360C979}"/>
                  </a:ext>
                </a:extLst>
              </p:cNvPr>
              <p:cNvSpPr txBox="1"/>
              <p:nvPr/>
            </p:nvSpPr>
            <p:spPr>
              <a:xfrm>
                <a:off x="1826087" y="4352286"/>
                <a:ext cx="2644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,∘,∗&gt;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DDD119-64A7-4354-A6B8-C2C47360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87" y="4352286"/>
                <a:ext cx="2644570" cy="400110"/>
              </a:xfrm>
              <a:prstGeom prst="rect">
                <a:avLst/>
              </a:prstGeom>
              <a:blipFill>
                <a:blip r:embed="rId6"/>
                <a:stretch>
                  <a:fillRect l="-2079" t="-12121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95DDD119-64A7-4354-A6B8-C2C47360C979}"/>
                  </a:ext>
                </a:extLst>
              </p:cNvPr>
              <p:cNvSpPr txBox="1"/>
              <p:nvPr/>
            </p:nvSpPr>
            <p:spPr>
              <a:xfrm>
                <a:off x="1826087" y="4806777"/>
                <a:ext cx="26445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TW" altLang="en-US" sz="2000" b="1" dirty="0" smtClean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域</a:t>
                </a:r>
                <a:r>
                  <a:rPr lang="en-US" altLang="zh-TW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,∘,∗&gt; </m:t>
                    </m:r>
                  </m:oMath>
                </a14:m>
                <a:r>
                  <a:rPr lang="zh-TW" altLang="en-US" sz="20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5DDD119-64A7-4354-A6B8-C2C47360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87" y="4806777"/>
                <a:ext cx="2644570" cy="400110"/>
              </a:xfrm>
              <a:prstGeom prst="rect">
                <a:avLst/>
              </a:prstGeom>
              <a:blipFill>
                <a:blip r:embed="rId7"/>
                <a:stretch>
                  <a:fillRect l="-2079" t="-1230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DDE524AE-77D6-4448-AA79-E9F529E9D452}"/>
              </a:ext>
            </a:extLst>
          </p:cNvPr>
          <p:cNvSpPr/>
          <p:nvPr/>
        </p:nvSpPr>
        <p:spPr>
          <a:xfrm>
            <a:off x="4609420" y="4573348"/>
            <a:ext cx="87716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第十章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DDE524AE-77D6-4448-AA79-E9F529E9D452}"/>
              </a:ext>
            </a:extLst>
          </p:cNvPr>
          <p:cNvSpPr/>
          <p:nvPr/>
        </p:nvSpPr>
        <p:spPr>
          <a:xfrm>
            <a:off x="628323" y="2549717"/>
            <a:ext cx="119776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Semigroup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DDE524AE-77D6-4448-AA79-E9F529E9D452}"/>
              </a:ext>
            </a:extLst>
          </p:cNvPr>
          <p:cNvSpPr/>
          <p:nvPr/>
        </p:nvSpPr>
        <p:spPr>
          <a:xfrm>
            <a:off x="910452" y="3005344"/>
            <a:ext cx="91563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Monoid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DDE524AE-77D6-4448-AA79-E9F529E9D452}"/>
              </a:ext>
            </a:extLst>
          </p:cNvPr>
          <p:cNvSpPr/>
          <p:nvPr/>
        </p:nvSpPr>
        <p:spPr>
          <a:xfrm>
            <a:off x="1051516" y="3458697"/>
            <a:ext cx="774571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Group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DDE524AE-77D6-4448-AA79-E9F529E9D452}"/>
              </a:ext>
            </a:extLst>
          </p:cNvPr>
          <p:cNvSpPr/>
          <p:nvPr/>
        </p:nvSpPr>
        <p:spPr>
          <a:xfrm>
            <a:off x="1000220" y="3913186"/>
            <a:ext cx="82586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Lattice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DDE524AE-77D6-4448-AA79-E9F529E9D452}"/>
              </a:ext>
            </a:extLst>
          </p:cNvPr>
          <p:cNvSpPr/>
          <p:nvPr/>
        </p:nvSpPr>
        <p:spPr>
          <a:xfrm>
            <a:off x="1185635" y="4367675"/>
            <a:ext cx="63350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Ring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DDE524AE-77D6-4448-AA79-E9F529E9D452}"/>
              </a:ext>
            </a:extLst>
          </p:cNvPr>
          <p:cNvSpPr/>
          <p:nvPr/>
        </p:nvSpPr>
        <p:spPr>
          <a:xfrm>
            <a:off x="1159987" y="4821028"/>
            <a:ext cx="65915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Field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92537"/>
            <a:ext cx="7886700" cy="468442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九</a:t>
            </a:r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TW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TW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,  4,  7,  9,  10,</a:t>
            </a:r>
            <a:endParaRPr lang="en-US" altLang="zh-TW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</a:t>
            </a:r>
            <a:r>
              <a:rPr lang="en-US" altLang="zh-TW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14.</a:t>
            </a:r>
            <a:endParaRPr lang="en-US" altLang="zh-TW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zh-TW" altLang="en-US" sz="4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缴交作业</a:t>
            </a:r>
            <a:endParaRPr lang="en-US" altLang="zh-CN" sz="4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TW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九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TW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7,  10,  14.  </a:t>
            </a:r>
            <a:endParaRPr lang="en-US" altLang="zh-TW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None/>
            </a:pPr>
            <a:r>
              <a:rPr lang="en-US" altLang="zh-TW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9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9.1 </a:t>
            </a:r>
            <a:r>
              <a:rPr lang="zh-TW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二元运算及其性质</a:t>
            </a:r>
            <a:endParaRPr lang="zh-CN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796309"/>
                <a:ext cx="6824936" cy="94689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9.1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为集合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</a:t>
                </a:r>
                <a:endParaRPr lang="en-US" altLang="zh-TW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简称为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二元运算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796309"/>
                <a:ext cx="6824936" cy="946891"/>
              </a:xfrm>
              <a:prstGeom prst="rect">
                <a:avLst/>
              </a:prstGeom>
              <a:blipFill>
                <a:blip r:embed="rId2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2958410"/>
                <a:ext cx="6824936" cy="915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使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&lt;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2958410"/>
                <a:ext cx="6824936" cy="915501"/>
              </a:xfrm>
              <a:prstGeom prst="rect">
                <a:avLst/>
              </a:prstGeom>
              <a:blipFill>
                <a:blip r:embed="rId3"/>
                <a:stretch>
                  <a:fillRect l="-983" b="-4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 flipH="1">
            <a:off x="5919084" y="3050718"/>
            <a:ext cx="260490" cy="30777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</a:rPr>
              <a:t>√</a:t>
            </a:r>
          </a:p>
        </p:txBody>
      </p:sp>
      <p:sp>
        <p:nvSpPr>
          <p:cNvPr id="8" name="文本框 7"/>
          <p:cNvSpPr txBox="1"/>
          <p:nvPr/>
        </p:nvSpPr>
        <p:spPr>
          <a:xfrm flipH="1">
            <a:off x="5919084" y="3503002"/>
            <a:ext cx="260490" cy="30777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X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4089121"/>
                <a:ext cx="6824936" cy="17512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验证一个运算是否为集合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考虑下列两点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altLang="zh-TW" sz="20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中任两个元素都可进行此运算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运算结果是唯一的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</a:t>
                </a:r>
              </a:p>
              <a:p>
                <a:pPr marL="457200" indent="-457200">
                  <a:lnSpc>
                    <a:spcPts val="3200"/>
                  </a:lnSpc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altLang="zh-TW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中任两个元素的进行结果都屬于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对该运算是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lang="zh-TW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封闭的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4089121"/>
                <a:ext cx="6824936" cy="1751240"/>
              </a:xfrm>
              <a:prstGeom prst="rect">
                <a:avLst/>
              </a:prstGeom>
              <a:blipFill>
                <a:blip r:embed="rId4"/>
                <a:stretch>
                  <a:fillRect l="-983" b="-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6012426"/>
                <a:ext cx="6824936" cy="5647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对除法运算是否是二元运算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</a:p>
            </p:txBody>
          </p:sp>
        </mc:Choice>
        <mc:Fallback xmlns="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6012426"/>
                <a:ext cx="6824936" cy="564756"/>
              </a:xfrm>
              <a:prstGeom prst="rect">
                <a:avLst/>
              </a:prstGeom>
              <a:blipFill>
                <a:blip r:embed="rId5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 flipH="1">
            <a:off x="6233717" y="6423292"/>
            <a:ext cx="260490" cy="30777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</a:rPr>
              <a:t>√</a:t>
            </a:r>
          </a:p>
        </p:txBody>
      </p:sp>
      <p:sp>
        <p:nvSpPr>
          <p:cNvPr id="12" name="文本框 11"/>
          <p:cNvSpPr txBox="1"/>
          <p:nvPr/>
        </p:nvSpPr>
        <p:spPr>
          <a:xfrm flipH="1">
            <a:off x="2792427" y="6423293"/>
            <a:ext cx="260490" cy="30777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X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094521" y="1757778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135344" y="1757778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33017" y="2149169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64685" y="2149169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896353" y="2149169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399571" y="2552406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936434" y="2552406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202884" y="2973621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708575" y="2973621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713009" y="3382991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206622" y="3386571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708575" y="3382991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216227" y="3382991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263469"/>
                <a:ext cx="6824936" cy="32741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9.1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考察下列运算是否是指定集合上二元运算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自然数集合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上的加、减、乘、除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整数集合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上的加、减、乘、除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非零实数集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上的加、减、乘、除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en-US" altLang="zh-TW" sz="20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阶实矩阵集合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上的加、乘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对任意集合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⨁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上所有函数的集合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sup>
                    </m:sSup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上的复合运算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∘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263469"/>
                <a:ext cx="6824936" cy="3274118"/>
              </a:xfrm>
              <a:prstGeom prst="rect">
                <a:avLst/>
              </a:prstGeom>
              <a:blipFill>
                <a:blip r:embed="rId2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4537587"/>
                <a:ext cx="6824936" cy="5647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注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通常用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∗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∙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等符号表示二元运算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4537587"/>
                <a:ext cx="6824936" cy="564756"/>
              </a:xfrm>
              <a:prstGeom prst="rect">
                <a:avLst/>
              </a:prstGeom>
              <a:blipFill>
                <a:blip r:embed="rId3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5270090"/>
                <a:ext cx="6824936" cy="983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9.2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上的二元运算为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(1)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∗4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     (2)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−5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;     (3)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4.9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5270090"/>
                <a:ext cx="6824936" cy="983226"/>
              </a:xfrm>
              <a:prstGeom prst="rect">
                <a:avLst/>
              </a:prstGeom>
              <a:blipFill rotWithShape="0">
                <a:blip r:embed="rId4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EFFB7060-FA5D-44AF-9F7D-269AD3C2C001}"/>
              </a:ext>
            </a:extLst>
          </p:cNvPr>
          <p:cNvSpPr txBox="1"/>
          <p:nvPr/>
        </p:nvSpPr>
        <p:spPr>
          <a:xfrm flipH="1">
            <a:off x="6970302" y="3803584"/>
            <a:ext cx="260490" cy="30777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2284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5" grpId="0"/>
      <p:bldP spid="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xmlns="" id="{B04DC7B8-31B2-4E7E-B1D5-F885D72EE8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235871"/>
                <a:ext cx="6824936" cy="94689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9.2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为集合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上的一元运算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endParaRPr lang="en-US" altLang="zh-TW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简称为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内容占位符 5">
                <a:extLst>
                  <a:ext uri="{FF2B5EF4-FFF2-40B4-BE49-F238E27FC236}">
                    <a16:creationId xmlns:a16="http://schemas.microsoft.com/office/drawing/2014/main" id="{B04DC7B8-31B2-4E7E-B1D5-F885D72EE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235871"/>
                <a:ext cx="6824936" cy="946891"/>
              </a:xfrm>
              <a:prstGeom prst="rect">
                <a:avLst/>
              </a:prstGeom>
              <a:blipFill>
                <a:blip r:embed="rId2"/>
                <a:stretch>
                  <a:fillRect l="-8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2351354"/>
                <a:ext cx="6824936" cy="35110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9.2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面是一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元运算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的例子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求一个数的相反数是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上的一元运算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求一个数的倒数是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ℚ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p>
                    </m:sSup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上的一元运算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求一个数的共轭复数是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上的一元运算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b="0" dirty="0">
                    <a:ea typeface="黑体" panose="02010609060101010101" pitchFamily="49" charset="-122"/>
                  </a:rPr>
                  <a:t>在幂集</a:t>
                </a:r>
                <a:r>
                  <a:rPr lang="en-US" altLang="zh-TW" sz="20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规定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是全集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则求绝对补运算是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/>
                </a:r>
                <a:b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</a:b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上的一元运算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求一个双射函数的</a:t>
                </a:r>
                <a14:m>
                  <m:oMath xmlns:m="http://schemas.openxmlformats.org/officeDocument/2006/math">
                    <m:r>
                      <a:rPr lang="zh-TW" altLang="en-US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反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矩阵的转置运算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2351354"/>
                <a:ext cx="6824936" cy="3511017"/>
              </a:xfrm>
              <a:prstGeom prst="rect">
                <a:avLst/>
              </a:prstGeom>
              <a:blipFill>
                <a:blip r:embed="rId3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895BF138-623B-4EC3-ABE0-22E4616A8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6012426"/>
                <a:ext cx="6824936" cy="5647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有穷集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上的一元和二元运算可用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运算表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表示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95BF138-623B-4EC3-ABE0-22E4616A8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6012426"/>
                <a:ext cx="6824936" cy="564756"/>
              </a:xfrm>
              <a:prstGeom prst="rect">
                <a:avLst/>
              </a:prstGeom>
              <a:blipFill>
                <a:blip r:embed="rId4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14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xmlns="" id="{0797112E-415F-4FD1-ACA8-F3BA2EFFB7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907561"/>
                  </p:ext>
                </p:extLst>
              </p:nvPr>
            </p:nvGraphicFramePr>
            <p:xfrm>
              <a:off x="1007952" y="2706539"/>
              <a:ext cx="19388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933">
                      <a:extLst>
                        <a:ext uri="{9D8B030D-6E8A-4147-A177-3AD203B41FA5}">
                          <a16:colId xmlns:a16="http://schemas.microsoft.com/office/drawing/2014/main" xmlns="" val="1107680616"/>
                        </a:ext>
                      </a:extLst>
                    </a:gridCol>
                    <a:gridCol w="1159935">
                      <a:extLst>
                        <a:ext uri="{9D8B030D-6E8A-4147-A177-3AD203B41FA5}">
                          <a16:colId xmlns:a16="http://schemas.microsoft.com/office/drawing/2014/main" xmlns="" val="19256362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581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9936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6985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7053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8503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0797112E-415F-4FD1-ACA8-F3BA2EFFB7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907561"/>
                  </p:ext>
                </p:extLst>
              </p:nvPr>
            </p:nvGraphicFramePr>
            <p:xfrm>
              <a:off x="1007952" y="2706539"/>
              <a:ext cx="19388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933">
                      <a:extLst>
                        <a:ext uri="{9D8B030D-6E8A-4147-A177-3AD203B41FA5}">
                          <a16:colId xmlns:a16="http://schemas.microsoft.com/office/drawing/2014/main" val="1107680616"/>
                        </a:ext>
                      </a:extLst>
                    </a:gridCol>
                    <a:gridCol w="1159935">
                      <a:extLst>
                        <a:ext uri="{9D8B030D-6E8A-4147-A177-3AD203B41FA5}">
                          <a16:colId xmlns:a16="http://schemas.microsoft.com/office/drawing/2014/main" val="19256362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1" t="-1639" r="-15078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539" t="-1639" r="-1047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581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1" t="-101639" r="-15078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539" t="-101639" r="-1047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36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1" t="-198387" r="-15078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539" t="-198387" r="-104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85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1" t="-303279" r="-1507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539" t="-303279" r="-104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3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81" t="-403279" r="-15078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539" t="-403279" r="-104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85034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xmlns="" id="{24FD1D49-1F4B-4B44-8EBB-31CAA684BE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03379"/>
                  </p:ext>
                </p:extLst>
              </p:nvPr>
            </p:nvGraphicFramePr>
            <p:xfrm>
              <a:off x="3360344" y="2706539"/>
              <a:ext cx="507748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888">
                      <a:extLst>
                        <a:ext uri="{9D8B030D-6E8A-4147-A177-3AD203B41FA5}">
                          <a16:colId xmlns:a16="http://schemas.microsoft.com/office/drawing/2014/main" xmlns="" val="1107680616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xmlns="" val="1925636254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xmlns="" val="4072135791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xmlns="" val="2268123387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xmlns="" val="3646419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581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9936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6985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7053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∘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8503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24FD1D49-1F4B-4B44-8EBB-31CAA684BE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203379"/>
                  </p:ext>
                </p:extLst>
              </p:nvPr>
            </p:nvGraphicFramePr>
            <p:xfrm>
              <a:off x="3360344" y="2706539"/>
              <a:ext cx="507748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888">
                      <a:extLst>
                        <a:ext uri="{9D8B030D-6E8A-4147-A177-3AD203B41FA5}">
                          <a16:colId xmlns:a16="http://schemas.microsoft.com/office/drawing/2014/main" val="1107680616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val="1925636254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val="4072135791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val="2268123387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val="3646419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639" r="-59666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978" t="-1639" r="-30224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7039" t="-1639" r="-200559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8539" t="-1639" r="-101685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480" t="-1639" r="-1117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581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01639" r="-59666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978" t="-101639" r="-30224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7039" t="-101639" r="-20055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8539" t="-101639" r="-101685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480" t="-101639" r="-1117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36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198387" r="-59666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978" t="-198387" r="-30224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7039" t="-198387" r="-20055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8539" t="-198387" r="-10168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480" t="-198387" r="-111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85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303279" r="-59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978" t="-303279" r="-30224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7039" t="-303279" r="-20055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480" t="-303279" r="-111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3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3" t="-403279" r="-59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978" t="-403279" r="-30224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7039" t="-403279" r="-20055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8539" t="-403279" r="-1016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6480" t="-403279" r="-11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8503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xmlns="" id="{75F95D78-85C6-4968-A732-2226E33E4195}"/>
              </a:ext>
            </a:extLst>
          </p:cNvPr>
          <p:cNvSpPr/>
          <p:nvPr/>
        </p:nvSpPr>
        <p:spPr>
          <a:xfrm>
            <a:off x="4879818" y="4725511"/>
            <a:ext cx="203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二元运算的</a:t>
            </a:r>
            <a:r>
              <a:rPr lang="zh-TW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运算表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CFBD07F3-D30E-4E2D-99DA-7197922D5497}"/>
              </a:ext>
            </a:extLst>
          </p:cNvPr>
          <p:cNvSpPr/>
          <p:nvPr/>
        </p:nvSpPr>
        <p:spPr>
          <a:xfrm>
            <a:off x="1007952" y="4725511"/>
            <a:ext cx="2036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一元运算的</a:t>
            </a:r>
            <a:r>
              <a:rPr lang="zh-TW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运算表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xmlns="" id="{FBADCC85-65DB-40D5-935F-871271B48A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7952" y="1567733"/>
                <a:ext cx="6824936" cy="5647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有穷集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上的一元和二元运算可用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运算表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表示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FBADCC85-65DB-40D5-935F-871271B48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52" y="1567733"/>
                <a:ext cx="6824936" cy="564756"/>
              </a:xfrm>
              <a:prstGeom prst="rect">
                <a:avLst/>
              </a:prstGeom>
              <a:blipFill>
                <a:blip r:embed="rId4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8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="" id="{9781B346-DD5D-4C16-A49E-605CCAC904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542" y="1420998"/>
                <a:ext cx="7703290" cy="6508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9.4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上的运算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~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⨁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的运算表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全集为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9781B346-DD5D-4C16-A49E-605CCAC90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42" y="1420998"/>
                <a:ext cx="7703290" cy="650876"/>
              </a:xfrm>
              <a:prstGeom prst="rect">
                <a:avLst/>
              </a:prstGeom>
              <a:blipFill>
                <a:blip r:embed="rId2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="" id="{964F3BBB-8B70-4FA3-9033-B8DF716150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5828808"/>
                  </p:ext>
                </p:extLst>
              </p:nvPr>
            </p:nvGraphicFramePr>
            <p:xfrm>
              <a:off x="1007952" y="2062420"/>
              <a:ext cx="19388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933">
                      <a:extLst>
                        <a:ext uri="{9D8B030D-6E8A-4147-A177-3AD203B41FA5}">
                          <a16:colId xmlns:a16="http://schemas.microsoft.com/office/drawing/2014/main" xmlns="" val="1107680616"/>
                        </a:ext>
                      </a:extLst>
                    </a:gridCol>
                    <a:gridCol w="1159935">
                      <a:extLst>
                        <a:ext uri="{9D8B030D-6E8A-4147-A177-3AD203B41FA5}">
                          <a16:colId xmlns:a16="http://schemas.microsoft.com/office/drawing/2014/main" xmlns="" val="19256362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581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9936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6985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7053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8503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64F3BBB-8B70-4FA3-9033-B8DF716150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5828808"/>
                  </p:ext>
                </p:extLst>
              </p:nvPr>
            </p:nvGraphicFramePr>
            <p:xfrm>
              <a:off x="1007952" y="2062420"/>
              <a:ext cx="193886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8933">
                      <a:extLst>
                        <a:ext uri="{9D8B030D-6E8A-4147-A177-3AD203B41FA5}">
                          <a16:colId xmlns:a16="http://schemas.microsoft.com/office/drawing/2014/main" val="1107680616"/>
                        </a:ext>
                      </a:extLst>
                    </a:gridCol>
                    <a:gridCol w="1159935">
                      <a:extLst>
                        <a:ext uri="{9D8B030D-6E8A-4147-A177-3AD203B41FA5}">
                          <a16:colId xmlns:a16="http://schemas.microsoft.com/office/drawing/2014/main" val="19256362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1" t="-1639" r="-15078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539" t="-1639" r="-104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581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1" t="-101639" r="-15078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539" t="-101639" r="-104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36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1" t="-201639" r="-15078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539" t="-201639" r="-104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85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1" t="-301639" r="-15078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539" t="-301639" r="-104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3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81" t="-401639" r="-15078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7539" t="-401639" r="-104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85034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xmlns="" id="{668998EA-DA3F-43E8-8CD6-791A865AEB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833604"/>
                  </p:ext>
                </p:extLst>
              </p:nvPr>
            </p:nvGraphicFramePr>
            <p:xfrm>
              <a:off x="3360344" y="2062420"/>
              <a:ext cx="507748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888">
                      <a:extLst>
                        <a:ext uri="{9D8B030D-6E8A-4147-A177-3AD203B41FA5}">
                          <a16:colId xmlns:a16="http://schemas.microsoft.com/office/drawing/2014/main" xmlns="" val="1107680616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xmlns="" val="1925636254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xmlns="" val="4072135791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xmlns="" val="2268123387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xmlns="" val="3646419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⨁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57581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249936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96985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47053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206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528503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668998EA-DA3F-43E8-8CD6-791A865AEB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833604"/>
                  </p:ext>
                </p:extLst>
              </p:nvPr>
            </p:nvGraphicFramePr>
            <p:xfrm>
              <a:off x="3360344" y="2062420"/>
              <a:ext cx="507748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9888">
                      <a:extLst>
                        <a:ext uri="{9D8B030D-6E8A-4147-A177-3AD203B41FA5}">
                          <a16:colId xmlns:a16="http://schemas.microsoft.com/office/drawing/2014/main" val="1107680616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val="1925636254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val="4072135791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val="2268123387"/>
                        </a:ext>
                      </a:extLst>
                    </a:gridCol>
                    <a:gridCol w="1086900">
                      <a:extLst>
                        <a:ext uri="{9D8B030D-6E8A-4147-A177-3AD203B41FA5}">
                          <a16:colId xmlns:a16="http://schemas.microsoft.com/office/drawing/2014/main" val="36464194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639" r="-59666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978" t="-1639" r="-30224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7039" t="-1639" r="-20055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8539" t="-1639" r="-10168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6480" t="-1639" r="-111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5817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101639" r="-59666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978" t="-101639" r="-30224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7039" t="-101639" r="-20055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8539" t="-101639" r="-10168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6480" t="-101639" r="-111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360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201639" r="-59666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978" t="-201639" r="-30224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7039" t="-201639" r="-20055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8539" t="-201639" r="-10168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6480" t="-201639" r="-111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8510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301639" r="-59666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978" t="-301639" r="-30224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7039" t="-301639" r="-20055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8539" t="-301639" r="-10168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6480" t="-301639" r="-111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3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33" t="-401639" r="-59666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978" t="-401639" r="-30224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7039" t="-401639" r="-20055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8539" t="-401639" r="-10168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66480" t="-401639" r="-111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85034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xmlns="" id="{8A01FEA1-ED6A-4907-8FD6-57010F51E0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542" y="4558042"/>
                <a:ext cx="7703290" cy="5625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9.5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的运算表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9" name="内容占位符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A01FEA1-ED6A-4907-8FD6-57010F51E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42" y="4558042"/>
                <a:ext cx="7703290" cy="562515"/>
              </a:xfrm>
              <a:prstGeom prst="rect">
                <a:avLst/>
              </a:prstGeom>
              <a:blipFill rotWithShape="0">
                <a:blip r:embed="rId5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xmlns="" id="{6825E0F1-9839-4C2B-9BD0-7E4CBCB1C8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4542" y="5317024"/>
                <a:ext cx="7703290" cy="5625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 smtClean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1,2,3,4,5</m:t>
                        </m:r>
                      </m:e>
                    </m:d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的运算表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6825E0F1-9839-4C2B-9BD0-7E4CBCB1C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42" y="5317024"/>
                <a:ext cx="7703290" cy="562515"/>
              </a:xfrm>
              <a:prstGeom prst="rect">
                <a:avLst/>
              </a:prstGeom>
              <a:blipFill>
                <a:blip r:embed="rId6"/>
                <a:stretch>
                  <a:fillRect l="-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5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169DBF-2AA9-46C8-B604-BD63DB5476CE}"/>
              </a:ext>
            </a:extLst>
          </p:cNvPr>
          <p:cNvSpPr/>
          <p:nvPr/>
        </p:nvSpPr>
        <p:spPr>
          <a:xfrm>
            <a:off x="3925200" y="2233975"/>
            <a:ext cx="1484934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B3862545-D929-474A-AE96-D45789CC6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715224"/>
            <a:ext cx="7926875" cy="660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运算性质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724752"/>
                <a:ext cx="7141972" cy="134437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9.3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都有</a:t>
                </a:r>
                <a:endParaRPr lang="en-US" altLang="zh-TW" sz="20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上是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可交换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或说符合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交换律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724752"/>
                <a:ext cx="7141972" cy="1344373"/>
              </a:xfrm>
              <a:prstGeom prst="rect">
                <a:avLst/>
              </a:prstGeom>
              <a:blipFill>
                <a:blip r:embed="rId3"/>
                <a:stretch>
                  <a:fillRect l="-852" b="-44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C3D01838-681C-4F50-A5BC-1D8603CE47F3}"/>
              </a:ext>
            </a:extLst>
          </p:cNvPr>
          <p:cNvSpPr/>
          <p:nvPr/>
        </p:nvSpPr>
        <p:spPr>
          <a:xfrm>
            <a:off x="3882207" y="4035479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9F2652D0-6434-4D13-8F0A-00983F420BDF}"/>
              </a:ext>
            </a:extLst>
          </p:cNvPr>
          <p:cNvSpPr/>
          <p:nvPr/>
        </p:nvSpPr>
        <p:spPr>
          <a:xfrm>
            <a:off x="4895107" y="4029873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294FE61F-6D0D-42E4-8243-C4027028A4D0}"/>
              </a:ext>
            </a:extLst>
          </p:cNvPr>
          <p:cNvSpPr/>
          <p:nvPr/>
        </p:nvSpPr>
        <p:spPr>
          <a:xfrm>
            <a:off x="5209206" y="4445867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363E231D-95DC-4E7E-B9ED-604ECE61110B}"/>
              </a:ext>
            </a:extLst>
          </p:cNvPr>
          <p:cNvSpPr/>
          <p:nvPr/>
        </p:nvSpPr>
        <p:spPr>
          <a:xfrm>
            <a:off x="4711763" y="4845184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8C70F6C1-BC8F-4132-AC72-A4ABA06E428F}"/>
              </a:ext>
            </a:extLst>
          </p:cNvPr>
          <p:cNvSpPr/>
          <p:nvPr/>
        </p:nvSpPr>
        <p:spPr>
          <a:xfrm>
            <a:off x="5209206" y="4845184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94A8CCE3-1C8C-426B-839C-7317FB8CDF57}"/>
              </a:ext>
            </a:extLst>
          </p:cNvPr>
          <p:cNvSpPr/>
          <p:nvPr/>
        </p:nvSpPr>
        <p:spPr>
          <a:xfrm>
            <a:off x="6198723" y="4845184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5">
                <a:extLst>
                  <a:ext uri="{FF2B5EF4-FFF2-40B4-BE49-F238E27FC236}">
                    <a16:creationId xmlns:a16="http://schemas.microsoft.com/office/drawing/2014/main" xmlns="" id="{3C869520-E0F8-458A-9386-BDF899E61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3536314"/>
                <a:ext cx="6824936" cy="225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考察下列运算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指定集合上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是否符合交换律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实数集合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上的加、减、乘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en-US" altLang="zh-TW" sz="20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阶实矩阵集合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上的加、乘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的幂集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⨁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上所有函数的集合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sup>
                    </m:sSup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上的复合运算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∘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9" name="内容占位符 5">
                <a:extLst>
                  <a:ext uri="{FF2B5EF4-FFF2-40B4-BE49-F238E27FC236}">
                    <a16:creationId xmlns:a16="http://schemas.microsoft.com/office/drawing/2014/main" id="{3C869520-E0F8-458A-9386-BDF899E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536314"/>
                <a:ext cx="6824936" cy="2257897"/>
              </a:xfrm>
              <a:prstGeom prst="rect">
                <a:avLst/>
              </a:prstGeom>
              <a:blipFill>
                <a:blip r:embed="rId4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7B62F5B7-0EA2-4CC3-B799-2A86F55B4181}"/>
              </a:ext>
            </a:extLst>
          </p:cNvPr>
          <p:cNvSpPr txBox="1"/>
          <p:nvPr/>
        </p:nvSpPr>
        <p:spPr>
          <a:xfrm flipH="1">
            <a:off x="7051161" y="5263360"/>
            <a:ext cx="260490" cy="307777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</a:rPr>
              <a:t>X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851558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02169DBF-2AA9-46C8-B604-BD63DB5476CE}"/>
              </a:ext>
            </a:extLst>
          </p:cNvPr>
          <p:cNvSpPr/>
          <p:nvPr/>
        </p:nvSpPr>
        <p:spPr>
          <a:xfrm>
            <a:off x="3376943" y="2233975"/>
            <a:ext cx="2589291" cy="325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xmlns="" id="{B3862545-D929-474A-AE96-D45789CC65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49" y="715224"/>
            <a:ext cx="7926875" cy="660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运算性质</a:t>
            </a:r>
            <a:endParaRPr lang="zh-CN" alt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xmlns="" id="{5D250F71-5FAB-4E41-B69A-2AA5B99DE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1724752"/>
                <a:ext cx="7141972" cy="1344373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</a:t>
                </a:r>
                <a:r>
                  <a:rPr lang="en-US" altLang="zh-TW" sz="2000" b="1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9.4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上的二元运算</a:t>
                </a:r>
                <a:r>
                  <a:rPr lang="en-US" altLang="zh-TW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都有</a:t>
                </a:r>
                <a:endParaRPr lang="en-US" altLang="zh-TW" sz="2000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r>
                            <a:rPr lang="en-US" altLang="zh-TW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altLang="zh-TW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   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TW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上是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可结合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或说符合</a:t>
                </a:r>
                <a:r>
                  <a:rPr lang="zh-TW" altLang="en-US" sz="20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结合律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en-US" altLang="zh-TW" sz="20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内容占位符 5">
                <a:extLst>
                  <a:ext uri="{FF2B5EF4-FFF2-40B4-BE49-F238E27FC236}">
                    <a16:creationId xmlns:a16="http://schemas.microsoft.com/office/drawing/2014/main" id="{5D250F71-5FAB-4E41-B69A-2AA5B99D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1724752"/>
                <a:ext cx="7141972" cy="1344373"/>
              </a:xfrm>
              <a:prstGeom prst="rect">
                <a:avLst/>
              </a:prstGeom>
              <a:blipFill>
                <a:blip r:embed="rId3"/>
                <a:stretch>
                  <a:fillRect l="-852" b="-448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xmlns="" id="{C3D01838-681C-4F50-A5BC-1D8603CE47F3}"/>
              </a:ext>
            </a:extLst>
          </p:cNvPr>
          <p:cNvSpPr/>
          <p:nvPr/>
        </p:nvSpPr>
        <p:spPr>
          <a:xfrm>
            <a:off x="5321708" y="4026741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xmlns="" id="{9F2652D0-6434-4D13-8F0A-00983F420BDF}"/>
              </a:ext>
            </a:extLst>
          </p:cNvPr>
          <p:cNvSpPr/>
          <p:nvPr/>
        </p:nvSpPr>
        <p:spPr>
          <a:xfrm>
            <a:off x="5798179" y="4026741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294FE61F-6D0D-42E4-8243-C4027028A4D0}"/>
              </a:ext>
            </a:extLst>
          </p:cNvPr>
          <p:cNvSpPr/>
          <p:nvPr/>
        </p:nvSpPr>
        <p:spPr>
          <a:xfrm>
            <a:off x="6310414" y="4026741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xmlns="" id="{363E231D-95DC-4E7E-B9ED-604ECE61110B}"/>
              </a:ext>
            </a:extLst>
          </p:cNvPr>
          <p:cNvSpPr/>
          <p:nvPr/>
        </p:nvSpPr>
        <p:spPr>
          <a:xfrm>
            <a:off x="5192684" y="4443549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8C70F6C1-BC8F-4132-AC72-A4ABA06E428F}"/>
              </a:ext>
            </a:extLst>
          </p:cNvPr>
          <p:cNvSpPr/>
          <p:nvPr/>
        </p:nvSpPr>
        <p:spPr>
          <a:xfrm>
            <a:off x="5694134" y="4415017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xmlns="" id="{94A8CCE3-1C8C-426B-839C-7317FB8CDF57}"/>
              </a:ext>
            </a:extLst>
          </p:cNvPr>
          <p:cNvSpPr/>
          <p:nvPr/>
        </p:nvSpPr>
        <p:spPr>
          <a:xfrm>
            <a:off x="4741115" y="4863605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4C3F398C-14B4-4332-A935-39BCDADCC168}"/>
              </a:ext>
            </a:extLst>
          </p:cNvPr>
          <p:cNvSpPr/>
          <p:nvPr/>
        </p:nvSpPr>
        <p:spPr>
          <a:xfrm>
            <a:off x="5192684" y="4863605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879C4C51-DAAE-41C8-979D-DEF16DF6F023}"/>
              </a:ext>
            </a:extLst>
          </p:cNvPr>
          <p:cNvSpPr/>
          <p:nvPr/>
        </p:nvSpPr>
        <p:spPr>
          <a:xfrm>
            <a:off x="6181936" y="4842052"/>
            <a:ext cx="366688" cy="348122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5">
                <a:extLst>
                  <a:ext uri="{FF2B5EF4-FFF2-40B4-BE49-F238E27FC236}">
                    <a16:creationId xmlns:a16="http://schemas.microsoft.com/office/drawing/2014/main" xmlns="" id="{3C869520-E0F8-458A-9386-BDF899E616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681" y="3536314"/>
                <a:ext cx="6824936" cy="225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200"/>
                  </a:lnSpc>
                  <a:spcBef>
                    <a:spcPts val="0"/>
                  </a:spcBef>
                  <a:buNone/>
                </a:pPr>
                <a:r>
                  <a:rPr lang="zh-TW" altLang="en-US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</a:t>
                </a:r>
                <a:r>
                  <a:rPr lang="en-US" altLang="zh-TW" sz="20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  <a:r>
                  <a:rPr lang="en-US" altLang="zh-TW" sz="20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考察下列运算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指定集合上</a:t>
                </a: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是否符合结合律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?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ℚ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m:rPr>
                        <m:nor/>
                      </m:rPr>
                      <a:rPr lang="zh-TW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、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上的加、减、乘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en-US" altLang="zh-TW" sz="2000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阶实矩阵集合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US" altLang="zh-TW" sz="200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上的加、乘</a:t>
                </a:r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的幂集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d>
                      <m:d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</m:d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∪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∩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:r>
                  <a:rPr lang="zh-TW" altLang="en-US" sz="200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⨁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  <a:p>
                <a:pPr marL="914400" lvl="1" indent="-457200">
                  <a:lnSpc>
                    <a:spcPts val="3200"/>
                  </a:lnSpc>
                  <a:spcBef>
                    <a:spcPts val="0"/>
                  </a:spcBef>
                  <a:buFont typeface="+mj-ea"/>
                  <a:buAutoNum type="circleNumDbPlain"/>
                </a:pPr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TW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上所有函数的集合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sup>
                    </m:sSup>
                    <m:r>
                      <a:rPr lang="en-US" altLang="zh-TW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zh-TW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上的复合运算</a:t>
                </a:r>
                <a14:m>
                  <m:oMath xmlns:m="http://schemas.openxmlformats.org/officeDocument/2006/math">
                    <m:r>
                      <a:rPr lang="en-US" altLang="zh-TW" sz="2000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zh-TW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∘</m:t>
                    </m:r>
                  </m:oMath>
                </a14:m>
                <a:r>
                  <a:rPr lang="en-US" altLang="zh-TW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9" name="内容占位符 5">
                <a:extLst>
                  <a:ext uri="{FF2B5EF4-FFF2-40B4-BE49-F238E27FC236}">
                    <a16:creationId xmlns:a16="http://schemas.microsoft.com/office/drawing/2014/main" id="{3C869520-E0F8-458A-9386-BDF899E61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681" y="3536314"/>
                <a:ext cx="6824936" cy="2257897"/>
              </a:xfrm>
              <a:prstGeom prst="rect">
                <a:avLst/>
              </a:prstGeom>
              <a:blipFill>
                <a:blip r:embed="rId4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90E98F4-E1AA-47F3-847C-C5B0AED123AC}"/>
              </a:ext>
            </a:extLst>
          </p:cNvPr>
          <p:cNvSpPr txBox="1"/>
          <p:nvPr/>
        </p:nvSpPr>
        <p:spPr>
          <a:xfrm>
            <a:off x="6896566" y="5190174"/>
            <a:ext cx="33855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864180974"/>
      </p:ext>
    </p:extLst>
  </p:cSld>
  <p:clrMapOvr>
    <a:masterClrMapping/>
  </p:clrMapOvr>
  <p:transition spd="slow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12" grpId="0" animBg="1"/>
      <p:bldP spid="13" grpId="0" animBg="1"/>
      <p:bldP spid="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1148</TotalTime>
  <Words>1752</Words>
  <Application>Microsoft Office PowerPoint</Application>
  <PresentationFormat>全屏显示(4:3)</PresentationFormat>
  <Paragraphs>271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等线 Light</vt:lpstr>
      <vt:lpstr>黑体</vt:lpstr>
      <vt:lpstr>楷体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主题​​</vt:lpstr>
      <vt:lpstr>第九章  代数系统 </vt:lpstr>
      <vt:lpstr>PowerPoint 演示文稿</vt:lpstr>
      <vt:lpstr>9.1 二元运算及其性质</vt:lpstr>
      <vt:lpstr>PowerPoint 演示文稿</vt:lpstr>
      <vt:lpstr>PowerPoint 演示文稿</vt:lpstr>
      <vt:lpstr>PowerPoint 演示文稿</vt:lpstr>
      <vt:lpstr>PowerPoint 演示文稿</vt:lpstr>
      <vt:lpstr>运算性质</vt:lpstr>
      <vt:lpstr>运算性质</vt:lpstr>
      <vt:lpstr>运算性质</vt:lpstr>
      <vt:lpstr>运算性质</vt:lpstr>
      <vt:lpstr>运算性质</vt:lpstr>
      <vt:lpstr>特异元素</vt:lpstr>
      <vt:lpstr>特异元素</vt:lpstr>
      <vt:lpstr>PowerPoint 演示文稿</vt:lpstr>
      <vt:lpstr>特异元素</vt:lpstr>
      <vt:lpstr>PowerPoint 演示文稿</vt:lpstr>
      <vt:lpstr>PowerPoint 演示文稿</vt:lpstr>
      <vt:lpstr>PowerPoint 演示文稿</vt:lpstr>
      <vt:lpstr>9.2 代数系统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Glenn Lo</dc:creator>
  <cp:lastModifiedBy>admin</cp:lastModifiedBy>
  <cp:revision>89</cp:revision>
  <dcterms:created xsi:type="dcterms:W3CDTF">2017-10-29T20:02:09Z</dcterms:created>
  <dcterms:modified xsi:type="dcterms:W3CDTF">2017-11-29T02:00:29Z</dcterms:modified>
</cp:coreProperties>
</file>