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6"/>
  </p:notesMasterIdLst>
  <p:handoutMasterIdLst>
    <p:handoutMasterId r:id="rId57"/>
  </p:handoutMasterIdLst>
  <p:sldIdLst>
    <p:sldId id="571" r:id="rId2"/>
    <p:sldId id="337" r:id="rId3"/>
    <p:sldId id="402" r:id="rId4"/>
    <p:sldId id="570" r:id="rId5"/>
    <p:sldId id="572" r:id="rId6"/>
    <p:sldId id="573" r:id="rId7"/>
    <p:sldId id="574" r:id="rId8"/>
    <p:sldId id="575" r:id="rId9"/>
    <p:sldId id="407" r:id="rId10"/>
    <p:sldId id="408" r:id="rId11"/>
    <p:sldId id="409" r:id="rId12"/>
    <p:sldId id="411" r:id="rId13"/>
    <p:sldId id="412" r:id="rId14"/>
    <p:sldId id="413" r:id="rId15"/>
    <p:sldId id="415" r:id="rId16"/>
    <p:sldId id="512" r:id="rId17"/>
    <p:sldId id="513" r:id="rId18"/>
    <p:sldId id="417" r:id="rId19"/>
    <p:sldId id="418" r:id="rId20"/>
    <p:sldId id="419" r:id="rId21"/>
    <p:sldId id="514" r:id="rId22"/>
    <p:sldId id="420" r:id="rId23"/>
    <p:sldId id="422" r:id="rId24"/>
    <p:sldId id="515" r:id="rId25"/>
    <p:sldId id="506" r:id="rId26"/>
    <p:sldId id="424" r:id="rId27"/>
    <p:sldId id="425" r:id="rId28"/>
    <p:sldId id="516" r:id="rId29"/>
    <p:sldId id="426" r:id="rId30"/>
    <p:sldId id="509" r:id="rId31"/>
    <p:sldId id="428" r:id="rId32"/>
    <p:sldId id="429" r:id="rId33"/>
    <p:sldId id="433" r:id="rId34"/>
    <p:sldId id="432" r:id="rId35"/>
    <p:sldId id="430" r:id="rId36"/>
    <p:sldId id="436" r:id="rId37"/>
    <p:sldId id="434" r:id="rId38"/>
    <p:sldId id="435" r:id="rId39"/>
    <p:sldId id="576" r:id="rId40"/>
    <p:sldId id="437" r:id="rId41"/>
    <p:sldId id="445" r:id="rId42"/>
    <p:sldId id="439" r:id="rId43"/>
    <p:sldId id="504" r:id="rId44"/>
    <p:sldId id="450" r:id="rId45"/>
    <p:sldId id="440" r:id="rId46"/>
    <p:sldId id="507" r:id="rId47"/>
    <p:sldId id="520" r:id="rId48"/>
    <p:sldId id="501" r:id="rId49"/>
    <p:sldId id="519" r:id="rId50"/>
    <p:sldId id="442" r:id="rId51"/>
    <p:sldId id="502" r:id="rId52"/>
    <p:sldId id="444" r:id="rId53"/>
    <p:sldId id="521" r:id="rId54"/>
    <p:sldId id="577" r:id="rId55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070605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0000CC"/>
    <a:srgbClr val="000000"/>
    <a:srgbClr val="FF0000"/>
    <a:srgbClr val="FF6600"/>
    <a:srgbClr val="CC0099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7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666" y="11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E1A53B84-046E-4152-A4B0-68F8FCA125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9416111F-FC93-4120-A7AC-EC2911F2D8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AE97F137-BACE-46B7-9E3A-F525F1EA36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041B9C0D-708B-4ACF-AE0A-D15A7024F0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4F9DD3B2-14FB-4E6E-87AE-36977F9C8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A67B47E-31A5-4372-8A41-2B80BEC85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4528651-2261-4675-A109-56DDEF2032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E2C18D4-F9A3-4513-B4D3-A65E0BA7A2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792297F-BA89-437E-AE28-AD03508A29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A83C3BD-6AFA-4F4E-8D03-DB8FAC9586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A99802F9-714C-46FC-B261-321B6EC6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EA228E-90A0-4387-9E19-3C06220DE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EE4B1FF5-9654-48B5-9646-299E97A403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4CF72E5-D0AB-4857-AD5D-3209474CC3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13941A6-1483-422F-9556-A8B9C66522D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0631A36-0BDB-46C8-9531-67B06DD2AE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8FB74C0-980D-42FB-9879-38FF001ECCF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6540CB6-6E01-4A17-B47C-BC0DF49289F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74F9979-B901-4126-A7B0-3E1F50EF99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4CD84D0-9876-4B33-98AC-EFE4E395D0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</p:grpSp>
      <p:pic>
        <p:nvPicPr>
          <p:cNvPr id="12" name="Picture 12" descr="厦大logo">
            <a:extLst>
              <a:ext uri="{FF2B5EF4-FFF2-40B4-BE49-F238E27FC236}">
                <a16:creationId xmlns:a16="http://schemas.microsoft.com/office/drawing/2014/main" id="{6BAC7A74-2946-4EF9-A239-D4C5B25D02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709863"/>
            <a:ext cx="17033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91000"/>
            <a:ext cx="7772400" cy="1751013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50188" cy="1144588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1800954"/>
      </p:ext>
    </p:extLst>
  </p:cSld>
  <p:clrMapOvr>
    <a:masterClrMapping/>
  </p:clrMapOvr>
  <p:transition>
    <p:random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B4E323-E4DA-4147-A9B9-41F3E82C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D8D9A29-75B0-4764-AD7F-B16FCC1ED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60BF1-368E-4692-9E29-67A52CAAC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72590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4825" y="531813"/>
            <a:ext cx="2005013" cy="5794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1813"/>
            <a:ext cx="5864225" cy="57943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1DBBE20-B274-4C26-A63D-2535D9F02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B32837F-5398-4C31-9AB1-57AAEAFE3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F1300-3E70-45BC-91F4-A7C1E7ED4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66999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531813"/>
            <a:ext cx="8021638" cy="5794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E436A96-263D-4FC4-9C6F-ADF925E8F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DFF1815-CE9B-4F25-AD3C-895D977CB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8C246-4D9C-4208-88BE-F790D326A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108721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1813"/>
            <a:ext cx="7793038" cy="687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370013"/>
            <a:ext cx="3922713" cy="4956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370013"/>
            <a:ext cx="3924300" cy="4956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CBC250A-53A8-4DEC-AC9C-3EFA752E3D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32B15C0-FF5D-4112-B16B-E9834C8E3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23B9-49AA-4BE9-A0D1-02B596F89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44342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6483459-7983-4FBC-9D66-CE06A64FF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B2A64D9-8B52-4882-9C91-3E8751BEE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9EE1-D19C-459B-9D44-F86A72B11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295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692926A-93D6-4B98-9D77-F8B938F92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E5C416D-9CEB-411D-8B5D-9E54AD5AA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61D7-D5D5-49CB-8329-3810A163D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39372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0013"/>
            <a:ext cx="3922713" cy="4956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370013"/>
            <a:ext cx="3924300" cy="4956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C6C5B7-5B2D-409C-95E1-93B0D5C456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1BB8DF-88DD-40DF-A673-9094FED200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02B22-AADC-4F56-B400-C1C233611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58857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F54B4BC-F248-4CA6-86A9-E35D9A9F0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83AA3D9-7D47-4F12-A6CA-192BD6684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641A-2D7B-4E5D-A5DF-73D3F2FFA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544882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C6F977-3C2A-4E79-B8A5-9EC7AC8E1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6164C30-6464-432A-8E4A-6FC383F15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C521E-8666-4926-94E8-43BB02AF0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3218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C755A20-E550-4C01-9E5D-4E626CD50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D025F4A-B80F-4E29-A833-A84B95CF6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7B96-934E-45EA-8F8D-1421308B3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7129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5D0399-3D34-46B3-B744-AE4E88129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E9F832-DABE-4D75-BD9D-67F4CA56B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E028-9D66-49AE-A722-189B257E65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45997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9FEE80-4327-4275-A405-1C476A436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CB79CD-21CF-4115-9ACC-A8EB8B41D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C9D4-229E-4184-B36B-1AF09573A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62198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C77440B-C3C0-4EA7-92D5-30A569CD33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462851" name="Rectangle 3">
              <a:extLst>
                <a:ext uri="{FF2B5EF4-FFF2-40B4-BE49-F238E27FC236}">
                  <a16:creationId xmlns:a16="http://schemas.microsoft.com/office/drawing/2014/main" id="{745FBB39-D5B1-429C-B3D8-BB736894A79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2" name="Rectangle 4">
              <a:extLst>
                <a:ext uri="{FF2B5EF4-FFF2-40B4-BE49-F238E27FC236}">
                  <a16:creationId xmlns:a16="http://schemas.microsoft.com/office/drawing/2014/main" id="{344F59A3-8FBF-485F-A8F4-73B25BEA2C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3" name="Rectangle 5">
              <a:extLst>
                <a:ext uri="{FF2B5EF4-FFF2-40B4-BE49-F238E27FC236}">
                  <a16:creationId xmlns:a16="http://schemas.microsoft.com/office/drawing/2014/main" id="{0FB59098-B8FD-437D-922B-6A534513A10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4" name="Rectangle 6">
              <a:extLst>
                <a:ext uri="{FF2B5EF4-FFF2-40B4-BE49-F238E27FC236}">
                  <a16:creationId xmlns:a16="http://schemas.microsoft.com/office/drawing/2014/main" id="{CFC83913-391D-4512-B041-CF91FC3615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5" name="Rectangle 7">
              <a:extLst>
                <a:ext uri="{FF2B5EF4-FFF2-40B4-BE49-F238E27FC236}">
                  <a16:creationId xmlns:a16="http://schemas.microsoft.com/office/drawing/2014/main" id="{845B38A2-CF05-4D4B-9FC6-81617DBD99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6" name="Rectangle 8">
              <a:extLst>
                <a:ext uri="{FF2B5EF4-FFF2-40B4-BE49-F238E27FC236}">
                  <a16:creationId xmlns:a16="http://schemas.microsoft.com/office/drawing/2014/main" id="{B4EAA0FE-7470-49FD-81D3-407D9842F6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  <p:sp>
          <p:nvSpPr>
            <p:cNvPr id="462857" name="Rectangle 9">
              <a:extLst>
                <a:ext uri="{FF2B5EF4-FFF2-40B4-BE49-F238E27FC236}">
                  <a16:creationId xmlns:a16="http://schemas.microsoft.com/office/drawing/2014/main" id="{94739E49-0426-4628-B892-7918DD92B1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8" tIns="45704" rIns="91408" bIns="45704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0">
                <a:latin typeface="Tahoma" panose="020B0604030504040204" pitchFamily="34" charset="0"/>
              </a:endParaRPr>
            </a:p>
          </p:txBody>
        </p:sp>
      </p:grpSp>
      <p:sp>
        <p:nvSpPr>
          <p:cNvPr id="462858" name="Rectangle 10">
            <a:extLst>
              <a:ext uri="{FF2B5EF4-FFF2-40B4-BE49-F238E27FC236}">
                <a16:creationId xmlns:a16="http://schemas.microsoft.com/office/drawing/2014/main" id="{1DB1C8D6-58B2-40C2-A173-D81274DC4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1813"/>
            <a:ext cx="7793038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9047DB07-9986-4C09-85B2-7D93ECC8E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0013"/>
            <a:ext cx="7999413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2860" name="Rectangle 12">
            <a:extLst>
              <a:ext uri="{FF2B5EF4-FFF2-40B4-BE49-F238E27FC236}">
                <a16:creationId xmlns:a16="http://schemas.microsoft.com/office/drawing/2014/main" id="{2C05B77C-5690-49D6-91AB-7559C558C7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700" smtClean="0">
                <a:solidFill>
                  <a:srgbClr val="FF0000"/>
                </a:solidFill>
                <a:latin typeface="+mn-lt"/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2861" name="Rectangle 13">
            <a:extLst>
              <a:ext uri="{FF2B5EF4-FFF2-40B4-BE49-F238E27FC236}">
                <a16:creationId xmlns:a16="http://schemas.microsoft.com/office/drawing/2014/main" id="{91D6017E-212B-40C7-ADCD-49219DB81A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700" smtClean="0">
                <a:solidFill>
                  <a:srgbClr val="FF0000"/>
                </a:solidFill>
                <a:latin typeface="+mn-lt"/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fld id="{BD1D9C2F-FDA8-4BC1-828D-7FC11F0328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7BFD3679-520F-4728-9A78-3B578AEB0E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>
    <p:random/>
    <p:sndAc>
      <p:stSnd>
        <p:snd r:embed="rId15" name="chimes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301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1.png"/><Relationship Id="rId5" Type="http://schemas.openxmlformats.org/officeDocument/2006/relationships/image" Target="../media/image65.png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audio" Target="../media/audio2.wav"/><Relationship Id="rId7" Type="http://schemas.openxmlformats.org/officeDocument/2006/relationships/image" Target="../media/image76.wmf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82.png"/><Relationship Id="rId10" Type="http://schemas.openxmlformats.org/officeDocument/2006/relationships/image" Target="../media/image83.png"/><Relationship Id="rId4" Type="http://schemas.openxmlformats.org/officeDocument/2006/relationships/image" Target="../media/image81.png"/><Relationship Id="rId9" Type="http://schemas.openxmlformats.org/officeDocument/2006/relationships/image" Target="../media/image77.wmf"/><Relationship Id="rId14" Type="http://schemas.openxmlformats.org/officeDocument/2006/relationships/image" Target="../media/image7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标题 2">
            <a:extLst>
              <a:ext uri="{FF2B5EF4-FFF2-40B4-BE49-F238E27FC236}">
                <a16:creationId xmlns:a16="http://schemas.microsoft.com/office/drawing/2014/main" id="{E35E6E4D-5BB8-4862-A91E-59E59D27F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70C0"/>
                </a:solidFill>
                <a:latin typeface="宋体" panose="02010600030101010101" pitchFamily="2" charset="-122"/>
              </a:rPr>
              <a:t>数学科学学院</a:t>
            </a:r>
            <a:endParaRPr lang="en-US" altLang="zh-TW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TW" altLang="en-US">
                <a:solidFill>
                  <a:srgbClr val="0070C0"/>
                </a:solidFill>
                <a:latin typeface="宋体" panose="02010600030101010101" pitchFamily="2" charset="-122"/>
              </a:rPr>
              <a:t>罗元勋</a:t>
            </a:r>
            <a:endParaRPr lang="zh-CN" altLang="en-US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87EDFC-4448-40B5-8AD6-A60FCD04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205038"/>
            <a:ext cx="7772400" cy="15779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第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十四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章 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图的基本概念</a:t>
            </a:r>
            <a:b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</a:b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Text Box 3">
            <a:extLst>
              <a:ext uri="{FF2B5EF4-FFF2-40B4-BE49-F238E27FC236}">
                <a16:creationId xmlns:a16="http://schemas.microsoft.com/office/drawing/2014/main" id="{C787025B-DEC7-4B31-A91A-87D2912A2E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3568" y="1828800"/>
            <a:ext cx="8231832" cy="2816145"/>
          </a:xfrm>
          <a:prstGeom prst="rect">
            <a:avLst/>
          </a:prstGeom>
          <a:blipFill>
            <a:blip r:embed="rId3"/>
            <a:stretch>
              <a:fillRect l="-1480" t="-2165" r="-2961" b="-346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90213619-EC07-40BD-B9D0-78DCE98BDB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584" y="4941168"/>
            <a:ext cx="7999413" cy="1200318"/>
          </a:xfrm>
          <a:prstGeom prst="rect">
            <a:avLst/>
          </a:prstGeom>
          <a:blipFill>
            <a:blip r:embed="rId4"/>
            <a:stretch>
              <a:fillRect l="-1220" t="-5612" b="-1122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8" name="Text Box 18">
            <a:extLst>
              <a:ext uri="{FF2B5EF4-FFF2-40B4-BE49-F238E27FC236}">
                <a16:creationId xmlns:a16="http://schemas.microsoft.com/office/drawing/2014/main" id="{F812D404-26A9-402E-9DEF-395F875C067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5500" y="1484313"/>
            <a:ext cx="8002588" cy="3416310"/>
          </a:xfrm>
          <a:prstGeom prst="rect">
            <a:avLst/>
          </a:prstGeom>
          <a:blipFill>
            <a:blip r:embed="rId3"/>
            <a:stretch>
              <a:fillRect l="-1142" t="-1961" r="-1219" b="-320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EA19F21-7246-4EE2-900F-8D023D639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62563"/>
            <a:ext cx="8078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称度为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的顶点为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悬挂点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，与其关联的边称为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悬挂边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。度为偶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奇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数的顶点称为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偶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奇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点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4DD6C0-5EA0-405E-B770-386155CF387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2060848"/>
            <a:ext cx="4572000" cy="461665"/>
          </a:xfrm>
          <a:prstGeom prst="rect">
            <a:avLst/>
          </a:prstGeom>
          <a:blipFill>
            <a:blip r:embed="rId4"/>
            <a:stretch>
              <a:fillRect b="-1842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6F5C3-A02E-49BD-83A6-CD0115C4109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67592" y="2422263"/>
            <a:ext cx="4572000" cy="461665"/>
          </a:xfrm>
          <a:prstGeom prst="rect">
            <a:avLst/>
          </a:prstGeom>
          <a:blipFill>
            <a:blip r:embed="rId5"/>
            <a:stretch>
              <a:fillRect b="-1842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25752-E042-4D79-BB7E-B1E91386085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2888487"/>
            <a:ext cx="4572000" cy="461665"/>
          </a:xfrm>
          <a:prstGeom prst="rect">
            <a:avLst/>
          </a:prstGeom>
          <a:blipFill>
            <a:blip r:embed="rId6"/>
            <a:stretch>
              <a:fillRect b="-18421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4224A5-CCF6-419E-B30E-116CECE8977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67592" y="3249902"/>
            <a:ext cx="4572000" cy="461665"/>
          </a:xfrm>
          <a:prstGeom prst="rect">
            <a:avLst/>
          </a:prstGeom>
          <a:blipFill>
            <a:blip r:embed="rId7"/>
            <a:stretch>
              <a:fillRect b="-1842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D4A0AEFC-932C-46B7-B76E-963160DB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700808"/>
            <a:ext cx="8077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14.1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G=&lt;V,E&gt;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为任意无向图，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V={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},|E|= m,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</a:p>
        </p:txBody>
      </p:sp>
      <p:sp>
        <p:nvSpPr>
          <p:cNvPr id="17412" name="Text Box 8">
            <a:extLst>
              <a:ext uri="{FF2B5EF4-FFF2-40B4-BE49-F238E27FC236}">
                <a16:creationId xmlns:a16="http://schemas.microsoft.com/office/drawing/2014/main" id="{45D60204-2722-48C4-9E78-6873E2AFB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219" y="2851216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即顶点度数之和等于边数的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倍。</a:t>
            </a:r>
          </a:p>
        </p:txBody>
      </p:sp>
      <p:sp>
        <p:nvSpPr>
          <p:cNvPr id="17413" name="Text Box 9">
            <a:extLst>
              <a:ext uri="{FF2B5EF4-FFF2-40B4-BE49-F238E27FC236}">
                <a16:creationId xmlns:a16="http://schemas.microsoft.com/office/drawing/2014/main" id="{F55F7C8F-3F39-46A1-9B63-09F42D9F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96405"/>
            <a:ext cx="807561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14.2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D=&lt;V,E&gt;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为任意有向图，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V={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},|E|= m,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</a:p>
        </p:txBody>
      </p:sp>
      <p:sp>
        <p:nvSpPr>
          <p:cNvPr id="17415" name="Text Box 24">
            <a:extLst>
              <a:ext uri="{FF2B5EF4-FFF2-40B4-BE49-F238E27FC236}">
                <a16:creationId xmlns:a16="http://schemas.microsoft.com/office/drawing/2014/main" id="{A438D1AE-CD42-4D23-A5FA-FB8A93B8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4538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握手定理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A4FBD7-BC1D-4813-89BE-6A7BA45A7D7B}"/>
                  </a:ext>
                </a:extLst>
              </p:cNvPr>
              <p:cNvSpPr txBox="1"/>
              <p:nvPr/>
            </p:nvSpPr>
            <p:spPr>
              <a:xfrm>
                <a:off x="2213690" y="2586633"/>
                <a:ext cx="207652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A4FBD7-BC1D-4813-89BE-6A7BA45A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90" y="2586633"/>
                <a:ext cx="2076529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147B6-D9B5-43CA-AC0F-BCEB782D7452}"/>
                  </a:ext>
                </a:extLst>
              </p:cNvPr>
              <p:cNvSpPr txBox="1"/>
              <p:nvPr/>
            </p:nvSpPr>
            <p:spPr>
              <a:xfrm>
                <a:off x="2213690" y="5004630"/>
                <a:ext cx="382547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A147B6-D9B5-43CA-AC0F-BCEB782D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90" y="5004630"/>
                <a:ext cx="382547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DA2286DB-6455-4EB3-90F1-F7D2285D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4188"/>
            <a:ext cx="807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推论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任何图中，奇点的个数一定是偶数。</a:t>
            </a:r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BC12C03E-E604-4899-8798-6A4567204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2388"/>
            <a:ext cx="80772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1: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已知无向图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条边，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度顶点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度顶点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,1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度顶点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其余顶点的度数都是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问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中有多少个顶点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? 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中有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度顶点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则由握手定理</a:t>
            </a:r>
          </a:p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rgbClr val="0000CC"/>
                </a:solidFill>
                <a:latin typeface="宋体" panose="02010600030101010101" pitchFamily="2" charset="-122"/>
              </a:rPr>
              <a:t>×2+2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400" b="0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+1×4+x×1=2×10,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得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x=6</a:t>
            </a:r>
          </a:p>
        </p:txBody>
      </p:sp>
      <p:sp>
        <p:nvSpPr>
          <p:cNvPr id="18436" name="Text Box 20">
            <a:extLst>
              <a:ext uri="{FF2B5EF4-FFF2-40B4-BE49-F238E27FC236}">
                <a16:creationId xmlns:a16="http://schemas.microsoft.com/office/drawing/2014/main" id="{2C4F46F8-1D89-446B-BD0E-513459AD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20" y="4578400"/>
            <a:ext cx="8075612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2: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已知无向图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条边，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度与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度顶点各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其余顶点的度数均小于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且无孤立点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问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中至少有多少个顶点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?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最多有多少个顶点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?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（先讲序列可图化）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5699" name="Text Box 3">
                <a:extLst>
                  <a:ext uri="{FF2B5EF4-FFF2-40B4-BE49-F238E27FC236}">
                    <a16:creationId xmlns:a16="http://schemas.microsoft.com/office/drawing/2014/main" id="{53FA0464-15AC-418B-A8AA-E9BAA49CF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412776"/>
                <a:ext cx="8075612" cy="4893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为一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阶无向图，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度序列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。对于顶点标定的无向图的度序列是唯一的。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</a:rPr>
                  <a:t>      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</a:rPr>
                  <a:t>      对于给定的非负整数列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若存在以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为顶点集的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阶无向图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FF6600"/>
                    </a:solidFill>
                  </a:rPr>
                  <a:t>可图化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的。若所得图是简单图，则称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FF6600"/>
                    </a:solidFill>
                  </a:rPr>
                  <a:t>可简单图化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的。</a:t>
                </a:r>
              </a:p>
              <a:p>
                <a:pPr eaLnBrk="1" hangingPunct="1"/>
                <a:r>
                  <a:rPr lang="zh-CN" altLang="en-US" sz="2400" b="0" dirty="0">
                    <a:solidFill>
                      <a:srgbClr val="000000"/>
                    </a:solidFill>
                  </a:rPr>
                  <a:t>   </a:t>
                </a:r>
              </a:p>
              <a:p>
                <a:pPr eaLnBrk="1" hangingPunct="1"/>
                <a:r>
                  <a:rPr lang="zh-CN" altLang="en-US" sz="2400" b="0" dirty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如何判断一个非负整数序列可图化或可简单图化呢？关于可图化，我们有下面的判定定理</a:t>
                </a:r>
                <a:r>
                  <a:rPr lang="en-US" altLang="zh-CN" sz="2400" dirty="0">
                    <a:solidFill>
                      <a:srgbClr val="0000CC"/>
                    </a:solidFill>
                  </a:rPr>
                  <a:t>14.3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。至于可简单图化，</a:t>
                </a:r>
                <a:r>
                  <a:rPr lang="en-US" altLang="zh-CN" sz="2400" dirty="0" err="1">
                    <a:solidFill>
                      <a:srgbClr val="0000CC"/>
                    </a:solidFill>
                  </a:rPr>
                  <a:t>Erd</a:t>
                </a:r>
                <a:r>
                  <a:rPr lang="en-US" altLang="zh-CN" sz="1700" dirty="0" err="1">
                    <a:solidFill>
                      <a:srgbClr val="0000CC"/>
                    </a:solidFill>
                  </a:rPr>
                  <a:t>Ö</a:t>
                </a:r>
                <a:r>
                  <a:rPr lang="en-US" altLang="zh-CN" sz="2400" dirty="0" err="1">
                    <a:solidFill>
                      <a:srgbClr val="0000CC"/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和</a:t>
                </a:r>
                <a:r>
                  <a:rPr lang="en-US" altLang="zh-CN" sz="2400" dirty="0" err="1">
                    <a:solidFill>
                      <a:srgbClr val="0000CC"/>
                    </a:solidFill>
                  </a:rPr>
                  <a:t>Gallai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在</a:t>
                </a:r>
                <a:r>
                  <a:rPr lang="en-US" altLang="zh-CN" sz="2400" dirty="0">
                    <a:solidFill>
                      <a:srgbClr val="0000CC"/>
                    </a:solidFill>
                  </a:rPr>
                  <a:t>1960</a:t>
                </a:r>
                <a:r>
                  <a:rPr lang="zh-CN" altLang="en-US" sz="2400" dirty="0">
                    <a:solidFill>
                      <a:srgbClr val="0000CC"/>
                    </a:solidFill>
                  </a:rPr>
                  <a:t>年也得到了一充分必要条件，我们不再介绍了。</a:t>
                </a:r>
              </a:p>
            </p:txBody>
          </p:sp>
        </mc:Choice>
        <mc:Fallback xmlns="">
          <p:sp>
            <p:nvSpPr>
              <p:cNvPr id="285699" name="Text Box 3">
                <a:extLst>
                  <a:ext uri="{FF2B5EF4-FFF2-40B4-BE49-F238E27FC236}">
                    <a16:creationId xmlns:a16="http://schemas.microsoft.com/office/drawing/2014/main" id="{53FA0464-15AC-418B-A8AA-E9BAA49C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12776"/>
                <a:ext cx="8075612" cy="4893637"/>
              </a:xfrm>
              <a:prstGeom prst="rect">
                <a:avLst/>
              </a:prstGeom>
              <a:blipFill>
                <a:blip r:embed="rId3"/>
                <a:stretch>
                  <a:fillRect l="-1208" t="-1370" r="-5060" b="-1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ext Box 3">
                <a:extLst>
                  <a:ext uri="{FF2B5EF4-FFF2-40B4-BE49-F238E27FC236}">
                    <a16:creationId xmlns:a16="http://schemas.microsoft.com/office/drawing/2014/main" id="{471B6F1F-34E8-44C4-A935-D284F74DB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676400"/>
                <a:ext cx="7924800" cy="1631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14.3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设非负整数列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是可图化的当且仅当</a:t>
                </a:r>
                <a:endParaRPr lang="zh-CN" altLang="en-US" sz="2400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482" name="Text Box 3">
                <a:extLst>
                  <a:ext uri="{FF2B5EF4-FFF2-40B4-BE49-F238E27FC236}">
                    <a16:creationId xmlns:a16="http://schemas.microsoft.com/office/drawing/2014/main" id="{471B6F1F-34E8-44C4-A935-D284F74D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676400"/>
                <a:ext cx="7924800" cy="1631206"/>
              </a:xfrm>
              <a:prstGeom prst="rect">
                <a:avLst/>
              </a:prstGeom>
              <a:blipFill>
                <a:blip r:embed="rId3"/>
                <a:stretch>
                  <a:fillRect l="-1615" t="-48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Text Box 8">
                <a:extLst>
                  <a:ext uri="{FF2B5EF4-FFF2-40B4-BE49-F238E27FC236}">
                    <a16:creationId xmlns:a16="http://schemas.microsoft.com/office/drawing/2014/main" id="{AEB67249-4CCA-4B83-A073-4C07ABABA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4711700"/>
                <a:ext cx="7608888" cy="892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14.4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为任意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阶无向简单图，则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  <a:endParaRPr lang="en-US" altLang="zh-CN" sz="2400" dirty="0">
                  <a:solidFill>
                    <a:schemeClr val="hlink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484" name="Text Box 8">
                <a:extLst>
                  <a:ext uri="{FF2B5EF4-FFF2-40B4-BE49-F238E27FC236}">
                    <a16:creationId xmlns:a16="http://schemas.microsoft.com/office/drawing/2014/main" id="{AEB67249-4CCA-4B83-A073-4C07ABAB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711700"/>
                <a:ext cx="7608888" cy="892542"/>
              </a:xfrm>
              <a:prstGeom prst="rect">
                <a:avLst/>
              </a:prstGeom>
              <a:blipFill>
                <a:blip r:embed="rId4"/>
                <a:stretch>
                  <a:fillRect l="-1683" t="-9589" b="-130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755" name="AutoShape 11">
            <a:extLst>
              <a:ext uri="{FF2B5EF4-FFF2-40B4-BE49-F238E27FC236}">
                <a16:creationId xmlns:a16="http://schemas.microsoft.com/office/drawing/2014/main" id="{5FF91DC6-4E58-45B2-AD7B-58045AA7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561" y="2986138"/>
            <a:ext cx="3167063" cy="1008062"/>
          </a:xfrm>
          <a:prstGeom prst="wedgeRectCallout">
            <a:avLst>
              <a:gd name="adj1" fmla="val -78654"/>
              <a:gd name="adj2" fmla="val -868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0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0">
                <a:solidFill>
                  <a:srgbClr val="FF0000"/>
                </a:solidFill>
              </a:rPr>
              <a:t>即各顶点度数之和为偶数或奇数度顶点数为偶数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20486" name="Text Box 12">
            <a:extLst>
              <a:ext uri="{FF2B5EF4-FFF2-40B4-BE49-F238E27FC236}">
                <a16:creationId xmlns:a16="http://schemas.microsoft.com/office/drawing/2014/main" id="{53A4A12E-00A1-495C-B8D9-0CA81B43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800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该定理是判断非负整数序列是否可简单图化的必要条件。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4653DB-FC89-48B6-8E4A-BBA8AD2118E5}"/>
                  </a:ext>
                </a:extLst>
              </p:cNvPr>
              <p:cNvSpPr txBox="1"/>
              <p:nvPr/>
            </p:nvSpPr>
            <p:spPr>
              <a:xfrm>
                <a:off x="2195736" y="2894775"/>
                <a:ext cx="262091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  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lang="zh-CN" altLang="en-US" sz="2400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4653DB-FC89-48B6-8E4A-BBA8AD21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894775"/>
                <a:ext cx="2620910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1D693605-65C3-4305-A795-DECE22D06E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5988" y="1700213"/>
            <a:ext cx="7686675" cy="3046797"/>
          </a:xfrm>
          <a:noFill/>
        </p:spPr>
        <p:txBody>
          <a:bodyPr lIns="91432" tIns="45715" rIns="91432" bIns="45715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14.2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考察下列整数列哪些可图化或可简单图化呢？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(1) (5,5,4,4,2,1)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(2) (5,4,3,2,2)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(3) (3,3,3,1)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(4) (4,4,3,3,2,2)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(5) (d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,d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,…,</a:t>
            </a:r>
            <a:r>
              <a:rPr lang="en-US" altLang="zh-CN" sz="2400" dirty="0" err="1">
                <a:latin typeface="宋体" panose="02010600030101010101" pitchFamily="2" charset="-122"/>
              </a:rPr>
              <a:t>d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), d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&gt;d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&gt;…&gt;d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≥1</a:t>
            </a:r>
            <a:r>
              <a:rPr lang="zh-CN" altLang="en-US" sz="2400" dirty="0">
                <a:latin typeface="宋体" panose="02010600030101010101" pitchFamily="2" charset="-122"/>
              </a:rPr>
              <a:t>且      为偶数。</a:t>
            </a:r>
          </a:p>
        </p:txBody>
      </p:sp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F00133BD-0040-48EC-B739-EB84ACA017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84888" y="3644900"/>
          <a:ext cx="7921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4" imgW="330057" imgH="431613" progId="Equation.3">
                  <p:embed/>
                </p:oleObj>
              </mc:Choice>
              <mc:Fallback>
                <p:oleObj name="公式" r:id="rId4" imgW="33005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7921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5B7EC026-62CF-4E73-BB23-8F875B30651B}"/>
              </a:ext>
            </a:extLst>
          </p:cNvPr>
          <p:cNvGrpSpPr/>
          <p:nvPr/>
        </p:nvGrpSpPr>
        <p:grpSpPr>
          <a:xfrm>
            <a:off x="2068515" y="5055008"/>
            <a:ext cx="1387349" cy="1137653"/>
            <a:chOff x="2068515" y="5055008"/>
            <a:chExt cx="1387349" cy="11376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793D6F6-4650-4565-B989-A0BC408C131E}"/>
                </a:ext>
              </a:extLst>
            </p:cNvPr>
            <p:cNvSpPr/>
            <p:nvPr/>
          </p:nvSpPr>
          <p:spPr>
            <a:xfrm>
              <a:off x="2433257" y="505500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56CAF9A-8036-4B5F-A86B-9BB2E674F6B5}"/>
                </a:ext>
              </a:extLst>
            </p:cNvPr>
            <p:cNvSpPr/>
            <p:nvPr/>
          </p:nvSpPr>
          <p:spPr>
            <a:xfrm>
              <a:off x="2068515" y="5568662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84C105-30BD-4A4D-8D15-E1424A4841FB}"/>
                </a:ext>
              </a:extLst>
            </p:cNvPr>
            <p:cNvSpPr/>
            <p:nvPr/>
          </p:nvSpPr>
          <p:spPr>
            <a:xfrm>
              <a:off x="3041848" y="5055112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B86A05-B0C5-4F98-982E-915E7D4D4530}"/>
                </a:ext>
              </a:extLst>
            </p:cNvPr>
            <p:cNvSpPr/>
            <p:nvPr/>
          </p:nvSpPr>
          <p:spPr>
            <a:xfrm>
              <a:off x="3347864" y="5568662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26F7E6-440A-46D3-9EF7-5B93F1ADF3A4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122515" y="5146132"/>
              <a:ext cx="326558" cy="422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37EA3DE-E369-4F05-A3DB-4967C6171850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541257" y="5108387"/>
              <a:ext cx="500591" cy="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8C4357-6E00-4716-81BC-B163522746EA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76515" y="5622041"/>
              <a:ext cx="117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F0484C2-BD5F-4BF6-A3FC-EEA0E109ECF8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3134032" y="5146236"/>
              <a:ext cx="267832" cy="4224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564375B-EF6E-4314-B91B-25A93A375546}"/>
                </a:ext>
              </a:extLst>
            </p:cNvPr>
            <p:cNvSpPr/>
            <p:nvPr/>
          </p:nvSpPr>
          <p:spPr>
            <a:xfrm>
              <a:off x="2433257" y="6085903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5C5A0E-468C-4DE6-91A5-667252D73C3A}"/>
                </a:ext>
              </a:extLst>
            </p:cNvPr>
            <p:cNvSpPr/>
            <p:nvPr/>
          </p:nvSpPr>
          <p:spPr>
            <a:xfrm>
              <a:off x="3041848" y="6085903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F3374BA-6316-4CD9-827E-F8A5173ECD3B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2541257" y="6139282"/>
              <a:ext cx="5005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CFE5B69-BFC3-408A-B50F-A4EFB16C08D9}"/>
                </a:ext>
              </a:extLst>
            </p:cNvPr>
            <p:cNvCxnSpPr>
              <a:cxnSpLocks/>
              <a:stCxn id="6" idx="4"/>
              <a:endCxn id="39" idx="1"/>
            </p:cNvCxnSpPr>
            <p:nvPr/>
          </p:nvCxnSpPr>
          <p:spPr>
            <a:xfrm>
              <a:off x="2122515" y="5675420"/>
              <a:ext cx="326558" cy="42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A3B1DA8-7F99-45D7-9A35-409030164A97}"/>
                </a:ext>
              </a:extLst>
            </p:cNvPr>
            <p:cNvCxnSpPr>
              <a:cxnSpLocks/>
              <a:stCxn id="8" idx="4"/>
              <a:endCxn id="40" idx="7"/>
            </p:cNvCxnSpPr>
            <p:nvPr/>
          </p:nvCxnSpPr>
          <p:spPr>
            <a:xfrm flipH="1">
              <a:off x="3134032" y="5675420"/>
              <a:ext cx="267832" cy="42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9228D9F-729B-4438-B74B-942958FF88E2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2160699" y="5146236"/>
              <a:ext cx="896965" cy="438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247E7B9-B78D-4176-AE84-BA3045FE70CB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2525441" y="5146132"/>
              <a:ext cx="838239" cy="4381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3C75797-C9E0-4145-B7CD-C77FE2550E2D}"/>
              </a:ext>
            </a:extLst>
          </p:cNvPr>
          <p:cNvGrpSpPr/>
          <p:nvPr/>
        </p:nvGrpSpPr>
        <p:grpSpPr>
          <a:xfrm>
            <a:off x="4751539" y="5054904"/>
            <a:ext cx="1387349" cy="1137653"/>
            <a:chOff x="4751539" y="5054904"/>
            <a:chExt cx="1387349" cy="113765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EF3D0FF-702E-41F5-BB23-4DE1D3BBC36C}"/>
                </a:ext>
              </a:extLst>
            </p:cNvPr>
            <p:cNvSpPr/>
            <p:nvPr/>
          </p:nvSpPr>
          <p:spPr>
            <a:xfrm>
              <a:off x="5116281" y="5054904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AB97B50-0F43-4EC4-B426-6EF6156AB7EF}"/>
                </a:ext>
              </a:extLst>
            </p:cNvPr>
            <p:cNvSpPr/>
            <p:nvPr/>
          </p:nvSpPr>
          <p:spPr>
            <a:xfrm>
              <a:off x="4751539" y="556855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B6B84A-667F-4BD3-B9A2-6F320B9FD23C}"/>
                </a:ext>
              </a:extLst>
            </p:cNvPr>
            <p:cNvSpPr/>
            <p:nvPr/>
          </p:nvSpPr>
          <p:spPr>
            <a:xfrm>
              <a:off x="5724872" y="505500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94A8073-94FA-4896-8A8E-D57D7E3A0E83}"/>
                </a:ext>
              </a:extLst>
            </p:cNvPr>
            <p:cNvSpPr/>
            <p:nvPr/>
          </p:nvSpPr>
          <p:spPr>
            <a:xfrm>
              <a:off x="6030888" y="556855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4DA53E3-2FD5-4722-9273-C3156E46B393}"/>
                </a:ext>
              </a:extLst>
            </p:cNvPr>
            <p:cNvCxnSpPr>
              <a:cxnSpLocks/>
              <a:stCxn id="77" idx="3"/>
              <a:endCxn id="78" idx="0"/>
            </p:cNvCxnSpPr>
            <p:nvPr/>
          </p:nvCxnSpPr>
          <p:spPr>
            <a:xfrm flipH="1">
              <a:off x="4805539" y="5146028"/>
              <a:ext cx="326558" cy="422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1459842-3F2F-4FBC-89CE-F0D5E0E0EF5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>
              <a:off x="5224281" y="5108283"/>
              <a:ext cx="500591" cy="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31C77838-CA4B-4B29-86CE-98B28CEF760E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>
            <a:xfrm>
              <a:off x="4859539" y="5621937"/>
              <a:ext cx="11713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9BD6D1-95C4-4490-BF5C-FD60824995E4}"/>
                </a:ext>
              </a:extLst>
            </p:cNvPr>
            <p:cNvCxnSpPr>
              <a:cxnSpLocks/>
              <a:stCxn id="79" idx="5"/>
              <a:endCxn id="80" idx="0"/>
            </p:cNvCxnSpPr>
            <p:nvPr/>
          </p:nvCxnSpPr>
          <p:spPr>
            <a:xfrm>
              <a:off x="5817056" y="5146132"/>
              <a:ext cx="267832" cy="4224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B26EE16-560F-46CF-BF02-5FD33D117EA7}"/>
                </a:ext>
              </a:extLst>
            </p:cNvPr>
            <p:cNvSpPr/>
            <p:nvPr/>
          </p:nvSpPr>
          <p:spPr>
            <a:xfrm>
              <a:off x="5116281" y="6085799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36EA6F0-404C-4DCE-8828-DF7200D87D39}"/>
                </a:ext>
              </a:extLst>
            </p:cNvPr>
            <p:cNvSpPr/>
            <p:nvPr/>
          </p:nvSpPr>
          <p:spPr>
            <a:xfrm>
              <a:off x="5724872" y="6085799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6179BB4-D5C2-445F-8302-6646B3B08AF2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5224281" y="6139178"/>
              <a:ext cx="5005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8009FD1-403E-441B-9F84-0EB8BA1151E6}"/>
                </a:ext>
              </a:extLst>
            </p:cNvPr>
            <p:cNvCxnSpPr>
              <a:cxnSpLocks/>
              <a:stCxn id="78" idx="4"/>
              <a:endCxn id="85" idx="1"/>
            </p:cNvCxnSpPr>
            <p:nvPr/>
          </p:nvCxnSpPr>
          <p:spPr>
            <a:xfrm>
              <a:off x="4805539" y="5675316"/>
              <a:ext cx="326558" cy="42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235F9EB-1333-4CFD-80E2-14770B646B47}"/>
                </a:ext>
              </a:extLst>
            </p:cNvPr>
            <p:cNvCxnSpPr>
              <a:cxnSpLocks/>
              <a:stCxn id="80" idx="4"/>
              <a:endCxn id="86" idx="7"/>
            </p:cNvCxnSpPr>
            <p:nvPr/>
          </p:nvCxnSpPr>
          <p:spPr>
            <a:xfrm flipH="1">
              <a:off x="5817056" y="5675316"/>
              <a:ext cx="267832" cy="4261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FDB220B-0DE5-4200-89DF-510CB4F331B9}"/>
                </a:ext>
              </a:extLst>
            </p:cNvPr>
            <p:cNvCxnSpPr>
              <a:cxnSpLocks/>
              <a:stCxn id="78" idx="7"/>
              <a:endCxn id="79" idx="3"/>
            </p:cNvCxnSpPr>
            <p:nvPr/>
          </p:nvCxnSpPr>
          <p:spPr>
            <a:xfrm flipV="1">
              <a:off x="4843723" y="5146132"/>
              <a:ext cx="896965" cy="438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5386956-21DF-44B6-904F-F57496BE2F20}"/>
                </a:ext>
              </a:extLst>
            </p:cNvPr>
            <p:cNvCxnSpPr>
              <a:cxnSpLocks/>
              <a:stCxn id="85" idx="0"/>
              <a:endCxn id="79" idx="4"/>
            </p:cNvCxnSpPr>
            <p:nvPr/>
          </p:nvCxnSpPr>
          <p:spPr>
            <a:xfrm flipV="1">
              <a:off x="5170281" y="5161766"/>
              <a:ext cx="608591" cy="92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Text Box 4">
                <a:extLst>
                  <a:ext uri="{FF2B5EF4-FFF2-40B4-BE49-F238E27FC236}">
                    <a16:creationId xmlns:a16="http://schemas.microsoft.com/office/drawing/2014/main" id="{088CF459-6C98-43A0-81BA-F9273CF0E8B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916113"/>
                <a:ext cx="8135937" cy="3169072"/>
              </a:xfrm>
              <a:noFill/>
            </p:spPr>
            <p:txBody>
              <a:bodyPr lIns="91432" tIns="45715" rIns="91432" bIns="45715"/>
              <a:lstStyle/>
              <a:p>
                <a:pPr eaLnBrk="1" hangingPunct="1">
                  <a:buNone/>
                </a:pPr>
                <a:r>
                  <a:rPr kumimoji="1"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kumimoji="1"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14.5 </a:t>
                </a:r>
                <a:r>
                  <a:rPr lang="en-US" altLang="zh-CN" sz="2800" b="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同构 </a:t>
                </a:r>
                <a:r>
                  <a:rPr lang="en-US" altLang="zh-CN" sz="2800" b="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isomorphism)</a:t>
                </a:r>
                <a:endParaRPr kumimoji="1" lang="en-US" altLang="zh-CN" sz="2800" dirty="0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>
                  <a:buNone/>
                </a:pPr>
                <a:r>
                  <a:rPr kumimoji="1"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 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为两个无向图，若存在双射函数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使得对于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重数相同，则称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与是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同构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的，记作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3554" name="Text Box 4">
                <a:extLst>
                  <a:ext uri="{FF2B5EF4-FFF2-40B4-BE49-F238E27FC236}">
                    <a16:creationId xmlns:a16="http://schemas.microsoft.com/office/drawing/2014/main" id="{088CF459-6C98-43A0-81BA-F9273CF0E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916113"/>
                <a:ext cx="8135937" cy="3169072"/>
              </a:xfrm>
              <a:blipFill>
                <a:blip r:embed="rId3"/>
                <a:stretch>
                  <a:fillRect l="-1498" t="-2500" r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A981D09-EFC1-4A5A-8F27-472183397FD5}"/>
              </a:ext>
            </a:extLst>
          </p:cNvPr>
          <p:cNvSpPr/>
          <p:nvPr/>
        </p:nvSpPr>
        <p:spPr>
          <a:xfrm>
            <a:off x="2466181" y="5445224"/>
            <a:ext cx="4572000" cy="46166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图的同构关系是一个等价关系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9798" name="Text Box 6">
                <a:extLst>
                  <a:ext uri="{FF2B5EF4-FFF2-40B4-BE49-F238E27FC236}">
                    <a16:creationId xmlns:a16="http://schemas.microsoft.com/office/drawing/2014/main" id="{38742EE3-0D9A-4DC0-B279-0B5B43C9C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700" y="2133600"/>
                <a:ext cx="7999413" cy="357019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如何判断两个图是否同构呢？</a:t>
                </a:r>
              </a:p>
              <a:p>
                <a:pPr eaLnBrk="1" hangingPunct="1">
                  <a:defRPr/>
                </a:pP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答案：</a:t>
                </a:r>
                <a:r>
                  <a:rPr lang="zh-CN" altLang="en-US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迄今为止</a:t>
                </a: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还没有有效的算法</a:t>
                </a:r>
                <a:r>
                  <a:rPr lang="zh-CN" altLang="en-US" b="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defRPr/>
                </a:pPr>
                <a:endParaRPr lang="en-US" altLang="zh-CN" dirty="0">
                  <a:latin typeface="宋体" panose="02010600030101010101" pitchFamily="2" charset="-122"/>
                </a:endParaRPr>
              </a:p>
              <a:p>
                <a:pPr eaLnBrk="1" hangingPunct="1"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，根据定义有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latin typeface="宋体" panose="02010600030101010101" pitchFamily="2" charset="-122"/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latin typeface="宋体" panose="02010600030101010101" pitchFamily="2" charset="-122"/>
                  </a:rPr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latin typeface="宋体" panose="02010600030101010101" pitchFamily="2" charset="-122"/>
                  </a:rPr>
                  <a:t>(3) </a:t>
                </a:r>
                <a:r>
                  <a:rPr lang="zh-CN" altLang="en-US" dirty="0">
                    <a:latin typeface="宋体" panose="02010600030101010101" pitchFamily="2" charset="-122"/>
                  </a:rPr>
                  <a:t>度序列相同。</a:t>
                </a:r>
              </a:p>
              <a:p>
                <a:pPr eaLnBrk="1" hangingPunct="1">
                  <a:spcBef>
                    <a:spcPts val="1200"/>
                  </a:spcBef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但这仅仅是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的必要条件。反例见例</a:t>
                </a:r>
                <a:r>
                  <a:rPr lang="en-US" altLang="zh-CN" dirty="0">
                    <a:latin typeface="宋体" panose="02010600030101010101" pitchFamily="2" charset="-122"/>
                  </a:rPr>
                  <a:t>14.2</a:t>
                </a:r>
                <a:r>
                  <a:rPr lang="zh-CN" altLang="en-US" dirty="0">
                    <a:latin typeface="宋体" panose="02010600030101010101" pitchFamily="2" charset="-122"/>
                  </a:rPr>
                  <a:t>的</a:t>
                </a:r>
                <a:r>
                  <a:rPr lang="en-US" altLang="zh-CN" dirty="0">
                    <a:latin typeface="宋体" panose="02010600030101010101" pitchFamily="2" charset="-122"/>
                  </a:rPr>
                  <a:t>(4)-1</a:t>
                </a:r>
                <a:r>
                  <a:rPr lang="zh-CN" altLang="en-US" dirty="0">
                    <a:latin typeface="宋体" panose="02010600030101010101" pitchFamily="2" charset="-122"/>
                  </a:rPr>
                  <a:t>和</a:t>
                </a:r>
                <a:r>
                  <a:rPr lang="en-US" altLang="zh-CN" dirty="0">
                    <a:latin typeface="宋体" panose="02010600030101010101" pitchFamily="2" charset="-122"/>
                  </a:rPr>
                  <a:t>(4)-2</a:t>
                </a:r>
              </a:p>
            </p:txBody>
          </p:sp>
        </mc:Choice>
        <mc:Fallback xmlns="">
          <p:sp>
            <p:nvSpPr>
              <p:cNvPr id="289798" name="Text Box 6">
                <a:extLst>
                  <a:ext uri="{FF2B5EF4-FFF2-40B4-BE49-F238E27FC236}">
                    <a16:creationId xmlns:a16="http://schemas.microsoft.com/office/drawing/2014/main" id="{38742EE3-0D9A-4DC0-B279-0B5B43C9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700" y="2133600"/>
                <a:ext cx="7999413" cy="3570198"/>
              </a:xfrm>
              <a:prstGeom prst="rect">
                <a:avLst/>
              </a:prstGeom>
              <a:blipFill>
                <a:blip r:embed="rId3"/>
                <a:stretch>
                  <a:fillRect l="-1142" t="-1190" b="-27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9">
            <a:extLst>
              <a:ext uri="{FF2B5EF4-FFF2-40B4-BE49-F238E27FC236}">
                <a16:creationId xmlns:a16="http://schemas.microsoft.com/office/drawing/2014/main" id="{740BF9C3-AFB2-486E-93CF-E1D2AA8DAB0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354138" y="2452688"/>
          <a:ext cx="288925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CorelDRAW" r:id="rId4" imgW="2892552" imgH="2100072" progId="CorelDRAW.Graphic.12">
                  <p:embed/>
                </p:oleObj>
              </mc:Choice>
              <mc:Fallback>
                <p:oleObj name="CorelDRAW" r:id="rId4" imgW="2892552" imgH="2100072" progId="CorelDRAW.Graphic.1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452688"/>
                        <a:ext cx="2889250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1">
            <a:extLst>
              <a:ext uri="{FF2B5EF4-FFF2-40B4-BE49-F238E27FC236}">
                <a16:creationId xmlns:a16="http://schemas.microsoft.com/office/drawing/2014/main" id="{4D17AB8D-6057-488D-9D5A-7A8BFD4FE41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0702976"/>
              </p:ext>
            </p:extLst>
          </p:nvPr>
        </p:nvGraphicFramePr>
        <p:xfrm>
          <a:off x="899592" y="980728"/>
          <a:ext cx="7632848" cy="5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CorelDRAW" r:id="rId6" imgW="4767072" imgH="3072384" progId="CorelDRAW.Graphic.12">
                  <p:embed/>
                </p:oleObj>
              </mc:Choice>
              <mc:Fallback>
                <p:oleObj name="CorelDRAW" r:id="rId6" imgW="4767072" imgH="3072384" progId="CorelDRAW.Graphic.1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0728"/>
                        <a:ext cx="7632848" cy="533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63">
            <a:extLst>
              <a:ext uri="{FF2B5EF4-FFF2-40B4-BE49-F238E27FC236}">
                <a16:creationId xmlns:a16="http://schemas.microsoft.com/office/drawing/2014/main" id="{7A15085D-3555-400C-A09D-A37FC8ED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575991"/>
            <a:ext cx="46767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CC"/>
                </a:solidFill>
              </a:rPr>
              <a:t>例：判断以下两图是否同构？</a:t>
            </a:r>
          </a:p>
        </p:txBody>
      </p:sp>
      <p:sp>
        <p:nvSpPr>
          <p:cNvPr id="290880" name="Rectangle 64">
            <a:extLst>
              <a:ext uri="{FF2B5EF4-FFF2-40B4-BE49-F238E27FC236}">
                <a16:creationId xmlns:a16="http://schemas.microsoft.com/office/drawing/2014/main" id="{A1FC211B-FC7D-407F-A1BE-905A3D41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5360988"/>
            <a:ext cx="3532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1-A,2-B,3-C,4-D,5-G</a:t>
            </a:r>
          </a:p>
          <a:p>
            <a:pPr algn="ctr" eaLnBrk="1" hangingPunct="1"/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6-F,7-I,8-H,9-E,10-J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>
            <a:extLst>
              <a:ext uri="{FF2B5EF4-FFF2-40B4-BE49-F238E27FC236}">
                <a16:creationId xmlns:a16="http://schemas.microsoft.com/office/drawing/2014/main" id="{BB655CCE-F9A8-4463-8551-67C9D1E28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92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14.1  </a:t>
            </a: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  <a:r>
              <a:rPr lang="zh-CN" altLang="en-US" sz="2400"/>
              <a:t>    </a:t>
            </a:r>
          </a:p>
        </p:txBody>
      </p:sp>
      <p:sp>
        <p:nvSpPr>
          <p:cNvPr id="6147" name="Text Box 15">
            <a:extLst>
              <a:ext uri="{FF2B5EF4-FFF2-40B4-BE49-F238E27FC236}">
                <a16:creationId xmlns:a16="http://schemas.microsoft.com/office/drawing/2014/main" id="{799E909A-B2F4-4E76-A0C1-E7F0A0352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8077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66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FF6600"/>
                </a:solidFill>
                <a:latin typeface="宋体" panose="02010600030101010101" pitchFamily="2" charset="-122"/>
              </a:rPr>
              <a:t>14.1</a:t>
            </a:r>
            <a:r>
              <a:rPr lang="en-US" altLang="zh-CN" sz="2400">
                <a:latin typeface="宋体" panose="02010600030101010101" pitchFamily="2" charset="-122"/>
              </a:rPr>
              <a:t>    </a:t>
            </a:r>
          </a:p>
          <a:p>
            <a:pPr eaLnBrk="1" hangingPunct="1"/>
            <a: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无向图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是一个有序的二元组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&lt;V,E&gt;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 其中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(1) V ≠φ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顶点集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，其元素称为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结点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(2) E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边集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，它是</a:t>
            </a:r>
            <a:r>
              <a:rPr lang="zh-CN" altLang="en-US" sz="2400" u="sng">
                <a:solidFill>
                  <a:schemeClr val="tx1"/>
                </a:solidFill>
                <a:latin typeface="宋体" panose="02010600030101010101" pitchFamily="2" charset="-122"/>
              </a:rPr>
              <a:t>无序积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V&amp;V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400" u="sng">
                <a:solidFill>
                  <a:schemeClr val="tx1"/>
                </a:solidFill>
                <a:latin typeface="宋体" panose="02010600030101010101" pitchFamily="2" charset="-122"/>
              </a:rPr>
              <a:t>多重子集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，其元素称为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无向边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，简称为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0131" name="AutoShape 19">
            <a:extLst>
              <a:ext uri="{FF2B5EF4-FFF2-40B4-BE49-F238E27FC236}">
                <a16:creationId xmlns:a16="http://schemas.microsoft.com/office/drawing/2014/main" id="{513CDF5A-ABB7-47D5-95FD-00B27AD9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3933825"/>
            <a:ext cx="3732212" cy="1628775"/>
          </a:xfrm>
          <a:prstGeom prst="wedgeRectCallout">
            <a:avLst>
              <a:gd name="adj1" fmla="val 40389"/>
              <a:gd name="adj2" fmla="val -97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0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070605"/>
                </a:solidFill>
              </a:rPr>
              <a:t>设</a:t>
            </a:r>
            <a:r>
              <a:rPr lang="en-US" altLang="zh-CN" sz="2000" dirty="0">
                <a:solidFill>
                  <a:srgbClr val="070605"/>
                </a:solidFill>
              </a:rPr>
              <a:t>A</a:t>
            </a:r>
            <a:r>
              <a:rPr lang="zh-CN" altLang="en-US" sz="2000" dirty="0">
                <a:solidFill>
                  <a:srgbClr val="070605"/>
                </a:solidFill>
              </a:rPr>
              <a:t>，</a:t>
            </a:r>
            <a:r>
              <a:rPr lang="en-US" altLang="zh-CN" sz="2000" dirty="0">
                <a:solidFill>
                  <a:srgbClr val="070605"/>
                </a:solidFill>
              </a:rPr>
              <a:t>B</a:t>
            </a:r>
            <a:r>
              <a:rPr lang="zh-CN" altLang="en-US" sz="2000" dirty="0">
                <a:solidFill>
                  <a:srgbClr val="070605"/>
                </a:solidFill>
              </a:rPr>
              <a:t>为任意的两个集合，称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070605"/>
                </a:solidFill>
              </a:rPr>
              <a:t>{</a:t>
            </a:r>
            <a:r>
              <a:rPr lang="en-US" altLang="zh-CN" dirty="0">
                <a:solidFill>
                  <a:srgbClr val="990000"/>
                </a:solidFill>
              </a:rPr>
              <a:t>{</a:t>
            </a:r>
            <a:r>
              <a:rPr lang="en-US" altLang="zh-CN" dirty="0" err="1">
                <a:solidFill>
                  <a:srgbClr val="990000"/>
                </a:solidFill>
              </a:rPr>
              <a:t>a,b</a:t>
            </a:r>
            <a:r>
              <a:rPr lang="en-US" altLang="zh-CN" dirty="0">
                <a:solidFill>
                  <a:srgbClr val="990000"/>
                </a:solidFill>
              </a:rPr>
              <a:t>)</a:t>
            </a:r>
            <a:r>
              <a:rPr lang="en-US" altLang="zh-CN" dirty="0">
                <a:solidFill>
                  <a:srgbClr val="070605"/>
                </a:solidFill>
              </a:rPr>
              <a:t>|</a:t>
            </a:r>
            <a:r>
              <a:rPr lang="en-US" altLang="zh-CN" dirty="0" err="1">
                <a:solidFill>
                  <a:srgbClr val="070605"/>
                </a:solidFill>
              </a:rPr>
              <a:t>a</a:t>
            </a:r>
            <a:r>
              <a:rPr lang="en-US" altLang="zh-CN" sz="1700" dirty="0" err="1">
                <a:latin typeface="Arial" panose="020B0604020202020204" pitchFamily="34" charset="0"/>
              </a:rPr>
              <a:t>∈</a:t>
            </a:r>
            <a:r>
              <a:rPr lang="en-US" altLang="zh-CN" dirty="0" err="1">
                <a:solidFill>
                  <a:srgbClr val="070605"/>
                </a:solidFill>
              </a:rPr>
              <a:t>A</a:t>
            </a:r>
            <a:r>
              <a:rPr lang="en-US" altLang="zh-CN" sz="2000" dirty="0" err="1">
                <a:latin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dirty="0" err="1">
                <a:solidFill>
                  <a:srgbClr val="070605"/>
                </a:solidFill>
              </a:rPr>
              <a:t>b</a:t>
            </a:r>
            <a:r>
              <a:rPr lang="en-US" altLang="zh-CN" sz="1800" dirty="0" err="1">
                <a:latin typeface="Arial" panose="020B0604020202020204" pitchFamily="34" charset="0"/>
              </a:rPr>
              <a:t>∈</a:t>
            </a:r>
            <a:r>
              <a:rPr lang="en-US" altLang="zh-CN" dirty="0" err="1">
                <a:solidFill>
                  <a:srgbClr val="070605"/>
                </a:solidFill>
              </a:rPr>
              <a:t>B</a:t>
            </a:r>
            <a:r>
              <a:rPr lang="en-US" altLang="zh-CN" dirty="0">
                <a:solidFill>
                  <a:srgbClr val="070605"/>
                </a:solidFill>
              </a:rPr>
              <a:t>}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070605"/>
                </a:solidFill>
              </a:rPr>
              <a:t>为</a:t>
            </a:r>
            <a:r>
              <a:rPr lang="en-US" altLang="zh-CN" sz="2000" dirty="0">
                <a:solidFill>
                  <a:srgbClr val="070605"/>
                </a:solidFill>
              </a:rPr>
              <a:t>A</a:t>
            </a:r>
            <a:r>
              <a:rPr lang="zh-CN" altLang="en-US" sz="2000" dirty="0">
                <a:solidFill>
                  <a:srgbClr val="070605"/>
                </a:solidFill>
              </a:rPr>
              <a:t>与</a:t>
            </a:r>
            <a:r>
              <a:rPr lang="en-US" altLang="zh-CN" sz="2000" dirty="0">
                <a:solidFill>
                  <a:srgbClr val="070605"/>
                </a:solidFill>
              </a:rPr>
              <a:t>B</a:t>
            </a:r>
            <a:r>
              <a:rPr lang="zh-CN" altLang="en-US" sz="2000" dirty="0">
                <a:solidFill>
                  <a:srgbClr val="070605"/>
                </a:solidFill>
              </a:rPr>
              <a:t>的无序积，记作</a:t>
            </a:r>
            <a:r>
              <a:rPr lang="en-US" altLang="zh-CN" sz="2000" dirty="0">
                <a:solidFill>
                  <a:srgbClr val="070605"/>
                </a:solidFill>
              </a:rPr>
              <a:t>A&amp;B</a:t>
            </a:r>
            <a:r>
              <a:rPr lang="zh-CN" altLang="en-US" sz="2000" dirty="0">
                <a:solidFill>
                  <a:srgbClr val="070605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  <p:sp>
        <p:nvSpPr>
          <p:cNvPr id="6149" name="AutoShape 20">
            <a:extLst>
              <a:ext uri="{FF2B5EF4-FFF2-40B4-BE49-F238E27FC236}">
                <a16:creationId xmlns:a16="http://schemas.microsoft.com/office/drawing/2014/main" id="{688C85CC-76FA-44A7-A348-1C5F42FF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005263"/>
            <a:ext cx="3886200" cy="1871662"/>
          </a:xfrm>
          <a:prstGeom prst="wedgeRectCallout">
            <a:avLst>
              <a:gd name="adj1" fmla="val -21282"/>
              <a:gd name="adj2" fmla="val -99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/>
              <a:t>元素可以重复出现的集合称为</a:t>
            </a:r>
            <a:r>
              <a:rPr lang="zh-CN" altLang="en-US" sz="2000">
                <a:solidFill>
                  <a:srgbClr val="FF3300"/>
                </a:solidFill>
              </a:rPr>
              <a:t>多重集合</a:t>
            </a:r>
            <a:r>
              <a:rPr lang="zh-CN" altLang="en-US" sz="2000"/>
              <a:t>，某个元素重复出现的次数称为该元素的</a:t>
            </a:r>
            <a:r>
              <a:rPr lang="zh-CN" altLang="en-US" sz="2000">
                <a:solidFill>
                  <a:srgbClr val="FF3300"/>
                </a:solidFill>
              </a:rPr>
              <a:t>重复度</a:t>
            </a:r>
            <a:r>
              <a:rPr lang="zh-CN" altLang="en-US" sz="2000"/>
              <a:t>。例如</a:t>
            </a:r>
          </a:p>
          <a:p>
            <a:pPr eaLnBrk="1" hangingPunct="1">
              <a:lnSpc>
                <a:spcPct val="140000"/>
              </a:lnSpc>
            </a:pPr>
            <a:endParaRPr lang="en-US" altLang="zh-CN" sz="2000"/>
          </a:p>
        </p:txBody>
      </p:sp>
      <p:graphicFrame>
        <p:nvGraphicFramePr>
          <p:cNvPr id="6150" name="Object 25">
            <a:extLst>
              <a:ext uri="{FF2B5EF4-FFF2-40B4-BE49-F238E27FC236}">
                <a16:creationId xmlns:a16="http://schemas.microsoft.com/office/drawing/2014/main" id="{9702D2D9-EFD7-4AED-A36B-38DF7E76691C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7866083"/>
              </p:ext>
            </p:extLst>
          </p:nvPr>
        </p:nvGraphicFramePr>
        <p:xfrm>
          <a:off x="5436096" y="5365068"/>
          <a:ext cx="3061214" cy="3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1968480" imgH="253800" progId="Equation.DSMT4">
                  <p:embed/>
                </p:oleObj>
              </mc:Choice>
              <mc:Fallback>
                <p:oleObj name="Equation" r:id="rId4" imgW="1968480" imgH="253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365068"/>
                        <a:ext cx="3061214" cy="395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Text Box 3">
                <a:extLst>
                  <a:ext uri="{FF2B5EF4-FFF2-40B4-BE49-F238E27FC236}">
                    <a16:creationId xmlns:a16="http://schemas.microsoft.com/office/drawing/2014/main" id="{3DDC3144-F2A9-4798-BD6D-D098B96D9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447800"/>
                <a:ext cx="7681664" cy="1852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14.6-1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完全图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complete graph)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阶无向简单图，若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中每个顶点均与其余的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个顶点相邻，则称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阶无向完全图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，简称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阶完全图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6626" name="Text Box 3">
                <a:extLst>
                  <a:ext uri="{FF2B5EF4-FFF2-40B4-BE49-F238E27FC236}">
                    <a16:creationId xmlns:a16="http://schemas.microsoft.com/office/drawing/2014/main" id="{3DDC3144-F2A9-4798-BD6D-D098B96D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47800"/>
                <a:ext cx="7681664" cy="1852805"/>
              </a:xfrm>
              <a:prstGeom prst="rect">
                <a:avLst/>
              </a:prstGeom>
              <a:blipFill>
                <a:blip r:embed="rId3"/>
                <a:stretch>
                  <a:fillRect l="-1667" t="-4620" b="-33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876" name="Text Box 36">
                <a:extLst>
                  <a:ext uri="{FF2B5EF4-FFF2-40B4-BE49-F238E27FC236}">
                    <a16:creationId xmlns:a16="http://schemas.microsoft.com/office/drawing/2014/main" id="{FFE07ACD-2ED0-44E4-A170-C060E87E8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941168"/>
                <a:ext cx="340420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dirty="0">
                    <a:solidFill>
                      <a:srgbClr val="070605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考虑：</a:t>
                </a:r>
                <a:r>
                  <a:rPr lang="zh-CN" altLang="en-US" sz="3200" dirty="0">
                    <a:solidFill>
                      <a:srgbClr val="070605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</a:rPr>
                  <a:t>的边数为？</a:t>
                </a:r>
              </a:p>
            </p:txBody>
          </p:sp>
        </mc:Choice>
        <mc:Fallback xmlns="">
          <p:sp>
            <p:nvSpPr>
              <p:cNvPr id="291876" name="Text Box 36">
                <a:extLst>
                  <a:ext uri="{FF2B5EF4-FFF2-40B4-BE49-F238E27FC236}">
                    <a16:creationId xmlns:a16="http://schemas.microsoft.com/office/drawing/2014/main" id="{FFE07ACD-2ED0-44E4-A170-C060E87E8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41168"/>
                <a:ext cx="3404200" cy="579437"/>
              </a:xfrm>
              <a:prstGeom prst="rect">
                <a:avLst/>
              </a:prstGeom>
              <a:blipFill>
                <a:blip r:embed="rId4"/>
                <a:stretch>
                  <a:fillRect r="-1792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877" name="Text Box 37">
            <a:extLst>
              <a:ext uri="{FF2B5EF4-FFF2-40B4-BE49-F238E27FC236}">
                <a16:creationId xmlns:a16="http://schemas.microsoft.com/office/drawing/2014/main" id="{28F215EB-B9BD-4724-819D-BDABADF4D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61761"/>
            <a:ext cx="984920" cy="46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答案：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12124" y="3282951"/>
            <a:ext cx="1651963" cy="1513144"/>
            <a:chOff x="5742136" y="3322242"/>
            <a:chExt cx="1488302" cy="135697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93D6F6-4650-4565-B989-A0BC408C131E}"/>
                </a:ext>
              </a:extLst>
            </p:cNvPr>
            <p:cNvSpPr/>
            <p:nvPr/>
          </p:nvSpPr>
          <p:spPr>
            <a:xfrm>
              <a:off x="6424379" y="3322242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6CAF9A-8036-4B5F-A86B-9BB2E674F6B5}"/>
                </a:ext>
              </a:extLst>
            </p:cNvPr>
            <p:cNvSpPr/>
            <p:nvPr/>
          </p:nvSpPr>
          <p:spPr>
            <a:xfrm>
              <a:off x="5742136" y="385662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384C105-30BD-4A4D-8D15-E1424A4841FB}"/>
                </a:ext>
              </a:extLst>
            </p:cNvPr>
            <p:cNvSpPr/>
            <p:nvPr/>
          </p:nvSpPr>
          <p:spPr>
            <a:xfrm>
              <a:off x="7122438" y="3856628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B86A05-B0C5-4F98-982E-915E7D4D4530}"/>
                </a:ext>
              </a:extLst>
            </p:cNvPr>
            <p:cNvSpPr/>
            <p:nvPr/>
          </p:nvSpPr>
          <p:spPr>
            <a:xfrm>
              <a:off x="6794120" y="4572457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26F7E6-440A-46D3-9EF7-5B93F1ADF3A4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5834320" y="3413366"/>
              <a:ext cx="605875" cy="458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37EA3DE-E369-4F05-A3DB-4967C6171850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6516563" y="3413366"/>
              <a:ext cx="621691" cy="458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58C4357-6E00-4716-81BC-B163522746EA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5850136" y="3910007"/>
              <a:ext cx="959800" cy="678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484C2-BD5F-4BF6-A3FC-EEA0E109ECF8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6848120" y="3947752"/>
              <a:ext cx="290134" cy="624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564375B-EF6E-4314-B91B-25A93A375546}"/>
                </a:ext>
              </a:extLst>
            </p:cNvPr>
            <p:cNvSpPr/>
            <p:nvPr/>
          </p:nvSpPr>
          <p:spPr>
            <a:xfrm>
              <a:off x="6111877" y="4568045"/>
              <a:ext cx="108000" cy="1067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3374BA-6316-4CD9-827E-F8A5173ECD3B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6219877" y="4621425"/>
              <a:ext cx="574242" cy="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CFE5B69-BFC3-408A-B50F-A4EFB16C08D9}"/>
                </a:ext>
              </a:extLst>
            </p:cNvPr>
            <p:cNvCxnSpPr>
              <a:cxnSpLocks/>
              <a:stCxn id="8" idx="5"/>
              <a:endCxn id="15" idx="0"/>
            </p:cNvCxnSpPr>
            <p:nvPr/>
          </p:nvCxnSpPr>
          <p:spPr>
            <a:xfrm>
              <a:off x="5834320" y="3947752"/>
              <a:ext cx="331557" cy="6202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9228D9F-729B-4438-B74B-942958FF88E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850136" y="3910007"/>
              <a:ext cx="12723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47E7B9-B78D-4176-AE84-BA3045FE70CB}"/>
                </a:ext>
              </a:extLst>
            </p:cNvPr>
            <p:cNvCxnSpPr>
              <a:cxnSpLocks/>
              <a:stCxn id="7" idx="4"/>
              <a:endCxn id="10" idx="1"/>
            </p:cNvCxnSpPr>
            <p:nvPr/>
          </p:nvCxnSpPr>
          <p:spPr>
            <a:xfrm>
              <a:off x="6478379" y="3429000"/>
              <a:ext cx="331556" cy="1159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F3374BA-6316-4CD9-827E-F8A5173ECD3B}"/>
                </a:ext>
              </a:extLst>
            </p:cNvPr>
            <p:cNvCxnSpPr>
              <a:cxnSpLocks/>
              <a:stCxn id="15" idx="7"/>
              <a:endCxn id="7" idx="4"/>
            </p:cNvCxnSpPr>
            <p:nvPr/>
          </p:nvCxnSpPr>
          <p:spPr>
            <a:xfrm flipV="1">
              <a:off x="6204061" y="3429000"/>
              <a:ext cx="274318" cy="11546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F3374BA-6316-4CD9-827E-F8A5173ECD3B}"/>
                </a:ext>
              </a:extLst>
            </p:cNvPr>
            <p:cNvCxnSpPr>
              <a:cxnSpLocks/>
              <a:stCxn id="15" idx="7"/>
              <a:endCxn id="9" idx="2"/>
            </p:cNvCxnSpPr>
            <p:nvPr/>
          </p:nvCxnSpPr>
          <p:spPr>
            <a:xfrm flipV="1">
              <a:off x="6204061" y="3910007"/>
              <a:ext cx="918377" cy="673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矩形 26630"/>
              <p:cNvSpPr/>
              <p:nvPr/>
            </p:nvSpPr>
            <p:spPr>
              <a:xfrm>
                <a:off x="1979712" y="5589240"/>
                <a:ext cx="2299732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631" name="矩形 266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89240"/>
                <a:ext cx="2299732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7" grpId="0"/>
      <p:bldP spid="266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Text Box 4">
                <a:extLst>
                  <a:ext uri="{FF2B5EF4-FFF2-40B4-BE49-F238E27FC236}">
                    <a16:creationId xmlns:a16="http://schemas.microsoft.com/office/drawing/2014/main" id="{56739484-2ACA-4574-9D1C-2654CD948FE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2988" y="1341438"/>
                <a:ext cx="7188200" cy="2592387"/>
              </a:xfrm>
              <a:noFill/>
            </p:spPr>
            <p:txBody>
              <a:bodyPr lIns="91432" tIns="45715" rIns="91432" bIns="45715"/>
              <a:lstStyle/>
              <a:p>
                <a:pPr eaLnBrk="1" hangingPunct="1">
                  <a:buNone/>
                </a:pPr>
                <a:r>
                  <a:rPr kumimoji="1"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kumimoji="1"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14.6-2 </a:t>
                </a:r>
                <a:r>
                  <a:rPr lang="en-US" altLang="zh-CN" sz="2800" b="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竞赛图 </a:t>
                </a:r>
                <a:r>
                  <a:rPr lang="en-US" altLang="zh-CN" sz="2800" b="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tournament)</a:t>
                </a:r>
                <a:r>
                  <a:rPr kumimoji="1"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</a:rPr>
                  <a:t>     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阶有向简单图，若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中每个顶点都邻接到其余的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个顶点，又邻接于其余的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个顶点，则称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阶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有向完全图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 。</a:t>
                </a:r>
              </a:p>
              <a:p>
                <a:pPr eaLnBrk="1" hangingPunct="1">
                  <a:buNone/>
                </a:pPr>
                <a:r>
                  <a:rPr lang="zh-CN" altLang="en-US" sz="2800" b="0" dirty="0">
                    <a:latin typeface="宋体" panose="02010600030101010101" pitchFamily="2" charset="-122"/>
                  </a:rPr>
                  <a:t>    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阶有向简单图，若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的基图为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阶无向完全图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阶竞赛图</a:t>
                </a:r>
                <a:r>
                  <a:rPr lang="zh-CN" altLang="en-US" sz="2400" dirty="0"/>
                  <a:t> 。</a:t>
                </a:r>
              </a:p>
            </p:txBody>
          </p:sp>
        </mc:Choice>
        <mc:Fallback xmlns="">
          <p:sp>
            <p:nvSpPr>
              <p:cNvPr id="27650" name="Text Box 4">
                <a:extLst>
                  <a:ext uri="{FF2B5EF4-FFF2-40B4-BE49-F238E27FC236}">
                    <a16:creationId xmlns:a16="http://schemas.microsoft.com/office/drawing/2014/main" id="{56739484-2ACA-4574-9D1C-2654CD948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2988" y="1341438"/>
                <a:ext cx="7188200" cy="2592387"/>
              </a:xfrm>
              <a:blipFill>
                <a:blip r:embed="rId3"/>
                <a:stretch>
                  <a:fillRect l="-1696" t="-3059" b="-3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Text Box 5">
                <a:extLst>
                  <a:ext uri="{FF2B5EF4-FFF2-40B4-BE49-F238E27FC236}">
                    <a16:creationId xmlns:a16="http://schemas.microsoft.com/office/drawing/2014/main" id="{5A7BABD7-5A0B-4EC9-8658-789800B8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863" y="4508500"/>
                <a:ext cx="6770687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考虑</a:t>
                </a: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阶有向完全图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阶竞赛图的边数为？</a:t>
                </a:r>
              </a:p>
            </p:txBody>
          </p:sp>
        </mc:Choice>
        <mc:Fallback xmlns="">
          <p:sp>
            <p:nvSpPr>
              <p:cNvPr id="27651" name="Text Box 5">
                <a:extLst>
                  <a:ext uri="{FF2B5EF4-FFF2-40B4-BE49-F238E27FC236}">
                    <a16:creationId xmlns:a16="http://schemas.microsoft.com/office/drawing/2014/main" id="{5A7BABD7-5A0B-4EC9-8658-789800B8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863" y="4508500"/>
                <a:ext cx="6770687" cy="579438"/>
              </a:xfrm>
              <a:prstGeom prst="rect">
                <a:avLst/>
              </a:prstGeom>
              <a:blipFill>
                <a:blip r:embed="rId4"/>
                <a:stretch>
                  <a:fillRect l="-1441" t="-13684" b="-34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342" name="Text Box 6">
                <a:extLst>
                  <a:ext uri="{FF2B5EF4-FFF2-40B4-BE49-F238E27FC236}">
                    <a16:creationId xmlns:a16="http://schemas.microsoft.com/office/drawing/2014/main" id="{55BE4B99-1492-40F3-B614-6E6BDD60B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863" y="5229200"/>
                <a:ext cx="5042321" cy="640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答案</a:t>
                </a:r>
                <a:r>
                  <a:rPr lang="zh-CN" altLang="en-US" sz="3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：</a:t>
                </a:r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8342" name="Text Box 6">
                <a:extLst>
                  <a:ext uri="{FF2B5EF4-FFF2-40B4-BE49-F238E27FC236}">
                    <a16:creationId xmlns:a16="http://schemas.microsoft.com/office/drawing/2014/main" id="{55BE4B99-1492-40F3-B614-6E6BDD60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863" y="5229200"/>
                <a:ext cx="5042321" cy="640743"/>
              </a:xfrm>
              <a:prstGeom prst="rect">
                <a:avLst/>
              </a:prstGeom>
              <a:blipFill>
                <a:blip r:embed="rId5"/>
                <a:stretch>
                  <a:fillRect l="-1935" t="-16190" b="-180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2902" name="Text Box 38">
                <a:extLst>
                  <a:ext uri="{FF2B5EF4-FFF2-40B4-BE49-F238E27FC236}">
                    <a16:creationId xmlns:a16="http://schemas.microsoft.com/office/drawing/2014/main" id="{91F16DC0-45F8-4AA5-807F-54EC88B7E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1700213"/>
                <a:ext cx="7416800" cy="1409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14.7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正则图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regular graph)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  </a:t>
                </a:r>
              </a:p>
              <a:p>
                <a:pPr eaLnBrk="1" hangingPunct="1">
                  <a:lnSpc>
                    <a:spcPct val="120000"/>
                  </a:lnSpc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阶无向简单图，若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均有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zh-CN" altLang="en-US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正则图</a:t>
                </a:r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  <a:r>
                  <a:rPr lang="zh-CN" altLang="en-US" dirty="0">
                    <a:solidFill>
                      <a:srgbClr val="070605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  </a:t>
                </a:r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2902" name="Text Box 38">
                <a:extLst>
                  <a:ext uri="{FF2B5EF4-FFF2-40B4-BE49-F238E27FC236}">
                    <a16:creationId xmlns:a16="http://schemas.microsoft.com/office/drawing/2014/main" id="{91F16DC0-45F8-4AA5-807F-54EC88B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700213"/>
                <a:ext cx="7416800" cy="1409607"/>
              </a:xfrm>
              <a:prstGeom prst="rect">
                <a:avLst/>
              </a:prstGeom>
              <a:blipFill>
                <a:blip r:embed="rId3"/>
                <a:stretch>
                  <a:fillRect l="-1643" t="-6061" b="-4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903" name="Text Box 39">
                <a:extLst>
                  <a:ext uri="{FF2B5EF4-FFF2-40B4-BE49-F238E27FC236}">
                    <a16:creationId xmlns:a16="http://schemas.microsoft.com/office/drawing/2014/main" id="{000004A3-2DF1-4598-B052-00C9A93B7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3430588"/>
                <a:ext cx="7562850" cy="2124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易知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：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latin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阶零图为</a:t>
                </a:r>
                <a:r>
                  <a:rPr lang="en-US" altLang="zh-CN" dirty="0">
                    <a:latin typeface="宋体" panose="02010600030101010101" pitchFamily="2" charset="-122"/>
                  </a:rPr>
                  <a:t>0-</a:t>
                </a:r>
                <a:r>
                  <a:rPr lang="zh-CN" altLang="en-US" dirty="0">
                    <a:latin typeface="宋体" panose="02010600030101010101" pitchFamily="2" charset="-122"/>
                  </a:rPr>
                  <a:t>正则图，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阶无向完全图为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</a:rPr>
                  <a:t>正</a:t>
                </a:r>
                <a:br>
                  <a:rPr lang="en-US" altLang="zh-CN" dirty="0">
                    <a:latin typeface="宋体" panose="02010600030101010101" pitchFamily="2" charset="-122"/>
                  </a:rPr>
                </a:br>
                <a:r>
                  <a:rPr lang="en-US" altLang="zh-CN" dirty="0">
                    <a:latin typeface="宋体" panose="02010600030101010101" pitchFamily="2" charset="-122"/>
                  </a:rPr>
                  <a:t>   </a:t>
                </a:r>
                <a:r>
                  <a:rPr lang="zh-CN" altLang="en-US" dirty="0">
                    <a:latin typeface="宋体" panose="02010600030101010101" pitchFamily="2" charset="-122"/>
                  </a:rPr>
                  <a:t>则图。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latin typeface="宋体" panose="02010600030101010101" pitchFamily="2" charset="-122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阶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</a:rPr>
                  <a:t>正则图中，边数为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为奇数时，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必为偶数</a:t>
                </a:r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92903" name="Text Box 39">
                <a:extLst>
                  <a:ext uri="{FF2B5EF4-FFF2-40B4-BE49-F238E27FC236}">
                    <a16:creationId xmlns:a16="http://schemas.microsoft.com/office/drawing/2014/main" id="{000004A3-2DF1-4598-B052-00C9A93B7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3430588"/>
                <a:ext cx="7562850" cy="2124674"/>
              </a:xfrm>
              <a:prstGeom prst="rect">
                <a:avLst/>
              </a:prstGeom>
              <a:blipFill>
                <a:blip r:embed="rId4"/>
                <a:stretch>
                  <a:fillRect l="-1209" t="-2586" r="-1209" b="-4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Text Box 3">
                <a:extLst>
                  <a:ext uri="{FF2B5EF4-FFF2-40B4-BE49-F238E27FC236}">
                    <a16:creationId xmlns:a16="http://schemas.microsoft.com/office/drawing/2014/main" id="{D842B2FB-DE5B-4A47-B365-C0121845D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844675"/>
                <a:ext cx="7416800" cy="318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14.8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子图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subgraph)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 </a:t>
                </a:r>
              </a:p>
              <a:p>
                <a:pPr eaLnBrk="1" hangingPunct="1">
                  <a:lnSpc>
                    <a:spcPct val="120000"/>
                  </a:lnSpc>
                  <a:buClr>
                    <a:srgbClr val="0066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为两个图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同时为无向图或有向图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子图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母图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rgbClr val="0066FF"/>
                  </a:buClr>
                  <a:buFont typeface="Wingdings" panose="05000000000000000000" pitchFamily="2" charset="2"/>
                  <a:buNone/>
                </a:pP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rgbClr val="0066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真子图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lnSpc>
                    <a:spcPct val="120000"/>
                  </a:lnSpc>
                  <a:buClr>
                    <a:srgbClr val="0066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生成子图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支撑子图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）。</a:t>
                </a:r>
              </a:p>
            </p:txBody>
          </p:sp>
        </mc:Choice>
        <mc:Fallback xmlns="">
          <p:sp>
            <p:nvSpPr>
              <p:cNvPr id="29698" name="Text Box 3">
                <a:extLst>
                  <a:ext uri="{FF2B5EF4-FFF2-40B4-BE49-F238E27FC236}">
                    <a16:creationId xmlns:a16="http://schemas.microsoft.com/office/drawing/2014/main" id="{D842B2FB-DE5B-4A47-B365-C0121845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844675"/>
                <a:ext cx="7416800" cy="3182400"/>
              </a:xfrm>
              <a:prstGeom prst="rect">
                <a:avLst/>
              </a:prstGeom>
              <a:blipFill>
                <a:blip r:embed="rId3"/>
                <a:stretch>
                  <a:fillRect l="-1726" t="-2682" r="-5259" b="-15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464050" y="4941168"/>
            <a:ext cx="270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0000CC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(spanning subgraph)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3">
                <a:extLst>
                  <a:ext uri="{FF2B5EF4-FFF2-40B4-BE49-F238E27FC236}">
                    <a16:creationId xmlns:a16="http://schemas.microsoft.com/office/drawing/2014/main" id="{DA472D9E-4CFD-4C64-8462-136F4934C61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5500" y="1844674"/>
                <a:ext cx="7491413" cy="4104605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为一图，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，称以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为顶点集，以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中</a:t>
                </a:r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两个顶点都在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中的所有边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组成的集合为边集的图为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导出子图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。特殊地，我们与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为一图，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，称以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为边集，以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中边关联的顶点为顶点集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的图为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导出子图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。特殊地，若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无孤立点，则有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722" name="Rectangle 3">
                <a:extLst>
                  <a:ext uri="{FF2B5EF4-FFF2-40B4-BE49-F238E27FC236}">
                    <a16:creationId xmlns:a16="http://schemas.microsoft.com/office/drawing/2014/main" id="{DA472D9E-4CFD-4C64-8462-136F4934C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5500" y="1844674"/>
                <a:ext cx="7491413" cy="4104605"/>
              </a:xfrm>
              <a:blipFill>
                <a:blip r:embed="rId3"/>
                <a:stretch>
                  <a:fillRect t="-1634" r="-5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076056" y="2996952"/>
            <a:ext cx="2568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0000CC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(induced subgraph)</a:t>
            </a:r>
            <a:endParaRPr lang="zh-CN" altLang="en-US" sz="2400" dirty="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5027" name="Rectangle 3">
                <a:extLst>
                  <a:ext uri="{FF2B5EF4-FFF2-40B4-BE49-F238E27FC236}">
                    <a16:creationId xmlns:a16="http://schemas.microsoft.com/office/drawing/2014/main" id="{24401761-40C7-408F-9EF4-D1EA45F11D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484784"/>
                <a:ext cx="8424863" cy="2736304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zh-CN" dirty="0">
                    <a:solidFill>
                      <a:srgbClr val="0000CC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对于给定的正整数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构造出所有顶点数为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和边数为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的非同构简单图，这是目前还未解决的问题。但对比较小的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还是可通过枚举法能构造出来的。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sz="2400" dirty="0">
                  <a:solidFill>
                    <a:srgbClr val="006600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6600"/>
                    </a:solidFill>
                    <a:latin typeface="宋体" panose="02010600030101010101" pitchFamily="2" charset="-122"/>
                  </a:rPr>
                  <a:t>  例</a:t>
                </a:r>
                <a:r>
                  <a:rPr lang="en-US" altLang="zh-CN" sz="2400" dirty="0">
                    <a:solidFill>
                      <a:srgbClr val="006600"/>
                    </a:solidFill>
                    <a:latin typeface="宋体" panose="02010600030101010101" pitchFamily="2" charset="-122"/>
                  </a:rPr>
                  <a:t>14.3: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）画出所有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4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阶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3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条边的非同构的无向简单图；</a:t>
                </a:r>
                <a:br>
                  <a:rPr lang="zh-CN" altLang="en-US" sz="2400" dirty="0">
                    <a:latin typeface="宋体" panose="02010600030101010101" pitchFamily="2" charset="-122"/>
                  </a:rPr>
                </a:br>
                <a:r>
                  <a:rPr lang="zh-CN" altLang="en-US" sz="2400" dirty="0">
                    <a:latin typeface="宋体" panose="02010600030101010101" pitchFamily="2" charset="-122"/>
                  </a:rPr>
                  <a:t>       （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）画出所有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3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阶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条边的非同构的有向简单图。</a:t>
                </a:r>
              </a:p>
            </p:txBody>
          </p:sp>
        </mc:Choice>
        <mc:Fallback xmlns="">
          <p:sp>
            <p:nvSpPr>
              <p:cNvPr id="385027" name="Rectangle 3">
                <a:extLst>
                  <a:ext uri="{FF2B5EF4-FFF2-40B4-BE49-F238E27FC236}">
                    <a16:creationId xmlns:a16="http://schemas.microsoft.com/office/drawing/2014/main" id="{24401761-40C7-408F-9EF4-D1EA45F11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484784"/>
                <a:ext cx="8424863" cy="27363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55576" y="4581128"/>
            <a:ext cx="734481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解：（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）度序列为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(3,1,1,1),(2,2,1,1)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(2,2,2,0)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。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     （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）度序列为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(2,1,1)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(2,2,0)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           (a)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1,1,0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个）（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2,0,0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           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(b)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出度列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(2,0,0)(</a:t>
            </a:r>
            <a:r>
              <a:rPr lang="zh-CN" altLang="en-US" sz="2200" dirty="0">
                <a:latin typeface="宋体" panose="02010600030101010101" pitchFamily="2" charset="-122"/>
                <a:sym typeface="Wingdings" panose="05000000000000000000" pitchFamily="2" charset="2"/>
              </a:rPr>
              <a:t>非简单图）和</a:t>
            </a:r>
            <a:r>
              <a:rPr lang="en-US" altLang="zh-CN" sz="2200" dirty="0">
                <a:latin typeface="宋体" panose="02010600030101010101" pitchFamily="2" charset="-122"/>
                <a:sym typeface="Wingdings" panose="05000000000000000000" pitchFamily="2" charset="2"/>
              </a:rPr>
              <a:t>(1,1,0)</a:t>
            </a:r>
            <a:endParaRPr lang="zh-CN" altLang="en-US" sz="2200" dirty="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Text Box 3">
                <a:extLst>
                  <a:ext uri="{FF2B5EF4-FFF2-40B4-BE49-F238E27FC236}">
                    <a16:creationId xmlns:a16="http://schemas.microsoft.com/office/drawing/2014/main" id="{E39EB564-3443-4049-8577-75C8FFD55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1049338"/>
                <a:ext cx="8089900" cy="2321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  </a:t>
                </a:r>
                <a:endParaRPr lang="en-US" altLang="zh-CN" sz="2400" b="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14.9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补图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complement)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 </a:t>
                </a:r>
              </a:p>
              <a:p>
                <a:pPr eaLnBrk="1" hangingPunct="1">
                  <a:lnSpc>
                    <a:spcPct val="120000"/>
                  </a:lnSpc>
                  <a:buClr>
                    <a:srgbClr val="0066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阶无向简单图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为顶点集，以所有使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成为完全图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的添加边组成的集合为边集的图，称为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补图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自补图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2770" name="Text Box 3">
                <a:extLst>
                  <a:ext uri="{FF2B5EF4-FFF2-40B4-BE49-F238E27FC236}">
                    <a16:creationId xmlns:a16="http://schemas.microsoft.com/office/drawing/2014/main" id="{E39EB564-3443-4049-8577-75C8FFD5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049338"/>
                <a:ext cx="8089900" cy="2321523"/>
              </a:xfrm>
              <a:prstGeom prst="rect">
                <a:avLst/>
              </a:prstGeom>
              <a:blipFill>
                <a:blip r:embed="rId3"/>
                <a:stretch>
                  <a:fillRect l="-1506" b="-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71" name="Group 8">
            <a:extLst>
              <a:ext uri="{FF2B5EF4-FFF2-40B4-BE49-F238E27FC236}">
                <a16:creationId xmlns:a16="http://schemas.microsoft.com/office/drawing/2014/main" id="{AD913DC3-7BA8-4350-AA49-5BDFCD3F962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2516188" cy="2227263"/>
            <a:chOff x="3360" y="2352"/>
            <a:chExt cx="1584" cy="1403"/>
          </a:xfrm>
        </p:grpSpPr>
        <p:sp>
          <p:nvSpPr>
            <p:cNvPr id="32788" name="Text Box 9">
              <a:extLst>
                <a:ext uri="{FF2B5EF4-FFF2-40B4-BE49-F238E27FC236}">
                  <a16:creationId xmlns:a16="http://schemas.microsoft.com/office/drawing/2014/main" id="{BFB70B0F-92E3-4D5A-8A94-4CAA996B7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52"/>
              <a:ext cx="1584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</a:t>
              </a:r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   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         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。   。</a:t>
              </a: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89" name="Line 10">
              <a:extLst>
                <a:ext uri="{FF2B5EF4-FFF2-40B4-BE49-F238E27FC236}">
                  <a16:creationId xmlns:a16="http://schemas.microsoft.com/office/drawing/2014/main" id="{F820D9C3-B9EE-48F5-8ECE-E4C64FD2C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1">
              <a:extLst>
                <a:ext uri="{FF2B5EF4-FFF2-40B4-BE49-F238E27FC236}">
                  <a16:creationId xmlns:a16="http://schemas.microsoft.com/office/drawing/2014/main" id="{3B7370B7-BD7D-4D8D-9213-FB54409D4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5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12">
              <a:extLst>
                <a:ext uri="{FF2B5EF4-FFF2-40B4-BE49-F238E27FC236}">
                  <a16:creationId xmlns:a16="http://schemas.microsoft.com/office/drawing/2014/main" id="{E35D6FFC-0322-4834-8772-1183D911D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608"/>
              <a:ext cx="328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13">
              <a:extLst>
                <a:ext uri="{FF2B5EF4-FFF2-40B4-BE49-F238E27FC236}">
                  <a16:creationId xmlns:a16="http://schemas.microsoft.com/office/drawing/2014/main" id="{F53C45B0-E996-49CE-B96D-CF2D4565D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" y="3135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14">
              <a:extLst>
                <a:ext uri="{FF2B5EF4-FFF2-40B4-BE49-F238E27FC236}">
                  <a16:creationId xmlns:a16="http://schemas.microsoft.com/office/drawing/2014/main" id="{1272F08F-C13A-4239-9D2D-648BC4752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684"/>
              <a:ext cx="536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15">
              <a:extLst>
                <a:ext uri="{FF2B5EF4-FFF2-40B4-BE49-F238E27FC236}">
                  <a16:creationId xmlns:a16="http://schemas.microsoft.com/office/drawing/2014/main" id="{EB0DE8C6-3D05-4021-AF91-E36D6554B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3168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16">
              <a:extLst>
                <a:ext uri="{FF2B5EF4-FFF2-40B4-BE49-F238E27FC236}">
                  <a16:creationId xmlns:a16="http://schemas.microsoft.com/office/drawing/2014/main" id="{614598F2-354F-4288-8ED1-742D3DA24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91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Line 17">
              <a:extLst>
                <a:ext uri="{FF2B5EF4-FFF2-40B4-BE49-F238E27FC236}">
                  <a16:creationId xmlns:a16="http://schemas.microsoft.com/office/drawing/2014/main" id="{2FED13C7-B6BF-4439-84F1-08AD65A4A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592"/>
              <a:ext cx="576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18">
              <a:extLst>
                <a:ext uri="{FF2B5EF4-FFF2-40B4-BE49-F238E27FC236}">
                  <a16:creationId xmlns:a16="http://schemas.microsoft.com/office/drawing/2014/main" id="{6205FDF7-29FF-41D0-869F-998AEF20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12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2" name="Group 30">
            <a:extLst>
              <a:ext uri="{FF2B5EF4-FFF2-40B4-BE49-F238E27FC236}">
                <a16:creationId xmlns:a16="http://schemas.microsoft.com/office/drawing/2014/main" id="{8C26FF43-84BC-4ECE-961D-512DF7ABD27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352800"/>
            <a:ext cx="2514600" cy="2227263"/>
            <a:chOff x="2592" y="2352"/>
            <a:chExt cx="1584" cy="1403"/>
          </a:xfrm>
        </p:grpSpPr>
        <p:sp>
          <p:nvSpPr>
            <p:cNvPr id="32781" name="Text Box 20">
              <a:extLst>
                <a:ext uri="{FF2B5EF4-FFF2-40B4-BE49-F238E27FC236}">
                  <a16:creationId xmlns:a16="http://schemas.microsoft.com/office/drawing/2014/main" id="{E79F906B-EDAE-4813-8E4E-C8451233D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52"/>
              <a:ext cx="1584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</a:t>
              </a:r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   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         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。   。</a:t>
              </a: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82" name="Line 24">
              <a:extLst>
                <a:ext uri="{FF2B5EF4-FFF2-40B4-BE49-F238E27FC236}">
                  <a16:creationId xmlns:a16="http://schemas.microsoft.com/office/drawing/2014/main" id="{ADDA25BE-1DE2-4474-8FF3-E8D3A5DA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2622"/>
              <a:ext cx="579" cy="1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25">
              <a:extLst>
                <a:ext uri="{FF2B5EF4-FFF2-40B4-BE49-F238E27FC236}">
                  <a16:creationId xmlns:a16="http://schemas.microsoft.com/office/drawing/2014/main" id="{1124547A-5CC9-43EB-B849-DF44ABCE7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2622"/>
              <a:ext cx="7" cy="1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26">
              <a:extLst>
                <a:ext uri="{FF2B5EF4-FFF2-40B4-BE49-F238E27FC236}">
                  <a16:creationId xmlns:a16="http://schemas.microsoft.com/office/drawing/2014/main" id="{C66D5E15-8A62-4076-889E-73D29464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145"/>
              <a:ext cx="892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27">
              <a:extLst>
                <a:ext uri="{FF2B5EF4-FFF2-40B4-BE49-F238E27FC236}">
                  <a16:creationId xmlns:a16="http://schemas.microsoft.com/office/drawing/2014/main" id="{F3BB1EDB-9CC9-4082-9939-A69047FA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2" y="2622"/>
              <a:ext cx="15" cy="10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8">
              <a:extLst>
                <a:ext uri="{FF2B5EF4-FFF2-40B4-BE49-F238E27FC236}">
                  <a16:creationId xmlns:a16="http://schemas.microsoft.com/office/drawing/2014/main" id="{4ADD0471-591A-4A3C-A3F6-F75341E4C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2" y="2615"/>
              <a:ext cx="856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29">
              <a:extLst>
                <a:ext uri="{FF2B5EF4-FFF2-40B4-BE49-F238E27FC236}">
                  <a16:creationId xmlns:a16="http://schemas.microsoft.com/office/drawing/2014/main" id="{94478BA7-15CD-4531-BA82-BF1030683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914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3" name="Text Box 32">
            <a:extLst>
              <a:ext uri="{FF2B5EF4-FFF2-40B4-BE49-F238E27FC236}">
                <a16:creationId xmlns:a16="http://schemas.microsoft.com/office/drawing/2014/main" id="{5FE871E1-5730-4584-A006-0FC847A96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05200"/>
            <a:ext cx="2514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  。</a:t>
            </a:r>
          </a:p>
          <a:p>
            <a:pPr eaLnBrk="1" hangingPunct="1"/>
            <a:endParaRPr lang="zh-CN" altLang="en-US" sz="2800">
              <a:solidFill>
                <a:srgbClr val="00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。   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2774" name="Group 40">
            <a:extLst>
              <a:ext uri="{FF2B5EF4-FFF2-40B4-BE49-F238E27FC236}">
                <a16:creationId xmlns:a16="http://schemas.microsoft.com/office/drawing/2014/main" id="{82D361EF-07F0-42D7-8BC0-4BE51EA7C94B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3917950"/>
            <a:ext cx="885825" cy="785813"/>
            <a:chOff x="4631" y="2708"/>
            <a:chExt cx="558" cy="495"/>
          </a:xfrm>
        </p:grpSpPr>
        <p:sp>
          <p:nvSpPr>
            <p:cNvPr id="32778" name="Line 36">
              <a:extLst>
                <a:ext uri="{FF2B5EF4-FFF2-40B4-BE49-F238E27FC236}">
                  <a16:creationId xmlns:a16="http://schemas.microsoft.com/office/drawing/2014/main" id="{BC773EB2-BEDE-4B65-B433-EBC6ABE44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1" y="2718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37">
              <a:extLst>
                <a:ext uri="{FF2B5EF4-FFF2-40B4-BE49-F238E27FC236}">
                  <a16:creationId xmlns:a16="http://schemas.microsoft.com/office/drawing/2014/main" id="{944DE11C-E4F3-4BE5-901A-2E017E729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6" y="2711"/>
              <a:ext cx="5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39">
              <a:extLst>
                <a:ext uri="{FF2B5EF4-FFF2-40B4-BE49-F238E27FC236}">
                  <a16:creationId xmlns:a16="http://schemas.microsoft.com/office/drawing/2014/main" id="{6F8FF4CB-159F-41A9-98DE-EBB4F7A13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81" y="2708"/>
              <a:ext cx="8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5" name="Text Box 41">
            <a:extLst>
              <a:ext uri="{FF2B5EF4-FFF2-40B4-BE49-F238E27FC236}">
                <a16:creationId xmlns:a16="http://schemas.microsoft.com/office/drawing/2014/main" id="{5D6113BD-169F-4AE4-86CF-04D7530B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6588"/>
            <a:ext cx="7604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</a:p>
        </p:txBody>
      </p:sp>
      <p:sp>
        <p:nvSpPr>
          <p:cNvPr id="32776" name="Text Box 42">
            <a:extLst>
              <a:ext uri="{FF2B5EF4-FFF2-40B4-BE49-F238E27FC236}">
                <a16:creationId xmlns:a16="http://schemas.microsoft.com/office/drawing/2014/main" id="{CFBA00B5-BD13-4416-B526-8F542F02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730875"/>
            <a:ext cx="762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sp>
        <p:nvSpPr>
          <p:cNvPr id="32777" name="Text Box 43">
            <a:extLst>
              <a:ext uri="{FF2B5EF4-FFF2-40B4-BE49-F238E27FC236}">
                <a16:creationId xmlns:a16="http://schemas.microsoft.com/office/drawing/2014/main" id="{257B8AC9-204A-43BB-8BFD-1A943FF8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5716588"/>
            <a:ext cx="7635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Text Box 3">
                <a:extLst>
                  <a:ext uri="{FF2B5EF4-FFF2-40B4-BE49-F238E27FC236}">
                    <a16:creationId xmlns:a16="http://schemas.microsoft.com/office/drawing/2014/main" id="{01731DCD-8F47-4390-AC07-CEE4DEBE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1989138"/>
                <a:ext cx="7992888" cy="3927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14.10  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为无向简单图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</a:p>
              <a:p>
                <a:pPr eaLnBrk="1" hangingPunct="1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中去掉边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删除边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b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又设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中所有的边，</a:t>
                </a:r>
                <a:b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删除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中去掉边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及所关联的一切</a:t>
                </a:r>
                <a:b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边，称为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删除顶点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。又设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中所有的顶点，称为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删除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3794" name="Text Box 3">
                <a:extLst>
                  <a:ext uri="{FF2B5EF4-FFF2-40B4-BE49-F238E27FC236}">
                    <a16:creationId xmlns:a16="http://schemas.microsoft.com/office/drawing/2014/main" id="{01731DCD-8F47-4390-AC07-CEE4DEBEE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989138"/>
                <a:ext cx="7992888" cy="3927219"/>
              </a:xfrm>
              <a:prstGeom prst="rect">
                <a:avLst/>
              </a:prstGeom>
              <a:blipFill>
                <a:blip r:embed="rId3"/>
                <a:stretch>
                  <a:fillRect l="-1602" t="-1550" r="-915" b="-7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3">
                <a:extLst>
                  <a:ext uri="{FF2B5EF4-FFF2-40B4-BE49-F238E27FC236}">
                    <a16:creationId xmlns:a16="http://schemas.microsoft.com/office/drawing/2014/main" id="{5E86AEC8-C1A7-42EA-A21F-6ECD7FB54CA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43608" y="1916832"/>
                <a:ext cx="7416824" cy="3744416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</a:rPr>
                  <a:t>(3)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中删除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后，</a:t>
                </a:r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的两个端点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用一个新的顶点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或用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充当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代替，使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关联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以外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关联的所有边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，称为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的收缩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None/>
                </a:pPr>
                <a:endParaRPr lang="zh-CN" altLang="en-US" sz="2400" dirty="0"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</a:rPr>
                  <a:t>(4)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可能相邻也可能不相邻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),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表示</a:t>
                </a:r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</a:rPr>
                  <a:t>之间加一条边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rgbClr val="0099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加新边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4818" name="Rectangle 3">
                <a:extLst>
                  <a:ext uri="{FF2B5EF4-FFF2-40B4-BE49-F238E27FC236}">
                    <a16:creationId xmlns:a16="http://schemas.microsoft.com/office/drawing/2014/main" id="{5E86AEC8-C1A7-42EA-A21F-6ECD7FB54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916832"/>
                <a:ext cx="7416824" cy="3744416"/>
              </a:xfrm>
              <a:blipFill>
                <a:blip r:embed="rId3"/>
                <a:stretch>
                  <a:fillRect l="-1233" t="-1789" r="-5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AD903A53-3621-4192-8D28-DA5AC692E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92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14.2  </a:t>
            </a: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通路与回路</a:t>
            </a:r>
            <a:r>
              <a:rPr lang="zh-CN" altLang="en-US" sz="240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Text Box 4">
                <a:extLst>
                  <a:ext uri="{FF2B5EF4-FFF2-40B4-BE49-F238E27FC236}">
                    <a16:creationId xmlns:a16="http://schemas.microsoft.com/office/drawing/2014/main" id="{54396AEF-11CB-44D1-9338-3C34EB22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1916113"/>
                <a:ext cx="7164388" cy="43670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14.11</a:t>
                </a:r>
                <a:r>
                  <a:rPr lang="en-US" altLang="zh-CN" sz="2400" dirty="0"/>
                  <a:t>   </a:t>
                </a:r>
              </a:p>
              <a:p>
                <a:pPr eaLnBrk="1" hangingPunct="1"/>
                <a:r>
                  <a:rPr lang="zh-CN" altLang="en-US" sz="2400" dirty="0"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为无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向标定图，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中顶点与边的交错序列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400" baseline="-25000" dirty="0">
                  <a:solidFill>
                    <a:schemeClr val="tx1"/>
                  </a:solidFill>
                  <a:latin typeface="Lucida Handwriting" panose="03010101010101010101" pitchFamily="66" charset="0"/>
                  <a:ea typeface="方正舒体" panose="02010601030101010101" pitchFamily="2" charset="-122"/>
                </a:endParaRPr>
              </a:p>
              <a:p>
                <a:pPr eaLnBrk="1" hangingPunct="1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称为从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baseline="-25000" dirty="0">
                    <a:solidFill>
                      <a:schemeClr val="tx1"/>
                    </a:solidFill>
                    <a:latin typeface="Lucida Handwriting" panose="03010101010101010101" pitchFamily="66" charset="0"/>
                    <a:ea typeface="方正舒体" panose="02010601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通路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的端点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Matisse ITC" pitchFamily="82" charset="0"/>
                    <a:ea typeface="华文行楷" panose="0201080004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始点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终点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中边的条数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长度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CC99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若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，则称通路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回路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CC99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中所有边各异，则称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简单通路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或迹）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。若还有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简单回路（或闭迹）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buClr>
                    <a:srgbClr val="CC99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843" name="Text Box 4">
                <a:extLst>
                  <a:ext uri="{FF2B5EF4-FFF2-40B4-BE49-F238E27FC236}">
                    <a16:creationId xmlns:a16="http://schemas.microsoft.com/office/drawing/2014/main" id="{54396AEF-11CB-44D1-9338-3C34EB22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916113"/>
                <a:ext cx="7164388" cy="4367083"/>
              </a:xfrm>
              <a:prstGeom prst="rect">
                <a:avLst/>
              </a:prstGeom>
              <a:blipFill>
                <a:blip r:embed="rId3"/>
                <a:stretch>
                  <a:fillRect l="-1701" t="-15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8199AF77-5B57-43AF-814E-7D9C703D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79216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66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FF6600"/>
                </a:solidFill>
                <a:latin typeface="宋体" panose="02010600030101010101" pitchFamily="2" charset="-122"/>
              </a:rPr>
              <a:t>14.2</a:t>
            </a:r>
            <a:r>
              <a:rPr lang="en-US" altLang="zh-CN" sz="2400">
                <a:latin typeface="宋体" panose="02010600030101010101" pitchFamily="2" charset="-122"/>
              </a:rPr>
              <a:t>    </a:t>
            </a:r>
          </a:p>
          <a:p>
            <a:pPr eaLnBrk="1" hangingPunct="1"/>
            <a:r>
              <a:rPr lang="en-US" altLang="zh-CN" sz="2800">
                <a:solidFill>
                  <a:srgbClr val="0066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有向图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是一个有序的二元组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&lt;V,E&gt;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，其中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(1) V ≠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,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顶点集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，其元素称为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结点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(2) E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边集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，它是笛卡儿积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V×V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的多重子集，其元素称为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有向边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，简称为</a:t>
            </a:r>
            <a:r>
              <a:rPr lang="zh-CN" altLang="en-US" sz="2400" i="1">
                <a:solidFill>
                  <a:srgbClr val="0000CC"/>
                </a:solidFill>
                <a:latin typeface="宋体" panose="02010600030101010101" pitchFamily="2" charset="-122"/>
              </a:rPr>
              <a:t>边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171" name="Text Box 10">
            <a:extLst>
              <a:ext uri="{FF2B5EF4-FFF2-40B4-BE49-F238E27FC236}">
                <a16:creationId xmlns:a16="http://schemas.microsoft.com/office/drawing/2014/main" id="{7D8E5314-6CEA-49D9-A349-D783CB374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8170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用图形表示无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向图时，常用小圆圈或实心点表示顶点，用顶点之间的连线表示无向边，用带箭头的连线表示有向边。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Rectangle 2">
                <a:extLst>
                  <a:ext uri="{FF2B5EF4-FFF2-40B4-BE49-F238E27FC236}">
                    <a16:creationId xmlns:a16="http://schemas.microsoft.com/office/drawing/2014/main" id="{E9F2BA16-63FB-4CAC-864A-4C4CA77FB02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827584" y="1700808"/>
                <a:ext cx="7773988" cy="2448272"/>
              </a:xfrm>
              <a:noFill/>
            </p:spPr>
            <p:txBody>
              <a:bodyPr/>
              <a:lstStyle/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中所有顶点各异，</a:t>
                </a:r>
                <a:r>
                  <a:rPr lang="en-US" altLang="zh-CN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必然有所有边也各异），则称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初级通路</a:t>
                </a: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或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路径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</a:rPr>
                  <a:t>。</a:t>
                </a:r>
                <a:br>
                  <a:rPr lang="zh-CN" altLang="en-US" sz="2400" dirty="0">
                    <a:effectLst/>
                    <a:latin typeface="宋体" panose="02010600030101010101" pitchFamily="2" charset="-122"/>
                  </a:rPr>
                </a:b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若除了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外顶点都各异，且所有边也各异，则称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初级回路</a:t>
                </a: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或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圈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</a:rPr>
                  <a:t>。</a:t>
                </a:r>
                <a:br>
                  <a:rPr lang="zh-CN" altLang="en-US" sz="2400" dirty="0">
                    <a:effectLst/>
                    <a:latin typeface="宋体" panose="02010600030101010101" pitchFamily="2" charset="-122"/>
                  </a:rPr>
                </a:b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将长度为奇数的圈称为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奇圈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将长度为偶数的圈称为</a:t>
                </a:r>
                <a:r>
                  <a:rPr lang="zh-CN" altLang="en-US" sz="2400" dirty="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偶圈</a:t>
                </a:r>
                <a:r>
                  <a:rPr lang="zh-CN" altLang="en-US" sz="2400" dirty="0">
                    <a:effectLst/>
                    <a:latin typeface="宋体" panose="02010600030101010101" pitchFamily="2" charset="-122"/>
                  </a:rPr>
                  <a:t>。</a:t>
                </a:r>
                <a:endParaRPr lang="zh-CN" altLang="en-US" sz="3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866" name="Rectangle 2">
                <a:extLst>
                  <a:ext uri="{FF2B5EF4-FFF2-40B4-BE49-F238E27FC236}">
                    <a16:creationId xmlns:a16="http://schemas.microsoft.com/office/drawing/2014/main" id="{E9F2BA16-63FB-4CAC-864A-4C4CA77FB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7584" y="1700808"/>
                <a:ext cx="7773988" cy="2448272"/>
              </a:xfrm>
              <a:blipFill>
                <a:blip r:embed="rId3"/>
                <a:stretch>
                  <a:fillRect l="-1255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6A9002D5-E0BD-441A-B338-31142F858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293096"/>
                <a:ext cx="7344742" cy="17281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注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可类似定义有向图的上述概念，但要保持方向的一致性。</a:t>
                </a:r>
              </a:p>
              <a:p>
                <a:pPr eaLnBrk="1" hangingPunct="1">
                  <a:buNone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注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在定义圈的时候，我们加上了边也各异的条件是为了排除下面的情形：</a:t>
                </a:r>
                <a:r>
                  <a:rPr lang="en-US" altLang="zh-CN" sz="2000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注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环是长为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的圈，两条平行边构成长为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2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的圈。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6A9002D5-E0BD-441A-B338-31142F85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7344742" cy="1728192"/>
              </a:xfrm>
              <a:prstGeom prst="rect">
                <a:avLst/>
              </a:prstGeom>
              <a:blipFill>
                <a:blip r:embed="rId4"/>
                <a:stretch>
                  <a:fillRect l="-830" t="-1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>
            <a:extLst>
              <a:ext uri="{FF2B5EF4-FFF2-40B4-BE49-F238E27FC236}">
                <a16:creationId xmlns:a16="http://schemas.microsoft.com/office/drawing/2014/main" id="{DE882961-19D3-4A1F-8872-5B76D19D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例如</a:t>
            </a:r>
            <a:r>
              <a:rPr lang="en-US" altLang="zh-CN" sz="2400">
                <a:solidFill>
                  <a:schemeClr val="tx1"/>
                </a:solidFill>
              </a:rPr>
              <a:t>:   </a:t>
            </a:r>
            <a:r>
              <a:rPr lang="zh-CN" altLang="en-US" sz="2400">
                <a:solidFill>
                  <a:schemeClr val="tx1"/>
                </a:solidFill>
              </a:rPr>
              <a:t>请判断下列通路情况</a:t>
            </a:r>
            <a:r>
              <a:rPr lang="en-US" altLang="zh-CN" sz="2400">
                <a:solidFill>
                  <a:schemeClr val="tx1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并指明其长度</a:t>
            </a:r>
            <a:r>
              <a:rPr lang="en-US" altLang="zh-CN" sz="24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9F2FA056-A510-4CA8-A917-46CEEC3200A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412875"/>
            <a:ext cx="2870200" cy="2454275"/>
            <a:chOff x="496" y="816"/>
            <a:chExt cx="1808" cy="1546"/>
          </a:xfrm>
        </p:grpSpPr>
        <p:sp>
          <p:nvSpPr>
            <p:cNvPr id="38924" name="Text Box 7">
              <a:extLst>
                <a:ext uri="{FF2B5EF4-FFF2-40B4-BE49-F238E27FC236}">
                  <a16:creationId xmlns:a16="http://schemas.microsoft.com/office/drawing/2014/main" id="{4884DB91-FC8D-443C-BF9C-153AD46DD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14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8925" name="Text Box 8">
              <a:extLst>
                <a:ext uri="{FF2B5EF4-FFF2-40B4-BE49-F238E27FC236}">
                  <a16:creationId xmlns:a16="http://schemas.microsoft.com/office/drawing/2014/main" id="{D5B11A81-150A-4F72-B266-07ACB426B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4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38926" name="Text Box 9">
              <a:extLst>
                <a:ext uri="{FF2B5EF4-FFF2-40B4-BE49-F238E27FC236}">
                  <a16:creationId xmlns:a16="http://schemas.microsoft.com/office/drawing/2014/main" id="{7B6B6596-9488-40A4-9972-1B6333793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38927" name="Text Box 10">
              <a:extLst>
                <a:ext uri="{FF2B5EF4-FFF2-40B4-BE49-F238E27FC236}">
                  <a16:creationId xmlns:a16="http://schemas.microsoft.com/office/drawing/2014/main" id="{0CA77753-440C-402E-8264-65698BEFB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816"/>
              <a:ext cx="1584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 </a:t>
              </a:r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         。</a:t>
              </a:r>
            </a:p>
            <a:p>
              <a:pPr eaLnBrk="1" hangingPunct="1"/>
              <a:endPara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r>
                <a:rPr lang="zh-CN" altLang="en-US" sz="280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。    。</a:t>
              </a: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8" name="Line 11">
              <a:extLst>
                <a:ext uri="{FF2B5EF4-FFF2-40B4-BE49-F238E27FC236}">
                  <a16:creationId xmlns:a16="http://schemas.microsoft.com/office/drawing/2014/main" id="{51E0B62A-ED57-4709-AB6B-1BC521887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050"/>
              <a:ext cx="53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Line 12">
              <a:extLst>
                <a:ext uri="{FF2B5EF4-FFF2-40B4-BE49-F238E27FC236}">
                  <a16:creationId xmlns:a16="http://schemas.microsoft.com/office/drawing/2014/main" id="{BA9E39B5-B74B-4AA4-96C0-38F80BD9D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056"/>
              <a:ext cx="66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3">
              <a:extLst>
                <a:ext uri="{FF2B5EF4-FFF2-40B4-BE49-F238E27FC236}">
                  <a16:creationId xmlns:a16="http://schemas.microsoft.com/office/drawing/2014/main" id="{83473975-0A89-45AC-B8E7-025B138B9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5" y="1599"/>
              <a:ext cx="244" cy="5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4">
              <a:extLst>
                <a:ext uri="{FF2B5EF4-FFF2-40B4-BE49-F238E27FC236}">
                  <a16:creationId xmlns:a16="http://schemas.microsoft.com/office/drawing/2014/main" id="{9BA2EE64-BD0F-4EFA-B432-F0F763F6A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154"/>
              <a:ext cx="632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15">
              <a:extLst>
                <a:ext uri="{FF2B5EF4-FFF2-40B4-BE49-F238E27FC236}">
                  <a16:creationId xmlns:a16="http://schemas.microsoft.com/office/drawing/2014/main" id="{52AD2079-30F9-4C87-919A-AA87CF0A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6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16">
              <a:extLst>
                <a:ext uri="{FF2B5EF4-FFF2-40B4-BE49-F238E27FC236}">
                  <a16:creationId xmlns:a16="http://schemas.microsoft.com/office/drawing/2014/main" id="{9CFBE26C-1941-4EF4-A231-C975ED9BA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62" y="1091"/>
              <a:ext cx="39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17">
              <a:extLst>
                <a:ext uri="{FF2B5EF4-FFF2-40B4-BE49-F238E27FC236}">
                  <a16:creationId xmlns:a16="http://schemas.microsoft.com/office/drawing/2014/main" id="{805D75AA-035F-4FAB-921D-BF5334EA0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075"/>
              <a:ext cx="219" cy="10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18">
              <a:extLst>
                <a:ext uri="{FF2B5EF4-FFF2-40B4-BE49-F238E27FC236}">
                  <a16:creationId xmlns:a16="http://schemas.microsoft.com/office/drawing/2014/main" id="{E3DD2B9A-104D-4BB2-AEF6-D4DBD4E4C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38936" name="Text Box 19">
              <a:extLst>
                <a:ext uri="{FF2B5EF4-FFF2-40B4-BE49-F238E27FC236}">
                  <a16:creationId xmlns:a16="http://schemas.microsoft.com/office/drawing/2014/main" id="{56D20DB9-A81E-4718-A9A1-F6738E78F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38937" name="Text Box 20">
              <a:extLst>
                <a:ext uri="{FF2B5EF4-FFF2-40B4-BE49-F238E27FC236}">
                  <a16:creationId xmlns:a16="http://schemas.microsoft.com/office/drawing/2014/main" id="{3826429B-045C-4A9F-82ED-74124F349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38938" name="Text Box 21">
              <a:extLst>
                <a:ext uri="{FF2B5EF4-FFF2-40B4-BE49-F238E27FC236}">
                  <a16:creationId xmlns:a16="http://schemas.microsoft.com/office/drawing/2014/main" id="{D92E62E5-5179-4917-BF47-4BA89228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8939" name="Text Box 22">
              <a:extLst>
                <a:ext uri="{FF2B5EF4-FFF2-40B4-BE49-F238E27FC236}">
                  <a16:creationId xmlns:a16="http://schemas.microsoft.com/office/drawing/2014/main" id="{1F1C1935-B7DE-4B48-9769-2A086BB4A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38940" name="Text Box 23">
              <a:extLst>
                <a:ext uri="{FF2B5EF4-FFF2-40B4-BE49-F238E27FC236}">
                  <a16:creationId xmlns:a16="http://schemas.microsoft.com/office/drawing/2014/main" id="{D1DBB036-5A32-4240-B318-F62130B90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38941" name="Text Box 24">
              <a:extLst>
                <a:ext uri="{FF2B5EF4-FFF2-40B4-BE49-F238E27FC236}">
                  <a16:creationId xmlns:a16="http://schemas.microsoft.com/office/drawing/2014/main" id="{F4C4FA82-5927-4DE6-9AD9-0392381B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38942" name="Text Box 25">
              <a:extLst>
                <a:ext uri="{FF2B5EF4-FFF2-40B4-BE49-F238E27FC236}">
                  <a16:creationId xmlns:a16="http://schemas.microsoft.com/office/drawing/2014/main" id="{6B12C387-4E5E-41E9-88E9-C0E2178E0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38943" name="Text Box 26">
              <a:extLst>
                <a:ext uri="{FF2B5EF4-FFF2-40B4-BE49-F238E27FC236}">
                  <a16:creationId xmlns:a16="http://schemas.microsoft.com/office/drawing/2014/main" id="{429A2815-CE0B-4D31-8A0B-E6A4C4637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48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="0" baseline="-25000">
                  <a:solidFill>
                    <a:srgbClr val="0099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7</a:t>
              </a:r>
            </a:p>
          </p:txBody>
        </p:sp>
      </p:grpSp>
      <p:sp>
        <p:nvSpPr>
          <p:cNvPr id="38916" name="Text Box 27">
            <a:extLst>
              <a:ext uri="{FF2B5EF4-FFF2-40B4-BE49-F238E27FC236}">
                <a16:creationId xmlns:a16="http://schemas.microsoft.com/office/drawing/2014/main" id="{791A39DF-D653-4B4D-9726-0A98E249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4114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</a:p>
          <a:p>
            <a:pPr algn="r" eaLnBrk="1" hangingPunct="1"/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</a:p>
          <a:p>
            <a:pPr algn="r" eaLnBrk="1" hangingPunct="1"/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 algn="r" eaLnBrk="1" hangingPunct="1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endParaRPr lang="en-US" altLang="zh-CN" baseline="-25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r" eaLnBrk="1" hangingPunct="1"/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38917" name="Text Box 30">
            <a:extLst>
              <a:ext uri="{FF2B5EF4-FFF2-40B4-BE49-F238E27FC236}">
                <a16:creationId xmlns:a16="http://schemas.microsoft.com/office/drawing/2014/main" id="{CC77B67D-A3AC-403A-BAF5-2E8214B3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714750"/>
            <a:ext cx="27432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的通路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的简单通路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的路径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的回路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的简单回路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的圈</a:t>
            </a:r>
          </a:p>
        </p:txBody>
      </p:sp>
      <p:sp>
        <p:nvSpPr>
          <p:cNvPr id="301087" name="Line 31">
            <a:extLst>
              <a:ext uri="{FF2B5EF4-FFF2-40B4-BE49-F238E27FC236}">
                <a16:creationId xmlns:a16="http://schemas.microsoft.com/office/drawing/2014/main" id="{1F73167C-F0E9-4903-B1D2-6426C1A5B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021138"/>
            <a:ext cx="13731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8" name="Line 32">
            <a:extLst>
              <a:ext uri="{FF2B5EF4-FFF2-40B4-BE49-F238E27FC236}">
                <a16:creationId xmlns:a16="http://schemas.microsoft.com/office/drawing/2014/main" id="{C50205F4-B797-46FF-9366-A4DBC3FA2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402138"/>
            <a:ext cx="144780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9" name="Line 33">
            <a:extLst>
              <a:ext uri="{FF2B5EF4-FFF2-40B4-BE49-F238E27FC236}">
                <a16:creationId xmlns:a16="http://schemas.microsoft.com/office/drawing/2014/main" id="{CEDBDFC4-C399-421D-9BD8-B73DC484C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8" y="4554538"/>
            <a:ext cx="1447800" cy="382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90" name="Line 34">
            <a:extLst>
              <a:ext uri="{FF2B5EF4-FFF2-40B4-BE49-F238E27FC236}">
                <a16:creationId xmlns:a16="http://schemas.microsoft.com/office/drawing/2014/main" id="{E7D45C07-A637-4737-957A-D2BA4246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5240338"/>
            <a:ext cx="1371600" cy="5349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91" name="Line 35">
            <a:extLst>
              <a:ext uri="{FF2B5EF4-FFF2-40B4-BE49-F238E27FC236}">
                <a16:creationId xmlns:a16="http://schemas.microsoft.com/office/drawing/2014/main" id="{04F01295-8712-459B-ACEF-FCB8ECF70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288" y="4937125"/>
            <a:ext cx="1447800" cy="76041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92" name="Line 36">
            <a:extLst>
              <a:ext uri="{FF2B5EF4-FFF2-40B4-BE49-F238E27FC236}">
                <a16:creationId xmlns:a16="http://schemas.microsoft.com/office/drawing/2014/main" id="{0D5E3ED4-32FC-4CBD-87FC-23406EEB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6154738"/>
            <a:ext cx="1371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>
            <a:extLst>
              <a:ext uri="{FF2B5EF4-FFF2-40B4-BE49-F238E27FC236}">
                <a16:creationId xmlns:a16="http://schemas.microsoft.com/office/drawing/2014/main" id="{D017D281-347E-4B8B-AA7F-022D608E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另外</a:t>
            </a:r>
            <a:r>
              <a:rPr lang="en-US" altLang="zh-CN" b="0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还可以用更简单的表示法表示通路与回路。</a:t>
            </a:r>
            <a:r>
              <a:rPr lang="zh-CN" altLang="en-US" sz="240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Text Box 4">
                <a:extLst>
                  <a:ext uri="{FF2B5EF4-FFF2-40B4-BE49-F238E27FC236}">
                    <a16:creationId xmlns:a16="http://schemas.microsoft.com/office/drawing/2014/main" id="{F559BB34-BE8A-4878-9F18-5CA438E9F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2852936"/>
                <a:ext cx="7459860" cy="3081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v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只用边的序列表示通路（回路）。定义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14.11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中的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可以表示成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v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简单图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中也可以只用顶点序列表示通路（回路）。定义中的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可以表示成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400" b="0" baseline="-2500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CC"/>
                  </a:buClr>
                  <a:buFont typeface="Wingdings" panose="05000000000000000000" pitchFamily="2" charset="2"/>
                  <a:buChar char="v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为了写出非标定图中的通路（回路），可以先将非标定图标成标定图，再写出通路与回路。</a:t>
                </a:r>
              </a:p>
            </p:txBody>
          </p:sp>
        </mc:Choice>
        <mc:Fallback xmlns="">
          <p:sp>
            <p:nvSpPr>
              <p:cNvPr id="39939" name="Text Box 4">
                <a:extLst>
                  <a:ext uri="{FF2B5EF4-FFF2-40B4-BE49-F238E27FC236}">
                    <a16:creationId xmlns:a16="http://schemas.microsoft.com/office/drawing/2014/main" id="{F559BB34-BE8A-4878-9F18-5CA438E9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852936"/>
                <a:ext cx="7459860" cy="3081346"/>
              </a:xfrm>
              <a:prstGeom prst="rect">
                <a:avLst/>
              </a:prstGeom>
              <a:blipFill>
                <a:blip r:embed="rId3"/>
                <a:stretch>
                  <a:fillRect l="-1307" t="-1188" r="-1797" b="-35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43808" y="2132856"/>
                <a:ext cx="3348416" cy="49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3348416" cy="49545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>
            <a:extLst>
              <a:ext uri="{FF2B5EF4-FFF2-40B4-BE49-F238E27FC236}">
                <a16:creationId xmlns:a16="http://schemas.microsoft.com/office/drawing/2014/main" id="{06AF2DED-214B-4354-B6BA-402167DE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Text Box 6">
                <a:extLst>
                  <a:ext uri="{FF2B5EF4-FFF2-40B4-BE49-F238E27FC236}">
                    <a16:creationId xmlns:a16="http://schemas.microsoft.com/office/drawing/2014/main" id="{867C1ABC-BF10-4377-BF00-D53DC7A1B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676400"/>
                <a:ext cx="7913688" cy="4584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定理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14.5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中，若顶点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存在通路，则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之间存在长度小于或等于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的通路。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推论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中，若从顶点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存在通路，则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一定存在长度小于或等于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的初级通路（路径）。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14.6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在一个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中，若存在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到自身的回路，则一定存在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到自身长度小于或等于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的回路。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推论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在一个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阶图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中，若存在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到自身的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简单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回路，则一定存在长度小于或等于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的初级回路。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ts val="600"/>
                  </a:spcAft>
                </a:pP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963" name="Text Box 6">
                <a:extLst>
                  <a:ext uri="{FF2B5EF4-FFF2-40B4-BE49-F238E27FC236}">
                    <a16:creationId xmlns:a16="http://schemas.microsoft.com/office/drawing/2014/main" id="{867C1ABC-BF10-4377-BF00-D53DC7A1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676400"/>
                <a:ext cx="7913688" cy="4584835"/>
              </a:xfrm>
              <a:prstGeom prst="rect">
                <a:avLst/>
              </a:prstGeom>
              <a:blipFill>
                <a:blip r:embed="rId3"/>
                <a:stretch>
                  <a:fillRect l="-1233" t="-2128" r="-50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68064385-C88B-4775-A8F8-E3B71CEC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Text Box 5">
                <a:extLst>
                  <a:ext uri="{FF2B5EF4-FFF2-40B4-BE49-F238E27FC236}">
                    <a16:creationId xmlns:a16="http://schemas.microsoft.com/office/drawing/2014/main" id="{6A3B2C5D-1F75-4DF1-8415-7C1008A26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7355160" cy="461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14.4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无向完全图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中有几种非同构的圈？</a:t>
                </a:r>
              </a:p>
            </p:txBody>
          </p:sp>
        </mc:Choice>
        <mc:Fallback xmlns="">
          <p:sp>
            <p:nvSpPr>
              <p:cNvPr id="41987" name="Text Box 5">
                <a:extLst>
                  <a:ext uri="{FF2B5EF4-FFF2-40B4-BE49-F238E27FC236}">
                    <a16:creationId xmlns:a16="http://schemas.microsoft.com/office/drawing/2014/main" id="{6A3B2C5D-1F75-4DF1-8415-7C1008A2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7355160" cy="461655"/>
              </a:xfrm>
              <a:prstGeom prst="rect">
                <a:avLst/>
              </a:prstGeom>
              <a:blipFill>
                <a:blip r:embed="rId3"/>
                <a:stretch>
                  <a:fillRect l="-1326" t="-14667" b="-25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Text Box 6">
                <a:extLst>
                  <a:ext uri="{FF2B5EF4-FFF2-40B4-BE49-F238E27FC236}">
                    <a16:creationId xmlns:a16="http://schemas.microsoft.com/office/drawing/2014/main" id="{EB832746-7442-4654-B07E-897FE8D2E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501008"/>
                <a:ext cx="8154988" cy="830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14.5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无向完全图的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顶点依次标定为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在定义意义下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中有多少个不同的圈？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988" name="Text Box 6">
                <a:extLst>
                  <a:ext uri="{FF2B5EF4-FFF2-40B4-BE49-F238E27FC236}">
                    <a16:creationId xmlns:a16="http://schemas.microsoft.com/office/drawing/2014/main" id="{EB832746-7442-4654-B07E-897FE8D2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501008"/>
                <a:ext cx="8154988" cy="830987"/>
              </a:xfrm>
              <a:prstGeom prst="rect">
                <a:avLst/>
              </a:prstGeom>
              <a:blipFill>
                <a:blip r:embed="rId4"/>
                <a:stretch>
                  <a:fillRect l="-1196" t="-8029" b="-131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14314" y="2132856"/>
                <a:ext cx="68407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解：长度相同的圈都是同构的，因而只有长度不同的圈才是非同构的，易知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中含长度为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3,4,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的圈，所以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中有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种非同构的圈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14" y="2132856"/>
                <a:ext cx="6840760" cy="1015663"/>
              </a:xfrm>
              <a:prstGeom prst="rect">
                <a:avLst/>
              </a:prstGeom>
              <a:blipFill>
                <a:blip r:embed="rId5"/>
                <a:stretch>
                  <a:fillRect l="-980" t="-3614" r="-891" b="-9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10891" y="4457943"/>
                <a:ext cx="691407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解：在同构意义下，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中只有一个长为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的圈，但在定义意义下，不同起点（终点）的圈是不同的，顶点间排列顺序不同的圈也看成是不同的，因而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K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6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个不同的长为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的圈。如果只考虑起点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终点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的差异，而不考虑顺时针逆时针的差异，应该有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种不同的圈，当然它们的长度都是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1" y="4457943"/>
                <a:ext cx="6914070" cy="1631216"/>
              </a:xfrm>
              <a:prstGeom prst="rect">
                <a:avLst/>
              </a:prstGeom>
              <a:blipFill>
                <a:blip r:embed="rId6"/>
                <a:stretch>
                  <a:fillRect l="-882" t="-2612" b="-4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AF9441D9-DE5A-4A02-9EC8-D68C4997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14.3 </a:t>
            </a: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图的连通性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Text Box 4">
                <a:extLst>
                  <a:ext uri="{FF2B5EF4-FFF2-40B4-BE49-F238E27FC236}">
                    <a16:creationId xmlns:a16="http://schemas.microsoft.com/office/drawing/2014/main" id="{EE2A0623-8ACA-4F9E-9835-494A4B553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832818"/>
                <a:ext cx="7766248" cy="1261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14.12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连通图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connected graph)</a:t>
                </a:r>
                <a:endParaRPr lang="en-US" altLang="zh-CN" sz="2800" dirty="0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设无向图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之间存在通路，则称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连通的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规定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3011" name="Text Box 4">
                <a:extLst>
                  <a:ext uri="{FF2B5EF4-FFF2-40B4-BE49-F238E27FC236}">
                    <a16:creationId xmlns:a16="http://schemas.microsoft.com/office/drawing/2014/main" id="{EE2A0623-8ACA-4F9E-9835-494A4B55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32818"/>
                <a:ext cx="7766248" cy="1261874"/>
              </a:xfrm>
              <a:prstGeom prst="rect">
                <a:avLst/>
              </a:prstGeom>
              <a:blipFill>
                <a:blip r:embed="rId3"/>
                <a:stretch>
                  <a:fillRect l="-1650" t="-6763" b="-86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Text Box 50">
                <a:extLst>
                  <a:ext uri="{FF2B5EF4-FFF2-40B4-BE49-F238E27FC236}">
                    <a16:creationId xmlns:a16="http://schemas.microsoft.com/office/drawing/2014/main" id="{8D0064C9-1050-4A93-A5ED-EA890EA05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534098"/>
                <a:ext cx="7910264" cy="1631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14.13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连通分支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connected component)</a:t>
                </a:r>
                <a:endParaRPr lang="en-US" altLang="zh-CN" sz="2800" dirty="0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关于顶点之间的连通关系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的商集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/~≔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为等价类，称导出子图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连通分支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，连通分支数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常记为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    </a:t>
                </a:r>
              </a:p>
            </p:txBody>
          </p:sp>
        </mc:Choice>
        <mc:Fallback xmlns="">
          <p:sp>
            <p:nvSpPr>
              <p:cNvPr id="43013" name="Text Box 50">
                <a:extLst>
                  <a:ext uri="{FF2B5EF4-FFF2-40B4-BE49-F238E27FC236}">
                    <a16:creationId xmlns:a16="http://schemas.microsoft.com/office/drawing/2014/main" id="{8D0064C9-1050-4A93-A5ED-EA890EA0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34098"/>
                <a:ext cx="7910264" cy="1631206"/>
              </a:xfrm>
              <a:prstGeom prst="rect">
                <a:avLst/>
              </a:prstGeom>
              <a:blipFill>
                <a:blip r:embed="rId4"/>
                <a:stretch>
                  <a:fillRect l="-1619" t="-5243" r="-386" b="-6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56928" y="3178640"/>
                <a:ext cx="71287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zh-TW" altLang="en-US" sz="2200" dirty="0"/>
                  <a:t>是等价关系</a:t>
                </a:r>
                <a:endParaRPr lang="en-US" altLang="zh-TW" sz="2200" dirty="0"/>
              </a:p>
              <a:p>
                <a:pPr marL="457200" indent="-457200">
                  <a:buSzPct val="60000"/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若无向图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是平凡图或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中任何两个顶点都是连通的，则称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连通图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，否则称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非连通图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或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分离图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28" y="3178640"/>
                <a:ext cx="7128792" cy="1107996"/>
              </a:xfrm>
              <a:prstGeom prst="rect">
                <a:avLst/>
              </a:prstGeom>
              <a:blipFill>
                <a:blip r:embed="rId5"/>
                <a:stretch>
                  <a:fillRect l="-86" t="-4945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Text Box 5">
                <a:extLst>
                  <a:ext uri="{FF2B5EF4-FFF2-40B4-BE49-F238E27FC236}">
                    <a16:creationId xmlns:a16="http://schemas.microsoft.com/office/drawing/2014/main" id="{0B1351EE-3BFB-4237-B253-27B198A65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447800"/>
                <a:ext cx="8077200" cy="2000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14.14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距离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distance)</a:t>
                </a:r>
                <a:endPara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中任意顶点，若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之间长度最短的通路为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之间的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短程线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。短程线的长度称为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之间的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距离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≁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不连通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时，规定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034" name="Text Box 5">
                <a:extLst>
                  <a:ext uri="{FF2B5EF4-FFF2-40B4-BE49-F238E27FC236}">
                    <a16:creationId xmlns:a16="http://schemas.microsoft.com/office/drawing/2014/main" id="{0B1351EE-3BFB-4237-B253-27B198A6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0"/>
                <a:ext cx="8077200" cy="2000538"/>
              </a:xfrm>
              <a:prstGeom prst="rect">
                <a:avLst/>
              </a:prstGeom>
              <a:blipFill>
                <a:blip r:embed="rId3"/>
                <a:stretch>
                  <a:fillRect l="-1585" t="-4268" b="-48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59632" y="3603978"/>
                <a:ext cx="71287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TW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200" dirty="0"/>
                  <a:t>时等号成立。</a:t>
                </a:r>
                <a:endParaRPr lang="en-US" altLang="zh-TW" sz="2200" dirty="0"/>
              </a:p>
              <a:p>
                <a:pPr marL="457200" indent="-457200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具有对称性：</a:t>
                </a:r>
                <a:r>
                  <a:rPr lang="en-US" altLang="zh-CN" sz="22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457200" indent="-457200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满足</a:t>
                </a:r>
                <a:r>
                  <a:rPr lang="zh-TW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三角不等式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:</a:t>
                </a:r>
                <a:r>
                  <a:rPr lang="en-US" altLang="zh-CN" sz="22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2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2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603978"/>
                <a:ext cx="7128792" cy="1107996"/>
              </a:xfrm>
              <a:prstGeom prst="rect">
                <a:avLst/>
              </a:prstGeom>
              <a:blipFill>
                <a:blip r:embed="rId4"/>
                <a:stretch>
                  <a:fillRect l="-86" t="-5495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04" name="Text Box 4">
                <a:extLst>
                  <a:ext uri="{FF2B5EF4-FFF2-40B4-BE49-F238E27FC236}">
                    <a16:creationId xmlns:a16="http://schemas.microsoft.com/office/drawing/2014/main" id="{4102E9BB-33A6-45CB-A9FD-1C3E6566C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3964657"/>
                <a:ext cx="8172450" cy="2062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14.16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边割集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edge cut)</a:t>
                </a:r>
                <a:endParaRPr lang="en-US" altLang="zh-CN" sz="2800" dirty="0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，而对于任意的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，均有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边割集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，或简称为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割集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是单元集，即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割边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或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桥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    </a:t>
                </a:r>
              </a:p>
            </p:txBody>
          </p:sp>
        </mc:Choice>
        <mc:Fallback xmlns="">
          <p:sp>
            <p:nvSpPr>
              <p:cNvPr id="307204" name="Text Box 4">
                <a:extLst>
                  <a:ext uri="{FF2B5EF4-FFF2-40B4-BE49-F238E27FC236}">
                    <a16:creationId xmlns:a16="http://schemas.microsoft.com/office/drawing/2014/main" id="{4102E9BB-33A6-45CB-A9FD-1C3E6566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3964657"/>
                <a:ext cx="8172450" cy="2062093"/>
              </a:xfrm>
              <a:prstGeom prst="rect">
                <a:avLst/>
              </a:prstGeom>
              <a:blipFill>
                <a:blip r:embed="rId3"/>
                <a:stretch>
                  <a:fillRect l="-1491" t="-3835" b="-47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05" name="Text Box 5">
                <a:extLst>
                  <a:ext uri="{FF2B5EF4-FFF2-40B4-BE49-F238E27FC236}">
                    <a16:creationId xmlns:a16="http://schemas.microsoft.com/office/drawing/2014/main" id="{92F429EB-D631-4494-A092-1562912AF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754188"/>
                <a:ext cx="8151813" cy="2000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14.15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点割集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vertex cut)</a:t>
                </a:r>
                <a:endParaRPr lang="en-US" altLang="zh-CN" sz="2800" dirty="0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设无向图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 ≠∅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，而对于任意的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，均有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点割集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是单元集，即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割点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07205" name="Text Box 5">
                <a:extLst>
                  <a:ext uri="{FF2B5EF4-FFF2-40B4-BE49-F238E27FC236}">
                    <a16:creationId xmlns:a16="http://schemas.microsoft.com/office/drawing/2014/main" id="{92F429EB-D631-4494-A092-1562912A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4188"/>
                <a:ext cx="8151813" cy="2000538"/>
              </a:xfrm>
              <a:prstGeom prst="rect">
                <a:avLst/>
              </a:prstGeom>
              <a:blipFill>
                <a:blip r:embed="rId4"/>
                <a:stretch>
                  <a:fillRect l="-1571" t="-4268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228" name="Text Box 4">
                <a:extLst>
                  <a:ext uri="{FF2B5EF4-FFF2-40B4-BE49-F238E27FC236}">
                    <a16:creationId xmlns:a16="http://schemas.microsoft.com/office/drawing/2014/main" id="{7C228DF4-9B38-43D7-A893-841F96BE2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2133600"/>
                <a:ext cx="8077200" cy="1631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14.17</a:t>
                </a:r>
                <a:r>
                  <a:rPr lang="en-US" altLang="zh-CN" sz="2400" dirty="0"/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点连通度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vertex connectivity)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eaLnBrk="1" hangingPunct="1"/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为无向连通图且不含完全图为生成子图，则称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b="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b="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点</m:t>
                              </m:r>
                              <m:r>
                                <a:rPr lang="zh-TW" altLang="en-US" sz="2400" b="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割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点连通度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，简称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连通度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08228" name="Text Box 4">
                <a:extLst>
                  <a:ext uri="{FF2B5EF4-FFF2-40B4-BE49-F238E27FC236}">
                    <a16:creationId xmlns:a16="http://schemas.microsoft.com/office/drawing/2014/main" id="{7C228DF4-9B38-43D7-A893-841F96BE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2133600"/>
                <a:ext cx="8077200" cy="1631206"/>
              </a:xfrm>
              <a:prstGeom prst="rect">
                <a:avLst/>
              </a:prstGeom>
              <a:blipFill>
                <a:blip r:embed="rId3"/>
                <a:stretch>
                  <a:fillRect l="-1509" t="-4851" b="-63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30" name="Text Box 6">
            <a:extLst>
              <a:ext uri="{FF2B5EF4-FFF2-40B4-BE49-F238E27FC236}">
                <a16:creationId xmlns:a16="http://schemas.microsoft.com/office/drawing/2014/main" id="{76E32A33-6A6F-414F-A082-786BE6F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0188"/>
            <a:ext cx="8077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58417" y="4149080"/>
                <a:ext cx="712879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400" dirty="0"/>
              </a:p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17" y="4149080"/>
                <a:ext cx="7128792" cy="1354217"/>
              </a:xfrm>
              <a:prstGeom prst="rect">
                <a:avLst/>
              </a:prstGeom>
              <a:blipFill>
                <a:blip r:embed="rId4"/>
                <a:stretch>
                  <a:fillRect l="-171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228" name="Text Box 4">
                <a:extLst>
                  <a:ext uri="{FF2B5EF4-FFF2-40B4-BE49-F238E27FC236}">
                    <a16:creationId xmlns:a16="http://schemas.microsoft.com/office/drawing/2014/main" id="{7C228DF4-9B38-43D7-A893-841F96BE2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2133600"/>
                <a:ext cx="8077200" cy="1631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14.18</a:t>
                </a:r>
                <a:r>
                  <a:rPr lang="en-US" altLang="zh-CN" sz="2400" dirty="0"/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边连通度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edge connectivity)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eaLnBrk="1" hangingPunct="1"/>
                <a:r>
                  <a:rPr lang="zh-CN" altLang="en-US" sz="24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为无向连通图，称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b="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400" b="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的边割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TW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边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连通度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08228" name="Text Box 4">
                <a:extLst>
                  <a:ext uri="{FF2B5EF4-FFF2-40B4-BE49-F238E27FC236}">
                    <a16:creationId xmlns:a16="http://schemas.microsoft.com/office/drawing/2014/main" id="{7C228DF4-9B38-43D7-A893-841F96BE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2133600"/>
                <a:ext cx="8077200" cy="1631206"/>
              </a:xfrm>
              <a:prstGeom prst="rect">
                <a:avLst/>
              </a:prstGeom>
              <a:blipFill>
                <a:blip r:embed="rId3"/>
                <a:stretch>
                  <a:fillRect l="-1509" t="-4851" b="-63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30" name="Text Box 6">
            <a:extLst>
              <a:ext uri="{FF2B5EF4-FFF2-40B4-BE49-F238E27FC236}">
                <a16:creationId xmlns:a16="http://schemas.microsoft.com/office/drawing/2014/main" id="{76E32A33-6A6F-414F-A082-786BE6F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0188"/>
            <a:ext cx="8077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87624" y="3933056"/>
                <a:ext cx="712879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400" dirty="0"/>
              </a:p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边</a:t>
                </a:r>
                <a:r>
                  <a:rPr lang="en-US" altLang="zh-TW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933056"/>
                <a:ext cx="7128792" cy="1354217"/>
              </a:xfrm>
              <a:prstGeom prst="rect">
                <a:avLst/>
              </a:prstGeom>
              <a:blipFill>
                <a:blip r:embed="rId4"/>
                <a:stretch>
                  <a:fillRect l="-171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829FAF96-28C7-432B-9BBF-F8EC30E6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36907"/>
            <a:ext cx="7777162" cy="7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400" dirty="0">
                <a:solidFill>
                  <a:srgbClr val="0000CC"/>
                </a:solidFill>
                <a:latin typeface="Tahoma" panose="020B0604030504040204" pitchFamily="34" charset="0"/>
              </a:rPr>
              <a:t>例</a:t>
            </a:r>
            <a:r>
              <a:rPr kumimoji="0" lang="en-US" altLang="zh-CN" sz="2400" dirty="0">
                <a:solidFill>
                  <a:srgbClr val="0000CC"/>
                </a:solidFill>
                <a:latin typeface="Tahoma" panose="020B0604030504040204" pitchFamily="34" charset="0"/>
              </a:rPr>
              <a:t>14.6</a:t>
            </a:r>
            <a:r>
              <a:rPr kumimoji="0" lang="en-US" altLang="zh-CN" sz="2400" dirty="0">
                <a:latin typeface="Tahoma" panose="020B0604030504040204" pitchFamily="34" charset="0"/>
              </a:rPr>
              <a:t> </a:t>
            </a:r>
            <a:r>
              <a:rPr kumimoji="0" lang="zh-CN" altLang="en-US" sz="2400" dirty="0">
                <a:latin typeface="Tahoma" panose="020B0604030504040204" pitchFamily="34" charset="0"/>
              </a:rPr>
              <a:t>求图</a:t>
            </a:r>
            <a:r>
              <a:rPr kumimoji="0" lang="en-US" altLang="zh-CN" sz="2400" dirty="0">
                <a:latin typeface="Tahoma" panose="020B0604030504040204" pitchFamily="34" charset="0"/>
              </a:rPr>
              <a:t>14.9</a:t>
            </a:r>
            <a:r>
              <a:rPr kumimoji="0" lang="zh-CN" altLang="en-US" sz="2400" dirty="0">
                <a:latin typeface="Tahoma" panose="020B0604030504040204" pitchFamily="34" charset="0"/>
              </a:rPr>
              <a:t>所示各图的点连通度和边连通度</a:t>
            </a:r>
            <a:r>
              <a:rPr kumimoji="0"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kumimoji="0" lang="zh-CN" altLang="en-US" sz="40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9801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>
            <a:extLst>
              <a:ext uri="{FF2B5EF4-FFF2-40B4-BE49-F238E27FC236}">
                <a16:creationId xmlns:a16="http://schemas.microsoft.com/office/drawing/2014/main" id="{056D6953-6004-4D1F-A0EF-AF426301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20038" cy="3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marL="4572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14.1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画出下列图形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Tx/>
              <a:buAutoNum type="arabicParenBoth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G=&lt;V,E&gt;,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V={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},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  E={(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)}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(2)D=&lt;V,E&gt;,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V={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a,b,c,d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},   E={&lt;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a,a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a,d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c,d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d,c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&gt;,&lt;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c,b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&gt;}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0276" name="Text Box 4">
                <a:extLst>
                  <a:ext uri="{FF2B5EF4-FFF2-40B4-BE49-F238E27FC236}">
                    <a16:creationId xmlns:a16="http://schemas.microsoft.com/office/drawing/2014/main" id="{9A12629C-5BCF-41BA-8B51-C359D13D5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828800"/>
                <a:ext cx="8077200" cy="892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14.17</a:t>
                </a:r>
                <a:r>
                  <a:rPr lang="en-US" altLang="zh-CN" sz="2400" dirty="0"/>
                  <a:t>  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对于任意无向图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G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，有</a:t>
                </a:r>
                <a:endParaRPr lang="en-US" altLang="zh-CN" sz="240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0276" name="Text Box 4">
                <a:extLst>
                  <a:ext uri="{FF2B5EF4-FFF2-40B4-BE49-F238E27FC236}">
                    <a16:creationId xmlns:a16="http://schemas.microsoft.com/office/drawing/2014/main" id="{9A12629C-5BCF-41BA-8B51-C359D13D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828800"/>
                <a:ext cx="8077200" cy="892542"/>
              </a:xfrm>
              <a:prstGeom prst="rect">
                <a:avLst/>
              </a:prstGeom>
              <a:blipFill>
                <a:blip r:embed="rId3"/>
                <a:stretch>
                  <a:fillRect l="-1585" t="-7534" b="-10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278" name="Text Box 6">
                <a:extLst>
                  <a:ext uri="{FF2B5EF4-FFF2-40B4-BE49-F238E27FC236}">
                    <a16:creationId xmlns:a16="http://schemas.microsoft.com/office/drawing/2014/main" id="{8DB86082-E0DD-4109-9CBF-A4F4F16AD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984" y="3429000"/>
                <a:ext cx="6337300" cy="1200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14.7 (1)</a:t>
                </a:r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的无向简单图</a:t>
                </a:r>
                <a:endParaRPr lang="en-US" altLang="zh-TW" sz="240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       </a:t>
                </a:r>
                <a:r>
                  <a:rPr lang="en-US" altLang="zh-TW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(2)</a:t>
                </a:r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TW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的无向简单图</a:t>
                </a:r>
                <a:endParaRPr lang="en-US" altLang="zh-CN" sz="2400" dirty="0">
                  <a:solidFill>
                    <a:srgbClr val="0000CC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2400" b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310278" name="Text Box 6">
                <a:extLst>
                  <a:ext uri="{FF2B5EF4-FFF2-40B4-BE49-F238E27FC236}">
                    <a16:creationId xmlns:a16="http://schemas.microsoft.com/office/drawing/2014/main" id="{8DB86082-E0DD-4109-9CBF-A4F4F16A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984" y="3429000"/>
                <a:ext cx="6337300" cy="1200318"/>
              </a:xfrm>
              <a:prstGeom prst="rect">
                <a:avLst/>
              </a:prstGeom>
              <a:blipFill>
                <a:blip r:embed="rId4"/>
                <a:stretch>
                  <a:fillRect l="-1442" t="-5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8469" name="Text Box 5">
                <a:extLst>
                  <a:ext uri="{FF2B5EF4-FFF2-40B4-BE49-F238E27FC236}">
                    <a16:creationId xmlns:a16="http://schemas.microsoft.com/office/drawing/2014/main" id="{C341DFDA-A446-4C81-BB8B-08F552864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844675"/>
                <a:ext cx="7702550" cy="3688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14.19</a:t>
                </a:r>
                <a:r>
                  <a:rPr lang="en-US" altLang="zh-CN" sz="2400" dirty="0">
                    <a:solidFill>
                      <a:srgbClr val="0066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为一个有向图。若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 存在从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的通路，则称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可达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都成立，则称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相互可达，记为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zh-CN" altLang="en-US" sz="2400" dirty="0">
                  <a:solidFill>
                    <a:srgbClr val="006600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14.20</a:t>
                </a:r>
                <a:r>
                  <a:rPr lang="en-US" altLang="zh-CN" sz="2400" dirty="0">
                    <a:solidFill>
                      <a:srgbClr val="0066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为一个有向图。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的最短通路为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短程线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，其长度为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的距离，记为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zh-CN" altLang="en-US" sz="2800" dirty="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8469" name="Text Box 5">
                <a:extLst>
                  <a:ext uri="{FF2B5EF4-FFF2-40B4-BE49-F238E27FC236}">
                    <a16:creationId xmlns:a16="http://schemas.microsoft.com/office/drawing/2014/main" id="{C341DFDA-A446-4C81-BB8B-08F55286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844675"/>
                <a:ext cx="7702550" cy="3688179"/>
              </a:xfrm>
              <a:prstGeom prst="rect">
                <a:avLst/>
              </a:prstGeom>
              <a:blipFill>
                <a:blip r:embed="rId3"/>
                <a:stretch>
                  <a:fillRect l="-1661" t="-2810" r="-51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Text Box 8">
            <a:extLst>
              <a:ext uri="{FF2B5EF4-FFF2-40B4-BE49-F238E27FC236}">
                <a16:creationId xmlns:a16="http://schemas.microsoft.com/office/drawing/2014/main" id="{2A8A6F04-960E-4614-B065-0937944CF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6517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006600"/>
                </a:solidFill>
              </a:rPr>
              <a:t>有向图的连通性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2325" name="Text Box 5">
                <a:extLst>
                  <a:ext uri="{FF2B5EF4-FFF2-40B4-BE49-F238E27FC236}">
                    <a16:creationId xmlns:a16="http://schemas.microsoft.com/office/drawing/2014/main" id="{D674EFAB-18B7-4861-BA73-0BDE3713D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8075613" cy="3568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14.21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为一个有向图。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的基图是连通图，则称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弱连通图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，简称为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至少成立其一，则称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单向连通图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若均有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强连通图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14.12</a:t>
                </a:r>
              </a:p>
            </p:txBody>
          </p:sp>
        </mc:Choice>
        <mc:Fallback xmlns="">
          <p:sp>
            <p:nvSpPr>
              <p:cNvPr id="312325" name="Text Box 5">
                <a:extLst>
                  <a:ext uri="{FF2B5EF4-FFF2-40B4-BE49-F238E27FC236}">
                    <a16:creationId xmlns:a16="http://schemas.microsoft.com/office/drawing/2014/main" id="{D674EFAB-18B7-4861-BA73-0BDE3713D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8075613" cy="3568146"/>
              </a:xfrm>
              <a:prstGeom prst="rect">
                <a:avLst/>
              </a:prstGeom>
              <a:blipFill>
                <a:blip r:embed="rId3"/>
                <a:stretch>
                  <a:fillRect l="-1585" t="-2051" r="-4906" b="-27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3">
                <a:extLst>
                  <a:ext uri="{FF2B5EF4-FFF2-40B4-BE49-F238E27FC236}">
                    <a16:creationId xmlns:a16="http://schemas.microsoft.com/office/drawing/2014/main" id="{D8A83462-7C6A-449C-9123-6015CC3484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5988" y="1979613"/>
                <a:ext cx="7999412" cy="3736975"/>
              </a:xfrm>
            </p:spPr>
            <p:txBody>
              <a:bodyPr/>
              <a:lstStyle/>
              <a:p>
                <a:pPr eaLnBrk="1" hangingPunct="1">
                  <a:spcBef>
                    <a:spcPts val="1200"/>
                  </a:spcBef>
                  <a:buNone/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14.8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是强连通的当且仅当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中存在经过每个顶点至少一次的回路。</a:t>
                </a:r>
              </a:p>
              <a:p>
                <a:pPr eaLnBrk="1" hangingPunct="1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kumimoji="1"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14.9 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kumimoji="1"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是单向连通的当且仅当</a:t>
                </a:r>
                <a14:m>
                  <m:oMath xmlns:m="http://schemas.openxmlformats.org/officeDocument/2006/math">
                    <m:r>
                      <a:rPr kumimoji="1"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中存在经过每个顶点至少一次的通路。</a:t>
                </a:r>
              </a:p>
              <a:p>
                <a:pPr eaLnBrk="1" hangingPunct="1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kumimoji="1" lang="zh-CN" altLang="en-US" sz="2800" dirty="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例</a:t>
                </a:r>
                <a:r>
                  <a:rPr kumimoji="1" lang="en-US" altLang="zh-CN" sz="2800" dirty="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14.8 </a:t>
                </a:r>
                <a:r>
                  <a:rPr kumimoji="1"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（扩大路径法）</a:t>
                </a:r>
              </a:p>
              <a:p>
                <a:pPr eaLnBrk="1" hangingPunct="1">
                  <a:spcBef>
                    <a:spcPts val="600"/>
                  </a:spcBef>
                  <a:buNone/>
                </a:pP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设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阶简单图，若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中存在长度大于或等于</a:t>
                </a:r>
                <a:r>
                  <a:rPr kumimoji="1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的圈。</a:t>
                </a:r>
              </a:p>
            </p:txBody>
          </p:sp>
        </mc:Choice>
        <mc:Fallback xmlns="">
          <p:sp>
            <p:nvSpPr>
              <p:cNvPr id="51202" name="Rectangle 3">
                <a:extLst>
                  <a:ext uri="{FF2B5EF4-FFF2-40B4-BE49-F238E27FC236}">
                    <a16:creationId xmlns:a16="http://schemas.microsoft.com/office/drawing/2014/main" id="{D8A83462-7C6A-449C-9123-6015CC348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5988" y="1979613"/>
                <a:ext cx="7999412" cy="3736975"/>
              </a:xfrm>
              <a:blipFill>
                <a:blip r:embed="rId3"/>
                <a:stretch>
                  <a:fillRect l="-1523" t="-1958" r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3587" name="Text Box 3">
                <a:extLst>
                  <a:ext uri="{FF2B5EF4-FFF2-40B4-BE49-F238E27FC236}">
                    <a16:creationId xmlns:a16="http://schemas.microsoft.com/office/drawing/2014/main" id="{6CE771B6-DBCF-4EE7-8787-2C53B826E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557338"/>
                <a:ext cx="7272338" cy="36779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37001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defRPr/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14.23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二部图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bipartite graph)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为一个无向图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若能将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sym typeface="Symbol" panose="05050102010706020507" pitchFamily="18" charset="2"/>
                  </a:rPr>
                  <a:t>划分成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zh-CN" altLang="en-US" dirty="0">
                    <a:latin typeface="宋体" panose="02010600030101010101" pitchFamily="2" charset="-122"/>
                    <a:sym typeface="Symbol" panose="05050102010706020507" pitchFamily="18" charset="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中的每条边的两个端点都是一个属于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，另一个属于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二部图</a:t>
                </a:r>
                <a:r>
                  <a:rPr lang="zh-CN" altLang="en-US" dirty="0">
                    <a:latin typeface="宋体" panose="02010600030101010101" pitchFamily="2" charset="-122"/>
                  </a:rPr>
                  <a:t>（或称二分图，偶图等），称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互补顶点子集</a:t>
                </a:r>
                <a:r>
                  <a:rPr lang="zh-CN" altLang="en-US" dirty="0">
                    <a:latin typeface="宋体" panose="02010600030101010101" pitchFamily="2" charset="-122"/>
                  </a:rPr>
                  <a:t>，常将二部图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记作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</a:rPr>
                  <a:t>又若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是简单二部图，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中的每个顶点都与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中的所有顶点相邻，则称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完全二部图</a:t>
                </a:r>
                <a:r>
                  <a:rPr lang="zh-CN" altLang="en-US" dirty="0">
                    <a:latin typeface="宋体" panose="0201060003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则记作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>
                  <a:defRPr/>
                </a:pPr>
                <a:r>
                  <a:rPr lang="zh-CN" altLang="en-US" dirty="0">
                    <a:latin typeface="宋体" panose="02010600030101010101" pitchFamily="2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阶零图为二部图。</a:t>
                </a:r>
              </a:p>
            </p:txBody>
          </p:sp>
        </mc:Choice>
        <mc:Fallback xmlns="">
          <p:sp>
            <p:nvSpPr>
              <p:cNvPr id="323587" name="Text Box 3">
                <a:extLst>
                  <a:ext uri="{FF2B5EF4-FFF2-40B4-BE49-F238E27FC236}">
                    <a16:creationId xmlns:a16="http://schemas.microsoft.com/office/drawing/2014/main" id="{6CE771B6-DBCF-4EE7-8787-2C53B826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557338"/>
                <a:ext cx="7272338" cy="3677920"/>
              </a:xfrm>
              <a:prstGeom prst="rect">
                <a:avLst/>
              </a:prstGeom>
              <a:blipFill>
                <a:blip r:embed="rId3"/>
                <a:stretch>
                  <a:fillRect l="-1760" t="-2152" r="-54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5">
                <a:extLst>
                  <a:ext uri="{FF2B5EF4-FFF2-40B4-BE49-F238E27FC236}">
                    <a16:creationId xmlns:a16="http://schemas.microsoft.com/office/drawing/2014/main" id="{BBB87C3B-FA11-4405-AAEC-ABE21903F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5661248"/>
                <a:ext cx="8077200" cy="523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14.10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一个无向图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二部图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宋体" panose="02010600030101010101" pitchFamily="2" charset="-122"/>
                    <a:sym typeface="Wingdings" panose="05000000000000000000" pitchFamily="2" charset="2"/>
                  </a:rPr>
                  <a:t>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中无奇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圈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3" name="Text Box 5">
                <a:extLst>
                  <a:ext uri="{FF2B5EF4-FFF2-40B4-BE49-F238E27FC236}">
                    <a16:creationId xmlns:a16="http://schemas.microsoft.com/office/drawing/2014/main" id="{BBB87C3B-FA11-4405-AAEC-ABE21903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661248"/>
                <a:ext cx="8077200" cy="523210"/>
              </a:xfrm>
              <a:prstGeom prst="rect">
                <a:avLst/>
              </a:prstGeom>
              <a:blipFill>
                <a:blip r:embed="rId4"/>
                <a:stretch>
                  <a:fillRect l="-1509" t="-13953" r="-4981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Text Box 3">
            <a:extLst>
              <a:ext uri="{FF2B5EF4-FFF2-40B4-BE49-F238E27FC236}">
                <a16:creationId xmlns:a16="http://schemas.microsoft.com/office/drawing/2014/main" id="{AC9D434E-2F6E-489C-B93E-10CB66BB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542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14.4 (</a:t>
            </a: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标定</a:t>
            </a:r>
            <a:r>
              <a:rPr lang="en-US" altLang="zh-CN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图的矩阵表示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348" name="Text Box 4">
                <a:extLst>
                  <a:ext uri="{FF2B5EF4-FFF2-40B4-BE49-F238E27FC236}">
                    <a16:creationId xmlns:a16="http://schemas.microsoft.com/office/drawing/2014/main" id="{6D364820-9323-4621-9F92-001D3288F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412875"/>
                <a:ext cx="8053388" cy="1735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14.23</a:t>
                </a:r>
                <a:r>
                  <a:rPr lang="en-US" altLang="zh-CN" sz="2400" dirty="0"/>
                  <a:t>  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关联矩阵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incidence matrix)</a:t>
                </a:r>
                <a:endParaRPr lang="en-US" altLang="zh-CN" sz="2800" dirty="0"/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设无向图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为顶点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与边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的关联次数，则称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关联矩阵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13348" name="Text Box 4">
                <a:extLst>
                  <a:ext uri="{FF2B5EF4-FFF2-40B4-BE49-F238E27FC236}">
                    <a16:creationId xmlns:a16="http://schemas.microsoft.com/office/drawing/2014/main" id="{6D364820-9323-4621-9F92-001D3288F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12875"/>
                <a:ext cx="8053388" cy="1735465"/>
              </a:xfrm>
              <a:prstGeom prst="rect">
                <a:avLst/>
              </a:prstGeom>
              <a:blipFill>
                <a:blip r:embed="rId3"/>
                <a:stretch>
                  <a:fillRect l="-1590" t="-4930" r="-4921" b="-66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349" name="Text Box 5">
            <a:extLst>
              <a:ext uri="{FF2B5EF4-FFF2-40B4-BE49-F238E27FC236}">
                <a16:creationId xmlns:a16="http://schemas.microsoft.com/office/drawing/2014/main" id="{194671E8-0415-47D2-A07F-A99CAAFE2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56992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endParaRPr lang="zh-CN" alt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3391" name="Text Box 47">
            <a:extLst>
              <a:ext uri="{FF2B5EF4-FFF2-40B4-BE49-F238E27FC236}">
                <a16:creationId xmlns:a16="http://schemas.microsoft.com/office/drawing/2014/main" id="{88CC53A4-E97E-410A-A26E-919F9C4E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3955480"/>
            <a:ext cx="39878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        。     。</a:t>
            </a: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。    。</a:t>
            </a:r>
          </a:p>
        </p:txBody>
      </p:sp>
      <p:grpSp>
        <p:nvGrpSpPr>
          <p:cNvPr id="313413" name="Group 69">
            <a:extLst>
              <a:ext uri="{FF2B5EF4-FFF2-40B4-BE49-F238E27FC236}">
                <a16:creationId xmlns:a16="http://schemas.microsoft.com/office/drawing/2014/main" id="{ECFC1AB1-CDFB-4F11-96D7-A19A36D0C506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955480"/>
            <a:ext cx="3962400" cy="2454275"/>
            <a:chOff x="3072" y="2678"/>
            <a:chExt cx="2496" cy="1546"/>
          </a:xfrm>
        </p:grpSpPr>
        <p:sp>
          <p:nvSpPr>
            <p:cNvPr id="54283" name="Text Box 46">
              <a:extLst>
                <a:ext uri="{FF2B5EF4-FFF2-40B4-BE49-F238E27FC236}">
                  <a16:creationId xmlns:a16="http://schemas.microsoft.com/office/drawing/2014/main" id="{2D26E3C2-DC72-458F-A409-5A91B35BD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335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54284" name="Text Box 48">
              <a:extLst>
                <a:ext uri="{FF2B5EF4-FFF2-40B4-BE49-F238E27FC236}">
                  <a16:creationId xmlns:a16="http://schemas.microsoft.com/office/drawing/2014/main" id="{4313892D-DC2B-449C-9758-CBA06EC4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0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4285" name="Text Box 49">
              <a:extLst>
                <a:ext uri="{FF2B5EF4-FFF2-40B4-BE49-F238E27FC236}">
                  <a16:creationId xmlns:a16="http://schemas.microsoft.com/office/drawing/2014/main" id="{AE30F6CD-EFEE-4501-B1A8-08743029B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397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54286" name="Line 50">
              <a:extLst>
                <a:ext uri="{FF2B5EF4-FFF2-40B4-BE49-F238E27FC236}">
                  <a16:creationId xmlns:a16="http://schemas.microsoft.com/office/drawing/2014/main" id="{AF1775BE-A51F-4F11-9DEC-FE6AFD830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2912"/>
              <a:ext cx="534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51">
              <a:extLst>
                <a:ext uri="{FF2B5EF4-FFF2-40B4-BE49-F238E27FC236}">
                  <a16:creationId xmlns:a16="http://schemas.microsoft.com/office/drawing/2014/main" id="{21D639CE-8DE0-4FD7-A23A-7FF162D4E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1" y="3461"/>
              <a:ext cx="244" cy="5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Line 52">
              <a:extLst>
                <a:ext uri="{FF2B5EF4-FFF2-40B4-BE49-F238E27FC236}">
                  <a16:creationId xmlns:a16="http://schemas.microsoft.com/office/drawing/2014/main" id="{BD1E8DA9-7999-448A-B705-73CE9A1D0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" y="4016"/>
              <a:ext cx="632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53">
              <a:extLst>
                <a:ext uri="{FF2B5EF4-FFF2-40B4-BE49-F238E27FC236}">
                  <a16:creationId xmlns:a16="http://schemas.microsoft.com/office/drawing/2014/main" id="{AC39D706-C35C-439E-B8A3-5BDF0CFAB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4" y="3494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54">
              <a:extLst>
                <a:ext uri="{FF2B5EF4-FFF2-40B4-BE49-F238E27FC236}">
                  <a16:creationId xmlns:a16="http://schemas.microsoft.com/office/drawing/2014/main" id="{29937901-4BB3-4866-A250-B35426142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953"/>
              <a:ext cx="39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55">
              <a:extLst>
                <a:ext uri="{FF2B5EF4-FFF2-40B4-BE49-F238E27FC236}">
                  <a16:creationId xmlns:a16="http://schemas.microsoft.com/office/drawing/2014/main" id="{28AF923C-B689-437D-A10E-1BE06BE04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446"/>
              <a:ext cx="742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Text Box 56">
              <a:extLst>
                <a:ext uri="{FF2B5EF4-FFF2-40B4-BE49-F238E27FC236}">
                  <a16:creationId xmlns:a16="http://schemas.microsoft.com/office/drawing/2014/main" id="{F4F7DF8D-9964-4671-AFA2-1278AC21B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6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54293" name="Text Box 57">
              <a:extLst>
                <a:ext uri="{FF2B5EF4-FFF2-40B4-BE49-F238E27FC236}">
                  <a16:creationId xmlns:a16="http://schemas.microsoft.com/office/drawing/2014/main" id="{828EB35A-ACF1-44CD-AFBE-A1708179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378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54294" name="Text Box 58">
              <a:extLst>
                <a:ext uri="{FF2B5EF4-FFF2-40B4-BE49-F238E27FC236}">
                  <a16:creationId xmlns:a16="http://schemas.microsoft.com/office/drawing/2014/main" id="{B24CADFC-450B-4E9F-9BBB-38B27FC6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383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54295" name="Text Box 59">
              <a:extLst>
                <a:ext uri="{FF2B5EF4-FFF2-40B4-BE49-F238E27FC236}">
                  <a16:creationId xmlns:a16="http://schemas.microsoft.com/office/drawing/2014/main" id="{2F3E7C2C-3CC7-4E38-B2E8-2C9B5AAB9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301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4296" name="Text Box 60">
              <a:extLst>
                <a:ext uri="{FF2B5EF4-FFF2-40B4-BE49-F238E27FC236}">
                  <a16:creationId xmlns:a16="http://schemas.microsoft.com/office/drawing/2014/main" id="{6A095E35-702D-4FDE-9CB2-28ACA526D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359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54297" name="Text Box 61">
              <a:extLst>
                <a:ext uri="{FF2B5EF4-FFF2-40B4-BE49-F238E27FC236}">
                  <a16:creationId xmlns:a16="http://schemas.microsoft.com/office/drawing/2014/main" id="{A7FBAA5C-44E8-42D4-957E-2FDBCDFE3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363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54298" name="Text Box 62">
              <a:extLst>
                <a:ext uri="{FF2B5EF4-FFF2-40B4-BE49-F238E27FC236}">
                  <a16:creationId xmlns:a16="http://schemas.microsoft.com/office/drawing/2014/main" id="{4804C6E1-DCE2-417A-AA4C-71B1A0CF3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16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54299" name="Text Box 63">
              <a:extLst>
                <a:ext uri="{FF2B5EF4-FFF2-40B4-BE49-F238E27FC236}">
                  <a16:creationId xmlns:a16="http://schemas.microsoft.com/office/drawing/2014/main" id="{C9061CC4-FB83-459C-B715-01608546C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35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7</a:t>
              </a:r>
            </a:p>
          </p:txBody>
        </p:sp>
        <p:sp>
          <p:nvSpPr>
            <p:cNvPr id="54300" name="Text Box 64">
              <a:extLst>
                <a:ext uri="{FF2B5EF4-FFF2-40B4-BE49-F238E27FC236}">
                  <a16:creationId xmlns:a16="http://schemas.microsoft.com/office/drawing/2014/main" id="{5F2087DD-9F79-4394-A578-11110290E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4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54301" name="Oval 65">
              <a:extLst>
                <a:ext uri="{FF2B5EF4-FFF2-40B4-BE49-F238E27FC236}">
                  <a16:creationId xmlns:a16="http://schemas.microsoft.com/office/drawing/2014/main" id="{338CA850-26E9-4236-A0E5-008DF9AD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110"/>
              <a:ext cx="288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2" name="Text Box 66">
              <a:extLst>
                <a:ext uri="{FF2B5EF4-FFF2-40B4-BE49-F238E27FC236}">
                  <a16:creationId xmlns:a16="http://schemas.microsoft.com/office/drawing/2014/main" id="{E3B02288-B688-4227-91D3-EC5215B45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91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</a:p>
          </p:txBody>
        </p:sp>
      </p:grpSp>
      <p:sp>
        <p:nvSpPr>
          <p:cNvPr id="313412" name="Text Box 68">
            <a:extLst>
              <a:ext uri="{FF2B5EF4-FFF2-40B4-BE49-F238E27FC236}">
                <a16:creationId xmlns:a16="http://schemas.microsoft.com/office/drawing/2014/main" id="{EA885C38-CC26-4CFC-85B2-ADAF82A3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42755"/>
            <a:ext cx="3276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marL="4572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0013" indent="-455613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8788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1  0  0  0  1  0  0</a:t>
            </a:r>
          </a:p>
          <a:p>
            <a:pPr eaLnBrk="1" hangingPunct="1">
              <a:buFontTx/>
              <a:buAutoNum type="arabicPlain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0  0  0  0  0  1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0  0  1  0  0  1  0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0  0  1  1  0  0  1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0  0  0  1  1  0  0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0  2  0  0  0  1  0</a:t>
            </a:r>
          </a:p>
        </p:txBody>
      </p:sp>
      <p:sp>
        <p:nvSpPr>
          <p:cNvPr id="313414" name="AutoShape 70">
            <a:extLst>
              <a:ext uri="{FF2B5EF4-FFF2-40B4-BE49-F238E27FC236}">
                <a16:creationId xmlns:a16="http://schemas.microsoft.com/office/drawing/2014/main" id="{22FD9F4C-25F8-40F9-AB55-AF15DF397441}"/>
              </a:ext>
            </a:extLst>
          </p:cNvPr>
          <p:cNvSpPr>
            <a:spLocks/>
          </p:cNvSpPr>
          <p:nvPr/>
        </p:nvSpPr>
        <p:spPr bwMode="auto">
          <a:xfrm>
            <a:off x="739775" y="3893567"/>
            <a:ext cx="303213" cy="1982788"/>
          </a:xfrm>
          <a:prstGeom prst="leftBracket">
            <a:avLst>
              <a:gd name="adj" fmla="val 5449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415" name="AutoShape 71">
            <a:extLst>
              <a:ext uri="{FF2B5EF4-FFF2-40B4-BE49-F238E27FC236}">
                <a16:creationId xmlns:a16="http://schemas.microsoft.com/office/drawing/2014/main" id="{082546F0-2AC9-48DB-A945-9B715372F13D}"/>
              </a:ext>
            </a:extLst>
          </p:cNvPr>
          <p:cNvSpPr>
            <a:spLocks/>
          </p:cNvSpPr>
          <p:nvPr/>
        </p:nvSpPr>
        <p:spPr bwMode="auto">
          <a:xfrm>
            <a:off x="4167188" y="3893567"/>
            <a:ext cx="152400" cy="1982788"/>
          </a:xfrm>
          <a:prstGeom prst="rightBracket">
            <a:avLst>
              <a:gd name="adj" fmla="val 10842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8100" name="Text Box 4">
                <a:extLst>
                  <a:ext uri="{FF2B5EF4-FFF2-40B4-BE49-F238E27FC236}">
                    <a16:creationId xmlns:a16="http://schemas.microsoft.com/office/drawing/2014/main" id="{61EE7193-F359-4429-9F08-4AE688AA91B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628774"/>
                <a:ext cx="7200900" cy="4176489"/>
              </a:xfrm>
              <a:noFill/>
            </p:spPr>
            <p:txBody>
              <a:bodyPr lIns="91432" tIns="45715" rIns="91432" bIns="45715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无向图关联矩阵的性质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每列元素的和为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2,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这正说明每条边关联两个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可能相同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顶点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𝑖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行元素之和为顶点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的度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所有元素之和为边数的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倍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𝑖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列和第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𝑗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列相同当且仅当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为平行边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88100" name="Text Box 4">
                <a:extLst>
                  <a:ext uri="{FF2B5EF4-FFF2-40B4-BE49-F238E27FC236}">
                    <a16:creationId xmlns:a16="http://schemas.microsoft.com/office/drawing/2014/main" id="{61EE7193-F359-4429-9F08-4AE688AA9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628774"/>
                <a:ext cx="7200900" cy="4176489"/>
              </a:xfrm>
              <a:blipFill>
                <a:blip r:embed="rId3"/>
                <a:stretch>
                  <a:fillRect l="-1101" t="-1898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8103" name="Text Box 7">
            <a:extLst>
              <a:ext uri="{FF2B5EF4-FFF2-40B4-BE49-F238E27FC236}">
                <a16:creationId xmlns:a16="http://schemas.microsoft.com/office/drawing/2014/main" id="{B0FB3B2C-DC23-42B0-82B1-97E1BB46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79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5509" name="Text Box 5">
                <a:extLst>
                  <a:ext uri="{FF2B5EF4-FFF2-40B4-BE49-F238E27FC236}">
                    <a16:creationId xmlns:a16="http://schemas.microsoft.com/office/drawing/2014/main" id="{5AF0A30E-F7FC-4713-B947-7FA62E31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916113"/>
                <a:ext cx="7884294" cy="3645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14.24</a:t>
                </a:r>
                <a:r>
                  <a:rPr lang="en-US" altLang="zh-CN" sz="2400" dirty="0"/>
                  <a:t>  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eaLnBrk="1" hangingPunct="1"/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设有向图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无环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令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关联矩阵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5509" name="Text Box 5">
                <a:extLst>
                  <a:ext uri="{FF2B5EF4-FFF2-40B4-BE49-F238E27FC236}">
                    <a16:creationId xmlns:a16="http://schemas.microsoft.com/office/drawing/2014/main" id="{5AF0A30E-F7FC-4713-B947-7FA62E317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916113"/>
                <a:ext cx="7884294" cy="3645668"/>
              </a:xfrm>
              <a:prstGeom prst="rect">
                <a:avLst/>
              </a:prstGeom>
              <a:blipFill>
                <a:blip r:embed="rId3"/>
                <a:stretch>
                  <a:fillRect l="-1624" t="-18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5510" name="Text Box 6">
            <a:extLst>
              <a:ext uri="{FF2B5EF4-FFF2-40B4-BE49-F238E27FC236}">
                <a16:creationId xmlns:a16="http://schemas.microsoft.com/office/drawing/2014/main" id="{4645F1D6-500D-4A07-8592-A3BE7C69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21163"/>
            <a:ext cx="8305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         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26126" y="3224785"/>
            <a:ext cx="3967129" cy="1231498"/>
            <a:chOff x="2123728" y="568295"/>
            <a:chExt cx="3967129" cy="1231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123728" y="620688"/>
                  <a:ext cx="1584728" cy="1179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b="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620688"/>
                  <a:ext cx="1584728" cy="11791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891344" y="568295"/>
                  <a:ext cx="2199512" cy="4965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始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点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4" y="568295"/>
                  <a:ext cx="2199512" cy="496546"/>
                </a:xfrm>
                <a:prstGeom prst="rect">
                  <a:avLst/>
                </a:prstGeom>
                <a:blipFill>
                  <a:blip r:embed="rId5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891344" y="956086"/>
                  <a:ext cx="2199513" cy="4965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不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关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联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4" y="956086"/>
                  <a:ext cx="2199513" cy="496546"/>
                </a:xfrm>
                <a:prstGeom prst="rect">
                  <a:avLst/>
                </a:prstGeom>
                <a:blipFill>
                  <a:blip r:embed="rId6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891344" y="1303247"/>
                  <a:ext cx="2199512" cy="4965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终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点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4" y="1303247"/>
                  <a:ext cx="2199512" cy="496546"/>
                </a:xfrm>
                <a:prstGeom prst="rect">
                  <a:avLst/>
                </a:prstGeom>
                <a:blipFill>
                  <a:blip r:embed="rId7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43" name="Text Box 11">
            <a:extLst>
              <a:ext uri="{FF2B5EF4-FFF2-40B4-BE49-F238E27FC236}">
                <a16:creationId xmlns:a16="http://schemas.microsoft.com/office/drawing/2014/main" id="{DE3C70B4-7CCE-4978-AC15-009F990E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676400"/>
            <a:ext cx="35798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marL="4572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0013" indent="-455613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8788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-1  -1  1  1  0  0  0</a:t>
            </a:r>
          </a:p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0   1  -1  0  1  0  0</a:t>
            </a:r>
          </a:p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0   0  0  -1  0  1  -1</a:t>
            </a:r>
          </a:p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1   0  0  0  -1 -1  1</a:t>
            </a:r>
          </a:p>
        </p:txBody>
      </p:sp>
      <p:sp>
        <p:nvSpPr>
          <p:cNvPr id="376858" name="AutoShape 26">
            <a:extLst>
              <a:ext uri="{FF2B5EF4-FFF2-40B4-BE49-F238E27FC236}">
                <a16:creationId xmlns:a16="http://schemas.microsoft.com/office/drawing/2014/main" id="{FE3B74B7-AAE9-4F5E-AF4D-68294B7D0F43}"/>
              </a:ext>
            </a:extLst>
          </p:cNvPr>
          <p:cNvSpPr>
            <a:spLocks/>
          </p:cNvSpPr>
          <p:nvPr/>
        </p:nvSpPr>
        <p:spPr bwMode="auto">
          <a:xfrm>
            <a:off x="915988" y="1828800"/>
            <a:ext cx="150812" cy="1295400"/>
          </a:xfrm>
          <a:prstGeom prst="leftBracket">
            <a:avLst>
              <a:gd name="adj" fmla="val 7157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6859" name="AutoShape 27">
            <a:extLst>
              <a:ext uri="{FF2B5EF4-FFF2-40B4-BE49-F238E27FC236}">
                <a16:creationId xmlns:a16="http://schemas.microsoft.com/office/drawing/2014/main" id="{805C53CD-7991-4DA4-A97F-6332F6D8192F}"/>
              </a:ext>
            </a:extLst>
          </p:cNvPr>
          <p:cNvSpPr>
            <a:spLocks/>
          </p:cNvSpPr>
          <p:nvPr/>
        </p:nvSpPr>
        <p:spPr bwMode="auto">
          <a:xfrm>
            <a:off x="4724400" y="1828800"/>
            <a:ext cx="76200" cy="1295400"/>
          </a:xfrm>
          <a:prstGeom prst="rightBracket">
            <a:avLst>
              <a:gd name="adj" fmla="val 14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6864" name="Group 32">
            <a:extLst>
              <a:ext uri="{FF2B5EF4-FFF2-40B4-BE49-F238E27FC236}">
                <a16:creationId xmlns:a16="http://schemas.microsoft.com/office/drawing/2014/main" id="{5F6C4156-590B-4162-860E-543AA28192F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066800"/>
            <a:ext cx="3505200" cy="3006725"/>
            <a:chOff x="3264" y="816"/>
            <a:chExt cx="2208" cy="1894"/>
          </a:xfrm>
        </p:grpSpPr>
        <p:graphicFrame>
          <p:nvGraphicFramePr>
            <p:cNvPr id="57353" name="Object 33">
              <a:extLst>
                <a:ext uri="{FF2B5EF4-FFF2-40B4-BE49-F238E27FC236}">
                  <a16:creationId xmlns:a16="http://schemas.microsoft.com/office/drawing/2014/main" id="{7FCEF96E-58D6-4E05-9646-C46333A7A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912"/>
            <a:ext cx="2208" cy="1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3" name="BMP 图象" r:id="rId4" imgW="3038095" imgH="2505425" progId="Paint.Picture">
                    <p:embed/>
                  </p:oleObj>
                </mc:Choice>
                <mc:Fallback>
                  <p:oleObj name="BMP 图象" r:id="rId4" imgW="3038095" imgH="2505425" progId="Paint.Picture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2208" cy="1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Line 34">
              <a:extLst>
                <a:ext uri="{FF2B5EF4-FFF2-40B4-BE49-F238E27FC236}">
                  <a16:creationId xmlns:a16="http://schemas.microsoft.com/office/drawing/2014/main" id="{DBAE69C8-73FE-4034-AC62-9048402AF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0" y="1421"/>
              <a:ext cx="9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35">
              <a:extLst>
                <a:ext uri="{FF2B5EF4-FFF2-40B4-BE49-F238E27FC236}">
                  <a16:creationId xmlns:a16="http://schemas.microsoft.com/office/drawing/2014/main" id="{79D500BA-AA3F-47EE-8371-6D963E27F0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941154" flipV="1">
              <a:off x="4250" y="1664"/>
              <a:ext cx="382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36">
              <a:extLst>
                <a:ext uri="{FF2B5EF4-FFF2-40B4-BE49-F238E27FC236}">
                  <a16:creationId xmlns:a16="http://schemas.microsoft.com/office/drawing/2014/main" id="{F85BDED2-F822-4520-A4EF-839D32C2B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0"/>
              <a:ext cx="162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37">
              <a:extLst>
                <a:ext uri="{FF2B5EF4-FFF2-40B4-BE49-F238E27FC236}">
                  <a16:creationId xmlns:a16="http://schemas.microsoft.com/office/drawing/2014/main" id="{414B0C6B-9640-41FE-9C64-A6A1CC02CD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40" y="2064"/>
              <a:ext cx="162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70" name="Text Box 38">
              <a:extLst>
                <a:ext uri="{FF2B5EF4-FFF2-40B4-BE49-F238E27FC236}">
                  <a16:creationId xmlns:a16="http://schemas.microsoft.com/office/drawing/2014/main" id="{B1702CE6-BAD3-4F82-96CB-657B7B85D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76871" name="Text Box 39">
              <a:extLst>
                <a:ext uri="{FF2B5EF4-FFF2-40B4-BE49-F238E27FC236}">
                  <a16:creationId xmlns:a16="http://schemas.microsoft.com/office/drawing/2014/main" id="{DB128679-C5CE-41FF-AA6F-85A20BF2B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76872" name="Text Box 40">
              <a:extLst>
                <a:ext uri="{FF2B5EF4-FFF2-40B4-BE49-F238E27FC236}">
                  <a16:creationId xmlns:a16="http://schemas.microsoft.com/office/drawing/2014/main" id="{F04758FE-4A64-48A4-A980-C9E8B0DF5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8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76873" name="Text Box 41">
              <a:extLst>
                <a:ext uri="{FF2B5EF4-FFF2-40B4-BE49-F238E27FC236}">
                  <a16:creationId xmlns:a16="http://schemas.microsoft.com/office/drawing/2014/main" id="{64E5E0C4-67DF-4359-B7B9-5354EA4E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76874" name="Text Box 42">
              <a:extLst>
                <a:ext uri="{FF2B5EF4-FFF2-40B4-BE49-F238E27FC236}">
                  <a16:creationId xmlns:a16="http://schemas.microsoft.com/office/drawing/2014/main" id="{34F09471-00DB-4183-BCB5-8B3F8ED9F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8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376875" name="Text Box 43">
              <a:extLst>
                <a:ext uri="{FF2B5EF4-FFF2-40B4-BE49-F238E27FC236}">
                  <a16:creationId xmlns:a16="http://schemas.microsoft.com/office/drawing/2014/main" id="{FCF6A1C3-4782-4AAC-B3E9-F0875876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2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376876" name="Text Box 44">
              <a:extLst>
                <a:ext uri="{FF2B5EF4-FFF2-40B4-BE49-F238E27FC236}">
                  <a16:creationId xmlns:a16="http://schemas.microsoft.com/office/drawing/2014/main" id="{75127CB5-EBBE-4674-9114-C1916C52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6877" name="Text Box 45">
                <a:extLst>
                  <a:ext uri="{FF2B5EF4-FFF2-40B4-BE49-F238E27FC236}">
                    <a16:creationId xmlns:a16="http://schemas.microsoft.com/office/drawing/2014/main" id="{D29D45F2-6CEC-42A8-BAF1-CA5321A69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3714750"/>
                <a:ext cx="8001000" cy="2652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1413" indent="-227013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370013" indent="-2301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有向图关联矩阵的性质</a:t>
                </a:r>
                <a:r>
                  <a:rPr kumimoji="0"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:</a:t>
                </a:r>
              </a:p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每列元素的和为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0.</a:t>
                </a:r>
              </a:p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行元素之中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,1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的个数为顶点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rgbClr val="0000FF"/>
                    </a:solidFill>
                    <a:latin typeface="宋体" panose="02010600030101010101" pitchFamily="2" charset="-122"/>
                    <a:sym typeface="Mathematica3" pitchFamily="2" charset="2"/>
                  </a:rPr>
                  <a:t>出度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,-1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的个数为顶点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aseline="-25000" dirty="0">
                    <a:latin typeface="宋体" panose="02010600030101010101" pitchFamily="2" charset="-122"/>
                    <a:sym typeface="Mathematica3" pitchFamily="2" charset="2"/>
                  </a:rPr>
                  <a:t> 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入度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所有元素之中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,1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的个数等于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-1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的个数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列和第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𝑗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列相同当且仅</a:t>
                </a:r>
                <a:r>
                  <a:rPr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为</a:t>
                </a:r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平行边</a:t>
                </a:r>
                <a:r>
                  <a:rPr kumimoji="0" lang="en-US" altLang="zh-CN" sz="2400" dirty="0">
                    <a:latin typeface="宋体" panose="02010600030101010101" pitchFamily="2" charset="-122"/>
                    <a:sym typeface="Mathematica3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76877" name="Text Box 45">
                <a:extLst>
                  <a:ext uri="{FF2B5EF4-FFF2-40B4-BE49-F238E27FC236}">
                    <a16:creationId xmlns:a16="http://schemas.microsoft.com/office/drawing/2014/main" id="{D29D45F2-6CEC-42A8-BAF1-CA5321A6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3714750"/>
                <a:ext cx="8001000" cy="2652713"/>
              </a:xfrm>
              <a:prstGeom prst="rect">
                <a:avLst/>
              </a:prstGeom>
              <a:blipFill>
                <a:blip r:embed="rId6"/>
                <a:stretch>
                  <a:fillRect l="-1220" t="-1835" r="-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2" name="Text Box 46">
            <a:extLst>
              <a:ext uri="{FF2B5EF4-FFF2-40B4-BE49-F238E27FC236}">
                <a16:creationId xmlns:a16="http://schemas.microsoft.com/office/drawing/2014/main" id="{B5028423-89E7-4053-8433-ACFE0149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</a:rPr>
              <a:t>例：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4484" name="Text Box 4">
                <a:extLst>
                  <a:ext uri="{FF2B5EF4-FFF2-40B4-BE49-F238E27FC236}">
                    <a16:creationId xmlns:a16="http://schemas.microsoft.com/office/drawing/2014/main" id="{7B72E234-CD1C-472F-AA0D-10DD99713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1484313"/>
                <a:ext cx="7924800" cy="2000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14.25-1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邻接矩阵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adjacency matrix)</a:t>
                </a:r>
                <a:endParaRPr lang="en-US" altLang="zh-CN" sz="2800" dirty="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设有向图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为顶点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邻接到顶点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边的条数，称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邻接矩阵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，或简记为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04484" name="Text Box 4">
                <a:extLst>
                  <a:ext uri="{FF2B5EF4-FFF2-40B4-BE49-F238E27FC236}">
                    <a16:creationId xmlns:a16="http://schemas.microsoft.com/office/drawing/2014/main" id="{7B72E234-CD1C-472F-AA0D-10DD9971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1484313"/>
                <a:ext cx="7924800" cy="2000474"/>
              </a:xfrm>
              <a:prstGeom prst="rect">
                <a:avLst/>
              </a:prstGeom>
              <a:blipFill>
                <a:blip r:embed="rId3"/>
                <a:stretch>
                  <a:fillRect l="-1538" t="-3951" b="-5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487" name="Text Box 7">
                <a:extLst>
                  <a:ext uri="{FF2B5EF4-FFF2-40B4-BE49-F238E27FC236}">
                    <a16:creationId xmlns:a16="http://schemas.microsoft.com/office/drawing/2014/main" id="{F0AB38D0-E20C-4732-B5D3-14632044E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3778920"/>
                <a:ext cx="7924800" cy="2002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14.25-2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邻接矩阵 </a:t>
                </a:r>
                <a:r>
                  <a:rPr lang="en-US" altLang="zh-CN" sz="2800" b="0" dirty="0">
                    <a:solidFill>
                      <a:srgbClr val="0000CC"/>
                    </a:solidFill>
                    <a:ea typeface="隶书" panose="02010509060101010101" pitchFamily="49" charset="-122"/>
                    <a:cs typeface="Times New Roman" panose="02020603050405020304" pitchFamily="18" charset="0"/>
                  </a:rPr>
                  <a:t>adjacency matrix)</a:t>
                </a:r>
                <a:endParaRPr lang="en-US" altLang="zh-CN" sz="2800" dirty="0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设无向图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为顶点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邻接到顶点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边的条数，称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邻接矩阵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，或简记为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04487" name="Text Box 7">
                <a:extLst>
                  <a:ext uri="{FF2B5EF4-FFF2-40B4-BE49-F238E27FC236}">
                    <a16:creationId xmlns:a16="http://schemas.microsoft.com/office/drawing/2014/main" id="{F0AB38D0-E20C-4732-B5D3-14632044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3778920"/>
                <a:ext cx="7924800" cy="2002461"/>
              </a:xfrm>
              <a:prstGeom prst="rect">
                <a:avLst/>
              </a:prstGeom>
              <a:blipFill>
                <a:blip r:embed="rId4"/>
                <a:stretch>
                  <a:fillRect l="-1538" t="-4268" b="-54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489" name="Text Box 9">
            <a:extLst>
              <a:ext uri="{FF2B5EF4-FFF2-40B4-BE49-F238E27FC236}">
                <a16:creationId xmlns:a16="http://schemas.microsoft.com/office/drawing/2014/main" id="{8A21E10C-A881-497C-B9D8-CF302B6B4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1" y="6075514"/>
            <a:ext cx="5184576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无向图的邻接矩阵是对称矩阵。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2816"/>
                <a:ext cx="8077200" cy="4553372"/>
              </a:xfrm>
            </p:spPr>
            <p:txBody>
              <a:bodyPr/>
              <a:lstStyle/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在图的定义中，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表示无向图，用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表示有向图。但有时用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泛指图。用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分别表示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的顶点集和边集，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分别表示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的顶点数和边数。</a:t>
                </a:r>
                <a:endParaRPr lang="en-US" altLang="zh-CN" sz="2200" dirty="0"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阶图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均为有限数，则称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有限图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。本书只讨论有限图。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在图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零图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。此时若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阶零图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。特殊地，称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平凡图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在图的定义中，顶点集不允许是空集。但在图的运算中，可能会产生顶点集为空集的结果。为此我们规定若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则称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G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空图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16"/>
                <a:ext cx="8077200" cy="4553372"/>
              </a:xfrm>
              <a:blipFill>
                <a:blip r:embed="rId3"/>
                <a:stretch>
                  <a:fillRect l="-679" t="-1339" r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F3FA9715-8B30-4901-8B28-487F47A4F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07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与图有关的概念和规定</a:t>
            </a:r>
            <a:endParaRPr lang="zh-CN" altLang="en-US" sz="2400" b="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801317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04" name="Text Box 12">
            <a:extLst>
              <a:ext uri="{FF2B5EF4-FFF2-40B4-BE49-F238E27FC236}">
                <a16:creationId xmlns:a16="http://schemas.microsoft.com/office/drawing/2014/main" id="{0261598C-FC96-4363-9FF4-550BAC5B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727200"/>
            <a:ext cx="3884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如下图的邻接矩阵为：</a:t>
            </a:r>
            <a:endParaRPr lang="zh-CN" altLang="en-US" sz="2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315418" name="Group 26">
            <a:extLst>
              <a:ext uri="{FF2B5EF4-FFF2-40B4-BE49-F238E27FC236}">
                <a16:creationId xmlns:a16="http://schemas.microsoft.com/office/drawing/2014/main" id="{5184C991-1E25-4F93-A238-A822864B22CB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1340768"/>
            <a:ext cx="3505200" cy="3006725"/>
            <a:chOff x="3264" y="816"/>
            <a:chExt cx="2208" cy="1894"/>
          </a:xfrm>
        </p:grpSpPr>
        <p:graphicFrame>
          <p:nvGraphicFramePr>
            <p:cNvPr id="59400" name="Object 27">
              <a:extLst>
                <a:ext uri="{FF2B5EF4-FFF2-40B4-BE49-F238E27FC236}">
                  <a16:creationId xmlns:a16="http://schemas.microsoft.com/office/drawing/2014/main" id="{EF68DE04-D7B3-4352-A09C-F3242143B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912"/>
            <a:ext cx="2208" cy="1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2" name="BMP 图象" r:id="rId4" imgW="3038095" imgH="2505425" progId="Paint.Picture">
                    <p:embed/>
                  </p:oleObj>
                </mc:Choice>
                <mc:Fallback>
                  <p:oleObj name="BMP 图象" r:id="rId4" imgW="3038095" imgH="2505425" progId="Paint.Picture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2208" cy="1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Line 28">
              <a:extLst>
                <a:ext uri="{FF2B5EF4-FFF2-40B4-BE49-F238E27FC236}">
                  <a16:creationId xmlns:a16="http://schemas.microsoft.com/office/drawing/2014/main" id="{28822ACC-2FDF-4B22-9E31-2AF10EF9E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0" y="1421"/>
              <a:ext cx="9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Line 29">
              <a:extLst>
                <a:ext uri="{FF2B5EF4-FFF2-40B4-BE49-F238E27FC236}">
                  <a16:creationId xmlns:a16="http://schemas.microsoft.com/office/drawing/2014/main" id="{F16938E9-A98F-4452-AB68-22EEAFA7FA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941154" flipV="1">
              <a:off x="4250" y="1664"/>
              <a:ext cx="382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Line 30">
              <a:extLst>
                <a:ext uri="{FF2B5EF4-FFF2-40B4-BE49-F238E27FC236}">
                  <a16:creationId xmlns:a16="http://schemas.microsoft.com/office/drawing/2014/main" id="{4FA25788-7D53-48FE-B1F0-5ACD076D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0"/>
              <a:ext cx="162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423" name="Text Box 31">
              <a:extLst>
                <a:ext uri="{FF2B5EF4-FFF2-40B4-BE49-F238E27FC236}">
                  <a16:creationId xmlns:a16="http://schemas.microsoft.com/office/drawing/2014/main" id="{7EC8A01A-0D0A-4A53-A54A-AD6295C7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15424" name="Text Box 32">
              <a:extLst>
                <a:ext uri="{FF2B5EF4-FFF2-40B4-BE49-F238E27FC236}">
                  <a16:creationId xmlns:a16="http://schemas.microsoft.com/office/drawing/2014/main" id="{9F89293E-F958-48B3-B436-220D8F2DF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15425" name="Text Box 33">
              <a:extLst>
                <a:ext uri="{FF2B5EF4-FFF2-40B4-BE49-F238E27FC236}">
                  <a16:creationId xmlns:a16="http://schemas.microsoft.com/office/drawing/2014/main" id="{2C899C6C-052D-4F9F-988F-4266F4B8A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8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315426" name="Text Box 34">
              <a:extLst>
                <a:ext uri="{FF2B5EF4-FFF2-40B4-BE49-F238E27FC236}">
                  <a16:creationId xmlns:a16="http://schemas.microsoft.com/office/drawing/2014/main" id="{6936B35C-B86E-4235-A06E-187EC341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15427" name="Text Box 35">
              <a:extLst>
                <a:ext uri="{FF2B5EF4-FFF2-40B4-BE49-F238E27FC236}">
                  <a16:creationId xmlns:a16="http://schemas.microsoft.com/office/drawing/2014/main" id="{2B297538-C327-40E9-9F8D-36EC7A0FA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8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315428" name="Text Box 36">
              <a:extLst>
                <a:ext uri="{FF2B5EF4-FFF2-40B4-BE49-F238E27FC236}">
                  <a16:creationId xmlns:a16="http://schemas.microsoft.com/office/drawing/2014/main" id="{7BC7BCDD-3D22-4361-BE5C-204A3304C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315429" name="Text Box 37">
              <a:extLst>
                <a:ext uri="{FF2B5EF4-FFF2-40B4-BE49-F238E27FC236}">
                  <a16:creationId xmlns:a16="http://schemas.microsoft.com/office/drawing/2014/main" id="{A4CDE298-6958-4273-A4DC-D0C1E2123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370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lang="en-US" altLang="zh-CN" sz="2800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59411" name="Oval 38">
              <a:extLst>
                <a:ext uri="{FF2B5EF4-FFF2-40B4-BE49-F238E27FC236}">
                  <a16:creationId xmlns:a16="http://schemas.microsoft.com/office/drawing/2014/main" id="{A8B4D4D5-7720-444B-8A0E-A8A553EED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2168"/>
              <a:ext cx="416" cy="4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2" name="Line 39">
              <a:extLst>
                <a:ext uri="{FF2B5EF4-FFF2-40B4-BE49-F238E27FC236}">
                  <a16:creationId xmlns:a16="http://schemas.microsoft.com/office/drawing/2014/main" id="{A2C3DBF4-CEEE-417C-A005-44FD23E7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76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432" name="Text Box 40">
            <a:extLst>
              <a:ext uri="{FF2B5EF4-FFF2-40B4-BE49-F238E27FC236}">
                <a16:creationId xmlns:a16="http://schemas.microsoft.com/office/drawing/2014/main" id="{0612A254-8DC3-487E-9CA2-A6BD617B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348880"/>
            <a:ext cx="21351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marL="4572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0013" indent="-455613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8788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0   1  1   0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1   0  0   1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0   0  1   0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1   0  1   0</a:t>
            </a:r>
          </a:p>
        </p:txBody>
      </p:sp>
      <p:sp>
        <p:nvSpPr>
          <p:cNvPr id="315433" name="AutoShape 41">
            <a:extLst>
              <a:ext uri="{FF2B5EF4-FFF2-40B4-BE49-F238E27FC236}">
                <a16:creationId xmlns:a16="http://schemas.microsoft.com/office/drawing/2014/main" id="{F6BA3C8D-F2FB-46DE-8FBF-6EC33EFB76ED}"/>
              </a:ext>
            </a:extLst>
          </p:cNvPr>
          <p:cNvSpPr>
            <a:spLocks/>
          </p:cNvSpPr>
          <p:nvPr/>
        </p:nvSpPr>
        <p:spPr bwMode="auto">
          <a:xfrm>
            <a:off x="1463675" y="2501280"/>
            <a:ext cx="228600" cy="1295400"/>
          </a:xfrm>
          <a:prstGeom prst="leftBracket">
            <a:avLst>
              <a:gd name="adj" fmla="val 4722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34" name="AutoShape 42">
            <a:extLst>
              <a:ext uri="{FF2B5EF4-FFF2-40B4-BE49-F238E27FC236}">
                <a16:creationId xmlns:a16="http://schemas.microsoft.com/office/drawing/2014/main" id="{46D38F1A-8798-4CF3-B4F5-900218016132}"/>
              </a:ext>
            </a:extLst>
          </p:cNvPr>
          <p:cNvSpPr>
            <a:spLocks/>
          </p:cNvSpPr>
          <p:nvPr/>
        </p:nvSpPr>
        <p:spPr bwMode="auto">
          <a:xfrm>
            <a:off x="3673475" y="2501280"/>
            <a:ext cx="228600" cy="1295400"/>
          </a:xfrm>
          <a:prstGeom prst="rightBracket">
            <a:avLst>
              <a:gd name="adj" fmla="val 4722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787E2A6-54EF-44BA-AF8A-4064D72B4A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9962" y="4149080"/>
                <a:ext cx="6551613" cy="25202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30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有向图</a:t>
                </a:r>
                <a:r>
                  <a:rPr kumimoji="0"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邻接矩阵的性质</a:t>
                </a:r>
                <a:r>
                  <a:rPr kumimoji="0" lang="en-US" altLang="zh-CN" sz="2400" dirty="0">
                    <a:solidFill>
                      <a:srgbClr val="00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kumimoji="0" lang="en-US" altLang="zh-CN" sz="2400" smtClean="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行</a:t>
                </a:r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元素之和为顶点</a:t>
                </a:r>
                <a14:m>
                  <m:oMath xmlns:m="http://schemas.openxmlformats.org/officeDocument/2006/math">
                    <m:r>
                      <a:rPr kumimoji="0" lang="en-US" altLang="zh-CN" sz="24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出度</a:t>
                </a:r>
                <a:r>
                  <a:rPr kumimoji="0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,</a:t>
                </a:r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kumimoji="0" lang="en-US" altLang="zh-CN" sz="2400" smtClean="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列元素之和为顶点</a:t>
                </a:r>
                <a14:m>
                  <m:oMath xmlns:m="http://schemas.openxmlformats.org/officeDocument/2006/math">
                    <m:r>
                      <a:rPr kumimoji="0" lang="en-US" altLang="zh-CN" sz="24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的入度</a:t>
                </a:r>
                <a:r>
                  <a:rPr kumimoji="0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无向图</a:t>
                </a:r>
                <a:r>
                  <a:rPr kumimoji="0" lang="zh-CN" altLang="en-US" sz="2400" dirty="0">
                    <a:solidFill>
                      <a:srgbClr val="00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邻接矩阵的性质</a:t>
                </a:r>
                <a:r>
                  <a:rPr kumimoji="0" lang="en-US" altLang="zh-CN" sz="2400" dirty="0">
                    <a:solidFill>
                      <a:srgbClr val="00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第</a:t>
                </a:r>
                <a14:m>
                  <m:oMath xmlns:m="http://schemas.openxmlformats.org/officeDocument/2006/math">
                    <m:r>
                      <a:rPr kumimoji="0" lang="en-US" altLang="zh-CN" sz="240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sym typeface="Mathematica3" pitchFamily="2" charset="2"/>
                  </a:rPr>
                  <a:t>行</a:t>
                </a:r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元素之和与第</a:t>
                </a:r>
                <a14:m>
                  <m:oMath xmlns:m="http://schemas.openxmlformats.org/officeDocument/2006/math">
                    <m:r>
                      <a:rPr kumimoji="0" lang="en-US" altLang="zh-CN" sz="2400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𝑖</m:t>
                    </m:r>
                    <m:r>
                      <a:rPr kumimoji="0" lang="en-US" altLang="zh-CN" sz="2400" b="0" i="1">
                        <a:latin typeface="Cambria Math" panose="02040503050406030204" pitchFamily="18" charset="0"/>
                        <a:sym typeface="Mathematica3" pitchFamily="2" charset="2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列元素之均为顶点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的度</a:t>
                </a:r>
                <a:r>
                  <a:rPr kumimoji="0"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Mathematica3" pitchFamily="2" charset="2"/>
                  </a:rPr>
                  <a:t>.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kumimoji="0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787E2A6-54EF-44BA-AF8A-4064D72B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62" y="4149080"/>
                <a:ext cx="6551613" cy="2520280"/>
              </a:xfrm>
              <a:prstGeom prst="rect">
                <a:avLst/>
              </a:prstGeom>
              <a:blipFill>
                <a:blip r:embed="rId6"/>
                <a:stretch>
                  <a:fillRect l="-1395" t="-1937" r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7862" name="Text Box 6">
                <a:extLst>
                  <a:ext uri="{FF2B5EF4-FFF2-40B4-BE49-F238E27FC236}">
                    <a16:creationId xmlns:a16="http://schemas.microsoft.com/office/drawing/2014/main" id="{B764431B-1020-4F01-89EF-F98B9B84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813" y="1340768"/>
                <a:ext cx="8305800" cy="1941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14.11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为图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有向或无向图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的邻接矩阵，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的顶点集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次幂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间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的通路数，其中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到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自身长度为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的回路数，而      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中长度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通路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7862" name="Text Box 6">
                <a:extLst>
                  <a:ext uri="{FF2B5EF4-FFF2-40B4-BE49-F238E27FC236}">
                    <a16:creationId xmlns:a16="http://schemas.microsoft.com/office/drawing/2014/main" id="{B764431B-1020-4F01-89EF-F98B9B84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3" y="1340768"/>
                <a:ext cx="8305800" cy="1941932"/>
              </a:xfrm>
              <a:prstGeom prst="rect">
                <a:avLst/>
              </a:prstGeom>
              <a:blipFill>
                <a:blip r:embed="rId4"/>
                <a:stretch>
                  <a:fillRect l="-1467" t="-3762" r="-440" b="-53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863" name="Text Box 7">
                <a:extLst>
                  <a:ext uri="{FF2B5EF4-FFF2-40B4-BE49-F238E27FC236}">
                    <a16:creationId xmlns:a16="http://schemas.microsoft.com/office/drawing/2014/main" id="{42C0D67B-CBAE-4EEE-BA35-9A0FE4A9A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813" y="3500561"/>
                <a:ext cx="8305800" cy="461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其中      为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中长度为的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回路总数。</a:t>
                </a:r>
                <a:endParaRPr lang="zh-CN" altLang="en-US" sz="2400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7863" name="Text Box 7">
                <a:extLst>
                  <a:ext uri="{FF2B5EF4-FFF2-40B4-BE49-F238E27FC236}">
                    <a16:creationId xmlns:a16="http://schemas.microsoft.com/office/drawing/2014/main" id="{42C0D67B-CBAE-4EEE-BA35-9A0FE4A9A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3" y="3500561"/>
                <a:ext cx="8305800" cy="461655"/>
              </a:xfrm>
              <a:prstGeom prst="rect">
                <a:avLst/>
              </a:prstGeom>
              <a:blipFill>
                <a:blip r:embed="rId5"/>
                <a:stretch>
                  <a:fillRect l="-1101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7864" name="Object 8">
            <a:extLst>
              <a:ext uri="{FF2B5EF4-FFF2-40B4-BE49-F238E27FC236}">
                <a16:creationId xmlns:a16="http://schemas.microsoft.com/office/drawing/2014/main" id="{65E2FACC-788F-4120-AC6D-25C2B5B43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03440"/>
              </p:ext>
            </p:extLst>
          </p:nvPr>
        </p:nvGraphicFramePr>
        <p:xfrm>
          <a:off x="4438650" y="2701255"/>
          <a:ext cx="11350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tion" r:id="rId6" imgW="609480" imgH="444240" progId="Equation.DSMT4">
                  <p:embed/>
                </p:oleObj>
              </mc:Choice>
              <mc:Fallback>
                <p:oleObj name="Equation" r:id="rId6" imgW="6094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701255"/>
                        <a:ext cx="11350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5" name="Object 9">
            <a:extLst>
              <a:ext uri="{FF2B5EF4-FFF2-40B4-BE49-F238E27FC236}">
                <a16:creationId xmlns:a16="http://schemas.microsoft.com/office/drawing/2014/main" id="{EC987031-C81E-4E13-98E9-1512FF75B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68697"/>
              </p:ext>
            </p:extLst>
          </p:nvPr>
        </p:nvGraphicFramePr>
        <p:xfrm>
          <a:off x="1331640" y="3321019"/>
          <a:ext cx="8143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tion" r:id="rId8" imgW="457200" imgH="431800" progId="Equation.3">
                  <p:embed/>
                </p:oleObj>
              </mc:Choice>
              <mc:Fallback>
                <p:oleObj name="Equation" r:id="rId8" imgW="457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321019"/>
                        <a:ext cx="8143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7866" name="Text Box 10">
                <a:extLst>
                  <a:ext uri="{FF2B5EF4-FFF2-40B4-BE49-F238E27FC236}">
                    <a16:creationId xmlns:a16="http://schemas.microsoft.com/office/drawing/2014/main" id="{A9EBD592-30D6-4833-94F3-7AB3AC5BC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813" y="4428509"/>
                <a:ext cx="8072635" cy="2114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推论</a:t>
                </a:r>
                <a:r>
                  <a:rPr lang="zh-CN" altLang="en-US" sz="2800" dirty="0">
                    <a:solidFill>
                      <a:srgbClr val="0066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中元素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之</a:t>
                </a:r>
                <a:endParaRPr lang="en-US" altLang="zh-TW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TW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 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和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中长度小于或等于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通路数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其中       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中长度小于或等于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回路数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77866" name="Text Box 10">
                <a:extLst>
                  <a:ext uri="{FF2B5EF4-FFF2-40B4-BE49-F238E27FC236}">
                    <a16:creationId xmlns:a16="http://schemas.microsoft.com/office/drawing/2014/main" id="{A9EBD592-30D6-4833-94F3-7AB3AC5B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3" y="4428509"/>
                <a:ext cx="8072635" cy="2114415"/>
              </a:xfrm>
              <a:prstGeom prst="rect">
                <a:avLst/>
              </a:prstGeom>
              <a:blipFill>
                <a:blip r:embed="rId10"/>
                <a:stretch>
                  <a:fillRect l="-1511" b="-20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7867" name="Object 11">
            <a:extLst>
              <a:ext uri="{FF2B5EF4-FFF2-40B4-BE49-F238E27FC236}">
                <a16:creationId xmlns:a16="http://schemas.microsoft.com/office/drawing/2014/main" id="{D133DDCD-D5AC-402F-99C8-1A1EFD2E9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33468"/>
              </p:ext>
            </p:extLst>
          </p:nvPr>
        </p:nvGraphicFramePr>
        <p:xfrm>
          <a:off x="1979712" y="4996016"/>
          <a:ext cx="13700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tion" r:id="rId11" imgW="634680" imgH="444240" progId="Equation.DSMT4">
                  <p:embed/>
                </p:oleObj>
              </mc:Choice>
              <mc:Fallback>
                <p:oleObj name="Equation" r:id="rId11" imgW="63468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96016"/>
                        <a:ext cx="13700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8" name="Object 12">
            <a:extLst>
              <a:ext uri="{FF2B5EF4-FFF2-40B4-BE49-F238E27FC236}">
                <a16:creationId xmlns:a16="http://schemas.microsoft.com/office/drawing/2014/main" id="{DD71FC10-3315-4D16-8C83-8D25F2C82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65602"/>
              </p:ext>
            </p:extLst>
          </p:nvPr>
        </p:nvGraphicFramePr>
        <p:xfrm>
          <a:off x="2267744" y="5878214"/>
          <a:ext cx="9556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9" name="Equation" r:id="rId13" imgW="457200" imgH="431640" progId="Equation.DSMT4">
                  <p:embed/>
                </p:oleObj>
              </mc:Choice>
              <mc:Fallback>
                <p:oleObj name="Equation" r:id="rId13" imgW="4572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78214"/>
                        <a:ext cx="9556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46" name="Text Box 6">
                <a:extLst>
                  <a:ext uri="{FF2B5EF4-FFF2-40B4-BE49-F238E27FC236}">
                    <a16:creationId xmlns:a16="http://schemas.microsoft.com/office/drawing/2014/main" id="{86B82244-D466-4B40-B9E5-E475D33A6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1484313"/>
                <a:ext cx="7551738" cy="2537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14.26   </a:t>
                </a:r>
              </a:p>
              <a:p>
                <a:pPr eaLnBrk="1" hangingPunct="1"/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为有向图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令</a:t>
                </a:r>
                <a:endParaRPr lang="zh-CN" altLang="en-US" sz="2400" b="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6600"/>
                    </a:solidFill>
                    <a:latin typeface="宋体" panose="02010600030101010101" pitchFamily="2" charset="-122"/>
                  </a:rPr>
                  <a:t>可达矩阵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简记作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17446" name="Text Box 6">
                <a:extLst>
                  <a:ext uri="{FF2B5EF4-FFF2-40B4-BE49-F238E27FC236}">
                    <a16:creationId xmlns:a16="http://schemas.microsoft.com/office/drawing/2014/main" id="{86B82244-D466-4B40-B9E5-E475D33A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484313"/>
                <a:ext cx="7551738" cy="2537672"/>
              </a:xfrm>
              <a:prstGeom prst="rect">
                <a:avLst/>
              </a:prstGeom>
              <a:blipFill>
                <a:blip r:embed="rId3"/>
                <a:stretch>
                  <a:fillRect l="-1614" t="-2398" b="-2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48" name="Text Box 8">
                <a:extLst>
                  <a:ext uri="{FF2B5EF4-FFF2-40B4-BE49-F238E27FC236}">
                    <a16:creationId xmlns:a16="http://schemas.microsoft.com/office/drawing/2014/main" id="{9C7BB287-1900-4AD9-A57D-4FB853D11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500" y="4653136"/>
                <a:ext cx="7561263" cy="14759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>
                <a:spAutoFit/>
              </a:bodyPr>
              <a:lstStyle>
                <a:lvl1pPr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rgbClr val="07060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由定理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14.5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和定理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14.11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的推论可知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只要计算出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中的元素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是否为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就可写出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的可达阵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.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不过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总为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1,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它不由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的值确定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17448" name="Text Box 8">
                <a:extLst>
                  <a:ext uri="{FF2B5EF4-FFF2-40B4-BE49-F238E27FC236}">
                    <a16:creationId xmlns:a16="http://schemas.microsoft.com/office/drawing/2014/main" id="{9C7BB287-1900-4AD9-A57D-4FB853D1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4653136"/>
                <a:ext cx="7561263" cy="1475907"/>
              </a:xfrm>
              <a:prstGeom prst="rect">
                <a:avLst/>
              </a:prstGeom>
              <a:blipFill>
                <a:blip r:embed="rId4"/>
                <a:stretch>
                  <a:fillRect l="-1209" t="-4545" b="-24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411760" y="2420888"/>
            <a:ext cx="3304703" cy="876208"/>
            <a:chOff x="2123728" y="568295"/>
            <a:chExt cx="3304703" cy="876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23728" y="620688"/>
                  <a:ext cx="122943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b="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620688"/>
                  <a:ext cx="1229439" cy="823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891344" y="568295"/>
                  <a:ext cx="1537087" cy="494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可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达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4" y="568295"/>
                  <a:ext cx="1537087" cy="494110"/>
                </a:xfrm>
                <a:prstGeom prst="rect">
                  <a:avLst/>
                </a:prstGeom>
                <a:blipFill>
                  <a:blip r:embed="rId6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891344" y="956086"/>
                  <a:ext cx="877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>
                            <a:latin typeface="Cambria Math" panose="02040503050406030204" pitchFamily="18" charset="0"/>
                          </a:rPr>
                          <m:t>否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则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344" y="956086"/>
                  <a:ext cx="87716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699" r="-1399"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4">
            <a:extLst>
              <a:ext uri="{FF2B5EF4-FFF2-40B4-BE49-F238E27FC236}">
                <a16:creationId xmlns:a16="http://schemas.microsoft.com/office/drawing/2014/main" id="{7BB3F2FD-5F96-4E5B-BCE7-870B6E31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6672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4300" dirty="0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14.5 </a:t>
            </a:r>
            <a:r>
              <a:rPr kumimoji="0" lang="zh-CN" altLang="en-US" sz="4300" dirty="0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图的运算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7557" name="Rectangle 5">
                <a:extLst>
                  <a:ext uri="{FF2B5EF4-FFF2-40B4-BE49-F238E27FC236}">
                    <a16:creationId xmlns:a16="http://schemas.microsoft.com/office/drawing/2014/main" id="{919E9D10-E9C9-4EC1-95E7-818B9449D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750" y="1916832"/>
                <a:ext cx="7993063" cy="2375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2" tIns="45715" rIns="91432" bIns="45715"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1413" indent="-227013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301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None/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14.27 </a:t>
                </a:r>
                <a:r>
                  <a:rPr kumimoji="0" lang="zh-CN" altLang="en-US" sz="24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400" dirty="0">
                    <a:latin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</a:rPr>
                  <a:t>为两个图，若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kumimoji="0" lang="zh-CN" altLang="en-US" sz="2400" dirty="0"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</a:rPr>
                  <a:t>是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不交的</a:t>
                </a:r>
                <a:r>
                  <a:rPr kumimoji="0" lang="zh-CN" altLang="en-US" sz="2400" dirty="0"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kumimoji="0" lang="zh-CN" altLang="en-US" sz="2400" dirty="0"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latin typeface="宋体" panose="02010600030101010101" pitchFamily="2" charset="-122"/>
                  </a:rPr>
                  <a:t>是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边不交的</a:t>
                </a:r>
                <a:r>
                  <a:rPr kumimoji="0" lang="zh-CN" altLang="en-US" sz="2400" dirty="0">
                    <a:latin typeface="宋体" panose="02010600030101010101" pitchFamily="2" charset="-122"/>
                  </a:rPr>
                  <a:t>。</a:t>
                </a:r>
                <a:endParaRPr kumimoji="0"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None/>
                </a:pPr>
                <a:endParaRPr kumimoji="0"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定义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14.28 </a:t>
                </a:r>
                <a:endParaRPr kumimoji="0" lang="zh-CN" altLang="en-US" sz="2400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7557" name="Rectangle 5">
                <a:extLst>
                  <a:ext uri="{FF2B5EF4-FFF2-40B4-BE49-F238E27FC236}">
                    <a16:creationId xmlns:a16="http://schemas.microsoft.com/office/drawing/2014/main" id="{919E9D10-E9C9-4EC1-95E7-818B9449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916832"/>
                <a:ext cx="7993063" cy="2375644"/>
              </a:xfrm>
              <a:prstGeom prst="rect">
                <a:avLst/>
              </a:prstGeom>
              <a:blipFill>
                <a:blip r:embed="rId3"/>
                <a:stretch>
                  <a:fillRect l="-1602" t="-2821" r="-2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D7B892-D51D-4C52-BF2B-049EF9FF9EFC}"/>
                  </a:ext>
                </a:extLst>
              </p:cNvPr>
              <p:cNvSpPr txBox="1"/>
              <p:nvPr/>
            </p:nvSpPr>
            <p:spPr>
              <a:xfrm>
                <a:off x="2483768" y="3623150"/>
                <a:ext cx="5053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(1) 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并图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D7B892-D51D-4C52-BF2B-049EF9FF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23150"/>
                <a:ext cx="5053435" cy="461665"/>
              </a:xfrm>
              <a:prstGeom prst="rect">
                <a:avLst/>
              </a:prstGeom>
              <a:blipFill>
                <a:blip r:embed="rId4"/>
                <a:stretch>
                  <a:fillRect l="-180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EFA251-74E1-439A-83E1-FC3A45301CD2}"/>
                  </a:ext>
                </a:extLst>
              </p:cNvPr>
              <p:cNvSpPr txBox="1"/>
              <p:nvPr/>
            </p:nvSpPr>
            <p:spPr>
              <a:xfrm>
                <a:off x="2483767" y="4185137"/>
                <a:ext cx="4251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(2) 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差图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EFA251-74E1-439A-83E1-FC3A4530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7" y="4185137"/>
                <a:ext cx="4251870" cy="461665"/>
              </a:xfrm>
              <a:prstGeom prst="rect">
                <a:avLst/>
              </a:prstGeom>
              <a:blipFill>
                <a:blip r:embed="rId5"/>
                <a:stretch>
                  <a:fillRect l="-214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F58CCB-9FDE-4D24-9A62-A4A895540223}"/>
                  </a:ext>
                </a:extLst>
              </p:cNvPr>
              <p:cNvSpPr txBox="1"/>
              <p:nvPr/>
            </p:nvSpPr>
            <p:spPr>
              <a:xfrm>
                <a:off x="2483767" y="4747124"/>
                <a:ext cx="4213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(3) 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交图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F58CCB-9FDE-4D24-9A62-A4A895540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7" y="4747124"/>
                <a:ext cx="4213398" cy="461665"/>
              </a:xfrm>
              <a:prstGeom prst="rect">
                <a:avLst/>
              </a:prstGeom>
              <a:blipFill>
                <a:blip r:embed="rId6"/>
                <a:stretch>
                  <a:fillRect l="-2168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93A29D-7BCD-42C3-8D0C-0B0E428B1EB0}"/>
                  </a:ext>
                </a:extLst>
              </p:cNvPr>
              <p:cNvSpPr txBox="1"/>
              <p:nvPr/>
            </p:nvSpPr>
            <p:spPr>
              <a:xfrm>
                <a:off x="2483767" y="5309111"/>
                <a:ext cx="4153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(4) 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坏图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93A29D-7BCD-42C3-8D0C-0B0E428B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7" y="5309111"/>
                <a:ext cx="4153509" cy="461665"/>
              </a:xfrm>
              <a:prstGeom prst="rect">
                <a:avLst/>
              </a:prstGeom>
              <a:blipFill>
                <a:blip r:embed="rId7"/>
                <a:stretch>
                  <a:fillRect l="-219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886700" cy="259228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十四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5,  6,  15,  23,  </a:t>
            </a:r>
          </a:p>
          <a:p>
            <a:pPr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32,  34,  36,  45.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294541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6832"/>
                <a:ext cx="7999413" cy="4409356"/>
              </a:xfrm>
            </p:spPr>
            <p:txBody>
              <a:bodyPr/>
              <a:lstStyle/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 startAt="6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称顶点或边用字母标定的图称为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标定图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，否则为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非标定图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。将有向图各有向边均改为无向边后得到的图称为原来图的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基图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 startAt="6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为无向图，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端点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是彼此相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关联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的。若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关联次数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的关联次数为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2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环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。任意的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的关联次数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0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有向图，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端点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中的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环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。在图中无关联边的顶点称为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孤立点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6832"/>
                <a:ext cx="7999413" cy="4409356"/>
              </a:xfrm>
              <a:blipFill>
                <a:blip r:embed="rId3"/>
                <a:stretch>
                  <a:fillRect l="-686" t="-967" r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81B9D8C6-6874-4FE3-A101-9B97168E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07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与图有关的概念和规定</a:t>
            </a:r>
            <a:endParaRPr lang="zh-CN" altLang="en-US" sz="2400" b="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20260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6832"/>
                <a:ext cx="7999413" cy="4409356"/>
              </a:xfrm>
            </p:spPr>
            <p:txBody>
              <a:bodyPr/>
              <a:lstStyle/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 startAt="8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为无向图，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相邻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的。若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至少有一个公共端点，则称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相邻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的。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有向图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。若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始点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终点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邻接到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en-US" altLang="zh-CN" sz="22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邻接于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。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的终点为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的始点，则称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是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相邻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6832"/>
                <a:ext cx="7999413" cy="4409356"/>
              </a:xfrm>
              <a:blipFill>
                <a:blip r:embed="rId3"/>
                <a:stretch>
                  <a:fillRect l="-686" t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81B9D8C6-6874-4FE3-A101-9B97168E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07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与图有关的概念和规定</a:t>
            </a:r>
            <a:endParaRPr lang="zh-CN" altLang="en-US" sz="2400" b="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54440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6832"/>
                <a:ext cx="8198296" cy="4104456"/>
              </a:xfrm>
            </p:spPr>
            <p:txBody>
              <a:bodyPr/>
              <a:lstStyle/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SzPct val="100000"/>
                  <a:buFont typeface="+mj-lt"/>
                  <a:buAutoNum type="arabicPeriod" startAt="9"/>
                </a:pPr>
                <a:r>
                  <a:rPr lang="zh-CN" altLang="en-US" sz="2200" dirty="0"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为无向图，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</a:t>
                </a:r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闭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</a:t>
                </a:r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域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200">
                            <a:latin typeface="Cambria Math" panose="02040503050406030204" pitchFamily="18" charset="0"/>
                          </a:rPr>
                          <m:t>与</m:t>
                        </m:r>
                        <m:r>
                          <a:rPr lang="en-US" altLang="zh-TW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2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200">
                            <a:latin typeface="Cambria Math" panose="02040503050406030204" pitchFamily="18" charset="0"/>
                          </a:rPr>
                          <m:t>相关联</m:t>
                        </m:r>
                      </m:e>
                    </m:d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关联域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</a:b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</a:rPr>
                  <a:t>为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有向图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</a:rPr>
                  <a:t>,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后继元集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2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先驱元集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2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2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闭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</a:t>
                </a:r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域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br>
                  <a:rPr lang="en-US" altLang="zh-CN" sz="2200" dirty="0">
                    <a:latin typeface="宋体" panose="02010600030101010101" pitchFamily="2" charset="-122"/>
                  </a:rPr>
                </a:b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:r>
                  <a:rPr lang="zh-TW" altLang="en-US" sz="2200" dirty="0">
                    <a:latin typeface="宋体" panose="02010600030101010101" pitchFamily="2" charset="-122"/>
                  </a:rPr>
                  <a:t>称</a:t>
                </a:r>
                <a:r>
                  <a:rPr lang="en-US" altLang="zh-CN" sz="2200" dirty="0"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200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闭</a:t>
                </a:r>
                <a:r>
                  <a:rPr lang="zh-CN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邻</a:t>
                </a:r>
                <a:r>
                  <a:rPr lang="zh-TW" altLang="en-US" sz="2200" i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域</a:t>
                </a:r>
                <a:r>
                  <a:rPr lang="zh-CN" altLang="en-US" sz="2200" dirty="0">
                    <a:latin typeface="宋体" panose="02010600030101010101" pitchFamily="2" charset="-122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F7748-27DE-4E18-ABE3-529CAC185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6832"/>
                <a:ext cx="8198296" cy="4104456"/>
              </a:xfrm>
              <a:blipFill>
                <a:blip r:embed="rId3"/>
                <a:stretch>
                  <a:fillRect l="-670" t="-1335" r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81B9D8C6-6874-4FE3-A101-9B97168E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07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与图有关的概念和规定</a:t>
            </a:r>
            <a:endParaRPr lang="zh-CN" altLang="en-US" sz="2400" b="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32287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BEA64F0D-BC9B-4DBD-AEDA-B99C3E0C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8077200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sz="28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14.3</a:t>
            </a:r>
            <a:r>
              <a:rPr lang="en-US" altLang="zh-CN" sz="2400" dirty="0"/>
              <a:t>    </a:t>
            </a:r>
          </a:p>
          <a:p>
            <a:pPr eaLnBrk="1" hangingPunct="1"/>
            <a:r>
              <a:rPr lang="en-US" altLang="zh-CN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在无向图中，关联一对顶点的无向边如果多于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条，则称这些边为</a:t>
            </a:r>
            <a:r>
              <a:rPr lang="zh-CN" altLang="en-US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平行边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，平行边的条数称为</a:t>
            </a:r>
            <a:r>
              <a:rPr lang="zh-CN" altLang="en-US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重数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800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在有向图中，关联一对顶点的有向边如果多于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条，并且这些边的始点与终点相同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即方向相同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，则称这些边为</a:t>
            </a:r>
            <a:r>
              <a:rPr lang="zh-CN" altLang="en-US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平行边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  含平行边的图称为</a:t>
            </a:r>
            <a:r>
              <a:rPr lang="zh-CN" altLang="en-US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多重图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，既不含平行边也不含环的图称为</a:t>
            </a:r>
            <a:r>
              <a:rPr lang="zh-CN" altLang="en-US" sz="240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简单图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0706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0706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13830</TotalTime>
  <Words>5145</Words>
  <Application>Microsoft Office PowerPoint</Application>
  <PresentationFormat>全屏显示(4:3)</PresentationFormat>
  <Paragraphs>373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Mathematica3</vt:lpstr>
      <vt:lpstr>Matisse ITC</vt:lpstr>
      <vt:lpstr>方正舒体</vt:lpstr>
      <vt:lpstr>黑体</vt:lpstr>
      <vt:lpstr>华文行楷</vt:lpstr>
      <vt:lpstr>楷体</vt:lpstr>
      <vt:lpstr>楷体_GB2312</vt:lpstr>
      <vt:lpstr>隶书</vt:lpstr>
      <vt:lpstr>宋体</vt:lpstr>
      <vt:lpstr>Arial</vt:lpstr>
      <vt:lpstr>Cambria Math</vt:lpstr>
      <vt:lpstr>Lucida Handwriting</vt:lpstr>
      <vt:lpstr>Symbol</vt:lpstr>
      <vt:lpstr>Tahoma</vt:lpstr>
      <vt:lpstr>Times New Roman</vt:lpstr>
      <vt:lpstr>Wingdings</vt:lpstr>
      <vt:lpstr>12数据库系统-第十二章</vt:lpstr>
      <vt:lpstr>Equation</vt:lpstr>
      <vt:lpstr>公式</vt:lpstr>
      <vt:lpstr>CorelDRAW</vt:lpstr>
      <vt:lpstr>BMP 图象</vt:lpstr>
      <vt:lpstr>第十四章  图的基本概念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若P中所有顶点各异，(必然有所有边也各异），则称P为初级通路或路径。 若除了v_(i_0 )=v_(i_s ) 外顶点都各异，且所有边也各异，则称P为初级回路或圈。 将长度为奇数的圈称为奇圈，将长度为偶数的圈称为偶圈。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subject>Graph Theory</dc:subject>
  <dc:creator>lyz</dc:creator>
  <cp:lastModifiedBy>Glenn Lo</cp:lastModifiedBy>
  <cp:revision>770</cp:revision>
  <dcterms:created xsi:type="dcterms:W3CDTF">2001-01-11T13:48:19Z</dcterms:created>
  <dcterms:modified xsi:type="dcterms:W3CDTF">2017-12-18T08:50:48Z</dcterms:modified>
</cp:coreProperties>
</file>