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373" r:id="rId3"/>
    <p:sldId id="387" r:id="rId4"/>
    <p:sldId id="375" r:id="rId5"/>
    <p:sldId id="388" r:id="rId6"/>
    <p:sldId id="385" r:id="rId7"/>
    <p:sldId id="398" r:id="rId8"/>
    <p:sldId id="399" r:id="rId9"/>
    <p:sldId id="400" r:id="rId10"/>
    <p:sldId id="401" r:id="rId11"/>
    <p:sldId id="402" r:id="rId12"/>
    <p:sldId id="403" r:id="rId13"/>
    <p:sldId id="404" r:id="rId14"/>
    <p:sldId id="274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490" autoAdjust="0"/>
    <p:restoredTop sz="94660"/>
  </p:normalViewPr>
  <p:slideViewPr>
    <p:cSldViewPr snapToGrid="0">
      <p:cViewPr varScale="1">
        <p:scale>
          <a:sx n="92" d="100"/>
          <a:sy n="92" d="100"/>
        </p:scale>
        <p:origin x="4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9BB00C-DDB6-4257-9B5E-9AFE7BB729B6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04331-7F5D-4A01-AAB5-CB54CD01BD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584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84EF-28AA-4F8D-8017-21EA00AEB0B1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B6DB-BFCD-4AD7-A0CC-32A37764B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157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84EF-28AA-4F8D-8017-21EA00AEB0B1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B6DB-BFCD-4AD7-A0CC-32A37764B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844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84EF-28AA-4F8D-8017-21EA00AEB0B1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B6DB-BFCD-4AD7-A0CC-32A37764B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287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84EF-28AA-4F8D-8017-21EA00AEB0B1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B6DB-BFCD-4AD7-A0CC-32A37764B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768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84EF-28AA-4F8D-8017-21EA00AEB0B1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B6DB-BFCD-4AD7-A0CC-32A37764B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834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84EF-28AA-4F8D-8017-21EA00AEB0B1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B6DB-BFCD-4AD7-A0CC-32A37764B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327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84EF-28AA-4F8D-8017-21EA00AEB0B1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B6DB-BFCD-4AD7-A0CC-32A37764B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230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84EF-28AA-4F8D-8017-21EA00AEB0B1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B6DB-BFCD-4AD7-A0CC-32A37764B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246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84EF-28AA-4F8D-8017-21EA00AEB0B1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B6DB-BFCD-4AD7-A0CC-32A37764B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9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84EF-28AA-4F8D-8017-21EA00AEB0B1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B6DB-BFCD-4AD7-A0CC-32A37764B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156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84EF-28AA-4F8D-8017-21EA00AEB0B1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B6DB-BFCD-4AD7-A0CC-32A37764B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664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184EF-28AA-4F8D-8017-21EA00AEB0B1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5B6DB-BFCD-4AD7-A0CC-32A37764B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929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886200"/>
            <a:ext cx="6858000" cy="1371600"/>
          </a:xfrm>
        </p:spPr>
        <p:txBody>
          <a:bodyPr>
            <a:normAutofit/>
          </a:bodyPr>
          <a:lstStyle/>
          <a:p>
            <a:r>
              <a:rPr lang="zh-TW" altLang="en-US" sz="32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数学科学学院</a:t>
            </a:r>
            <a:endParaRPr lang="en-US" altLang="zh-TW" sz="32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TW" altLang="en-US" sz="32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罗元勋</a:t>
            </a:r>
            <a:endParaRPr lang="zh-CN" altLang="en-US" sz="32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1515532"/>
            <a:ext cx="7772400" cy="2072572"/>
          </a:xfrm>
        </p:spPr>
        <p:txBody>
          <a:bodyPr>
            <a:normAutofit/>
          </a:bodyPr>
          <a:lstStyle/>
          <a:p>
            <a:r>
              <a:rPr lang="zh-CN" altLang="en-US" sz="5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zh-TW" altLang="en-US" sz="5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十五</a:t>
            </a:r>
            <a:r>
              <a:rPr lang="zh-CN" altLang="en-US" sz="5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章  </a:t>
            </a:r>
            <a:r>
              <a:rPr lang="zh-TW" altLang="en-US" sz="5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欧拉图与</a:t>
            </a:r>
            <a:r>
              <a:rPr lang="en-US" altLang="zh-TW" sz="5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TW" sz="5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TW" sz="5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          </a:t>
            </a:r>
            <a:r>
              <a:rPr lang="zh-TW" altLang="en-US" sz="5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哈密顿图</a:t>
            </a:r>
            <a:endParaRPr lang="zh-CN" altLang="en-US" sz="5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748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99EF65F3-3B65-4A06-BBA9-8C687AF7D9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TW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-US" altLang="zh-TW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TW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最短路问题、中国邮递员</a:t>
            </a:r>
            <a:r>
              <a:rPr lang="en-US" altLang="zh-TW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TW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TW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zh-TW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问题与货郎担问题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5">
                <a:extLst>
                  <a:ext uri="{FF2B5EF4-FFF2-40B4-BE49-F238E27FC236}">
                    <a16:creationId xmlns:a16="http://schemas.microsoft.com/office/drawing/2014/main" id="{4F892040-E6CA-4A83-8D0A-2530D0EA1D9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8579" y="2099730"/>
                <a:ext cx="7166786" cy="1422404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定义</a:t>
                </a:r>
                <a:r>
                  <a:rPr lang="en-US" altLang="zh-TW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15.3 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图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𝐺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𝑉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(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有向图或无向图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),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给定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𝑊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: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𝐸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𝐺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的每一条边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𝑒</m:t>
                    </m:r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称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𝑊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𝑒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为边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:r>
                  <a:rPr lang="zh-TW" altLang="en-US" sz="20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权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把这样的图称作</a:t>
                </a:r>
                <a:r>
                  <a:rPr lang="zh-TW" altLang="en-US" sz="20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带权图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记作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𝐺</m:t>
                    </m:r>
                    <m:r>
                      <a:rPr lang="en-US" altLang="zh-CN" sz="20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𝑉</m:t>
                        </m:r>
                        <m: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𝐸</m:t>
                        </m:r>
                        <m: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𝑊</m:t>
                        </m:r>
                      </m:e>
                    </m:d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𝑢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(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𝑢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)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时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把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𝑊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𝑒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记作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𝑊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𝑢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lang="zh-CN" altLang="en-US" sz="2000" dirty="0"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8" name="内容占位符 5">
                <a:extLst>
                  <a:ext uri="{FF2B5EF4-FFF2-40B4-BE49-F238E27FC236}">
                    <a16:creationId xmlns:a16="http://schemas.microsoft.com/office/drawing/2014/main" id="{4F892040-E6CA-4A83-8D0A-2530D0EA1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579" y="2099730"/>
                <a:ext cx="7166786" cy="1422404"/>
              </a:xfrm>
              <a:prstGeom prst="rect">
                <a:avLst/>
              </a:prstGeom>
              <a:blipFill>
                <a:blip r:embed="rId2"/>
                <a:stretch>
                  <a:fillRect l="-763" r="-2545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9DF41CF-1CD7-4100-910C-5BFF84F4773F}"/>
                  </a:ext>
                </a:extLst>
              </p:cNvPr>
              <p:cNvSpPr txBox="1"/>
              <p:nvPr/>
            </p:nvSpPr>
            <p:spPr>
              <a:xfrm>
                <a:off x="1096680" y="3904360"/>
                <a:ext cx="53718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通路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𝑃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中所有边的权之和称作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𝑃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:r>
                  <a:rPr lang="zh-TW" altLang="en-US" sz="20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长度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记作</a:t>
                </a:r>
                <a:endParaRPr lang="en-US" altLang="zh-TW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9DF41CF-1CD7-4100-910C-5BFF84F477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680" y="3904360"/>
                <a:ext cx="5371854" cy="400110"/>
              </a:xfrm>
              <a:prstGeom prst="rect">
                <a:avLst/>
              </a:prstGeom>
              <a:blipFill>
                <a:blip r:embed="rId3"/>
                <a:stretch>
                  <a:fillRect l="-1022" t="-10606" b="-24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F67E96A9-FD50-429E-9925-43FBC4EA430D}"/>
                  </a:ext>
                </a:extLst>
              </p:cNvPr>
              <p:cNvSpPr/>
              <p:nvPr/>
            </p:nvSpPr>
            <p:spPr>
              <a:xfrm>
                <a:off x="6262104" y="3777735"/>
                <a:ext cx="2253246" cy="7943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𝑊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𝑃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𝑒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𝑊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𝑒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F67E96A9-FD50-429E-9925-43FBC4EA43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2104" y="3777735"/>
                <a:ext cx="2253246" cy="7943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77A6D1B-E954-4F3C-9FCD-B4B52DF09AFC}"/>
                  </a:ext>
                </a:extLst>
              </p:cNvPr>
              <p:cNvSpPr txBox="1"/>
              <p:nvPr/>
            </p:nvSpPr>
            <p:spPr>
              <a:xfrm>
                <a:off x="1096680" y="4957309"/>
                <a:ext cx="53718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回路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𝐶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中所有边的权之和称作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𝐶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:r>
                  <a:rPr lang="zh-TW" altLang="en-US" sz="20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长度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记作</a:t>
                </a:r>
                <a:endParaRPr lang="en-US" altLang="zh-TW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77A6D1B-E954-4F3C-9FCD-B4B52DF09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680" y="4957309"/>
                <a:ext cx="5371854" cy="400110"/>
              </a:xfrm>
              <a:prstGeom prst="rect">
                <a:avLst/>
              </a:prstGeom>
              <a:blipFill>
                <a:blip r:embed="rId5"/>
                <a:stretch>
                  <a:fillRect l="-1022" t="-10606" b="-24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240C620-969D-489B-9AA6-413DB7CE5774}"/>
                  </a:ext>
                </a:extLst>
              </p:cNvPr>
              <p:cNvSpPr/>
              <p:nvPr/>
            </p:nvSpPr>
            <p:spPr>
              <a:xfrm>
                <a:off x="6262104" y="4830684"/>
                <a:ext cx="2253246" cy="7943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𝑊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𝐶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𝑒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𝑊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𝑒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240C620-969D-489B-9AA6-413DB7CE57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2104" y="4830684"/>
                <a:ext cx="2253246" cy="7943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869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内容占位符 5">
                <a:extLst>
                  <a:ext uri="{FF2B5EF4-FFF2-40B4-BE49-F238E27FC236}">
                    <a16:creationId xmlns:a16="http://schemas.microsoft.com/office/drawing/2014/main" id="{10DD53CA-9A8A-4776-8B55-1EF0134354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44" y="1095375"/>
                <a:ext cx="7426056" cy="15430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b="1" dirty="0" smtClean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最短路问题 </a:t>
                </a:r>
                <a:r>
                  <a:rPr lang="en-US" altLang="zh-TW" sz="2000" b="1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(Shortest Path Problem</a:t>
                </a:r>
                <a:r>
                  <a:rPr lang="en-US" altLang="zh-TW" sz="2000" b="1" dirty="0">
                    <a:solidFill>
                      <a:srgbClr val="00B0F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endParaRPr lang="en-US" altLang="zh-TW" sz="2000" b="1" dirty="0">
                  <a:solidFill>
                    <a:srgbClr val="00B0F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spcBef>
                    <a:spcPct val="50000"/>
                  </a:spcBef>
                  <a:buNone/>
                </a:pP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给定带权图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𝐺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𝑉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𝐸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𝑊</m:t>
                        </m:r>
                      </m:e>
                    </m:d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及顶点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𝑢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𝑣</m:t>
                    </m:r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其中每一条边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𝑒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的权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𝑊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𝑒</m:t>
                        </m:r>
                      </m:e>
                    </m:d>
                  </m:oMath>
                </a14:m>
                <a:endParaRPr lang="en-US" altLang="zh-TW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spcBef>
                    <a:spcPct val="50000"/>
                  </a:spcBef>
                  <a:buNone/>
                </a:pP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为非负实数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求</a:t>
                </a:r>
                <a:r>
                  <a:rPr lang="zh-TW" altLang="en-US" sz="20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从</a:t>
                </a:r>
                <a14:m>
                  <m:oMath xmlns:m="http://schemas.openxmlformats.org/officeDocument/2006/math">
                    <m:r>
                      <a:rPr lang="en-US" altLang="zh-TW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𝑢</m:t>
                    </m:r>
                  </m:oMath>
                </a14:m>
                <a:r>
                  <a:rPr lang="zh-TW" altLang="en-US" sz="20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TW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𝑣</m:t>
                    </m:r>
                  </m:oMath>
                </a14:m>
                <a:r>
                  <a:rPr lang="zh-TW" altLang="en-US" sz="20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的最短路径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7" name="内容占位符 5">
                <a:extLst>
                  <a:ext uri="{FF2B5EF4-FFF2-40B4-BE49-F238E27FC236}">
                    <a16:creationId xmlns:a16="http://schemas.microsoft.com/office/drawing/2014/main" id="{10DD53CA-9A8A-4776-8B55-1EF0134354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44" y="1095375"/>
                <a:ext cx="7426056" cy="1543049"/>
              </a:xfrm>
              <a:prstGeom prst="rect">
                <a:avLst/>
              </a:prstGeom>
              <a:blipFill>
                <a:blip r:embed="rId2"/>
                <a:stretch>
                  <a:fillRect l="-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5">
                <a:extLst>
                  <a:ext uri="{FF2B5EF4-FFF2-40B4-BE49-F238E27FC236}">
                    <a16:creationId xmlns:a16="http://schemas.microsoft.com/office/drawing/2014/main" id="{3A82E4DE-C7ED-437F-926C-F28BFB0445F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1411" y="2915710"/>
                <a:ext cx="5885122" cy="53869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TW" sz="20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Dijkstra </a:t>
                </a:r>
                <a:r>
                  <a:rPr lang="zh-TW" altLang="en-US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算法</a:t>
                </a:r>
                <a:r>
                  <a:rPr lang="en-US" altLang="zh-TW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: </a:t>
                </a:r>
                <a:r>
                  <a:rPr lang="zh-TW" altLang="en-US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求固定点</a:t>
                </a:r>
                <a14:m>
                  <m:oMath xmlns:m="http://schemas.openxmlformats.org/officeDocument/2006/math">
                    <m:r>
                      <a:rPr lang="en-US" altLang="zh-TW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𝒔</m:t>
                    </m:r>
                    <m:r>
                      <a:rPr lang="en-US" altLang="zh-TW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出发的最小路径的算法</a:t>
                </a:r>
                <a:endParaRPr lang="en-US" altLang="zh-TW" sz="2000" i="1" dirty="0">
                  <a:solidFill>
                    <a:srgbClr val="C00000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" name="内容占位符 5">
                <a:extLst>
                  <a:ext uri="{FF2B5EF4-FFF2-40B4-BE49-F238E27FC236}">
                    <a16:creationId xmlns:a16="http://schemas.microsoft.com/office/drawing/2014/main" id="{3A82E4DE-C7ED-437F-926C-F28BFB0445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411" y="2915710"/>
                <a:ext cx="5885122" cy="538690"/>
              </a:xfrm>
              <a:prstGeom prst="rect">
                <a:avLst/>
              </a:prstGeom>
              <a:blipFill>
                <a:blip r:embed="rId3"/>
                <a:stretch>
                  <a:fillRect l="-1036" b="-44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内容占位符 5">
                <a:extLst>
                  <a:ext uri="{FF2B5EF4-FFF2-40B4-BE49-F238E27FC236}">
                    <a16:creationId xmlns:a16="http://schemas.microsoft.com/office/drawing/2014/main" id="{9B5052A3-C0B5-4B27-9022-3375E3F377C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43811" y="3469218"/>
                <a:ext cx="7121256" cy="27537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>
                  <a:lnSpc>
                    <a:spcPts val="32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altLang="zh-TW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TW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TW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TW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altLang="zh-TW" sz="1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1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TW" sz="18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sSub>
                      <m:sSubPr>
                        <m:ctrlPr>
                          <a:rPr lang="en-US" altLang="zh-TW" sz="1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TW" sz="1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𝑙</m:t>
                        </m:r>
                      </m:e>
                      <m:sub>
                        <m:r>
                          <a:rPr lang="en-US" altLang="zh-TW" sz="1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sz="1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TW" sz="1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𝑣</m:t>
                        </m:r>
                      </m:e>
                    </m:d>
                    <m:r>
                      <a:rPr lang="en-US" altLang="zh-TW" sz="18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TW" sz="18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𝑊</m:t>
                    </m:r>
                    <m:d>
                      <m:dPr>
                        <m:ctrlPr>
                          <a:rPr lang="en-US" altLang="zh-TW" sz="1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TW" sz="1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𝑠</m:t>
                        </m:r>
                        <m:r>
                          <a:rPr lang="en-US" altLang="zh-TW" sz="1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TW" sz="1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𝑣</m:t>
                        </m:r>
                      </m:e>
                    </m:d>
                    <m:r>
                      <a:rPr lang="en-US" altLang="zh-TW" sz="1800" b="0" i="0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en-US" altLang="zh-TW" sz="1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/>
                </a:r>
                <a:br>
                  <a:rPr lang="en-US" altLang="zh-TW" sz="1800" dirty="0">
                    <a:latin typeface="黑体" panose="02010609060101010101" pitchFamily="49" charset="-122"/>
                    <a:ea typeface="黑体" panose="02010609060101010101" pitchFamily="49" charset="-122"/>
                  </a:rPr>
                </a:br>
                <a:r>
                  <a:rPr lang="en-US" altLang="zh-TW" sz="1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TW" altLang="en-US" sz="1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TW" sz="18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𝑑</m:t>
                    </m:r>
                    <m:d>
                      <m:dPr>
                        <m:ctrlPr>
                          <a:rPr lang="en-US" altLang="zh-TW" sz="1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𝑠</m:t>
                        </m:r>
                        <m:r>
                          <a:rPr lang="en-US" altLang="zh-TW" sz="1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𝑠</m:t>
                        </m:r>
                      </m:e>
                    </m:d>
                    <m:r>
                      <a:rPr lang="en-US" altLang="zh-TW" sz="18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0</m:t>
                    </m:r>
                  </m:oMath>
                </a14:m>
                <a:r>
                  <a:rPr lang="en-US" altLang="zh-TW" sz="1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TW" sz="1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𝑠</m:t>
                    </m:r>
                    <m:r>
                      <a:rPr lang="en-US" altLang="zh-TW" sz="1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18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为永久标号</a:t>
                </a:r>
                <a:r>
                  <a:rPr lang="en-US" altLang="zh-TW" sz="1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1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其余点是临时标号</a:t>
                </a:r>
                <a:r>
                  <a:rPr lang="en-US" altLang="zh-TW" sz="1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pPr marL="457200" indent="-457200">
                  <a:lnSpc>
                    <a:spcPts val="32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zh-TW" altLang="en-US" sz="1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取</a:t>
                </a:r>
                <a14:m>
                  <m:oMath xmlns:m="http://schemas.openxmlformats.org/officeDocument/2006/math">
                    <m:r>
                      <a:rPr lang="en-US" altLang="zh-TW" sz="18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sSub>
                      <m:sSubPr>
                        <m:ctrlPr>
                          <a:rPr lang="en-US" altLang="zh-TW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𝑙</m:t>
                        </m:r>
                      </m:e>
                      <m:sub>
                        <m:r>
                          <a:rPr lang="en-US" altLang="zh-TW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TW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𝑡</m:t>
                        </m:r>
                      </m:e>
                    </m:d>
                    <m:r>
                      <a:rPr lang="en-US" altLang="zh-TW" sz="1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unc>
                      <m:funcPr>
                        <m:ctrlPr>
                          <a:rPr lang="en-US" altLang="zh-TW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18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sz="1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1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zh-TW" sz="1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sz="18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TW" sz="18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altLang="zh-TW" sz="1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:</m:t>
                            </m:r>
                            <m:r>
                              <a:rPr lang="en-US" altLang="zh-TW" sz="1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𝑣</m:t>
                            </m:r>
                            <m:r>
                              <a:rPr lang="en-US" altLang="zh-TW" sz="1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 </m:t>
                            </m:r>
                            <m:r>
                              <a:rPr lang="zh-TW" altLang="en-US" sz="1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为</m:t>
                            </m:r>
                            <m:r>
                              <a:rPr lang="zh-TW" altLang="en-US" sz="18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临</m:t>
                            </m:r>
                            <m:r>
                              <a:rPr lang="zh-TW" altLang="en-US" sz="1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时</m:t>
                            </m:r>
                            <m:r>
                              <a:rPr lang="zh-TW" altLang="en-US" sz="18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标</m:t>
                            </m:r>
                            <m:r>
                              <a:rPr lang="zh-TW" altLang="en-US" sz="1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号</m:t>
                            </m:r>
                          </m:e>
                        </m:d>
                      </m:e>
                    </m:func>
                  </m:oMath>
                </a14:m>
                <a:endParaRPr lang="en-US" altLang="zh-TW" sz="1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914400" lvl="1" indent="-457200">
                  <a:lnSpc>
                    <a:spcPts val="3200"/>
                  </a:lnSpc>
                  <a:spcBef>
                    <a:spcPts val="0"/>
                  </a:spcBef>
                  <a:buFont typeface="+mj-lt"/>
                  <a:buAutoNum type="alphaLcParenR"/>
                </a:pPr>
                <a:r>
                  <a:rPr lang="en-US" altLang="zh-TW" sz="1800" b="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TW" sz="1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TW" altLang="en-US" sz="18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改为永久标号</a:t>
                </a:r>
                <a:r>
                  <a:rPr lang="en-US" altLang="zh-TW" sz="1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1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且令</a:t>
                </a:r>
                <a14:m>
                  <m:oMath xmlns:m="http://schemas.openxmlformats.org/officeDocument/2006/math">
                    <m:r>
                      <a:rPr lang="en-US" altLang="zh-TW" sz="18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18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𝑑</m:t>
                    </m:r>
                    <m:d>
                      <m:dPr>
                        <m:ctrlPr>
                          <a:rPr lang="en-US" altLang="zh-TW" sz="1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𝑠</m:t>
                        </m:r>
                        <m:r>
                          <a:rPr lang="en-US" altLang="zh-TW" sz="1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TW" sz="1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𝑡</m:t>
                        </m:r>
                      </m:e>
                    </m:d>
                    <m:r>
                      <a:rPr lang="en-US" altLang="zh-TW" sz="18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TW" sz="1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TW" sz="1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𝑙</m:t>
                        </m:r>
                      </m:e>
                      <m:sub>
                        <m:r>
                          <a:rPr lang="en-US" altLang="zh-TW" sz="1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sz="1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𝑡</m:t>
                        </m:r>
                      </m:e>
                    </m:d>
                    <m:r>
                      <a:rPr lang="en-US" altLang="zh-TW" sz="18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endParaRPr lang="en-US" altLang="zh-TW" sz="1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914400" lvl="1" indent="-457200">
                  <a:lnSpc>
                    <a:spcPts val="3200"/>
                  </a:lnSpc>
                  <a:spcBef>
                    <a:spcPts val="0"/>
                  </a:spcBef>
                  <a:buFont typeface="+mj-lt"/>
                  <a:buAutoNum type="alphaLcParenR"/>
                </a:pPr>
                <a:r>
                  <a:rPr lang="zh-TW" altLang="en-US" sz="1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对所有临时标号</a:t>
                </a:r>
                <a14:m>
                  <m:oMath xmlns:m="http://schemas.openxmlformats.org/officeDocument/2006/math">
                    <m:r>
                      <a:rPr lang="en-US" altLang="zh-TW" sz="18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𝑣</m:t>
                    </m:r>
                  </m:oMath>
                </a14:m>
                <a:r>
                  <a:rPr lang="en-US" altLang="zh-TW" sz="1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1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更新</a:t>
                </a:r>
                <a14:m>
                  <m:oMath xmlns:m="http://schemas.openxmlformats.org/officeDocument/2006/math">
                    <m:r>
                      <a:rPr lang="en-US" altLang="zh-TW" sz="18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sSub>
                      <m:sSubPr>
                        <m:ctrlPr>
                          <a:rPr lang="en-US" altLang="zh-TW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TW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𝑙</m:t>
                        </m:r>
                      </m:e>
                      <m:sub>
                        <m:r>
                          <a:rPr lang="en-US" altLang="zh-TW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TW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𝑣</m:t>
                        </m:r>
                      </m:e>
                    </m:d>
                    <m:r>
                      <a:rPr lang="en-US" altLang="zh-TW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unc>
                      <m:funcPr>
                        <m:ctrlPr>
                          <a:rPr lang="en-US" altLang="zh-TW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18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sz="1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1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zh-TW" sz="1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sz="1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TW" sz="1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altLang="zh-TW" sz="1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,</m:t>
                            </m:r>
                            <m:r>
                              <a:rPr lang="en-US" altLang="zh-TW" sz="1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𝑑</m:t>
                            </m:r>
                            <m:d>
                              <m:dPr>
                                <m:ctrlPr>
                                  <a:rPr lang="en-US" altLang="zh-TW" sz="18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TW" sz="18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𝑠</m:t>
                                </m:r>
                                <m:r>
                                  <a:rPr lang="en-US" altLang="zh-TW" sz="18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,</m:t>
                                </m:r>
                                <m:r>
                                  <a:rPr lang="en-US" altLang="zh-TW" sz="18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zh-TW" sz="1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+</m:t>
                            </m:r>
                            <m:r>
                              <a:rPr lang="en-US" altLang="zh-TW" sz="1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𝑊</m:t>
                            </m:r>
                            <m:r>
                              <a:rPr lang="en-US" altLang="zh-TW" sz="1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(</m:t>
                            </m:r>
                            <m:r>
                              <a:rPr lang="en-US" altLang="zh-TW" sz="1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𝑡</m:t>
                            </m:r>
                            <m:r>
                              <a:rPr lang="en-US" altLang="zh-TW" sz="1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,</m:t>
                            </m:r>
                            <m:r>
                              <a:rPr lang="en-US" altLang="zh-TW" sz="1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𝑣</m:t>
                            </m:r>
                            <m:r>
                              <a:rPr lang="en-US" altLang="zh-TW" sz="1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en-US" altLang="zh-TW" sz="1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457200" indent="-457200">
                  <a:lnSpc>
                    <a:spcPts val="32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zh-TW" altLang="en-US" sz="1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若还有临时标号顶点</a:t>
                </a:r>
                <a:r>
                  <a:rPr lang="en-US" altLang="zh-TW" sz="1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1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返回</a:t>
                </a:r>
                <a:r>
                  <a:rPr lang="en-US" altLang="zh-TW" sz="1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2.</a:t>
                </a:r>
              </a:p>
            </p:txBody>
          </p:sp>
        </mc:Choice>
        <mc:Fallback xmlns="">
          <p:sp>
            <p:nvSpPr>
              <p:cNvPr id="10" name="内容占位符 5">
                <a:extLst>
                  <a:ext uri="{FF2B5EF4-FFF2-40B4-BE49-F238E27FC236}">
                    <a16:creationId xmlns:a16="http://schemas.microsoft.com/office/drawing/2014/main" id="{9B5052A3-C0B5-4B27-9022-3375E3F37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811" y="3469218"/>
                <a:ext cx="7121256" cy="2753783"/>
              </a:xfrm>
              <a:prstGeom prst="rect">
                <a:avLst/>
              </a:prstGeom>
              <a:blipFill>
                <a:blip r:embed="rId4"/>
                <a:stretch>
                  <a:fillRect l="-6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D01F0312-47BB-455B-A1F2-4CE02B8228BF}"/>
                  </a:ext>
                </a:extLst>
              </p:cNvPr>
              <p:cNvSpPr/>
              <p:nvPr/>
            </p:nvSpPr>
            <p:spPr>
              <a:xfrm>
                <a:off x="5043681" y="3488976"/>
                <a:ext cx="1850635" cy="404983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𝑙</m:t>
                      </m:r>
                      <m:d>
                        <m:dPr>
                          <m:ctrlPr>
                            <a:rPr lang="en-US" altLang="zh-TW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TW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𝑣</m:t>
                          </m:r>
                        </m:e>
                      </m:d>
                      <m:r>
                        <a:rPr lang="en-US" altLang="zh-TW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d>
                        <m:dPr>
                          <m:ctrlPr>
                            <a:rPr lang="en-US" altLang="zh-TW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TW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𝑠</m:t>
                          </m:r>
                          <m:r>
                            <a:rPr lang="en-US" altLang="zh-TW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TW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TW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TW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𝑣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D01F0312-47BB-455B-A1F2-4CE02B8228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681" y="3488976"/>
                <a:ext cx="1850635" cy="4049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9E52BCC1-4ABE-4CAE-A092-3B1EE0712860}"/>
                  </a:ext>
                </a:extLst>
              </p:cNvPr>
              <p:cNvSpPr/>
              <p:nvPr/>
            </p:nvSpPr>
            <p:spPr>
              <a:xfrm>
                <a:off x="5043681" y="5620110"/>
                <a:ext cx="3389518" cy="404983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:r>
                  <a:rPr lang="zh-TW" altLang="en-US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若有更动</a:t>
                </a:r>
                <a:r>
                  <a:rPr lang="en-US" altLang="zh-TW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则令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𝑙</m:t>
                    </m:r>
                    <m:d>
                      <m:dPr>
                        <m:ctrlPr>
                          <a:rPr lang="en-US" altLang="zh-TW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TW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𝑣</m:t>
                        </m:r>
                      </m:e>
                    </m:d>
                    <m:r>
                      <a:rPr lang="en-US" altLang="zh-TW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d>
                      <m:dPr>
                        <m:ctrlPr>
                          <a:rPr lang="en-US" altLang="zh-TW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𝑡</m:t>
                        </m:r>
                        <m:r>
                          <a:rPr lang="en-US" altLang="zh-TW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TW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TW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TW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endParaRPr lang="zh-CN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9E52BCC1-4ABE-4CAE-A092-3B1EE07128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681" y="5620110"/>
                <a:ext cx="3389518" cy="404983"/>
              </a:xfrm>
              <a:prstGeom prst="rect">
                <a:avLst/>
              </a:prstGeom>
              <a:blipFill>
                <a:blip r:embed="rId6"/>
                <a:stretch>
                  <a:fillRect l="-1439" t="-9091"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9359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5">
            <a:extLst>
              <a:ext uri="{FF2B5EF4-FFF2-40B4-BE49-F238E27FC236}">
                <a16:creationId xmlns:a16="http://schemas.microsoft.com/office/drawing/2014/main" id="{10DD53CA-9A8A-4776-8B55-1EF01343545B}"/>
              </a:ext>
            </a:extLst>
          </p:cNvPr>
          <p:cNvSpPr txBox="1">
            <a:spLocks/>
          </p:cNvSpPr>
          <p:nvPr/>
        </p:nvSpPr>
        <p:spPr>
          <a:xfrm>
            <a:off x="828944" y="1095375"/>
            <a:ext cx="7426056" cy="1557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zh-TW" altLang="en-US" sz="2000" b="1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中国邮递员</a:t>
            </a:r>
            <a:r>
              <a:rPr lang="zh-TW" altLang="en-US" sz="2000" b="1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问题 </a:t>
            </a:r>
            <a:r>
              <a:rPr lang="en-US" altLang="zh-TW" sz="20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(Chinese Postman </a:t>
            </a:r>
            <a:r>
              <a:rPr lang="en-US" altLang="zh-TW" sz="2000" b="1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Problem)</a:t>
            </a:r>
            <a:endParaRPr lang="en-US" altLang="zh-TW" sz="2000" b="1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spcBef>
                <a:spcPct val="50000"/>
              </a:spcBef>
              <a:buNone/>
            </a:pPr>
            <a:r>
              <a:rPr lang="en-US" altLang="zh-TW" sz="200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TW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邮递员从邮局出发</a:t>
            </a:r>
            <a:r>
              <a:rPr lang="en-US" altLang="zh-TW" sz="2000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TW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走遍他负责的街区投递邮件</a:t>
            </a:r>
            <a:r>
              <a:rPr lang="en-US" altLang="zh-TW" sz="2000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TW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最后回到邮局</a:t>
            </a:r>
            <a:r>
              <a:rPr lang="en-US" altLang="zh-TW" sz="2000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zh-TW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问</a:t>
            </a:r>
            <a:r>
              <a:rPr lang="en-US" altLang="zh-TW" sz="2000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TW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如何走才能使他走的路最短</a:t>
            </a:r>
            <a:r>
              <a:rPr lang="en-US" altLang="zh-TW" sz="2000" dirty="0">
                <a:latin typeface="黑体" panose="02010609060101010101" pitchFamily="49" charset="-122"/>
                <a:ea typeface="黑体" panose="02010609060101010101" pitchFamily="49" charset="-122"/>
              </a:rPr>
              <a:t>?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内容占位符 5">
            <a:extLst>
              <a:ext uri="{FF2B5EF4-FFF2-40B4-BE49-F238E27FC236}">
                <a16:creationId xmlns:a16="http://schemas.microsoft.com/office/drawing/2014/main" id="{3A82E4DE-C7ED-437F-926C-F28BFB0445F0}"/>
              </a:ext>
            </a:extLst>
          </p:cNvPr>
          <p:cNvSpPr txBox="1">
            <a:spLocks/>
          </p:cNvSpPr>
          <p:nvPr/>
        </p:nvSpPr>
        <p:spPr>
          <a:xfrm>
            <a:off x="828944" y="2710392"/>
            <a:ext cx="7028122" cy="1029758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zh-TW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图论提问法</a:t>
            </a:r>
            <a:r>
              <a:rPr lang="en-US" altLang="zh-TW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 </a:t>
            </a:r>
            <a:r>
              <a:rPr lang="zh-TW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给定一个带权无向图</a:t>
            </a:r>
            <a:r>
              <a:rPr lang="en-US" altLang="zh-TW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TW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权为非负实数</a:t>
            </a:r>
            <a:r>
              <a:rPr lang="en-US" altLang="zh-TW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TW" altLang="en-US" sz="20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求每一条边至少经过一次的最短回路</a:t>
            </a:r>
            <a:r>
              <a:rPr lang="en-US" altLang="zh-TW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endParaRPr lang="en-US" altLang="zh-TW" sz="2000" i="1" dirty="0">
              <a:solidFill>
                <a:schemeClr val="tx1"/>
              </a:solidFill>
              <a:latin typeface="Cambria Math" panose="02040503050406030204" pitchFamily="18" charset="0"/>
              <a:ea typeface="黑体" panose="02010609060101010101" pitchFamily="49" charset="-122"/>
            </a:endParaRPr>
          </a:p>
        </p:txBody>
      </p:sp>
      <p:sp>
        <p:nvSpPr>
          <p:cNvPr id="8" name="内容占位符 5">
            <a:extLst>
              <a:ext uri="{FF2B5EF4-FFF2-40B4-BE49-F238E27FC236}">
                <a16:creationId xmlns:a16="http://schemas.microsoft.com/office/drawing/2014/main" id="{AC10D061-6541-49DA-B7A7-47977F5F9B38}"/>
              </a:ext>
            </a:extLst>
          </p:cNvPr>
          <p:cNvSpPr txBox="1">
            <a:spLocks/>
          </p:cNvSpPr>
          <p:nvPr/>
        </p:nvSpPr>
        <p:spPr>
          <a:xfrm>
            <a:off x="1091411" y="4024843"/>
            <a:ext cx="5885122" cy="1343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zh-TW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zh-TW" altLang="en-US" sz="20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法</a:t>
            </a:r>
            <a:r>
              <a:rPr lang="en-US" altLang="zh-TW" sz="20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 </a:t>
            </a:r>
            <a:r>
              <a:rPr lang="zh-TW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若原图是欧拉</a:t>
            </a:r>
            <a:r>
              <a:rPr lang="en-US" altLang="zh-TW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TW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则最短回路为欧拉回路</a:t>
            </a:r>
            <a:r>
              <a:rPr lang="en-US" altLang="zh-TW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altLang="zh-TW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zh-TW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若不是欧拉</a:t>
            </a:r>
            <a:r>
              <a:rPr lang="en-US" altLang="zh-TW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TW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则重复某些边</a:t>
            </a:r>
            <a:r>
              <a:rPr lang="en-US" altLang="zh-TW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TW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使图形为欧拉</a:t>
            </a:r>
            <a:r>
              <a:rPr lang="en-US" altLang="zh-TW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altLang="zh-TW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zh-TW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重复的边必须让总权为最小</a:t>
            </a:r>
            <a:r>
              <a:rPr lang="en-US" altLang="zh-TW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461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内容占位符 5">
                <a:extLst>
                  <a:ext uri="{FF2B5EF4-FFF2-40B4-BE49-F238E27FC236}">
                    <a16:creationId xmlns:a16="http://schemas.microsoft.com/office/drawing/2014/main" id="{10DD53CA-9A8A-4776-8B55-1EF0134354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44" y="1095375"/>
                <a:ext cx="7426056" cy="23336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货郎担</a:t>
                </a:r>
                <a:r>
                  <a:rPr lang="zh-TW" altLang="en-US" sz="2000" b="1" dirty="0" smtClean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问题 </a:t>
                </a:r>
                <a:r>
                  <a:rPr lang="en-US" altLang="zh-TW" sz="2000" b="1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(Traveling Salesman Problem)</a:t>
                </a:r>
                <a:endParaRPr lang="en-US" altLang="zh-TW" sz="2000" b="1" dirty="0">
                  <a:solidFill>
                    <a:srgbClr val="00B0F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ct val="50000"/>
                  </a:spcBef>
                  <a:buNone/>
                </a:pP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有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个城市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给定城市之间道路的长度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(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长度可以为</a:t>
                </a:r>
                <a14:m>
                  <m:oMath xmlns:m="http://schemas.openxmlformats.org/officeDocument/2006/math">
                    <m:r>
                      <a:rPr lang="zh-TW" altLang="en-US" sz="200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∞</m:t>
                    </m:r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对应这两</a:t>
                </a:r>
                <a:endParaRPr lang="en-US" altLang="zh-TW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spcBef>
                    <a:spcPct val="50000"/>
                  </a:spcBef>
                  <a:buNone/>
                </a:pP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个城市之间无交通线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).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一个旅行商从某个城市出发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要经过每个城</a:t>
                </a:r>
                <a:endParaRPr lang="en-US" altLang="zh-TW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spcBef>
                    <a:spcPct val="50000"/>
                  </a:spcBef>
                  <a:buNone/>
                </a:pP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市一次且仅一次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最后回到出发的城市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pPr marL="0" indent="0">
                  <a:spcBef>
                    <a:spcPct val="50000"/>
                  </a:spcBef>
                  <a:buNone/>
                </a:pP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问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:</a:t>
                </a:r>
                <a:r>
                  <a:rPr lang="zh-TW" altLang="en-US" sz="20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如何走才能使他走的路线最短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?</a:t>
                </a:r>
                <a:endPara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7" name="内容占位符 5">
                <a:extLst>
                  <a:ext uri="{FF2B5EF4-FFF2-40B4-BE49-F238E27FC236}">
                    <a16:creationId xmlns:a16="http://schemas.microsoft.com/office/drawing/2014/main" id="{10DD53CA-9A8A-4776-8B55-1EF0134354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44" y="1095375"/>
                <a:ext cx="7426056" cy="2333625"/>
              </a:xfrm>
              <a:prstGeom prst="rect">
                <a:avLst/>
              </a:prstGeom>
              <a:blipFill>
                <a:blip r:embed="rId2"/>
                <a:stretch>
                  <a:fillRect l="-903" r="-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内容占位符 5">
                <a:extLst>
                  <a:ext uri="{FF2B5EF4-FFF2-40B4-BE49-F238E27FC236}">
                    <a16:creationId xmlns:a16="http://schemas.microsoft.com/office/drawing/2014/main" id="{3A82E4DE-C7ED-437F-926C-F28BFB0445F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44" y="3517956"/>
                <a:ext cx="7028122" cy="1029758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b="1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图论提问法</a:t>
                </a:r>
                <a:r>
                  <a:rPr lang="en-US" altLang="zh-TW" sz="2000" b="1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: </a:t>
                </a:r>
                <a:r>
                  <a:rPr lang="zh-TW" altLang="en-US" sz="2000" b="1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给定一个</a:t>
                </a:r>
                <a14:m>
                  <m:oMath xmlns:m="http://schemas.openxmlformats.org/officeDocument/2006/math">
                    <m:r>
                      <a:rPr lang="en-US" altLang="zh-TW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𝑛</m:t>
                    </m:r>
                    <m:r>
                      <a:rPr lang="en-US" altLang="zh-TW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b="1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阶完全带权图</a:t>
                </a:r>
                <a:r>
                  <a:rPr lang="en-US" altLang="zh-TW" sz="2000" b="1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,</a:t>
                </a:r>
                <a:r>
                  <a:rPr lang="zh-TW" altLang="en-US" sz="2000" b="1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各边的权非负且可以为</a:t>
                </a:r>
                <a14:m>
                  <m:oMath xmlns:m="http://schemas.openxmlformats.org/officeDocument/2006/math">
                    <m:r>
                      <a:rPr lang="zh-TW" alt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∞</m:t>
                    </m:r>
                  </m:oMath>
                </a14:m>
                <a:r>
                  <a:rPr lang="en-US" altLang="zh-TW" sz="2000" b="1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.</a:t>
                </a:r>
                <a:r>
                  <a:rPr lang="zh-TW" altLang="en-US" sz="2000" b="1" dirty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求图中一条最短的哈密顿回路</a:t>
                </a:r>
                <a:r>
                  <a:rPr lang="en-US" altLang="zh-TW" sz="2000" b="1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.</a:t>
                </a:r>
                <a:endParaRPr lang="en-US" altLang="zh-TW" sz="2000" i="1" dirty="0">
                  <a:solidFill>
                    <a:schemeClr val="tx1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9" name="内容占位符 5">
                <a:extLst>
                  <a:ext uri="{FF2B5EF4-FFF2-40B4-BE49-F238E27FC236}">
                    <a16:creationId xmlns:a16="http://schemas.microsoft.com/office/drawing/2014/main" id="{3A82E4DE-C7ED-437F-926C-F28BFB0445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44" y="3517956"/>
                <a:ext cx="7028122" cy="1029758"/>
              </a:xfrm>
              <a:prstGeom prst="rect">
                <a:avLst/>
              </a:prstGeom>
              <a:blipFill>
                <a:blip r:embed="rId3"/>
                <a:stretch>
                  <a:fillRect l="-865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内容占位符 5">
            <a:extLst>
              <a:ext uri="{FF2B5EF4-FFF2-40B4-BE49-F238E27FC236}">
                <a16:creationId xmlns:a16="http://schemas.microsoft.com/office/drawing/2014/main" id="{AC10D061-6541-49DA-B7A7-47977F5F9B38}"/>
              </a:ext>
            </a:extLst>
          </p:cNvPr>
          <p:cNvSpPr txBox="1">
            <a:spLocks/>
          </p:cNvSpPr>
          <p:nvPr/>
        </p:nvSpPr>
        <p:spPr>
          <a:xfrm>
            <a:off x="1091411" y="4956177"/>
            <a:ext cx="3906616" cy="1621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zh-TW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无有效算</a:t>
            </a:r>
            <a:r>
              <a:rPr lang="zh-TW" altLang="en-US" sz="20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法</a:t>
            </a:r>
            <a:r>
              <a:rPr lang="en-US" altLang="zh-TW" sz="20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! </a:t>
            </a:r>
            <a:endParaRPr lang="en-US" altLang="zh-TW" sz="2000" b="1" dirty="0" smtClean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zh-TW" altLang="en-US" sz="20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zh-TW" altLang="en-US" sz="20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众多</a:t>
            </a:r>
            <a:r>
              <a:rPr lang="en-US" altLang="zh-TW" sz="20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NP-hard</a:t>
            </a:r>
            <a:r>
              <a:rPr lang="zh-TW" altLang="en-US" sz="20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问题中的一个</a:t>
            </a:r>
            <a:r>
              <a:rPr lang="en-US" altLang="zh-TW" sz="20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endParaRPr lang="en-US" altLang="zh-TW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026" y="3943351"/>
            <a:ext cx="3673433" cy="282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474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492537"/>
            <a:ext cx="7886700" cy="410393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TW" altLang="en-US" sz="40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练习</a:t>
            </a:r>
            <a:endParaRPr lang="en-US" altLang="zh-CN" sz="4000" b="1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None/>
            </a:pP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     习题</a:t>
            </a:r>
            <a:r>
              <a:rPr lang="zh-TW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十四 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TW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5,  6,  15,  23,  32,</a:t>
            </a:r>
          </a:p>
          <a:p>
            <a:pPr>
              <a:spcAft>
                <a:spcPts val="1200"/>
              </a:spcAft>
              <a:buNone/>
            </a:pP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        </a:t>
            </a:r>
            <a:r>
              <a:rPr lang="en-US" altLang="zh-TW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34,  36,  45.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习题</a:t>
            </a:r>
            <a:r>
              <a:rPr lang="zh-TW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十五 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TW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3,  11,  20,  21.</a:t>
            </a:r>
            <a:r>
              <a:rPr lang="en-US" altLang="zh-TW" b="1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习题</a:t>
            </a:r>
            <a:r>
              <a:rPr lang="zh-TW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十六 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TW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13,  25,  26.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0966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4020E6F-B8AE-4221-86FD-A8A659A115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TW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.1 </a:t>
            </a:r>
            <a:r>
              <a:rPr lang="zh-TW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歐拉图</a:t>
            </a:r>
            <a:r>
              <a:rPr lang="en-US" altLang="zh-TW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TW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(Eulerian Circuit)</a:t>
            </a:r>
            <a:endParaRPr lang="zh-CN" altLang="en-US" sz="4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内容占位符 5">
            <a:extLst>
              <a:ext uri="{FF2B5EF4-FFF2-40B4-BE49-F238E27FC236}">
                <a16:creationId xmlns:a16="http://schemas.microsoft.com/office/drawing/2014/main" id="{A7B072B8-1373-44D8-85F2-B9362D35DDE4}"/>
              </a:ext>
            </a:extLst>
          </p:cNvPr>
          <p:cNvSpPr txBox="1">
            <a:spLocks/>
          </p:cNvSpPr>
          <p:nvPr/>
        </p:nvSpPr>
        <p:spPr>
          <a:xfrm>
            <a:off x="1096681" y="1546951"/>
            <a:ext cx="7166786" cy="1882050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zh-TW" altLang="en-US" sz="2000" b="1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定义</a:t>
            </a:r>
            <a:r>
              <a:rPr lang="en-US" altLang="zh-TW" sz="2000" b="1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15.1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通过图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无向图或有向图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中所有边一次且仅一次行遍所有顶点的通路称为</a:t>
            </a:r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欧拉通路</a:t>
            </a:r>
            <a:r>
              <a:rPr lang="en-US" altLang="zh-TW" sz="2000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通过图中所有边一次且仅一次行遍所有顶点的回路称为</a:t>
            </a:r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欧拉回路</a:t>
            </a:r>
            <a:r>
              <a:rPr lang="en-US" altLang="zh-TW" sz="2000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具有欧拉回路的图称为</a:t>
            </a:r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欧拉图</a:t>
            </a:r>
            <a:r>
              <a:rPr lang="en-US" altLang="zh-TW" sz="2000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具有欧拉通路而无欧拉回路的图称为</a:t>
            </a:r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半欧拉图</a:t>
            </a:r>
            <a:r>
              <a:rPr lang="en-US" altLang="zh-TW" sz="2000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94B3A128-6D2E-47E7-8F8A-022C9722C68D}"/>
              </a:ext>
            </a:extLst>
          </p:cNvPr>
          <p:cNvSpPr txBox="1"/>
          <p:nvPr/>
        </p:nvSpPr>
        <p:spPr>
          <a:xfrm>
            <a:off x="1096680" y="3684225"/>
            <a:ext cx="2396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平凡图是欧拉图</a:t>
            </a:r>
            <a:r>
              <a:rPr lang="en-US" altLang="zh-TW" sz="2000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87D18BCB-1BE6-4D48-9DEC-4E85C4769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528" y="3522133"/>
            <a:ext cx="4312392" cy="3183982"/>
          </a:xfrm>
          <a:prstGeom prst="rect">
            <a:avLst/>
          </a:prstGeom>
        </p:spPr>
      </p:pic>
      <p:sp>
        <p:nvSpPr>
          <p:cNvPr id="67" name="文本框 66">
            <a:extLst>
              <a:ext uri="{FF2B5EF4-FFF2-40B4-BE49-F238E27FC236}">
                <a16:creationId xmlns:a16="http://schemas.microsoft.com/office/drawing/2014/main" id="{7AC9FCD0-7443-4527-879F-FD8F2BC44097}"/>
              </a:ext>
            </a:extLst>
          </p:cNvPr>
          <p:cNvSpPr txBox="1"/>
          <p:nvPr/>
        </p:nvSpPr>
        <p:spPr>
          <a:xfrm>
            <a:off x="1096680" y="4480091"/>
            <a:ext cx="2525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哥尼斯堡</a:t>
            </a:r>
            <a:r>
              <a:rPr lang="zh-TW" altLang="en-US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七桥问题</a:t>
            </a:r>
            <a:endParaRPr lang="en-US" altLang="zh-TW" sz="20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419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4020E6F-B8AE-4221-86FD-A8A659A115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TW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.1 </a:t>
            </a:r>
            <a:r>
              <a:rPr lang="zh-TW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歐拉图</a:t>
            </a:r>
            <a:r>
              <a:rPr lang="en-US" altLang="zh-TW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TW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(Eulerian Circuit)</a:t>
            </a:r>
            <a:endParaRPr lang="zh-CN" altLang="en-US" sz="4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内容占位符 5">
            <a:extLst>
              <a:ext uri="{FF2B5EF4-FFF2-40B4-BE49-F238E27FC236}">
                <a16:creationId xmlns:a16="http://schemas.microsoft.com/office/drawing/2014/main" id="{A7B072B8-1373-44D8-85F2-B9362D35DDE4}"/>
              </a:ext>
            </a:extLst>
          </p:cNvPr>
          <p:cNvSpPr txBox="1">
            <a:spLocks/>
          </p:cNvSpPr>
          <p:nvPr/>
        </p:nvSpPr>
        <p:spPr>
          <a:xfrm>
            <a:off x="1096681" y="1546951"/>
            <a:ext cx="7166786" cy="1882050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zh-TW" altLang="en-US" sz="2000" b="1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定义</a:t>
            </a:r>
            <a:r>
              <a:rPr lang="en-US" altLang="zh-TW" sz="2000" b="1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15.1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通过图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无向图或有向图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中所有边一次且仅一次行遍所有顶点的通路称为</a:t>
            </a:r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欧拉通路</a:t>
            </a:r>
            <a:r>
              <a:rPr lang="en-US" altLang="zh-TW" sz="2000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通过图中所有边一次且仅一次行遍所有顶点的回路称为</a:t>
            </a:r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欧拉回路</a:t>
            </a:r>
            <a:r>
              <a:rPr lang="en-US" altLang="zh-TW" sz="2000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具有欧拉回路的图称为</a:t>
            </a:r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欧拉图</a:t>
            </a:r>
            <a:r>
              <a:rPr lang="en-US" altLang="zh-TW" sz="2000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具有欧拉通路而无欧拉回路的图称为</a:t>
            </a:r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半欧拉图</a:t>
            </a:r>
            <a:r>
              <a:rPr lang="en-US" altLang="zh-TW" sz="2000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44BDD9B2-336C-4605-8497-0B17D1691187}"/>
              </a:ext>
            </a:extLst>
          </p:cNvPr>
          <p:cNvGrpSpPr/>
          <p:nvPr/>
        </p:nvGrpSpPr>
        <p:grpSpPr>
          <a:xfrm>
            <a:off x="1794355" y="3847540"/>
            <a:ext cx="1532937" cy="862294"/>
            <a:chOff x="1365730" y="3780865"/>
            <a:chExt cx="1532937" cy="862294"/>
          </a:xfrm>
        </p:grpSpPr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A86A3A40-3FB9-4A96-91B7-B0335967FFDC}"/>
                </a:ext>
              </a:extLst>
            </p:cNvPr>
            <p:cNvSpPr/>
            <p:nvPr/>
          </p:nvSpPr>
          <p:spPr>
            <a:xfrm>
              <a:off x="2439303" y="3804780"/>
              <a:ext cx="252000" cy="252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74DC8053-AF3C-46EC-824E-2804DC8EB55B}"/>
                    </a:ext>
                  </a:extLst>
                </p:cNvPr>
                <p:cNvSpPr txBox="1"/>
                <p:nvPr/>
              </p:nvSpPr>
              <p:spPr>
                <a:xfrm>
                  <a:off x="1964060" y="3805336"/>
                  <a:ext cx="203197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74DC8053-AF3C-46EC-824E-2804DC8EB5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4060" y="3805336"/>
                  <a:ext cx="203197" cy="215444"/>
                </a:xfrm>
                <a:prstGeom prst="rect">
                  <a:avLst/>
                </a:prstGeom>
                <a:blipFill>
                  <a:blip r:embed="rId2"/>
                  <a:stretch>
                    <a:fillRect l="-15152" r="-3030"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ADFAE96A-C78B-4EA8-973D-B74D0F96593F}"/>
                </a:ext>
              </a:extLst>
            </p:cNvPr>
            <p:cNvSpPr/>
            <p:nvPr/>
          </p:nvSpPr>
          <p:spPr>
            <a:xfrm>
              <a:off x="1543815" y="3988256"/>
              <a:ext cx="72000" cy="72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13D50CE8-7B5C-4A23-A4A4-79D0FC110DEE}"/>
                </a:ext>
              </a:extLst>
            </p:cNvPr>
            <p:cNvSpPr/>
            <p:nvPr/>
          </p:nvSpPr>
          <p:spPr>
            <a:xfrm>
              <a:off x="1543815" y="4571159"/>
              <a:ext cx="72000" cy="72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FC652E34-F2D1-4141-AE3D-EFFDF6BDAFB3}"/>
                </a:ext>
              </a:extLst>
            </p:cNvPr>
            <p:cNvSpPr/>
            <p:nvPr/>
          </p:nvSpPr>
          <p:spPr>
            <a:xfrm>
              <a:off x="2441282" y="3984780"/>
              <a:ext cx="72000" cy="72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213C3D90-EA2B-41DB-8427-9A0D5E04BF4B}"/>
                </a:ext>
              </a:extLst>
            </p:cNvPr>
            <p:cNvSpPr/>
            <p:nvPr/>
          </p:nvSpPr>
          <p:spPr>
            <a:xfrm>
              <a:off x="2439303" y="4571159"/>
              <a:ext cx="72000" cy="72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89E9C1E8-DCE4-4E3C-9F9F-466938088F2A}"/>
                </a:ext>
              </a:extLst>
            </p:cNvPr>
            <p:cNvCxnSpPr>
              <a:cxnSpLocks/>
              <a:stCxn id="28" idx="4"/>
              <a:endCxn id="29" idx="0"/>
            </p:cNvCxnSpPr>
            <p:nvPr/>
          </p:nvCxnSpPr>
          <p:spPr>
            <a:xfrm>
              <a:off x="1579815" y="4060256"/>
              <a:ext cx="0" cy="5109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08B776BD-BD0B-48C5-A31E-920A89095573}"/>
                </a:ext>
              </a:extLst>
            </p:cNvPr>
            <p:cNvCxnSpPr>
              <a:cxnSpLocks/>
              <a:stCxn id="30" idx="4"/>
              <a:endCxn id="31" idx="0"/>
            </p:cNvCxnSpPr>
            <p:nvPr/>
          </p:nvCxnSpPr>
          <p:spPr>
            <a:xfrm flipH="1">
              <a:off x="2475303" y="4056780"/>
              <a:ext cx="1979" cy="5143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A7E76F36-C138-4F31-AB71-FEE053847C5A}"/>
                </a:ext>
              </a:extLst>
            </p:cNvPr>
            <p:cNvCxnSpPr>
              <a:cxnSpLocks/>
              <a:stCxn id="30" idx="2"/>
              <a:endCxn id="28" idx="6"/>
            </p:cNvCxnSpPr>
            <p:nvPr/>
          </p:nvCxnSpPr>
          <p:spPr>
            <a:xfrm flipH="1">
              <a:off x="1615815" y="4020780"/>
              <a:ext cx="825467" cy="34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03CD9F60-46DB-4B79-B600-926001E2CD55}"/>
                </a:ext>
              </a:extLst>
            </p:cNvPr>
            <p:cNvCxnSpPr>
              <a:cxnSpLocks/>
              <a:stCxn id="31" idx="2"/>
              <a:endCxn id="29" idx="6"/>
            </p:cNvCxnSpPr>
            <p:nvPr/>
          </p:nvCxnSpPr>
          <p:spPr>
            <a:xfrm flipH="1">
              <a:off x="1615815" y="4607159"/>
              <a:ext cx="82348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A8C09988-C47E-45A6-BAA9-8F4210EA32DD}"/>
                    </a:ext>
                  </a:extLst>
                </p:cNvPr>
                <p:cNvSpPr txBox="1"/>
                <p:nvPr/>
              </p:nvSpPr>
              <p:spPr>
                <a:xfrm>
                  <a:off x="1365730" y="4177925"/>
                  <a:ext cx="20736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A8C09988-C47E-45A6-BAA9-8F4210EA32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5730" y="4177925"/>
                  <a:ext cx="207364" cy="215444"/>
                </a:xfrm>
                <a:prstGeom prst="rect">
                  <a:avLst/>
                </a:prstGeom>
                <a:blipFill>
                  <a:blip r:embed="rId3"/>
                  <a:stretch>
                    <a:fillRect l="-11765" r="-2941"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2A9576A3-E326-42F9-AE8D-A5265A48F38F}"/>
                    </a:ext>
                  </a:extLst>
                </p:cNvPr>
                <p:cNvSpPr txBox="1"/>
                <p:nvPr/>
              </p:nvSpPr>
              <p:spPr>
                <a:xfrm>
                  <a:off x="1943977" y="4357333"/>
                  <a:ext cx="20736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2A9576A3-E326-42F9-AE8D-A5265A48F3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3977" y="4357333"/>
                  <a:ext cx="207364" cy="215444"/>
                </a:xfrm>
                <a:prstGeom prst="rect">
                  <a:avLst/>
                </a:prstGeom>
                <a:blipFill>
                  <a:blip r:embed="rId4"/>
                  <a:stretch>
                    <a:fillRect l="-11765" r="-2941" b="-1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81777783-7766-4B20-8023-737768B20FF0}"/>
                    </a:ext>
                  </a:extLst>
                </p:cNvPr>
                <p:cNvSpPr txBox="1"/>
                <p:nvPr/>
              </p:nvSpPr>
              <p:spPr>
                <a:xfrm>
                  <a:off x="2511303" y="4206247"/>
                  <a:ext cx="20736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81777783-7766-4B20-8023-737768B20F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1303" y="4206247"/>
                  <a:ext cx="207364" cy="215444"/>
                </a:xfrm>
                <a:prstGeom prst="rect">
                  <a:avLst/>
                </a:prstGeom>
                <a:blipFill>
                  <a:blip r:embed="rId5"/>
                  <a:stretch>
                    <a:fillRect l="-11765" r="-2941" b="-1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1C5CA930-C12A-4FEB-B924-1D9AE789EF93}"/>
                    </a:ext>
                  </a:extLst>
                </p:cNvPr>
                <p:cNvSpPr txBox="1"/>
                <p:nvPr/>
              </p:nvSpPr>
              <p:spPr>
                <a:xfrm>
                  <a:off x="2691303" y="3780865"/>
                  <a:ext cx="20736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1C5CA930-C12A-4FEB-B924-1D9AE789EF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1303" y="3780865"/>
                  <a:ext cx="207364" cy="215444"/>
                </a:xfrm>
                <a:prstGeom prst="rect">
                  <a:avLst/>
                </a:prstGeom>
                <a:blipFill>
                  <a:blip r:embed="rId6"/>
                  <a:stretch>
                    <a:fillRect l="-14706" r="-2941" b="-13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66CB9594-A618-4427-A4C5-E908A2F98656}"/>
              </a:ext>
            </a:extLst>
          </p:cNvPr>
          <p:cNvGrpSpPr/>
          <p:nvPr/>
        </p:nvGrpSpPr>
        <p:grpSpPr>
          <a:xfrm>
            <a:off x="4000525" y="3866246"/>
            <a:ext cx="1316937" cy="837823"/>
            <a:chOff x="4000525" y="3866246"/>
            <a:chExt cx="1316937" cy="8378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03ED9098-5334-4EDE-83CA-FD87A16325D8}"/>
                    </a:ext>
                  </a:extLst>
                </p:cNvPr>
                <p:cNvSpPr txBox="1"/>
                <p:nvPr/>
              </p:nvSpPr>
              <p:spPr>
                <a:xfrm>
                  <a:off x="4598855" y="3866246"/>
                  <a:ext cx="203197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03ED9098-5334-4EDE-83CA-FD87A16325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8855" y="3866246"/>
                  <a:ext cx="203197" cy="215444"/>
                </a:xfrm>
                <a:prstGeom prst="rect">
                  <a:avLst/>
                </a:prstGeom>
                <a:blipFill>
                  <a:blip r:embed="rId7"/>
                  <a:stretch>
                    <a:fillRect l="-11765" r="-2941"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E1E63DC6-FBB1-4424-8035-2F96177BB292}"/>
                </a:ext>
              </a:extLst>
            </p:cNvPr>
            <p:cNvSpPr/>
            <p:nvPr/>
          </p:nvSpPr>
          <p:spPr>
            <a:xfrm>
              <a:off x="4178610" y="4049166"/>
              <a:ext cx="72000" cy="72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9F28DF0E-B4F0-4EA4-9A77-B9139E20BF8B}"/>
                </a:ext>
              </a:extLst>
            </p:cNvPr>
            <p:cNvSpPr/>
            <p:nvPr/>
          </p:nvSpPr>
          <p:spPr>
            <a:xfrm>
              <a:off x="4178610" y="4632069"/>
              <a:ext cx="72000" cy="72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D22D8AEC-8A06-4A95-A424-DFE3A5502DAC}"/>
                </a:ext>
              </a:extLst>
            </p:cNvPr>
            <p:cNvSpPr/>
            <p:nvPr/>
          </p:nvSpPr>
          <p:spPr>
            <a:xfrm>
              <a:off x="5076077" y="4045690"/>
              <a:ext cx="72000" cy="72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89868AB1-94F2-410E-9C51-FAEAADC45ADC}"/>
                </a:ext>
              </a:extLst>
            </p:cNvPr>
            <p:cNvSpPr/>
            <p:nvPr/>
          </p:nvSpPr>
          <p:spPr>
            <a:xfrm>
              <a:off x="5074098" y="4632069"/>
              <a:ext cx="72000" cy="72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2EDAFE50-CA88-4831-AE9D-69DE78EE0007}"/>
                </a:ext>
              </a:extLst>
            </p:cNvPr>
            <p:cNvCxnSpPr>
              <a:cxnSpLocks/>
              <a:stCxn id="53" idx="4"/>
              <a:endCxn id="54" idx="0"/>
            </p:cNvCxnSpPr>
            <p:nvPr/>
          </p:nvCxnSpPr>
          <p:spPr>
            <a:xfrm>
              <a:off x="4214610" y="4121166"/>
              <a:ext cx="0" cy="5109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C477BF66-818B-4948-9084-37762E3C1E80}"/>
                </a:ext>
              </a:extLst>
            </p:cNvPr>
            <p:cNvCxnSpPr>
              <a:cxnSpLocks/>
              <a:stCxn id="55" idx="4"/>
              <a:endCxn id="56" idx="0"/>
            </p:cNvCxnSpPr>
            <p:nvPr/>
          </p:nvCxnSpPr>
          <p:spPr>
            <a:xfrm flipH="1">
              <a:off x="5110098" y="4117690"/>
              <a:ext cx="1979" cy="5143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22A8841C-4F09-4EA2-86CB-B2998CE23C58}"/>
                </a:ext>
              </a:extLst>
            </p:cNvPr>
            <p:cNvCxnSpPr>
              <a:cxnSpLocks/>
              <a:stCxn id="55" idx="2"/>
              <a:endCxn id="53" idx="6"/>
            </p:cNvCxnSpPr>
            <p:nvPr/>
          </p:nvCxnSpPr>
          <p:spPr>
            <a:xfrm flipH="1">
              <a:off x="4250610" y="4081690"/>
              <a:ext cx="825467" cy="34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B3A03863-5F93-4D27-8ED1-C26DAED6161C}"/>
                </a:ext>
              </a:extLst>
            </p:cNvPr>
            <p:cNvCxnSpPr>
              <a:cxnSpLocks/>
              <a:stCxn id="56" idx="2"/>
              <a:endCxn id="54" idx="6"/>
            </p:cNvCxnSpPr>
            <p:nvPr/>
          </p:nvCxnSpPr>
          <p:spPr>
            <a:xfrm flipH="1">
              <a:off x="4250610" y="4668069"/>
              <a:ext cx="82348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CD4679EA-FBC5-4279-8E8F-04E1068B920E}"/>
                    </a:ext>
                  </a:extLst>
                </p:cNvPr>
                <p:cNvSpPr txBox="1"/>
                <p:nvPr/>
              </p:nvSpPr>
              <p:spPr>
                <a:xfrm>
                  <a:off x="4000525" y="4238835"/>
                  <a:ext cx="20736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CD4679EA-FBC5-4279-8E8F-04E1068B92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0525" y="4238835"/>
                  <a:ext cx="207364" cy="215444"/>
                </a:xfrm>
                <a:prstGeom prst="rect">
                  <a:avLst/>
                </a:prstGeom>
                <a:blipFill>
                  <a:blip r:embed="rId3"/>
                  <a:stretch>
                    <a:fillRect l="-11765" r="-2941"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文本框 61">
                  <a:extLst>
                    <a:ext uri="{FF2B5EF4-FFF2-40B4-BE49-F238E27FC236}">
                      <a16:creationId xmlns:a16="http://schemas.microsoft.com/office/drawing/2014/main" id="{CB32415C-77ED-4973-A32B-08A134F32B2B}"/>
                    </a:ext>
                  </a:extLst>
                </p:cNvPr>
                <p:cNvSpPr txBox="1"/>
                <p:nvPr/>
              </p:nvSpPr>
              <p:spPr>
                <a:xfrm>
                  <a:off x="4578772" y="4418243"/>
                  <a:ext cx="20736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62" name="文本框 61">
                  <a:extLst>
                    <a:ext uri="{FF2B5EF4-FFF2-40B4-BE49-F238E27FC236}">
                      <a16:creationId xmlns:a16="http://schemas.microsoft.com/office/drawing/2014/main" id="{CB32415C-77ED-4973-A32B-08A134F32B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8772" y="4418243"/>
                  <a:ext cx="207364" cy="215444"/>
                </a:xfrm>
                <a:prstGeom prst="rect">
                  <a:avLst/>
                </a:prstGeom>
                <a:blipFill>
                  <a:blip r:embed="rId4"/>
                  <a:stretch>
                    <a:fillRect l="-11765" r="-2941" b="-1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63212BD6-B571-4E3A-9165-9466F61B86BE}"/>
                    </a:ext>
                  </a:extLst>
                </p:cNvPr>
                <p:cNvSpPr txBox="1"/>
                <p:nvPr/>
              </p:nvSpPr>
              <p:spPr>
                <a:xfrm>
                  <a:off x="5110098" y="4238835"/>
                  <a:ext cx="20736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63212BD6-B571-4E3A-9165-9466F61B86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0098" y="4238835"/>
                  <a:ext cx="207364" cy="215444"/>
                </a:xfrm>
                <a:prstGeom prst="rect">
                  <a:avLst/>
                </a:prstGeom>
                <a:blipFill>
                  <a:blip r:embed="rId5"/>
                  <a:stretch>
                    <a:fillRect l="-11765" r="-2941"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788BB9AA-EC1F-47CD-A7A9-D6F6552E063D}"/>
                    </a:ext>
                  </a:extLst>
                </p:cNvPr>
                <p:cNvSpPr txBox="1"/>
                <p:nvPr/>
              </p:nvSpPr>
              <p:spPr>
                <a:xfrm>
                  <a:off x="4495173" y="4154973"/>
                  <a:ext cx="20736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788BB9AA-EC1F-47CD-A7A9-D6F6552E06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5173" y="4154973"/>
                  <a:ext cx="207364" cy="215444"/>
                </a:xfrm>
                <a:prstGeom prst="rect">
                  <a:avLst/>
                </a:prstGeom>
                <a:blipFill>
                  <a:blip r:embed="rId8"/>
                  <a:stretch>
                    <a:fillRect l="-11765" r="-5882" b="-1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A4F5A70C-6D20-43CB-A4F8-C0A6613A8BC2}"/>
                </a:ext>
              </a:extLst>
            </p:cNvPr>
            <p:cNvCxnSpPr>
              <a:cxnSpLocks/>
              <a:stCxn id="55" idx="3"/>
              <a:endCxn id="54" idx="7"/>
            </p:cNvCxnSpPr>
            <p:nvPr/>
          </p:nvCxnSpPr>
          <p:spPr>
            <a:xfrm flipH="1">
              <a:off x="4240066" y="4107146"/>
              <a:ext cx="846555" cy="5354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560A97A2-E8D6-45B9-9D0B-590B1548889D}"/>
              </a:ext>
            </a:extLst>
          </p:cNvPr>
          <p:cNvGrpSpPr/>
          <p:nvPr/>
        </p:nvGrpSpPr>
        <p:grpSpPr>
          <a:xfrm>
            <a:off x="5897857" y="3855668"/>
            <a:ext cx="1658722" cy="848401"/>
            <a:chOff x="5897857" y="3855668"/>
            <a:chExt cx="1658722" cy="8484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A1217A94-651A-4604-AA4B-CB101F8E4B6E}"/>
                    </a:ext>
                  </a:extLst>
                </p:cNvPr>
                <p:cNvSpPr txBox="1"/>
                <p:nvPr/>
              </p:nvSpPr>
              <p:spPr>
                <a:xfrm>
                  <a:off x="6496187" y="3866246"/>
                  <a:ext cx="203197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A1217A94-651A-4604-AA4B-CB101F8E4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6187" y="3866246"/>
                  <a:ext cx="203197" cy="215444"/>
                </a:xfrm>
                <a:prstGeom prst="rect">
                  <a:avLst/>
                </a:prstGeom>
                <a:blipFill>
                  <a:blip r:embed="rId9"/>
                  <a:stretch>
                    <a:fillRect l="-15152" r="-6061"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396581E4-B843-46D9-BEA2-747BC5BD0F95}"/>
                </a:ext>
              </a:extLst>
            </p:cNvPr>
            <p:cNvSpPr/>
            <p:nvPr/>
          </p:nvSpPr>
          <p:spPr>
            <a:xfrm>
              <a:off x="6075942" y="4049166"/>
              <a:ext cx="72000" cy="72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3441288D-6E9D-4AEE-B953-DA93B59E000B}"/>
                </a:ext>
              </a:extLst>
            </p:cNvPr>
            <p:cNvSpPr/>
            <p:nvPr/>
          </p:nvSpPr>
          <p:spPr>
            <a:xfrm>
              <a:off x="6075942" y="4632069"/>
              <a:ext cx="72000" cy="72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55DEBF57-396B-4882-9D11-76A37B6A4806}"/>
                </a:ext>
              </a:extLst>
            </p:cNvPr>
            <p:cNvSpPr/>
            <p:nvPr/>
          </p:nvSpPr>
          <p:spPr>
            <a:xfrm>
              <a:off x="6973409" y="4045690"/>
              <a:ext cx="72000" cy="72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5EA3CE97-EC56-4405-9676-D4C188571498}"/>
                </a:ext>
              </a:extLst>
            </p:cNvPr>
            <p:cNvSpPr/>
            <p:nvPr/>
          </p:nvSpPr>
          <p:spPr>
            <a:xfrm>
              <a:off x="6971430" y="4632069"/>
              <a:ext cx="72000" cy="72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BF1F6B74-F263-48D2-B6E4-CF244F865BD9}"/>
                </a:ext>
              </a:extLst>
            </p:cNvPr>
            <p:cNvCxnSpPr>
              <a:cxnSpLocks/>
              <a:stCxn id="70" idx="4"/>
              <a:endCxn id="71" idx="0"/>
            </p:cNvCxnSpPr>
            <p:nvPr/>
          </p:nvCxnSpPr>
          <p:spPr>
            <a:xfrm>
              <a:off x="6111942" y="4121166"/>
              <a:ext cx="0" cy="5109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A99DB61C-685D-409C-A962-1C4FDA8613DC}"/>
                </a:ext>
              </a:extLst>
            </p:cNvPr>
            <p:cNvCxnSpPr>
              <a:cxnSpLocks/>
              <a:stCxn id="72" idx="4"/>
              <a:endCxn id="73" idx="0"/>
            </p:cNvCxnSpPr>
            <p:nvPr/>
          </p:nvCxnSpPr>
          <p:spPr>
            <a:xfrm flipH="1">
              <a:off x="7007430" y="4117690"/>
              <a:ext cx="1979" cy="5143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BEBE8E27-CF06-4C74-B381-7499A03A5A43}"/>
                </a:ext>
              </a:extLst>
            </p:cNvPr>
            <p:cNvCxnSpPr>
              <a:cxnSpLocks/>
              <a:stCxn id="72" idx="2"/>
              <a:endCxn id="70" idx="6"/>
            </p:cNvCxnSpPr>
            <p:nvPr/>
          </p:nvCxnSpPr>
          <p:spPr>
            <a:xfrm flipH="1">
              <a:off x="6147942" y="4081690"/>
              <a:ext cx="825467" cy="34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56ABD23D-58A9-4513-98D9-3745E625AB1F}"/>
                </a:ext>
              </a:extLst>
            </p:cNvPr>
            <p:cNvCxnSpPr>
              <a:cxnSpLocks/>
              <a:stCxn id="73" idx="2"/>
              <a:endCxn id="71" idx="6"/>
            </p:cNvCxnSpPr>
            <p:nvPr/>
          </p:nvCxnSpPr>
          <p:spPr>
            <a:xfrm flipH="1">
              <a:off x="6147942" y="4668069"/>
              <a:ext cx="82348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932919B2-A945-4C33-9F43-942157524979}"/>
                    </a:ext>
                  </a:extLst>
                </p:cNvPr>
                <p:cNvSpPr txBox="1"/>
                <p:nvPr/>
              </p:nvSpPr>
              <p:spPr>
                <a:xfrm>
                  <a:off x="5897857" y="4238835"/>
                  <a:ext cx="20736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932919B2-A945-4C33-9F43-9421575249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7857" y="4238835"/>
                  <a:ext cx="207364" cy="215444"/>
                </a:xfrm>
                <a:prstGeom prst="rect">
                  <a:avLst/>
                </a:prstGeom>
                <a:blipFill>
                  <a:blip r:embed="rId10"/>
                  <a:stretch>
                    <a:fillRect l="-11429"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19768DA1-A569-49BE-B442-226F125E52EA}"/>
                    </a:ext>
                  </a:extLst>
                </p:cNvPr>
                <p:cNvSpPr txBox="1"/>
                <p:nvPr/>
              </p:nvSpPr>
              <p:spPr>
                <a:xfrm>
                  <a:off x="6476104" y="4418243"/>
                  <a:ext cx="20736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19768DA1-A569-49BE-B442-226F125E52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6104" y="4418243"/>
                  <a:ext cx="207364" cy="215444"/>
                </a:xfrm>
                <a:prstGeom prst="rect">
                  <a:avLst/>
                </a:prstGeom>
                <a:blipFill>
                  <a:blip r:embed="rId4"/>
                  <a:stretch>
                    <a:fillRect l="-11765" r="-2941" b="-1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68F9147D-B85F-4033-A7FA-958725B2C212}"/>
                    </a:ext>
                  </a:extLst>
                </p:cNvPr>
                <p:cNvSpPr txBox="1"/>
                <p:nvPr/>
              </p:nvSpPr>
              <p:spPr>
                <a:xfrm>
                  <a:off x="7007430" y="4238835"/>
                  <a:ext cx="20736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68F9147D-B85F-4033-A7FA-958725B2C2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7430" y="4238835"/>
                  <a:ext cx="207364" cy="215444"/>
                </a:xfrm>
                <a:prstGeom prst="rect">
                  <a:avLst/>
                </a:prstGeom>
                <a:blipFill>
                  <a:blip r:embed="rId11"/>
                  <a:stretch>
                    <a:fillRect l="-14706" r="-2941"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95D92F6A-AB45-4149-AB01-241D54D06492}"/>
                    </a:ext>
                  </a:extLst>
                </p:cNvPr>
                <p:cNvSpPr txBox="1"/>
                <p:nvPr/>
              </p:nvSpPr>
              <p:spPr>
                <a:xfrm>
                  <a:off x="6392505" y="4154973"/>
                  <a:ext cx="20736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95D92F6A-AB45-4149-AB01-241D54D064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2505" y="4154973"/>
                  <a:ext cx="207364" cy="215444"/>
                </a:xfrm>
                <a:prstGeom prst="rect">
                  <a:avLst/>
                </a:prstGeom>
                <a:blipFill>
                  <a:blip r:embed="rId12"/>
                  <a:stretch>
                    <a:fillRect l="-14706" r="-2941" b="-1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86E3E779-A79E-4C1E-BCCF-6ABDB48A9B33}"/>
                </a:ext>
              </a:extLst>
            </p:cNvPr>
            <p:cNvCxnSpPr>
              <a:cxnSpLocks/>
              <a:stCxn id="72" idx="3"/>
              <a:endCxn id="71" idx="7"/>
            </p:cNvCxnSpPr>
            <p:nvPr/>
          </p:nvCxnSpPr>
          <p:spPr>
            <a:xfrm flipH="1">
              <a:off x="6137398" y="4107146"/>
              <a:ext cx="846555" cy="5354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任意多边形: 形状 89">
              <a:extLst>
                <a:ext uri="{FF2B5EF4-FFF2-40B4-BE49-F238E27FC236}">
                  <a16:creationId xmlns:a16="http://schemas.microsoft.com/office/drawing/2014/main" id="{C7FF6997-A942-4ACB-8E12-EFD42E948A79}"/>
                </a:ext>
              </a:extLst>
            </p:cNvPr>
            <p:cNvSpPr/>
            <p:nvPr/>
          </p:nvSpPr>
          <p:spPr>
            <a:xfrm>
              <a:off x="6130925" y="3855668"/>
              <a:ext cx="1224980" cy="786182"/>
            </a:xfrm>
            <a:custGeom>
              <a:avLst/>
              <a:gdLst>
                <a:gd name="connsiteX0" fmla="*/ 0 w 1224980"/>
                <a:gd name="connsiteY0" fmla="*/ 201982 h 786182"/>
                <a:gd name="connsiteX1" fmla="*/ 469900 w 1224980"/>
                <a:gd name="connsiteY1" fmla="*/ 1957 h 786182"/>
                <a:gd name="connsiteX2" fmla="*/ 1060450 w 1224980"/>
                <a:gd name="connsiteY2" fmla="*/ 119432 h 786182"/>
                <a:gd name="connsiteX3" fmla="*/ 1219200 w 1224980"/>
                <a:gd name="connsiteY3" fmla="*/ 424232 h 786182"/>
                <a:gd name="connsiteX4" fmla="*/ 908050 w 1224980"/>
                <a:gd name="connsiteY4" fmla="*/ 786182 h 786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4980" h="786182">
                  <a:moveTo>
                    <a:pt x="0" y="201982"/>
                  </a:moveTo>
                  <a:cubicBezTo>
                    <a:pt x="146579" y="108848"/>
                    <a:pt x="293158" y="15715"/>
                    <a:pt x="469900" y="1957"/>
                  </a:cubicBezTo>
                  <a:cubicBezTo>
                    <a:pt x="646642" y="-11801"/>
                    <a:pt x="935567" y="49053"/>
                    <a:pt x="1060450" y="119432"/>
                  </a:cubicBezTo>
                  <a:cubicBezTo>
                    <a:pt x="1185333" y="189811"/>
                    <a:pt x="1244600" y="313107"/>
                    <a:pt x="1219200" y="424232"/>
                  </a:cubicBezTo>
                  <a:cubicBezTo>
                    <a:pt x="1193800" y="535357"/>
                    <a:pt x="1050925" y="660769"/>
                    <a:pt x="908050" y="786182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3D3532A4-66D4-4DD7-B422-C57420147980}"/>
                    </a:ext>
                  </a:extLst>
                </p:cNvPr>
                <p:cNvSpPr txBox="1"/>
                <p:nvPr/>
              </p:nvSpPr>
              <p:spPr>
                <a:xfrm>
                  <a:off x="7349215" y="3973968"/>
                  <a:ext cx="20736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3D3532A4-66D4-4DD7-B422-C574201479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9215" y="3973968"/>
                  <a:ext cx="207364" cy="215444"/>
                </a:xfrm>
                <a:prstGeom prst="rect">
                  <a:avLst/>
                </a:prstGeom>
                <a:blipFill>
                  <a:blip r:embed="rId13"/>
                  <a:stretch>
                    <a:fillRect l="-14706" r="-2941" b="-1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ABA05BC2-FDE8-4886-B044-FF81CA67DCC6}"/>
              </a:ext>
            </a:extLst>
          </p:cNvPr>
          <p:cNvGrpSpPr/>
          <p:nvPr/>
        </p:nvGrpSpPr>
        <p:grpSpPr>
          <a:xfrm>
            <a:off x="1794355" y="5281546"/>
            <a:ext cx="1352937" cy="837823"/>
            <a:chOff x="1794355" y="5281546"/>
            <a:chExt cx="1352937" cy="8378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文本框 94">
                  <a:extLst>
                    <a:ext uri="{FF2B5EF4-FFF2-40B4-BE49-F238E27FC236}">
                      <a16:creationId xmlns:a16="http://schemas.microsoft.com/office/drawing/2014/main" id="{F9EA8713-E2DD-4FED-A64A-E78BFC4C5472}"/>
                    </a:ext>
                  </a:extLst>
                </p:cNvPr>
                <p:cNvSpPr txBox="1"/>
                <p:nvPr/>
              </p:nvSpPr>
              <p:spPr>
                <a:xfrm>
                  <a:off x="2392685" y="5281546"/>
                  <a:ext cx="203197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95" name="文本框 94">
                  <a:extLst>
                    <a:ext uri="{FF2B5EF4-FFF2-40B4-BE49-F238E27FC236}">
                      <a16:creationId xmlns:a16="http://schemas.microsoft.com/office/drawing/2014/main" id="{F9EA8713-E2DD-4FED-A64A-E78BFC4C54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2685" y="5281546"/>
                  <a:ext cx="203197" cy="215444"/>
                </a:xfrm>
                <a:prstGeom prst="rect">
                  <a:avLst/>
                </a:prstGeom>
                <a:blipFill>
                  <a:blip r:embed="rId2"/>
                  <a:stretch>
                    <a:fillRect l="-15152" r="-3030"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E75678B2-ABE0-4F27-BB3F-0A88B10C7C7D}"/>
                </a:ext>
              </a:extLst>
            </p:cNvPr>
            <p:cNvSpPr/>
            <p:nvPr/>
          </p:nvSpPr>
          <p:spPr>
            <a:xfrm>
              <a:off x="1972440" y="5464466"/>
              <a:ext cx="72000" cy="72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851F3DC7-CDB6-426F-936F-E60A7DE7681D}"/>
                </a:ext>
              </a:extLst>
            </p:cNvPr>
            <p:cNvSpPr/>
            <p:nvPr/>
          </p:nvSpPr>
          <p:spPr>
            <a:xfrm>
              <a:off x="1972440" y="6047369"/>
              <a:ext cx="72000" cy="72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45868B61-48D9-4DDC-A5B1-64B7FCB3110A}"/>
                </a:ext>
              </a:extLst>
            </p:cNvPr>
            <p:cNvSpPr/>
            <p:nvPr/>
          </p:nvSpPr>
          <p:spPr>
            <a:xfrm>
              <a:off x="2869907" y="5460990"/>
              <a:ext cx="72000" cy="72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028695C9-D194-4BAF-93E5-8229C045362B}"/>
                </a:ext>
              </a:extLst>
            </p:cNvPr>
            <p:cNvSpPr/>
            <p:nvPr/>
          </p:nvSpPr>
          <p:spPr>
            <a:xfrm>
              <a:off x="2867928" y="6047369"/>
              <a:ext cx="72000" cy="72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221F2F3D-E99C-4179-81F4-25CE953D16EE}"/>
                </a:ext>
              </a:extLst>
            </p:cNvPr>
            <p:cNvCxnSpPr>
              <a:cxnSpLocks/>
              <a:stCxn id="96" idx="4"/>
              <a:endCxn id="97" idx="0"/>
            </p:cNvCxnSpPr>
            <p:nvPr/>
          </p:nvCxnSpPr>
          <p:spPr>
            <a:xfrm>
              <a:off x="2008440" y="5536466"/>
              <a:ext cx="0" cy="510903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11EBBCF3-0EA8-4B32-AEB2-DD8031CA58E0}"/>
                </a:ext>
              </a:extLst>
            </p:cNvPr>
            <p:cNvCxnSpPr>
              <a:cxnSpLocks/>
              <a:stCxn id="98" idx="4"/>
              <a:endCxn id="99" idx="0"/>
            </p:cNvCxnSpPr>
            <p:nvPr/>
          </p:nvCxnSpPr>
          <p:spPr>
            <a:xfrm flipH="1">
              <a:off x="2903928" y="5532990"/>
              <a:ext cx="1979" cy="514379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674FF42F-9622-4159-8382-78BA70FE14B7}"/>
                </a:ext>
              </a:extLst>
            </p:cNvPr>
            <p:cNvCxnSpPr>
              <a:cxnSpLocks/>
              <a:stCxn id="98" idx="2"/>
              <a:endCxn id="96" idx="6"/>
            </p:cNvCxnSpPr>
            <p:nvPr/>
          </p:nvCxnSpPr>
          <p:spPr>
            <a:xfrm flipH="1">
              <a:off x="2044440" y="5496990"/>
              <a:ext cx="825467" cy="3476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380AB65C-EF44-4097-91B7-328E618AC430}"/>
                </a:ext>
              </a:extLst>
            </p:cNvPr>
            <p:cNvCxnSpPr>
              <a:cxnSpLocks/>
              <a:stCxn id="99" idx="2"/>
              <a:endCxn id="97" idx="6"/>
            </p:cNvCxnSpPr>
            <p:nvPr/>
          </p:nvCxnSpPr>
          <p:spPr>
            <a:xfrm flipH="1">
              <a:off x="2044440" y="6083369"/>
              <a:ext cx="823488" cy="0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文本框 103">
                  <a:extLst>
                    <a:ext uri="{FF2B5EF4-FFF2-40B4-BE49-F238E27FC236}">
                      <a16:creationId xmlns:a16="http://schemas.microsoft.com/office/drawing/2014/main" id="{B3D11F87-84F9-4DF6-8968-68AF53530858}"/>
                    </a:ext>
                  </a:extLst>
                </p:cNvPr>
                <p:cNvSpPr txBox="1"/>
                <p:nvPr/>
              </p:nvSpPr>
              <p:spPr>
                <a:xfrm>
                  <a:off x="1794355" y="5654135"/>
                  <a:ext cx="20736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04" name="文本框 103">
                  <a:extLst>
                    <a:ext uri="{FF2B5EF4-FFF2-40B4-BE49-F238E27FC236}">
                      <a16:creationId xmlns:a16="http://schemas.microsoft.com/office/drawing/2014/main" id="{B3D11F87-84F9-4DF6-8968-68AF535308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4355" y="5654135"/>
                  <a:ext cx="207364" cy="215444"/>
                </a:xfrm>
                <a:prstGeom prst="rect">
                  <a:avLst/>
                </a:prstGeom>
                <a:blipFill>
                  <a:blip r:embed="rId3"/>
                  <a:stretch>
                    <a:fillRect l="-11765" r="-2941" b="-1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文本框 104">
                  <a:extLst>
                    <a:ext uri="{FF2B5EF4-FFF2-40B4-BE49-F238E27FC236}">
                      <a16:creationId xmlns:a16="http://schemas.microsoft.com/office/drawing/2014/main" id="{C72F5F18-42D4-4306-831D-0843C40D05DA}"/>
                    </a:ext>
                  </a:extLst>
                </p:cNvPr>
                <p:cNvSpPr txBox="1"/>
                <p:nvPr/>
              </p:nvSpPr>
              <p:spPr>
                <a:xfrm>
                  <a:off x="2372602" y="5833543"/>
                  <a:ext cx="20736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05" name="文本框 104">
                  <a:extLst>
                    <a:ext uri="{FF2B5EF4-FFF2-40B4-BE49-F238E27FC236}">
                      <a16:creationId xmlns:a16="http://schemas.microsoft.com/office/drawing/2014/main" id="{C72F5F18-42D4-4306-831D-0843C40D05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2602" y="5833543"/>
                  <a:ext cx="207364" cy="215444"/>
                </a:xfrm>
                <a:prstGeom prst="rect">
                  <a:avLst/>
                </a:prstGeom>
                <a:blipFill>
                  <a:blip r:embed="rId4"/>
                  <a:stretch>
                    <a:fillRect l="-11765" r="-2941" b="-1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27750119-6BA8-4854-ABF5-6A1EF1A123F2}"/>
                    </a:ext>
                  </a:extLst>
                </p:cNvPr>
                <p:cNvSpPr txBox="1"/>
                <p:nvPr/>
              </p:nvSpPr>
              <p:spPr>
                <a:xfrm>
                  <a:off x="2939928" y="5682457"/>
                  <a:ext cx="20736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27750119-6BA8-4854-ABF5-6A1EF1A123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9928" y="5682457"/>
                  <a:ext cx="207364" cy="215444"/>
                </a:xfrm>
                <a:prstGeom prst="rect">
                  <a:avLst/>
                </a:prstGeom>
                <a:blipFill>
                  <a:blip r:embed="rId5"/>
                  <a:stretch>
                    <a:fillRect l="-11765" r="-2941"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7C9F559E-2F09-40F6-B260-BC4927F06C52}"/>
              </a:ext>
            </a:extLst>
          </p:cNvPr>
          <p:cNvGrpSpPr/>
          <p:nvPr/>
        </p:nvGrpSpPr>
        <p:grpSpPr>
          <a:xfrm>
            <a:off x="4000525" y="5282627"/>
            <a:ext cx="1352937" cy="837823"/>
            <a:chOff x="4000525" y="5282627"/>
            <a:chExt cx="1352937" cy="8378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文本框 109">
                  <a:extLst>
                    <a:ext uri="{FF2B5EF4-FFF2-40B4-BE49-F238E27FC236}">
                      <a16:creationId xmlns:a16="http://schemas.microsoft.com/office/drawing/2014/main" id="{DCB2A16A-60E9-4E26-ABC6-978CCA287A46}"/>
                    </a:ext>
                  </a:extLst>
                </p:cNvPr>
                <p:cNvSpPr txBox="1"/>
                <p:nvPr/>
              </p:nvSpPr>
              <p:spPr>
                <a:xfrm>
                  <a:off x="4598855" y="5282627"/>
                  <a:ext cx="203197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10" name="文本框 109">
                  <a:extLst>
                    <a:ext uri="{FF2B5EF4-FFF2-40B4-BE49-F238E27FC236}">
                      <a16:creationId xmlns:a16="http://schemas.microsoft.com/office/drawing/2014/main" id="{DCB2A16A-60E9-4E26-ABC6-978CCA287A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8855" y="5282627"/>
                  <a:ext cx="203197" cy="215444"/>
                </a:xfrm>
                <a:prstGeom prst="rect">
                  <a:avLst/>
                </a:prstGeom>
                <a:blipFill>
                  <a:blip r:embed="rId7"/>
                  <a:stretch>
                    <a:fillRect l="-11765" r="-2941" b="-1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1" name="椭圆 110">
              <a:extLst>
                <a:ext uri="{FF2B5EF4-FFF2-40B4-BE49-F238E27FC236}">
                  <a16:creationId xmlns:a16="http://schemas.microsoft.com/office/drawing/2014/main" id="{0E962F89-E048-4912-99F9-F224DEA8DC9A}"/>
                </a:ext>
              </a:extLst>
            </p:cNvPr>
            <p:cNvSpPr/>
            <p:nvPr/>
          </p:nvSpPr>
          <p:spPr>
            <a:xfrm>
              <a:off x="4178610" y="5465547"/>
              <a:ext cx="72000" cy="72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椭圆 111">
              <a:extLst>
                <a:ext uri="{FF2B5EF4-FFF2-40B4-BE49-F238E27FC236}">
                  <a16:creationId xmlns:a16="http://schemas.microsoft.com/office/drawing/2014/main" id="{4B070899-25E9-4633-A53C-72DFA1B836B6}"/>
                </a:ext>
              </a:extLst>
            </p:cNvPr>
            <p:cNvSpPr/>
            <p:nvPr/>
          </p:nvSpPr>
          <p:spPr>
            <a:xfrm>
              <a:off x="4178610" y="6048450"/>
              <a:ext cx="72000" cy="72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>
              <a:extLst>
                <a:ext uri="{FF2B5EF4-FFF2-40B4-BE49-F238E27FC236}">
                  <a16:creationId xmlns:a16="http://schemas.microsoft.com/office/drawing/2014/main" id="{322F2684-9213-464D-B347-AB7BCE3E3450}"/>
                </a:ext>
              </a:extLst>
            </p:cNvPr>
            <p:cNvSpPr/>
            <p:nvPr/>
          </p:nvSpPr>
          <p:spPr>
            <a:xfrm>
              <a:off x="5076077" y="5462071"/>
              <a:ext cx="72000" cy="72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>
              <a:extLst>
                <a:ext uri="{FF2B5EF4-FFF2-40B4-BE49-F238E27FC236}">
                  <a16:creationId xmlns:a16="http://schemas.microsoft.com/office/drawing/2014/main" id="{E1365766-4B65-4F5E-A2BA-22218C8D0E58}"/>
                </a:ext>
              </a:extLst>
            </p:cNvPr>
            <p:cNvSpPr/>
            <p:nvPr/>
          </p:nvSpPr>
          <p:spPr>
            <a:xfrm>
              <a:off x="5074098" y="6048450"/>
              <a:ext cx="72000" cy="72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2C71852F-1C29-4FEF-91BB-7227A2BB7283}"/>
                </a:ext>
              </a:extLst>
            </p:cNvPr>
            <p:cNvCxnSpPr>
              <a:cxnSpLocks/>
              <a:stCxn id="111" idx="4"/>
              <a:endCxn id="112" idx="0"/>
            </p:cNvCxnSpPr>
            <p:nvPr/>
          </p:nvCxnSpPr>
          <p:spPr>
            <a:xfrm>
              <a:off x="4214610" y="5537547"/>
              <a:ext cx="0" cy="510903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97F25FD5-59CA-4F09-9E40-684EAC1E9110}"/>
                </a:ext>
              </a:extLst>
            </p:cNvPr>
            <p:cNvCxnSpPr>
              <a:cxnSpLocks/>
              <a:stCxn id="113" idx="4"/>
              <a:endCxn id="114" idx="0"/>
            </p:cNvCxnSpPr>
            <p:nvPr/>
          </p:nvCxnSpPr>
          <p:spPr>
            <a:xfrm flipH="1">
              <a:off x="5110098" y="5534071"/>
              <a:ext cx="1979" cy="514379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>
              <a:extLst>
                <a:ext uri="{FF2B5EF4-FFF2-40B4-BE49-F238E27FC236}">
                  <a16:creationId xmlns:a16="http://schemas.microsoft.com/office/drawing/2014/main" id="{DEB49F2D-8691-4090-922D-D4A5633E4D2D}"/>
                </a:ext>
              </a:extLst>
            </p:cNvPr>
            <p:cNvCxnSpPr>
              <a:cxnSpLocks/>
              <a:stCxn id="113" idx="2"/>
              <a:endCxn id="111" idx="6"/>
            </p:cNvCxnSpPr>
            <p:nvPr/>
          </p:nvCxnSpPr>
          <p:spPr>
            <a:xfrm flipH="1">
              <a:off x="4250610" y="5498071"/>
              <a:ext cx="825467" cy="3476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25743C43-C2B8-4BFA-A864-15D3BCD17A3F}"/>
                </a:ext>
              </a:extLst>
            </p:cNvPr>
            <p:cNvCxnSpPr>
              <a:cxnSpLocks/>
              <a:stCxn id="114" idx="2"/>
              <a:endCxn id="112" idx="6"/>
            </p:cNvCxnSpPr>
            <p:nvPr/>
          </p:nvCxnSpPr>
          <p:spPr>
            <a:xfrm flipH="1">
              <a:off x="4250610" y="6084450"/>
              <a:ext cx="823488" cy="0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文本框 118">
                  <a:extLst>
                    <a:ext uri="{FF2B5EF4-FFF2-40B4-BE49-F238E27FC236}">
                      <a16:creationId xmlns:a16="http://schemas.microsoft.com/office/drawing/2014/main" id="{F9064624-FA4D-41FD-B9DC-C98CFAD44A5D}"/>
                    </a:ext>
                  </a:extLst>
                </p:cNvPr>
                <p:cNvSpPr txBox="1"/>
                <p:nvPr/>
              </p:nvSpPr>
              <p:spPr>
                <a:xfrm>
                  <a:off x="4000525" y="5655216"/>
                  <a:ext cx="20736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19" name="文本框 118">
                  <a:extLst>
                    <a:ext uri="{FF2B5EF4-FFF2-40B4-BE49-F238E27FC236}">
                      <a16:creationId xmlns:a16="http://schemas.microsoft.com/office/drawing/2014/main" id="{F9064624-FA4D-41FD-B9DC-C98CFAD44A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0525" y="5655216"/>
                  <a:ext cx="207364" cy="215444"/>
                </a:xfrm>
                <a:prstGeom prst="rect">
                  <a:avLst/>
                </a:prstGeom>
                <a:blipFill>
                  <a:blip r:embed="rId3"/>
                  <a:stretch>
                    <a:fillRect l="-11765" r="-2941" b="-1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文本框 119">
                  <a:extLst>
                    <a:ext uri="{FF2B5EF4-FFF2-40B4-BE49-F238E27FC236}">
                      <a16:creationId xmlns:a16="http://schemas.microsoft.com/office/drawing/2014/main" id="{C393C07D-25C7-49F6-8AB7-B5CA0D793855}"/>
                    </a:ext>
                  </a:extLst>
                </p:cNvPr>
                <p:cNvSpPr txBox="1"/>
                <p:nvPr/>
              </p:nvSpPr>
              <p:spPr>
                <a:xfrm>
                  <a:off x="4578772" y="5834624"/>
                  <a:ext cx="20736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20" name="文本框 119">
                  <a:extLst>
                    <a:ext uri="{FF2B5EF4-FFF2-40B4-BE49-F238E27FC236}">
                      <a16:creationId xmlns:a16="http://schemas.microsoft.com/office/drawing/2014/main" id="{C393C07D-25C7-49F6-8AB7-B5CA0D7938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8772" y="5834624"/>
                  <a:ext cx="207364" cy="215444"/>
                </a:xfrm>
                <a:prstGeom prst="rect">
                  <a:avLst/>
                </a:prstGeom>
                <a:blipFill>
                  <a:blip r:embed="rId4"/>
                  <a:stretch>
                    <a:fillRect l="-11765" r="-2941" b="-1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文本框 120">
                  <a:extLst>
                    <a:ext uri="{FF2B5EF4-FFF2-40B4-BE49-F238E27FC236}">
                      <a16:creationId xmlns:a16="http://schemas.microsoft.com/office/drawing/2014/main" id="{C91D6058-795E-4D8E-8173-90E3DCAEE712}"/>
                    </a:ext>
                  </a:extLst>
                </p:cNvPr>
                <p:cNvSpPr txBox="1"/>
                <p:nvPr/>
              </p:nvSpPr>
              <p:spPr>
                <a:xfrm>
                  <a:off x="5146098" y="5683538"/>
                  <a:ext cx="20736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21" name="文本框 120">
                  <a:extLst>
                    <a:ext uri="{FF2B5EF4-FFF2-40B4-BE49-F238E27FC236}">
                      <a16:creationId xmlns:a16="http://schemas.microsoft.com/office/drawing/2014/main" id="{C91D6058-795E-4D8E-8173-90E3DCAEE7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6098" y="5683538"/>
                  <a:ext cx="207364" cy="215444"/>
                </a:xfrm>
                <a:prstGeom prst="rect">
                  <a:avLst/>
                </a:prstGeom>
                <a:blipFill>
                  <a:blip r:embed="rId5"/>
                  <a:stretch>
                    <a:fillRect l="-11765" r="-2941"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2" name="直接连接符 121">
              <a:extLst>
                <a:ext uri="{FF2B5EF4-FFF2-40B4-BE49-F238E27FC236}">
                  <a16:creationId xmlns:a16="http://schemas.microsoft.com/office/drawing/2014/main" id="{41E167D4-22AB-42FF-87DE-35F0C3CDB48C}"/>
                </a:ext>
              </a:extLst>
            </p:cNvPr>
            <p:cNvCxnSpPr>
              <a:cxnSpLocks/>
              <a:stCxn id="112" idx="7"/>
              <a:endCxn id="113" idx="3"/>
            </p:cNvCxnSpPr>
            <p:nvPr/>
          </p:nvCxnSpPr>
          <p:spPr>
            <a:xfrm flipV="1">
              <a:off x="4240066" y="5523527"/>
              <a:ext cx="846555" cy="535467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文本框 124">
                  <a:extLst>
                    <a:ext uri="{FF2B5EF4-FFF2-40B4-BE49-F238E27FC236}">
                      <a16:creationId xmlns:a16="http://schemas.microsoft.com/office/drawing/2014/main" id="{39448325-0DEA-408B-B9AA-D4CB9D7963C7}"/>
                    </a:ext>
                  </a:extLst>
                </p:cNvPr>
                <p:cNvSpPr txBox="1"/>
                <p:nvPr/>
              </p:nvSpPr>
              <p:spPr>
                <a:xfrm>
                  <a:off x="4493089" y="5564620"/>
                  <a:ext cx="20736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25" name="文本框 124">
                  <a:extLst>
                    <a:ext uri="{FF2B5EF4-FFF2-40B4-BE49-F238E27FC236}">
                      <a16:creationId xmlns:a16="http://schemas.microsoft.com/office/drawing/2014/main" id="{39448325-0DEA-408B-B9AA-D4CB9D7963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3089" y="5564620"/>
                  <a:ext cx="207364" cy="215444"/>
                </a:xfrm>
                <a:prstGeom prst="rect">
                  <a:avLst/>
                </a:prstGeom>
                <a:blipFill>
                  <a:blip r:embed="rId8"/>
                  <a:stretch>
                    <a:fillRect l="-11765" r="-5882" b="-1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CC8673F9-7A1A-4012-8D6C-56B0904BEA4D}"/>
              </a:ext>
            </a:extLst>
          </p:cNvPr>
          <p:cNvGrpSpPr/>
          <p:nvPr/>
        </p:nvGrpSpPr>
        <p:grpSpPr>
          <a:xfrm>
            <a:off x="5921316" y="5263545"/>
            <a:ext cx="1352937" cy="837823"/>
            <a:chOff x="1794355" y="5281546"/>
            <a:chExt cx="1352937" cy="8378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58509D31-6362-4C80-885D-28FBF8A69793}"/>
                    </a:ext>
                  </a:extLst>
                </p:cNvPr>
                <p:cNvSpPr txBox="1"/>
                <p:nvPr/>
              </p:nvSpPr>
              <p:spPr>
                <a:xfrm>
                  <a:off x="2392685" y="5281546"/>
                  <a:ext cx="203197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58509D31-6362-4C80-885D-28FBF8A697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2685" y="5281546"/>
                  <a:ext cx="203197" cy="215444"/>
                </a:xfrm>
                <a:prstGeom prst="rect">
                  <a:avLst/>
                </a:prstGeom>
                <a:blipFill>
                  <a:blip r:embed="rId2"/>
                  <a:stretch>
                    <a:fillRect l="-11765" r="-2941"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9" name="椭圆 128">
              <a:extLst>
                <a:ext uri="{FF2B5EF4-FFF2-40B4-BE49-F238E27FC236}">
                  <a16:creationId xmlns:a16="http://schemas.microsoft.com/office/drawing/2014/main" id="{FF6FCD35-4D73-4196-A382-11C5BCE62250}"/>
                </a:ext>
              </a:extLst>
            </p:cNvPr>
            <p:cNvSpPr/>
            <p:nvPr/>
          </p:nvSpPr>
          <p:spPr>
            <a:xfrm>
              <a:off x="1972440" y="5464466"/>
              <a:ext cx="72000" cy="72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椭圆 129">
              <a:extLst>
                <a:ext uri="{FF2B5EF4-FFF2-40B4-BE49-F238E27FC236}">
                  <a16:creationId xmlns:a16="http://schemas.microsoft.com/office/drawing/2014/main" id="{078A3756-E627-4A0D-B9D1-43CA013B1DDE}"/>
                </a:ext>
              </a:extLst>
            </p:cNvPr>
            <p:cNvSpPr/>
            <p:nvPr/>
          </p:nvSpPr>
          <p:spPr>
            <a:xfrm>
              <a:off x="1972440" y="6047369"/>
              <a:ext cx="72000" cy="72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椭圆 130">
              <a:extLst>
                <a:ext uri="{FF2B5EF4-FFF2-40B4-BE49-F238E27FC236}">
                  <a16:creationId xmlns:a16="http://schemas.microsoft.com/office/drawing/2014/main" id="{E0742B80-9A99-473F-BD3A-06A58D4299E9}"/>
                </a:ext>
              </a:extLst>
            </p:cNvPr>
            <p:cNvSpPr/>
            <p:nvPr/>
          </p:nvSpPr>
          <p:spPr>
            <a:xfrm>
              <a:off x="2869907" y="5460990"/>
              <a:ext cx="72000" cy="72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椭圆 131">
              <a:extLst>
                <a:ext uri="{FF2B5EF4-FFF2-40B4-BE49-F238E27FC236}">
                  <a16:creationId xmlns:a16="http://schemas.microsoft.com/office/drawing/2014/main" id="{7CC86F90-E572-48BC-8E20-1ED666D8B578}"/>
                </a:ext>
              </a:extLst>
            </p:cNvPr>
            <p:cNvSpPr/>
            <p:nvPr/>
          </p:nvSpPr>
          <p:spPr>
            <a:xfrm>
              <a:off x="2867928" y="6047369"/>
              <a:ext cx="72000" cy="72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3" name="直接连接符 132">
              <a:extLst>
                <a:ext uri="{FF2B5EF4-FFF2-40B4-BE49-F238E27FC236}">
                  <a16:creationId xmlns:a16="http://schemas.microsoft.com/office/drawing/2014/main" id="{E9FE9DEA-86AF-4197-940B-B6A1CF6C62CD}"/>
                </a:ext>
              </a:extLst>
            </p:cNvPr>
            <p:cNvCxnSpPr>
              <a:cxnSpLocks/>
              <a:stCxn id="129" idx="4"/>
              <a:endCxn id="130" idx="0"/>
            </p:cNvCxnSpPr>
            <p:nvPr/>
          </p:nvCxnSpPr>
          <p:spPr>
            <a:xfrm>
              <a:off x="2008440" y="5536466"/>
              <a:ext cx="0" cy="510903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>
              <a:extLst>
                <a:ext uri="{FF2B5EF4-FFF2-40B4-BE49-F238E27FC236}">
                  <a16:creationId xmlns:a16="http://schemas.microsoft.com/office/drawing/2014/main" id="{A30CDC32-8C66-410E-889C-CC9BB531E560}"/>
                </a:ext>
              </a:extLst>
            </p:cNvPr>
            <p:cNvCxnSpPr>
              <a:cxnSpLocks/>
              <a:stCxn id="131" idx="4"/>
              <a:endCxn id="132" idx="0"/>
            </p:cNvCxnSpPr>
            <p:nvPr/>
          </p:nvCxnSpPr>
          <p:spPr>
            <a:xfrm flipH="1">
              <a:off x="2903928" y="5532990"/>
              <a:ext cx="1979" cy="514379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>
              <a:extLst>
                <a:ext uri="{FF2B5EF4-FFF2-40B4-BE49-F238E27FC236}">
                  <a16:creationId xmlns:a16="http://schemas.microsoft.com/office/drawing/2014/main" id="{EBCC7C49-C2F6-455C-8213-7AF19AB80443}"/>
                </a:ext>
              </a:extLst>
            </p:cNvPr>
            <p:cNvCxnSpPr>
              <a:cxnSpLocks/>
              <a:stCxn id="131" idx="2"/>
              <a:endCxn id="129" idx="6"/>
            </p:cNvCxnSpPr>
            <p:nvPr/>
          </p:nvCxnSpPr>
          <p:spPr>
            <a:xfrm flipH="1">
              <a:off x="2044440" y="5496990"/>
              <a:ext cx="825467" cy="3476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>
              <a:extLst>
                <a:ext uri="{FF2B5EF4-FFF2-40B4-BE49-F238E27FC236}">
                  <a16:creationId xmlns:a16="http://schemas.microsoft.com/office/drawing/2014/main" id="{68BB5F06-FF15-45EA-9770-A3F135BB0231}"/>
                </a:ext>
              </a:extLst>
            </p:cNvPr>
            <p:cNvCxnSpPr>
              <a:cxnSpLocks/>
              <a:stCxn id="132" idx="2"/>
              <a:endCxn id="130" idx="6"/>
            </p:cNvCxnSpPr>
            <p:nvPr/>
          </p:nvCxnSpPr>
          <p:spPr>
            <a:xfrm flipH="1">
              <a:off x="2044440" y="6083369"/>
              <a:ext cx="823488" cy="0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文本框 136">
                  <a:extLst>
                    <a:ext uri="{FF2B5EF4-FFF2-40B4-BE49-F238E27FC236}">
                      <a16:creationId xmlns:a16="http://schemas.microsoft.com/office/drawing/2014/main" id="{E646B558-4324-44AB-8080-D8CA9B26A049}"/>
                    </a:ext>
                  </a:extLst>
                </p:cNvPr>
                <p:cNvSpPr txBox="1"/>
                <p:nvPr/>
              </p:nvSpPr>
              <p:spPr>
                <a:xfrm>
                  <a:off x="1794355" y="5654135"/>
                  <a:ext cx="20736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37" name="文本框 136">
                  <a:extLst>
                    <a:ext uri="{FF2B5EF4-FFF2-40B4-BE49-F238E27FC236}">
                      <a16:creationId xmlns:a16="http://schemas.microsoft.com/office/drawing/2014/main" id="{E646B558-4324-44AB-8080-D8CA9B26A0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4355" y="5654135"/>
                  <a:ext cx="207364" cy="215444"/>
                </a:xfrm>
                <a:prstGeom prst="rect">
                  <a:avLst/>
                </a:prstGeom>
                <a:blipFill>
                  <a:blip r:embed="rId3"/>
                  <a:stretch>
                    <a:fillRect l="-11765" r="-2941" b="-1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文本框 137">
                  <a:extLst>
                    <a:ext uri="{FF2B5EF4-FFF2-40B4-BE49-F238E27FC236}">
                      <a16:creationId xmlns:a16="http://schemas.microsoft.com/office/drawing/2014/main" id="{C62B63A3-C2BC-48BD-80BC-2153E674F7C6}"/>
                    </a:ext>
                  </a:extLst>
                </p:cNvPr>
                <p:cNvSpPr txBox="1"/>
                <p:nvPr/>
              </p:nvSpPr>
              <p:spPr>
                <a:xfrm>
                  <a:off x="2372602" y="5833543"/>
                  <a:ext cx="20736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38" name="文本框 137">
                  <a:extLst>
                    <a:ext uri="{FF2B5EF4-FFF2-40B4-BE49-F238E27FC236}">
                      <a16:creationId xmlns:a16="http://schemas.microsoft.com/office/drawing/2014/main" id="{C62B63A3-C2BC-48BD-80BC-2153E674F7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2602" y="5833543"/>
                  <a:ext cx="207364" cy="215444"/>
                </a:xfrm>
                <a:prstGeom prst="rect">
                  <a:avLst/>
                </a:prstGeom>
                <a:blipFill>
                  <a:blip r:embed="rId4"/>
                  <a:stretch>
                    <a:fillRect l="-11765" r="-2941" b="-1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文本框 138">
                  <a:extLst>
                    <a:ext uri="{FF2B5EF4-FFF2-40B4-BE49-F238E27FC236}">
                      <a16:creationId xmlns:a16="http://schemas.microsoft.com/office/drawing/2014/main" id="{DB0459B1-80AE-45FD-83A9-1E9AE2490697}"/>
                    </a:ext>
                  </a:extLst>
                </p:cNvPr>
                <p:cNvSpPr txBox="1"/>
                <p:nvPr/>
              </p:nvSpPr>
              <p:spPr>
                <a:xfrm>
                  <a:off x="2939928" y="5682457"/>
                  <a:ext cx="20736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39" name="文本框 138">
                  <a:extLst>
                    <a:ext uri="{FF2B5EF4-FFF2-40B4-BE49-F238E27FC236}">
                      <a16:creationId xmlns:a16="http://schemas.microsoft.com/office/drawing/2014/main" id="{DB0459B1-80AE-45FD-83A9-1E9AE24906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9928" y="5682457"/>
                  <a:ext cx="207364" cy="215444"/>
                </a:xfrm>
                <a:prstGeom prst="rect">
                  <a:avLst/>
                </a:prstGeom>
                <a:blipFill>
                  <a:blip r:embed="rId5"/>
                  <a:stretch>
                    <a:fillRect l="-11765" r="-2941"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1657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5">
                <a:extLst>
                  <a:ext uri="{FF2B5EF4-FFF2-40B4-BE49-F238E27FC236}">
                    <a16:creationId xmlns:a16="http://schemas.microsoft.com/office/drawing/2014/main" id="{240622CC-F1DD-4B09-BB02-BA5D2406DD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1412" y="965764"/>
                <a:ext cx="7172055" cy="606037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定理</a:t>
                </a:r>
                <a:r>
                  <a:rPr lang="en-US" altLang="zh-TW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15.1</a:t>
                </a:r>
                <a:r>
                  <a:rPr lang="en-US" altLang="zh-TW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无向图</a:t>
                </a:r>
                <a14:m>
                  <m:oMath xmlns:m="http://schemas.openxmlformats.org/officeDocument/2006/math">
                    <m:r>
                      <a:rPr lang="en-US" altLang="zh-TW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是欧拉图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zh-TW" altLang="en-US" sz="20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⟺</m:t>
                    </m:r>
                    <m:r>
                      <a:rPr lang="en-US" altLang="zh-TW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是连通且无奇点</a:t>
                </a:r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2" name="内容占位符 5">
                <a:extLst>
                  <a:ext uri="{FF2B5EF4-FFF2-40B4-BE49-F238E27FC236}">
                    <a16:creationId xmlns:a16="http://schemas.microsoft.com/office/drawing/2014/main" id="{240622CC-F1DD-4B09-BB02-BA5D2406D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412" y="965764"/>
                <a:ext cx="7172055" cy="606037"/>
              </a:xfrm>
              <a:prstGeom prst="rect">
                <a:avLst/>
              </a:prstGeom>
              <a:blipFill>
                <a:blip r:embed="rId2"/>
                <a:stretch>
                  <a:fillRect l="-763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5">
                <a:extLst>
                  <a:ext uri="{FF2B5EF4-FFF2-40B4-BE49-F238E27FC236}">
                    <a16:creationId xmlns:a16="http://schemas.microsoft.com/office/drawing/2014/main" id="{B530A57D-38B0-49D5-A1D4-C85A8A14B8B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1412" y="1952983"/>
                <a:ext cx="7166787" cy="606037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定理</a:t>
                </a:r>
                <a:r>
                  <a:rPr lang="en-US" altLang="zh-TW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15.2</a:t>
                </a:r>
                <a:r>
                  <a:rPr lang="en-US" altLang="zh-TW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无向图</a:t>
                </a:r>
                <a14:m>
                  <m:oMath xmlns:m="http://schemas.openxmlformats.org/officeDocument/2006/math">
                    <m:r>
                      <a:rPr lang="en-US" altLang="zh-TW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是半欧拉图</a:t>
                </a:r>
                <a14:m>
                  <m:oMath xmlns:m="http://schemas.openxmlformats.org/officeDocument/2006/math">
                    <m:r>
                      <a:rPr lang="en-US" altLang="zh-TW" sz="200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zh-TW" altLang="en-US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⟺</m:t>
                    </m:r>
                    <m:r>
                      <a:rPr lang="en-US" altLang="zh-TW" sz="200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是</a:t>
                </a:r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连通且恰有两个奇点</a:t>
                </a:r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5" name="内容占位符 5">
                <a:extLst>
                  <a:ext uri="{FF2B5EF4-FFF2-40B4-BE49-F238E27FC236}">
                    <a16:creationId xmlns:a16="http://schemas.microsoft.com/office/drawing/2014/main" id="{B530A57D-38B0-49D5-A1D4-C85A8A14B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412" y="1952983"/>
                <a:ext cx="7166787" cy="606037"/>
              </a:xfrm>
              <a:prstGeom prst="rect">
                <a:avLst/>
              </a:prstGeom>
              <a:blipFill>
                <a:blip r:embed="rId3"/>
                <a:stretch>
                  <a:fillRect l="-763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5">
                <a:extLst>
                  <a:ext uri="{FF2B5EF4-FFF2-40B4-BE49-F238E27FC236}">
                    <a16:creationId xmlns:a16="http://schemas.microsoft.com/office/drawing/2014/main" id="{592B0E5D-843A-4624-BE26-D88DC60F6CF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1411" y="2940202"/>
                <a:ext cx="7166787" cy="971398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定理</a:t>
                </a:r>
                <a:r>
                  <a:rPr lang="en-US" altLang="zh-TW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15.3</a:t>
                </a:r>
                <a:r>
                  <a:rPr lang="en-US" altLang="zh-TW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有向图</a:t>
                </a:r>
                <a14:m>
                  <m:oMath xmlns:m="http://schemas.openxmlformats.org/officeDocument/2006/math">
                    <m:r>
                      <a:rPr lang="en-US" altLang="zh-TW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是欧拉图</a:t>
                </a:r>
                <a14:m>
                  <m:oMath xmlns:m="http://schemas.openxmlformats.org/officeDocument/2006/math">
                    <m:r>
                      <a:rPr lang="en-US" altLang="zh-TW" sz="200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zh-TW" altLang="en-US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⟺</m:t>
                    </m:r>
                    <m:r>
                      <a:rPr lang="en-US" altLang="zh-TW" sz="200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是強</a:t>
                </a:r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连通且每个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顶点的入</a:t>
                </a:r>
                <a:endParaRPr lang="en-US" altLang="zh-TW" sz="2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     度等于出度</a:t>
                </a:r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7" name="内容占位符 5">
                <a:extLst>
                  <a:ext uri="{FF2B5EF4-FFF2-40B4-BE49-F238E27FC236}">
                    <a16:creationId xmlns:a16="http://schemas.microsoft.com/office/drawing/2014/main" id="{592B0E5D-843A-4624-BE26-D88DC60F6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411" y="2940202"/>
                <a:ext cx="7166787" cy="971398"/>
              </a:xfrm>
              <a:prstGeom prst="rect">
                <a:avLst/>
              </a:prstGeom>
              <a:blipFill>
                <a:blip r:embed="rId4"/>
                <a:stretch>
                  <a:fillRect l="-763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5">
                <a:extLst>
                  <a:ext uri="{FF2B5EF4-FFF2-40B4-BE49-F238E27FC236}">
                    <a16:creationId xmlns:a16="http://schemas.microsoft.com/office/drawing/2014/main" id="{38E6C4CD-B88D-47E3-93E2-906BAC6332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1411" y="4291670"/>
                <a:ext cx="7166787" cy="1414864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定理</a:t>
                </a:r>
                <a:r>
                  <a:rPr lang="en-US" altLang="zh-TW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15.4</a:t>
                </a:r>
                <a:r>
                  <a:rPr lang="en-US" altLang="zh-TW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有向图</a:t>
                </a:r>
                <a14:m>
                  <m:oMath xmlns:m="http://schemas.openxmlformats.org/officeDocument/2006/math">
                    <m:r>
                      <a:rPr lang="en-US" altLang="zh-TW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是半欧拉图</a:t>
                </a:r>
                <a14:m>
                  <m:oMath xmlns:m="http://schemas.openxmlformats.org/officeDocument/2006/math">
                    <m:r>
                      <a:rPr lang="en-US" altLang="zh-TW" sz="200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zh-TW" altLang="en-US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⟺</m:t>
                    </m:r>
                    <m:r>
                      <a:rPr lang="en-US" altLang="zh-TW" sz="200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是单向</a:t>
                </a:r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连通且恰有两个</a:t>
                </a:r>
                <a:endParaRPr lang="en-US" altLang="zh-TW" sz="2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   </a:t>
                </a:r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奇点</a:t>
                </a:r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其中一个的入度比出度大</a:t>
                </a:r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1,</a:t>
                </a:r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另一个出度比入度</a:t>
                </a:r>
                <a:endParaRPr lang="en-US" altLang="zh-TW" sz="2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   </a:t>
                </a:r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大</a:t>
                </a:r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1,</a:t>
                </a:r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而其余每个顶点的入度等于出度</a:t>
                </a:r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8" name="内容占位符 5">
                <a:extLst>
                  <a:ext uri="{FF2B5EF4-FFF2-40B4-BE49-F238E27FC236}">
                    <a16:creationId xmlns:a16="http://schemas.microsoft.com/office/drawing/2014/main" id="{38E6C4CD-B88D-47E3-93E2-906BAC633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411" y="4291670"/>
                <a:ext cx="7166787" cy="1414864"/>
              </a:xfrm>
              <a:prstGeom prst="rect">
                <a:avLst/>
              </a:prstGeom>
              <a:blipFill>
                <a:blip r:embed="rId5"/>
                <a:stretch>
                  <a:fillRect l="-763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033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5">
                <a:extLst>
                  <a:ext uri="{FF2B5EF4-FFF2-40B4-BE49-F238E27FC236}">
                    <a16:creationId xmlns:a16="http://schemas.microsoft.com/office/drawing/2014/main" id="{240622CC-F1DD-4B09-BB02-BA5D2406DD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1412" y="965764"/>
                <a:ext cx="7172055" cy="956169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定理</a:t>
                </a:r>
                <a:r>
                  <a:rPr lang="en-US" altLang="zh-TW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15.5</a:t>
                </a:r>
                <a:r>
                  <a:rPr lang="en-US" altLang="zh-TW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无向图</a:t>
                </a:r>
                <a14:m>
                  <m:oMath xmlns:m="http://schemas.openxmlformats.org/officeDocument/2006/math">
                    <m:r>
                      <a:rPr lang="en-US" altLang="zh-TW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是欧拉图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zh-TW" altLang="en-US" sz="20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⟺</m:t>
                    </m:r>
                    <m:r>
                      <a:rPr lang="en-US" altLang="zh-TW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是连通且是若干个边不重的</a:t>
                </a:r>
                <a:endParaRPr lang="en-US" altLang="zh-TW" sz="2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   </a:t>
                </a:r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圈的并</a:t>
                </a:r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2" name="内容占位符 5">
                <a:extLst>
                  <a:ext uri="{FF2B5EF4-FFF2-40B4-BE49-F238E27FC236}">
                    <a16:creationId xmlns:a16="http://schemas.microsoft.com/office/drawing/2014/main" id="{240622CC-F1DD-4B09-BB02-BA5D2406D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412" y="965764"/>
                <a:ext cx="7172055" cy="956169"/>
              </a:xfrm>
              <a:prstGeom prst="rect">
                <a:avLst/>
              </a:prstGeom>
              <a:blipFill>
                <a:blip r:embed="rId2"/>
                <a:stretch>
                  <a:fillRect l="-763" r="-424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7AE24844-5A8D-4B0F-99AE-D8A70363FD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1412" y="2272243"/>
                <a:ext cx="5490363" cy="53869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例</a:t>
                </a:r>
                <a:r>
                  <a:rPr lang="en-US" altLang="zh-TW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15.1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TW" sz="20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𝐺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是无向欧拉图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证明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zh-TW" alt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)≥2</m:t>
                    </m:r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lang="en-US" altLang="zh-TW" sz="2000" i="1" dirty="0"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7AE24844-5A8D-4B0F-99AE-D8A70363F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412" y="2272243"/>
                <a:ext cx="5490363" cy="538690"/>
              </a:xfrm>
              <a:prstGeom prst="rect">
                <a:avLst/>
              </a:prstGeom>
              <a:blipFill>
                <a:blip r:embed="rId3"/>
                <a:stretch>
                  <a:fillRect l="-1110" b="-2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内容占位符 5">
            <a:extLst>
              <a:ext uri="{FF2B5EF4-FFF2-40B4-BE49-F238E27FC236}">
                <a16:creationId xmlns:a16="http://schemas.microsoft.com/office/drawing/2014/main" id="{9F9DF0BD-7FC7-4387-901C-CA71AC704167}"/>
              </a:ext>
            </a:extLst>
          </p:cNvPr>
          <p:cNvSpPr txBox="1">
            <a:spLocks/>
          </p:cNvSpPr>
          <p:nvPr/>
        </p:nvSpPr>
        <p:spPr>
          <a:xfrm>
            <a:off x="1091411" y="3042709"/>
            <a:ext cx="5490363" cy="538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altLang="zh-TW" sz="20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Fleury </a:t>
            </a:r>
            <a:r>
              <a:rPr lang="zh-TW" altLang="en-US" sz="20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算法</a:t>
            </a:r>
            <a:r>
              <a:rPr lang="en-US" altLang="zh-TW" sz="20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 </a:t>
            </a:r>
            <a:r>
              <a:rPr lang="zh-TW" altLang="en-US" sz="20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一种求欧拉回路的算法</a:t>
            </a:r>
            <a:endParaRPr lang="en-US" altLang="zh-TW" sz="2000" i="1" dirty="0">
              <a:solidFill>
                <a:srgbClr val="C00000"/>
              </a:solidFill>
              <a:latin typeface="Cambria Math" panose="02040503050406030204" pitchFamily="18" charset="0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内容占位符 5">
                <a:extLst>
                  <a:ext uri="{FF2B5EF4-FFF2-40B4-BE49-F238E27FC236}">
                    <a16:creationId xmlns:a16="http://schemas.microsoft.com/office/drawing/2014/main" id="{4432908A-4203-4392-95BF-9D495D58488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43811" y="3689352"/>
                <a:ext cx="6841856" cy="25452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>
                  <a:lnSpc>
                    <a:spcPts val="32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zh-TW" altLang="en-US" sz="18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任取</a:t>
                </a:r>
                <a14:m>
                  <m:oMath xmlns:m="http://schemas.openxmlformats.org/officeDocument/2006/math"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1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1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TW" sz="18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sSub>
                      <m:sSubPr>
                        <m:ctrlPr>
                          <a:rPr lang="en-US" altLang="zh-TW" sz="1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TW" sz="1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𝑃</m:t>
                        </m:r>
                      </m:e>
                      <m:sub>
                        <m:r>
                          <a:rPr lang="en-US" altLang="zh-TW" sz="1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</m:t>
                        </m:r>
                      </m:sub>
                    </m:sSub>
                    <m:r>
                      <a:rPr lang="en-US" altLang="zh-TW" sz="18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TW" sz="1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1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sz="1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pPr marL="457200" indent="-457200">
                  <a:lnSpc>
                    <a:spcPts val="32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zh-TW" altLang="en-US" sz="1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TW" sz="1800" b="0" i="0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sSub>
                      <m:sSubPr>
                        <m:ctrlPr>
                          <a:rPr lang="en-US" altLang="zh-TW" sz="1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TW" sz="1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𝑃</m:t>
                        </m:r>
                      </m:e>
                      <m:sub>
                        <m:r>
                          <a:rPr lang="en-US" altLang="zh-TW" sz="1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</m:sub>
                    </m:sSub>
                    <m:r>
                      <a:rPr lang="en-US" altLang="zh-TW" sz="18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TW" sz="1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1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sz="1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sz="1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TW" sz="1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TW" sz="1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TW" altLang="en-US" sz="1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已选取</a:t>
                </a:r>
                <a:r>
                  <a:rPr lang="en-US" altLang="zh-TW" sz="1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1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按以下方法从</a:t>
                </a:r>
                <a:r>
                  <a:rPr lang="en-US" altLang="zh-TW" sz="1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/>
                </a:r>
                <a:br>
                  <a:rPr lang="en-US" altLang="zh-TW" sz="1800" dirty="0">
                    <a:latin typeface="黑体" panose="02010609060101010101" pitchFamily="49" charset="-122"/>
                    <a:ea typeface="黑体" panose="02010609060101010101" pitchFamily="49" charset="-122"/>
                  </a:rPr>
                </a:br>
                <a14:m>
                  <m:oMath xmlns:m="http://schemas.openxmlformats.org/officeDocument/2006/math"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𝐸</m:t>
                    </m:r>
                    <m:d>
                      <m:d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𝐺</m:t>
                        </m:r>
                      </m:e>
                    </m:d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1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sz="1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1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TW" sz="1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1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中选取</a:t>
                </a:r>
                <a14:m>
                  <m:oMath xmlns:m="http://schemas.openxmlformats.org/officeDocument/2006/math">
                    <m:r>
                      <a:rPr lang="en-US" altLang="zh-TW" sz="18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sz="1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TW" sz="1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:</a:t>
                </a:r>
              </a:p>
              <a:p>
                <a:pPr marL="914400" lvl="1" indent="-457200">
                  <a:lnSpc>
                    <a:spcPts val="3200"/>
                  </a:lnSpc>
                  <a:spcBef>
                    <a:spcPts val="0"/>
                  </a:spcBef>
                  <a:buFont typeface="+mj-lt"/>
                  <a:buAutoNum type="alphaLcParenR"/>
                </a:pPr>
                <a:r>
                  <a:rPr lang="en-US" altLang="zh-TW" sz="1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sz="1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TW" sz="1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18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TW" altLang="en-US" sz="1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TW" sz="18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sz="1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1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TW" altLang="en-US" sz="1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关联</a:t>
                </a:r>
                <a:r>
                  <a:rPr lang="en-US" altLang="zh-TW" sz="1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;</a:t>
                </a:r>
              </a:p>
              <a:p>
                <a:pPr marL="914400" lvl="1" indent="-457200">
                  <a:lnSpc>
                    <a:spcPts val="3200"/>
                  </a:lnSpc>
                  <a:spcBef>
                    <a:spcPts val="0"/>
                  </a:spcBef>
                  <a:buFont typeface="+mj-lt"/>
                  <a:buAutoNum type="alphaLcParenR"/>
                </a:pPr>
                <a:r>
                  <a:rPr lang="zh-TW" altLang="en-US" sz="1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除非无别的边可选</a:t>
                </a:r>
                <a:r>
                  <a:rPr lang="en-US" altLang="zh-TW" sz="1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1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否则</a:t>
                </a:r>
                <a14:m>
                  <m:oMath xmlns:m="http://schemas.openxmlformats.org/officeDocument/2006/math">
                    <m:r>
                      <a:rPr lang="en-US" altLang="zh-TW" sz="18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sz="1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sz="1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TW" sz="1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TW" altLang="en-US" sz="1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不为</a:t>
                </a:r>
                <a14:m>
                  <m:oMath xmlns:m="http://schemas.openxmlformats.org/officeDocument/2006/math"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𝐺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1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1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sz="1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1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1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sz="1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1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TW" sz="1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sz="1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TW" altLang="en-US" sz="1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的桥</a:t>
                </a:r>
                <a:endParaRPr lang="en-US" altLang="zh-TW" sz="1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457200" indent="-457200">
                  <a:lnSpc>
                    <a:spcPts val="32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zh-TW" altLang="en-US" sz="1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𝑖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𝑖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+1</m:t>
                    </m:r>
                  </m:oMath>
                </a14:m>
                <a:r>
                  <a:rPr lang="en-US" altLang="zh-TW" sz="1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1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返回</a:t>
                </a:r>
                <a:r>
                  <a:rPr lang="en-US" altLang="zh-TW" sz="1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2.</a:t>
                </a:r>
              </a:p>
            </p:txBody>
          </p:sp>
        </mc:Choice>
        <mc:Fallback xmlns="">
          <p:sp>
            <p:nvSpPr>
              <p:cNvPr id="10" name="内容占位符 5">
                <a:extLst>
                  <a:ext uri="{FF2B5EF4-FFF2-40B4-BE49-F238E27FC236}">
                    <a16:creationId xmlns:a16="http://schemas.microsoft.com/office/drawing/2014/main" id="{4432908A-4203-4392-95BF-9D495D584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811" y="3689352"/>
                <a:ext cx="6841856" cy="2545291"/>
              </a:xfrm>
              <a:prstGeom prst="rect">
                <a:avLst/>
              </a:prstGeom>
              <a:blipFill>
                <a:blip r:embed="rId4"/>
                <a:stretch>
                  <a:fillRect l="-357" b="-4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944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99EF65F3-3B65-4A06-BBA9-8C687AF7D9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TW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-US" altLang="zh-TW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TW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哈密顿图</a:t>
            </a:r>
            <a:r>
              <a:rPr lang="en-US" altLang="zh-TW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TW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(Hamiltonian Cycle)</a:t>
            </a:r>
            <a:endParaRPr lang="zh-CN" altLang="en-US" sz="3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内容占位符 5">
            <a:extLst>
              <a:ext uri="{FF2B5EF4-FFF2-40B4-BE49-F238E27FC236}">
                <a16:creationId xmlns:a16="http://schemas.microsoft.com/office/drawing/2014/main" id="{10DD53CA-9A8A-4776-8B55-1EF01343545B}"/>
              </a:ext>
            </a:extLst>
          </p:cNvPr>
          <p:cNvSpPr txBox="1">
            <a:spLocks/>
          </p:cNvSpPr>
          <p:nvPr/>
        </p:nvSpPr>
        <p:spPr>
          <a:xfrm>
            <a:off x="828944" y="1755776"/>
            <a:ext cx="7426056" cy="2011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zh-TW" altLang="en-US" sz="2000" b="1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周游世界问题</a:t>
            </a:r>
            <a:endParaRPr lang="en-US" altLang="zh-TW" sz="2000" b="1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spcBef>
                <a:spcPct val="50000"/>
              </a:spcBef>
              <a:buNone/>
            </a:pPr>
            <a:r>
              <a:rPr lang="en-US" altLang="zh-TW" sz="2000" dirty="0">
                <a:latin typeface="黑体" panose="02010609060101010101" pitchFamily="49" charset="-122"/>
                <a:ea typeface="黑体" panose="02010609060101010101" pitchFamily="49" charset="-122"/>
              </a:rPr>
              <a:t>  1859</a:t>
            </a:r>
            <a:r>
              <a:rPr lang="zh-TW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TW" sz="2000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哈密顿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(Hamilton)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提出能否在正十二面体上求一圈，使其包含所有顶点？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  他形象地将正十二面体上的顶点看做城市，将顶点之间的边看作城市间的交通线。于是原问题就变成了所谓的周游世界问题。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endParaRPr lang="en-US" altLang="zh-TW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内容占位符 5">
            <a:extLst>
              <a:ext uri="{FF2B5EF4-FFF2-40B4-BE49-F238E27FC236}">
                <a16:creationId xmlns:a16="http://schemas.microsoft.com/office/drawing/2014/main" id="{4F892040-E6CA-4A83-8D0A-2530D0EA1D99}"/>
              </a:ext>
            </a:extLst>
          </p:cNvPr>
          <p:cNvSpPr txBox="1">
            <a:spLocks/>
          </p:cNvSpPr>
          <p:nvPr/>
        </p:nvSpPr>
        <p:spPr>
          <a:xfrm>
            <a:off x="958579" y="4013200"/>
            <a:ext cx="7166786" cy="2125132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zh-TW" altLang="en-US" sz="2000" b="1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定义</a:t>
            </a:r>
            <a:r>
              <a:rPr lang="en-US" altLang="zh-TW" sz="2000" b="1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15.2 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经过图</a:t>
            </a:r>
            <a:r>
              <a:rPr lang="en-US" altLang="zh-TW" sz="20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有向图或无向图</a:t>
            </a:r>
            <a:r>
              <a:rPr lang="en-US" altLang="zh-TW" sz="20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中所有顶点一次且仅一次的通路称为</a:t>
            </a:r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哈密顿通路</a:t>
            </a:r>
            <a:r>
              <a:rPr lang="en-US" altLang="zh-CN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路径</a:t>
            </a:r>
            <a:r>
              <a:rPr lang="en-US" altLang="zh-CN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经过图中所有顶点一次且仅一次的闭迹称为</a:t>
            </a:r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哈密顿回路</a:t>
            </a:r>
            <a:r>
              <a:rPr lang="en-US" altLang="zh-TW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圈</a:t>
            </a:r>
            <a:r>
              <a:rPr lang="en-US" altLang="zh-TW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具有哈密顿回路的图称为</a:t>
            </a:r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哈密顿图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具有哈密顿通路但不具有哈密顿回路的图称为</a:t>
            </a:r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半哈密顿图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endParaRPr lang="zh-CN" altLang="en-US" sz="2000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363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>
            <a:extLst>
              <a:ext uri="{FF2B5EF4-FFF2-40B4-BE49-F238E27FC236}">
                <a16:creationId xmlns:a16="http://schemas.microsoft.com/office/drawing/2014/main" id="{E3F1E11C-76D8-444B-9732-37F499A63C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331" y="1229254"/>
            <a:ext cx="7542212" cy="707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3700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判断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一个图是否为哈密顿图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没有简单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TW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像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判断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欧拉图那样的充分必要条件，这是至今还在研究探讨的问题。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5">
                <a:extLst>
                  <a:ext uri="{FF2B5EF4-FFF2-40B4-BE49-F238E27FC236}">
                    <a16:creationId xmlns:a16="http://schemas.microsoft.com/office/drawing/2014/main" id="{343C6F0F-7740-4E74-8059-B179ACED9A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1410" y="2420907"/>
                <a:ext cx="7172055" cy="1354103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定理</a:t>
                </a:r>
                <a:r>
                  <a:rPr lang="en-US" altLang="zh-TW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15.6</a:t>
                </a:r>
                <a:r>
                  <a:rPr lang="en-US" altLang="zh-TW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en-US" altLang="zh-TW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(</a:t>
                </a:r>
                <a:r>
                  <a:rPr lang="zh-TW" altLang="en-US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必要条件</a:t>
                </a:r>
                <a:r>
                  <a:rPr lang="en-US" altLang="zh-TW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)</a:t>
                </a: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无向图</a:t>
                </a:r>
                <a14:m>
                  <m:oMath xmlns:m="http://schemas.openxmlformats.org/officeDocument/2006/math">
                    <m:r>
                      <a:rPr lang="en-US" altLang="zh-TW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是哈密顿图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zh-TW" altLang="en-US" sz="20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⟹</m:t>
                    </m:r>
                    <m:r>
                      <a:rPr lang="en-US" altLang="zh-TW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对任意非空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有</a:t>
                </a:r>
                <a:endParaRPr lang="en-US" altLang="zh-TW" sz="2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𝑝</m:t>
                      </m:r>
                      <m:d>
                        <m:dPr>
                          <m:ctrlPr>
                            <a:rPr lang="en-US" altLang="zh-TW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𝐺</m:t>
                          </m:r>
                          <m:r>
                            <a:rPr lang="en-US" altLang="zh-TW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TW" sz="2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内容占位符 5">
                <a:extLst>
                  <a:ext uri="{FF2B5EF4-FFF2-40B4-BE49-F238E27FC236}">
                    <a16:creationId xmlns:a16="http://schemas.microsoft.com/office/drawing/2014/main" id="{343C6F0F-7740-4E74-8059-B179ACED9A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410" y="2420907"/>
                <a:ext cx="7172055" cy="1354103"/>
              </a:xfrm>
              <a:prstGeom prst="rect">
                <a:avLst/>
              </a:prstGeom>
              <a:blipFill>
                <a:blip r:embed="rId2"/>
                <a:stretch>
                  <a:fillRect l="-763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54ADDF07-BDCF-4C7D-A2F0-6F60B2A53E7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1411" y="4437093"/>
                <a:ext cx="7172055" cy="1032372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推论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无向图</a:t>
                </a:r>
                <a14:m>
                  <m:oMath xmlns:m="http://schemas.openxmlformats.org/officeDocument/2006/math">
                    <m:r>
                      <a:rPr lang="en-US" altLang="zh-TW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</a:t>
                </a:r>
                <a:r>
                  <a:rPr lang="zh-TW" altLang="en-US" sz="20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半</a:t>
                </a:r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哈密顿图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zh-TW" altLang="en-US" sz="20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⟹</m:t>
                    </m:r>
                    <m:r>
                      <a:rPr lang="en-US" altLang="zh-TW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对任意非空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有</a:t>
                </a:r>
                <a:endParaRPr lang="en-US" altLang="zh-TW" sz="2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𝑝</m:t>
                      </m:r>
                      <m:d>
                        <m:dPr>
                          <m:ctrlPr>
                            <a:rPr lang="en-US" altLang="zh-TW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𝐺</m:t>
                          </m:r>
                          <m:r>
                            <a:rPr lang="en-US" altLang="zh-TW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altLang="zh-TW" sz="2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54ADDF07-BDCF-4C7D-A2F0-6F60B2A53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411" y="4437093"/>
                <a:ext cx="7172055" cy="1032372"/>
              </a:xfrm>
              <a:prstGeom prst="rect">
                <a:avLst/>
              </a:prstGeom>
              <a:blipFill>
                <a:blip r:embed="rId3"/>
                <a:stretch>
                  <a:fillRect l="-763" r="-169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121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>
            <a:extLst>
              <a:ext uri="{FF2B5EF4-FFF2-40B4-BE49-F238E27FC236}">
                <a16:creationId xmlns:a16="http://schemas.microsoft.com/office/drawing/2014/main" id="{238B1363-2990-4752-8C7F-87DE69A4E884}"/>
              </a:ext>
            </a:extLst>
          </p:cNvPr>
          <p:cNvGrpSpPr/>
          <p:nvPr/>
        </p:nvGrpSpPr>
        <p:grpSpPr>
          <a:xfrm>
            <a:off x="1370573" y="1609179"/>
            <a:ext cx="1320477" cy="1442303"/>
            <a:chOff x="1305063" y="1187433"/>
            <a:chExt cx="1320477" cy="1442303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19D284E0-F679-4F92-A4F1-97FAF6DEF7E6}"/>
                </a:ext>
              </a:extLst>
            </p:cNvPr>
            <p:cNvSpPr/>
            <p:nvPr/>
          </p:nvSpPr>
          <p:spPr>
            <a:xfrm>
              <a:off x="1918010" y="1187433"/>
              <a:ext cx="72000" cy="72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3AA47F45-66C2-4AB0-AE8A-FB3F49BBB737}"/>
                </a:ext>
              </a:extLst>
            </p:cNvPr>
            <p:cNvSpPr/>
            <p:nvPr/>
          </p:nvSpPr>
          <p:spPr>
            <a:xfrm>
              <a:off x="1305063" y="1882480"/>
              <a:ext cx="72000" cy="72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A3F42135-79A6-4803-89DC-6BE21D70E061}"/>
                </a:ext>
              </a:extLst>
            </p:cNvPr>
            <p:cNvSpPr/>
            <p:nvPr/>
          </p:nvSpPr>
          <p:spPr>
            <a:xfrm>
              <a:off x="1725071" y="1882480"/>
              <a:ext cx="72000" cy="72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DAF07E58-9347-4C87-9A08-6B5A312C38FC}"/>
                </a:ext>
              </a:extLst>
            </p:cNvPr>
            <p:cNvSpPr/>
            <p:nvPr/>
          </p:nvSpPr>
          <p:spPr>
            <a:xfrm>
              <a:off x="1918010" y="2557736"/>
              <a:ext cx="72000" cy="72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D96729F5-58C2-4479-BB0C-029BDA3D358F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1366519" y="1248889"/>
              <a:ext cx="562035" cy="6441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C66437E1-9BCC-411A-8808-50FD386E790D}"/>
                </a:ext>
              </a:extLst>
            </p:cNvPr>
            <p:cNvCxnSpPr>
              <a:cxnSpLocks/>
              <a:stCxn id="8" idx="4"/>
              <a:endCxn id="9" idx="0"/>
            </p:cNvCxnSpPr>
            <p:nvPr/>
          </p:nvCxnSpPr>
          <p:spPr>
            <a:xfrm>
              <a:off x="1761071" y="1954480"/>
              <a:ext cx="192939" cy="6032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6A673C4D-D534-431F-AB98-D110D3BBBB7D}"/>
                </a:ext>
              </a:extLst>
            </p:cNvPr>
            <p:cNvCxnSpPr>
              <a:cxnSpLocks/>
              <a:stCxn id="8" idx="0"/>
              <a:endCxn id="6" idx="4"/>
            </p:cNvCxnSpPr>
            <p:nvPr/>
          </p:nvCxnSpPr>
          <p:spPr>
            <a:xfrm flipV="1">
              <a:off x="1761071" y="1259433"/>
              <a:ext cx="192939" cy="6230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C9454E76-7EB8-489D-B587-CD3781706DEB}"/>
                </a:ext>
              </a:extLst>
            </p:cNvPr>
            <p:cNvCxnSpPr>
              <a:cxnSpLocks/>
              <a:stCxn id="9" idx="1"/>
              <a:endCxn id="7" idx="5"/>
            </p:cNvCxnSpPr>
            <p:nvPr/>
          </p:nvCxnSpPr>
          <p:spPr>
            <a:xfrm flipH="1" flipV="1">
              <a:off x="1366519" y="1943936"/>
              <a:ext cx="562035" cy="62434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F6BFAB9C-A6E4-47F8-B00B-7499033D19C5}"/>
                </a:ext>
              </a:extLst>
            </p:cNvPr>
            <p:cNvSpPr/>
            <p:nvPr/>
          </p:nvSpPr>
          <p:spPr>
            <a:xfrm>
              <a:off x="2130735" y="1882480"/>
              <a:ext cx="72000" cy="72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803D50A2-BE36-43F1-AC2B-0B6540C4567F}"/>
                </a:ext>
              </a:extLst>
            </p:cNvPr>
            <p:cNvSpPr/>
            <p:nvPr/>
          </p:nvSpPr>
          <p:spPr>
            <a:xfrm>
              <a:off x="2553540" y="1882480"/>
              <a:ext cx="72000" cy="72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EEFC8B0B-59D6-4CF9-9CF7-6BF26D48BE70}"/>
                </a:ext>
              </a:extLst>
            </p:cNvPr>
            <p:cNvCxnSpPr>
              <a:cxnSpLocks/>
              <a:stCxn id="41" idx="0"/>
              <a:endCxn id="6" idx="4"/>
            </p:cNvCxnSpPr>
            <p:nvPr/>
          </p:nvCxnSpPr>
          <p:spPr>
            <a:xfrm flipH="1" flipV="1">
              <a:off x="1954010" y="1259433"/>
              <a:ext cx="212725" cy="6230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DC18478C-C372-42EE-BA3E-D635B99E1B17}"/>
                </a:ext>
              </a:extLst>
            </p:cNvPr>
            <p:cNvCxnSpPr>
              <a:cxnSpLocks/>
              <a:stCxn id="9" idx="0"/>
              <a:endCxn id="41" idx="4"/>
            </p:cNvCxnSpPr>
            <p:nvPr/>
          </p:nvCxnSpPr>
          <p:spPr>
            <a:xfrm flipV="1">
              <a:off x="1954010" y="1954480"/>
              <a:ext cx="212725" cy="6032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E1E87A23-95C4-4374-865C-8C78CB4E9409}"/>
                </a:ext>
              </a:extLst>
            </p:cNvPr>
            <p:cNvCxnSpPr>
              <a:cxnSpLocks/>
              <a:stCxn id="42" idx="1"/>
              <a:endCxn id="6" idx="5"/>
            </p:cNvCxnSpPr>
            <p:nvPr/>
          </p:nvCxnSpPr>
          <p:spPr>
            <a:xfrm flipH="1" flipV="1">
              <a:off x="1979466" y="1248889"/>
              <a:ext cx="584618" cy="6441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AA5BBA20-418B-4994-8467-9380C3732913}"/>
                </a:ext>
              </a:extLst>
            </p:cNvPr>
            <p:cNvCxnSpPr>
              <a:cxnSpLocks/>
              <a:stCxn id="9" idx="7"/>
              <a:endCxn id="42" idx="3"/>
            </p:cNvCxnSpPr>
            <p:nvPr/>
          </p:nvCxnSpPr>
          <p:spPr>
            <a:xfrm flipV="1">
              <a:off x="1979466" y="1943936"/>
              <a:ext cx="584618" cy="62434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组合 186">
            <a:extLst>
              <a:ext uri="{FF2B5EF4-FFF2-40B4-BE49-F238E27FC236}">
                <a16:creationId xmlns:a16="http://schemas.microsoft.com/office/drawing/2014/main" id="{EEF1D369-F3B9-4A7F-9721-F1913C396888}"/>
              </a:ext>
            </a:extLst>
          </p:cNvPr>
          <p:cNvGrpSpPr/>
          <p:nvPr/>
        </p:nvGrpSpPr>
        <p:grpSpPr>
          <a:xfrm>
            <a:off x="5634958" y="1625328"/>
            <a:ext cx="1889447" cy="1442303"/>
            <a:chOff x="5618025" y="1074995"/>
            <a:chExt cx="1889447" cy="1442303"/>
          </a:xfrm>
        </p:grpSpPr>
        <p:sp>
          <p:nvSpPr>
            <p:cNvPr id="131" name="椭圆 130">
              <a:extLst>
                <a:ext uri="{FF2B5EF4-FFF2-40B4-BE49-F238E27FC236}">
                  <a16:creationId xmlns:a16="http://schemas.microsoft.com/office/drawing/2014/main" id="{C69FF61C-3904-44EF-AB26-57114F57C83D}"/>
                </a:ext>
              </a:extLst>
            </p:cNvPr>
            <p:cNvSpPr/>
            <p:nvPr/>
          </p:nvSpPr>
          <p:spPr>
            <a:xfrm>
              <a:off x="6288908" y="1074995"/>
              <a:ext cx="72000" cy="72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椭圆 131">
              <a:extLst>
                <a:ext uri="{FF2B5EF4-FFF2-40B4-BE49-F238E27FC236}">
                  <a16:creationId xmlns:a16="http://schemas.microsoft.com/office/drawing/2014/main" id="{08EFE9CC-FDA6-46A3-9030-1F25BDD62DE9}"/>
                </a:ext>
              </a:extLst>
            </p:cNvPr>
            <p:cNvSpPr/>
            <p:nvPr/>
          </p:nvSpPr>
          <p:spPr>
            <a:xfrm>
              <a:off x="5618025" y="1774332"/>
              <a:ext cx="72000" cy="72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椭圆 133">
              <a:extLst>
                <a:ext uri="{FF2B5EF4-FFF2-40B4-BE49-F238E27FC236}">
                  <a16:creationId xmlns:a16="http://schemas.microsoft.com/office/drawing/2014/main" id="{1B13C136-2DB8-4D21-A7C8-423BF3201A7C}"/>
                </a:ext>
              </a:extLst>
            </p:cNvPr>
            <p:cNvSpPr/>
            <p:nvPr/>
          </p:nvSpPr>
          <p:spPr>
            <a:xfrm>
              <a:off x="6288908" y="2445298"/>
              <a:ext cx="72000" cy="72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5" name="直接连接符 134">
              <a:extLst>
                <a:ext uri="{FF2B5EF4-FFF2-40B4-BE49-F238E27FC236}">
                  <a16:creationId xmlns:a16="http://schemas.microsoft.com/office/drawing/2014/main" id="{E80188E9-CE3A-4D3C-B19E-DF23291C87DA}"/>
                </a:ext>
              </a:extLst>
            </p:cNvPr>
            <p:cNvCxnSpPr>
              <a:cxnSpLocks/>
              <a:stCxn id="131" idx="3"/>
              <a:endCxn id="132" idx="7"/>
            </p:cNvCxnSpPr>
            <p:nvPr/>
          </p:nvCxnSpPr>
          <p:spPr>
            <a:xfrm flipH="1">
              <a:off x="5679481" y="1136451"/>
              <a:ext cx="619971" cy="6484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>
              <a:extLst>
                <a:ext uri="{FF2B5EF4-FFF2-40B4-BE49-F238E27FC236}">
                  <a16:creationId xmlns:a16="http://schemas.microsoft.com/office/drawing/2014/main" id="{DE986C25-8C2C-4B94-89D4-A8B1D7A40C39}"/>
                </a:ext>
              </a:extLst>
            </p:cNvPr>
            <p:cNvCxnSpPr>
              <a:cxnSpLocks/>
              <a:stCxn id="134" idx="1"/>
              <a:endCxn id="132" idx="5"/>
            </p:cNvCxnSpPr>
            <p:nvPr/>
          </p:nvCxnSpPr>
          <p:spPr>
            <a:xfrm flipH="1" flipV="1">
              <a:off x="5679481" y="1835788"/>
              <a:ext cx="619971" cy="620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椭圆 138">
              <a:extLst>
                <a:ext uri="{FF2B5EF4-FFF2-40B4-BE49-F238E27FC236}">
                  <a16:creationId xmlns:a16="http://schemas.microsoft.com/office/drawing/2014/main" id="{D593FF00-7DAD-4423-B5D6-B0E58EC4D57B}"/>
                </a:ext>
              </a:extLst>
            </p:cNvPr>
            <p:cNvSpPr/>
            <p:nvPr/>
          </p:nvSpPr>
          <p:spPr>
            <a:xfrm>
              <a:off x="6964688" y="1784876"/>
              <a:ext cx="72000" cy="72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2" name="直接连接符 141">
              <a:extLst>
                <a:ext uri="{FF2B5EF4-FFF2-40B4-BE49-F238E27FC236}">
                  <a16:creationId xmlns:a16="http://schemas.microsoft.com/office/drawing/2014/main" id="{54559FF8-76E4-43CF-8A5D-B6CB1019E9F2}"/>
                </a:ext>
              </a:extLst>
            </p:cNvPr>
            <p:cNvCxnSpPr>
              <a:cxnSpLocks/>
              <a:stCxn id="139" idx="1"/>
              <a:endCxn id="131" idx="5"/>
            </p:cNvCxnSpPr>
            <p:nvPr/>
          </p:nvCxnSpPr>
          <p:spPr>
            <a:xfrm flipH="1" flipV="1">
              <a:off x="6350364" y="1136451"/>
              <a:ext cx="624868" cy="6589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>
              <a:extLst>
                <a:ext uri="{FF2B5EF4-FFF2-40B4-BE49-F238E27FC236}">
                  <a16:creationId xmlns:a16="http://schemas.microsoft.com/office/drawing/2014/main" id="{EFB35C4C-4521-4C60-BD34-4EB8296F1460}"/>
                </a:ext>
              </a:extLst>
            </p:cNvPr>
            <p:cNvCxnSpPr>
              <a:cxnSpLocks/>
              <a:stCxn id="134" idx="7"/>
              <a:endCxn id="139" idx="3"/>
            </p:cNvCxnSpPr>
            <p:nvPr/>
          </p:nvCxnSpPr>
          <p:spPr>
            <a:xfrm flipV="1">
              <a:off x="6350364" y="1846332"/>
              <a:ext cx="624868" cy="6095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椭圆 164">
              <a:extLst>
                <a:ext uri="{FF2B5EF4-FFF2-40B4-BE49-F238E27FC236}">
                  <a16:creationId xmlns:a16="http://schemas.microsoft.com/office/drawing/2014/main" id="{0CBFF231-70D0-4744-ADD1-94CD50EEB272}"/>
                </a:ext>
              </a:extLst>
            </p:cNvPr>
            <p:cNvSpPr/>
            <p:nvPr/>
          </p:nvSpPr>
          <p:spPr>
            <a:xfrm>
              <a:off x="5953466" y="1425245"/>
              <a:ext cx="72000" cy="72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椭圆 165">
              <a:extLst>
                <a:ext uri="{FF2B5EF4-FFF2-40B4-BE49-F238E27FC236}">
                  <a16:creationId xmlns:a16="http://schemas.microsoft.com/office/drawing/2014/main" id="{930AA952-F2BF-4692-9A4C-75EE5B921AE1}"/>
                </a:ext>
              </a:extLst>
            </p:cNvPr>
            <p:cNvSpPr/>
            <p:nvPr/>
          </p:nvSpPr>
          <p:spPr>
            <a:xfrm>
              <a:off x="6626798" y="1424663"/>
              <a:ext cx="72000" cy="72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椭圆 168">
              <a:extLst>
                <a:ext uri="{FF2B5EF4-FFF2-40B4-BE49-F238E27FC236}">
                  <a16:creationId xmlns:a16="http://schemas.microsoft.com/office/drawing/2014/main" id="{69BD5BD5-6B39-495A-8770-47C2A8C6E037}"/>
                </a:ext>
              </a:extLst>
            </p:cNvPr>
            <p:cNvSpPr/>
            <p:nvPr/>
          </p:nvSpPr>
          <p:spPr>
            <a:xfrm>
              <a:off x="6626798" y="2109815"/>
              <a:ext cx="72000" cy="72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椭圆 169">
              <a:extLst>
                <a:ext uri="{FF2B5EF4-FFF2-40B4-BE49-F238E27FC236}">
                  <a16:creationId xmlns:a16="http://schemas.microsoft.com/office/drawing/2014/main" id="{C0549DBA-FD90-42EE-B462-9CD9056932B2}"/>
                </a:ext>
              </a:extLst>
            </p:cNvPr>
            <p:cNvSpPr/>
            <p:nvPr/>
          </p:nvSpPr>
          <p:spPr>
            <a:xfrm>
              <a:off x="5953466" y="2108428"/>
              <a:ext cx="72000" cy="72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1" name="直接连接符 170">
              <a:extLst>
                <a:ext uri="{FF2B5EF4-FFF2-40B4-BE49-F238E27FC236}">
                  <a16:creationId xmlns:a16="http://schemas.microsoft.com/office/drawing/2014/main" id="{F002D83D-D82F-4231-93BC-D1CAC92C9FC3}"/>
                </a:ext>
              </a:extLst>
            </p:cNvPr>
            <p:cNvCxnSpPr>
              <a:cxnSpLocks/>
              <a:stCxn id="166" idx="3"/>
              <a:endCxn id="170" idx="7"/>
            </p:cNvCxnSpPr>
            <p:nvPr/>
          </p:nvCxnSpPr>
          <p:spPr>
            <a:xfrm flipH="1">
              <a:off x="6014922" y="1486119"/>
              <a:ext cx="622420" cy="6328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>
              <a:extLst>
                <a:ext uri="{FF2B5EF4-FFF2-40B4-BE49-F238E27FC236}">
                  <a16:creationId xmlns:a16="http://schemas.microsoft.com/office/drawing/2014/main" id="{EAC6D847-2343-42A5-9FD9-2A0D1E922C7D}"/>
                </a:ext>
              </a:extLst>
            </p:cNvPr>
            <p:cNvCxnSpPr>
              <a:cxnSpLocks/>
              <a:stCxn id="169" idx="1"/>
              <a:endCxn id="165" idx="5"/>
            </p:cNvCxnSpPr>
            <p:nvPr/>
          </p:nvCxnSpPr>
          <p:spPr>
            <a:xfrm flipH="1" flipV="1">
              <a:off x="6014922" y="1486701"/>
              <a:ext cx="622420" cy="6336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椭圆 157">
              <a:extLst>
                <a:ext uri="{FF2B5EF4-FFF2-40B4-BE49-F238E27FC236}">
                  <a16:creationId xmlns:a16="http://schemas.microsoft.com/office/drawing/2014/main" id="{6D4E03EE-8D5C-45CD-9308-82D24BCBD610}"/>
                </a:ext>
              </a:extLst>
            </p:cNvPr>
            <p:cNvSpPr/>
            <p:nvPr/>
          </p:nvSpPr>
          <p:spPr>
            <a:xfrm>
              <a:off x="6293942" y="1775707"/>
              <a:ext cx="72000" cy="72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椭圆 176">
              <a:extLst>
                <a:ext uri="{FF2B5EF4-FFF2-40B4-BE49-F238E27FC236}">
                  <a16:creationId xmlns:a16="http://schemas.microsoft.com/office/drawing/2014/main" id="{D11291A5-A570-4BD1-8C43-0140E415BBE3}"/>
                </a:ext>
              </a:extLst>
            </p:cNvPr>
            <p:cNvSpPr/>
            <p:nvPr/>
          </p:nvSpPr>
          <p:spPr>
            <a:xfrm>
              <a:off x="7435472" y="1782433"/>
              <a:ext cx="72000" cy="72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8" name="直接连接符 177">
              <a:extLst>
                <a:ext uri="{FF2B5EF4-FFF2-40B4-BE49-F238E27FC236}">
                  <a16:creationId xmlns:a16="http://schemas.microsoft.com/office/drawing/2014/main" id="{A128690B-B3BD-45EF-B38F-BE607AFEDD74}"/>
                </a:ext>
              </a:extLst>
            </p:cNvPr>
            <p:cNvCxnSpPr>
              <a:cxnSpLocks/>
              <a:stCxn id="177" idx="1"/>
              <a:endCxn id="131" idx="5"/>
            </p:cNvCxnSpPr>
            <p:nvPr/>
          </p:nvCxnSpPr>
          <p:spPr>
            <a:xfrm flipH="1" flipV="1">
              <a:off x="6350364" y="1136451"/>
              <a:ext cx="1095652" cy="6565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>
              <a:extLst>
                <a:ext uri="{FF2B5EF4-FFF2-40B4-BE49-F238E27FC236}">
                  <a16:creationId xmlns:a16="http://schemas.microsoft.com/office/drawing/2014/main" id="{4D9826D8-0401-4291-9F89-E6FFD40BF344}"/>
                </a:ext>
              </a:extLst>
            </p:cNvPr>
            <p:cNvCxnSpPr>
              <a:cxnSpLocks/>
              <a:stCxn id="177" idx="3"/>
              <a:endCxn id="134" idx="6"/>
            </p:cNvCxnSpPr>
            <p:nvPr/>
          </p:nvCxnSpPr>
          <p:spPr>
            <a:xfrm flipH="1">
              <a:off x="6360908" y="1843889"/>
              <a:ext cx="1085108" cy="6374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2" name="内容占位符 5">
            <a:extLst>
              <a:ext uri="{FF2B5EF4-FFF2-40B4-BE49-F238E27FC236}">
                <a16:creationId xmlns:a16="http://schemas.microsoft.com/office/drawing/2014/main" id="{9D13EC71-559C-4E9A-8CAF-85AB793B454B}"/>
              </a:ext>
            </a:extLst>
          </p:cNvPr>
          <p:cNvSpPr txBox="1">
            <a:spLocks/>
          </p:cNvSpPr>
          <p:nvPr/>
        </p:nvSpPr>
        <p:spPr>
          <a:xfrm>
            <a:off x="1075457" y="796491"/>
            <a:ext cx="6282075" cy="538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zh-TW" altLang="en-US" sz="20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TW" sz="20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15.3 </a:t>
            </a:r>
            <a:r>
              <a:rPr lang="zh-TW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下图哪些是哈密顿图</a:t>
            </a:r>
            <a:r>
              <a:rPr lang="en-US" altLang="zh-TW" sz="2000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TW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哪些是半哈密顿图</a:t>
            </a:r>
            <a:r>
              <a:rPr lang="en-US" altLang="zh-TW" sz="2000" dirty="0">
                <a:latin typeface="黑体" panose="02010609060101010101" pitchFamily="49" charset="-122"/>
                <a:ea typeface="黑体" panose="02010609060101010101" pitchFamily="49" charset="-122"/>
              </a:rPr>
              <a:t>?</a:t>
            </a:r>
            <a:endParaRPr lang="en-US" altLang="zh-TW" sz="2000" i="1" dirty="0">
              <a:latin typeface="Cambria Math" panose="02040503050406030204" pitchFamily="18" charset="0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59C5C428-5628-4426-99F7-29190006BB95}"/>
                  </a:ext>
                </a:extLst>
              </p:cNvPr>
              <p:cNvSpPr txBox="1"/>
              <p:nvPr/>
            </p:nvSpPr>
            <p:spPr>
              <a:xfrm>
                <a:off x="1075457" y="4279165"/>
                <a:ext cx="68535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00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𝐺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是哈密顿图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zh-TW" altLang="en-US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⟹</m:t>
                    </m:r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59C5C428-5628-4426-99F7-29190006B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457" y="4279165"/>
                <a:ext cx="6853520" cy="400110"/>
              </a:xfrm>
              <a:prstGeom prst="rect">
                <a:avLst/>
              </a:prstGeom>
              <a:blipFill>
                <a:blip r:embed="rId2"/>
                <a:stretch>
                  <a:fillRect l="-800" t="-12121" b="-2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C2FD9E30-8DA7-438F-AFE6-8211C1938304}"/>
                  </a:ext>
                </a:extLst>
              </p:cNvPr>
              <p:cNvSpPr txBox="1"/>
              <p:nvPr/>
            </p:nvSpPr>
            <p:spPr>
              <a:xfrm>
                <a:off x="1075457" y="3754829"/>
                <a:ext cx="68535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𝐺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𝐸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是二部图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2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C2FD9E30-8DA7-438F-AFE6-8211C1938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457" y="3754829"/>
                <a:ext cx="6853520" cy="400110"/>
              </a:xfrm>
              <a:prstGeom prst="rect">
                <a:avLst/>
              </a:prstGeom>
              <a:blipFill>
                <a:blip r:embed="rId3"/>
                <a:stretch>
                  <a:fillRect t="-12121" b="-2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20F4F70C-4616-47FE-9154-DCC881A96D14}"/>
                  </a:ext>
                </a:extLst>
              </p:cNvPr>
              <p:cNvSpPr txBox="1"/>
              <p:nvPr/>
            </p:nvSpPr>
            <p:spPr>
              <a:xfrm>
                <a:off x="1075457" y="4795874"/>
                <a:ext cx="68535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00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𝐺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是半哈密顿图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zh-TW" altLang="en-US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⟹</m:t>
                    </m:r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+1</m:t>
                    </m:r>
                  </m:oMath>
                </a14:m>
                <a:endParaRPr lang="en-US" altLang="zh-TW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20F4F70C-4616-47FE-9154-DCC881A96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457" y="4795874"/>
                <a:ext cx="6853520" cy="400110"/>
              </a:xfrm>
              <a:prstGeom prst="rect">
                <a:avLst/>
              </a:prstGeom>
              <a:blipFill>
                <a:blip r:embed="rId4"/>
                <a:stretch>
                  <a:fillRect l="-800" t="-12308" b="-2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A84FF38F-5694-4D0B-8FAB-F45B081AFE57}"/>
                  </a:ext>
                </a:extLst>
              </p:cNvPr>
              <p:cNvSpPr txBox="1"/>
              <p:nvPr/>
            </p:nvSpPr>
            <p:spPr>
              <a:xfrm>
                <a:off x="1075457" y="5312527"/>
                <a:ext cx="68535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TW" altLang="en-US" sz="2000" dirty="0">
                    <a:ea typeface="黑体" panose="02010609060101010101" pitchFamily="49" charset="-122"/>
                  </a:rPr>
                  <a:t>若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+2</m:t>
                    </m:r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𝐺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不是哈密顿图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也不是半哈密顿图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A84FF38F-5694-4D0B-8FAB-F45B081AF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457" y="5312527"/>
                <a:ext cx="6853520" cy="400110"/>
              </a:xfrm>
              <a:prstGeom prst="rect">
                <a:avLst/>
              </a:prstGeom>
              <a:blipFill>
                <a:blip r:embed="rId5"/>
                <a:stretch>
                  <a:fillRect l="-800" t="-10606" b="-24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组合 13">
            <a:extLst>
              <a:ext uri="{FF2B5EF4-FFF2-40B4-BE49-F238E27FC236}">
                <a16:creationId xmlns:a16="http://schemas.microsoft.com/office/drawing/2014/main" id="{3FCA826D-2497-4E21-9E54-1A48D1BDBA6F}"/>
              </a:ext>
            </a:extLst>
          </p:cNvPr>
          <p:cNvGrpSpPr/>
          <p:nvPr/>
        </p:nvGrpSpPr>
        <p:grpSpPr>
          <a:xfrm>
            <a:off x="3196384" y="1619074"/>
            <a:ext cx="1694941" cy="1442303"/>
            <a:chOff x="3196384" y="1619074"/>
            <a:chExt cx="1694941" cy="1442303"/>
          </a:xfrm>
        </p:grpSpPr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73B84879-0481-4156-B6FF-9961B3BC6458}"/>
                </a:ext>
              </a:extLst>
            </p:cNvPr>
            <p:cNvSpPr/>
            <p:nvPr/>
          </p:nvSpPr>
          <p:spPr>
            <a:xfrm>
              <a:off x="4002820" y="1619074"/>
              <a:ext cx="72000" cy="72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45049DA7-DCA4-47B9-AEE4-EA32723D4876}"/>
                </a:ext>
              </a:extLst>
            </p:cNvPr>
            <p:cNvSpPr/>
            <p:nvPr/>
          </p:nvSpPr>
          <p:spPr>
            <a:xfrm>
              <a:off x="3196384" y="2314121"/>
              <a:ext cx="72000" cy="72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97B58CFE-8557-4E66-B3C7-B27AE47662BA}"/>
                </a:ext>
              </a:extLst>
            </p:cNvPr>
            <p:cNvSpPr/>
            <p:nvPr/>
          </p:nvSpPr>
          <p:spPr>
            <a:xfrm>
              <a:off x="3822523" y="2072384"/>
              <a:ext cx="72000" cy="72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7CA7411F-DD76-4E26-9291-90738B847E6C}"/>
                </a:ext>
              </a:extLst>
            </p:cNvPr>
            <p:cNvSpPr/>
            <p:nvPr/>
          </p:nvSpPr>
          <p:spPr>
            <a:xfrm>
              <a:off x="4002820" y="2989377"/>
              <a:ext cx="72000" cy="72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EA504EB8-D242-422C-A81D-8F9B2ED13F08}"/>
                </a:ext>
              </a:extLst>
            </p:cNvPr>
            <p:cNvCxnSpPr>
              <a:cxnSpLocks/>
              <a:stCxn id="63" idx="3"/>
              <a:endCxn id="64" idx="7"/>
            </p:cNvCxnSpPr>
            <p:nvPr/>
          </p:nvCxnSpPr>
          <p:spPr>
            <a:xfrm flipH="1">
              <a:off x="3257840" y="1680530"/>
              <a:ext cx="755524" cy="6441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98ED6496-CD4F-4CD4-9CEB-748EDB8917DD}"/>
                </a:ext>
              </a:extLst>
            </p:cNvPr>
            <p:cNvCxnSpPr>
              <a:cxnSpLocks/>
              <a:stCxn id="65" idx="3"/>
              <a:endCxn id="85" idx="7"/>
            </p:cNvCxnSpPr>
            <p:nvPr/>
          </p:nvCxnSpPr>
          <p:spPr>
            <a:xfrm flipH="1">
              <a:off x="3699917" y="2133840"/>
              <a:ext cx="133150" cy="1908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4D1BB4A9-01AE-4EED-A74F-20D77CDA31E6}"/>
                </a:ext>
              </a:extLst>
            </p:cNvPr>
            <p:cNvCxnSpPr>
              <a:cxnSpLocks/>
              <a:stCxn id="65" idx="0"/>
              <a:endCxn id="63" idx="4"/>
            </p:cNvCxnSpPr>
            <p:nvPr/>
          </p:nvCxnSpPr>
          <p:spPr>
            <a:xfrm flipV="1">
              <a:off x="3858523" y="1691074"/>
              <a:ext cx="180297" cy="3813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7EC40086-EF94-4626-B73A-807770CF49A7}"/>
                </a:ext>
              </a:extLst>
            </p:cNvPr>
            <p:cNvCxnSpPr>
              <a:cxnSpLocks/>
              <a:stCxn id="66" idx="1"/>
              <a:endCxn id="64" idx="5"/>
            </p:cNvCxnSpPr>
            <p:nvPr/>
          </p:nvCxnSpPr>
          <p:spPr>
            <a:xfrm flipH="1" flipV="1">
              <a:off x="3257840" y="2375577"/>
              <a:ext cx="755524" cy="62434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6A843B1E-1881-4A2D-A7C0-C377D3CE11C5}"/>
                </a:ext>
              </a:extLst>
            </p:cNvPr>
            <p:cNvSpPr/>
            <p:nvPr/>
          </p:nvSpPr>
          <p:spPr>
            <a:xfrm>
              <a:off x="4819325" y="2314121"/>
              <a:ext cx="72000" cy="72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97670D15-D607-4CC4-8E76-EDE2BE593B65}"/>
                </a:ext>
              </a:extLst>
            </p:cNvPr>
            <p:cNvCxnSpPr>
              <a:cxnSpLocks/>
              <a:stCxn id="97" idx="0"/>
              <a:endCxn id="63" idx="4"/>
            </p:cNvCxnSpPr>
            <p:nvPr/>
          </p:nvCxnSpPr>
          <p:spPr>
            <a:xfrm flipH="1" flipV="1">
              <a:off x="4038820" y="1691074"/>
              <a:ext cx="178608" cy="3851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0C7B968F-A5F1-4F64-AF89-DF650378A319}"/>
                </a:ext>
              </a:extLst>
            </p:cNvPr>
            <p:cNvCxnSpPr>
              <a:cxnSpLocks/>
              <a:stCxn id="66" idx="0"/>
              <a:endCxn id="98" idx="4"/>
            </p:cNvCxnSpPr>
            <p:nvPr/>
          </p:nvCxnSpPr>
          <p:spPr>
            <a:xfrm flipV="1">
              <a:off x="4038820" y="2628065"/>
              <a:ext cx="176725" cy="3613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B1945521-78CF-4B92-962B-229A1EF70D4D}"/>
                </a:ext>
              </a:extLst>
            </p:cNvPr>
            <p:cNvCxnSpPr>
              <a:cxnSpLocks/>
              <a:stCxn id="72" idx="1"/>
              <a:endCxn id="63" idx="5"/>
            </p:cNvCxnSpPr>
            <p:nvPr/>
          </p:nvCxnSpPr>
          <p:spPr>
            <a:xfrm flipH="1" flipV="1">
              <a:off x="4064276" y="1680530"/>
              <a:ext cx="765593" cy="6441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9DA8C3A9-CB37-4B93-AD99-564CA38F0615}"/>
                </a:ext>
              </a:extLst>
            </p:cNvPr>
            <p:cNvCxnSpPr>
              <a:cxnSpLocks/>
              <a:stCxn id="66" idx="7"/>
              <a:endCxn id="72" idx="3"/>
            </p:cNvCxnSpPr>
            <p:nvPr/>
          </p:nvCxnSpPr>
          <p:spPr>
            <a:xfrm flipV="1">
              <a:off x="4064276" y="2375577"/>
              <a:ext cx="765593" cy="62434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CFDB5CB5-B769-487B-B1D9-AE7A69037F38}"/>
                </a:ext>
              </a:extLst>
            </p:cNvPr>
            <p:cNvSpPr/>
            <p:nvPr/>
          </p:nvSpPr>
          <p:spPr>
            <a:xfrm>
              <a:off x="4002820" y="2314121"/>
              <a:ext cx="72000" cy="72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457D12A5-F672-4E17-A7FE-8124E71F49A1}"/>
                </a:ext>
              </a:extLst>
            </p:cNvPr>
            <p:cNvSpPr/>
            <p:nvPr/>
          </p:nvSpPr>
          <p:spPr>
            <a:xfrm>
              <a:off x="3638461" y="2314121"/>
              <a:ext cx="72000" cy="72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6737BE11-07A6-4FE0-9AAC-5C6AB8409FC2}"/>
                </a:ext>
              </a:extLst>
            </p:cNvPr>
            <p:cNvSpPr/>
            <p:nvPr/>
          </p:nvSpPr>
          <p:spPr>
            <a:xfrm>
              <a:off x="4373728" y="2314121"/>
              <a:ext cx="72000" cy="72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C18A22E7-3F25-464D-81DB-5738362205F9}"/>
                </a:ext>
              </a:extLst>
            </p:cNvPr>
            <p:cNvSpPr/>
            <p:nvPr/>
          </p:nvSpPr>
          <p:spPr>
            <a:xfrm>
              <a:off x="3820640" y="2552196"/>
              <a:ext cx="72000" cy="72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4BC7E2F7-9627-4370-9B58-CCE1EBE425FC}"/>
                </a:ext>
              </a:extLst>
            </p:cNvPr>
            <p:cNvSpPr/>
            <p:nvPr/>
          </p:nvSpPr>
          <p:spPr>
            <a:xfrm>
              <a:off x="4181428" y="2076253"/>
              <a:ext cx="72000" cy="72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13DD7448-3F8E-4FA9-B569-6A175CAC7B6E}"/>
                </a:ext>
              </a:extLst>
            </p:cNvPr>
            <p:cNvSpPr/>
            <p:nvPr/>
          </p:nvSpPr>
          <p:spPr>
            <a:xfrm>
              <a:off x="4179545" y="2556065"/>
              <a:ext cx="72000" cy="72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A6687B7B-A8C8-4DEE-80F7-42112A3EB37C}"/>
                </a:ext>
              </a:extLst>
            </p:cNvPr>
            <p:cNvCxnSpPr>
              <a:cxnSpLocks/>
              <a:stCxn id="65" idx="5"/>
              <a:endCxn id="82" idx="1"/>
            </p:cNvCxnSpPr>
            <p:nvPr/>
          </p:nvCxnSpPr>
          <p:spPr>
            <a:xfrm>
              <a:off x="3883979" y="2133840"/>
              <a:ext cx="129385" cy="1908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77E4DD17-CCDC-4011-8F24-B32EDCB35190}"/>
                </a:ext>
              </a:extLst>
            </p:cNvPr>
            <p:cNvCxnSpPr>
              <a:cxnSpLocks/>
              <a:stCxn id="82" idx="3"/>
              <a:endCxn id="96" idx="7"/>
            </p:cNvCxnSpPr>
            <p:nvPr/>
          </p:nvCxnSpPr>
          <p:spPr>
            <a:xfrm flipH="1">
              <a:off x="3882096" y="2375577"/>
              <a:ext cx="131268" cy="1871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C5576F3C-9075-46B4-9EF3-58DBE33850FA}"/>
                </a:ext>
              </a:extLst>
            </p:cNvPr>
            <p:cNvCxnSpPr>
              <a:cxnSpLocks/>
              <a:stCxn id="85" idx="5"/>
              <a:endCxn id="96" idx="1"/>
            </p:cNvCxnSpPr>
            <p:nvPr/>
          </p:nvCxnSpPr>
          <p:spPr>
            <a:xfrm>
              <a:off x="3699917" y="2375577"/>
              <a:ext cx="131267" cy="1871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83BA1D00-A72D-4E6D-92AF-9277CA2C6821}"/>
                </a:ext>
              </a:extLst>
            </p:cNvPr>
            <p:cNvCxnSpPr>
              <a:cxnSpLocks/>
              <a:stCxn id="97" idx="3"/>
              <a:endCxn id="82" idx="7"/>
            </p:cNvCxnSpPr>
            <p:nvPr/>
          </p:nvCxnSpPr>
          <p:spPr>
            <a:xfrm flipH="1">
              <a:off x="4064276" y="2137709"/>
              <a:ext cx="127696" cy="1869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0FBDCF3D-D736-4607-BAB4-93A1513342B9}"/>
                </a:ext>
              </a:extLst>
            </p:cNvPr>
            <p:cNvCxnSpPr>
              <a:cxnSpLocks/>
              <a:stCxn id="86" idx="3"/>
              <a:endCxn id="98" idx="7"/>
            </p:cNvCxnSpPr>
            <p:nvPr/>
          </p:nvCxnSpPr>
          <p:spPr>
            <a:xfrm flipH="1">
              <a:off x="4241001" y="2375577"/>
              <a:ext cx="143271" cy="1910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>
              <a:extLst>
                <a:ext uri="{FF2B5EF4-FFF2-40B4-BE49-F238E27FC236}">
                  <a16:creationId xmlns:a16="http://schemas.microsoft.com/office/drawing/2014/main" id="{8A6DE1F3-EF28-4DF3-AB86-7EFC81E38879}"/>
                </a:ext>
              </a:extLst>
            </p:cNvPr>
            <p:cNvCxnSpPr>
              <a:cxnSpLocks/>
              <a:stCxn id="97" idx="5"/>
              <a:endCxn id="86" idx="1"/>
            </p:cNvCxnSpPr>
            <p:nvPr/>
          </p:nvCxnSpPr>
          <p:spPr>
            <a:xfrm>
              <a:off x="4242884" y="2137709"/>
              <a:ext cx="141388" cy="1869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>
              <a:extLst>
                <a:ext uri="{FF2B5EF4-FFF2-40B4-BE49-F238E27FC236}">
                  <a16:creationId xmlns:a16="http://schemas.microsoft.com/office/drawing/2014/main" id="{6B3F43F1-1BF1-4162-B901-E14E0F330779}"/>
                </a:ext>
              </a:extLst>
            </p:cNvPr>
            <p:cNvCxnSpPr>
              <a:cxnSpLocks/>
              <a:stCxn id="82" idx="5"/>
              <a:endCxn id="98" idx="1"/>
            </p:cNvCxnSpPr>
            <p:nvPr/>
          </p:nvCxnSpPr>
          <p:spPr>
            <a:xfrm>
              <a:off x="4064276" y="2375577"/>
              <a:ext cx="125813" cy="1910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>
              <a:extLst>
                <a:ext uri="{FF2B5EF4-FFF2-40B4-BE49-F238E27FC236}">
                  <a16:creationId xmlns:a16="http://schemas.microsoft.com/office/drawing/2014/main" id="{ABA13AC6-0981-4AD6-AFC4-9730240DC925}"/>
                </a:ext>
              </a:extLst>
            </p:cNvPr>
            <p:cNvCxnSpPr>
              <a:cxnSpLocks/>
              <a:stCxn id="96" idx="4"/>
              <a:endCxn id="66" idx="0"/>
            </p:cNvCxnSpPr>
            <p:nvPr/>
          </p:nvCxnSpPr>
          <p:spPr>
            <a:xfrm>
              <a:off x="3856640" y="2624196"/>
              <a:ext cx="182180" cy="3651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B62658FB-CCD9-45D1-A80B-3040E22461A5}"/>
                </a:ext>
              </a:extLst>
            </p:cNvPr>
            <p:cNvCxnSpPr>
              <a:cxnSpLocks/>
              <a:stCxn id="64" idx="6"/>
              <a:endCxn id="85" idx="2"/>
            </p:cNvCxnSpPr>
            <p:nvPr/>
          </p:nvCxnSpPr>
          <p:spPr>
            <a:xfrm>
              <a:off x="3268384" y="2350121"/>
              <a:ext cx="37007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BD3F77ED-A6E7-48D1-BBB4-4744014573DD}"/>
                </a:ext>
              </a:extLst>
            </p:cNvPr>
            <p:cNvCxnSpPr>
              <a:cxnSpLocks/>
              <a:stCxn id="86" idx="6"/>
              <a:endCxn id="72" idx="2"/>
            </p:cNvCxnSpPr>
            <p:nvPr/>
          </p:nvCxnSpPr>
          <p:spPr>
            <a:xfrm>
              <a:off x="4445728" y="2350121"/>
              <a:ext cx="3735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026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5">
                <a:extLst>
                  <a:ext uri="{FF2B5EF4-FFF2-40B4-BE49-F238E27FC236}">
                    <a16:creationId xmlns:a16="http://schemas.microsoft.com/office/drawing/2014/main" id="{343C6F0F-7740-4E74-8059-B179ACED9A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1410" y="1015439"/>
                <a:ext cx="7172055" cy="1354103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定理</a:t>
                </a:r>
                <a:r>
                  <a:rPr lang="en-US" altLang="zh-TW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15.7</a:t>
                </a:r>
                <a:r>
                  <a:rPr lang="en-US" altLang="zh-TW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en-US" altLang="zh-TW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(</a:t>
                </a:r>
                <a:r>
                  <a:rPr lang="zh-TW" altLang="en-US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充分条件</a:t>
                </a:r>
                <a:r>
                  <a:rPr lang="en-US" altLang="zh-TW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)</a:t>
                </a: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设</a:t>
                </a:r>
                <a14:m>
                  <m:oMath xmlns:m="http://schemas.openxmlformats.org/officeDocument/2006/math">
                    <m:r>
                      <a:rPr lang="en-US" altLang="zh-TW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TW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阶无向简单图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TW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≁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恒有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𝑑</m:t>
                    </m:r>
                    <m:d>
                      <m:dPr>
                        <m:ctrlP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𝑢</m:t>
                        </m:r>
                      </m:e>
                    </m:d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𝑑</m:t>
                    </m:r>
                    <m:d>
                      <m:dPr>
                        <m:ctrlP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𝑣</m:t>
                        </m:r>
                      </m:e>
                    </m:d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TW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中存在哈密顿通路</a:t>
                </a:r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5" name="内容占位符 5">
                <a:extLst>
                  <a:ext uri="{FF2B5EF4-FFF2-40B4-BE49-F238E27FC236}">
                    <a16:creationId xmlns:a16="http://schemas.microsoft.com/office/drawing/2014/main" id="{343C6F0F-7740-4E74-8059-B179ACED9A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410" y="1015439"/>
                <a:ext cx="7172055" cy="1354103"/>
              </a:xfrm>
              <a:prstGeom prst="rect">
                <a:avLst/>
              </a:prstGeom>
              <a:blipFill>
                <a:blip r:embed="rId2"/>
                <a:stretch>
                  <a:fillRect l="-763" r="-2458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54ADDF07-BDCF-4C7D-A2F0-6F60B2A53E7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1409" y="2726545"/>
                <a:ext cx="7172055" cy="1032372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推论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TW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TW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阶无向简单图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TW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≁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恒有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𝑑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𝑢</m:t>
                        </m:r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𝑑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𝑣</m:t>
                        </m:r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TW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TW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中存在哈密顿</a:t>
                </a:r>
                <a:r>
                  <a:rPr lang="zh-TW" altLang="en-US" sz="20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回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路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54ADDF07-BDCF-4C7D-A2F0-6F60B2A53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409" y="2726545"/>
                <a:ext cx="7172055" cy="1032372"/>
              </a:xfrm>
              <a:prstGeom prst="rect">
                <a:avLst/>
              </a:prstGeom>
              <a:blipFill>
                <a:blip r:embed="rId3"/>
                <a:stretch>
                  <a:fillRect l="-763" r="-2458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5">
                <a:extLst>
                  <a:ext uri="{FF2B5EF4-FFF2-40B4-BE49-F238E27FC236}">
                    <a16:creationId xmlns:a16="http://schemas.microsoft.com/office/drawing/2014/main" id="{A4C56DF7-3E3B-439D-8859-39195568EF2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1409" y="4115920"/>
                <a:ext cx="7290592" cy="1032372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定理</a:t>
                </a:r>
                <a:r>
                  <a:rPr lang="en-US" altLang="zh-TW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15.8</a:t>
                </a:r>
                <a:r>
                  <a:rPr lang="en-US" altLang="zh-TW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TW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TW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阶无向简单图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TW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≁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𝑑</m:t>
                    </m:r>
                    <m:d>
                      <m:dPr>
                        <m:ctrlP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𝑢</m:t>
                        </m:r>
                      </m:e>
                    </m:d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𝑑</m:t>
                    </m:r>
                    <m:d>
                      <m:dPr>
                        <m:ctrlP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𝑣</m:t>
                        </m:r>
                      </m:e>
                    </m:d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  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TW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是哈密顿图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zh-TW" altLang="en-US" sz="20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⟺</m:t>
                    </m:r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d>
                      <m:dPr>
                        <m:ctrlPr>
                          <a:rPr lang="en-US" altLang="zh-TW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是哈密顿图</a:t>
                </a:r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7" name="内容占位符 5">
                <a:extLst>
                  <a:ext uri="{FF2B5EF4-FFF2-40B4-BE49-F238E27FC236}">
                    <a16:creationId xmlns:a16="http://schemas.microsoft.com/office/drawing/2014/main" id="{A4C56DF7-3E3B-439D-8859-39195568EF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409" y="4115920"/>
                <a:ext cx="7290592" cy="1032372"/>
              </a:xfrm>
              <a:prstGeom prst="rect">
                <a:avLst/>
              </a:prstGeom>
              <a:blipFill>
                <a:blip r:embed="rId4"/>
                <a:stretch>
                  <a:fillRect l="-751" r="-2502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5">
                <a:extLst>
                  <a:ext uri="{FF2B5EF4-FFF2-40B4-BE49-F238E27FC236}">
                    <a16:creationId xmlns:a16="http://schemas.microsoft.com/office/drawing/2014/main" id="{433FA7E9-5654-480A-A871-76CC5B3C82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1409" y="5505295"/>
                <a:ext cx="7290592" cy="649972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定理</a:t>
                </a:r>
                <a:r>
                  <a:rPr lang="en-US" altLang="zh-TW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15.9</a:t>
                </a:r>
                <a:r>
                  <a:rPr lang="en-US" altLang="zh-TW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阶竞赛图中都有哈密顿通路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lang="en-US" altLang="zh-TW" sz="2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" name="内容占位符 5">
                <a:extLst>
                  <a:ext uri="{FF2B5EF4-FFF2-40B4-BE49-F238E27FC236}">
                    <a16:creationId xmlns:a16="http://schemas.microsoft.com/office/drawing/2014/main" id="{433FA7E9-5654-480A-A871-76CC5B3C8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409" y="5505295"/>
                <a:ext cx="7290592" cy="649972"/>
              </a:xfrm>
              <a:prstGeom prst="rect">
                <a:avLst/>
              </a:prstGeom>
              <a:blipFill>
                <a:blip r:embed="rId5"/>
                <a:stretch>
                  <a:fillRect l="-751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1993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2919</TotalTime>
  <Words>1001</Words>
  <Application>Microsoft Office PowerPoint</Application>
  <PresentationFormat>全屏显示(4:3)</PresentationFormat>
  <Paragraphs>115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新細明體</vt:lpstr>
      <vt:lpstr>等线</vt:lpstr>
      <vt:lpstr>等线 Light</vt:lpstr>
      <vt:lpstr>黑体</vt:lpstr>
      <vt:lpstr>楷体</vt:lpstr>
      <vt:lpstr>宋体</vt:lpstr>
      <vt:lpstr>Arial</vt:lpstr>
      <vt:lpstr>Calibri</vt:lpstr>
      <vt:lpstr>Calibri Light</vt:lpstr>
      <vt:lpstr>Cambria Math</vt:lpstr>
      <vt:lpstr>Times New Roman</vt:lpstr>
      <vt:lpstr>Wingdings</vt:lpstr>
      <vt:lpstr>Office 主题​​</vt:lpstr>
      <vt:lpstr>第十五章  欧拉图与           哈密顿图</vt:lpstr>
      <vt:lpstr>15.1 歐拉图 (Eulerian Circuit)</vt:lpstr>
      <vt:lpstr>15.1 歐拉图 (Eulerian Circuit)</vt:lpstr>
      <vt:lpstr>PowerPoint 演示文稿</vt:lpstr>
      <vt:lpstr>PowerPoint 演示文稿</vt:lpstr>
      <vt:lpstr>15.2 哈密顿图 (Hamiltonian Cycle)</vt:lpstr>
      <vt:lpstr>PowerPoint 演示文稿</vt:lpstr>
      <vt:lpstr>PowerPoint 演示文稿</vt:lpstr>
      <vt:lpstr>PowerPoint 演示文稿</vt:lpstr>
      <vt:lpstr>15.3 最短路问题、中国邮递员      问题与货郎担问题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Glenn Lo</dc:creator>
  <cp:lastModifiedBy>Glenn Lo</cp:lastModifiedBy>
  <cp:revision>182</cp:revision>
  <dcterms:created xsi:type="dcterms:W3CDTF">2017-10-29T20:02:09Z</dcterms:created>
  <dcterms:modified xsi:type="dcterms:W3CDTF">2017-12-24T21:13:45Z</dcterms:modified>
</cp:coreProperties>
</file>