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73" r:id="rId3"/>
    <p:sldId id="388" r:id="rId4"/>
    <p:sldId id="385" r:id="rId5"/>
    <p:sldId id="400" r:id="rId6"/>
    <p:sldId id="27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B00C-DDB6-4257-9B5E-9AFE7BB729B6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4331-7F5D-4A01-AAB5-CB54CD0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37160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515532"/>
            <a:ext cx="7772400" cy="207257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十六</a:t>
            </a: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 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020E6F-B8AE-4221-86FD-A8A659A11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无向树及其性质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A7B072B8-1373-44D8-85F2-B9362D35DDE4}"/>
              </a:ext>
            </a:extLst>
          </p:cNvPr>
          <p:cNvSpPr txBox="1">
            <a:spLocks/>
          </p:cNvSpPr>
          <p:nvPr/>
        </p:nvSpPr>
        <p:spPr>
          <a:xfrm>
            <a:off x="1096681" y="1546951"/>
            <a:ext cx="7166786" cy="151798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16.1 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连通无回路的无向图称作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或简称为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每个连通分支都是树的无向图称作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森林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平凡图称作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平凡树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在无向树中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悬掛顶点称作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树叶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度数大于等于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的顶点称作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分支点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4F7BD181-763D-4850-A0F2-E36901BD5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1" y="3329668"/>
                <a:ext cx="7166787" cy="342673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条边的无向图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则下列各命题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是等价的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ea typeface="Cambria Math" panose="02040503050406030204" pitchFamily="18" charset="0"/>
                  </a:rPr>
                  <a:t>                    </a:t>
                </a: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是树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(2)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中任意两个顶点之间存在唯一的路径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中无回路且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是连通的且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是连通的且任何边均为桥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中沒有回路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但任加一条新边有唯一的圈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4F7BD181-763D-4850-A0F2-E36901BD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1" y="3329668"/>
                <a:ext cx="7166787" cy="3426732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1114299"/>
                <a:ext cx="7172055" cy="60774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16.2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阶平凡的无向树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中至少有两片树叶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40622CC-F1DD-4B09-BB02-BA5D2406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1114299"/>
                <a:ext cx="7172055" cy="607747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2" y="2272243"/>
                <a:ext cx="5490363" cy="53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16.1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画出所有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阶非同构的无向树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2" y="2272243"/>
                <a:ext cx="5490363" cy="538690"/>
              </a:xfrm>
              <a:prstGeom prst="rect">
                <a:avLst/>
              </a:prstGeom>
              <a:blipFill>
                <a:blip r:embed="rId3"/>
                <a:stretch>
                  <a:fillRect l="-1110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7436" y="3013111"/>
                <a:ext cx="4994339" cy="53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的度数列必为以下情況之一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en-US" altLang="zh-TW" sz="20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7AE24844-5A8D-4B0F-99AE-D8A70363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36" y="3013111"/>
                <a:ext cx="4994339" cy="538690"/>
              </a:xfrm>
              <a:prstGeom prst="rect">
                <a:avLst/>
              </a:prstGeom>
              <a:blipFill>
                <a:blip r:embed="rId4"/>
                <a:stretch>
                  <a:fillRect l="-1220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3201" y="3681036"/>
                <a:ext cx="1589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1,1,1,1,1,5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01" y="3681036"/>
                <a:ext cx="1589859" cy="307777"/>
              </a:xfrm>
              <a:prstGeom prst="rect">
                <a:avLst/>
              </a:prstGeom>
              <a:blipFill>
                <a:blip r:embed="rId5"/>
                <a:stretch>
                  <a:fillRect r="-3831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63199" y="4088272"/>
                <a:ext cx="1589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1,1,1,1,2,4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99" y="4088272"/>
                <a:ext cx="1589859" cy="307777"/>
              </a:xfrm>
              <a:prstGeom prst="rect">
                <a:avLst/>
              </a:prstGeom>
              <a:blipFill>
                <a:blip r:embed="rId6"/>
                <a:stretch>
                  <a:fillRect r="-383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063198" y="4495508"/>
                <a:ext cx="1589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1,1,1,1,3,3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98" y="4495508"/>
                <a:ext cx="1589859" cy="307777"/>
              </a:xfrm>
              <a:prstGeom prst="rect">
                <a:avLst/>
              </a:prstGeom>
              <a:blipFill>
                <a:blip r:embed="rId7"/>
                <a:stretch>
                  <a:fillRect r="-383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63198" y="4902744"/>
                <a:ext cx="1589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1,1,1,2,2,3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98" y="4902744"/>
                <a:ext cx="1589859" cy="307777"/>
              </a:xfrm>
              <a:prstGeom prst="rect">
                <a:avLst/>
              </a:prstGeom>
              <a:blipFill>
                <a:blip r:embed="rId8"/>
                <a:stretch>
                  <a:fillRect r="-383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63197" y="5309980"/>
                <a:ext cx="1589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1,1,2,2,2,2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97" y="5309980"/>
                <a:ext cx="1589859" cy="307777"/>
              </a:xfrm>
              <a:prstGeom prst="rect">
                <a:avLst/>
              </a:prstGeom>
              <a:blipFill>
                <a:blip r:embed="rId9"/>
                <a:stretch>
                  <a:fillRect r="-383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9EF65F3-3B65-4A06-BBA9-8C687AF7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生成树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(Spanning Tree)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F892040-E6CA-4A83-8D0A-2530D0EA1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579" y="1850209"/>
                <a:ext cx="7377778" cy="184916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16.2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若无向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的生成子图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是树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树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的生成树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的边称作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树枝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中的边称作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弦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的所有弦的导出子图</a:t>
                </a:r>
                <a:endParaRPr lang="en-US" altLang="zh-TW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余树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endParaRPr lang="zh-CN" altLang="en-US" sz="2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4F892040-E6CA-4A83-8D0A-2530D0EA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9" y="1850209"/>
                <a:ext cx="7377778" cy="1849165"/>
              </a:xfrm>
              <a:prstGeom prst="rect">
                <a:avLst/>
              </a:prstGeom>
              <a:blipFill>
                <a:blip r:embed="rId2"/>
                <a:stretch>
                  <a:fillRect l="-741" r="-230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579" y="4059402"/>
                <a:ext cx="7377778" cy="61935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16.3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有生成树当且仅当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是连通图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9" y="4059402"/>
                <a:ext cx="7377778" cy="619356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579" y="5126202"/>
                <a:ext cx="7377778" cy="61935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推论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条边的无向连通图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9" y="5126202"/>
                <a:ext cx="7377778" cy="619356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6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410" y="1015439"/>
                <a:ext cx="7172055" cy="174168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16.5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最小生成树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Minimal Spanning Tree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endParaRPr lang="en-US" altLang="zh-TW" sz="20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是一个无向连通带权图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的一棵生成树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的各边权之和称为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的权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的所有生成树中权最小的生成树称为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最小生成树</a:t>
                </a:r>
                <a:r>
                  <a:rPr lang="en-US" altLang="zh-TW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43C6F0F-7740-4E74-8059-B179ACED9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0" y="1015439"/>
                <a:ext cx="7172055" cy="1741686"/>
              </a:xfrm>
              <a:prstGeom prst="rect">
                <a:avLst/>
              </a:prstGeom>
              <a:blipFill>
                <a:blip r:embed="rId2"/>
                <a:stretch>
                  <a:fillRect l="-763" b="-104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A82E4DE-C7ED-437F-926C-F28BFB0445F0}"/>
              </a:ext>
            </a:extLst>
          </p:cNvPr>
          <p:cNvSpPr txBox="1">
            <a:spLocks/>
          </p:cNvSpPr>
          <p:nvPr/>
        </p:nvSpPr>
        <p:spPr>
          <a:xfrm>
            <a:off x="1091410" y="3147792"/>
            <a:ext cx="5885122" cy="53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en-US" altLang="zh-TW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TW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避圈法</a:t>
            </a:r>
            <a:endParaRPr lang="en-US" altLang="zh-TW" sz="2000" i="1" dirty="0">
              <a:solidFill>
                <a:srgbClr val="C00000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9B5052A3-C0B5-4B27-9022-3375E3F37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811" y="3687375"/>
                <a:ext cx="7121256" cy="2753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条边从小到大顺序排列</a:t>
                </a:r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…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放入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与已在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中的边</a:t>
                </a:r>
                <a:r>
                  <a:rPr lang="zh-TW" altLang="en-US" sz="1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不能构成回路</a:t>
                </a:r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则取</a:t>
                </a:r>
                <a14:m>
                  <m:oMath xmlns:m="http://schemas.openxmlformats.org/officeDocument/2006/math"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放入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TW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返回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9B5052A3-C0B5-4B27-9022-3375E3F3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1" y="3687375"/>
                <a:ext cx="7121256" cy="2753783"/>
              </a:xfrm>
              <a:prstGeom prst="rect">
                <a:avLst/>
              </a:prstGeom>
              <a:blipFill>
                <a:blip r:embed="rId3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99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1039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习题演练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十四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5,  6,  15,  23,  32,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34,  36,  45.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十五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3,  11,  20,  21.</a:t>
            </a: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十六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13,  25,  26.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3095</TotalTime>
  <Words>308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第十六章  树 </vt:lpstr>
      <vt:lpstr>16.1 无向树及其性质</vt:lpstr>
      <vt:lpstr>PowerPoint 演示文稿</vt:lpstr>
      <vt:lpstr>16.2 生成树 (Spanning Tree)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Glenn Lo</cp:lastModifiedBy>
  <cp:revision>190</cp:revision>
  <dcterms:created xsi:type="dcterms:W3CDTF">2017-10-29T20:02:09Z</dcterms:created>
  <dcterms:modified xsi:type="dcterms:W3CDTF">2017-12-26T20:50:35Z</dcterms:modified>
</cp:coreProperties>
</file>