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530" r:id="rId3"/>
    <p:sldId id="531" r:id="rId4"/>
    <p:sldId id="529" r:id="rId5"/>
    <p:sldId id="316" r:id="rId6"/>
    <p:sldId id="317" r:id="rId7"/>
    <p:sldId id="318" r:id="rId8"/>
    <p:sldId id="319" r:id="rId9"/>
    <p:sldId id="320" r:id="rId10"/>
    <p:sldId id="326" r:id="rId11"/>
    <p:sldId id="321" r:id="rId12"/>
    <p:sldId id="327" r:id="rId13"/>
    <p:sldId id="534" r:id="rId14"/>
    <p:sldId id="535" r:id="rId15"/>
    <p:sldId id="257" r:id="rId16"/>
    <p:sldId id="260" r:id="rId17"/>
    <p:sldId id="261" r:id="rId18"/>
    <p:sldId id="355" r:id="rId19"/>
    <p:sldId id="369" r:id="rId20"/>
    <p:sldId id="286" r:id="rId21"/>
    <p:sldId id="360" r:id="rId22"/>
    <p:sldId id="361" r:id="rId23"/>
    <p:sldId id="310" r:id="rId24"/>
    <p:sldId id="364" r:id="rId25"/>
    <p:sldId id="311" r:id="rId26"/>
    <p:sldId id="309" r:id="rId27"/>
    <p:sldId id="306" r:id="rId28"/>
    <p:sldId id="307" r:id="rId29"/>
    <p:sldId id="315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62" r:id="rId38"/>
    <p:sldId id="363" r:id="rId39"/>
    <p:sldId id="312" r:id="rId40"/>
    <p:sldId id="313" r:id="rId41"/>
    <p:sldId id="365" r:id="rId42"/>
    <p:sldId id="356" r:id="rId43"/>
    <p:sldId id="357" r:id="rId44"/>
    <p:sldId id="415" r:id="rId45"/>
    <p:sldId id="358" r:id="rId46"/>
    <p:sldId id="359" r:id="rId47"/>
    <p:sldId id="366" r:id="rId48"/>
    <p:sldId id="368" r:id="rId49"/>
    <p:sldId id="414" r:id="rId50"/>
    <p:sldId id="509" r:id="rId51"/>
    <p:sldId id="288" r:id="rId52"/>
    <p:sldId id="303" r:id="rId53"/>
    <p:sldId id="314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297" r:id="rId64"/>
    <p:sldId id="330" r:id="rId65"/>
    <p:sldId id="331" r:id="rId66"/>
    <p:sldId id="416" r:id="rId67"/>
    <p:sldId id="418" r:id="rId68"/>
    <p:sldId id="417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幻灯片图像占位符 12052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05251" name="文本占位符 1205250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11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幻灯片图像占位符 11704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8238" y="684213"/>
            <a:ext cx="4557712" cy="34178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70435" name="文本占位符 1170434"/>
          <p:cNvSpPr>
            <a:spLocks noGrp="1"/>
          </p:cNvSpPr>
          <p:nvPr>
            <p:ph type="body" idx="1"/>
          </p:nvPr>
        </p:nvSpPr>
        <p:spPr/>
        <p:txBody>
          <a:bodyPr lIns="91129" tIns="45565" rIns="91129" bIns="45565"/>
          <a:lstStyle/>
          <a:p>
            <a:pPr lvl="0"/>
            <a:r>
              <a:rPr lang="en-US" altLang="zh-CN">
                <a:ea typeface="宋体" pitchFamily="2" charset="-122"/>
              </a:rPr>
              <a:t>Classical statistics is mostly preoccupied by finding significant dependencies.</a:t>
            </a:r>
          </a:p>
          <a:p>
            <a:pPr lvl="0"/>
            <a:endParaRPr lang="en-US" altLang="zh-CN">
              <a:ea typeface="宋体" pitchFamily="2" charset="-122"/>
            </a:endParaRPr>
          </a:p>
          <a:p>
            <a:pPr lvl="0"/>
            <a:r>
              <a:rPr lang="en-US" altLang="zh-CN">
                <a:ea typeface="宋体" pitchFamily="2" charset="-122"/>
              </a:rPr>
              <a:t>Don’t confuse dependency/correlation and causality.</a:t>
            </a:r>
          </a:p>
          <a:p>
            <a:pPr lvl="0"/>
            <a:endParaRPr lang="en-US" altLang="zh-CN">
              <a:ea typeface="宋体" pitchFamily="2" charset="-122"/>
            </a:endParaRPr>
          </a:p>
          <a:p>
            <a:pPr lvl="0"/>
            <a:endParaRPr lang="zh-CN" altLang="en-US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12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幻灯片图像占位符 121139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11395" name="文本占位符 1211394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13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幻灯片图像占位符 1213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13443" name="文本占位符 1213442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14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幻灯片图像占位符 1182721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82723" name="文本占位符 1182722"/>
          <p:cNvSpPr>
            <a:spLocks noGrp="1"/>
          </p:cNvSpPr>
          <p:nvPr>
            <p:ph type="body" idx="1"/>
          </p:nvPr>
        </p:nvSpPr>
        <p:spPr/>
        <p:txBody>
          <a:bodyPr lIns="91129" tIns="45565" rIns="91129" bIns="45565"/>
          <a:lstStyle/>
          <a:p>
            <a:pPr lvl="0"/>
            <a:r>
              <a:rPr lang="en-US" altLang="zh-CN" dirty="0" err="1">
                <a:ea typeface="宋体" pitchFamily="2" charset="-122"/>
              </a:rPr>
              <a:t>Constantin’s</a:t>
            </a:r>
            <a:r>
              <a:rPr lang="en-US" altLang="zh-CN">
                <a:ea typeface="宋体" pitchFamily="2" charset="-122"/>
              </a:rPr>
              <a:t> comments: consider title “sometimes univariate selection fails”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29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0D7A5CE-1CE6-47D7-A3D4-B1586D2797BE}" type="slidenum">
              <a:rPr lang="en-US"/>
              <a:t>30</a:t>
            </a:fld>
            <a:endParaRPr lang="en-US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305C888D-BBDF-432A-86A8-E6FEE01FD17B}" type="slidenum">
              <a:rPr lang="en-US"/>
              <a:t>31</a:t>
            </a:fld>
            <a:endParaRPr lang="en-US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2A047393-C81B-4C9E-85F1-FB2EBDAEA087}" type="slidenum">
              <a:rPr lang="en-US"/>
              <a:t>32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4163D2C9-FE49-4B57-8E9D-66F3D773D053}" type="slidenum">
              <a:rPr lang="en-US"/>
              <a:t>33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01D3D0A5-4F44-4B51-AACF-EAE788381EB6}" type="slidenum">
              <a:rPr lang="en-US"/>
              <a:t>34</a:t>
            </a:fld>
            <a:endParaRPr 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幻灯片图像占位符 12072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07299" name="文本占位符 1207298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2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DAA9D4F7-1929-43C9-93B6-930AA5842904}" type="slidenum">
              <a:rPr lang="en-US"/>
              <a:t>35</a:t>
            </a:fld>
            <a:endParaRPr 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BA819D35-622E-402A-9BB8-947047605AF4}" type="slidenum">
              <a:rPr lang="en-US"/>
              <a:t>36</a:t>
            </a:fld>
            <a:endParaRPr 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113089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6498" name="文本占位符 1113090"/>
          <p:cNvSpPr>
            <a:spLocks noGrp="1"/>
          </p:cNvSpPr>
          <p:nvPr>
            <p:ph type="body"/>
          </p:nvPr>
        </p:nvSpPr>
        <p:spPr/>
        <p:txBody>
          <a:bodyPr lIns="91129" tIns="45565" rIns="91129" bIns="45565" anchor="t"/>
          <a:lstStyle/>
          <a:p>
            <a:pPr lvl="0"/>
            <a:endParaRPr lang="zh-CN" altLang="en-US" dirty="0">
              <a:ea typeface="宋体" pitchFamily="2" charset="-122"/>
            </a:endParaRPr>
          </a:p>
        </p:txBody>
      </p:sp>
      <p:sp>
        <p:nvSpPr>
          <p:cNvPr id="10649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129" tIns="45565" rIns="91129" bIns="45565" anchor="b"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44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幻灯片图像占位符 120934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09347" name="文本占位符 1209346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3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幻灯片图像占位符 119296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6238" y="684213"/>
            <a:ext cx="607695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92963" name="文本占位符 1192962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5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幻灯片图像占位符 11950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95011" name="文本占位符 1195010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6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幻灯片图像占位符 11970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97059" name="文本占位符 1197058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7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幻灯片图像占位符 11991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99107" name="文本占位符 1199106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8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幻灯片图像占位符 12032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4213"/>
            <a:ext cx="4559300" cy="3419475"/>
          </a:xfrm>
          <a:solidFill>
            <a:srgbClr val="FFFFFF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03203" name="文本占位符 1203202"/>
          <p:cNvSpPr txBox="1">
            <a:spLocks noGrp="1"/>
          </p:cNvSpPr>
          <p:nvPr>
            <p:ph type="body" idx="1"/>
          </p:nvPr>
        </p:nvSpPr>
        <p:spPr>
          <a:xfrm>
            <a:off x="1057275" y="4337050"/>
            <a:ext cx="4722813" cy="3502025"/>
          </a:xfrm>
        </p:spPr>
        <p:txBody>
          <a:bodyPr wrap="none" lIns="91129" tIns="45565" rIns="91129" bIns="45565" anchor="ctr"/>
          <a:lstStyle/>
          <a:p>
            <a:pPr lvl="0"/>
            <a:endParaRPr lang="de-AT" altLang="x-none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9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幻灯片图像占位符 1168385"/>
          <p:cNvSpPr>
            <a:spLocks noGrp="1" noRot="1" noChangeAspect="1" noTextEdi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68387" name="文本占位符 1168386"/>
          <p:cNvSpPr>
            <a:spLocks noGrp="1"/>
          </p:cNvSpPr>
          <p:nvPr>
            <p:ph type="body" idx="1"/>
          </p:nvPr>
        </p:nvSpPr>
        <p:spPr/>
        <p:txBody>
          <a:bodyPr lIns="91129" tIns="45565" rIns="91129" bIns="45565"/>
          <a:lstStyle/>
          <a:p>
            <a:pPr lvl="0"/>
            <a:r>
              <a:rPr lang="en-US" altLang="zh-CN">
                <a:ea typeface="宋体" pitchFamily="2" charset="-122"/>
              </a:rPr>
              <a:t>Prediction performance is assessed with a given risk functional, not depicted.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11225"/>
            <a:fld id="{9A0DB2DC-4C9A-4742-B13C-FB6460FD3503}" type="slidenum">
              <a:rPr lang="zh-TW" altLang="en-US" sz="1200" dirty="0">
                <a:ea typeface="PMingLiU" pitchFamily="18" charset="-120"/>
              </a:rPr>
              <a:t>10</a:t>
            </a:fld>
            <a:endParaRPr lang="en-US" altLang="zh-TW" sz="1200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283F-1853-47DE-9964-4E832FECD9DE}" type="datetime1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49AB-7D28-42A5-9300-570609D4AF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DD09-7AEF-492E-AD35-1FD79381758C}" type="datetime1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49AB-7D28-42A5-9300-570609D4AF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5E79-4843-4764-8918-7C1074023D60}" type="datetime1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49AB-7D28-42A5-9300-570609D4AF4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 dirty="0"/>
              <a:t>‹#›</a:t>
            </a:fld>
            <a:endParaRPr lang="zh-CN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B81B-586F-47BC-A6EF-A23875F6719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383-9619-4FF7-981B-CA34BFAC07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1" y="273629"/>
            <a:ext cx="109689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8630F055-8D21-4881-B0E5-656C672C26FC}" type="slidenum">
              <a:rPr lang="en-IN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641" y="273629"/>
            <a:ext cx="109689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7376870C-2FA6-4968-AD66-32F857466B02}" type="slidenum">
              <a:rPr lang="en-IN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Feature Selection and Extraction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标题 116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>
                <a:ea typeface="宋体" pitchFamily="2" charset="-122"/>
              </a:rPr>
              <a:t>Feature Selection</a:t>
            </a:r>
          </a:p>
        </p:txBody>
      </p:sp>
      <p:grpSp>
        <p:nvGrpSpPr>
          <p:cNvPr id="1167363" name="组合 1167362"/>
          <p:cNvGrpSpPr/>
          <p:nvPr/>
        </p:nvGrpSpPr>
        <p:grpSpPr>
          <a:xfrm>
            <a:off x="4487863" y="4637088"/>
            <a:ext cx="517525" cy="473075"/>
            <a:chOff x="1728" y="3168"/>
            <a:chExt cx="384" cy="336"/>
          </a:xfrm>
        </p:grpSpPr>
        <p:sp>
          <p:nvSpPr>
            <p:cNvPr id="1167364" name="直接连接符 1167363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65" name="直接连接符 1167364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66" name="椭圆 1167365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67" name="直接连接符 1167366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68" name="直接连接符 1167367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69" name="直接连接符 1167368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370" name="组合 1167369"/>
          <p:cNvGrpSpPr/>
          <p:nvPr/>
        </p:nvGrpSpPr>
        <p:grpSpPr>
          <a:xfrm>
            <a:off x="5133975" y="4637088"/>
            <a:ext cx="515938" cy="473075"/>
            <a:chOff x="1728" y="3168"/>
            <a:chExt cx="384" cy="336"/>
          </a:xfrm>
        </p:grpSpPr>
        <p:sp>
          <p:nvSpPr>
            <p:cNvPr id="1167371" name="直接连接符 1167370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2" name="直接连接符 1167371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3" name="椭圆 1167372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4" name="直接连接符 1167373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5" name="直接连接符 1167374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6" name="直接连接符 1167375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377" name="组合 1167376"/>
          <p:cNvGrpSpPr/>
          <p:nvPr/>
        </p:nvGrpSpPr>
        <p:grpSpPr>
          <a:xfrm>
            <a:off x="5780088" y="4637088"/>
            <a:ext cx="515937" cy="473075"/>
            <a:chOff x="1728" y="3168"/>
            <a:chExt cx="384" cy="336"/>
          </a:xfrm>
        </p:grpSpPr>
        <p:sp>
          <p:nvSpPr>
            <p:cNvPr id="1167378" name="直接连接符 1167377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79" name="直接连接符 1167378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0" name="椭圆 1167379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1" name="直接连接符 1167380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2" name="直接连接符 1167381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3" name="直接连接符 1167382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384" name="组合 1167383"/>
          <p:cNvGrpSpPr/>
          <p:nvPr/>
        </p:nvGrpSpPr>
        <p:grpSpPr>
          <a:xfrm>
            <a:off x="6426200" y="4637088"/>
            <a:ext cx="515938" cy="473075"/>
            <a:chOff x="1728" y="3168"/>
            <a:chExt cx="384" cy="336"/>
          </a:xfrm>
        </p:grpSpPr>
        <p:sp>
          <p:nvSpPr>
            <p:cNvPr id="1167385" name="直接连接符 1167384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6" name="直接连接符 1167385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7" name="椭圆 1167386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8" name="直接连接符 1167387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89" name="直接连接符 1167388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0" name="直接连接符 1167389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391" name="组合 1167390"/>
          <p:cNvGrpSpPr/>
          <p:nvPr/>
        </p:nvGrpSpPr>
        <p:grpSpPr>
          <a:xfrm>
            <a:off x="7070725" y="4637088"/>
            <a:ext cx="517525" cy="473075"/>
            <a:chOff x="1728" y="3168"/>
            <a:chExt cx="384" cy="336"/>
          </a:xfrm>
        </p:grpSpPr>
        <p:sp>
          <p:nvSpPr>
            <p:cNvPr id="1167392" name="直接连接符 1167391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3" name="直接连接符 1167392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4" name="椭圆 1167393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5" name="直接连接符 1167394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6" name="直接连接符 1167395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397" name="直接连接符 1167396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398" name="组合 1167397"/>
          <p:cNvGrpSpPr/>
          <p:nvPr/>
        </p:nvGrpSpPr>
        <p:grpSpPr>
          <a:xfrm>
            <a:off x="4165600" y="3621088"/>
            <a:ext cx="515938" cy="474662"/>
            <a:chOff x="1728" y="3168"/>
            <a:chExt cx="384" cy="336"/>
          </a:xfrm>
        </p:grpSpPr>
        <p:sp>
          <p:nvSpPr>
            <p:cNvPr id="1167399" name="直接连接符 1167398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0" name="直接连接符 1167399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1" name="椭圆 1167400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2" name="直接连接符 1167401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3" name="直接连接符 1167402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4" name="直接连接符 1167403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05" name="组合 1167404"/>
          <p:cNvGrpSpPr/>
          <p:nvPr/>
        </p:nvGrpSpPr>
        <p:grpSpPr>
          <a:xfrm>
            <a:off x="4811713" y="3621088"/>
            <a:ext cx="515937" cy="474662"/>
            <a:chOff x="1728" y="3168"/>
            <a:chExt cx="384" cy="336"/>
          </a:xfrm>
        </p:grpSpPr>
        <p:sp>
          <p:nvSpPr>
            <p:cNvPr id="1167406" name="直接连接符 1167405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7" name="直接连接符 1167406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8" name="椭圆 1167407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09" name="直接连接符 1167408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0" name="直接连接符 1167409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1" name="直接连接符 1167410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12" name="组合 1167411"/>
          <p:cNvGrpSpPr/>
          <p:nvPr/>
        </p:nvGrpSpPr>
        <p:grpSpPr>
          <a:xfrm>
            <a:off x="5456238" y="3621088"/>
            <a:ext cx="517525" cy="474662"/>
            <a:chOff x="1728" y="3168"/>
            <a:chExt cx="384" cy="336"/>
          </a:xfrm>
        </p:grpSpPr>
        <p:sp>
          <p:nvSpPr>
            <p:cNvPr id="1167413" name="直接连接符 1167412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4" name="直接连接符 1167413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5" name="椭圆 1167414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6" name="直接连接符 1167415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7" name="直接连接符 1167416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8" name="直接连接符 1167417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19" name="组合 1167418"/>
          <p:cNvGrpSpPr/>
          <p:nvPr/>
        </p:nvGrpSpPr>
        <p:grpSpPr>
          <a:xfrm>
            <a:off x="6049963" y="3187700"/>
            <a:ext cx="517525" cy="473075"/>
            <a:chOff x="1728" y="3168"/>
            <a:chExt cx="384" cy="336"/>
          </a:xfrm>
        </p:grpSpPr>
        <p:sp>
          <p:nvSpPr>
            <p:cNvPr id="1167420" name="直接连接符 1167419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1" name="直接连接符 1167420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2" name="椭圆 1167421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3" name="直接连接符 1167422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4" name="直接连接符 1167423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5" name="直接连接符 1167424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26" name="组合 1167425"/>
          <p:cNvGrpSpPr/>
          <p:nvPr/>
        </p:nvGrpSpPr>
        <p:grpSpPr>
          <a:xfrm>
            <a:off x="6748463" y="3621088"/>
            <a:ext cx="515937" cy="474662"/>
            <a:chOff x="1728" y="3168"/>
            <a:chExt cx="384" cy="336"/>
          </a:xfrm>
        </p:grpSpPr>
        <p:sp>
          <p:nvSpPr>
            <p:cNvPr id="1167427" name="直接连接符 1167426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8" name="直接连接符 1167427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9" name="椭圆 1167428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0" name="直接连接符 1167429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1" name="直接连接符 1167430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2" name="直接连接符 1167431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433" name="组合 1167432"/>
          <p:cNvGrpSpPr/>
          <p:nvPr/>
        </p:nvGrpSpPr>
        <p:grpSpPr>
          <a:xfrm>
            <a:off x="7394575" y="3621088"/>
            <a:ext cx="515938" cy="474662"/>
            <a:chOff x="1728" y="3168"/>
            <a:chExt cx="384" cy="336"/>
          </a:xfrm>
        </p:grpSpPr>
        <p:sp>
          <p:nvSpPr>
            <p:cNvPr id="1167434" name="直接连接符 1167433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5" name="直接连接符 1167434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6" name="椭圆 1167435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7" name="直接连接符 1167436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8" name="直接连接符 1167437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9" name="直接连接符 1167438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40" name="直接连接符 1167439"/>
          <p:cNvSpPr/>
          <p:nvPr/>
        </p:nvSpPr>
        <p:spPr>
          <a:xfrm flipV="1">
            <a:off x="4422775" y="2809875"/>
            <a:ext cx="1577975" cy="879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1" name="直接连接符 1167440"/>
          <p:cNvSpPr/>
          <p:nvPr/>
        </p:nvSpPr>
        <p:spPr>
          <a:xfrm flipV="1">
            <a:off x="5068888" y="3282950"/>
            <a:ext cx="1587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2" name="直接连接符 1167441"/>
          <p:cNvSpPr/>
          <p:nvPr/>
        </p:nvSpPr>
        <p:spPr>
          <a:xfrm flipH="1" flipV="1">
            <a:off x="6418263" y="3573463"/>
            <a:ext cx="428625" cy="230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3" name="直接连接符 1167442"/>
          <p:cNvSpPr/>
          <p:nvPr/>
        </p:nvSpPr>
        <p:spPr>
          <a:xfrm flipH="1" flipV="1">
            <a:off x="6089650" y="2774950"/>
            <a:ext cx="1563688" cy="917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4" name="直接连接符 1167443"/>
          <p:cNvSpPr/>
          <p:nvPr/>
        </p:nvSpPr>
        <p:spPr>
          <a:xfrm flipH="1" flipV="1">
            <a:off x="6038850" y="2741613"/>
            <a:ext cx="269875" cy="512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5" name="直接连接符 1167444"/>
          <p:cNvSpPr/>
          <p:nvPr/>
        </p:nvSpPr>
        <p:spPr>
          <a:xfrm flipH="1" flipV="1">
            <a:off x="5192713" y="3265488"/>
            <a:ext cx="522287" cy="4238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6" name="任意多边形 1167445"/>
          <p:cNvSpPr/>
          <p:nvPr/>
        </p:nvSpPr>
        <p:spPr>
          <a:xfrm>
            <a:off x="4027488" y="3808413"/>
            <a:ext cx="284162" cy="241300"/>
          </a:xfrm>
          <a:custGeom>
            <a:avLst/>
            <a:gdLst/>
            <a:ahLst/>
            <a:cxnLst/>
            <a:rect l="0" t="0" r="0" b="0"/>
            <a:pathLst>
              <a:path w="211" h="171">
                <a:moveTo>
                  <a:pt x="148" y="0"/>
                </a:moveTo>
                <a:lnTo>
                  <a:pt x="0" y="0"/>
                </a:lnTo>
                <a:lnTo>
                  <a:pt x="0" y="171"/>
                </a:lnTo>
                <a:lnTo>
                  <a:pt x="211" y="1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7447" name="组合 1167446"/>
          <p:cNvGrpSpPr/>
          <p:nvPr/>
        </p:nvGrpSpPr>
        <p:grpSpPr>
          <a:xfrm>
            <a:off x="4827588" y="2825750"/>
            <a:ext cx="515937" cy="473075"/>
            <a:chOff x="1728" y="3168"/>
            <a:chExt cx="384" cy="336"/>
          </a:xfrm>
        </p:grpSpPr>
        <p:sp>
          <p:nvSpPr>
            <p:cNvPr id="1167448" name="直接连接符 1167447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9" name="直接连接符 1167448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0" name="椭圆 1167449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1" name="直接连接符 1167450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2" name="直接连接符 1167451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3" name="直接连接符 1167452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54" name="直接连接符 1167453"/>
          <p:cNvSpPr/>
          <p:nvPr/>
        </p:nvSpPr>
        <p:spPr>
          <a:xfrm flipV="1">
            <a:off x="5076825" y="2800350"/>
            <a:ext cx="828675" cy="9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55" name="矩形 1167454"/>
          <p:cNvSpPr/>
          <p:nvPr/>
        </p:nvSpPr>
        <p:spPr>
          <a:xfrm>
            <a:off x="3927475" y="2759075"/>
            <a:ext cx="2765425" cy="17494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7456" name="组合 1167455"/>
          <p:cNvGrpSpPr/>
          <p:nvPr/>
        </p:nvGrpSpPr>
        <p:grpSpPr>
          <a:xfrm>
            <a:off x="5783263" y="2159000"/>
            <a:ext cx="517525" cy="473075"/>
            <a:chOff x="1728" y="3168"/>
            <a:chExt cx="384" cy="336"/>
          </a:xfrm>
        </p:grpSpPr>
        <p:sp>
          <p:nvSpPr>
            <p:cNvPr id="1167457" name="直接连接符 1167456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8" name="直接连接符 1167457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59" name="椭圆 1167458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0" name="直接连接符 1167459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1" name="直接连接符 1167460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62" name="直接连接符 1167461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63" name="文本框 1167462"/>
          <p:cNvSpPr txBox="1"/>
          <p:nvPr/>
        </p:nvSpPr>
        <p:spPr>
          <a:xfrm>
            <a:off x="1927225" y="5611813"/>
            <a:ext cx="89408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Remove features X</a:t>
            </a:r>
            <a:r>
              <a:rPr lang="en-US" altLang="zh-CN" b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="1">
                <a:latin typeface="Times New Roman" pitchFamily="18" charset="0"/>
                <a:ea typeface="宋体" pitchFamily="2" charset="-122"/>
              </a:rPr>
              <a:t> to improve (or least degrade) prediction of Y.</a:t>
            </a:r>
          </a:p>
        </p:txBody>
      </p:sp>
      <p:sp>
        <p:nvSpPr>
          <p:cNvPr id="1167464" name="矩形 1167463"/>
          <p:cNvSpPr/>
          <p:nvPr/>
        </p:nvSpPr>
        <p:spPr>
          <a:xfrm>
            <a:off x="3906838" y="2741613"/>
            <a:ext cx="4262437" cy="175895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7465" name="文本框 1167464"/>
          <p:cNvSpPr txBox="1"/>
          <p:nvPr/>
        </p:nvSpPr>
        <p:spPr>
          <a:xfrm>
            <a:off x="9055100" y="4635500"/>
            <a:ext cx="14224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  <a:ea typeface="宋体" pitchFamily="2" charset="-122"/>
              </a:rPr>
              <a:t>X</a:t>
            </a:r>
          </a:p>
        </p:txBody>
      </p:sp>
      <p:sp>
        <p:nvSpPr>
          <p:cNvPr id="1167466" name="文本框 1167465"/>
          <p:cNvSpPr txBox="1"/>
          <p:nvPr/>
        </p:nvSpPr>
        <p:spPr>
          <a:xfrm>
            <a:off x="9017000" y="2171700"/>
            <a:ext cx="8382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Y</a:t>
            </a:r>
          </a:p>
        </p:txBody>
      </p:sp>
      <p:sp>
        <p:nvSpPr>
          <p:cNvPr id="1167467" name="直接连接符 1167466"/>
          <p:cNvSpPr/>
          <p:nvPr/>
        </p:nvSpPr>
        <p:spPr>
          <a:xfrm flipV="1">
            <a:off x="4743450" y="4305300"/>
            <a:ext cx="266700" cy="4191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68" name="直接连接符 1167467"/>
          <p:cNvSpPr/>
          <p:nvPr/>
        </p:nvSpPr>
        <p:spPr>
          <a:xfrm flipV="1">
            <a:off x="6057900" y="2533650"/>
            <a:ext cx="0" cy="4953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69" name="直接连接符 1167468"/>
          <p:cNvSpPr/>
          <p:nvPr/>
        </p:nvSpPr>
        <p:spPr>
          <a:xfrm flipV="1">
            <a:off x="5391150" y="4324350"/>
            <a:ext cx="95250" cy="4000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0" name="直接连接符 1167469"/>
          <p:cNvSpPr/>
          <p:nvPr/>
        </p:nvSpPr>
        <p:spPr>
          <a:xfrm flipH="1" flipV="1">
            <a:off x="6057900" y="424815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1" name="直接连接符 1167470"/>
          <p:cNvSpPr/>
          <p:nvPr/>
        </p:nvSpPr>
        <p:spPr>
          <a:xfrm flipH="1" flipV="1">
            <a:off x="6591300" y="4305300"/>
            <a:ext cx="95250" cy="3619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2" name="直接连接符 1167471"/>
          <p:cNvSpPr/>
          <p:nvPr/>
        </p:nvSpPr>
        <p:spPr>
          <a:xfrm flipH="1" flipV="1">
            <a:off x="7105650" y="4305300"/>
            <a:ext cx="24765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7" name="标题 1204226"/>
          <p:cNvSpPr>
            <a:spLocks noGrp="1"/>
          </p:cNvSpPr>
          <p:nvPr>
            <p:ph type="title"/>
          </p:nvPr>
        </p:nvSpPr>
        <p:spPr>
          <a:xfrm>
            <a:off x="1981200" y="260350"/>
            <a:ext cx="8307388" cy="11445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Feature Selection in ML ? YES!</a:t>
            </a:r>
          </a:p>
        </p:txBody>
      </p:sp>
      <p:sp>
        <p:nvSpPr>
          <p:cNvPr id="1204228" name="文本占位符 1204227"/>
          <p:cNvSpPr>
            <a:spLocks noGrp="1"/>
          </p:cNvSpPr>
          <p:nvPr>
            <p:ph type="body" idx="1"/>
          </p:nvPr>
        </p:nvSpPr>
        <p:spPr>
          <a:xfrm>
            <a:off x="1981200" y="1404938"/>
            <a:ext cx="7807325" cy="5168900"/>
          </a:xfrm>
        </p:spPr>
        <p:txBody>
          <a:bodyPr wrap="square" lIns="0" tIns="0" rIns="0" bIns="0" anchor="t">
            <a:normAutofit lnSpcReduction="10000"/>
          </a:bodyPr>
          <a:lstStyle/>
          <a:p>
            <a:pPr marL="739775" lvl="1" indent="-282575" defTabSz="449580">
              <a:lnSpc>
                <a:spcPct val="93000"/>
              </a:lnSpc>
              <a:spcBef>
                <a:spcPts val="600"/>
              </a:spcBef>
              <a:buFont typeface="Arial" pitchFamily="34" charset="0"/>
              <a:buChar char="-"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>
                <a:ea typeface="宋体" pitchFamily="2" charset="-122"/>
              </a:rPr>
              <a:t>Many explored domains have hundreds to tens of thousands of variables/features with many irrelevant and redundant ones!</a:t>
            </a:r>
          </a:p>
          <a:p>
            <a:pPr marL="739775" lvl="1" indent="-282575" defTabSz="449580">
              <a:lnSpc>
                <a:spcPct val="93000"/>
              </a:lnSpc>
              <a:spcBef>
                <a:spcPts val="600"/>
              </a:spcBef>
              <a:buFont typeface="Arial" pitchFamily="34" charset="0"/>
              <a:buNone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>
                <a:ea typeface="宋体" pitchFamily="2" charset="-122"/>
              </a:rPr>
              <a:t>-	In domains with many features the underlying probability distribution can be very complex and very hard to estimate (e.g. dependencies between variables) !</a:t>
            </a: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-"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>
                <a:ea typeface="宋体" pitchFamily="2" charset="-122"/>
              </a:rPr>
              <a:t>Irrelevant and redundant features can „confuse“ learners!</a:t>
            </a: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endParaRPr lang="en-GB" altLang="zh-CN" sz="2400">
              <a:ea typeface="宋体" pitchFamily="2" charset="-122"/>
            </a:endParaRP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-"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>
                <a:ea typeface="宋体" pitchFamily="2" charset="-122"/>
              </a:rPr>
              <a:t>Limited training data!</a:t>
            </a: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endParaRPr lang="en-GB" altLang="zh-CN" sz="2400">
              <a:ea typeface="宋体" pitchFamily="2" charset="-122"/>
            </a:endParaRP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-"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>
                <a:ea typeface="宋体" pitchFamily="2" charset="-122"/>
              </a:rPr>
              <a:t>Limited computational resources!</a:t>
            </a: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None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endParaRPr lang="en-GB" altLang="zh-CN" sz="2400">
              <a:ea typeface="宋体" pitchFamily="2" charset="-122"/>
            </a:endParaRPr>
          </a:p>
          <a:p>
            <a:pPr marL="739775" lvl="1" indent="-282575" defTabSz="44958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-"/>
              <a:tabLst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  <a:tab pos="9431655" algn="l"/>
              </a:tabLst>
            </a:pPr>
            <a:r>
              <a:rPr lang="en-GB" altLang="zh-CN" sz="2400" b="1">
                <a:ea typeface="宋体" pitchFamily="2" charset="-122"/>
              </a:rPr>
              <a:t>Curse of dimensionality</a:t>
            </a:r>
            <a:r>
              <a:rPr lang="en-GB" altLang="zh-CN" sz="2400">
                <a:ea typeface="宋体" pitchFamily="2" charset="-122"/>
              </a:rPr>
              <a:t>!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标题 1169409"/>
          <p:cNvSpPr>
            <a:spLocks noGrp="1"/>
          </p:cNvSpPr>
          <p:nvPr>
            <p:ph type="title"/>
          </p:nvPr>
        </p:nvSpPr>
        <p:spPr>
          <a:xfrm>
            <a:off x="876300" y="-160655"/>
            <a:ext cx="10515600" cy="1325563"/>
          </a:xfrm>
        </p:spPr>
        <p:txBody>
          <a:bodyPr anchor="b"/>
          <a:lstStyle/>
          <a:p>
            <a:r>
              <a:rPr lang="en-US" altLang="zh-CN">
                <a:ea typeface="宋体" pitchFamily="2" charset="-122"/>
              </a:rPr>
              <a:t>Uncovering Dependencies</a:t>
            </a:r>
          </a:p>
        </p:txBody>
      </p:sp>
      <p:sp>
        <p:nvSpPr>
          <p:cNvPr id="1169411" name="矩形 1169410"/>
          <p:cNvSpPr/>
          <p:nvPr/>
        </p:nvSpPr>
        <p:spPr>
          <a:xfrm>
            <a:off x="1866900" y="1572578"/>
            <a:ext cx="4262438" cy="175895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69412" name="组合 1169411"/>
          <p:cNvGrpSpPr/>
          <p:nvPr/>
        </p:nvGrpSpPr>
        <p:grpSpPr>
          <a:xfrm>
            <a:off x="2447925" y="3468053"/>
            <a:ext cx="517525" cy="473075"/>
            <a:chOff x="1728" y="3168"/>
            <a:chExt cx="384" cy="336"/>
          </a:xfrm>
        </p:grpSpPr>
        <p:sp>
          <p:nvSpPr>
            <p:cNvPr id="1169413" name="直接连接符 1169412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14" name="直接连接符 1169413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15" name="椭圆 1169414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16" name="直接连接符 1169415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17" name="直接连接符 1169416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18" name="直接连接符 1169417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19" name="组合 1169418"/>
          <p:cNvGrpSpPr/>
          <p:nvPr/>
        </p:nvGrpSpPr>
        <p:grpSpPr>
          <a:xfrm>
            <a:off x="3094038" y="3468053"/>
            <a:ext cx="515937" cy="473075"/>
            <a:chOff x="1728" y="3168"/>
            <a:chExt cx="384" cy="336"/>
          </a:xfrm>
        </p:grpSpPr>
        <p:sp>
          <p:nvSpPr>
            <p:cNvPr id="1169420" name="直接连接符 1169419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1" name="直接连接符 1169420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2" name="椭圆 1169421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3" name="直接连接符 1169422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4" name="直接连接符 1169423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5" name="直接连接符 1169424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26" name="组合 1169425"/>
          <p:cNvGrpSpPr/>
          <p:nvPr/>
        </p:nvGrpSpPr>
        <p:grpSpPr>
          <a:xfrm>
            <a:off x="3740150" y="3468053"/>
            <a:ext cx="515938" cy="473075"/>
            <a:chOff x="1728" y="3168"/>
            <a:chExt cx="384" cy="336"/>
          </a:xfrm>
        </p:grpSpPr>
        <p:sp>
          <p:nvSpPr>
            <p:cNvPr id="1169427" name="直接连接符 1169426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8" name="直接连接符 1169427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29" name="椭圆 1169428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0" name="直接连接符 1169429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1" name="直接连接符 1169430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2" name="直接连接符 1169431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33" name="组合 1169432"/>
          <p:cNvGrpSpPr/>
          <p:nvPr/>
        </p:nvGrpSpPr>
        <p:grpSpPr>
          <a:xfrm>
            <a:off x="4386263" y="3468053"/>
            <a:ext cx="515937" cy="473075"/>
            <a:chOff x="1728" y="3168"/>
            <a:chExt cx="384" cy="336"/>
          </a:xfrm>
        </p:grpSpPr>
        <p:sp>
          <p:nvSpPr>
            <p:cNvPr id="1169434" name="直接连接符 1169433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5" name="直接连接符 1169434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6" name="椭圆 1169435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7" name="直接连接符 1169436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8" name="直接连接符 1169437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39" name="直接连接符 1169438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40" name="组合 1169439"/>
          <p:cNvGrpSpPr/>
          <p:nvPr/>
        </p:nvGrpSpPr>
        <p:grpSpPr>
          <a:xfrm>
            <a:off x="5030788" y="3468053"/>
            <a:ext cx="517525" cy="473075"/>
            <a:chOff x="1728" y="3168"/>
            <a:chExt cx="384" cy="336"/>
          </a:xfrm>
        </p:grpSpPr>
        <p:sp>
          <p:nvSpPr>
            <p:cNvPr id="1169441" name="直接连接符 1169440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42" name="直接连接符 1169441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43" name="椭圆 1169442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44" name="直接连接符 1169443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45" name="直接连接符 1169444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46" name="直接连接符 1169445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9447" name="直接连接符 1169446"/>
          <p:cNvSpPr/>
          <p:nvPr/>
        </p:nvSpPr>
        <p:spPr>
          <a:xfrm flipV="1">
            <a:off x="3998913" y="1234440"/>
            <a:ext cx="0" cy="338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9448" name="组合 1169447"/>
          <p:cNvGrpSpPr/>
          <p:nvPr/>
        </p:nvGrpSpPr>
        <p:grpSpPr>
          <a:xfrm>
            <a:off x="2125663" y="2452053"/>
            <a:ext cx="515937" cy="474662"/>
            <a:chOff x="1728" y="3168"/>
            <a:chExt cx="384" cy="336"/>
          </a:xfrm>
        </p:grpSpPr>
        <p:sp>
          <p:nvSpPr>
            <p:cNvPr id="1169449" name="直接连接符 1169448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0" name="直接连接符 1169449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1" name="椭圆 1169450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33CC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2" name="直接连接符 1169451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3" name="直接连接符 1169452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4" name="直接连接符 1169453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55" name="组合 1169454"/>
          <p:cNvGrpSpPr/>
          <p:nvPr/>
        </p:nvGrpSpPr>
        <p:grpSpPr>
          <a:xfrm>
            <a:off x="2771775" y="2452053"/>
            <a:ext cx="515938" cy="474662"/>
            <a:chOff x="1728" y="3168"/>
            <a:chExt cx="384" cy="336"/>
          </a:xfrm>
        </p:grpSpPr>
        <p:sp>
          <p:nvSpPr>
            <p:cNvPr id="1169456" name="直接连接符 1169455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7" name="直接连接符 1169456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8" name="椭圆 1169457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59" name="直接连接符 1169458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0" name="直接连接符 1169459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1" name="直接连接符 1169460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62" name="组合 1169461"/>
          <p:cNvGrpSpPr/>
          <p:nvPr/>
        </p:nvGrpSpPr>
        <p:grpSpPr>
          <a:xfrm>
            <a:off x="3416300" y="2452053"/>
            <a:ext cx="517525" cy="474662"/>
            <a:chOff x="1728" y="3168"/>
            <a:chExt cx="384" cy="336"/>
          </a:xfrm>
        </p:grpSpPr>
        <p:sp>
          <p:nvSpPr>
            <p:cNvPr id="1169463" name="直接连接符 1169462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4" name="直接连接符 1169463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5" name="椭圆 1169464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6" name="直接连接符 1169465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7" name="直接连接符 1169466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68" name="直接连接符 1169467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69" name="组合 1169468"/>
          <p:cNvGrpSpPr/>
          <p:nvPr/>
        </p:nvGrpSpPr>
        <p:grpSpPr>
          <a:xfrm>
            <a:off x="4010025" y="2018665"/>
            <a:ext cx="517525" cy="473075"/>
            <a:chOff x="1728" y="3168"/>
            <a:chExt cx="384" cy="336"/>
          </a:xfrm>
        </p:grpSpPr>
        <p:sp>
          <p:nvSpPr>
            <p:cNvPr id="1169470" name="直接连接符 1169469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1" name="直接连接符 1169470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2" name="椭圆 1169471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3" name="直接连接符 1169472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4" name="直接连接符 1169473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5" name="直接连接符 1169474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76" name="组合 1169475"/>
          <p:cNvGrpSpPr/>
          <p:nvPr/>
        </p:nvGrpSpPr>
        <p:grpSpPr>
          <a:xfrm>
            <a:off x="4708525" y="2452053"/>
            <a:ext cx="515938" cy="474662"/>
            <a:chOff x="1728" y="3168"/>
            <a:chExt cx="384" cy="336"/>
          </a:xfrm>
        </p:grpSpPr>
        <p:sp>
          <p:nvSpPr>
            <p:cNvPr id="1169477" name="直接连接符 1169476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8" name="直接连接符 1169477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79" name="椭圆 1169478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0" name="直接连接符 1169479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1" name="直接连接符 1169480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2" name="直接连接符 1169481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9483" name="组合 1169482"/>
          <p:cNvGrpSpPr/>
          <p:nvPr/>
        </p:nvGrpSpPr>
        <p:grpSpPr>
          <a:xfrm>
            <a:off x="5354638" y="2452053"/>
            <a:ext cx="515937" cy="474662"/>
            <a:chOff x="1728" y="3168"/>
            <a:chExt cx="384" cy="336"/>
          </a:xfrm>
        </p:grpSpPr>
        <p:sp>
          <p:nvSpPr>
            <p:cNvPr id="1169484" name="直接连接符 1169483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5" name="直接连接符 1169484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6" name="椭圆 1169485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7" name="直接连接符 1169486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8" name="直接连接符 1169487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489" name="直接连接符 1169488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9490" name="直接连接符 1169489"/>
          <p:cNvSpPr/>
          <p:nvPr/>
        </p:nvSpPr>
        <p:spPr>
          <a:xfrm flipH="1" flipV="1">
            <a:off x="2382838" y="2926715"/>
            <a:ext cx="258762" cy="608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1" name="直接连接符 1169490"/>
          <p:cNvSpPr/>
          <p:nvPr/>
        </p:nvSpPr>
        <p:spPr>
          <a:xfrm flipV="1">
            <a:off x="2771775" y="2926715"/>
            <a:ext cx="193675" cy="608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2" name="直接连接符 1169491"/>
          <p:cNvSpPr/>
          <p:nvPr/>
        </p:nvSpPr>
        <p:spPr>
          <a:xfrm flipV="1">
            <a:off x="2382838" y="1486853"/>
            <a:ext cx="1609725" cy="1033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3" name="直接连接符 1169492"/>
          <p:cNvSpPr/>
          <p:nvPr/>
        </p:nvSpPr>
        <p:spPr>
          <a:xfrm flipV="1">
            <a:off x="3028950" y="2113915"/>
            <a:ext cx="0" cy="40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4" name="直接连接符 1169493"/>
          <p:cNvSpPr/>
          <p:nvPr/>
        </p:nvSpPr>
        <p:spPr>
          <a:xfrm flipH="1" flipV="1">
            <a:off x="3740150" y="2926715"/>
            <a:ext cx="839788" cy="608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5" name="直接连接符 1169494"/>
          <p:cNvSpPr/>
          <p:nvPr/>
        </p:nvSpPr>
        <p:spPr>
          <a:xfrm flipH="1" flipV="1">
            <a:off x="4318000" y="2477453"/>
            <a:ext cx="325438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6" name="直接连接符 1169495"/>
          <p:cNvSpPr/>
          <p:nvPr/>
        </p:nvSpPr>
        <p:spPr>
          <a:xfrm flipH="1" flipV="1">
            <a:off x="4967288" y="2926715"/>
            <a:ext cx="257175" cy="6080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7" name="直接连接符 1169496"/>
          <p:cNvSpPr/>
          <p:nvPr/>
        </p:nvSpPr>
        <p:spPr>
          <a:xfrm flipH="1" flipV="1">
            <a:off x="4378325" y="2404428"/>
            <a:ext cx="428625" cy="230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8" name="直接连接符 1169497"/>
          <p:cNvSpPr/>
          <p:nvPr/>
        </p:nvSpPr>
        <p:spPr>
          <a:xfrm flipH="1" flipV="1">
            <a:off x="4049713" y="1388428"/>
            <a:ext cx="1563687" cy="1135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499" name="直接连接符 1169498"/>
          <p:cNvSpPr/>
          <p:nvPr/>
        </p:nvSpPr>
        <p:spPr>
          <a:xfrm flipH="1" flipV="1">
            <a:off x="3984625" y="1448753"/>
            <a:ext cx="284163" cy="636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00" name="直接连接符 1169499"/>
          <p:cNvSpPr/>
          <p:nvPr/>
        </p:nvSpPr>
        <p:spPr>
          <a:xfrm flipH="1" flipV="1">
            <a:off x="3152775" y="2096453"/>
            <a:ext cx="522288" cy="4238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01" name="任意多边形 1169500"/>
          <p:cNvSpPr/>
          <p:nvPr/>
        </p:nvSpPr>
        <p:spPr>
          <a:xfrm>
            <a:off x="1987550" y="2639378"/>
            <a:ext cx="284163" cy="241300"/>
          </a:xfrm>
          <a:custGeom>
            <a:avLst/>
            <a:gdLst/>
            <a:ahLst/>
            <a:cxnLst/>
            <a:rect l="0" t="0" r="0" b="0"/>
            <a:pathLst>
              <a:path w="211" h="171">
                <a:moveTo>
                  <a:pt x="148" y="0"/>
                </a:moveTo>
                <a:lnTo>
                  <a:pt x="0" y="0"/>
                </a:lnTo>
                <a:lnTo>
                  <a:pt x="0" y="171"/>
                </a:lnTo>
                <a:lnTo>
                  <a:pt x="211" y="17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69502" name="组合 1169501"/>
          <p:cNvGrpSpPr/>
          <p:nvPr/>
        </p:nvGrpSpPr>
        <p:grpSpPr>
          <a:xfrm>
            <a:off x="2787650" y="1656715"/>
            <a:ext cx="515938" cy="473075"/>
            <a:chOff x="1728" y="3168"/>
            <a:chExt cx="384" cy="336"/>
          </a:xfrm>
        </p:grpSpPr>
        <p:sp>
          <p:nvSpPr>
            <p:cNvPr id="1169503" name="直接连接符 1169502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04" name="直接连接符 1169503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05" name="椭圆 1169504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06" name="直接连接符 1169505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07" name="直接连接符 1169506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08" name="直接连接符 1169507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9509" name="直接连接符 1169508"/>
          <p:cNvSpPr/>
          <p:nvPr/>
        </p:nvSpPr>
        <p:spPr>
          <a:xfrm flipV="1">
            <a:off x="3036888" y="1429703"/>
            <a:ext cx="84455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0" name="直接连接符 1169509"/>
          <p:cNvSpPr/>
          <p:nvPr/>
        </p:nvSpPr>
        <p:spPr>
          <a:xfrm flipH="1">
            <a:off x="6602413" y="3485515"/>
            <a:ext cx="1343025" cy="292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1" name="直接连接符 1169510"/>
          <p:cNvSpPr/>
          <p:nvPr/>
        </p:nvSpPr>
        <p:spPr>
          <a:xfrm>
            <a:off x="8110538" y="3502978"/>
            <a:ext cx="1184275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2" name="直接连接符 1169511"/>
          <p:cNvSpPr/>
          <p:nvPr/>
        </p:nvSpPr>
        <p:spPr>
          <a:xfrm flipH="1">
            <a:off x="4151313" y="4745990"/>
            <a:ext cx="882650" cy="317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3" name="直接连接符 1169512"/>
          <p:cNvSpPr/>
          <p:nvPr/>
        </p:nvSpPr>
        <p:spPr>
          <a:xfrm>
            <a:off x="5310188" y="4745990"/>
            <a:ext cx="771525" cy="3444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4" name="直接连接符 1169513"/>
          <p:cNvSpPr/>
          <p:nvPr/>
        </p:nvSpPr>
        <p:spPr>
          <a:xfrm flipH="1">
            <a:off x="5272088" y="4088765"/>
            <a:ext cx="1089025" cy="33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5" name="直接连接符 1169514"/>
          <p:cNvSpPr/>
          <p:nvPr/>
        </p:nvSpPr>
        <p:spPr>
          <a:xfrm>
            <a:off x="6827838" y="4063365"/>
            <a:ext cx="1025525" cy="338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6" name="直接连接符 1169515"/>
          <p:cNvSpPr/>
          <p:nvPr/>
        </p:nvSpPr>
        <p:spPr>
          <a:xfrm flipH="1">
            <a:off x="3182938" y="5422265"/>
            <a:ext cx="603250" cy="301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7" name="直接连接符 1169516"/>
          <p:cNvSpPr/>
          <p:nvPr/>
        </p:nvSpPr>
        <p:spPr>
          <a:xfrm>
            <a:off x="4149725" y="5439728"/>
            <a:ext cx="803275" cy="2746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18" name="矩形 1169517"/>
          <p:cNvSpPr/>
          <p:nvPr/>
        </p:nvSpPr>
        <p:spPr>
          <a:xfrm>
            <a:off x="8296275" y="1372553"/>
            <a:ext cx="1443038" cy="116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0593"/>
              </a:avLst>
            </a:prstTxWarp>
            <a:normAutofit/>
          </a:bodyPr>
          <a:lstStyle/>
          <a:p>
            <a:pPr algn="ctr"/>
            <a:r>
              <a:rPr lang="zh-CN" altLang="en-US" sz="3600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Arial Black" charset="0"/>
                <a:ea typeface="Arial Black" charset="0"/>
              </a:rPr>
              <a:t>?</a:t>
            </a:r>
          </a:p>
        </p:txBody>
      </p:sp>
      <p:grpSp>
        <p:nvGrpSpPr>
          <p:cNvPr id="1169519" name="组合 1169518"/>
          <p:cNvGrpSpPr/>
          <p:nvPr/>
        </p:nvGrpSpPr>
        <p:grpSpPr>
          <a:xfrm>
            <a:off x="3743325" y="989965"/>
            <a:ext cx="517525" cy="473075"/>
            <a:chOff x="1728" y="3168"/>
            <a:chExt cx="384" cy="336"/>
          </a:xfrm>
        </p:grpSpPr>
        <p:sp>
          <p:nvSpPr>
            <p:cNvPr id="1169520" name="直接连接符 1169519"/>
            <p:cNvSpPr/>
            <p:nvPr/>
          </p:nvSpPr>
          <p:spPr>
            <a:xfrm flipV="1">
              <a:off x="2016" y="336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21" name="直接连接符 1169520"/>
            <p:cNvSpPr/>
            <p:nvPr/>
          </p:nvSpPr>
          <p:spPr>
            <a:xfrm flipH="1">
              <a:off x="1968" y="3216"/>
              <a:ext cx="96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22" name="椭圆 1169521"/>
            <p:cNvSpPr/>
            <p:nvPr/>
          </p:nvSpPr>
          <p:spPr>
            <a:xfrm>
              <a:off x="1776" y="321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23" name="直接连接符 1169522"/>
            <p:cNvSpPr/>
            <p:nvPr/>
          </p:nvSpPr>
          <p:spPr>
            <a:xfrm>
              <a:off x="1728" y="3360"/>
              <a:ext cx="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24" name="直接连接符 1169523"/>
            <p:cNvSpPr/>
            <p:nvPr/>
          </p:nvSpPr>
          <p:spPr>
            <a:xfrm>
              <a:off x="1776" y="321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525" name="直接连接符 1169524"/>
            <p:cNvSpPr/>
            <p:nvPr/>
          </p:nvSpPr>
          <p:spPr>
            <a:xfrm>
              <a:off x="1920" y="316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9526" name="矩形 1169525"/>
          <p:cNvSpPr/>
          <p:nvPr/>
        </p:nvSpPr>
        <p:spPr>
          <a:xfrm>
            <a:off x="1887538" y="1590040"/>
            <a:ext cx="2765425" cy="1749425"/>
          </a:xfrm>
          <a:prstGeom prst="rect">
            <a:avLst/>
          </a:prstGeom>
          <a:solidFill>
            <a:srgbClr val="C0C0C0">
              <a:alpha val="50000"/>
            </a:srgbClr>
          </a:solidFill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9527" name="文本框 1169526"/>
          <p:cNvSpPr txBox="1"/>
          <p:nvPr/>
        </p:nvSpPr>
        <p:spPr>
          <a:xfrm>
            <a:off x="7094538" y="3069590"/>
            <a:ext cx="201231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Factors of variability</a:t>
            </a:r>
          </a:p>
        </p:txBody>
      </p:sp>
      <p:sp>
        <p:nvSpPr>
          <p:cNvPr id="1169528" name="文本框 1169527"/>
          <p:cNvSpPr txBox="1"/>
          <p:nvPr/>
        </p:nvSpPr>
        <p:spPr>
          <a:xfrm>
            <a:off x="8769350" y="3861753"/>
            <a:ext cx="1279525" cy="32131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1600" b="1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Artifactual</a:t>
            </a:r>
            <a:endParaRPr lang="en-US" altLang="zh-CN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9529" name="文本框 1169528"/>
          <p:cNvSpPr txBox="1"/>
          <p:nvPr/>
        </p:nvSpPr>
        <p:spPr>
          <a:xfrm>
            <a:off x="6242050" y="3763328"/>
            <a:ext cx="75882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rgbClr val="33CC33"/>
                </a:solidFill>
                <a:latin typeface="Times New Roman" pitchFamily="18" charset="0"/>
                <a:ea typeface="宋体" pitchFamily="2" charset="-122"/>
              </a:rPr>
              <a:t>Actual</a:t>
            </a:r>
          </a:p>
        </p:txBody>
      </p:sp>
      <p:sp>
        <p:nvSpPr>
          <p:cNvPr id="1169530" name="文本框 1169529"/>
          <p:cNvSpPr txBox="1"/>
          <p:nvPr/>
        </p:nvSpPr>
        <p:spPr>
          <a:xfrm>
            <a:off x="7513638" y="4415790"/>
            <a:ext cx="102997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Unknown</a:t>
            </a:r>
          </a:p>
        </p:txBody>
      </p:sp>
      <p:sp>
        <p:nvSpPr>
          <p:cNvPr id="1169531" name="文本框 1169530"/>
          <p:cNvSpPr txBox="1"/>
          <p:nvPr/>
        </p:nvSpPr>
        <p:spPr>
          <a:xfrm>
            <a:off x="4818063" y="4399915"/>
            <a:ext cx="81534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rgbClr val="009900"/>
                </a:solidFill>
                <a:latin typeface="Times New Roman" pitchFamily="18" charset="0"/>
                <a:ea typeface="宋体" pitchFamily="2" charset="-122"/>
              </a:rPr>
              <a:t>Known</a:t>
            </a:r>
          </a:p>
        </p:txBody>
      </p:sp>
      <p:sp>
        <p:nvSpPr>
          <p:cNvPr id="1169532" name="文本框 1169531"/>
          <p:cNvSpPr txBox="1"/>
          <p:nvPr/>
        </p:nvSpPr>
        <p:spPr>
          <a:xfrm>
            <a:off x="4429125" y="5750878"/>
            <a:ext cx="147764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latin typeface="Times New Roman" pitchFamily="18" charset="0"/>
                <a:ea typeface="宋体" pitchFamily="2" charset="-122"/>
              </a:rPr>
              <a:t>Uncontrollable</a:t>
            </a:r>
          </a:p>
        </p:txBody>
      </p:sp>
      <p:sp>
        <p:nvSpPr>
          <p:cNvPr id="1169533" name="文本框 1169532"/>
          <p:cNvSpPr txBox="1"/>
          <p:nvPr/>
        </p:nvSpPr>
        <p:spPr>
          <a:xfrm>
            <a:off x="3436938" y="5082540"/>
            <a:ext cx="117665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Observable</a:t>
            </a:r>
          </a:p>
        </p:txBody>
      </p:sp>
      <p:sp>
        <p:nvSpPr>
          <p:cNvPr id="1169534" name="文本框 1169533"/>
          <p:cNvSpPr txBox="1"/>
          <p:nvPr/>
        </p:nvSpPr>
        <p:spPr>
          <a:xfrm>
            <a:off x="6056313" y="5049203"/>
            <a:ext cx="1379855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Unobservable</a:t>
            </a:r>
          </a:p>
        </p:txBody>
      </p:sp>
      <p:sp>
        <p:nvSpPr>
          <p:cNvPr id="1169535" name="文本框 1169534"/>
          <p:cNvSpPr txBox="1"/>
          <p:nvPr/>
        </p:nvSpPr>
        <p:spPr>
          <a:xfrm>
            <a:off x="2214563" y="5733415"/>
            <a:ext cx="1358900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6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Controllable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1" name="标题 1210370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Example for ML-Problem</a:t>
            </a:r>
          </a:p>
        </p:txBody>
      </p:sp>
      <p:sp>
        <p:nvSpPr>
          <p:cNvPr id="1210372" name="文本占位符 1210371"/>
          <p:cNvSpPr>
            <a:spLocks noGrp="1"/>
          </p:cNvSpPr>
          <p:nvPr>
            <p:ph type="body" idx="1"/>
          </p:nvPr>
        </p:nvSpPr>
        <p:spPr>
          <a:xfrm>
            <a:off x="2197100" y="1404938"/>
            <a:ext cx="8275638" cy="5181600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Gene selection from microarray data</a:t>
            </a:r>
          </a:p>
          <a:p>
            <a:pPr marL="739775" lvl="1" indent="-282575" defTabSz="449580">
              <a:lnSpc>
                <a:spcPct val="90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Variables: </a:t>
            </a:r>
            <a:br>
              <a:rPr lang="en-GB" altLang="zh-CN">
                <a:ea typeface="宋体" pitchFamily="2" charset="-122"/>
              </a:rPr>
            </a:br>
            <a:r>
              <a:rPr lang="en-GB" altLang="zh-CN">
                <a:ea typeface="宋体" pitchFamily="2" charset="-122"/>
              </a:rPr>
              <a:t>gene expression coefficients corresponding to the amount of mRNA in a patient‘s sample (e.g. tissue biopsy)</a:t>
            </a:r>
          </a:p>
          <a:p>
            <a:pPr marL="739775" lvl="1" indent="-282575" defTabSz="449580">
              <a:lnSpc>
                <a:spcPct val="90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>
              <a:ea typeface="宋体" pitchFamily="2" charset="-122"/>
            </a:endParaRPr>
          </a:p>
          <a:p>
            <a:pPr marL="739775" lvl="1" indent="-282575" defTabSz="449580">
              <a:lnSpc>
                <a:spcPct val="90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Task: Seperate healthy patients from cancer patients</a:t>
            </a:r>
          </a:p>
          <a:p>
            <a:pPr marL="739775" lvl="1" indent="-282575" defTabSz="449580">
              <a:lnSpc>
                <a:spcPct val="90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>
              <a:ea typeface="宋体" pitchFamily="2" charset="-122"/>
            </a:endParaRPr>
          </a:p>
          <a:p>
            <a:pPr marL="739775" lvl="1" indent="-282575" defTabSz="449580">
              <a:lnSpc>
                <a:spcPct val="90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Usually there are only about </a:t>
            </a:r>
            <a:r>
              <a:rPr lang="en-GB" altLang="zh-CN">
                <a:solidFill>
                  <a:srgbClr val="C20000"/>
                </a:solidFill>
                <a:ea typeface="宋体" pitchFamily="2" charset="-122"/>
              </a:rPr>
              <a:t>100 examples</a:t>
            </a:r>
            <a:r>
              <a:rPr lang="en-GB" altLang="zh-CN">
                <a:ea typeface="宋体" pitchFamily="2" charset="-122"/>
              </a:rPr>
              <a:t> (patients) available for training and testing (!!!)</a:t>
            </a:r>
          </a:p>
          <a:p>
            <a:pPr marL="739775" lvl="1" indent="-282575" defTabSz="449580">
              <a:lnSpc>
                <a:spcPct val="90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Number of variables in the raw data: </a:t>
            </a:r>
            <a:r>
              <a:rPr lang="en-GB" altLang="zh-CN">
                <a:solidFill>
                  <a:srgbClr val="C20000"/>
                </a:solidFill>
                <a:ea typeface="宋体" pitchFamily="2" charset="-122"/>
              </a:rPr>
              <a:t>6.000 – 60.000</a:t>
            </a:r>
          </a:p>
          <a:p>
            <a:pPr marL="739775" lvl="1" indent="-282575" defTabSz="449580">
              <a:lnSpc>
                <a:spcPct val="90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Does this work ?</a:t>
            </a:r>
            <a:endParaRPr lang="zh-CN" altLang="en-GB"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20" name="文本占位符 1212419"/>
          <p:cNvSpPr>
            <a:spLocks noGrp="1"/>
          </p:cNvSpPr>
          <p:nvPr>
            <p:ph type="body" sz="half" idx="1"/>
          </p:nvPr>
        </p:nvSpPr>
        <p:spPr>
          <a:xfrm>
            <a:off x="2209800" y="1981200"/>
            <a:ext cx="3970338" cy="4495800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000" kern="1200">
                <a:ea typeface="宋体" pitchFamily="2" charset="-122"/>
              </a:rPr>
              <a:t>Text-Categorization</a:t>
            </a:r>
          </a:p>
          <a:p>
            <a:pPr marL="739775" lvl="1" indent="-282575" defTabSz="449580">
              <a:lnSpc>
                <a:spcPct val="8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000" kern="1200">
                <a:ea typeface="宋体" pitchFamily="2" charset="-122"/>
              </a:rPr>
              <a:t>Documents are represented by a vector of dimension the size of the vocabulary containing word frequency counts</a:t>
            </a:r>
          </a:p>
          <a:p>
            <a:pPr marL="739775" lvl="1" indent="-282575" defTabSz="449580">
              <a:lnSpc>
                <a:spcPct val="8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000" kern="1200">
                <a:ea typeface="宋体" pitchFamily="2" charset="-122"/>
              </a:rPr>
              <a:t>Vocabulary ~ 15.000 words (i.e. each document is represented by a 15.000-dimensional vector)</a:t>
            </a:r>
          </a:p>
          <a:p>
            <a:pPr marL="739775" lvl="1" indent="-282575" defTabSz="449580">
              <a:lnSpc>
                <a:spcPct val="80000"/>
              </a:lnSpc>
              <a:buFont typeface="Arial" pitchFamily="34" charset="0"/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 sz="2000" kern="1200">
              <a:ea typeface="宋体" pitchFamily="2" charset="-122"/>
            </a:endParaRPr>
          </a:p>
          <a:p>
            <a:pPr marL="739775" lvl="1" indent="-282575" defTabSz="449580">
              <a:lnSpc>
                <a:spcPct val="8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000" kern="1200">
                <a:ea typeface="宋体" pitchFamily="2" charset="-122"/>
              </a:rPr>
              <a:t>Typical tasks: </a:t>
            </a:r>
          </a:p>
          <a:p>
            <a:pPr lvl="2" indent="-229870" defTabSz="449580">
              <a:lnSpc>
                <a:spcPct val="8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1800" kern="1200">
                <a:ea typeface="宋体" pitchFamily="2" charset="-122"/>
              </a:rPr>
              <a:t>Automatic ranking of documents into web-directories</a:t>
            </a:r>
          </a:p>
          <a:p>
            <a:pPr lvl="2" indent="-229870" defTabSz="449580">
              <a:lnSpc>
                <a:spcPct val="8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1800" kern="1200">
                <a:ea typeface="宋体" pitchFamily="2" charset="-122"/>
              </a:rPr>
              <a:t>Detection of spam-email</a:t>
            </a:r>
          </a:p>
          <a:p>
            <a:pPr marL="739775" lvl="1" indent="-282575" defTabSz="449580">
              <a:lnSpc>
                <a:spcPct val="80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 sz="2000" kern="1200">
              <a:ea typeface="宋体" pitchFamily="2" charset="-122"/>
            </a:endParaRPr>
          </a:p>
        </p:txBody>
      </p:sp>
      <p:sp>
        <p:nvSpPr>
          <p:cNvPr id="1212421" name="文本占位符 1212420"/>
          <p:cNvSpPr>
            <a:spLocks noGrp="1"/>
          </p:cNvSpPr>
          <p:nvPr>
            <p:ph type="body" sz="half" idx="2"/>
          </p:nvPr>
        </p:nvSpPr>
        <p:spPr>
          <a:xfrm>
            <a:off x="6315075" y="1981200"/>
            <a:ext cx="3971925" cy="4495800"/>
          </a:xfrm>
        </p:spPr>
        <p:txBody>
          <a:bodyPr/>
          <a:lstStyle/>
          <a:p>
            <a:pPr>
              <a:lnSpc>
                <a:spcPct val="93000"/>
              </a:lnSpc>
            </a:pPr>
            <a:r>
              <a:rPr lang="en-GB" altLang="zh-CN" sz="2000" kern="1200">
                <a:ea typeface="宋体" pitchFamily="2" charset="-122"/>
              </a:rPr>
              <a:t>Especially when dealing with a large number of variables there is a need for </a:t>
            </a:r>
            <a:r>
              <a:rPr lang="en-GB" altLang="zh-CN" sz="2000" b="1" kern="1200">
                <a:ea typeface="宋体" pitchFamily="2" charset="-122"/>
              </a:rPr>
              <a:t>dimensionality reduction</a:t>
            </a:r>
            <a:r>
              <a:rPr lang="en-GB" altLang="zh-CN" sz="2000" kern="1200">
                <a:ea typeface="宋体" pitchFamily="2" charset="-122"/>
              </a:rPr>
              <a:t>!</a:t>
            </a:r>
          </a:p>
          <a:p>
            <a:pPr>
              <a:lnSpc>
                <a:spcPct val="93000"/>
              </a:lnSpc>
              <a:buNone/>
            </a:pPr>
            <a:endParaRPr lang="en-GB" altLang="zh-CN" sz="2000" kern="12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000" kern="1200">
                <a:ea typeface="宋体" pitchFamily="2" charset="-122"/>
              </a:rPr>
              <a:t>Feature Selection can significantly improve a learning algorithm’s performance!</a:t>
            </a:r>
          </a:p>
          <a:p>
            <a:pPr>
              <a:lnSpc>
                <a:spcPct val="80000"/>
              </a:lnSpc>
            </a:pPr>
            <a:endParaRPr lang="zh-CN" altLang="en-US" sz="2000" kern="1200" dirty="0">
              <a:ea typeface="宋体" pitchFamily="2" charset="-122"/>
            </a:endParaRPr>
          </a:p>
        </p:txBody>
      </p:sp>
      <p:sp>
        <p:nvSpPr>
          <p:cNvPr id="1210371" name="标题 1210370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Example for ML-Problem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ded Corner 5"/>
          <p:cNvSpPr/>
          <p:nvPr/>
        </p:nvSpPr>
        <p:spPr>
          <a:xfrm>
            <a:off x="2538595" y="3143196"/>
            <a:ext cx="6814122" cy="2138488"/>
          </a:xfrm>
          <a:prstGeom prst="foldedCorner">
            <a:avLst>
              <a:gd name="adj" fmla="val 862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848025" y="3938557"/>
            <a:ext cx="135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Tempus Sans ITC" panose="04020404030D07020202" pitchFamily="82" charset="0"/>
              </a:rPr>
              <a:t>OBJECTS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5443" y="1967557"/>
            <a:ext cx="4567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Tempus Sans ITC" panose="04020404030D07020202" pitchFamily="82" charset="0"/>
              </a:rPr>
              <a:t>FEATURES</a:t>
            </a:r>
          </a:p>
          <a:p>
            <a:pPr algn="ctr"/>
            <a:r>
              <a:rPr lang="en-GB" sz="2400" b="1" dirty="0">
                <a:latin typeface="Tempus Sans ITC" panose="04020404030D07020202" pitchFamily="82" charset="0"/>
              </a:rPr>
              <a:t>(attributes, variables, covariates...)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8397" y="3985145"/>
            <a:ext cx="7594026" cy="368490"/>
          </a:xfrm>
          <a:prstGeom prst="rect">
            <a:avLst/>
          </a:prstGeom>
          <a:solidFill>
            <a:schemeClr val="bg2">
              <a:alpha val="7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090841" y="3199894"/>
            <a:ext cx="289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1</a:t>
            </a:r>
          </a:p>
          <a:p>
            <a:r>
              <a:rPr lang="en-GB" sz="2400" b="1" dirty="0">
                <a:latin typeface="Tempus Sans ITC" panose="04020404030D07020202" pitchFamily="82" charset="0"/>
              </a:rPr>
              <a:t>2</a:t>
            </a:r>
          </a:p>
          <a:p>
            <a:r>
              <a:rPr lang="en-GB" sz="2400" b="1" dirty="0">
                <a:latin typeface="Tempus Sans ITC" panose="04020404030D07020202" pitchFamily="82" charset="0"/>
              </a:rPr>
              <a:t>3</a:t>
            </a:r>
          </a:p>
          <a:p>
            <a:r>
              <a:rPr lang="en-GB" sz="2400" b="1" dirty="0">
                <a:latin typeface="Tempus Sans ITC" panose="04020404030D07020202" pitchFamily="82" charset="0"/>
              </a:rPr>
              <a:t>.</a:t>
            </a:r>
          </a:p>
          <a:p>
            <a:r>
              <a:rPr lang="en-GB" sz="2400" b="1" dirty="0">
                <a:latin typeface="Tempus Sans ITC" panose="04020404030D07020202" pitchFamily="82" charset="0"/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9480" y="3938558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object #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8301" y="2647497"/>
            <a:ext cx="395963" cy="2797960"/>
          </a:xfrm>
          <a:prstGeom prst="rect">
            <a:avLst/>
          </a:prstGeom>
          <a:solidFill>
            <a:schemeClr val="bg2">
              <a:alpha val="76078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564763" y="2647497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1  2  3  .  .  .                                                               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817" y="5549599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feature  #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8301" y="3985145"/>
            <a:ext cx="389602" cy="3684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Tempus Sans ITC" panose="04020404030D07020202" pitchFamily="82" charset="0"/>
              </a:rP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8615" y="1256007"/>
            <a:ext cx="8161655" cy="55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sz="2400" b="1" dirty="0">
                <a:latin typeface="Tempus Sans ITC" panose="04020404030D07020202" pitchFamily="82" charset="0"/>
              </a:rPr>
              <a:t>D</a:t>
            </a:r>
            <a:r>
              <a:rPr lang="en-GB" sz="2400" b="1" dirty="0">
                <a:latin typeface="Tempus Sans ITC" panose="04020404030D07020202" pitchFamily="82" charset="0"/>
              </a:rPr>
              <a:t>ata sets </a:t>
            </a:r>
            <a:r>
              <a:rPr lang="en-US" altLang="en-GB" sz="2400" b="1" dirty="0">
                <a:latin typeface="Tempus Sans ITC" panose="04020404030D07020202" pitchFamily="82" charset="0"/>
              </a:rPr>
              <a:t>may be</a:t>
            </a:r>
            <a:r>
              <a:rPr lang="en-GB" sz="2400" b="1" dirty="0">
                <a:latin typeface="Tempus Sans ITC" panose="04020404030D07020202" pitchFamily="82" charset="0"/>
              </a:rPr>
              <a:t> of the </a:t>
            </a:r>
            <a:r>
              <a:rPr lang="en-GB" sz="24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WIDE</a:t>
            </a:r>
            <a:r>
              <a:rPr lang="en-GB" sz="2400" b="1" dirty="0">
                <a:latin typeface="Tempus Sans ITC" panose="04020404030D07020202" pitchFamily="82" charset="0"/>
              </a:rPr>
              <a:t> type: small number of objects, large number of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8117" y="181341"/>
            <a:ext cx="2898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>
                <a:solidFill>
                  <a:srgbClr val="FF0000"/>
                </a:solidFill>
                <a:latin typeface="Tempus Sans ITC" panose="04020404030D07020202" pitchFamily="82" charset="0"/>
              </a:rPr>
              <a:t>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/>
      <p:bldP spid="14" grpId="0" bldLvl="0" animBg="1"/>
      <p:bldP spid="15" grpId="0"/>
      <p:bldP spid="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7334" y="293953"/>
            <a:ext cx="366889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empus Sans ITC" panose="04020404030D07020202" pitchFamily="82" charset="0"/>
              </a:rPr>
              <a:t>Feature selection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4123" y="170841"/>
            <a:ext cx="7228361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Feature subsets</a:t>
            </a:r>
          </a:p>
        </p:txBody>
      </p:sp>
      <p:sp>
        <p:nvSpPr>
          <p:cNvPr id="29" name="Oval 28"/>
          <p:cNvSpPr/>
          <p:nvPr/>
        </p:nvSpPr>
        <p:spPr>
          <a:xfrm>
            <a:off x="5117717" y="792989"/>
            <a:ext cx="2156347" cy="139207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2 questions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68120" y="1981197"/>
            <a:ext cx="9676035" cy="1601738"/>
            <a:chOff x="1677765" y="3666528"/>
            <a:chExt cx="9676035" cy="1601738"/>
          </a:xfrm>
        </p:grpSpPr>
        <p:sp>
          <p:nvSpPr>
            <p:cNvPr id="30" name="Oval 29"/>
            <p:cNvSpPr/>
            <p:nvPr/>
          </p:nvSpPr>
          <p:spPr>
            <a:xfrm>
              <a:off x="1677765" y="3876194"/>
              <a:ext cx="3021824" cy="139207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How do we select the subsets?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494896" y="3876194"/>
              <a:ext cx="3858904" cy="139207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How do we evaluate the worth of a subset?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0" idx="7"/>
            </p:cNvCxnSpPr>
            <p:nvPr/>
          </p:nvCxnSpPr>
          <p:spPr>
            <a:xfrm flipH="1">
              <a:off x="4257053" y="3666528"/>
              <a:ext cx="1586099" cy="413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1" idx="1"/>
            </p:cNvCxnSpPr>
            <p:nvPr/>
          </p:nvCxnSpPr>
          <p:spPr>
            <a:xfrm>
              <a:off x="7367919" y="3666528"/>
              <a:ext cx="692100" cy="413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224681" y="3582935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strike="sngStrike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Not our problem now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09389" y="4984239"/>
            <a:ext cx="293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Classification accuracy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167237" y="3582935"/>
            <a:ext cx="8705895" cy="1375541"/>
            <a:chOff x="3167237" y="3582935"/>
            <a:chExt cx="9024763" cy="1774989"/>
          </a:xfrm>
        </p:grpSpPr>
        <p:sp>
          <p:nvSpPr>
            <p:cNvPr id="48" name="Oval 47"/>
            <p:cNvSpPr/>
            <p:nvPr/>
          </p:nvSpPr>
          <p:spPr>
            <a:xfrm>
              <a:off x="3167237" y="4581361"/>
              <a:ext cx="2320481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Wrapper</a:t>
              </a:r>
            </a:p>
          </p:txBody>
        </p:sp>
        <p:cxnSp>
          <p:nvCxnSpPr>
            <p:cNvPr id="49" name="Straight Arrow Connector 48"/>
            <p:cNvCxnSpPr>
              <a:stCxn id="31" idx="4"/>
              <a:endCxn id="48" idx="0"/>
            </p:cNvCxnSpPr>
            <p:nvPr/>
          </p:nvCxnSpPr>
          <p:spPr>
            <a:xfrm flipH="1">
              <a:off x="4327478" y="3582935"/>
              <a:ext cx="4687225" cy="9984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092297" y="4581361"/>
              <a:ext cx="2320481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Filter</a:t>
              </a:r>
            </a:p>
          </p:txBody>
        </p:sp>
        <p:cxnSp>
          <p:nvCxnSpPr>
            <p:cNvPr id="51" name="Straight Arrow Connector 50"/>
            <p:cNvCxnSpPr>
              <a:stCxn id="31" idx="4"/>
              <a:endCxn id="50" idx="0"/>
            </p:cNvCxnSpPr>
            <p:nvPr/>
          </p:nvCxnSpPr>
          <p:spPr>
            <a:xfrm flipH="1">
              <a:off x="7252538" y="3582935"/>
              <a:ext cx="1762165" cy="9984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9017358" y="4581361"/>
              <a:ext cx="3174642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Embedded</a:t>
              </a:r>
            </a:p>
          </p:txBody>
        </p:sp>
        <p:cxnSp>
          <p:nvCxnSpPr>
            <p:cNvPr id="53" name="Straight Arrow Connector 52"/>
            <p:cNvCxnSpPr>
              <a:stCxn id="31" idx="4"/>
              <a:endCxn id="52" idx="0"/>
            </p:cNvCxnSpPr>
            <p:nvPr/>
          </p:nvCxnSpPr>
          <p:spPr>
            <a:xfrm>
              <a:off x="9014703" y="3582935"/>
              <a:ext cx="1589976" cy="9984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151293" y="4984239"/>
            <a:ext cx="2998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Some easier-to-calculate proxy for the</a:t>
            </a:r>
          </a:p>
          <a:p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Classification accuracy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863846" y="4984239"/>
            <a:ext cx="19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Decision tree classifier</a:t>
            </a:r>
          </a:p>
          <a:p>
            <a:r>
              <a:rPr lang="en-GB" sz="2400" b="1" dirty="0">
                <a:solidFill>
                  <a:schemeClr val="bg1">
                    <a:lumMod val="75000"/>
                  </a:schemeClr>
                </a:solidFill>
                <a:latin typeface="Tempus Sans ITC" panose="04020404030D07020202" pitchFamily="82" charset="0"/>
              </a:rPr>
              <a:t>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267334" y="293953"/>
            <a:ext cx="366889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Tempus Sans ITC" panose="04020404030D07020202" pitchFamily="82" charset="0"/>
              </a:rPr>
              <a:t>Feature selection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4123" y="170841"/>
            <a:ext cx="7228361" cy="55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empus Sans ITC" panose="04020404030D07020202" pitchFamily="82" charset="0"/>
              </a:rPr>
              <a:t>Feature subsets</a:t>
            </a:r>
          </a:p>
        </p:txBody>
      </p:sp>
      <p:sp>
        <p:nvSpPr>
          <p:cNvPr id="29" name="Oval 28"/>
          <p:cNvSpPr/>
          <p:nvPr/>
        </p:nvSpPr>
        <p:spPr>
          <a:xfrm>
            <a:off x="5117717" y="792989"/>
            <a:ext cx="2156347" cy="1392072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2 questions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68120" y="1981197"/>
            <a:ext cx="9676035" cy="1601738"/>
            <a:chOff x="1677765" y="3666528"/>
            <a:chExt cx="9676035" cy="1601738"/>
          </a:xfrm>
        </p:grpSpPr>
        <p:sp>
          <p:nvSpPr>
            <p:cNvPr id="30" name="Oval 29"/>
            <p:cNvSpPr/>
            <p:nvPr/>
          </p:nvSpPr>
          <p:spPr>
            <a:xfrm>
              <a:off x="1677765" y="3876194"/>
              <a:ext cx="3021824" cy="139207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How do we select the subsets?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7494896" y="3876194"/>
              <a:ext cx="3858904" cy="139207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Tempus Sans ITC" panose="04020404030D07020202" pitchFamily="82" charset="0"/>
                </a:rPr>
                <a:t>How do we evaluate the worth of a subset?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0" idx="7"/>
            </p:cNvCxnSpPr>
            <p:nvPr/>
          </p:nvCxnSpPr>
          <p:spPr>
            <a:xfrm flipH="1">
              <a:off x="4257053" y="3666528"/>
              <a:ext cx="1586099" cy="413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5"/>
              <a:endCxn id="31" idx="1"/>
            </p:cNvCxnSpPr>
            <p:nvPr/>
          </p:nvCxnSpPr>
          <p:spPr>
            <a:xfrm>
              <a:off x="7367919" y="3666528"/>
              <a:ext cx="692100" cy="41353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6320562" y="3582935"/>
            <a:ext cx="5552570" cy="893531"/>
            <a:chOff x="6436057" y="3582935"/>
            <a:chExt cx="5755942" cy="1774989"/>
          </a:xfrm>
        </p:grpSpPr>
        <p:sp>
          <p:nvSpPr>
            <p:cNvPr id="48" name="Oval 47"/>
            <p:cNvSpPr/>
            <p:nvPr/>
          </p:nvSpPr>
          <p:spPr>
            <a:xfrm>
              <a:off x="6436057" y="4567665"/>
              <a:ext cx="2320481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>
                      <a:lumMod val="75000"/>
                    </a:schemeClr>
                  </a:solidFill>
                  <a:latin typeface="Tempus Sans ITC" panose="04020404030D07020202" pitchFamily="82" charset="0"/>
                </a:rPr>
                <a:t>Wrapper</a:t>
              </a:r>
            </a:p>
          </p:txBody>
        </p:sp>
        <p:cxnSp>
          <p:nvCxnSpPr>
            <p:cNvPr id="49" name="Straight Arrow Connector 48"/>
            <p:cNvCxnSpPr>
              <a:stCxn id="31" idx="4"/>
              <a:endCxn id="48" idx="0"/>
            </p:cNvCxnSpPr>
            <p:nvPr/>
          </p:nvCxnSpPr>
          <p:spPr>
            <a:xfrm flipH="1">
              <a:off x="7596297" y="3582935"/>
              <a:ext cx="1632579" cy="98473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8457459" y="4581360"/>
              <a:ext cx="1713897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>
                      <a:lumMod val="75000"/>
                    </a:schemeClr>
                  </a:solidFill>
                  <a:latin typeface="Tempus Sans ITC" panose="04020404030D07020202" pitchFamily="82" charset="0"/>
                </a:rPr>
                <a:t>Filter</a:t>
              </a:r>
            </a:p>
          </p:txBody>
        </p:sp>
        <p:cxnSp>
          <p:nvCxnSpPr>
            <p:cNvPr id="51" name="Straight Arrow Connector 50"/>
            <p:cNvCxnSpPr>
              <a:stCxn id="31" idx="4"/>
              <a:endCxn id="50" idx="0"/>
            </p:cNvCxnSpPr>
            <p:nvPr/>
          </p:nvCxnSpPr>
          <p:spPr>
            <a:xfrm>
              <a:off x="9228875" y="3582935"/>
              <a:ext cx="85533" cy="99842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9730747" y="4581361"/>
              <a:ext cx="2461252" cy="776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bg1">
                      <a:lumMod val="75000"/>
                    </a:schemeClr>
                  </a:solidFill>
                  <a:latin typeface="Tempus Sans ITC" panose="04020404030D07020202" pitchFamily="82" charset="0"/>
                </a:rPr>
                <a:t>Embedded</a:t>
              </a:r>
            </a:p>
          </p:txBody>
        </p:sp>
        <p:cxnSp>
          <p:nvCxnSpPr>
            <p:cNvPr id="53" name="Straight Arrow Connector 52"/>
            <p:cNvCxnSpPr>
              <a:stCxn id="31" idx="4"/>
              <a:endCxn id="52" idx="0"/>
            </p:cNvCxnSpPr>
            <p:nvPr/>
          </p:nvCxnSpPr>
          <p:spPr>
            <a:xfrm>
              <a:off x="9228875" y="3582935"/>
              <a:ext cx="1732498" cy="9984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89300" y="4802381"/>
            <a:ext cx="1953649" cy="60180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Ranker</a:t>
            </a:r>
          </a:p>
        </p:txBody>
      </p:sp>
      <p:cxnSp>
        <p:nvCxnSpPr>
          <p:cNvPr id="33" name="Straight Arrow Connector 32"/>
          <p:cNvCxnSpPr>
            <a:stCxn id="30" idx="4"/>
            <a:endCxn id="28" idx="0"/>
          </p:cNvCxnSpPr>
          <p:nvPr/>
        </p:nvCxnSpPr>
        <p:spPr>
          <a:xfrm flipH="1">
            <a:off x="1466125" y="3582935"/>
            <a:ext cx="1312907" cy="12194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2638" y="5285844"/>
            <a:ext cx="3807725" cy="125306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>
                <a:solidFill>
                  <a:schemeClr val="tx1"/>
                </a:solidFill>
                <a:latin typeface="Tempus Sans ITC" panose="04020404030D07020202" pitchFamily="82" charset="0"/>
              </a:rPr>
              <a:t>Greedy</a:t>
            </a: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Sequential Forward Selection (SFS)</a:t>
            </a: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2779032" y="3582935"/>
            <a:ext cx="107469" cy="17029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4"/>
            <a:endCxn id="64" idx="0"/>
          </p:cNvCxnSpPr>
          <p:nvPr/>
        </p:nvCxnSpPr>
        <p:spPr>
          <a:xfrm>
            <a:off x="2779032" y="3582935"/>
            <a:ext cx="1407021" cy="10038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790363" y="5920431"/>
            <a:ext cx="1953649" cy="60180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empus Sans ITC" panose="04020404030D07020202" pitchFamily="82" charset="0"/>
              </a:rPr>
              <a:t>Random</a:t>
            </a:r>
          </a:p>
        </p:txBody>
      </p:sp>
      <p:cxnSp>
        <p:nvCxnSpPr>
          <p:cNvPr id="56" name="Straight Arrow Connector 55"/>
          <p:cNvCxnSpPr>
            <a:stCxn id="30" idx="4"/>
            <a:endCxn id="58" idx="0"/>
          </p:cNvCxnSpPr>
          <p:nvPr/>
        </p:nvCxnSpPr>
        <p:spPr>
          <a:xfrm>
            <a:off x="2779032" y="3582935"/>
            <a:ext cx="3681466" cy="12972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70566" y="4880218"/>
            <a:ext cx="3179863" cy="766581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Heuristic search</a:t>
            </a:r>
          </a:p>
        </p:txBody>
      </p:sp>
      <p:sp>
        <p:nvSpPr>
          <p:cNvPr id="64" name="Oval 63"/>
          <p:cNvSpPr/>
          <p:nvPr/>
        </p:nvSpPr>
        <p:spPr>
          <a:xfrm>
            <a:off x="3209228" y="4586789"/>
            <a:ext cx="1953649" cy="60180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Tempus Sans ITC" panose="04020404030D07020202" pitchFamily="82" charset="0"/>
              </a:rPr>
              <a:t>Bespoke</a:t>
            </a:r>
          </a:p>
        </p:txBody>
      </p:sp>
      <p:sp>
        <p:nvSpPr>
          <p:cNvPr id="66" name="Oval 65"/>
          <p:cNvSpPr/>
          <p:nvPr/>
        </p:nvSpPr>
        <p:spPr>
          <a:xfrm>
            <a:off x="6849544" y="5776359"/>
            <a:ext cx="2755423" cy="70893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empus Sans ITC" panose="04020404030D07020202" pitchFamily="82" charset="0"/>
              </a:rPr>
              <a:t>Genetic Algorithms (GA)</a:t>
            </a:r>
          </a:p>
        </p:txBody>
      </p:sp>
      <p:sp>
        <p:nvSpPr>
          <p:cNvPr id="67" name="Oval 66"/>
          <p:cNvSpPr/>
          <p:nvPr/>
        </p:nvSpPr>
        <p:spPr>
          <a:xfrm>
            <a:off x="8610600" y="5091426"/>
            <a:ext cx="2654045" cy="60180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empus Sans ITC" panose="04020404030D07020202" pitchFamily="82" charset="0"/>
              </a:rPr>
              <a:t>Swarm optimisation</a:t>
            </a:r>
          </a:p>
        </p:txBody>
      </p:sp>
      <p:cxnSp>
        <p:nvCxnSpPr>
          <p:cNvPr id="69" name="Straight Arrow Connector 68"/>
          <p:cNvCxnSpPr>
            <a:stCxn id="58" idx="4"/>
            <a:endCxn id="55" idx="0"/>
          </p:cNvCxnSpPr>
          <p:nvPr/>
        </p:nvCxnSpPr>
        <p:spPr>
          <a:xfrm flipH="1">
            <a:off x="5767188" y="5646799"/>
            <a:ext cx="693310" cy="2736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529418" y="5536689"/>
            <a:ext cx="304397" cy="375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8050429" y="5233060"/>
            <a:ext cx="14484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49144" y="4509077"/>
            <a:ext cx="49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CC00"/>
                </a:solidFill>
                <a:latin typeface="Tempus Sans ITC" panose="04020404030D07020202" pitchFamily="82" charset="0"/>
                <a:sym typeface="Wingdings 2" pitchFamily="18" charset="2"/>
              </a:rPr>
              <a:t></a:t>
            </a:r>
            <a:endParaRPr lang="en-GB" sz="3200" b="1" dirty="0">
              <a:solidFill>
                <a:srgbClr val="00CC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85435" y="4994373"/>
            <a:ext cx="49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CC00"/>
                </a:solidFill>
                <a:latin typeface="Tempus Sans ITC" panose="04020404030D07020202" pitchFamily="82" charset="0"/>
                <a:sym typeface="Wingdings 2" pitchFamily="18" charset="2"/>
              </a:rPr>
              <a:t></a:t>
            </a:r>
            <a:endParaRPr lang="en-GB" sz="3200" b="1" dirty="0">
              <a:solidFill>
                <a:srgbClr val="00CC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04456" y="4360056"/>
            <a:ext cx="49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CC00"/>
                </a:solidFill>
                <a:latin typeface="Tempus Sans ITC" panose="04020404030D07020202" pitchFamily="82" charset="0"/>
                <a:sym typeface="Wingdings 2" pitchFamily="18" charset="2"/>
              </a:rPr>
              <a:t></a:t>
            </a:r>
            <a:endParaRPr lang="en-GB" sz="3200" b="1" dirty="0">
              <a:solidFill>
                <a:srgbClr val="00CC00"/>
              </a:solidFill>
              <a:latin typeface="Tempus Sans ITC" panose="04020404030D070202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Method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655" indent="-414655"/>
            <a:r>
              <a:rPr lang="en-US" dirty="0"/>
              <a:t>Feature selection methods are grouped into three classes :</a:t>
            </a:r>
          </a:p>
          <a:p>
            <a:pPr marL="777875" lvl="1" indent="-414655">
              <a:buFont typeface="Arial" pitchFamily="34" charset="0"/>
              <a:buChar char="•"/>
            </a:pPr>
            <a:r>
              <a:rPr lang="en-US" dirty="0"/>
              <a:t>Those that </a:t>
            </a:r>
            <a:r>
              <a:rPr lang="en-US" dirty="0">
                <a:solidFill>
                  <a:srgbClr val="FF0000"/>
                </a:solidFill>
              </a:rPr>
              <a:t>embed</a:t>
            </a:r>
            <a:r>
              <a:rPr lang="en-US" dirty="0"/>
              <a:t> the selection into induction algorithm</a:t>
            </a:r>
          </a:p>
          <a:p>
            <a:pPr marL="777875" lvl="1" indent="-414655">
              <a:buFont typeface="Arial" pitchFamily="34" charset="0"/>
              <a:buChar char="•"/>
            </a:pPr>
            <a:r>
              <a:rPr lang="en-US" dirty="0"/>
              <a:t>Those that use feature selection algorithm to </a:t>
            </a:r>
            <a:r>
              <a:rPr lang="en-US" dirty="0">
                <a:solidFill>
                  <a:srgbClr val="FF0000"/>
                </a:solidFill>
              </a:rPr>
              <a:t>filter </a:t>
            </a:r>
            <a:r>
              <a:rPr lang="en-US" dirty="0">
                <a:solidFill>
                  <a:schemeClr val="tx1"/>
                </a:solidFill>
              </a:rPr>
              <a:t>the attributes passed to induction algorithm</a:t>
            </a:r>
          </a:p>
          <a:p>
            <a:pPr marL="777875" lvl="1" indent="-414655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Those that treat feature selection as a </a:t>
            </a:r>
            <a:r>
              <a:rPr lang="en-US" dirty="0">
                <a:solidFill>
                  <a:srgbClr val="FF0000"/>
                </a:solidFill>
              </a:rPr>
              <a:t>wrapper</a:t>
            </a:r>
            <a:r>
              <a:rPr lang="en-US" dirty="0">
                <a:solidFill>
                  <a:schemeClr val="tx1"/>
                </a:solidFill>
              </a:rPr>
              <a:t> around the induction process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x-none"/>
              <a:t>Feature selection strategies</a:t>
            </a:r>
            <a:endParaRPr lang="en-US" altLang="zh-CN"/>
          </a:p>
        </p:txBody>
      </p:sp>
      <p:sp>
        <p:nvSpPr>
          <p:cNvPr id="12291" name="矩形 12290"/>
          <p:cNvSpPr/>
          <p:nvPr/>
        </p:nvSpPr>
        <p:spPr>
          <a:xfrm>
            <a:off x="2425065" y="1993265"/>
            <a:ext cx="4038600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x-none">
                <a:latin typeface="Times New Roman" pitchFamily="18" charset="0"/>
                <a:ea typeface="Times New Roman" pitchFamily="18" charset="0"/>
              </a:rPr>
              <a:t>Filter approach</a:t>
            </a: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x-none">
                <a:latin typeface="Times New Roman" pitchFamily="18" charset="0"/>
                <a:ea typeface="Times New Roman" pitchFamily="18" charset="0"/>
              </a:rPr>
              <a:t>Wrapper approach</a:t>
            </a: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 altLang="x-none">
              <a:latin typeface="Times New Roman" pitchFamily="18" charset="0"/>
              <a:ea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x-none">
                <a:latin typeface="Times New Roman" pitchFamily="18" charset="0"/>
                <a:ea typeface="Times New Roman" pitchFamily="18" charset="0"/>
              </a:rPr>
              <a:t>Embedded approach</a:t>
            </a:r>
            <a:endParaRPr lang="en-US" altLang="zh-CN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292" name="文本框 12291"/>
          <p:cNvSpPr txBox="1"/>
          <p:nvPr/>
        </p:nvSpPr>
        <p:spPr>
          <a:xfrm>
            <a:off x="5194300" y="2039938"/>
            <a:ext cx="762000" cy="3962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FS</a:t>
            </a:r>
            <a:endParaRPr lang="en-US" altLang="zh-CN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6934200" y="1905000"/>
            <a:ext cx="1981200" cy="701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Classification Model</a:t>
            </a:r>
            <a:endParaRPr lang="en-US" altLang="zh-CN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294" name="直接连接符 12293"/>
          <p:cNvSpPr/>
          <p:nvPr/>
        </p:nvSpPr>
        <p:spPr>
          <a:xfrm>
            <a:off x="5105400" y="5348288"/>
            <a:ext cx="297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文本框 12294"/>
          <p:cNvSpPr txBox="1"/>
          <p:nvPr/>
        </p:nvSpPr>
        <p:spPr>
          <a:xfrm>
            <a:off x="5105400" y="4953000"/>
            <a:ext cx="2971800" cy="8534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Classification Model</a:t>
            </a:r>
          </a:p>
          <a:p>
            <a:pPr lvl="0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Parameters           FS</a:t>
            </a:r>
            <a:endParaRPr lang="en-US" altLang="zh-CN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296" name="直接连接符 12295"/>
          <p:cNvSpPr/>
          <p:nvPr/>
        </p:nvSpPr>
        <p:spPr>
          <a:xfrm>
            <a:off x="6456363" y="5605463"/>
            <a:ext cx="4572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7" name="直接连接符 12296"/>
          <p:cNvSpPr/>
          <p:nvPr/>
        </p:nvSpPr>
        <p:spPr>
          <a:xfrm>
            <a:off x="6108700" y="2243138"/>
            <a:ext cx="6858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8" name="文本框 12297"/>
          <p:cNvSpPr txBox="1"/>
          <p:nvPr/>
        </p:nvSpPr>
        <p:spPr>
          <a:xfrm>
            <a:off x="5105400" y="3022600"/>
            <a:ext cx="2895600" cy="13106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FS</a:t>
            </a:r>
          </a:p>
          <a:p>
            <a:pPr lvl="0" algn="ctr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Search Method</a:t>
            </a:r>
          </a:p>
          <a:p>
            <a:pPr lvl="0" algn="ctr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Classification  Model</a:t>
            </a:r>
            <a:endParaRPr lang="en-US" altLang="zh-CN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299" name="直接连接符 12298"/>
          <p:cNvSpPr/>
          <p:nvPr/>
        </p:nvSpPr>
        <p:spPr>
          <a:xfrm>
            <a:off x="5105400" y="3482975"/>
            <a:ext cx="2895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0" name="直接连接符 12299"/>
          <p:cNvSpPr/>
          <p:nvPr/>
        </p:nvSpPr>
        <p:spPr>
          <a:xfrm flipH="1">
            <a:off x="6488113" y="3776663"/>
            <a:ext cx="42862" cy="2825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1" name="文本框 12300"/>
          <p:cNvSpPr txBox="1"/>
          <p:nvPr/>
        </p:nvSpPr>
        <p:spPr>
          <a:xfrm>
            <a:off x="8534400" y="3502025"/>
            <a:ext cx="1981200" cy="701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x-none" sz="2000">
                <a:latin typeface="Times New Roman" pitchFamily="18" charset="0"/>
                <a:ea typeface="Times New Roman" pitchFamily="18" charset="0"/>
              </a:rPr>
              <a:t>Classification Model</a:t>
            </a:r>
            <a:endParaRPr lang="en-US" altLang="zh-CN" sz="200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2302" name="直接连接符 12301"/>
          <p:cNvSpPr/>
          <p:nvPr/>
        </p:nvSpPr>
        <p:spPr>
          <a:xfrm>
            <a:off x="8077200" y="3857625"/>
            <a:ext cx="3810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文本框 12302"/>
          <p:cNvSpPr txBox="1"/>
          <p:nvPr/>
        </p:nvSpPr>
        <p:spPr>
          <a:xfrm>
            <a:off x="2110740" y="6090285"/>
            <a:ext cx="7239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en-US" altLang="x-none">
                <a:latin typeface="Times New Roman" pitchFamily="18" charset="0"/>
                <a:ea typeface="Times New Roman" pitchFamily="18" charset="0"/>
              </a:rPr>
              <a:t>  Feature selection based on signal processing techniques</a:t>
            </a:r>
            <a:endParaRPr lang="en-US" altLang="zh-CN">
              <a:latin typeface="Times New Roman" pitchFamily="18" charset="0"/>
              <a:ea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5" name="标题 1206274"/>
          <p:cNvSpPr>
            <a:spLocks noGrp="1"/>
          </p:cNvSpPr>
          <p:nvPr>
            <p:ph type="title"/>
          </p:nvPr>
        </p:nvSpPr>
        <p:spPr>
          <a:xfrm>
            <a:off x="1981200" y="260350"/>
            <a:ext cx="8307388" cy="11445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Curse of dimensionality</a:t>
            </a:r>
          </a:p>
        </p:txBody>
      </p:sp>
      <p:pic>
        <p:nvPicPr>
          <p:cNvPr id="1206276" name="图片 1206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75" y="1339850"/>
            <a:ext cx="5813425" cy="48196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6277" name="图片 1206276"/>
          <p:cNvPicPr/>
          <p:nvPr/>
        </p:nvPicPr>
        <p:blipFill>
          <a:blip r:embed="rId4"/>
          <a:stretch>
            <a:fillRect/>
          </a:stretch>
        </p:blipFill>
        <p:spPr>
          <a:xfrm>
            <a:off x="3025775" y="1339850"/>
            <a:ext cx="5827713" cy="48307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206278" name="图片 12062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775" y="1339850"/>
            <a:ext cx="5811838" cy="48323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238125"/>
            <a:ext cx="11476355" cy="63811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814490"/>
            <a:ext cx="8229600" cy="4400592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Feature selection is done based on some </a:t>
            </a:r>
            <a:r>
              <a:rPr lang="en-US" i="1" dirty="0"/>
              <a:t>general characteristics</a:t>
            </a:r>
            <a:r>
              <a:rPr lang="en-US" dirty="0"/>
              <a:t> of the training set.</a:t>
            </a:r>
          </a:p>
          <a:p>
            <a:r>
              <a:rPr lang="en-US" dirty="0"/>
              <a:t>Independent of the </a:t>
            </a:r>
            <a:r>
              <a:rPr lang="en-US" i="1" dirty="0"/>
              <a:t>induction algorithm</a:t>
            </a:r>
            <a:r>
              <a:rPr lang="en-US" dirty="0"/>
              <a:t> used, and thus, can be combined with any such method.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1571612"/>
            <a:ext cx="7786742" cy="118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Filtering Scheme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2312987"/>
            <a:ext cx="8229600" cy="4525963"/>
          </a:xfrm>
        </p:spPr>
        <p:txBody>
          <a:bodyPr/>
          <a:lstStyle/>
          <a:p>
            <a:r>
              <a:rPr lang="en-US" dirty="0"/>
              <a:t>Evaluate each feature individually based on its correlation with the target function.</a:t>
            </a:r>
          </a:p>
          <a:p>
            <a:r>
              <a:rPr lang="en-US" dirty="0"/>
              <a:t>Select the ‘</a:t>
            </a:r>
            <a:r>
              <a:rPr lang="en-US" i="1" dirty="0"/>
              <a:t>k</a:t>
            </a:r>
            <a:r>
              <a:rPr lang="en-US" dirty="0"/>
              <a:t>’ features with the highest value.</a:t>
            </a:r>
          </a:p>
          <a:p>
            <a:r>
              <a:rPr lang="en-US" dirty="0"/>
              <a:t>The best choice of ‘</a:t>
            </a:r>
            <a:r>
              <a:rPr lang="en-US" i="1" dirty="0"/>
              <a:t>k</a:t>
            </a:r>
            <a:r>
              <a:rPr lang="en-US" dirty="0"/>
              <a:t>’ can be determined by testing on a holdout set.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33" y="293953"/>
            <a:ext cx="5164475" cy="709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 dirty="0">
                <a:latin typeface="Tempus Sans ITC" panose="04020404030D07020202" pitchFamily="82" charset="0"/>
              </a:rPr>
              <a:t>Filter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776" y="1468607"/>
            <a:ext cx="9855956" cy="4203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chi</a:t>
            </a:r>
            <a:r>
              <a:rPr lang="en-US"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2</a:t>
            </a:r>
            <a:r>
              <a:rPr lang="en-US" altLang="en-GB"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: </a:t>
            </a:r>
            <a:r>
              <a:rPr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Compute the test chi-squared statistic</a:t>
            </a:r>
            <a:r>
              <a:rPr lang="en-US"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, and can be used to select </a:t>
            </a:r>
            <a:r>
              <a:rPr lang="en-US"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t</a:t>
            </a:r>
            <a:r>
              <a:rPr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he highest values </a:t>
            </a:r>
            <a:r>
              <a:rPr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from X,  </a:t>
            </a:r>
            <a:r>
              <a:rPr lang="en-US"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which</a:t>
            </a:r>
            <a:r>
              <a:rPr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 must contain only non-negative features such as booleans or frequencies relative to the classes.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ANOVA F-value: </a:t>
            </a:r>
            <a:r>
              <a:rPr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Compute the ANOVA F-value for the provided sample</a:t>
            </a:r>
            <a:r>
              <a:rPr lang="en-US"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, useful for numerical variables.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f_regression: </a:t>
            </a:r>
            <a:r>
              <a:rPr lang="en-US" sz="28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Univariate linear regression tests, a model for testing the effect of a single regressor, sequentially for many regressors.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sz="3200" b="1" dirty="0">
              <a:solidFill>
                <a:srgbClr val="FF0000"/>
              </a:solidFill>
              <a:latin typeface="Tempus Sans ITC" panose="04020404030D07020202" pitchFamily="82" charset="0"/>
              <a:ea typeface="Calibri" pitchFamily="34" charset="0"/>
              <a:cs typeface="Candar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>
                <a:sym typeface="+mn-ea"/>
              </a:rPr>
              <a:t>Filters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6790" y="115570"/>
            <a:ext cx="3672205" cy="674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985" y="1600835"/>
            <a:ext cx="4616450" cy="4873625"/>
          </a:xfrm>
        </p:spPr>
        <p:txBody>
          <a:bodyPr/>
          <a:lstStyle/>
          <a:p>
            <a:r>
              <a:rPr lang="hr-HR" dirty="0"/>
              <a:t>S</a:t>
            </a:r>
            <a:r>
              <a:rPr lang="en-US" dirty="0"/>
              <a:t>elect features based on a performance</a:t>
            </a:r>
            <a:r>
              <a:rPr lang="hr-HR" dirty="0"/>
              <a:t> </a:t>
            </a:r>
            <a:r>
              <a:rPr lang="en-US" dirty="0"/>
              <a:t>measure regardless of the employed data modeling</a:t>
            </a:r>
            <a:r>
              <a:rPr lang="hr-HR" dirty="0"/>
              <a:t> algorithm</a:t>
            </a:r>
          </a:p>
          <a:p>
            <a:r>
              <a:rPr lang="hr-HR" dirty="0"/>
              <a:t>Many performance measures described in literature</a:t>
            </a:r>
          </a:p>
          <a:p>
            <a:r>
              <a:rPr lang="hr-HR" dirty="0"/>
              <a:t>Fast, but not as accurate as wrappers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Selection schemes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296795"/>
            <a:ext cx="10734040" cy="25260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33" y="293953"/>
            <a:ext cx="5164475" cy="709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 dirty="0">
                <a:latin typeface="Tempus Sans ITC" panose="04020404030D07020202" pitchFamily="82" charset="0"/>
              </a:rPr>
              <a:t>Filter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776" y="1468607"/>
            <a:ext cx="9855956" cy="715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ANOVA F-value</a:t>
            </a:r>
            <a:r>
              <a:rPr lang="en-US" alt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: suitable for numeric type variables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 </a:t>
            </a:r>
            <a:endParaRPr lang="en-GB" sz="2000" b="1" dirty="0">
              <a:effectLst/>
              <a:latin typeface="Tempus Sans ITC" panose="04020404030D07020202" pitchFamily="82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40" y="440690"/>
            <a:ext cx="3838575" cy="76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915" y="2351405"/>
            <a:ext cx="2224405" cy="428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5830" y="2317115"/>
            <a:ext cx="3677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between-group variability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85" y="2891790"/>
            <a:ext cx="9000490" cy="429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35" y="3320415"/>
            <a:ext cx="6652895" cy="4394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175" y="3822700"/>
            <a:ext cx="2105025" cy="504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6310" y="3804920"/>
            <a:ext cx="36779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within</a:t>
            </a:r>
            <a:r>
              <a:rPr lang="zh-CN" altLang="en-US" sz="2400"/>
              <a:t>-group variability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05" y="4295775"/>
            <a:ext cx="869251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48715" y="1038225"/>
            <a:ext cx="8997950" cy="521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import numpy as np</a:t>
            </a:r>
          </a:p>
          <a:p>
            <a:r>
              <a:rPr lang="zh-CN" altLang="en-US" sz="2400"/>
              <a:t>import matplotlib.pyplot as plt</a:t>
            </a:r>
          </a:p>
          <a:p>
            <a:r>
              <a:rPr lang="zh-CN" altLang="en-US" sz="2400"/>
              <a:t>from sklearn import svm, datasets, feature_selection, cross_validation</a:t>
            </a:r>
          </a:p>
          <a:p>
            <a:r>
              <a:rPr lang="zh-CN" altLang="en-US" sz="2400"/>
              <a:t>from sklearn.pipeline import Pipeline</a:t>
            </a:r>
          </a:p>
          <a:p>
            <a:r>
              <a:rPr lang="zh-CN" altLang="en-US" sz="2400"/>
              <a:t># Import some data to play with</a:t>
            </a:r>
          </a:p>
          <a:p>
            <a:r>
              <a:rPr lang="zh-CN" altLang="en-US" sz="2400"/>
              <a:t>digits = datasets.load_digits()</a:t>
            </a:r>
          </a:p>
          <a:p>
            <a:r>
              <a:rPr lang="zh-CN" altLang="en-US" sz="2400"/>
              <a:t>y = digits.target</a:t>
            </a:r>
          </a:p>
          <a:p>
            <a:r>
              <a:rPr lang="zh-CN" altLang="en-US" sz="2400"/>
              <a:t># Throw away data, to be in the curse of dimension settings</a:t>
            </a:r>
          </a:p>
          <a:p>
            <a:r>
              <a:rPr lang="zh-CN" altLang="en-US" sz="2400"/>
              <a:t>y = y[:200]</a:t>
            </a:r>
          </a:p>
          <a:p>
            <a:r>
              <a:rPr lang="zh-CN" altLang="en-US" sz="2400"/>
              <a:t>X = digits.data[:200]</a:t>
            </a:r>
          </a:p>
          <a:p>
            <a:r>
              <a:rPr lang="zh-CN" altLang="en-US" sz="2400"/>
              <a:t>n_samples = len(y)</a:t>
            </a:r>
          </a:p>
          <a:p>
            <a:r>
              <a:rPr lang="zh-CN" altLang="en-US" sz="2400"/>
              <a:t>X = X.reshape((n_samples, -1))</a:t>
            </a:r>
          </a:p>
          <a:p>
            <a:r>
              <a:rPr lang="zh-CN" altLang="en-US" sz="2400"/>
              <a:t># add 200 non-informative features</a:t>
            </a:r>
          </a:p>
          <a:p>
            <a:r>
              <a:rPr lang="zh-CN" altLang="en-US" sz="2400"/>
              <a:t>X = np.hstack((X, 2 * np.random.random((n_samples, 200))))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58055" y="2044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SVM-Anova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3815" y="108585"/>
            <a:ext cx="9479280" cy="6312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# Create a feature-selection transform and an instance of SVM</a:t>
            </a:r>
          </a:p>
          <a:p>
            <a:endParaRPr lang="zh-CN" altLang="en-US" sz="2400"/>
          </a:p>
          <a:p>
            <a:r>
              <a:rPr lang="zh-CN" altLang="en-US" sz="2400"/>
              <a:t>transform = feature_selection.SelectPercentile(feature_selection.f_classif)</a:t>
            </a:r>
          </a:p>
          <a:p>
            <a:endParaRPr lang="zh-CN" altLang="en-US" sz="2400"/>
          </a:p>
          <a:p>
            <a:r>
              <a:rPr lang="zh-CN" altLang="en-US" sz="2400"/>
              <a:t>clf = Pipeline([('anova', transform), ('svc', svm.SVC(C=1.0))])</a:t>
            </a:r>
          </a:p>
          <a:p>
            <a:endParaRPr lang="zh-CN" altLang="en-US" sz="2400"/>
          </a:p>
          <a:p>
            <a:r>
              <a:rPr lang="zh-CN" altLang="en-US" sz="2400"/>
              <a:t># Plot the cross-validation score as a function of percentile of features</a:t>
            </a:r>
          </a:p>
          <a:p>
            <a:r>
              <a:rPr lang="zh-CN" altLang="en-US" sz="2400"/>
              <a:t>score_means = list()</a:t>
            </a:r>
          </a:p>
          <a:p>
            <a:r>
              <a:rPr lang="zh-CN" altLang="en-US" sz="2400"/>
              <a:t>score_stds = list()</a:t>
            </a:r>
          </a:p>
          <a:p>
            <a:r>
              <a:rPr lang="zh-CN" altLang="en-US" sz="2400"/>
              <a:t>percentiles = (1, 3, 6, 10, 15, 20, 30, 40, 60, 80, 100)</a:t>
            </a:r>
          </a:p>
          <a:p>
            <a:r>
              <a:rPr lang="zh-CN" altLang="en-US" sz="2400"/>
              <a:t>for percentile in percentiles:</a:t>
            </a:r>
          </a:p>
          <a:p>
            <a:r>
              <a:rPr lang="zh-CN" altLang="en-US" sz="2400"/>
              <a:t>    clf.set_params(anova__percentile=percentile)</a:t>
            </a:r>
          </a:p>
          <a:p>
            <a:r>
              <a:rPr lang="zh-CN" altLang="en-US" sz="2400"/>
              <a:t>    # Compute cross-validation score using all CPUs</a:t>
            </a:r>
          </a:p>
          <a:p>
            <a:r>
              <a:rPr lang="zh-CN" altLang="en-US" sz="2400"/>
              <a:t>    this_scores = cross_validation.cross_val_score(clf, X, y, n_jobs=1)</a:t>
            </a:r>
          </a:p>
          <a:p>
            <a:r>
              <a:rPr lang="zh-CN" altLang="en-US" sz="2400"/>
              <a:t>    score_means.append(this_scores.mean())</a:t>
            </a:r>
          </a:p>
          <a:p>
            <a:r>
              <a:rPr lang="zh-CN" altLang="en-US" sz="2400"/>
              <a:t>    score_stds.append(this_scores.std())</a:t>
            </a:r>
          </a:p>
          <a:p>
            <a:r>
              <a:rPr lang="zh-CN" altLang="en-US" sz="2400"/>
              <a:t>plt.errorbar(percentiles, score_means, np.array(score_stds))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标题 1181697"/>
          <p:cNvSpPr>
            <a:spLocks noGrp="1"/>
          </p:cNvSpPr>
          <p:nvPr>
            <p:ph type="title"/>
          </p:nvPr>
        </p:nvSpPr>
        <p:spPr>
          <a:xfrm>
            <a:off x="2819400" y="304800"/>
            <a:ext cx="8039100" cy="1143000"/>
          </a:xfrm>
        </p:spPr>
        <p:txBody>
          <a:bodyPr anchor="b"/>
          <a:lstStyle/>
          <a:p>
            <a:r>
              <a:rPr lang="en-US" altLang="zh-CN">
                <a:ea typeface="宋体" pitchFamily="2" charset="-122"/>
              </a:rPr>
              <a:t>Univariate selection may fail</a:t>
            </a:r>
          </a:p>
        </p:txBody>
      </p:sp>
      <p:grpSp>
        <p:nvGrpSpPr>
          <p:cNvPr id="1181699" name="组合 1181698"/>
          <p:cNvGrpSpPr/>
          <p:nvPr/>
        </p:nvGrpSpPr>
        <p:grpSpPr>
          <a:xfrm>
            <a:off x="2849563" y="2563813"/>
            <a:ext cx="2798762" cy="2911475"/>
            <a:chOff x="1800" y="8430"/>
            <a:chExt cx="2890" cy="3000"/>
          </a:xfrm>
        </p:grpSpPr>
        <p:sp>
          <p:nvSpPr>
            <p:cNvPr id="1181700" name="椭圆 1181699"/>
            <p:cNvSpPr/>
            <p:nvPr/>
          </p:nvSpPr>
          <p:spPr>
            <a:xfrm>
              <a:off x="2430" y="10222"/>
              <a:ext cx="126" cy="134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1" name="椭圆 1181700"/>
            <p:cNvSpPr/>
            <p:nvPr/>
          </p:nvSpPr>
          <p:spPr>
            <a:xfrm>
              <a:off x="2634" y="10029"/>
              <a:ext cx="126" cy="137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2" name="椭圆 1181701"/>
            <p:cNvSpPr/>
            <p:nvPr/>
          </p:nvSpPr>
          <p:spPr>
            <a:xfrm>
              <a:off x="2441" y="10427"/>
              <a:ext cx="126" cy="136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3" name="椭圆 1181702"/>
            <p:cNvSpPr/>
            <p:nvPr/>
          </p:nvSpPr>
          <p:spPr>
            <a:xfrm>
              <a:off x="2717" y="9888"/>
              <a:ext cx="125" cy="137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4" name="椭圆 1181703"/>
            <p:cNvSpPr/>
            <p:nvPr/>
          </p:nvSpPr>
          <p:spPr>
            <a:xfrm>
              <a:off x="3037" y="9592"/>
              <a:ext cx="126" cy="136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5" name="椭圆 1181704"/>
            <p:cNvSpPr/>
            <p:nvPr/>
          </p:nvSpPr>
          <p:spPr>
            <a:xfrm>
              <a:off x="3299" y="9340"/>
              <a:ext cx="127" cy="135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6" name="椭圆 1181705"/>
            <p:cNvSpPr/>
            <p:nvPr/>
          </p:nvSpPr>
          <p:spPr>
            <a:xfrm>
              <a:off x="3154" y="9859"/>
              <a:ext cx="127" cy="137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7" name="椭圆 1181706"/>
            <p:cNvSpPr/>
            <p:nvPr/>
          </p:nvSpPr>
          <p:spPr>
            <a:xfrm>
              <a:off x="2783" y="10063"/>
              <a:ext cx="127" cy="135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8" name="椭圆 1181707"/>
            <p:cNvSpPr/>
            <p:nvPr/>
          </p:nvSpPr>
          <p:spPr>
            <a:xfrm>
              <a:off x="3199" y="9900"/>
              <a:ext cx="126" cy="136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09" name="椭圆 1181708"/>
            <p:cNvSpPr/>
            <p:nvPr/>
          </p:nvSpPr>
          <p:spPr>
            <a:xfrm>
              <a:off x="2808" y="10246"/>
              <a:ext cx="127" cy="134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0" name="椭圆 1181709"/>
            <p:cNvSpPr/>
            <p:nvPr/>
          </p:nvSpPr>
          <p:spPr>
            <a:xfrm>
              <a:off x="3392" y="9763"/>
              <a:ext cx="126" cy="133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1" name="椭圆 1181710"/>
            <p:cNvSpPr/>
            <p:nvPr/>
          </p:nvSpPr>
          <p:spPr>
            <a:xfrm>
              <a:off x="3103" y="9840"/>
              <a:ext cx="127" cy="136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2" name="椭圆 1181711"/>
            <p:cNvSpPr/>
            <p:nvPr/>
          </p:nvSpPr>
          <p:spPr>
            <a:xfrm>
              <a:off x="3714" y="9303"/>
              <a:ext cx="127" cy="137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3" name="任意多边形 1181712"/>
            <p:cNvSpPr/>
            <p:nvPr/>
          </p:nvSpPr>
          <p:spPr>
            <a:xfrm flipV="1">
              <a:off x="3145" y="9914"/>
              <a:ext cx="160" cy="162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4" name="任意多边形 1181713"/>
            <p:cNvSpPr/>
            <p:nvPr/>
          </p:nvSpPr>
          <p:spPr>
            <a:xfrm flipV="1">
              <a:off x="3095" y="10270"/>
              <a:ext cx="159" cy="162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5" name="任意多边形 1181714"/>
            <p:cNvSpPr/>
            <p:nvPr/>
          </p:nvSpPr>
          <p:spPr>
            <a:xfrm flipV="1">
              <a:off x="2907" y="10321"/>
              <a:ext cx="160" cy="162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6" name="任意多边形 1181715"/>
            <p:cNvSpPr/>
            <p:nvPr/>
          </p:nvSpPr>
          <p:spPr>
            <a:xfrm flipV="1">
              <a:off x="3720" y="9478"/>
              <a:ext cx="160" cy="162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7" name="任意多边形 1181716"/>
            <p:cNvSpPr/>
            <p:nvPr/>
          </p:nvSpPr>
          <p:spPr>
            <a:xfrm flipV="1">
              <a:off x="2955" y="10401"/>
              <a:ext cx="160" cy="162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8" name="任意多边形 1181717"/>
            <p:cNvSpPr/>
            <p:nvPr/>
          </p:nvSpPr>
          <p:spPr>
            <a:xfrm flipV="1">
              <a:off x="3839" y="9497"/>
              <a:ext cx="161" cy="164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19" name="任意多边形 1181718"/>
            <p:cNvSpPr/>
            <p:nvPr/>
          </p:nvSpPr>
          <p:spPr>
            <a:xfrm flipV="1">
              <a:off x="3333" y="9842"/>
              <a:ext cx="161" cy="163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0" name="任意多边形 1181719"/>
            <p:cNvSpPr/>
            <p:nvPr/>
          </p:nvSpPr>
          <p:spPr>
            <a:xfrm flipV="1">
              <a:off x="3616" y="9680"/>
              <a:ext cx="160" cy="162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1" name="任意多边形 1181720"/>
            <p:cNvSpPr/>
            <p:nvPr/>
          </p:nvSpPr>
          <p:spPr>
            <a:xfrm flipV="1">
              <a:off x="3917" y="9283"/>
              <a:ext cx="160" cy="163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2" name="任意多边形 1181721"/>
            <p:cNvSpPr/>
            <p:nvPr/>
          </p:nvSpPr>
          <p:spPr>
            <a:xfrm flipV="1">
              <a:off x="3992" y="9343"/>
              <a:ext cx="161" cy="162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3" name="任意多边形 1181722"/>
            <p:cNvSpPr/>
            <p:nvPr/>
          </p:nvSpPr>
          <p:spPr>
            <a:xfrm flipV="1">
              <a:off x="4000" y="9537"/>
              <a:ext cx="159" cy="162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4" name="任意多边形 1181723"/>
            <p:cNvSpPr/>
            <p:nvPr/>
          </p:nvSpPr>
          <p:spPr>
            <a:xfrm flipV="1">
              <a:off x="3699" y="9626"/>
              <a:ext cx="159" cy="161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5" name="任意多边形 1181724"/>
            <p:cNvSpPr/>
            <p:nvPr/>
          </p:nvSpPr>
          <p:spPr>
            <a:xfrm flipV="1">
              <a:off x="3711" y="9851"/>
              <a:ext cx="158" cy="162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6" name="椭圆 1181725"/>
            <p:cNvSpPr/>
            <p:nvPr/>
          </p:nvSpPr>
          <p:spPr>
            <a:xfrm>
              <a:off x="1800" y="10243"/>
              <a:ext cx="113" cy="121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7" name="椭圆 1181726"/>
            <p:cNvSpPr/>
            <p:nvPr/>
          </p:nvSpPr>
          <p:spPr>
            <a:xfrm>
              <a:off x="1800" y="10050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8" name="椭圆 1181727"/>
            <p:cNvSpPr/>
            <p:nvPr/>
          </p:nvSpPr>
          <p:spPr>
            <a:xfrm>
              <a:off x="1800" y="10449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29" name="椭圆 1181728"/>
            <p:cNvSpPr/>
            <p:nvPr/>
          </p:nvSpPr>
          <p:spPr>
            <a:xfrm>
              <a:off x="1800" y="9911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0" name="椭圆 1181729"/>
            <p:cNvSpPr/>
            <p:nvPr/>
          </p:nvSpPr>
          <p:spPr>
            <a:xfrm>
              <a:off x="1800" y="9614"/>
              <a:ext cx="113" cy="120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1" name="椭圆 1181730"/>
            <p:cNvSpPr/>
            <p:nvPr/>
          </p:nvSpPr>
          <p:spPr>
            <a:xfrm>
              <a:off x="1800" y="9361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2" name="椭圆 1181731"/>
            <p:cNvSpPr/>
            <p:nvPr/>
          </p:nvSpPr>
          <p:spPr>
            <a:xfrm>
              <a:off x="1800" y="9880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3" name="椭圆 1181732"/>
            <p:cNvSpPr/>
            <p:nvPr/>
          </p:nvSpPr>
          <p:spPr>
            <a:xfrm>
              <a:off x="1800" y="10084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4" name="椭圆 1181733"/>
            <p:cNvSpPr/>
            <p:nvPr/>
          </p:nvSpPr>
          <p:spPr>
            <a:xfrm>
              <a:off x="1800" y="9922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5" name="椭圆 1181734"/>
            <p:cNvSpPr/>
            <p:nvPr/>
          </p:nvSpPr>
          <p:spPr>
            <a:xfrm>
              <a:off x="1800" y="10267"/>
              <a:ext cx="113" cy="121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6" name="椭圆 1181735"/>
            <p:cNvSpPr/>
            <p:nvPr/>
          </p:nvSpPr>
          <p:spPr>
            <a:xfrm>
              <a:off x="1800" y="9783"/>
              <a:ext cx="113" cy="121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7" name="椭圆 1181736"/>
            <p:cNvSpPr/>
            <p:nvPr/>
          </p:nvSpPr>
          <p:spPr>
            <a:xfrm>
              <a:off x="1800" y="9863"/>
              <a:ext cx="113" cy="120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8" name="椭圆 1181737"/>
            <p:cNvSpPr/>
            <p:nvPr/>
          </p:nvSpPr>
          <p:spPr>
            <a:xfrm>
              <a:off x="1800" y="9326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39" name="椭圆 1181738"/>
            <p:cNvSpPr/>
            <p:nvPr/>
          </p:nvSpPr>
          <p:spPr>
            <a:xfrm>
              <a:off x="2388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0" name="椭圆 1181739"/>
            <p:cNvSpPr/>
            <p:nvPr/>
          </p:nvSpPr>
          <p:spPr>
            <a:xfrm>
              <a:off x="2592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1" name="椭圆 1181740"/>
            <p:cNvSpPr/>
            <p:nvPr/>
          </p:nvSpPr>
          <p:spPr>
            <a:xfrm>
              <a:off x="2399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2" name="椭圆 1181741"/>
            <p:cNvSpPr/>
            <p:nvPr/>
          </p:nvSpPr>
          <p:spPr>
            <a:xfrm>
              <a:off x="2675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3" name="椭圆 1181742"/>
            <p:cNvSpPr/>
            <p:nvPr/>
          </p:nvSpPr>
          <p:spPr>
            <a:xfrm>
              <a:off x="2995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4" name="椭圆 1181743"/>
            <p:cNvSpPr/>
            <p:nvPr/>
          </p:nvSpPr>
          <p:spPr>
            <a:xfrm>
              <a:off x="3259" y="11308"/>
              <a:ext cx="111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5" name="椭圆 1181744"/>
            <p:cNvSpPr/>
            <p:nvPr/>
          </p:nvSpPr>
          <p:spPr>
            <a:xfrm>
              <a:off x="3114" y="11308"/>
              <a:ext cx="112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6" name="椭圆 1181745"/>
            <p:cNvSpPr/>
            <p:nvPr/>
          </p:nvSpPr>
          <p:spPr>
            <a:xfrm>
              <a:off x="2743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7" name="椭圆 1181746"/>
            <p:cNvSpPr/>
            <p:nvPr/>
          </p:nvSpPr>
          <p:spPr>
            <a:xfrm>
              <a:off x="3157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8" name="椭圆 1181747"/>
            <p:cNvSpPr/>
            <p:nvPr/>
          </p:nvSpPr>
          <p:spPr>
            <a:xfrm>
              <a:off x="2768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49" name="椭圆 1181748"/>
            <p:cNvSpPr/>
            <p:nvPr/>
          </p:nvSpPr>
          <p:spPr>
            <a:xfrm>
              <a:off x="3352" y="11308"/>
              <a:ext cx="112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0" name="椭圆 1181749"/>
            <p:cNvSpPr/>
            <p:nvPr/>
          </p:nvSpPr>
          <p:spPr>
            <a:xfrm>
              <a:off x="3061" y="11308"/>
              <a:ext cx="113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1" name="椭圆 1181750"/>
            <p:cNvSpPr/>
            <p:nvPr/>
          </p:nvSpPr>
          <p:spPr>
            <a:xfrm>
              <a:off x="3674" y="11308"/>
              <a:ext cx="111" cy="122"/>
            </a:xfrm>
            <a:prstGeom prst="ellipse">
              <a:avLst/>
            </a:prstGeom>
            <a:solidFill>
              <a:srgbClr val="FFFFFF"/>
            </a:solidFill>
            <a:ln w="28575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2" name="任意多边形 1181751"/>
            <p:cNvSpPr/>
            <p:nvPr/>
          </p:nvSpPr>
          <p:spPr>
            <a:xfrm flipV="1">
              <a:off x="1890" y="9944"/>
              <a:ext cx="135" cy="137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3" name="任意多边形 1181752"/>
            <p:cNvSpPr/>
            <p:nvPr/>
          </p:nvSpPr>
          <p:spPr>
            <a:xfrm flipV="1">
              <a:off x="1890" y="10300"/>
              <a:ext cx="135" cy="136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4" name="任意多边形 1181753"/>
            <p:cNvSpPr/>
            <p:nvPr/>
          </p:nvSpPr>
          <p:spPr>
            <a:xfrm flipV="1">
              <a:off x="1890" y="10351"/>
              <a:ext cx="135" cy="135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5" name="任意多边形 1181754"/>
            <p:cNvSpPr/>
            <p:nvPr/>
          </p:nvSpPr>
          <p:spPr>
            <a:xfrm flipV="1">
              <a:off x="1890" y="9509"/>
              <a:ext cx="135" cy="136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6" name="任意多边形 1181755"/>
            <p:cNvSpPr/>
            <p:nvPr/>
          </p:nvSpPr>
          <p:spPr>
            <a:xfrm flipV="1">
              <a:off x="1890" y="10432"/>
              <a:ext cx="135" cy="136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7" name="任意多边形 1181756"/>
            <p:cNvSpPr/>
            <p:nvPr/>
          </p:nvSpPr>
          <p:spPr>
            <a:xfrm flipV="1">
              <a:off x="1890" y="9529"/>
              <a:ext cx="135" cy="135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8" name="任意多边形 1181757"/>
            <p:cNvSpPr/>
            <p:nvPr/>
          </p:nvSpPr>
          <p:spPr>
            <a:xfrm flipV="1">
              <a:off x="1890" y="9874"/>
              <a:ext cx="135" cy="135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59" name="任意多边形 1181758"/>
            <p:cNvSpPr/>
            <p:nvPr/>
          </p:nvSpPr>
          <p:spPr>
            <a:xfrm flipV="1">
              <a:off x="1890" y="9710"/>
              <a:ext cx="135" cy="137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0" name="任意多边形 1181759"/>
            <p:cNvSpPr/>
            <p:nvPr/>
          </p:nvSpPr>
          <p:spPr>
            <a:xfrm flipV="1">
              <a:off x="1890" y="9315"/>
              <a:ext cx="135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1" name="任意多边形 1181760"/>
            <p:cNvSpPr/>
            <p:nvPr/>
          </p:nvSpPr>
          <p:spPr>
            <a:xfrm flipV="1">
              <a:off x="1890" y="9374"/>
              <a:ext cx="135" cy="136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2" name="任意多边形 1181761"/>
            <p:cNvSpPr/>
            <p:nvPr/>
          </p:nvSpPr>
          <p:spPr>
            <a:xfrm flipV="1">
              <a:off x="1890" y="9568"/>
              <a:ext cx="135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3" name="任意多边形 1181762"/>
            <p:cNvSpPr/>
            <p:nvPr/>
          </p:nvSpPr>
          <p:spPr>
            <a:xfrm flipV="1">
              <a:off x="1890" y="9656"/>
              <a:ext cx="135" cy="135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4" name="任意多边形 1181763"/>
            <p:cNvSpPr/>
            <p:nvPr/>
          </p:nvSpPr>
          <p:spPr>
            <a:xfrm flipV="1">
              <a:off x="1890" y="9882"/>
              <a:ext cx="135" cy="136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5" name="任意多边形 1181764"/>
            <p:cNvSpPr/>
            <p:nvPr/>
          </p:nvSpPr>
          <p:spPr>
            <a:xfrm flipV="1">
              <a:off x="3103" y="11206"/>
              <a:ext cx="131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6" name="任意多边形 1181765"/>
            <p:cNvSpPr/>
            <p:nvPr/>
          </p:nvSpPr>
          <p:spPr>
            <a:xfrm flipV="1">
              <a:off x="3055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7" name="任意多边形 1181766"/>
            <p:cNvSpPr/>
            <p:nvPr/>
          </p:nvSpPr>
          <p:spPr>
            <a:xfrm flipV="1">
              <a:off x="2864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8" name="任意多边形 1181767"/>
            <p:cNvSpPr/>
            <p:nvPr/>
          </p:nvSpPr>
          <p:spPr>
            <a:xfrm flipV="1">
              <a:off x="3679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69" name="任意多边形 1181768"/>
            <p:cNvSpPr/>
            <p:nvPr/>
          </p:nvSpPr>
          <p:spPr>
            <a:xfrm flipV="1">
              <a:off x="2913" y="11206"/>
              <a:ext cx="131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0" name="任意多边形 1181769"/>
            <p:cNvSpPr/>
            <p:nvPr/>
          </p:nvSpPr>
          <p:spPr>
            <a:xfrm flipV="1">
              <a:off x="3796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1" name="任意多边形 1181770"/>
            <p:cNvSpPr/>
            <p:nvPr/>
          </p:nvSpPr>
          <p:spPr>
            <a:xfrm flipV="1">
              <a:off x="3291" y="11206"/>
              <a:ext cx="132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2" name="任意多边形 1181771"/>
            <p:cNvSpPr/>
            <p:nvPr/>
          </p:nvSpPr>
          <p:spPr>
            <a:xfrm flipV="1">
              <a:off x="3572" y="11206"/>
              <a:ext cx="135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3" name="任意多边形 1181772"/>
            <p:cNvSpPr/>
            <p:nvPr/>
          </p:nvSpPr>
          <p:spPr>
            <a:xfrm flipV="1">
              <a:off x="3875" y="11206"/>
              <a:ext cx="131" cy="134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4" name="任意多边形 1181773"/>
            <p:cNvSpPr/>
            <p:nvPr/>
          </p:nvSpPr>
          <p:spPr>
            <a:xfrm flipV="1">
              <a:off x="3952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5" name="任意多边形 1181774"/>
            <p:cNvSpPr/>
            <p:nvPr/>
          </p:nvSpPr>
          <p:spPr>
            <a:xfrm flipV="1">
              <a:off x="3960" y="11206"/>
              <a:ext cx="134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6" name="任意多边形 1181775"/>
            <p:cNvSpPr/>
            <p:nvPr/>
          </p:nvSpPr>
          <p:spPr>
            <a:xfrm flipV="1">
              <a:off x="3657" y="11206"/>
              <a:ext cx="135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7" name="任意多边形 1181776"/>
            <p:cNvSpPr/>
            <p:nvPr/>
          </p:nvSpPr>
          <p:spPr>
            <a:xfrm flipV="1">
              <a:off x="3670" y="11206"/>
              <a:ext cx="135" cy="134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28575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8" name="直接连接符 1181777"/>
            <p:cNvSpPr/>
            <p:nvPr/>
          </p:nvSpPr>
          <p:spPr>
            <a:xfrm>
              <a:off x="2044" y="11164"/>
              <a:ext cx="2572" cy="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79" name="任意多边形 1181778"/>
            <p:cNvSpPr/>
            <p:nvPr/>
          </p:nvSpPr>
          <p:spPr>
            <a:xfrm flipV="1">
              <a:off x="4608" y="11130"/>
              <a:ext cx="82" cy="64"/>
            </a:xfrm>
            <a:custGeom>
              <a:avLst/>
              <a:gdLst/>
              <a:ahLst/>
              <a:cxnLst/>
              <a:rect l="0" t="0" r="0" b="0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0" name="直接连接符 1181779"/>
            <p:cNvSpPr/>
            <p:nvPr/>
          </p:nvSpPr>
          <p:spPr>
            <a:xfrm flipV="1">
              <a:off x="2044" y="8484"/>
              <a:ext cx="1" cy="2680"/>
            </a:xfrm>
            <a:prstGeom prst="line">
              <a:avLst/>
            </a:prstGeom>
            <a:ln w="285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1" name="任意多边形 1181780"/>
            <p:cNvSpPr/>
            <p:nvPr/>
          </p:nvSpPr>
          <p:spPr>
            <a:xfrm flipV="1">
              <a:off x="2013" y="8430"/>
              <a:ext cx="62" cy="85"/>
            </a:xfrm>
            <a:custGeom>
              <a:avLst/>
              <a:gdLst/>
              <a:ahLst/>
              <a:cxnLst/>
              <a:rect l="0" t="0" r="0" b="0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2" name="任意多边形 1181781"/>
            <p:cNvSpPr/>
            <p:nvPr/>
          </p:nvSpPr>
          <p:spPr>
            <a:xfrm flipV="1">
              <a:off x="4448" y="11201"/>
              <a:ext cx="78" cy="88"/>
            </a:xfrm>
            <a:custGeom>
              <a:avLst/>
              <a:gdLst/>
              <a:ahLst/>
              <a:cxnLst/>
              <a:rect l="0" t="0" r="0" b="0"/>
              <a:pathLst>
                <a:path w="57" h="62">
                  <a:moveTo>
                    <a:pt x="0" y="0"/>
                  </a:moveTo>
                  <a:lnTo>
                    <a:pt x="22" y="31"/>
                  </a:lnTo>
                  <a:lnTo>
                    <a:pt x="1" y="62"/>
                  </a:lnTo>
                  <a:lnTo>
                    <a:pt x="15" y="62"/>
                  </a:lnTo>
                  <a:lnTo>
                    <a:pt x="25" y="48"/>
                  </a:lnTo>
                  <a:cubicBezTo>
                    <a:pt x="26" y="45"/>
                    <a:pt x="28" y="43"/>
                    <a:pt x="29" y="41"/>
                  </a:cubicBezTo>
                  <a:cubicBezTo>
                    <a:pt x="31" y="43"/>
                    <a:pt x="32" y="45"/>
                    <a:pt x="33" y="47"/>
                  </a:cubicBezTo>
                  <a:lnTo>
                    <a:pt x="44" y="62"/>
                  </a:lnTo>
                  <a:lnTo>
                    <a:pt x="57" y="62"/>
                  </a:lnTo>
                  <a:lnTo>
                    <a:pt x="36" y="31"/>
                  </a:lnTo>
                  <a:lnTo>
                    <a:pt x="56" y="0"/>
                  </a:lnTo>
                  <a:lnTo>
                    <a:pt x="43" y="0"/>
                  </a:lnTo>
                  <a:lnTo>
                    <a:pt x="31" y="18"/>
                  </a:lnTo>
                  <a:lnTo>
                    <a:pt x="29" y="21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3" name="任意多边形 1181782"/>
            <p:cNvSpPr/>
            <p:nvPr/>
          </p:nvSpPr>
          <p:spPr>
            <a:xfrm flipV="1">
              <a:off x="4543" y="11276"/>
              <a:ext cx="34" cy="98"/>
            </a:xfrm>
            <a:custGeom>
              <a:avLst/>
              <a:gdLst/>
              <a:ahLst/>
              <a:cxnLst/>
              <a:rect l="0" t="0" r="0" b="0"/>
              <a:pathLst>
                <a:path w="25" h="69">
                  <a:moveTo>
                    <a:pt x="25" y="0"/>
                  </a:moveTo>
                  <a:lnTo>
                    <a:pt x="16" y="0"/>
                  </a:lnTo>
                  <a:lnTo>
                    <a:pt x="16" y="54"/>
                  </a:lnTo>
                  <a:cubicBezTo>
                    <a:pt x="14" y="52"/>
                    <a:pt x="12" y="50"/>
                    <a:pt x="8" y="48"/>
                  </a:cubicBezTo>
                  <a:cubicBezTo>
                    <a:pt x="5" y="46"/>
                    <a:pt x="2" y="45"/>
                    <a:pt x="0" y="44"/>
                  </a:cubicBezTo>
                  <a:lnTo>
                    <a:pt x="0" y="52"/>
                  </a:lnTo>
                  <a:cubicBezTo>
                    <a:pt x="5" y="54"/>
                    <a:pt x="9" y="57"/>
                    <a:pt x="12" y="60"/>
                  </a:cubicBezTo>
                  <a:cubicBezTo>
                    <a:pt x="15" y="63"/>
                    <a:pt x="18" y="66"/>
                    <a:pt x="19" y="69"/>
                  </a:cubicBezTo>
                  <a:lnTo>
                    <a:pt x="25" y="6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4" name="任意多边形 1181783"/>
            <p:cNvSpPr/>
            <p:nvPr/>
          </p:nvSpPr>
          <p:spPr>
            <a:xfrm flipV="1">
              <a:off x="1888" y="8614"/>
              <a:ext cx="79" cy="88"/>
            </a:xfrm>
            <a:custGeom>
              <a:avLst/>
              <a:gdLst/>
              <a:ahLst/>
              <a:cxnLst/>
              <a:rect l="0" t="0" r="0" b="0"/>
              <a:pathLst>
                <a:path w="57" h="62">
                  <a:moveTo>
                    <a:pt x="0" y="0"/>
                  </a:moveTo>
                  <a:lnTo>
                    <a:pt x="22" y="31"/>
                  </a:lnTo>
                  <a:lnTo>
                    <a:pt x="1" y="62"/>
                  </a:lnTo>
                  <a:lnTo>
                    <a:pt x="15" y="62"/>
                  </a:lnTo>
                  <a:lnTo>
                    <a:pt x="25" y="48"/>
                  </a:lnTo>
                  <a:cubicBezTo>
                    <a:pt x="26" y="45"/>
                    <a:pt x="28" y="43"/>
                    <a:pt x="29" y="41"/>
                  </a:cubicBezTo>
                  <a:cubicBezTo>
                    <a:pt x="31" y="43"/>
                    <a:pt x="32" y="45"/>
                    <a:pt x="33" y="47"/>
                  </a:cubicBezTo>
                  <a:lnTo>
                    <a:pt x="44" y="62"/>
                  </a:lnTo>
                  <a:lnTo>
                    <a:pt x="57" y="62"/>
                  </a:lnTo>
                  <a:lnTo>
                    <a:pt x="36" y="31"/>
                  </a:lnTo>
                  <a:lnTo>
                    <a:pt x="56" y="0"/>
                  </a:lnTo>
                  <a:lnTo>
                    <a:pt x="43" y="0"/>
                  </a:lnTo>
                  <a:lnTo>
                    <a:pt x="31" y="18"/>
                  </a:lnTo>
                  <a:lnTo>
                    <a:pt x="29" y="21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5" name="任意多边形 1181784"/>
            <p:cNvSpPr/>
            <p:nvPr/>
          </p:nvSpPr>
          <p:spPr>
            <a:xfrm flipV="1">
              <a:off x="1973" y="8690"/>
              <a:ext cx="63" cy="97"/>
            </a:xfrm>
            <a:custGeom>
              <a:avLst/>
              <a:gdLst/>
              <a:ahLst/>
              <a:cxnLst/>
              <a:rect l="0" t="0" r="0" b="0"/>
              <a:pathLst>
                <a:path w="45" h="69">
                  <a:moveTo>
                    <a:pt x="45" y="9"/>
                  </a:moveTo>
                  <a:lnTo>
                    <a:pt x="45" y="0"/>
                  </a:lnTo>
                  <a:lnTo>
                    <a:pt x="0" y="0"/>
                  </a:lnTo>
                  <a:cubicBezTo>
                    <a:pt x="0" y="2"/>
                    <a:pt x="0" y="4"/>
                    <a:pt x="1" y="6"/>
                  </a:cubicBezTo>
                  <a:cubicBezTo>
                    <a:pt x="2" y="9"/>
                    <a:pt x="4" y="13"/>
                    <a:pt x="6" y="16"/>
                  </a:cubicBezTo>
                  <a:cubicBezTo>
                    <a:pt x="8" y="19"/>
                    <a:pt x="12" y="22"/>
                    <a:pt x="17" y="26"/>
                  </a:cubicBezTo>
                  <a:cubicBezTo>
                    <a:pt x="24" y="32"/>
                    <a:pt x="29" y="37"/>
                    <a:pt x="31" y="40"/>
                  </a:cubicBezTo>
                  <a:cubicBezTo>
                    <a:pt x="34" y="44"/>
                    <a:pt x="35" y="47"/>
                    <a:pt x="35" y="50"/>
                  </a:cubicBezTo>
                  <a:cubicBezTo>
                    <a:pt x="35" y="53"/>
                    <a:pt x="34" y="56"/>
                    <a:pt x="32" y="58"/>
                  </a:cubicBezTo>
                  <a:cubicBezTo>
                    <a:pt x="29" y="60"/>
                    <a:pt x="26" y="61"/>
                    <a:pt x="23" y="61"/>
                  </a:cubicBezTo>
                  <a:cubicBezTo>
                    <a:pt x="19" y="61"/>
                    <a:pt x="16" y="60"/>
                    <a:pt x="14" y="58"/>
                  </a:cubicBezTo>
                  <a:cubicBezTo>
                    <a:pt x="11" y="56"/>
                    <a:pt x="10" y="53"/>
                    <a:pt x="10" y="49"/>
                  </a:cubicBezTo>
                  <a:lnTo>
                    <a:pt x="1" y="50"/>
                  </a:lnTo>
                  <a:cubicBezTo>
                    <a:pt x="2" y="56"/>
                    <a:pt x="4" y="61"/>
                    <a:pt x="8" y="64"/>
                  </a:cubicBezTo>
                  <a:cubicBezTo>
                    <a:pt x="11" y="67"/>
                    <a:pt x="17" y="69"/>
                    <a:pt x="23" y="69"/>
                  </a:cubicBezTo>
                  <a:cubicBezTo>
                    <a:pt x="29" y="69"/>
                    <a:pt x="35" y="67"/>
                    <a:pt x="38" y="64"/>
                  </a:cubicBezTo>
                  <a:cubicBezTo>
                    <a:pt x="42" y="60"/>
                    <a:pt x="44" y="55"/>
                    <a:pt x="44" y="50"/>
                  </a:cubicBezTo>
                  <a:cubicBezTo>
                    <a:pt x="44" y="47"/>
                    <a:pt x="43" y="45"/>
                    <a:pt x="42" y="42"/>
                  </a:cubicBezTo>
                  <a:cubicBezTo>
                    <a:pt x="41" y="39"/>
                    <a:pt x="40" y="36"/>
                    <a:pt x="37" y="34"/>
                  </a:cubicBezTo>
                  <a:cubicBezTo>
                    <a:pt x="35" y="31"/>
                    <a:pt x="31" y="27"/>
                    <a:pt x="25" y="22"/>
                  </a:cubicBezTo>
                  <a:cubicBezTo>
                    <a:pt x="20" y="18"/>
                    <a:pt x="17" y="15"/>
                    <a:pt x="15" y="13"/>
                  </a:cubicBezTo>
                  <a:cubicBezTo>
                    <a:pt x="14" y="12"/>
                    <a:pt x="13" y="10"/>
                    <a:pt x="12" y="9"/>
                  </a:cubicBezTo>
                  <a:lnTo>
                    <a:pt x="45" y="9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6" name="任意多边形 1181785"/>
            <p:cNvSpPr>
              <a:spLocks noEditPoints="1"/>
            </p:cNvSpPr>
            <p:nvPr/>
          </p:nvSpPr>
          <p:spPr>
            <a:xfrm flipV="1">
              <a:off x="2395" y="8990"/>
              <a:ext cx="1955" cy="1808"/>
            </a:xfrm>
            <a:custGeom>
              <a:avLst/>
              <a:gdLst/>
              <a:ahLst/>
              <a:cxnLst/>
              <a:rect l="0" t="0" r="0" b="0"/>
              <a:pathLst>
                <a:path w="1422" h="1273">
                  <a:moveTo>
                    <a:pt x="0" y="0"/>
                  </a:moveTo>
                  <a:lnTo>
                    <a:pt x="27" y="24"/>
                  </a:lnTo>
                  <a:moveTo>
                    <a:pt x="54" y="48"/>
                  </a:moveTo>
                  <a:lnTo>
                    <a:pt x="81" y="72"/>
                  </a:lnTo>
                  <a:moveTo>
                    <a:pt x="108" y="96"/>
                  </a:moveTo>
                  <a:lnTo>
                    <a:pt x="135" y="120"/>
                  </a:lnTo>
                  <a:moveTo>
                    <a:pt x="161" y="144"/>
                  </a:moveTo>
                  <a:lnTo>
                    <a:pt x="188" y="168"/>
                  </a:lnTo>
                  <a:moveTo>
                    <a:pt x="215" y="192"/>
                  </a:moveTo>
                  <a:lnTo>
                    <a:pt x="242" y="216"/>
                  </a:lnTo>
                  <a:moveTo>
                    <a:pt x="269" y="240"/>
                  </a:moveTo>
                  <a:lnTo>
                    <a:pt x="295" y="264"/>
                  </a:lnTo>
                  <a:moveTo>
                    <a:pt x="322" y="288"/>
                  </a:moveTo>
                  <a:lnTo>
                    <a:pt x="349" y="312"/>
                  </a:lnTo>
                  <a:moveTo>
                    <a:pt x="376" y="336"/>
                  </a:moveTo>
                  <a:lnTo>
                    <a:pt x="403" y="360"/>
                  </a:lnTo>
                  <a:moveTo>
                    <a:pt x="430" y="384"/>
                  </a:moveTo>
                  <a:lnTo>
                    <a:pt x="456" y="408"/>
                  </a:lnTo>
                  <a:moveTo>
                    <a:pt x="483" y="432"/>
                  </a:moveTo>
                  <a:lnTo>
                    <a:pt x="510" y="456"/>
                  </a:lnTo>
                  <a:moveTo>
                    <a:pt x="537" y="480"/>
                  </a:moveTo>
                  <a:lnTo>
                    <a:pt x="564" y="504"/>
                  </a:lnTo>
                  <a:moveTo>
                    <a:pt x="590" y="528"/>
                  </a:moveTo>
                  <a:lnTo>
                    <a:pt x="617" y="552"/>
                  </a:lnTo>
                  <a:moveTo>
                    <a:pt x="644" y="576"/>
                  </a:moveTo>
                  <a:lnTo>
                    <a:pt x="671" y="600"/>
                  </a:lnTo>
                  <a:moveTo>
                    <a:pt x="698" y="624"/>
                  </a:moveTo>
                  <a:lnTo>
                    <a:pt x="725" y="648"/>
                  </a:lnTo>
                  <a:moveTo>
                    <a:pt x="751" y="672"/>
                  </a:moveTo>
                  <a:lnTo>
                    <a:pt x="778" y="696"/>
                  </a:lnTo>
                  <a:moveTo>
                    <a:pt x="805" y="721"/>
                  </a:moveTo>
                  <a:lnTo>
                    <a:pt x="832" y="745"/>
                  </a:lnTo>
                  <a:moveTo>
                    <a:pt x="859" y="769"/>
                  </a:moveTo>
                  <a:lnTo>
                    <a:pt x="885" y="793"/>
                  </a:lnTo>
                  <a:moveTo>
                    <a:pt x="912" y="817"/>
                  </a:moveTo>
                  <a:lnTo>
                    <a:pt x="939" y="841"/>
                  </a:lnTo>
                  <a:moveTo>
                    <a:pt x="966" y="865"/>
                  </a:moveTo>
                  <a:lnTo>
                    <a:pt x="993" y="889"/>
                  </a:lnTo>
                  <a:moveTo>
                    <a:pt x="1020" y="913"/>
                  </a:moveTo>
                  <a:lnTo>
                    <a:pt x="1046" y="937"/>
                  </a:lnTo>
                  <a:moveTo>
                    <a:pt x="1073" y="961"/>
                  </a:moveTo>
                  <a:lnTo>
                    <a:pt x="1100" y="985"/>
                  </a:lnTo>
                  <a:moveTo>
                    <a:pt x="1127" y="1009"/>
                  </a:moveTo>
                  <a:lnTo>
                    <a:pt x="1154" y="1033"/>
                  </a:lnTo>
                  <a:moveTo>
                    <a:pt x="1180" y="1057"/>
                  </a:moveTo>
                  <a:lnTo>
                    <a:pt x="1207" y="1081"/>
                  </a:lnTo>
                  <a:moveTo>
                    <a:pt x="1234" y="1105"/>
                  </a:moveTo>
                  <a:lnTo>
                    <a:pt x="1261" y="1129"/>
                  </a:lnTo>
                  <a:moveTo>
                    <a:pt x="1288" y="1153"/>
                  </a:moveTo>
                  <a:lnTo>
                    <a:pt x="1315" y="1177"/>
                  </a:lnTo>
                  <a:moveTo>
                    <a:pt x="1341" y="1201"/>
                  </a:moveTo>
                  <a:lnTo>
                    <a:pt x="1368" y="1225"/>
                  </a:lnTo>
                  <a:moveTo>
                    <a:pt x="1395" y="1249"/>
                  </a:moveTo>
                  <a:lnTo>
                    <a:pt x="1422" y="127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1787" name="组合 1181786"/>
          <p:cNvGrpSpPr/>
          <p:nvPr/>
        </p:nvGrpSpPr>
        <p:grpSpPr>
          <a:xfrm>
            <a:off x="6357938" y="2549525"/>
            <a:ext cx="2797175" cy="2836863"/>
            <a:chOff x="2166" y="672"/>
            <a:chExt cx="3268" cy="3293"/>
          </a:xfrm>
        </p:grpSpPr>
        <p:sp>
          <p:nvSpPr>
            <p:cNvPr id="1181788" name="椭圆 1181787"/>
            <p:cNvSpPr/>
            <p:nvPr/>
          </p:nvSpPr>
          <p:spPr>
            <a:xfrm>
              <a:off x="2574" y="3377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89" name="椭圆 1181788"/>
            <p:cNvSpPr/>
            <p:nvPr/>
          </p:nvSpPr>
          <p:spPr>
            <a:xfrm>
              <a:off x="2892" y="3265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0" name="椭圆 1181789"/>
            <p:cNvSpPr/>
            <p:nvPr/>
          </p:nvSpPr>
          <p:spPr>
            <a:xfrm>
              <a:off x="2636" y="3002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1" name="椭圆 1181790"/>
            <p:cNvSpPr/>
            <p:nvPr/>
          </p:nvSpPr>
          <p:spPr>
            <a:xfrm>
              <a:off x="3410" y="3428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2" name="椭圆 1181791"/>
            <p:cNvSpPr/>
            <p:nvPr/>
          </p:nvSpPr>
          <p:spPr>
            <a:xfrm>
              <a:off x="3069" y="3037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3" name="椭圆 1181792"/>
            <p:cNvSpPr/>
            <p:nvPr/>
          </p:nvSpPr>
          <p:spPr>
            <a:xfrm>
              <a:off x="2737" y="2521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4" name="椭圆 1181793"/>
            <p:cNvSpPr/>
            <p:nvPr/>
          </p:nvSpPr>
          <p:spPr>
            <a:xfrm>
              <a:off x="3605" y="3401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5" name="椭圆 1181794"/>
            <p:cNvSpPr/>
            <p:nvPr/>
          </p:nvSpPr>
          <p:spPr>
            <a:xfrm>
              <a:off x="3412" y="3023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6" name="椭圆 1181795"/>
            <p:cNvSpPr/>
            <p:nvPr/>
          </p:nvSpPr>
          <p:spPr>
            <a:xfrm>
              <a:off x="3074" y="2593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7" name="椭圆 1181796"/>
            <p:cNvSpPr/>
            <p:nvPr/>
          </p:nvSpPr>
          <p:spPr>
            <a:xfrm>
              <a:off x="2591" y="2403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8" name="椭圆 1181797"/>
            <p:cNvSpPr/>
            <p:nvPr/>
          </p:nvSpPr>
          <p:spPr>
            <a:xfrm>
              <a:off x="3578" y="3184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799" name="椭圆 1181798"/>
            <p:cNvSpPr/>
            <p:nvPr/>
          </p:nvSpPr>
          <p:spPr>
            <a:xfrm>
              <a:off x="3308" y="2582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0" name="椭圆 1181799"/>
            <p:cNvSpPr/>
            <p:nvPr/>
          </p:nvSpPr>
          <p:spPr>
            <a:xfrm>
              <a:off x="3088" y="2441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1" name="椭圆 1181800"/>
            <p:cNvSpPr/>
            <p:nvPr/>
          </p:nvSpPr>
          <p:spPr>
            <a:xfrm>
              <a:off x="3554" y="2563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2" name="椭圆 1181801"/>
            <p:cNvSpPr/>
            <p:nvPr/>
          </p:nvSpPr>
          <p:spPr>
            <a:xfrm>
              <a:off x="3885" y="2204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3" name="椭圆 1181802"/>
            <p:cNvSpPr/>
            <p:nvPr/>
          </p:nvSpPr>
          <p:spPr>
            <a:xfrm>
              <a:off x="3964" y="2118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4" name="椭圆 1181803"/>
            <p:cNvSpPr/>
            <p:nvPr/>
          </p:nvSpPr>
          <p:spPr>
            <a:xfrm>
              <a:off x="3905" y="1800"/>
              <a:ext cx="147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5" name="椭圆 1181804"/>
            <p:cNvSpPr/>
            <p:nvPr/>
          </p:nvSpPr>
          <p:spPr>
            <a:xfrm>
              <a:off x="4511" y="2117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6" name="椭圆 1181805"/>
            <p:cNvSpPr/>
            <p:nvPr/>
          </p:nvSpPr>
          <p:spPr>
            <a:xfrm>
              <a:off x="4306" y="2031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7" name="椭圆 1181806"/>
            <p:cNvSpPr/>
            <p:nvPr/>
          </p:nvSpPr>
          <p:spPr>
            <a:xfrm>
              <a:off x="3924" y="1377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8" name="椭圆 1181807"/>
            <p:cNvSpPr/>
            <p:nvPr/>
          </p:nvSpPr>
          <p:spPr>
            <a:xfrm>
              <a:off x="4756" y="2082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09" name="椭圆 1181808"/>
            <p:cNvSpPr/>
            <p:nvPr/>
          </p:nvSpPr>
          <p:spPr>
            <a:xfrm>
              <a:off x="4432" y="1971"/>
              <a:ext cx="147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0" name="椭圆 1181809"/>
            <p:cNvSpPr/>
            <p:nvPr/>
          </p:nvSpPr>
          <p:spPr>
            <a:xfrm>
              <a:off x="4041" y="1516"/>
              <a:ext cx="147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1" name="椭圆 1181810"/>
            <p:cNvSpPr/>
            <p:nvPr/>
          </p:nvSpPr>
          <p:spPr>
            <a:xfrm>
              <a:off x="3833" y="1222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2" name="椭圆 1181811"/>
            <p:cNvSpPr/>
            <p:nvPr/>
          </p:nvSpPr>
          <p:spPr>
            <a:xfrm>
              <a:off x="4774" y="2020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3" name="椭圆 1181812"/>
            <p:cNvSpPr/>
            <p:nvPr/>
          </p:nvSpPr>
          <p:spPr>
            <a:xfrm>
              <a:off x="4399" y="1468"/>
              <a:ext cx="144" cy="141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4" name="椭圆 1181813"/>
            <p:cNvSpPr/>
            <p:nvPr/>
          </p:nvSpPr>
          <p:spPr>
            <a:xfrm>
              <a:off x="4227" y="1162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5" name="椭圆 1181814"/>
            <p:cNvSpPr/>
            <p:nvPr/>
          </p:nvSpPr>
          <p:spPr>
            <a:xfrm>
              <a:off x="4752" y="1296"/>
              <a:ext cx="144" cy="140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6" name="任意多边形 1181815"/>
            <p:cNvSpPr/>
            <p:nvPr/>
          </p:nvSpPr>
          <p:spPr>
            <a:xfrm flipV="1">
              <a:off x="3871" y="3253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7" name="任意多边形 1181816"/>
            <p:cNvSpPr/>
            <p:nvPr/>
          </p:nvSpPr>
          <p:spPr>
            <a:xfrm flipV="1">
              <a:off x="4094" y="3215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8" name="任意多边形 1181817"/>
            <p:cNvSpPr/>
            <p:nvPr/>
          </p:nvSpPr>
          <p:spPr>
            <a:xfrm flipV="1">
              <a:off x="4589" y="3227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19" name="任意多边形 1181818"/>
            <p:cNvSpPr/>
            <p:nvPr/>
          </p:nvSpPr>
          <p:spPr>
            <a:xfrm flipV="1">
              <a:off x="4280" y="3153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0" name="任意多边形 1181819"/>
            <p:cNvSpPr/>
            <p:nvPr/>
          </p:nvSpPr>
          <p:spPr>
            <a:xfrm flipV="1">
              <a:off x="3871" y="2726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1" name="任意多边形 1181820"/>
            <p:cNvSpPr/>
            <p:nvPr/>
          </p:nvSpPr>
          <p:spPr>
            <a:xfrm flipV="1">
              <a:off x="4840" y="3273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2" name="任意多边形 1181821"/>
            <p:cNvSpPr/>
            <p:nvPr/>
          </p:nvSpPr>
          <p:spPr>
            <a:xfrm flipV="1">
              <a:off x="4502" y="3159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3" name="任意多边形 1181822"/>
            <p:cNvSpPr/>
            <p:nvPr/>
          </p:nvSpPr>
          <p:spPr>
            <a:xfrm flipV="1">
              <a:off x="4263" y="2538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4" name="任意多边形 1181823"/>
            <p:cNvSpPr/>
            <p:nvPr/>
          </p:nvSpPr>
          <p:spPr>
            <a:xfrm flipV="1">
              <a:off x="3773" y="2296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5" name="任意多边形 1181824"/>
            <p:cNvSpPr/>
            <p:nvPr/>
          </p:nvSpPr>
          <p:spPr>
            <a:xfrm flipV="1">
              <a:off x="4740" y="3053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6" name="任意多边形 1181825"/>
            <p:cNvSpPr/>
            <p:nvPr/>
          </p:nvSpPr>
          <p:spPr>
            <a:xfrm flipV="1">
              <a:off x="4342" y="2718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7" name="任意多边形 1181826"/>
            <p:cNvSpPr/>
            <p:nvPr/>
          </p:nvSpPr>
          <p:spPr>
            <a:xfrm flipV="1">
              <a:off x="3989" y="2378"/>
              <a:ext cx="183" cy="168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8" name="任意多边形 1181827"/>
            <p:cNvSpPr/>
            <p:nvPr/>
          </p:nvSpPr>
          <p:spPr>
            <a:xfrm flipV="1">
              <a:off x="4786" y="2544"/>
              <a:ext cx="185" cy="168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29" name="任意多边形 1181828"/>
            <p:cNvSpPr/>
            <p:nvPr/>
          </p:nvSpPr>
          <p:spPr>
            <a:xfrm flipV="1">
              <a:off x="4603" y="2337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0" name="任意多边形 1181829"/>
            <p:cNvSpPr/>
            <p:nvPr/>
          </p:nvSpPr>
          <p:spPr>
            <a:xfrm flipV="1">
              <a:off x="2577" y="2138"/>
              <a:ext cx="185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1" name="任意多边形 1181830"/>
            <p:cNvSpPr/>
            <p:nvPr/>
          </p:nvSpPr>
          <p:spPr>
            <a:xfrm flipV="1">
              <a:off x="3002" y="2185"/>
              <a:ext cx="186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2" name="任意多边形 1181831"/>
            <p:cNvSpPr/>
            <p:nvPr/>
          </p:nvSpPr>
          <p:spPr>
            <a:xfrm flipV="1">
              <a:off x="3189" y="2076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3" name="任意多边形 1181832"/>
            <p:cNvSpPr/>
            <p:nvPr/>
          </p:nvSpPr>
          <p:spPr>
            <a:xfrm flipV="1">
              <a:off x="3126" y="1657"/>
              <a:ext cx="185" cy="168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4" name="任意多边形 1181833"/>
            <p:cNvSpPr/>
            <p:nvPr/>
          </p:nvSpPr>
          <p:spPr>
            <a:xfrm flipV="1">
              <a:off x="2659" y="1260"/>
              <a:ext cx="183" cy="168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5" name="任意多边形 1181834"/>
            <p:cNvSpPr/>
            <p:nvPr/>
          </p:nvSpPr>
          <p:spPr>
            <a:xfrm flipV="1">
              <a:off x="3567" y="2119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6" name="任意多边形 1181835"/>
            <p:cNvSpPr/>
            <p:nvPr/>
          </p:nvSpPr>
          <p:spPr>
            <a:xfrm flipV="1">
              <a:off x="3246" y="1904"/>
              <a:ext cx="183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7" name="任意多边形 1181836"/>
            <p:cNvSpPr/>
            <p:nvPr/>
          </p:nvSpPr>
          <p:spPr>
            <a:xfrm flipV="1">
              <a:off x="2982" y="1583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8" name="任意多边形 1181837"/>
            <p:cNvSpPr/>
            <p:nvPr/>
          </p:nvSpPr>
          <p:spPr>
            <a:xfrm flipV="1">
              <a:off x="2599" y="1143"/>
              <a:ext cx="185" cy="168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1"/>
                  </a:moveTo>
                  <a:lnTo>
                    <a:pt x="26" y="41"/>
                  </a:lnTo>
                  <a:lnTo>
                    <a:pt x="35" y="65"/>
                  </a:lnTo>
                  <a:lnTo>
                    <a:pt x="43" y="41"/>
                  </a:lnTo>
                  <a:lnTo>
                    <a:pt x="69" y="41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39" name="任意多边形 1181838"/>
            <p:cNvSpPr/>
            <p:nvPr/>
          </p:nvSpPr>
          <p:spPr>
            <a:xfrm flipV="1">
              <a:off x="3539" y="1943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0" name="任意多边形 1181839"/>
            <p:cNvSpPr/>
            <p:nvPr/>
          </p:nvSpPr>
          <p:spPr>
            <a:xfrm flipV="1">
              <a:off x="3176" y="1619"/>
              <a:ext cx="186" cy="170"/>
            </a:xfrm>
            <a:custGeom>
              <a:avLst/>
              <a:gdLst/>
              <a:ahLst/>
              <a:cxnLst/>
              <a:rect l="0" t="0" r="0" b="0"/>
              <a:pathLst>
                <a:path w="69" h="65">
                  <a:moveTo>
                    <a:pt x="0" y="40"/>
                  </a:moveTo>
                  <a:lnTo>
                    <a:pt x="26" y="40"/>
                  </a:lnTo>
                  <a:lnTo>
                    <a:pt x="35" y="65"/>
                  </a:lnTo>
                  <a:lnTo>
                    <a:pt x="43" y="40"/>
                  </a:lnTo>
                  <a:lnTo>
                    <a:pt x="69" y="40"/>
                  </a:lnTo>
                  <a:lnTo>
                    <a:pt x="48" y="25"/>
                  </a:lnTo>
                  <a:lnTo>
                    <a:pt x="56" y="0"/>
                  </a:lnTo>
                  <a:lnTo>
                    <a:pt x="35" y="15"/>
                  </a:lnTo>
                  <a:lnTo>
                    <a:pt x="13" y="0"/>
                  </a:lnTo>
                  <a:lnTo>
                    <a:pt x="21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1" name="任意多边形 1181840"/>
            <p:cNvSpPr/>
            <p:nvPr/>
          </p:nvSpPr>
          <p:spPr>
            <a:xfrm flipV="1">
              <a:off x="2794" y="1164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2" name="任意多边形 1181841"/>
            <p:cNvSpPr/>
            <p:nvPr/>
          </p:nvSpPr>
          <p:spPr>
            <a:xfrm flipV="1">
              <a:off x="3643" y="1374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0"/>
                  </a:moveTo>
                  <a:lnTo>
                    <a:pt x="26" y="40"/>
                  </a:lnTo>
                  <a:lnTo>
                    <a:pt x="34" y="65"/>
                  </a:lnTo>
                  <a:lnTo>
                    <a:pt x="42" y="40"/>
                  </a:lnTo>
                  <a:lnTo>
                    <a:pt x="68" y="40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0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3" name="任意多边形 1181842"/>
            <p:cNvSpPr/>
            <p:nvPr/>
          </p:nvSpPr>
          <p:spPr>
            <a:xfrm flipV="1">
              <a:off x="3436" y="1167"/>
              <a:ext cx="181" cy="170"/>
            </a:xfrm>
            <a:custGeom>
              <a:avLst/>
              <a:gdLst/>
              <a:ahLst/>
              <a:cxnLst/>
              <a:rect l="0" t="0" r="0" b="0"/>
              <a:pathLst>
                <a:path w="68" h="65">
                  <a:moveTo>
                    <a:pt x="0" y="41"/>
                  </a:moveTo>
                  <a:lnTo>
                    <a:pt x="26" y="41"/>
                  </a:lnTo>
                  <a:lnTo>
                    <a:pt x="34" y="65"/>
                  </a:lnTo>
                  <a:lnTo>
                    <a:pt x="42" y="41"/>
                  </a:lnTo>
                  <a:lnTo>
                    <a:pt x="68" y="41"/>
                  </a:lnTo>
                  <a:lnTo>
                    <a:pt x="48" y="25"/>
                  </a:lnTo>
                  <a:lnTo>
                    <a:pt x="55" y="0"/>
                  </a:lnTo>
                  <a:lnTo>
                    <a:pt x="34" y="15"/>
                  </a:lnTo>
                  <a:lnTo>
                    <a:pt x="13" y="0"/>
                  </a:lnTo>
                  <a:lnTo>
                    <a:pt x="20" y="25"/>
                  </a:lnTo>
                  <a:lnTo>
                    <a:pt x="0" y="41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4" name="椭圆 1181843"/>
            <p:cNvSpPr/>
            <p:nvPr/>
          </p:nvSpPr>
          <p:spPr>
            <a:xfrm>
              <a:off x="2166" y="3388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5" name="椭圆 1181844"/>
            <p:cNvSpPr/>
            <p:nvPr/>
          </p:nvSpPr>
          <p:spPr>
            <a:xfrm>
              <a:off x="2166" y="3275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6" name="椭圆 1181845"/>
            <p:cNvSpPr/>
            <p:nvPr/>
          </p:nvSpPr>
          <p:spPr>
            <a:xfrm>
              <a:off x="2166" y="3013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7" name="椭圆 1181846"/>
            <p:cNvSpPr/>
            <p:nvPr/>
          </p:nvSpPr>
          <p:spPr>
            <a:xfrm>
              <a:off x="2166" y="3438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8" name="椭圆 1181847"/>
            <p:cNvSpPr/>
            <p:nvPr/>
          </p:nvSpPr>
          <p:spPr>
            <a:xfrm>
              <a:off x="2166" y="3048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49" name="椭圆 1181848"/>
            <p:cNvSpPr/>
            <p:nvPr/>
          </p:nvSpPr>
          <p:spPr>
            <a:xfrm>
              <a:off x="2166" y="253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0" name="椭圆 1181849"/>
            <p:cNvSpPr/>
            <p:nvPr/>
          </p:nvSpPr>
          <p:spPr>
            <a:xfrm>
              <a:off x="2166" y="3411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1" name="椭圆 1181850"/>
            <p:cNvSpPr/>
            <p:nvPr/>
          </p:nvSpPr>
          <p:spPr>
            <a:xfrm>
              <a:off x="2166" y="3034"/>
              <a:ext cx="129" cy="124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2" name="椭圆 1181851"/>
            <p:cNvSpPr/>
            <p:nvPr/>
          </p:nvSpPr>
          <p:spPr>
            <a:xfrm>
              <a:off x="2166" y="2603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3" name="椭圆 1181852"/>
            <p:cNvSpPr/>
            <p:nvPr/>
          </p:nvSpPr>
          <p:spPr>
            <a:xfrm>
              <a:off x="2166" y="2414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4" name="椭圆 1181853"/>
            <p:cNvSpPr/>
            <p:nvPr/>
          </p:nvSpPr>
          <p:spPr>
            <a:xfrm>
              <a:off x="2166" y="3195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5" name="椭圆 1181854"/>
            <p:cNvSpPr/>
            <p:nvPr/>
          </p:nvSpPr>
          <p:spPr>
            <a:xfrm>
              <a:off x="2166" y="259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6" name="椭圆 1181855"/>
            <p:cNvSpPr/>
            <p:nvPr/>
          </p:nvSpPr>
          <p:spPr>
            <a:xfrm>
              <a:off x="2166" y="2452"/>
              <a:ext cx="129" cy="124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7" name="椭圆 1181856"/>
            <p:cNvSpPr/>
            <p:nvPr/>
          </p:nvSpPr>
          <p:spPr>
            <a:xfrm>
              <a:off x="2166" y="2573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8" name="椭圆 1181857"/>
            <p:cNvSpPr/>
            <p:nvPr/>
          </p:nvSpPr>
          <p:spPr>
            <a:xfrm>
              <a:off x="2166" y="2214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59" name="椭圆 1181858"/>
            <p:cNvSpPr/>
            <p:nvPr/>
          </p:nvSpPr>
          <p:spPr>
            <a:xfrm>
              <a:off x="2166" y="2129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0" name="椭圆 1181859"/>
            <p:cNvSpPr/>
            <p:nvPr/>
          </p:nvSpPr>
          <p:spPr>
            <a:xfrm>
              <a:off x="2166" y="1811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1" name="椭圆 1181860"/>
            <p:cNvSpPr/>
            <p:nvPr/>
          </p:nvSpPr>
          <p:spPr>
            <a:xfrm>
              <a:off x="2166" y="2127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2" name="椭圆 1181861"/>
            <p:cNvSpPr/>
            <p:nvPr/>
          </p:nvSpPr>
          <p:spPr>
            <a:xfrm>
              <a:off x="2166" y="204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3" name="椭圆 1181862"/>
            <p:cNvSpPr/>
            <p:nvPr/>
          </p:nvSpPr>
          <p:spPr>
            <a:xfrm>
              <a:off x="2166" y="1387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4" name="椭圆 1181863"/>
            <p:cNvSpPr/>
            <p:nvPr/>
          </p:nvSpPr>
          <p:spPr>
            <a:xfrm>
              <a:off x="2166" y="2093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5" name="椭圆 1181864"/>
            <p:cNvSpPr/>
            <p:nvPr/>
          </p:nvSpPr>
          <p:spPr>
            <a:xfrm>
              <a:off x="2166" y="198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6" name="椭圆 1181865"/>
            <p:cNvSpPr/>
            <p:nvPr/>
          </p:nvSpPr>
          <p:spPr>
            <a:xfrm>
              <a:off x="2166" y="1527"/>
              <a:ext cx="129" cy="124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7" name="椭圆 1181866"/>
            <p:cNvSpPr/>
            <p:nvPr/>
          </p:nvSpPr>
          <p:spPr>
            <a:xfrm>
              <a:off x="2166" y="123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8" name="椭圆 1181867"/>
            <p:cNvSpPr/>
            <p:nvPr/>
          </p:nvSpPr>
          <p:spPr>
            <a:xfrm>
              <a:off x="2166" y="2031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69" name="椭圆 1181868"/>
            <p:cNvSpPr/>
            <p:nvPr/>
          </p:nvSpPr>
          <p:spPr>
            <a:xfrm>
              <a:off x="2166" y="1479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0" name="椭圆 1181869"/>
            <p:cNvSpPr/>
            <p:nvPr/>
          </p:nvSpPr>
          <p:spPr>
            <a:xfrm>
              <a:off x="2166" y="1172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1" name="椭圆 1181870"/>
            <p:cNvSpPr/>
            <p:nvPr/>
          </p:nvSpPr>
          <p:spPr>
            <a:xfrm>
              <a:off x="2166" y="1307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2" name="椭圆 1181871"/>
            <p:cNvSpPr/>
            <p:nvPr/>
          </p:nvSpPr>
          <p:spPr>
            <a:xfrm>
              <a:off x="2579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3" name="椭圆 1181872"/>
            <p:cNvSpPr/>
            <p:nvPr/>
          </p:nvSpPr>
          <p:spPr>
            <a:xfrm>
              <a:off x="2897" y="3840"/>
              <a:ext cx="126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4" name="椭圆 1181873"/>
            <p:cNvSpPr/>
            <p:nvPr/>
          </p:nvSpPr>
          <p:spPr>
            <a:xfrm>
              <a:off x="2640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5" name="椭圆 1181874"/>
            <p:cNvSpPr/>
            <p:nvPr/>
          </p:nvSpPr>
          <p:spPr>
            <a:xfrm>
              <a:off x="3415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6" name="椭圆 1181875"/>
            <p:cNvSpPr/>
            <p:nvPr/>
          </p:nvSpPr>
          <p:spPr>
            <a:xfrm>
              <a:off x="3074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7" name="椭圆 1181876"/>
            <p:cNvSpPr/>
            <p:nvPr/>
          </p:nvSpPr>
          <p:spPr>
            <a:xfrm>
              <a:off x="2742" y="3840"/>
              <a:ext cx="126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8" name="椭圆 1181877"/>
            <p:cNvSpPr/>
            <p:nvPr/>
          </p:nvSpPr>
          <p:spPr>
            <a:xfrm>
              <a:off x="3610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79" name="椭圆 1181878"/>
            <p:cNvSpPr/>
            <p:nvPr/>
          </p:nvSpPr>
          <p:spPr>
            <a:xfrm>
              <a:off x="3417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0" name="椭圆 1181879"/>
            <p:cNvSpPr/>
            <p:nvPr/>
          </p:nvSpPr>
          <p:spPr>
            <a:xfrm>
              <a:off x="3078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1" name="椭圆 1181880"/>
            <p:cNvSpPr/>
            <p:nvPr/>
          </p:nvSpPr>
          <p:spPr>
            <a:xfrm>
              <a:off x="2596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2" name="椭圆 1181881"/>
            <p:cNvSpPr/>
            <p:nvPr/>
          </p:nvSpPr>
          <p:spPr>
            <a:xfrm>
              <a:off x="3583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3" name="椭圆 1181882"/>
            <p:cNvSpPr/>
            <p:nvPr/>
          </p:nvSpPr>
          <p:spPr>
            <a:xfrm>
              <a:off x="3312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4" name="椭圆 1181883"/>
            <p:cNvSpPr/>
            <p:nvPr/>
          </p:nvSpPr>
          <p:spPr>
            <a:xfrm>
              <a:off x="3093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5" name="椭圆 1181884"/>
            <p:cNvSpPr/>
            <p:nvPr/>
          </p:nvSpPr>
          <p:spPr>
            <a:xfrm>
              <a:off x="3559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6" name="椭圆 1181885"/>
            <p:cNvSpPr/>
            <p:nvPr/>
          </p:nvSpPr>
          <p:spPr>
            <a:xfrm>
              <a:off x="3890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7" name="椭圆 1181886"/>
            <p:cNvSpPr/>
            <p:nvPr/>
          </p:nvSpPr>
          <p:spPr>
            <a:xfrm>
              <a:off x="3969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8" name="椭圆 1181887"/>
            <p:cNvSpPr/>
            <p:nvPr/>
          </p:nvSpPr>
          <p:spPr>
            <a:xfrm>
              <a:off x="3910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89" name="椭圆 1181888"/>
            <p:cNvSpPr/>
            <p:nvPr/>
          </p:nvSpPr>
          <p:spPr>
            <a:xfrm>
              <a:off x="4516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0" name="椭圆 1181889"/>
            <p:cNvSpPr/>
            <p:nvPr/>
          </p:nvSpPr>
          <p:spPr>
            <a:xfrm>
              <a:off x="4310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1" name="椭圆 1181890"/>
            <p:cNvSpPr/>
            <p:nvPr/>
          </p:nvSpPr>
          <p:spPr>
            <a:xfrm>
              <a:off x="3929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2" name="椭圆 1181891"/>
            <p:cNvSpPr/>
            <p:nvPr/>
          </p:nvSpPr>
          <p:spPr>
            <a:xfrm>
              <a:off x="4761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3" name="椭圆 1181892"/>
            <p:cNvSpPr/>
            <p:nvPr/>
          </p:nvSpPr>
          <p:spPr>
            <a:xfrm>
              <a:off x="4437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4" name="椭圆 1181893"/>
            <p:cNvSpPr/>
            <p:nvPr/>
          </p:nvSpPr>
          <p:spPr>
            <a:xfrm>
              <a:off x="4046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5" name="椭圆 1181894"/>
            <p:cNvSpPr/>
            <p:nvPr/>
          </p:nvSpPr>
          <p:spPr>
            <a:xfrm>
              <a:off x="3837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6" name="椭圆 1181895"/>
            <p:cNvSpPr/>
            <p:nvPr/>
          </p:nvSpPr>
          <p:spPr>
            <a:xfrm>
              <a:off x="4778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7" name="椭圆 1181896"/>
            <p:cNvSpPr/>
            <p:nvPr/>
          </p:nvSpPr>
          <p:spPr>
            <a:xfrm>
              <a:off x="4404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8" name="椭圆 1181897"/>
            <p:cNvSpPr/>
            <p:nvPr/>
          </p:nvSpPr>
          <p:spPr>
            <a:xfrm>
              <a:off x="4231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899" name="椭圆 1181898"/>
            <p:cNvSpPr/>
            <p:nvPr/>
          </p:nvSpPr>
          <p:spPr>
            <a:xfrm>
              <a:off x="4756" y="3840"/>
              <a:ext cx="129" cy="125"/>
            </a:xfrm>
            <a:prstGeom prst="ellipse">
              <a:avLst/>
            </a:prstGeom>
            <a:solidFill>
              <a:srgbClr val="FFFFFF"/>
            </a:solidFill>
            <a:ln w="30226" cap="rnd" cmpd="sng">
              <a:solidFill>
                <a:srgbClr val="CC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0" name="任意多边形 1181899"/>
            <p:cNvSpPr/>
            <p:nvPr/>
          </p:nvSpPr>
          <p:spPr>
            <a:xfrm flipV="1">
              <a:off x="2256" y="3274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1" name="任意多边形 1181900"/>
            <p:cNvSpPr/>
            <p:nvPr/>
          </p:nvSpPr>
          <p:spPr>
            <a:xfrm flipV="1">
              <a:off x="2256" y="323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2" name="任意多边形 1181901"/>
            <p:cNvSpPr/>
            <p:nvPr/>
          </p:nvSpPr>
          <p:spPr>
            <a:xfrm flipV="1">
              <a:off x="2256" y="3249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3" name="任意多边形 1181902"/>
            <p:cNvSpPr/>
            <p:nvPr/>
          </p:nvSpPr>
          <p:spPr>
            <a:xfrm flipV="1">
              <a:off x="2256" y="3175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4" name="任意多边形 1181903"/>
            <p:cNvSpPr/>
            <p:nvPr/>
          </p:nvSpPr>
          <p:spPr>
            <a:xfrm flipV="1">
              <a:off x="2256" y="2748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5" name="任意多边形 1181904"/>
            <p:cNvSpPr/>
            <p:nvPr/>
          </p:nvSpPr>
          <p:spPr>
            <a:xfrm flipV="1">
              <a:off x="2256" y="3295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6" name="任意多边形 1181905"/>
            <p:cNvSpPr/>
            <p:nvPr/>
          </p:nvSpPr>
          <p:spPr>
            <a:xfrm flipV="1">
              <a:off x="2256" y="3181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7" name="任意多边形 1181906"/>
            <p:cNvSpPr/>
            <p:nvPr/>
          </p:nvSpPr>
          <p:spPr>
            <a:xfrm flipV="1">
              <a:off x="2256" y="2559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8" name="任意多边形 1181907"/>
            <p:cNvSpPr/>
            <p:nvPr/>
          </p:nvSpPr>
          <p:spPr>
            <a:xfrm flipV="1">
              <a:off x="2256" y="2318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09" name="任意多边形 1181908"/>
            <p:cNvSpPr/>
            <p:nvPr/>
          </p:nvSpPr>
          <p:spPr>
            <a:xfrm flipV="1">
              <a:off x="2256" y="3075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0" name="任意多边形 1181909"/>
            <p:cNvSpPr/>
            <p:nvPr/>
          </p:nvSpPr>
          <p:spPr>
            <a:xfrm flipV="1">
              <a:off x="2256" y="2740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1" name="任意多边形 1181910"/>
            <p:cNvSpPr/>
            <p:nvPr/>
          </p:nvSpPr>
          <p:spPr>
            <a:xfrm flipV="1">
              <a:off x="2256" y="2398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2" name="任意多边形 1181911"/>
            <p:cNvSpPr/>
            <p:nvPr/>
          </p:nvSpPr>
          <p:spPr>
            <a:xfrm flipV="1">
              <a:off x="2256" y="2564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3" name="任意多边形 1181912"/>
            <p:cNvSpPr/>
            <p:nvPr/>
          </p:nvSpPr>
          <p:spPr>
            <a:xfrm flipV="1">
              <a:off x="2256" y="2359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4" name="任意多边形 1181913"/>
            <p:cNvSpPr/>
            <p:nvPr/>
          </p:nvSpPr>
          <p:spPr>
            <a:xfrm flipV="1">
              <a:off x="2256" y="2159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5" name="任意多边形 1181914"/>
            <p:cNvSpPr/>
            <p:nvPr/>
          </p:nvSpPr>
          <p:spPr>
            <a:xfrm flipV="1">
              <a:off x="2256" y="2207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6" name="任意多边形 1181915"/>
            <p:cNvSpPr/>
            <p:nvPr/>
          </p:nvSpPr>
          <p:spPr>
            <a:xfrm flipV="1">
              <a:off x="2256" y="2098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7" name="任意多边形 1181916"/>
            <p:cNvSpPr/>
            <p:nvPr/>
          </p:nvSpPr>
          <p:spPr>
            <a:xfrm flipV="1">
              <a:off x="2256" y="1677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8" name="任意多边形 1181917"/>
            <p:cNvSpPr/>
            <p:nvPr/>
          </p:nvSpPr>
          <p:spPr>
            <a:xfrm flipV="1">
              <a:off x="2256" y="1280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19" name="任意多边形 1181918"/>
            <p:cNvSpPr/>
            <p:nvPr/>
          </p:nvSpPr>
          <p:spPr>
            <a:xfrm flipV="1">
              <a:off x="2256" y="2140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0" name="任意多边形 1181919"/>
            <p:cNvSpPr/>
            <p:nvPr/>
          </p:nvSpPr>
          <p:spPr>
            <a:xfrm flipV="1">
              <a:off x="2256" y="1925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1" name="任意多边形 1181920"/>
            <p:cNvSpPr/>
            <p:nvPr/>
          </p:nvSpPr>
          <p:spPr>
            <a:xfrm flipV="1">
              <a:off x="2256" y="1604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2" name="任意多边形 1181921"/>
            <p:cNvSpPr/>
            <p:nvPr/>
          </p:nvSpPr>
          <p:spPr>
            <a:xfrm flipV="1">
              <a:off x="2256" y="1163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3" name="任意多边形 1181922"/>
            <p:cNvSpPr/>
            <p:nvPr/>
          </p:nvSpPr>
          <p:spPr>
            <a:xfrm flipV="1">
              <a:off x="2256" y="1965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4" name="任意多边形 1181923"/>
            <p:cNvSpPr/>
            <p:nvPr/>
          </p:nvSpPr>
          <p:spPr>
            <a:xfrm flipV="1">
              <a:off x="2256" y="1641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5" name="任意多边形 1181924"/>
            <p:cNvSpPr/>
            <p:nvPr/>
          </p:nvSpPr>
          <p:spPr>
            <a:xfrm flipV="1">
              <a:off x="2256" y="1185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6" name="任意多边形 1181925"/>
            <p:cNvSpPr/>
            <p:nvPr/>
          </p:nvSpPr>
          <p:spPr>
            <a:xfrm flipV="1">
              <a:off x="2256" y="1396"/>
              <a:ext cx="156" cy="140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7" name="任意多边形 1181926"/>
            <p:cNvSpPr/>
            <p:nvPr/>
          </p:nvSpPr>
          <p:spPr>
            <a:xfrm flipV="1">
              <a:off x="2256" y="1188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4"/>
                  </a:moveTo>
                  <a:lnTo>
                    <a:pt x="22" y="34"/>
                  </a:lnTo>
                  <a:lnTo>
                    <a:pt x="29" y="54"/>
                  </a:lnTo>
                  <a:lnTo>
                    <a:pt x="36" y="34"/>
                  </a:lnTo>
                  <a:lnTo>
                    <a:pt x="58" y="34"/>
                  </a:lnTo>
                  <a:lnTo>
                    <a:pt x="40" y="21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1"/>
                  </a:lnTo>
                  <a:lnTo>
                    <a:pt x="0" y="34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8" name="任意多边形 1181927"/>
            <p:cNvSpPr/>
            <p:nvPr/>
          </p:nvSpPr>
          <p:spPr>
            <a:xfrm flipV="1">
              <a:off x="3880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29" name="任意多边形 1181928"/>
            <p:cNvSpPr/>
            <p:nvPr/>
          </p:nvSpPr>
          <p:spPr>
            <a:xfrm flipV="1">
              <a:off x="4102" y="3726"/>
              <a:ext cx="153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0" name="任意多边形 1181929"/>
            <p:cNvSpPr/>
            <p:nvPr/>
          </p:nvSpPr>
          <p:spPr>
            <a:xfrm flipV="1">
              <a:off x="4598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1" name="任意多边形 1181930"/>
            <p:cNvSpPr/>
            <p:nvPr/>
          </p:nvSpPr>
          <p:spPr>
            <a:xfrm flipV="1">
              <a:off x="4288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2" name="任意多边形 1181931"/>
            <p:cNvSpPr/>
            <p:nvPr/>
          </p:nvSpPr>
          <p:spPr>
            <a:xfrm flipV="1">
              <a:off x="3880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3" name="任意多边形 1181932"/>
            <p:cNvSpPr/>
            <p:nvPr/>
          </p:nvSpPr>
          <p:spPr>
            <a:xfrm flipV="1">
              <a:off x="4848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4" name="任意多边形 1181933"/>
            <p:cNvSpPr/>
            <p:nvPr/>
          </p:nvSpPr>
          <p:spPr>
            <a:xfrm flipV="1">
              <a:off x="4510" y="3726"/>
              <a:ext cx="153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5" name="任意多边形 1181934"/>
            <p:cNvSpPr/>
            <p:nvPr/>
          </p:nvSpPr>
          <p:spPr>
            <a:xfrm flipV="1">
              <a:off x="4272" y="3726"/>
              <a:ext cx="153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6" name="任意多边形 1181935"/>
            <p:cNvSpPr/>
            <p:nvPr/>
          </p:nvSpPr>
          <p:spPr>
            <a:xfrm flipV="1">
              <a:off x="3782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7" name="任意多边形 1181936"/>
            <p:cNvSpPr/>
            <p:nvPr/>
          </p:nvSpPr>
          <p:spPr>
            <a:xfrm flipV="1">
              <a:off x="4748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8" name="任意多边形 1181937"/>
            <p:cNvSpPr/>
            <p:nvPr/>
          </p:nvSpPr>
          <p:spPr>
            <a:xfrm flipV="1">
              <a:off x="4350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39" name="任意多边形 1181938"/>
            <p:cNvSpPr/>
            <p:nvPr/>
          </p:nvSpPr>
          <p:spPr>
            <a:xfrm flipV="1">
              <a:off x="3997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0" name="任意多边形 1181939"/>
            <p:cNvSpPr/>
            <p:nvPr/>
          </p:nvSpPr>
          <p:spPr>
            <a:xfrm flipV="1">
              <a:off x="4796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1" name="任意多边形 1181940"/>
            <p:cNvSpPr/>
            <p:nvPr/>
          </p:nvSpPr>
          <p:spPr>
            <a:xfrm flipV="1">
              <a:off x="4611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2" name="任意多边形 1181941"/>
            <p:cNvSpPr/>
            <p:nvPr/>
          </p:nvSpPr>
          <p:spPr>
            <a:xfrm flipV="1">
              <a:off x="2587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3" name="任意多边形 1181942"/>
            <p:cNvSpPr/>
            <p:nvPr/>
          </p:nvSpPr>
          <p:spPr>
            <a:xfrm flipV="1">
              <a:off x="3012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4" name="任意多边形 1181943"/>
            <p:cNvSpPr/>
            <p:nvPr/>
          </p:nvSpPr>
          <p:spPr>
            <a:xfrm flipV="1">
              <a:off x="3197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5" name="任意多边形 1181944"/>
            <p:cNvSpPr/>
            <p:nvPr/>
          </p:nvSpPr>
          <p:spPr>
            <a:xfrm flipV="1">
              <a:off x="3135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6" name="任意多边形 1181945"/>
            <p:cNvSpPr/>
            <p:nvPr/>
          </p:nvSpPr>
          <p:spPr>
            <a:xfrm flipV="1">
              <a:off x="2667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7" name="任意多边形 1181946"/>
            <p:cNvSpPr/>
            <p:nvPr/>
          </p:nvSpPr>
          <p:spPr>
            <a:xfrm flipV="1">
              <a:off x="3575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8" name="任意多边形 1181947"/>
            <p:cNvSpPr/>
            <p:nvPr/>
          </p:nvSpPr>
          <p:spPr>
            <a:xfrm flipV="1">
              <a:off x="3254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49" name="任意多边形 1181948"/>
            <p:cNvSpPr/>
            <p:nvPr/>
          </p:nvSpPr>
          <p:spPr>
            <a:xfrm flipV="1">
              <a:off x="2990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0" name="任意多边形 1181949"/>
            <p:cNvSpPr/>
            <p:nvPr/>
          </p:nvSpPr>
          <p:spPr>
            <a:xfrm flipV="1">
              <a:off x="2609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1" name="任意多边形 1181950"/>
            <p:cNvSpPr/>
            <p:nvPr/>
          </p:nvSpPr>
          <p:spPr>
            <a:xfrm flipV="1">
              <a:off x="3546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2" name="任意多边形 1181951"/>
            <p:cNvSpPr/>
            <p:nvPr/>
          </p:nvSpPr>
          <p:spPr>
            <a:xfrm flipV="1">
              <a:off x="3186" y="3726"/>
              <a:ext cx="152" cy="141"/>
            </a:xfrm>
            <a:custGeom>
              <a:avLst/>
              <a:gdLst/>
              <a:ahLst/>
              <a:cxnLst/>
              <a:rect l="0" t="0" r="0" b="0"/>
              <a:pathLst>
                <a:path w="57" h="54">
                  <a:moveTo>
                    <a:pt x="0" y="33"/>
                  </a:moveTo>
                  <a:lnTo>
                    <a:pt x="21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7" y="33"/>
                  </a:lnTo>
                  <a:lnTo>
                    <a:pt x="40" y="20"/>
                  </a:lnTo>
                  <a:lnTo>
                    <a:pt x="46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7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3" name="任意多边形 1181952"/>
            <p:cNvSpPr/>
            <p:nvPr/>
          </p:nvSpPr>
          <p:spPr>
            <a:xfrm flipV="1">
              <a:off x="2802" y="3726"/>
              <a:ext cx="153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4" name="任意多边形 1181953"/>
            <p:cNvSpPr/>
            <p:nvPr/>
          </p:nvSpPr>
          <p:spPr>
            <a:xfrm flipV="1">
              <a:off x="3651" y="3726"/>
              <a:ext cx="156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5" name="任意多边形 1181954"/>
            <p:cNvSpPr/>
            <p:nvPr/>
          </p:nvSpPr>
          <p:spPr>
            <a:xfrm flipV="1">
              <a:off x="3444" y="3726"/>
              <a:ext cx="153" cy="141"/>
            </a:xfrm>
            <a:custGeom>
              <a:avLst/>
              <a:gdLst/>
              <a:ahLst/>
              <a:cxnLst/>
              <a:rect l="0" t="0" r="0" b="0"/>
              <a:pathLst>
                <a:path w="58" h="54">
                  <a:moveTo>
                    <a:pt x="0" y="33"/>
                  </a:moveTo>
                  <a:lnTo>
                    <a:pt x="22" y="33"/>
                  </a:lnTo>
                  <a:lnTo>
                    <a:pt x="29" y="54"/>
                  </a:lnTo>
                  <a:lnTo>
                    <a:pt x="36" y="33"/>
                  </a:lnTo>
                  <a:lnTo>
                    <a:pt x="58" y="33"/>
                  </a:lnTo>
                  <a:lnTo>
                    <a:pt x="40" y="20"/>
                  </a:lnTo>
                  <a:lnTo>
                    <a:pt x="47" y="0"/>
                  </a:lnTo>
                  <a:lnTo>
                    <a:pt x="29" y="12"/>
                  </a:lnTo>
                  <a:lnTo>
                    <a:pt x="11" y="0"/>
                  </a:lnTo>
                  <a:lnTo>
                    <a:pt x="18" y="20"/>
                  </a:lnTo>
                  <a:lnTo>
                    <a:pt x="0" y="33"/>
                  </a:lnTo>
                  <a:close/>
                </a:path>
              </a:pathLst>
            </a:custGeom>
            <a:noFill/>
            <a:ln w="30226" cap="rnd" cmpd="sng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6" name="直接连接符 1181955"/>
            <p:cNvSpPr/>
            <p:nvPr/>
          </p:nvSpPr>
          <p:spPr>
            <a:xfrm>
              <a:off x="2388" y="3716"/>
              <a:ext cx="2984" cy="1"/>
            </a:xfrm>
            <a:prstGeom prst="line">
              <a:avLst/>
            </a:prstGeom>
            <a:ln w="301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7" name="任意多边形 1181956"/>
            <p:cNvSpPr/>
            <p:nvPr/>
          </p:nvSpPr>
          <p:spPr>
            <a:xfrm flipV="1">
              <a:off x="5339" y="3680"/>
              <a:ext cx="95" cy="71"/>
            </a:xfrm>
            <a:custGeom>
              <a:avLst/>
              <a:gdLst/>
              <a:ahLst/>
              <a:cxnLst/>
              <a:rect l="0" t="0" r="0" b="0"/>
              <a:pathLst>
                <a:path w="60" h="45">
                  <a:moveTo>
                    <a:pt x="0" y="45"/>
                  </a:moveTo>
                  <a:lnTo>
                    <a:pt x="60" y="22"/>
                  </a:lnTo>
                  <a:lnTo>
                    <a:pt x="0" y="0"/>
                  </a:lnTo>
                  <a:lnTo>
                    <a:pt x="21" y="2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8" name="直接连接符 1181957"/>
            <p:cNvSpPr/>
            <p:nvPr/>
          </p:nvSpPr>
          <p:spPr>
            <a:xfrm flipV="1">
              <a:off x="2448" y="720"/>
              <a:ext cx="1" cy="2976"/>
            </a:xfrm>
            <a:prstGeom prst="line">
              <a:avLst/>
            </a:prstGeom>
            <a:ln w="301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59" name="任意多边形 1181958"/>
            <p:cNvSpPr/>
            <p:nvPr/>
          </p:nvSpPr>
          <p:spPr>
            <a:xfrm flipV="1">
              <a:off x="2400" y="672"/>
              <a:ext cx="71" cy="95"/>
            </a:xfrm>
            <a:custGeom>
              <a:avLst/>
              <a:gdLst/>
              <a:ahLst/>
              <a:cxnLst/>
              <a:rect l="0" t="0" r="0" b="0"/>
              <a:pathLst>
                <a:path w="45" h="60">
                  <a:moveTo>
                    <a:pt x="0" y="0"/>
                  </a:moveTo>
                  <a:lnTo>
                    <a:pt x="22" y="60"/>
                  </a:lnTo>
                  <a:lnTo>
                    <a:pt x="45" y="0"/>
                  </a:lnTo>
                  <a:lnTo>
                    <a:pt x="22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0" name="任意多边形 1181959"/>
            <p:cNvSpPr/>
            <p:nvPr/>
          </p:nvSpPr>
          <p:spPr>
            <a:xfrm flipV="1">
              <a:off x="5155" y="3757"/>
              <a:ext cx="90" cy="98"/>
            </a:xfrm>
            <a:custGeom>
              <a:avLst/>
              <a:gdLst/>
              <a:ahLst/>
              <a:cxnLst/>
              <a:rect l="0" t="0" r="0" b="0"/>
              <a:pathLst>
                <a:path w="57" h="62">
                  <a:moveTo>
                    <a:pt x="0" y="0"/>
                  </a:moveTo>
                  <a:lnTo>
                    <a:pt x="22" y="31"/>
                  </a:lnTo>
                  <a:lnTo>
                    <a:pt x="1" y="62"/>
                  </a:lnTo>
                  <a:lnTo>
                    <a:pt x="15" y="62"/>
                  </a:lnTo>
                  <a:lnTo>
                    <a:pt x="25" y="48"/>
                  </a:lnTo>
                  <a:cubicBezTo>
                    <a:pt x="26" y="45"/>
                    <a:pt x="28" y="43"/>
                    <a:pt x="29" y="41"/>
                  </a:cubicBezTo>
                  <a:cubicBezTo>
                    <a:pt x="31" y="43"/>
                    <a:pt x="32" y="45"/>
                    <a:pt x="33" y="47"/>
                  </a:cubicBezTo>
                  <a:lnTo>
                    <a:pt x="44" y="62"/>
                  </a:lnTo>
                  <a:lnTo>
                    <a:pt x="57" y="62"/>
                  </a:lnTo>
                  <a:lnTo>
                    <a:pt x="36" y="31"/>
                  </a:lnTo>
                  <a:lnTo>
                    <a:pt x="56" y="0"/>
                  </a:lnTo>
                  <a:lnTo>
                    <a:pt x="43" y="0"/>
                  </a:lnTo>
                  <a:lnTo>
                    <a:pt x="31" y="18"/>
                  </a:lnTo>
                  <a:lnTo>
                    <a:pt x="29" y="21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1" name="任意多边形 1181960"/>
            <p:cNvSpPr/>
            <p:nvPr/>
          </p:nvSpPr>
          <p:spPr>
            <a:xfrm flipV="1">
              <a:off x="5264" y="3841"/>
              <a:ext cx="40" cy="109"/>
            </a:xfrm>
            <a:custGeom>
              <a:avLst/>
              <a:gdLst/>
              <a:ahLst/>
              <a:cxnLst/>
              <a:rect l="0" t="0" r="0" b="0"/>
              <a:pathLst>
                <a:path w="25" h="69">
                  <a:moveTo>
                    <a:pt x="25" y="0"/>
                  </a:moveTo>
                  <a:lnTo>
                    <a:pt x="16" y="0"/>
                  </a:lnTo>
                  <a:lnTo>
                    <a:pt x="16" y="54"/>
                  </a:lnTo>
                  <a:cubicBezTo>
                    <a:pt x="14" y="52"/>
                    <a:pt x="12" y="50"/>
                    <a:pt x="8" y="48"/>
                  </a:cubicBezTo>
                  <a:cubicBezTo>
                    <a:pt x="5" y="46"/>
                    <a:pt x="2" y="45"/>
                    <a:pt x="0" y="44"/>
                  </a:cubicBezTo>
                  <a:lnTo>
                    <a:pt x="0" y="52"/>
                  </a:lnTo>
                  <a:cubicBezTo>
                    <a:pt x="5" y="54"/>
                    <a:pt x="9" y="57"/>
                    <a:pt x="12" y="60"/>
                  </a:cubicBezTo>
                  <a:cubicBezTo>
                    <a:pt x="15" y="63"/>
                    <a:pt x="18" y="66"/>
                    <a:pt x="19" y="69"/>
                  </a:cubicBezTo>
                  <a:lnTo>
                    <a:pt x="25" y="6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2" name="任意多边形 1181961"/>
            <p:cNvSpPr/>
            <p:nvPr/>
          </p:nvSpPr>
          <p:spPr>
            <a:xfrm flipV="1">
              <a:off x="2209" y="878"/>
              <a:ext cx="90" cy="98"/>
            </a:xfrm>
            <a:custGeom>
              <a:avLst/>
              <a:gdLst/>
              <a:ahLst/>
              <a:cxnLst/>
              <a:rect l="0" t="0" r="0" b="0"/>
              <a:pathLst>
                <a:path w="57" h="62">
                  <a:moveTo>
                    <a:pt x="0" y="0"/>
                  </a:moveTo>
                  <a:lnTo>
                    <a:pt x="22" y="31"/>
                  </a:lnTo>
                  <a:lnTo>
                    <a:pt x="1" y="62"/>
                  </a:lnTo>
                  <a:lnTo>
                    <a:pt x="15" y="62"/>
                  </a:lnTo>
                  <a:lnTo>
                    <a:pt x="25" y="48"/>
                  </a:lnTo>
                  <a:cubicBezTo>
                    <a:pt x="26" y="45"/>
                    <a:pt x="28" y="43"/>
                    <a:pt x="29" y="41"/>
                  </a:cubicBezTo>
                  <a:cubicBezTo>
                    <a:pt x="31" y="43"/>
                    <a:pt x="32" y="45"/>
                    <a:pt x="33" y="47"/>
                  </a:cubicBezTo>
                  <a:lnTo>
                    <a:pt x="44" y="62"/>
                  </a:lnTo>
                  <a:lnTo>
                    <a:pt x="57" y="62"/>
                  </a:lnTo>
                  <a:lnTo>
                    <a:pt x="36" y="31"/>
                  </a:lnTo>
                  <a:lnTo>
                    <a:pt x="56" y="0"/>
                  </a:lnTo>
                  <a:lnTo>
                    <a:pt x="43" y="0"/>
                  </a:lnTo>
                  <a:lnTo>
                    <a:pt x="31" y="18"/>
                  </a:lnTo>
                  <a:lnTo>
                    <a:pt x="29" y="21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3" name="任意多边形 1181962"/>
            <p:cNvSpPr/>
            <p:nvPr/>
          </p:nvSpPr>
          <p:spPr>
            <a:xfrm flipV="1">
              <a:off x="2307" y="961"/>
              <a:ext cx="71" cy="109"/>
            </a:xfrm>
            <a:custGeom>
              <a:avLst/>
              <a:gdLst/>
              <a:ahLst/>
              <a:cxnLst/>
              <a:rect l="0" t="0" r="0" b="0"/>
              <a:pathLst>
                <a:path w="45" h="69">
                  <a:moveTo>
                    <a:pt x="45" y="9"/>
                  </a:moveTo>
                  <a:lnTo>
                    <a:pt x="45" y="0"/>
                  </a:lnTo>
                  <a:lnTo>
                    <a:pt x="0" y="0"/>
                  </a:lnTo>
                  <a:cubicBezTo>
                    <a:pt x="0" y="2"/>
                    <a:pt x="0" y="4"/>
                    <a:pt x="1" y="6"/>
                  </a:cubicBezTo>
                  <a:cubicBezTo>
                    <a:pt x="2" y="9"/>
                    <a:pt x="4" y="13"/>
                    <a:pt x="6" y="16"/>
                  </a:cubicBezTo>
                  <a:cubicBezTo>
                    <a:pt x="8" y="19"/>
                    <a:pt x="12" y="22"/>
                    <a:pt x="17" y="26"/>
                  </a:cubicBezTo>
                  <a:cubicBezTo>
                    <a:pt x="24" y="32"/>
                    <a:pt x="29" y="37"/>
                    <a:pt x="31" y="40"/>
                  </a:cubicBezTo>
                  <a:cubicBezTo>
                    <a:pt x="34" y="44"/>
                    <a:pt x="35" y="47"/>
                    <a:pt x="35" y="50"/>
                  </a:cubicBezTo>
                  <a:cubicBezTo>
                    <a:pt x="35" y="53"/>
                    <a:pt x="34" y="56"/>
                    <a:pt x="32" y="58"/>
                  </a:cubicBezTo>
                  <a:cubicBezTo>
                    <a:pt x="29" y="60"/>
                    <a:pt x="26" y="61"/>
                    <a:pt x="23" y="61"/>
                  </a:cubicBezTo>
                  <a:cubicBezTo>
                    <a:pt x="19" y="61"/>
                    <a:pt x="16" y="60"/>
                    <a:pt x="14" y="58"/>
                  </a:cubicBezTo>
                  <a:cubicBezTo>
                    <a:pt x="11" y="56"/>
                    <a:pt x="10" y="53"/>
                    <a:pt x="10" y="49"/>
                  </a:cubicBezTo>
                  <a:lnTo>
                    <a:pt x="1" y="50"/>
                  </a:lnTo>
                  <a:cubicBezTo>
                    <a:pt x="2" y="56"/>
                    <a:pt x="4" y="61"/>
                    <a:pt x="8" y="64"/>
                  </a:cubicBezTo>
                  <a:cubicBezTo>
                    <a:pt x="11" y="67"/>
                    <a:pt x="17" y="69"/>
                    <a:pt x="23" y="69"/>
                  </a:cubicBezTo>
                  <a:cubicBezTo>
                    <a:pt x="29" y="69"/>
                    <a:pt x="35" y="67"/>
                    <a:pt x="38" y="64"/>
                  </a:cubicBezTo>
                  <a:cubicBezTo>
                    <a:pt x="42" y="60"/>
                    <a:pt x="44" y="55"/>
                    <a:pt x="44" y="50"/>
                  </a:cubicBezTo>
                  <a:cubicBezTo>
                    <a:pt x="44" y="47"/>
                    <a:pt x="43" y="45"/>
                    <a:pt x="42" y="42"/>
                  </a:cubicBezTo>
                  <a:cubicBezTo>
                    <a:pt x="41" y="39"/>
                    <a:pt x="40" y="36"/>
                    <a:pt x="37" y="34"/>
                  </a:cubicBezTo>
                  <a:cubicBezTo>
                    <a:pt x="35" y="31"/>
                    <a:pt x="31" y="27"/>
                    <a:pt x="25" y="22"/>
                  </a:cubicBezTo>
                  <a:cubicBezTo>
                    <a:pt x="20" y="18"/>
                    <a:pt x="17" y="15"/>
                    <a:pt x="15" y="13"/>
                  </a:cubicBezTo>
                  <a:cubicBezTo>
                    <a:pt x="14" y="12"/>
                    <a:pt x="13" y="10"/>
                    <a:pt x="12" y="9"/>
                  </a:cubicBezTo>
                  <a:lnTo>
                    <a:pt x="45" y="9"/>
                  </a:lnTo>
                  <a:close/>
                </a:path>
              </a:pathLst>
            </a:custGeom>
            <a:solidFill>
              <a:srgbClr val="000000"/>
            </a:solidFill>
            <a:ln w="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4" name="任意多边形 1181963"/>
            <p:cNvSpPr>
              <a:spLocks noEditPoints="1"/>
            </p:cNvSpPr>
            <p:nvPr/>
          </p:nvSpPr>
          <p:spPr>
            <a:xfrm flipV="1">
              <a:off x="3783" y="906"/>
              <a:ext cx="6" cy="2960"/>
            </a:xfrm>
            <a:custGeom>
              <a:avLst/>
              <a:gdLst/>
              <a:ahLst/>
              <a:cxnLst/>
              <a:rect l="0" t="0" r="0" b="0"/>
              <a:pathLst>
                <a:path w="4" h="1872">
                  <a:moveTo>
                    <a:pt x="0" y="1872"/>
                  </a:moveTo>
                  <a:lnTo>
                    <a:pt x="0" y="1836"/>
                  </a:lnTo>
                  <a:moveTo>
                    <a:pt x="0" y="1800"/>
                  </a:moveTo>
                  <a:lnTo>
                    <a:pt x="0" y="1764"/>
                  </a:lnTo>
                  <a:moveTo>
                    <a:pt x="0" y="1728"/>
                  </a:moveTo>
                  <a:lnTo>
                    <a:pt x="0" y="1692"/>
                  </a:lnTo>
                  <a:moveTo>
                    <a:pt x="1" y="1656"/>
                  </a:moveTo>
                  <a:lnTo>
                    <a:pt x="1" y="1620"/>
                  </a:lnTo>
                  <a:moveTo>
                    <a:pt x="1" y="1584"/>
                  </a:moveTo>
                  <a:lnTo>
                    <a:pt x="1" y="1548"/>
                  </a:lnTo>
                  <a:moveTo>
                    <a:pt x="1" y="1512"/>
                  </a:moveTo>
                  <a:lnTo>
                    <a:pt x="1" y="1476"/>
                  </a:lnTo>
                  <a:moveTo>
                    <a:pt x="1" y="1440"/>
                  </a:moveTo>
                  <a:lnTo>
                    <a:pt x="1" y="1404"/>
                  </a:lnTo>
                  <a:moveTo>
                    <a:pt x="1" y="1368"/>
                  </a:moveTo>
                  <a:lnTo>
                    <a:pt x="1" y="1332"/>
                  </a:lnTo>
                  <a:moveTo>
                    <a:pt x="1" y="1296"/>
                  </a:moveTo>
                  <a:lnTo>
                    <a:pt x="1" y="1260"/>
                  </a:lnTo>
                  <a:moveTo>
                    <a:pt x="2" y="1224"/>
                  </a:moveTo>
                  <a:lnTo>
                    <a:pt x="2" y="1188"/>
                  </a:lnTo>
                  <a:moveTo>
                    <a:pt x="2" y="1152"/>
                  </a:moveTo>
                  <a:lnTo>
                    <a:pt x="2" y="1116"/>
                  </a:lnTo>
                  <a:moveTo>
                    <a:pt x="2" y="1080"/>
                  </a:moveTo>
                  <a:lnTo>
                    <a:pt x="2" y="1044"/>
                  </a:lnTo>
                  <a:moveTo>
                    <a:pt x="2" y="1008"/>
                  </a:moveTo>
                  <a:lnTo>
                    <a:pt x="2" y="972"/>
                  </a:lnTo>
                  <a:moveTo>
                    <a:pt x="2" y="936"/>
                  </a:moveTo>
                  <a:lnTo>
                    <a:pt x="2" y="900"/>
                  </a:lnTo>
                  <a:moveTo>
                    <a:pt x="2" y="864"/>
                  </a:moveTo>
                  <a:lnTo>
                    <a:pt x="3" y="828"/>
                  </a:lnTo>
                  <a:moveTo>
                    <a:pt x="3" y="792"/>
                  </a:moveTo>
                  <a:lnTo>
                    <a:pt x="3" y="756"/>
                  </a:lnTo>
                  <a:moveTo>
                    <a:pt x="3" y="720"/>
                  </a:moveTo>
                  <a:lnTo>
                    <a:pt x="3" y="684"/>
                  </a:lnTo>
                  <a:moveTo>
                    <a:pt x="3" y="648"/>
                  </a:moveTo>
                  <a:lnTo>
                    <a:pt x="3" y="612"/>
                  </a:lnTo>
                  <a:moveTo>
                    <a:pt x="3" y="576"/>
                  </a:moveTo>
                  <a:lnTo>
                    <a:pt x="3" y="540"/>
                  </a:lnTo>
                  <a:moveTo>
                    <a:pt x="3" y="504"/>
                  </a:moveTo>
                  <a:lnTo>
                    <a:pt x="3" y="468"/>
                  </a:lnTo>
                  <a:moveTo>
                    <a:pt x="3" y="432"/>
                  </a:moveTo>
                  <a:lnTo>
                    <a:pt x="4" y="396"/>
                  </a:lnTo>
                  <a:moveTo>
                    <a:pt x="4" y="360"/>
                  </a:moveTo>
                  <a:lnTo>
                    <a:pt x="4" y="324"/>
                  </a:lnTo>
                  <a:moveTo>
                    <a:pt x="4" y="288"/>
                  </a:moveTo>
                  <a:lnTo>
                    <a:pt x="4" y="252"/>
                  </a:lnTo>
                  <a:moveTo>
                    <a:pt x="4" y="216"/>
                  </a:moveTo>
                  <a:lnTo>
                    <a:pt x="4" y="180"/>
                  </a:lnTo>
                  <a:moveTo>
                    <a:pt x="4" y="144"/>
                  </a:moveTo>
                  <a:lnTo>
                    <a:pt x="4" y="108"/>
                  </a:lnTo>
                  <a:moveTo>
                    <a:pt x="4" y="72"/>
                  </a:moveTo>
                  <a:lnTo>
                    <a:pt x="4" y="36"/>
                  </a:lnTo>
                  <a:moveTo>
                    <a:pt x="4" y="0"/>
                  </a:moveTo>
                  <a:lnTo>
                    <a:pt x="4" y="0"/>
                  </a:ln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1965" name="任意多边形 1181964"/>
            <p:cNvSpPr>
              <a:spLocks noEditPoints="1"/>
            </p:cNvSpPr>
            <p:nvPr/>
          </p:nvSpPr>
          <p:spPr>
            <a:xfrm flipV="1">
              <a:off x="2448" y="2304"/>
              <a:ext cx="2880" cy="48"/>
            </a:xfrm>
            <a:custGeom>
              <a:avLst/>
              <a:gdLst/>
              <a:ahLst/>
              <a:cxnLst/>
              <a:rect l="0" t="0" r="0" b="0"/>
              <a:pathLst>
                <a:path w="1809">
                  <a:moveTo>
                    <a:pt x="0" y="0"/>
                  </a:moveTo>
                  <a:lnTo>
                    <a:pt x="36" y="0"/>
                  </a:lnTo>
                  <a:moveTo>
                    <a:pt x="72" y="0"/>
                  </a:moveTo>
                  <a:lnTo>
                    <a:pt x="108" y="0"/>
                  </a:lnTo>
                  <a:moveTo>
                    <a:pt x="144" y="0"/>
                  </a:moveTo>
                  <a:lnTo>
                    <a:pt x="180" y="0"/>
                  </a:lnTo>
                  <a:moveTo>
                    <a:pt x="216" y="0"/>
                  </a:moveTo>
                  <a:lnTo>
                    <a:pt x="252" y="0"/>
                  </a:lnTo>
                  <a:moveTo>
                    <a:pt x="288" y="0"/>
                  </a:moveTo>
                  <a:lnTo>
                    <a:pt x="324" y="0"/>
                  </a:lnTo>
                  <a:moveTo>
                    <a:pt x="360" y="0"/>
                  </a:moveTo>
                  <a:lnTo>
                    <a:pt x="396" y="0"/>
                  </a:lnTo>
                  <a:moveTo>
                    <a:pt x="432" y="0"/>
                  </a:moveTo>
                  <a:lnTo>
                    <a:pt x="468" y="0"/>
                  </a:lnTo>
                  <a:moveTo>
                    <a:pt x="504" y="0"/>
                  </a:moveTo>
                  <a:lnTo>
                    <a:pt x="540" y="0"/>
                  </a:lnTo>
                  <a:moveTo>
                    <a:pt x="576" y="0"/>
                  </a:moveTo>
                  <a:lnTo>
                    <a:pt x="612" y="0"/>
                  </a:lnTo>
                  <a:moveTo>
                    <a:pt x="648" y="0"/>
                  </a:moveTo>
                  <a:lnTo>
                    <a:pt x="684" y="0"/>
                  </a:lnTo>
                  <a:moveTo>
                    <a:pt x="720" y="0"/>
                  </a:moveTo>
                  <a:lnTo>
                    <a:pt x="756" y="0"/>
                  </a:lnTo>
                  <a:moveTo>
                    <a:pt x="792" y="0"/>
                  </a:moveTo>
                  <a:lnTo>
                    <a:pt x="828" y="0"/>
                  </a:lnTo>
                  <a:moveTo>
                    <a:pt x="864" y="0"/>
                  </a:moveTo>
                  <a:lnTo>
                    <a:pt x="900" y="0"/>
                  </a:lnTo>
                  <a:moveTo>
                    <a:pt x="936" y="0"/>
                  </a:moveTo>
                  <a:lnTo>
                    <a:pt x="972" y="0"/>
                  </a:lnTo>
                  <a:moveTo>
                    <a:pt x="1008" y="0"/>
                  </a:moveTo>
                  <a:lnTo>
                    <a:pt x="1044" y="0"/>
                  </a:lnTo>
                  <a:moveTo>
                    <a:pt x="1080" y="0"/>
                  </a:moveTo>
                  <a:lnTo>
                    <a:pt x="1116" y="0"/>
                  </a:lnTo>
                  <a:moveTo>
                    <a:pt x="1152" y="0"/>
                  </a:moveTo>
                  <a:lnTo>
                    <a:pt x="1188" y="0"/>
                  </a:lnTo>
                  <a:moveTo>
                    <a:pt x="1224" y="0"/>
                  </a:moveTo>
                  <a:lnTo>
                    <a:pt x="1260" y="0"/>
                  </a:lnTo>
                  <a:moveTo>
                    <a:pt x="1296" y="0"/>
                  </a:moveTo>
                  <a:lnTo>
                    <a:pt x="1332" y="0"/>
                  </a:lnTo>
                  <a:moveTo>
                    <a:pt x="1368" y="0"/>
                  </a:moveTo>
                  <a:lnTo>
                    <a:pt x="1404" y="0"/>
                  </a:lnTo>
                  <a:moveTo>
                    <a:pt x="1440" y="0"/>
                  </a:moveTo>
                  <a:lnTo>
                    <a:pt x="1476" y="0"/>
                  </a:lnTo>
                  <a:moveTo>
                    <a:pt x="1512" y="0"/>
                  </a:moveTo>
                  <a:lnTo>
                    <a:pt x="1548" y="0"/>
                  </a:lnTo>
                  <a:moveTo>
                    <a:pt x="1584" y="0"/>
                  </a:moveTo>
                  <a:lnTo>
                    <a:pt x="1620" y="0"/>
                  </a:lnTo>
                  <a:moveTo>
                    <a:pt x="1656" y="0"/>
                  </a:moveTo>
                  <a:lnTo>
                    <a:pt x="1692" y="0"/>
                  </a:lnTo>
                  <a:moveTo>
                    <a:pt x="1728" y="0"/>
                  </a:moveTo>
                  <a:lnTo>
                    <a:pt x="1764" y="0"/>
                  </a:lnTo>
                  <a:moveTo>
                    <a:pt x="1800" y="0"/>
                  </a:moveTo>
                  <a:lnTo>
                    <a:pt x="1809" y="0"/>
                  </a:ln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1966" name="文本框 1181965"/>
          <p:cNvSpPr txBox="1"/>
          <p:nvPr/>
        </p:nvSpPr>
        <p:spPr>
          <a:xfrm>
            <a:off x="3646488" y="6155373"/>
            <a:ext cx="4456112" cy="3352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lvl="0" eaLnBrk="0" hangingPunct="0">
              <a:spcBef>
                <a:spcPct val="50000"/>
              </a:spcBef>
              <a:buNone/>
            </a:pPr>
            <a:r>
              <a:rPr lang="en-US" altLang="zh-CN" sz="1600" b="1" i="1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Guyon-Elisseeff, JMLR 2004; Springer 2006</a:t>
            </a:r>
            <a:endParaRPr lang="en-US" altLang="zh-CN" sz="1600" b="1" i="1">
              <a:solidFill>
                <a:srgbClr val="3333CC"/>
              </a:solidFill>
              <a:latin typeface="Bliss-Regular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3" name="标题 1208322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Curse of dimensionality</a:t>
            </a:r>
          </a:p>
        </p:txBody>
      </p:sp>
      <p:sp>
        <p:nvSpPr>
          <p:cNvPr id="1208324" name="文本占位符 1208323"/>
          <p:cNvSpPr>
            <a:spLocks noGrp="1"/>
          </p:cNvSpPr>
          <p:nvPr>
            <p:ph type="body" idx="1"/>
          </p:nvPr>
        </p:nvSpPr>
        <p:spPr>
          <a:xfrm>
            <a:off x="2197100" y="1404938"/>
            <a:ext cx="8275638" cy="5181600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The required number of samples (to achieve the same accuracy) grows </a:t>
            </a:r>
            <a:r>
              <a:rPr lang="en-GB" altLang="zh-CN" err="1">
                <a:solidFill>
                  <a:srgbClr val="C20000"/>
                </a:solidFill>
                <a:ea typeface="宋体" pitchFamily="2" charset="-122"/>
              </a:rPr>
              <a:t>exponentionally</a:t>
            </a:r>
            <a:r>
              <a:rPr lang="en-GB" altLang="zh-CN">
                <a:ea typeface="宋体" pitchFamily="2" charset="-122"/>
              </a:rPr>
              <a:t> with the number of variables (or features)!</a:t>
            </a:r>
          </a:p>
          <a:p>
            <a:pPr marL="339725" indent="-339725" defTabSz="449580">
              <a:lnSpc>
                <a:spcPct val="93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In practice: number of training examples is fixed!</a:t>
            </a:r>
          </a:p>
          <a:p>
            <a:pPr marL="739775" lvl="1" indent="-28257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	=&gt; the classifier’s performance usually degrade for a large number of features!</a:t>
            </a:r>
          </a:p>
          <a:p>
            <a:pPr marL="739775" lvl="1" indent="-28257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zh-CN" altLang="en-GB">
              <a:ea typeface="宋体" pitchFamily="2" charset="-122"/>
            </a:endParaRPr>
          </a:p>
        </p:txBody>
      </p:sp>
      <p:pic>
        <p:nvPicPr>
          <p:cNvPr id="1208325" name="图片 1208324" descr="curse_of_dimensionality_cl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5" y="4103688"/>
            <a:ext cx="4506913" cy="20240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08326" name="文本框 1208325"/>
          <p:cNvSpPr txBox="1"/>
          <p:nvPr/>
        </p:nvSpPr>
        <p:spPr>
          <a:xfrm>
            <a:off x="6488113" y="4103688"/>
            <a:ext cx="3984625" cy="160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2945" tIns="41473" rIns="82945" bIns="41473">
            <a:spAutoFit/>
          </a:bodyPr>
          <a:lstStyle/>
          <a:p>
            <a:pPr lvl="0" defTabSz="828675" eaLnBrk="0" hangingPunct="0">
              <a:spcBef>
                <a:spcPct val="50000"/>
              </a:spcBef>
            </a:pPr>
            <a:r>
              <a:rPr lang="de-DE" altLang="x-none" sz="2000" dirty="0">
                <a:latin typeface="Arial" pitchFamily="34" charset="0"/>
                <a:ea typeface="Times New Roman" pitchFamily="18" charset="0"/>
              </a:rPr>
              <a:t>In many cases the information that is lost by discarding variables is made up for by a more accurate mapping/sampling in the lower-dimensional space !</a:t>
            </a:r>
            <a:endParaRPr lang="de-AT" altLang="x-none" sz="2000" dirty="0">
              <a:latin typeface="Arial" pitchFamily="34" charset="0"/>
              <a:ea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980481" y="313953"/>
            <a:ext cx="8228160" cy="1062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145" rIns="0" bIns="0" anchor="ctr"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IN" sz="4000">
                <a:latin typeface="Times New Roman" pitchFamily="18" charset="0"/>
              </a:rPr>
              <a:t>Feature Selection as Heuristic Search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980481" y="273629"/>
            <a:ext cx="8228160" cy="5858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602" rIns="0" bIns="0" anchor="ctr"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>
              <a:buSzPct val="45000"/>
              <a:buFont typeface="Wingdings" charset="2"/>
              <a:buNone/>
            </a:pPr>
            <a:r>
              <a:rPr lang="en-IN" sz="2900"/>
              <a:t>Heuristic Search is an ideal paradigm for Feature selection algorithms.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>
            <a:normAutofit fontScale="90000"/>
          </a:bodyPr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>
                <a:latin typeface="Times New Roman" pitchFamily="18" charset="0"/>
              </a:rPr>
              <a:t>Feature Selection as Heuristic Search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4480" y="5924782"/>
            <a:ext cx="2769120" cy="545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9622" rIns="81639" bIns="40820" anchor="ctr"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IN" sz="3300" dirty="0"/>
              <a:t>Search Space Partial Order</a:t>
            </a:r>
          </a:p>
        </p:txBody>
      </p:sp>
      <p:sp>
        <p:nvSpPr>
          <p:cNvPr id="8" name="AutoShape 1"/>
          <p:cNvSpPr>
            <a:spLocks noChangeArrowheads="1"/>
          </p:cNvSpPr>
          <p:nvPr/>
        </p:nvSpPr>
        <p:spPr bwMode="auto">
          <a:xfrm>
            <a:off x="2294400" y="3397220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2350111" y="3434881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2594291" y="3434881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38472" y="3434881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081467" y="3434881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743342" y="2040398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3799054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043234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4287415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531595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3743342" y="2752808"/>
            <a:ext cx="1062067" cy="277223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3800238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4043234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4287415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4531595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3743342" y="3804163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3800238" y="3841823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4044419" y="3841823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4287415" y="3841823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4531595" y="3841823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3744528" y="4655707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3800238" y="4693367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4044419" y="4693367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4288599" y="4693367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4531595" y="4693367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AutoShape 26"/>
          <p:cNvSpPr>
            <a:spLocks noChangeArrowheads="1"/>
          </p:cNvSpPr>
          <p:nvPr/>
        </p:nvSpPr>
        <p:spPr bwMode="auto">
          <a:xfrm>
            <a:off x="5426528" y="1327989"/>
            <a:ext cx="1062067" cy="277223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5483425" y="136564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5726420" y="136564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5970601" y="136564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214781" y="136564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AutoShape 31"/>
          <p:cNvSpPr>
            <a:spLocks noChangeArrowheads="1"/>
          </p:cNvSpPr>
          <p:nvPr/>
        </p:nvSpPr>
        <p:spPr bwMode="auto">
          <a:xfrm>
            <a:off x="5426528" y="2040398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5483425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5726420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5970601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Oval 35"/>
          <p:cNvSpPr>
            <a:spLocks noChangeArrowheads="1"/>
          </p:cNvSpPr>
          <p:nvPr/>
        </p:nvSpPr>
        <p:spPr bwMode="auto">
          <a:xfrm>
            <a:off x="6214781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auto">
          <a:xfrm>
            <a:off x="5426528" y="2752808"/>
            <a:ext cx="1062067" cy="277223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5483425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38"/>
          <p:cNvSpPr>
            <a:spLocks noChangeArrowheads="1"/>
          </p:cNvSpPr>
          <p:nvPr/>
        </p:nvSpPr>
        <p:spPr bwMode="auto">
          <a:xfrm>
            <a:off x="5727605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970601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auto">
          <a:xfrm>
            <a:off x="6214781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AutoShape 41"/>
          <p:cNvSpPr>
            <a:spLocks noChangeArrowheads="1"/>
          </p:cNvSpPr>
          <p:nvPr/>
        </p:nvSpPr>
        <p:spPr bwMode="auto">
          <a:xfrm>
            <a:off x="5427714" y="3804163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42"/>
          <p:cNvSpPr>
            <a:spLocks noChangeArrowheads="1"/>
          </p:cNvSpPr>
          <p:nvPr/>
        </p:nvSpPr>
        <p:spPr bwMode="auto">
          <a:xfrm>
            <a:off x="5483425" y="3841823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43"/>
          <p:cNvSpPr>
            <a:spLocks noChangeArrowheads="1"/>
          </p:cNvSpPr>
          <p:nvPr/>
        </p:nvSpPr>
        <p:spPr bwMode="auto">
          <a:xfrm>
            <a:off x="5727605" y="3841823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5971786" y="3841823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Oval 45"/>
          <p:cNvSpPr>
            <a:spLocks noChangeArrowheads="1"/>
          </p:cNvSpPr>
          <p:nvPr/>
        </p:nvSpPr>
        <p:spPr bwMode="auto">
          <a:xfrm>
            <a:off x="6214781" y="3841823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>
            <a:off x="5427714" y="4659891"/>
            <a:ext cx="1062067" cy="277222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5483425" y="4696505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5727605" y="4696505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5971786" y="4696505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6214781" y="4696505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AutoShape 51"/>
          <p:cNvSpPr>
            <a:spLocks noChangeArrowheads="1"/>
          </p:cNvSpPr>
          <p:nvPr/>
        </p:nvSpPr>
        <p:spPr bwMode="auto">
          <a:xfrm>
            <a:off x="7087193" y="2040398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52"/>
          <p:cNvSpPr>
            <a:spLocks noChangeArrowheads="1"/>
          </p:cNvSpPr>
          <p:nvPr/>
        </p:nvSpPr>
        <p:spPr bwMode="auto">
          <a:xfrm>
            <a:off x="7144090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53"/>
          <p:cNvSpPr>
            <a:spLocks noChangeArrowheads="1"/>
          </p:cNvSpPr>
          <p:nvPr/>
        </p:nvSpPr>
        <p:spPr bwMode="auto">
          <a:xfrm>
            <a:off x="7388271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54"/>
          <p:cNvSpPr>
            <a:spLocks noChangeArrowheads="1"/>
          </p:cNvSpPr>
          <p:nvPr/>
        </p:nvSpPr>
        <p:spPr bwMode="auto">
          <a:xfrm>
            <a:off x="7631265" y="2078059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Oval 55"/>
          <p:cNvSpPr>
            <a:spLocks noChangeArrowheads="1"/>
          </p:cNvSpPr>
          <p:nvPr/>
        </p:nvSpPr>
        <p:spPr bwMode="auto">
          <a:xfrm>
            <a:off x="7875447" y="2078059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AutoShape 56"/>
          <p:cNvSpPr>
            <a:spLocks noChangeArrowheads="1"/>
          </p:cNvSpPr>
          <p:nvPr/>
        </p:nvSpPr>
        <p:spPr bwMode="auto">
          <a:xfrm>
            <a:off x="7088378" y="2752808"/>
            <a:ext cx="1062067" cy="277223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57"/>
          <p:cNvSpPr>
            <a:spLocks noChangeArrowheads="1"/>
          </p:cNvSpPr>
          <p:nvPr/>
        </p:nvSpPr>
        <p:spPr bwMode="auto">
          <a:xfrm>
            <a:off x="7144090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58"/>
          <p:cNvSpPr>
            <a:spLocks noChangeArrowheads="1"/>
          </p:cNvSpPr>
          <p:nvPr/>
        </p:nvSpPr>
        <p:spPr bwMode="auto">
          <a:xfrm>
            <a:off x="7388271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59"/>
          <p:cNvSpPr>
            <a:spLocks noChangeArrowheads="1"/>
          </p:cNvSpPr>
          <p:nvPr/>
        </p:nvSpPr>
        <p:spPr bwMode="auto">
          <a:xfrm>
            <a:off x="7632452" y="2790469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Oval 60"/>
          <p:cNvSpPr>
            <a:spLocks noChangeArrowheads="1"/>
          </p:cNvSpPr>
          <p:nvPr/>
        </p:nvSpPr>
        <p:spPr bwMode="auto">
          <a:xfrm>
            <a:off x="7875447" y="2790469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AutoShape 61"/>
          <p:cNvSpPr>
            <a:spLocks noChangeArrowheads="1"/>
          </p:cNvSpPr>
          <p:nvPr/>
        </p:nvSpPr>
        <p:spPr bwMode="auto">
          <a:xfrm>
            <a:off x="7088378" y="3780102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62"/>
          <p:cNvSpPr>
            <a:spLocks noChangeArrowheads="1"/>
          </p:cNvSpPr>
          <p:nvPr/>
        </p:nvSpPr>
        <p:spPr bwMode="auto">
          <a:xfrm>
            <a:off x="7167797" y="3818808"/>
            <a:ext cx="177802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7388271" y="3818808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64"/>
          <p:cNvSpPr>
            <a:spLocks noChangeArrowheads="1"/>
          </p:cNvSpPr>
          <p:nvPr/>
        </p:nvSpPr>
        <p:spPr bwMode="auto">
          <a:xfrm>
            <a:off x="7632452" y="3818808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Oval 65"/>
          <p:cNvSpPr>
            <a:spLocks noChangeArrowheads="1"/>
          </p:cNvSpPr>
          <p:nvPr/>
        </p:nvSpPr>
        <p:spPr bwMode="auto">
          <a:xfrm>
            <a:off x="7875447" y="3818808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AutoShape 66"/>
          <p:cNvSpPr>
            <a:spLocks noChangeArrowheads="1"/>
          </p:cNvSpPr>
          <p:nvPr/>
        </p:nvSpPr>
        <p:spPr bwMode="auto">
          <a:xfrm>
            <a:off x="7088378" y="4655707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67"/>
          <p:cNvSpPr>
            <a:spLocks noChangeArrowheads="1"/>
          </p:cNvSpPr>
          <p:nvPr/>
        </p:nvSpPr>
        <p:spPr bwMode="auto">
          <a:xfrm>
            <a:off x="7144090" y="4693367"/>
            <a:ext cx="201508" cy="185163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68"/>
          <p:cNvSpPr>
            <a:spLocks noChangeArrowheads="1"/>
          </p:cNvSpPr>
          <p:nvPr/>
        </p:nvSpPr>
        <p:spPr bwMode="auto">
          <a:xfrm>
            <a:off x="7388271" y="4693367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7632452" y="4693367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Oval 70"/>
          <p:cNvSpPr>
            <a:spLocks noChangeArrowheads="1"/>
          </p:cNvSpPr>
          <p:nvPr/>
        </p:nvSpPr>
        <p:spPr bwMode="auto">
          <a:xfrm>
            <a:off x="7876632" y="4693367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AutoShape 71"/>
          <p:cNvSpPr>
            <a:spLocks noChangeArrowheads="1"/>
          </p:cNvSpPr>
          <p:nvPr/>
        </p:nvSpPr>
        <p:spPr bwMode="auto">
          <a:xfrm>
            <a:off x="8673182" y="3350145"/>
            <a:ext cx="1062067" cy="278269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72"/>
          <p:cNvSpPr>
            <a:spLocks noChangeArrowheads="1"/>
          </p:cNvSpPr>
          <p:nvPr/>
        </p:nvSpPr>
        <p:spPr bwMode="auto">
          <a:xfrm>
            <a:off x="8728893" y="3387805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73"/>
          <p:cNvSpPr>
            <a:spLocks noChangeArrowheads="1"/>
          </p:cNvSpPr>
          <p:nvPr/>
        </p:nvSpPr>
        <p:spPr bwMode="auto">
          <a:xfrm>
            <a:off x="8973073" y="3387805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74"/>
          <p:cNvSpPr>
            <a:spLocks noChangeArrowheads="1"/>
          </p:cNvSpPr>
          <p:nvPr/>
        </p:nvSpPr>
        <p:spPr bwMode="auto">
          <a:xfrm>
            <a:off x="9217253" y="3387805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Oval 75"/>
          <p:cNvSpPr>
            <a:spLocks noChangeArrowheads="1"/>
          </p:cNvSpPr>
          <p:nvPr/>
        </p:nvSpPr>
        <p:spPr bwMode="auto">
          <a:xfrm>
            <a:off x="9461435" y="3387805"/>
            <a:ext cx="201508" cy="185163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AutoShape 76"/>
          <p:cNvSpPr>
            <a:spLocks noChangeArrowheads="1"/>
          </p:cNvSpPr>
          <p:nvPr/>
        </p:nvSpPr>
        <p:spPr bwMode="auto">
          <a:xfrm>
            <a:off x="5427714" y="5432977"/>
            <a:ext cx="1062067" cy="277223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77"/>
          <p:cNvSpPr>
            <a:spLocks noChangeArrowheads="1"/>
          </p:cNvSpPr>
          <p:nvPr/>
        </p:nvSpPr>
        <p:spPr bwMode="auto">
          <a:xfrm>
            <a:off x="5483425" y="5470637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78"/>
          <p:cNvSpPr>
            <a:spLocks noChangeArrowheads="1"/>
          </p:cNvSpPr>
          <p:nvPr/>
        </p:nvSpPr>
        <p:spPr bwMode="auto">
          <a:xfrm>
            <a:off x="5727605" y="5470637"/>
            <a:ext cx="201508" cy="18516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79"/>
          <p:cNvSpPr>
            <a:spLocks noChangeArrowheads="1"/>
          </p:cNvSpPr>
          <p:nvPr/>
        </p:nvSpPr>
        <p:spPr bwMode="auto">
          <a:xfrm>
            <a:off x="5971786" y="5470637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7" name="Oval 80"/>
          <p:cNvSpPr>
            <a:spLocks noChangeArrowheads="1"/>
          </p:cNvSpPr>
          <p:nvPr/>
        </p:nvSpPr>
        <p:spPr bwMode="auto">
          <a:xfrm>
            <a:off x="6215967" y="5470637"/>
            <a:ext cx="201508" cy="18516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88" name="AutoShape 81"/>
          <p:cNvCxnSpPr>
            <a:cxnSpLocks noChangeShapeType="1"/>
            <a:stCxn id="8" idx="0"/>
            <a:endCxn id="13" idx="1"/>
          </p:cNvCxnSpPr>
          <p:nvPr/>
        </p:nvCxnSpPr>
        <p:spPr bwMode="auto">
          <a:xfrm flipV="1">
            <a:off x="2825434" y="2179533"/>
            <a:ext cx="917908" cy="121768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82"/>
          <p:cNvCxnSpPr>
            <a:cxnSpLocks noChangeShapeType="1"/>
            <a:stCxn id="8" idx="0"/>
            <a:endCxn id="18" idx="1"/>
          </p:cNvCxnSpPr>
          <p:nvPr/>
        </p:nvCxnSpPr>
        <p:spPr bwMode="auto">
          <a:xfrm flipV="1">
            <a:off x="2825434" y="2891420"/>
            <a:ext cx="917908" cy="5058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83"/>
          <p:cNvCxnSpPr>
            <a:cxnSpLocks noChangeShapeType="1"/>
            <a:stCxn id="8" idx="2"/>
            <a:endCxn id="23" idx="1"/>
          </p:cNvCxnSpPr>
          <p:nvPr/>
        </p:nvCxnSpPr>
        <p:spPr bwMode="auto">
          <a:xfrm>
            <a:off x="2825434" y="3675490"/>
            <a:ext cx="917908" cy="26780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4"/>
          <p:cNvCxnSpPr>
            <a:cxnSpLocks noChangeShapeType="1"/>
            <a:stCxn id="8" idx="2"/>
            <a:endCxn id="28" idx="1"/>
          </p:cNvCxnSpPr>
          <p:nvPr/>
        </p:nvCxnSpPr>
        <p:spPr bwMode="auto">
          <a:xfrm>
            <a:off x="2825434" y="3675489"/>
            <a:ext cx="919094" cy="111935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85"/>
          <p:cNvCxnSpPr>
            <a:cxnSpLocks noChangeShapeType="1"/>
            <a:stCxn id="78" idx="0"/>
            <a:endCxn id="58" idx="3"/>
          </p:cNvCxnSpPr>
          <p:nvPr/>
        </p:nvCxnSpPr>
        <p:spPr bwMode="auto">
          <a:xfrm flipH="1" flipV="1">
            <a:off x="8149260" y="2179533"/>
            <a:ext cx="1054954" cy="11706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86"/>
          <p:cNvCxnSpPr>
            <a:cxnSpLocks noChangeShapeType="1"/>
            <a:stCxn id="78" idx="0"/>
            <a:endCxn id="63" idx="3"/>
          </p:cNvCxnSpPr>
          <p:nvPr/>
        </p:nvCxnSpPr>
        <p:spPr bwMode="auto">
          <a:xfrm flipH="1" flipV="1">
            <a:off x="8150444" y="2891943"/>
            <a:ext cx="1053770" cy="45820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87"/>
          <p:cNvCxnSpPr>
            <a:cxnSpLocks noChangeShapeType="1"/>
            <a:stCxn id="78" idx="2"/>
            <a:endCxn id="68" idx="3"/>
          </p:cNvCxnSpPr>
          <p:nvPr/>
        </p:nvCxnSpPr>
        <p:spPr bwMode="auto">
          <a:xfrm flipH="1">
            <a:off x="8150444" y="3628413"/>
            <a:ext cx="1053770" cy="29082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88"/>
          <p:cNvCxnSpPr>
            <a:cxnSpLocks noChangeShapeType="1"/>
            <a:stCxn id="78" idx="2"/>
            <a:endCxn id="73" idx="3"/>
          </p:cNvCxnSpPr>
          <p:nvPr/>
        </p:nvCxnSpPr>
        <p:spPr bwMode="auto">
          <a:xfrm flipH="1">
            <a:off x="8150444" y="3628414"/>
            <a:ext cx="1053770" cy="116642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89"/>
          <p:cNvCxnSpPr>
            <a:cxnSpLocks noChangeShapeType="1"/>
            <a:stCxn id="13" idx="3"/>
            <a:endCxn id="33" idx="1"/>
          </p:cNvCxnSpPr>
          <p:nvPr/>
        </p:nvCxnSpPr>
        <p:spPr bwMode="auto">
          <a:xfrm flipV="1">
            <a:off x="4805409" y="1467123"/>
            <a:ext cx="621119" cy="71241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90"/>
          <p:cNvCxnSpPr>
            <a:cxnSpLocks noChangeShapeType="1"/>
            <a:stCxn id="13" idx="3"/>
            <a:endCxn id="38" idx="1"/>
          </p:cNvCxnSpPr>
          <p:nvPr/>
        </p:nvCxnSpPr>
        <p:spPr bwMode="auto">
          <a:xfrm>
            <a:off x="4805409" y="2179532"/>
            <a:ext cx="621119" cy="104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91"/>
          <p:cNvCxnSpPr>
            <a:cxnSpLocks noChangeShapeType="1"/>
            <a:stCxn id="13" idx="3"/>
            <a:endCxn id="43" idx="1"/>
          </p:cNvCxnSpPr>
          <p:nvPr/>
        </p:nvCxnSpPr>
        <p:spPr bwMode="auto">
          <a:xfrm>
            <a:off x="4805409" y="2179532"/>
            <a:ext cx="621119" cy="71241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92"/>
          <p:cNvCxnSpPr>
            <a:cxnSpLocks noChangeShapeType="1"/>
            <a:stCxn id="18" idx="3"/>
            <a:endCxn id="33" idx="1"/>
          </p:cNvCxnSpPr>
          <p:nvPr/>
        </p:nvCxnSpPr>
        <p:spPr bwMode="auto">
          <a:xfrm flipV="1">
            <a:off x="4805409" y="1467123"/>
            <a:ext cx="621119" cy="14248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93"/>
          <p:cNvCxnSpPr>
            <a:cxnSpLocks noChangeShapeType="1"/>
            <a:stCxn id="18" idx="3"/>
            <a:endCxn id="48" idx="1"/>
          </p:cNvCxnSpPr>
          <p:nvPr/>
        </p:nvCxnSpPr>
        <p:spPr bwMode="auto">
          <a:xfrm>
            <a:off x="4805408" y="2891942"/>
            <a:ext cx="622305" cy="10524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94"/>
          <p:cNvCxnSpPr>
            <a:cxnSpLocks noChangeShapeType="1"/>
            <a:stCxn id="18" idx="3"/>
            <a:endCxn id="53" idx="1"/>
          </p:cNvCxnSpPr>
          <p:nvPr/>
        </p:nvCxnSpPr>
        <p:spPr bwMode="auto">
          <a:xfrm>
            <a:off x="4805408" y="2891943"/>
            <a:ext cx="622305" cy="190708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95"/>
          <p:cNvCxnSpPr>
            <a:cxnSpLocks noChangeShapeType="1"/>
            <a:stCxn id="23" idx="3"/>
            <a:endCxn id="38" idx="1"/>
          </p:cNvCxnSpPr>
          <p:nvPr/>
        </p:nvCxnSpPr>
        <p:spPr bwMode="auto">
          <a:xfrm flipV="1">
            <a:off x="4805409" y="2179533"/>
            <a:ext cx="621119" cy="176376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96"/>
          <p:cNvCxnSpPr>
            <a:cxnSpLocks noChangeShapeType="1"/>
            <a:stCxn id="23" idx="3"/>
            <a:endCxn id="48" idx="1"/>
          </p:cNvCxnSpPr>
          <p:nvPr/>
        </p:nvCxnSpPr>
        <p:spPr bwMode="auto">
          <a:xfrm>
            <a:off x="4805408" y="3943296"/>
            <a:ext cx="622305" cy="104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97"/>
          <p:cNvCxnSpPr>
            <a:cxnSpLocks noChangeShapeType="1"/>
            <a:stCxn id="23" idx="3"/>
            <a:endCxn id="83" idx="1"/>
          </p:cNvCxnSpPr>
          <p:nvPr/>
        </p:nvCxnSpPr>
        <p:spPr bwMode="auto">
          <a:xfrm>
            <a:off x="4805408" y="3943296"/>
            <a:ext cx="622305" cy="162881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98"/>
          <p:cNvCxnSpPr>
            <a:cxnSpLocks noChangeShapeType="1"/>
            <a:stCxn id="28" idx="3"/>
            <a:endCxn id="43" idx="1"/>
          </p:cNvCxnSpPr>
          <p:nvPr/>
        </p:nvCxnSpPr>
        <p:spPr bwMode="auto">
          <a:xfrm flipV="1">
            <a:off x="4806594" y="2891943"/>
            <a:ext cx="619934" cy="190289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99"/>
          <p:cNvCxnSpPr>
            <a:cxnSpLocks noChangeShapeType="1"/>
            <a:stCxn id="28" idx="3"/>
            <a:endCxn id="53" idx="1"/>
          </p:cNvCxnSpPr>
          <p:nvPr/>
        </p:nvCxnSpPr>
        <p:spPr bwMode="auto">
          <a:xfrm>
            <a:off x="4806595" y="4794841"/>
            <a:ext cx="621119" cy="418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00"/>
          <p:cNvCxnSpPr>
            <a:cxnSpLocks noChangeShapeType="1"/>
            <a:stCxn id="28" idx="3"/>
            <a:endCxn id="83" idx="1"/>
          </p:cNvCxnSpPr>
          <p:nvPr/>
        </p:nvCxnSpPr>
        <p:spPr bwMode="auto">
          <a:xfrm>
            <a:off x="4806595" y="4794841"/>
            <a:ext cx="621119" cy="77727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101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6488595" y="1467123"/>
            <a:ext cx="598598" cy="71345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102"/>
          <p:cNvCxnSpPr>
            <a:cxnSpLocks noChangeShapeType="1"/>
            <a:stCxn id="38" idx="3"/>
            <a:endCxn id="58" idx="1"/>
          </p:cNvCxnSpPr>
          <p:nvPr/>
        </p:nvCxnSpPr>
        <p:spPr bwMode="auto">
          <a:xfrm>
            <a:off x="6488595" y="2179532"/>
            <a:ext cx="598598" cy="104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103"/>
          <p:cNvCxnSpPr>
            <a:cxnSpLocks noChangeShapeType="1"/>
            <a:stCxn id="33" idx="3"/>
            <a:endCxn id="63" idx="1"/>
          </p:cNvCxnSpPr>
          <p:nvPr/>
        </p:nvCxnSpPr>
        <p:spPr bwMode="auto">
          <a:xfrm>
            <a:off x="6488595" y="1467123"/>
            <a:ext cx="599783" cy="14248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104"/>
          <p:cNvCxnSpPr>
            <a:cxnSpLocks noChangeShapeType="1"/>
            <a:stCxn id="38" idx="3"/>
            <a:endCxn id="68" idx="1"/>
          </p:cNvCxnSpPr>
          <p:nvPr/>
        </p:nvCxnSpPr>
        <p:spPr bwMode="auto">
          <a:xfrm>
            <a:off x="6488595" y="2179533"/>
            <a:ext cx="599783" cy="173970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105"/>
          <p:cNvCxnSpPr>
            <a:cxnSpLocks noChangeShapeType="1"/>
            <a:stCxn id="43" idx="3"/>
            <a:endCxn id="63" idx="1"/>
          </p:cNvCxnSpPr>
          <p:nvPr/>
        </p:nvCxnSpPr>
        <p:spPr bwMode="auto">
          <a:xfrm>
            <a:off x="6488595" y="2891943"/>
            <a:ext cx="599783" cy="104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6"/>
          <p:cNvCxnSpPr>
            <a:cxnSpLocks noChangeShapeType="1"/>
            <a:stCxn id="43" idx="3"/>
            <a:endCxn id="68" idx="1"/>
          </p:cNvCxnSpPr>
          <p:nvPr/>
        </p:nvCxnSpPr>
        <p:spPr bwMode="auto">
          <a:xfrm>
            <a:off x="6488595" y="2891943"/>
            <a:ext cx="599783" cy="102833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107"/>
          <p:cNvCxnSpPr>
            <a:cxnSpLocks noChangeShapeType="1"/>
            <a:stCxn id="48" idx="3"/>
            <a:endCxn id="58" idx="1"/>
          </p:cNvCxnSpPr>
          <p:nvPr/>
        </p:nvCxnSpPr>
        <p:spPr bwMode="auto">
          <a:xfrm flipV="1">
            <a:off x="6489780" y="2179533"/>
            <a:ext cx="597413" cy="176376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108"/>
          <p:cNvCxnSpPr>
            <a:cxnSpLocks noChangeShapeType="1"/>
            <a:stCxn id="48" idx="3"/>
            <a:endCxn id="73" idx="1"/>
          </p:cNvCxnSpPr>
          <p:nvPr/>
        </p:nvCxnSpPr>
        <p:spPr bwMode="auto">
          <a:xfrm>
            <a:off x="6489781" y="3943297"/>
            <a:ext cx="598597" cy="8515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09"/>
          <p:cNvCxnSpPr>
            <a:cxnSpLocks noChangeShapeType="1"/>
            <a:stCxn id="53" idx="3"/>
            <a:endCxn id="73" idx="1"/>
          </p:cNvCxnSpPr>
          <p:nvPr/>
        </p:nvCxnSpPr>
        <p:spPr bwMode="auto">
          <a:xfrm flipV="1">
            <a:off x="6489781" y="4794841"/>
            <a:ext cx="598597" cy="313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10"/>
          <p:cNvCxnSpPr>
            <a:cxnSpLocks noChangeShapeType="1"/>
            <a:stCxn id="53" idx="3"/>
            <a:endCxn id="63" idx="1"/>
          </p:cNvCxnSpPr>
          <p:nvPr/>
        </p:nvCxnSpPr>
        <p:spPr bwMode="auto">
          <a:xfrm flipV="1">
            <a:off x="6489781" y="2891943"/>
            <a:ext cx="598597" cy="190708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11"/>
          <p:cNvCxnSpPr>
            <a:cxnSpLocks noChangeShapeType="1"/>
            <a:stCxn id="83" idx="3"/>
            <a:endCxn id="73" idx="1"/>
          </p:cNvCxnSpPr>
          <p:nvPr/>
        </p:nvCxnSpPr>
        <p:spPr bwMode="auto">
          <a:xfrm flipV="1">
            <a:off x="6489781" y="4794841"/>
            <a:ext cx="598597" cy="776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AutoShape 112"/>
          <p:cNvCxnSpPr>
            <a:cxnSpLocks noChangeShapeType="1"/>
            <a:stCxn id="83" idx="3"/>
            <a:endCxn id="68" idx="1"/>
          </p:cNvCxnSpPr>
          <p:nvPr/>
        </p:nvCxnSpPr>
        <p:spPr bwMode="auto">
          <a:xfrm flipV="1">
            <a:off x="6489781" y="3919237"/>
            <a:ext cx="598597" cy="16518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/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>
                <a:latin typeface="Times New Roman" pitchFamily="18" charset="0"/>
              </a:rPr>
              <a:t>Four Basic Issues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0880" y="2776611"/>
            <a:ext cx="4014720" cy="2449698"/>
          </a:xfrm>
        </p:spPr>
        <p:txBody>
          <a:bodyPr/>
          <a:lstStyle/>
          <a:p>
            <a:pPr marL="391795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/>
              <a:t>Where to start?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/>
              <a:t>Forward Selection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/>
              <a:t>Bckward Elimination</a:t>
            </a:r>
          </a:p>
          <a:p>
            <a:pPr marL="391795" indent="-294005" defTabSz="-635">
              <a:buSzPct val="45000"/>
              <a:buNone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endParaRPr lang="en-IN"/>
          </a:p>
        </p:txBody>
      </p:sp>
      <p:sp>
        <p:nvSpPr>
          <p:cNvPr id="8" name="AutoShape 1"/>
          <p:cNvSpPr>
            <a:spLocks noChangeArrowheads="1"/>
          </p:cNvSpPr>
          <p:nvPr/>
        </p:nvSpPr>
        <p:spPr bwMode="auto">
          <a:xfrm>
            <a:off x="6096000" y="3636381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6125717" y="365592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6255966" y="365592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386215" y="365592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515832" y="365592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908799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6938517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706876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719901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7329263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6908799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9391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7068765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199015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7329263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6908799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6939148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70693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7199015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7329263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auto">
          <a:xfrm>
            <a:off x="6909432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6939148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706939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719964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7329263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AutoShape 26"/>
          <p:cNvSpPr>
            <a:spLocks noChangeArrowheads="1"/>
          </p:cNvSpPr>
          <p:nvPr/>
        </p:nvSpPr>
        <p:spPr bwMode="auto">
          <a:xfrm>
            <a:off x="7806633" y="2606673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836982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66599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096848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227097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AutoShape 31"/>
          <p:cNvSpPr>
            <a:spLocks noChangeArrowheads="1"/>
          </p:cNvSpPr>
          <p:nvPr/>
        </p:nvSpPr>
        <p:spPr bwMode="auto">
          <a:xfrm>
            <a:off x="780663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783698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33"/>
          <p:cNvSpPr>
            <a:spLocks noChangeArrowheads="1"/>
          </p:cNvSpPr>
          <p:nvPr/>
        </p:nvSpPr>
        <p:spPr bwMode="auto">
          <a:xfrm>
            <a:off x="7966599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34"/>
          <p:cNvSpPr>
            <a:spLocks noChangeArrowheads="1"/>
          </p:cNvSpPr>
          <p:nvPr/>
        </p:nvSpPr>
        <p:spPr bwMode="auto">
          <a:xfrm>
            <a:off x="809684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Oval 35"/>
          <p:cNvSpPr>
            <a:spLocks noChangeArrowheads="1"/>
          </p:cNvSpPr>
          <p:nvPr/>
        </p:nvSpPr>
        <p:spPr bwMode="auto">
          <a:xfrm>
            <a:off x="822709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auto">
          <a:xfrm>
            <a:off x="7806633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83698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38"/>
          <p:cNvSpPr>
            <a:spLocks noChangeArrowheads="1"/>
          </p:cNvSpPr>
          <p:nvPr/>
        </p:nvSpPr>
        <p:spPr bwMode="auto">
          <a:xfrm>
            <a:off x="7967231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80968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Oval 40"/>
          <p:cNvSpPr>
            <a:spLocks noChangeArrowheads="1"/>
          </p:cNvSpPr>
          <p:nvPr/>
        </p:nvSpPr>
        <p:spPr bwMode="auto">
          <a:xfrm>
            <a:off x="822709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AutoShape 41"/>
          <p:cNvSpPr>
            <a:spLocks noChangeArrowheads="1"/>
          </p:cNvSpPr>
          <p:nvPr/>
        </p:nvSpPr>
        <p:spPr bwMode="auto">
          <a:xfrm>
            <a:off x="7807265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42"/>
          <p:cNvSpPr>
            <a:spLocks noChangeArrowheads="1"/>
          </p:cNvSpPr>
          <p:nvPr/>
        </p:nvSpPr>
        <p:spPr bwMode="auto">
          <a:xfrm>
            <a:off x="7836982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43"/>
          <p:cNvSpPr>
            <a:spLocks noChangeArrowheads="1"/>
          </p:cNvSpPr>
          <p:nvPr/>
        </p:nvSpPr>
        <p:spPr bwMode="auto">
          <a:xfrm>
            <a:off x="7967231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44"/>
          <p:cNvSpPr>
            <a:spLocks noChangeArrowheads="1"/>
          </p:cNvSpPr>
          <p:nvPr/>
        </p:nvSpPr>
        <p:spPr bwMode="auto">
          <a:xfrm>
            <a:off x="8097480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Oval 45"/>
          <p:cNvSpPr>
            <a:spLocks noChangeArrowheads="1"/>
          </p:cNvSpPr>
          <p:nvPr/>
        </p:nvSpPr>
        <p:spPr bwMode="auto">
          <a:xfrm>
            <a:off x="82270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AutoShape 46"/>
          <p:cNvSpPr>
            <a:spLocks noChangeArrowheads="1"/>
          </p:cNvSpPr>
          <p:nvPr/>
        </p:nvSpPr>
        <p:spPr bwMode="auto">
          <a:xfrm>
            <a:off x="7807265" y="4335651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7836982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7967231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8097480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8227097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AutoShape 51"/>
          <p:cNvSpPr>
            <a:spLocks noChangeArrowheads="1"/>
          </p:cNvSpPr>
          <p:nvPr/>
        </p:nvSpPr>
        <p:spPr bwMode="auto">
          <a:xfrm>
            <a:off x="869245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52"/>
          <p:cNvSpPr>
            <a:spLocks noChangeArrowheads="1"/>
          </p:cNvSpPr>
          <p:nvPr/>
        </p:nvSpPr>
        <p:spPr bwMode="auto">
          <a:xfrm>
            <a:off x="872280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53"/>
          <p:cNvSpPr>
            <a:spLocks noChangeArrowheads="1"/>
          </p:cNvSpPr>
          <p:nvPr/>
        </p:nvSpPr>
        <p:spPr bwMode="auto">
          <a:xfrm>
            <a:off x="885305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54"/>
          <p:cNvSpPr>
            <a:spLocks noChangeArrowheads="1"/>
          </p:cNvSpPr>
          <p:nvPr/>
        </p:nvSpPr>
        <p:spPr bwMode="auto">
          <a:xfrm>
            <a:off x="898266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Oval 55"/>
          <p:cNvSpPr>
            <a:spLocks noChangeArrowheads="1"/>
          </p:cNvSpPr>
          <p:nvPr/>
        </p:nvSpPr>
        <p:spPr bwMode="auto">
          <a:xfrm>
            <a:off x="911291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AutoShape 56"/>
          <p:cNvSpPr>
            <a:spLocks noChangeArrowheads="1"/>
          </p:cNvSpPr>
          <p:nvPr/>
        </p:nvSpPr>
        <p:spPr bwMode="auto">
          <a:xfrm>
            <a:off x="8693085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57"/>
          <p:cNvSpPr>
            <a:spLocks noChangeArrowheads="1"/>
          </p:cNvSpPr>
          <p:nvPr/>
        </p:nvSpPr>
        <p:spPr bwMode="auto">
          <a:xfrm>
            <a:off x="872280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58"/>
          <p:cNvSpPr>
            <a:spLocks noChangeArrowheads="1"/>
          </p:cNvSpPr>
          <p:nvPr/>
        </p:nvSpPr>
        <p:spPr bwMode="auto">
          <a:xfrm>
            <a:off x="885305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59"/>
          <p:cNvSpPr>
            <a:spLocks noChangeArrowheads="1"/>
          </p:cNvSpPr>
          <p:nvPr/>
        </p:nvSpPr>
        <p:spPr bwMode="auto">
          <a:xfrm>
            <a:off x="8983300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Oval 60"/>
          <p:cNvSpPr>
            <a:spLocks noChangeArrowheads="1"/>
          </p:cNvSpPr>
          <p:nvPr/>
        </p:nvSpPr>
        <p:spPr bwMode="auto">
          <a:xfrm>
            <a:off x="911291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AutoShape 61"/>
          <p:cNvSpPr>
            <a:spLocks noChangeArrowheads="1"/>
          </p:cNvSpPr>
          <p:nvPr/>
        </p:nvSpPr>
        <p:spPr bwMode="auto">
          <a:xfrm>
            <a:off x="8693085" y="3879113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62"/>
          <p:cNvSpPr>
            <a:spLocks noChangeArrowheads="1"/>
          </p:cNvSpPr>
          <p:nvPr/>
        </p:nvSpPr>
        <p:spPr bwMode="auto">
          <a:xfrm>
            <a:off x="8735448" y="3899200"/>
            <a:ext cx="94841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8853052" y="3899200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64"/>
          <p:cNvSpPr>
            <a:spLocks noChangeArrowheads="1"/>
          </p:cNvSpPr>
          <p:nvPr/>
        </p:nvSpPr>
        <p:spPr bwMode="auto">
          <a:xfrm>
            <a:off x="8983300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Oval 65"/>
          <p:cNvSpPr>
            <a:spLocks noChangeArrowheads="1"/>
          </p:cNvSpPr>
          <p:nvPr/>
        </p:nvSpPr>
        <p:spPr bwMode="auto">
          <a:xfrm>
            <a:off x="9112917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AutoShape 66"/>
          <p:cNvSpPr>
            <a:spLocks noChangeArrowheads="1"/>
          </p:cNvSpPr>
          <p:nvPr/>
        </p:nvSpPr>
        <p:spPr bwMode="auto">
          <a:xfrm>
            <a:off x="8693085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67"/>
          <p:cNvSpPr>
            <a:spLocks noChangeArrowheads="1"/>
          </p:cNvSpPr>
          <p:nvPr/>
        </p:nvSpPr>
        <p:spPr bwMode="auto">
          <a:xfrm>
            <a:off x="8722802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68"/>
          <p:cNvSpPr>
            <a:spLocks noChangeArrowheads="1"/>
          </p:cNvSpPr>
          <p:nvPr/>
        </p:nvSpPr>
        <p:spPr bwMode="auto">
          <a:xfrm>
            <a:off x="8853052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898330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Oval 70"/>
          <p:cNvSpPr>
            <a:spLocks noChangeArrowheads="1"/>
          </p:cNvSpPr>
          <p:nvPr/>
        </p:nvSpPr>
        <p:spPr bwMode="auto">
          <a:xfrm>
            <a:off x="911355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AutoShape 71"/>
          <p:cNvSpPr>
            <a:spLocks noChangeArrowheads="1"/>
          </p:cNvSpPr>
          <p:nvPr/>
        </p:nvSpPr>
        <p:spPr bwMode="auto">
          <a:xfrm>
            <a:off x="9538440" y="3656002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72"/>
          <p:cNvSpPr>
            <a:spLocks noChangeArrowheads="1"/>
          </p:cNvSpPr>
          <p:nvPr/>
        </p:nvSpPr>
        <p:spPr bwMode="auto">
          <a:xfrm>
            <a:off x="956815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73"/>
          <p:cNvSpPr>
            <a:spLocks noChangeArrowheads="1"/>
          </p:cNvSpPr>
          <p:nvPr/>
        </p:nvSpPr>
        <p:spPr bwMode="auto">
          <a:xfrm>
            <a:off x="969840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74"/>
          <p:cNvSpPr>
            <a:spLocks noChangeArrowheads="1"/>
          </p:cNvSpPr>
          <p:nvPr/>
        </p:nvSpPr>
        <p:spPr bwMode="auto">
          <a:xfrm>
            <a:off x="9828655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Oval 75"/>
          <p:cNvSpPr>
            <a:spLocks noChangeArrowheads="1"/>
          </p:cNvSpPr>
          <p:nvPr/>
        </p:nvSpPr>
        <p:spPr bwMode="auto">
          <a:xfrm>
            <a:off x="9958904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AutoShape 76"/>
          <p:cNvSpPr>
            <a:spLocks noChangeArrowheads="1"/>
          </p:cNvSpPr>
          <p:nvPr/>
        </p:nvSpPr>
        <p:spPr bwMode="auto">
          <a:xfrm>
            <a:off x="7807265" y="4736817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77"/>
          <p:cNvSpPr>
            <a:spLocks noChangeArrowheads="1"/>
          </p:cNvSpPr>
          <p:nvPr/>
        </p:nvSpPr>
        <p:spPr bwMode="auto">
          <a:xfrm>
            <a:off x="7836982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78"/>
          <p:cNvSpPr>
            <a:spLocks noChangeArrowheads="1"/>
          </p:cNvSpPr>
          <p:nvPr/>
        </p:nvSpPr>
        <p:spPr bwMode="auto">
          <a:xfrm>
            <a:off x="7967231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79"/>
          <p:cNvSpPr>
            <a:spLocks noChangeArrowheads="1"/>
          </p:cNvSpPr>
          <p:nvPr/>
        </p:nvSpPr>
        <p:spPr bwMode="auto">
          <a:xfrm>
            <a:off x="8097480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7" name="Oval 80"/>
          <p:cNvSpPr>
            <a:spLocks noChangeArrowheads="1"/>
          </p:cNvSpPr>
          <p:nvPr/>
        </p:nvSpPr>
        <p:spPr bwMode="auto">
          <a:xfrm>
            <a:off x="8227729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88" name="AutoShape 81"/>
          <p:cNvCxnSpPr>
            <a:cxnSpLocks noChangeShapeType="1"/>
            <a:stCxn id="8" idx="0"/>
            <a:endCxn id="13" idx="1"/>
          </p:cNvCxnSpPr>
          <p:nvPr/>
        </p:nvCxnSpPr>
        <p:spPr bwMode="auto">
          <a:xfrm flipV="1">
            <a:off x="6379261" y="3048553"/>
            <a:ext cx="529538" cy="5878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82"/>
          <p:cNvCxnSpPr>
            <a:cxnSpLocks noChangeShapeType="1"/>
            <a:stCxn id="8" idx="0"/>
            <a:endCxn id="18" idx="1"/>
          </p:cNvCxnSpPr>
          <p:nvPr/>
        </p:nvCxnSpPr>
        <p:spPr bwMode="auto">
          <a:xfrm flipV="1">
            <a:off x="6379261" y="3417963"/>
            <a:ext cx="529538" cy="21841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83"/>
          <p:cNvCxnSpPr>
            <a:cxnSpLocks noChangeShapeType="1"/>
            <a:stCxn id="8" idx="2"/>
            <a:endCxn id="23" idx="1"/>
          </p:cNvCxnSpPr>
          <p:nvPr/>
        </p:nvCxnSpPr>
        <p:spPr bwMode="auto">
          <a:xfrm>
            <a:off x="6379261" y="3780780"/>
            <a:ext cx="529538" cy="1830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4"/>
          <p:cNvCxnSpPr>
            <a:cxnSpLocks noChangeShapeType="1"/>
            <a:stCxn id="8" idx="2"/>
            <a:endCxn id="28" idx="1"/>
          </p:cNvCxnSpPr>
          <p:nvPr/>
        </p:nvCxnSpPr>
        <p:spPr bwMode="auto">
          <a:xfrm>
            <a:off x="6379261" y="3780780"/>
            <a:ext cx="530171" cy="62489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85"/>
          <p:cNvCxnSpPr>
            <a:cxnSpLocks noChangeShapeType="1"/>
            <a:stCxn id="78" idx="0"/>
            <a:endCxn id="58" idx="3"/>
          </p:cNvCxnSpPr>
          <p:nvPr/>
        </p:nvCxnSpPr>
        <p:spPr bwMode="auto">
          <a:xfrm flipH="1" flipV="1">
            <a:off x="9258973" y="3048553"/>
            <a:ext cx="562727" cy="6074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86"/>
          <p:cNvCxnSpPr>
            <a:cxnSpLocks noChangeShapeType="1"/>
            <a:stCxn id="78" idx="0"/>
            <a:endCxn id="63" idx="3"/>
          </p:cNvCxnSpPr>
          <p:nvPr/>
        </p:nvCxnSpPr>
        <p:spPr bwMode="auto">
          <a:xfrm flipH="1" flipV="1">
            <a:off x="9259605" y="3418234"/>
            <a:ext cx="562094" cy="2377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87"/>
          <p:cNvCxnSpPr>
            <a:cxnSpLocks noChangeShapeType="1"/>
            <a:stCxn id="78" idx="2"/>
            <a:endCxn id="68" idx="3"/>
          </p:cNvCxnSpPr>
          <p:nvPr/>
        </p:nvCxnSpPr>
        <p:spPr bwMode="auto">
          <a:xfrm flipH="1">
            <a:off x="9259605" y="3800401"/>
            <a:ext cx="562094" cy="1509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88"/>
          <p:cNvCxnSpPr>
            <a:cxnSpLocks noChangeShapeType="1"/>
            <a:stCxn id="78" idx="2"/>
            <a:endCxn id="73" idx="3"/>
          </p:cNvCxnSpPr>
          <p:nvPr/>
        </p:nvCxnSpPr>
        <p:spPr bwMode="auto">
          <a:xfrm flipH="1">
            <a:off x="9259605" y="3800401"/>
            <a:ext cx="562094" cy="6052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89"/>
          <p:cNvCxnSpPr>
            <a:cxnSpLocks noChangeShapeType="1"/>
            <a:stCxn id="13" idx="3"/>
            <a:endCxn id="33" idx="1"/>
          </p:cNvCxnSpPr>
          <p:nvPr/>
        </p:nvCxnSpPr>
        <p:spPr bwMode="auto">
          <a:xfrm flipV="1">
            <a:off x="7475319" y="2678872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90"/>
          <p:cNvCxnSpPr>
            <a:cxnSpLocks noChangeShapeType="1"/>
            <a:stCxn id="13" idx="3"/>
            <a:endCxn id="38" idx="1"/>
          </p:cNvCxnSpPr>
          <p:nvPr/>
        </p:nvCxnSpPr>
        <p:spPr bwMode="auto">
          <a:xfrm>
            <a:off x="7475319" y="3048554"/>
            <a:ext cx="331313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91"/>
          <p:cNvCxnSpPr>
            <a:cxnSpLocks noChangeShapeType="1"/>
            <a:stCxn id="13" idx="3"/>
            <a:endCxn id="43" idx="1"/>
          </p:cNvCxnSpPr>
          <p:nvPr/>
        </p:nvCxnSpPr>
        <p:spPr bwMode="auto">
          <a:xfrm>
            <a:off x="7475319" y="3048553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92"/>
          <p:cNvCxnSpPr>
            <a:cxnSpLocks noChangeShapeType="1"/>
            <a:stCxn id="18" idx="3"/>
            <a:endCxn id="33" idx="1"/>
          </p:cNvCxnSpPr>
          <p:nvPr/>
        </p:nvCxnSpPr>
        <p:spPr bwMode="auto">
          <a:xfrm flipV="1">
            <a:off x="7475319" y="2678872"/>
            <a:ext cx="331313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93"/>
          <p:cNvCxnSpPr>
            <a:cxnSpLocks noChangeShapeType="1"/>
            <a:stCxn id="18" idx="3"/>
            <a:endCxn id="48" idx="1"/>
          </p:cNvCxnSpPr>
          <p:nvPr/>
        </p:nvCxnSpPr>
        <p:spPr bwMode="auto">
          <a:xfrm>
            <a:off x="7475319" y="3418234"/>
            <a:ext cx="331946" cy="54610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94"/>
          <p:cNvCxnSpPr>
            <a:cxnSpLocks noChangeShapeType="1"/>
            <a:stCxn id="18" idx="3"/>
            <a:endCxn id="53" idx="1"/>
          </p:cNvCxnSpPr>
          <p:nvPr/>
        </p:nvCxnSpPr>
        <p:spPr bwMode="auto">
          <a:xfrm>
            <a:off x="7475319" y="3418234"/>
            <a:ext cx="331946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95"/>
          <p:cNvCxnSpPr>
            <a:cxnSpLocks noChangeShapeType="1"/>
            <a:stCxn id="23" idx="3"/>
            <a:endCxn id="38" idx="1"/>
          </p:cNvCxnSpPr>
          <p:nvPr/>
        </p:nvCxnSpPr>
        <p:spPr bwMode="auto">
          <a:xfrm flipV="1">
            <a:off x="7475319" y="3048553"/>
            <a:ext cx="331313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96"/>
          <p:cNvCxnSpPr>
            <a:cxnSpLocks noChangeShapeType="1"/>
            <a:stCxn id="23" idx="3"/>
            <a:endCxn id="48" idx="1"/>
          </p:cNvCxnSpPr>
          <p:nvPr/>
        </p:nvCxnSpPr>
        <p:spPr bwMode="auto">
          <a:xfrm>
            <a:off x="7475319" y="3963798"/>
            <a:ext cx="331946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97"/>
          <p:cNvCxnSpPr>
            <a:cxnSpLocks noChangeShapeType="1"/>
            <a:stCxn id="23" idx="3"/>
            <a:endCxn id="83" idx="1"/>
          </p:cNvCxnSpPr>
          <p:nvPr/>
        </p:nvCxnSpPr>
        <p:spPr bwMode="auto">
          <a:xfrm>
            <a:off x="7475319" y="3963798"/>
            <a:ext cx="331946" cy="8452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98"/>
          <p:cNvCxnSpPr>
            <a:cxnSpLocks noChangeShapeType="1"/>
            <a:stCxn id="28" idx="3"/>
            <a:endCxn id="43" idx="1"/>
          </p:cNvCxnSpPr>
          <p:nvPr/>
        </p:nvCxnSpPr>
        <p:spPr bwMode="auto">
          <a:xfrm flipV="1">
            <a:off x="7475952" y="3418234"/>
            <a:ext cx="330681" cy="9874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99"/>
          <p:cNvCxnSpPr>
            <a:cxnSpLocks noChangeShapeType="1"/>
            <a:stCxn id="28" idx="3"/>
            <a:endCxn id="53" idx="1"/>
          </p:cNvCxnSpPr>
          <p:nvPr/>
        </p:nvCxnSpPr>
        <p:spPr bwMode="auto">
          <a:xfrm>
            <a:off x="7475952" y="4405678"/>
            <a:ext cx="331313" cy="217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00"/>
          <p:cNvCxnSpPr>
            <a:cxnSpLocks noChangeShapeType="1"/>
            <a:stCxn id="28" idx="3"/>
            <a:endCxn id="83" idx="1"/>
          </p:cNvCxnSpPr>
          <p:nvPr/>
        </p:nvCxnSpPr>
        <p:spPr bwMode="auto">
          <a:xfrm>
            <a:off x="7475952" y="4405678"/>
            <a:ext cx="331313" cy="4033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101"/>
          <p:cNvCxnSpPr>
            <a:cxnSpLocks noChangeShapeType="1"/>
            <a:stCxn id="33" idx="3"/>
            <a:endCxn id="58" idx="1"/>
          </p:cNvCxnSpPr>
          <p:nvPr/>
        </p:nvCxnSpPr>
        <p:spPr bwMode="auto">
          <a:xfrm>
            <a:off x="8373152" y="2678872"/>
            <a:ext cx="319300" cy="370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102"/>
          <p:cNvCxnSpPr>
            <a:cxnSpLocks noChangeShapeType="1"/>
            <a:stCxn id="38" idx="3"/>
            <a:endCxn id="58" idx="1"/>
          </p:cNvCxnSpPr>
          <p:nvPr/>
        </p:nvCxnSpPr>
        <p:spPr bwMode="auto">
          <a:xfrm>
            <a:off x="8373152" y="3048554"/>
            <a:ext cx="319300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103"/>
          <p:cNvCxnSpPr>
            <a:cxnSpLocks noChangeShapeType="1"/>
            <a:stCxn id="33" idx="3"/>
            <a:endCxn id="63" idx="1"/>
          </p:cNvCxnSpPr>
          <p:nvPr/>
        </p:nvCxnSpPr>
        <p:spPr bwMode="auto">
          <a:xfrm>
            <a:off x="8373153" y="2678872"/>
            <a:ext cx="319932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104"/>
          <p:cNvCxnSpPr>
            <a:cxnSpLocks noChangeShapeType="1"/>
            <a:stCxn id="38" idx="3"/>
            <a:endCxn id="68" idx="1"/>
          </p:cNvCxnSpPr>
          <p:nvPr/>
        </p:nvCxnSpPr>
        <p:spPr bwMode="auto">
          <a:xfrm>
            <a:off x="8373153" y="3048553"/>
            <a:ext cx="319932" cy="902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105"/>
          <p:cNvCxnSpPr>
            <a:cxnSpLocks noChangeShapeType="1"/>
            <a:stCxn id="43" idx="3"/>
            <a:endCxn id="63" idx="1"/>
          </p:cNvCxnSpPr>
          <p:nvPr/>
        </p:nvCxnSpPr>
        <p:spPr bwMode="auto">
          <a:xfrm>
            <a:off x="8373153" y="3418234"/>
            <a:ext cx="319932" cy="54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6"/>
          <p:cNvCxnSpPr>
            <a:cxnSpLocks noChangeShapeType="1"/>
            <a:stCxn id="43" idx="3"/>
            <a:endCxn id="68" idx="1"/>
          </p:cNvCxnSpPr>
          <p:nvPr/>
        </p:nvCxnSpPr>
        <p:spPr bwMode="auto">
          <a:xfrm>
            <a:off x="8373153" y="3418234"/>
            <a:ext cx="319932" cy="53362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107"/>
          <p:cNvCxnSpPr>
            <a:cxnSpLocks noChangeShapeType="1"/>
            <a:stCxn id="48" idx="3"/>
            <a:endCxn id="58" idx="1"/>
          </p:cNvCxnSpPr>
          <p:nvPr/>
        </p:nvCxnSpPr>
        <p:spPr bwMode="auto">
          <a:xfrm flipV="1">
            <a:off x="8373785" y="3048553"/>
            <a:ext cx="318668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108"/>
          <p:cNvCxnSpPr>
            <a:cxnSpLocks noChangeShapeType="1"/>
            <a:stCxn id="48" idx="3"/>
            <a:endCxn id="73" idx="1"/>
          </p:cNvCxnSpPr>
          <p:nvPr/>
        </p:nvCxnSpPr>
        <p:spPr bwMode="auto">
          <a:xfrm>
            <a:off x="8373785" y="3963798"/>
            <a:ext cx="319300" cy="441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09"/>
          <p:cNvCxnSpPr>
            <a:cxnSpLocks noChangeShapeType="1"/>
            <a:stCxn id="53" idx="3"/>
            <a:endCxn id="73" idx="1"/>
          </p:cNvCxnSpPr>
          <p:nvPr/>
        </p:nvCxnSpPr>
        <p:spPr bwMode="auto">
          <a:xfrm flipV="1">
            <a:off x="8373785" y="4405679"/>
            <a:ext cx="319300" cy="16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10"/>
          <p:cNvCxnSpPr>
            <a:cxnSpLocks noChangeShapeType="1"/>
            <a:stCxn id="53" idx="3"/>
            <a:endCxn id="63" idx="1"/>
          </p:cNvCxnSpPr>
          <p:nvPr/>
        </p:nvCxnSpPr>
        <p:spPr bwMode="auto">
          <a:xfrm flipV="1">
            <a:off x="8373785" y="3418234"/>
            <a:ext cx="319300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11"/>
          <p:cNvCxnSpPr>
            <a:cxnSpLocks noChangeShapeType="1"/>
            <a:stCxn id="83" idx="3"/>
            <a:endCxn id="73" idx="1"/>
          </p:cNvCxnSpPr>
          <p:nvPr/>
        </p:nvCxnSpPr>
        <p:spPr bwMode="auto">
          <a:xfrm flipV="1">
            <a:off x="8373785" y="4405678"/>
            <a:ext cx="319300" cy="40279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AutoShape 112"/>
          <p:cNvCxnSpPr>
            <a:cxnSpLocks noChangeShapeType="1"/>
            <a:stCxn id="83" idx="3"/>
            <a:endCxn id="68" idx="1"/>
          </p:cNvCxnSpPr>
          <p:nvPr/>
        </p:nvCxnSpPr>
        <p:spPr bwMode="auto">
          <a:xfrm flipV="1">
            <a:off x="8373785" y="3951312"/>
            <a:ext cx="319300" cy="857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/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>
                <a:latin typeface="Times New Roman" pitchFamily="18" charset="0"/>
              </a:rPr>
              <a:t>Four Basic Issues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0881" y="2122783"/>
            <a:ext cx="4407840" cy="3918652"/>
          </a:xfrm>
        </p:spPr>
        <p:txBody>
          <a:bodyPr/>
          <a:lstStyle/>
          <a:p>
            <a:pPr marL="391795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dirty="0"/>
              <a:t>How to organize the search?</a:t>
            </a:r>
          </a:p>
          <a:p>
            <a:pPr marL="783590" lvl="1" indent="-294005" defTabSz="-635">
              <a:buSzPct val="45000"/>
              <a:buFont typeface="Wingdings" charset="2"/>
              <a:buChar char="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Exhaustive search: 2</a:t>
            </a:r>
            <a:r>
              <a:rPr lang="en-IN" sz="2200" baseline="33000" dirty="0"/>
              <a:t>n </a:t>
            </a:r>
            <a:r>
              <a:rPr lang="en-IN" sz="2200" dirty="0"/>
              <a:t>possibilities for n attributes</a:t>
            </a:r>
            <a:r>
              <a:rPr lang="en-IN" sz="2200" baseline="33000" dirty="0"/>
              <a:t> </a:t>
            </a:r>
          </a:p>
          <a:p>
            <a:pPr marL="783590" lvl="1" indent="-294005" defTabSz="-635">
              <a:buSzPct val="45000"/>
              <a:buFont typeface="Wingdings" charset="2"/>
              <a:buChar char="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Greedy search:</a:t>
            </a:r>
          </a:p>
          <a:p>
            <a:pPr marL="1174750" lvl="2" indent="-260350" defTabSz="-635">
              <a:buSzPct val="45000"/>
              <a:buFont typeface="Wingdings" charset="2"/>
              <a:buChar char="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1800" dirty="0"/>
              <a:t>Hill climbing</a:t>
            </a:r>
          </a:p>
          <a:p>
            <a:pPr marL="1174750" lvl="2" indent="-260350" defTabSz="-635">
              <a:buSzPct val="45000"/>
              <a:buFont typeface="Wingdings" charset="2"/>
              <a:buChar char="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1800" dirty="0"/>
              <a:t>First is best</a:t>
            </a:r>
          </a:p>
          <a:p>
            <a:pPr marL="391795" indent="-294005" defTabSz="-635">
              <a:buSzPct val="45000"/>
              <a:buNone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endParaRPr lang="en-IN" dirty="0"/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6306239" y="3680430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6335956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466205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596454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726071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908799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938517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06876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9901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329263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908799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9391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068765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7199015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7329263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908799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6939148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70693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7199015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auto">
          <a:xfrm>
            <a:off x="7329263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6909432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6939148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706939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9964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7329263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806633" y="2606673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836982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66599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096848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7097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780663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783698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966599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809684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822709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7806633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783698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7967231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80968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822709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AutoShape 41"/>
          <p:cNvSpPr>
            <a:spLocks noChangeArrowheads="1"/>
          </p:cNvSpPr>
          <p:nvPr/>
        </p:nvSpPr>
        <p:spPr bwMode="auto">
          <a:xfrm>
            <a:off x="7807265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7836982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7967231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8097480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82270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>
            <a:off x="7807265" y="4335651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7836982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7967231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8097480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8227097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AutoShape 51"/>
          <p:cNvSpPr>
            <a:spLocks noChangeArrowheads="1"/>
          </p:cNvSpPr>
          <p:nvPr/>
        </p:nvSpPr>
        <p:spPr bwMode="auto">
          <a:xfrm>
            <a:off x="869245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872280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53"/>
          <p:cNvSpPr>
            <a:spLocks noChangeArrowheads="1"/>
          </p:cNvSpPr>
          <p:nvPr/>
        </p:nvSpPr>
        <p:spPr bwMode="auto">
          <a:xfrm>
            <a:off x="885305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54"/>
          <p:cNvSpPr>
            <a:spLocks noChangeArrowheads="1"/>
          </p:cNvSpPr>
          <p:nvPr/>
        </p:nvSpPr>
        <p:spPr bwMode="auto">
          <a:xfrm>
            <a:off x="898266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911291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8693085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872280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58"/>
          <p:cNvSpPr>
            <a:spLocks noChangeArrowheads="1"/>
          </p:cNvSpPr>
          <p:nvPr/>
        </p:nvSpPr>
        <p:spPr bwMode="auto">
          <a:xfrm>
            <a:off x="885305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8983300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60"/>
          <p:cNvSpPr>
            <a:spLocks noChangeArrowheads="1"/>
          </p:cNvSpPr>
          <p:nvPr/>
        </p:nvSpPr>
        <p:spPr bwMode="auto">
          <a:xfrm>
            <a:off x="911291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AutoShape 61"/>
          <p:cNvSpPr>
            <a:spLocks noChangeArrowheads="1"/>
          </p:cNvSpPr>
          <p:nvPr/>
        </p:nvSpPr>
        <p:spPr bwMode="auto">
          <a:xfrm>
            <a:off x="8693085" y="3879113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Oval 62"/>
          <p:cNvSpPr>
            <a:spLocks noChangeArrowheads="1"/>
          </p:cNvSpPr>
          <p:nvPr/>
        </p:nvSpPr>
        <p:spPr bwMode="auto">
          <a:xfrm>
            <a:off x="8735448" y="3899200"/>
            <a:ext cx="94841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8853052" y="3899200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64"/>
          <p:cNvSpPr>
            <a:spLocks noChangeArrowheads="1"/>
          </p:cNvSpPr>
          <p:nvPr/>
        </p:nvSpPr>
        <p:spPr bwMode="auto">
          <a:xfrm>
            <a:off x="8983300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65"/>
          <p:cNvSpPr>
            <a:spLocks noChangeArrowheads="1"/>
          </p:cNvSpPr>
          <p:nvPr/>
        </p:nvSpPr>
        <p:spPr bwMode="auto">
          <a:xfrm>
            <a:off x="9112917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AutoShape 66"/>
          <p:cNvSpPr>
            <a:spLocks noChangeArrowheads="1"/>
          </p:cNvSpPr>
          <p:nvPr/>
        </p:nvSpPr>
        <p:spPr bwMode="auto">
          <a:xfrm>
            <a:off x="8693085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8722802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68"/>
          <p:cNvSpPr>
            <a:spLocks noChangeArrowheads="1"/>
          </p:cNvSpPr>
          <p:nvPr/>
        </p:nvSpPr>
        <p:spPr bwMode="auto">
          <a:xfrm>
            <a:off x="8853052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auto">
          <a:xfrm>
            <a:off x="898330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70"/>
          <p:cNvSpPr>
            <a:spLocks noChangeArrowheads="1"/>
          </p:cNvSpPr>
          <p:nvPr/>
        </p:nvSpPr>
        <p:spPr bwMode="auto">
          <a:xfrm>
            <a:off x="911355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AutoShape 71"/>
          <p:cNvSpPr>
            <a:spLocks noChangeArrowheads="1"/>
          </p:cNvSpPr>
          <p:nvPr/>
        </p:nvSpPr>
        <p:spPr bwMode="auto">
          <a:xfrm>
            <a:off x="9538440" y="3656002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Oval 72"/>
          <p:cNvSpPr>
            <a:spLocks noChangeArrowheads="1"/>
          </p:cNvSpPr>
          <p:nvPr/>
        </p:nvSpPr>
        <p:spPr bwMode="auto">
          <a:xfrm>
            <a:off x="956815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73"/>
          <p:cNvSpPr>
            <a:spLocks noChangeArrowheads="1"/>
          </p:cNvSpPr>
          <p:nvPr/>
        </p:nvSpPr>
        <p:spPr bwMode="auto">
          <a:xfrm>
            <a:off x="969840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74"/>
          <p:cNvSpPr>
            <a:spLocks noChangeArrowheads="1"/>
          </p:cNvSpPr>
          <p:nvPr/>
        </p:nvSpPr>
        <p:spPr bwMode="auto">
          <a:xfrm>
            <a:off x="9828655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75"/>
          <p:cNvSpPr>
            <a:spLocks noChangeArrowheads="1"/>
          </p:cNvSpPr>
          <p:nvPr/>
        </p:nvSpPr>
        <p:spPr bwMode="auto">
          <a:xfrm>
            <a:off x="9958904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AutoShape 76"/>
          <p:cNvSpPr>
            <a:spLocks noChangeArrowheads="1"/>
          </p:cNvSpPr>
          <p:nvPr/>
        </p:nvSpPr>
        <p:spPr bwMode="auto">
          <a:xfrm>
            <a:off x="7807265" y="4736817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Oval 77"/>
          <p:cNvSpPr>
            <a:spLocks noChangeArrowheads="1"/>
          </p:cNvSpPr>
          <p:nvPr/>
        </p:nvSpPr>
        <p:spPr bwMode="auto">
          <a:xfrm>
            <a:off x="7836982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78"/>
          <p:cNvSpPr>
            <a:spLocks noChangeArrowheads="1"/>
          </p:cNvSpPr>
          <p:nvPr/>
        </p:nvSpPr>
        <p:spPr bwMode="auto">
          <a:xfrm>
            <a:off x="7967231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79"/>
          <p:cNvSpPr>
            <a:spLocks noChangeArrowheads="1"/>
          </p:cNvSpPr>
          <p:nvPr/>
        </p:nvSpPr>
        <p:spPr bwMode="auto">
          <a:xfrm>
            <a:off x="8097480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80"/>
          <p:cNvSpPr>
            <a:spLocks noChangeArrowheads="1"/>
          </p:cNvSpPr>
          <p:nvPr/>
        </p:nvSpPr>
        <p:spPr bwMode="auto">
          <a:xfrm>
            <a:off x="8227729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87" name="AutoShape 81"/>
          <p:cNvCxnSpPr>
            <a:cxnSpLocks noChangeShapeType="1"/>
            <a:stCxn id="7" idx="0"/>
            <a:endCxn id="12" idx="1"/>
          </p:cNvCxnSpPr>
          <p:nvPr/>
        </p:nvCxnSpPr>
        <p:spPr bwMode="auto">
          <a:xfrm flipV="1">
            <a:off x="6589499" y="3048553"/>
            <a:ext cx="319300" cy="6318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82"/>
          <p:cNvCxnSpPr>
            <a:cxnSpLocks noChangeShapeType="1"/>
            <a:stCxn id="7" idx="0"/>
            <a:endCxn id="17" idx="1"/>
          </p:cNvCxnSpPr>
          <p:nvPr/>
        </p:nvCxnSpPr>
        <p:spPr bwMode="auto">
          <a:xfrm flipV="1">
            <a:off x="6589499" y="3418235"/>
            <a:ext cx="319300" cy="26219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83"/>
          <p:cNvCxnSpPr>
            <a:cxnSpLocks noChangeShapeType="1"/>
            <a:stCxn id="7" idx="2"/>
            <a:endCxn id="22" idx="1"/>
          </p:cNvCxnSpPr>
          <p:nvPr/>
        </p:nvCxnSpPr>
        <p:spPr bwMode="auto">
          <a:xfrm>
            <a:off x="6589499" y="3824829"/>
            <a:ext cx="319300" cy="1389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84"/>
          <p:cNvCxnSpPr>
            <a:cxnSpLocks noChangeShapeType="1"/>
            <a:stCxn id="7" idx="2"/>
            <a:endCxn id="27" idx="1"/>
          </p:cNvCxnSpPr>
          <p:nvPr/>
        </p:nvCxnSpPr>
        <p:spPr bwMode="auto">
          <a:xfrm>
            <a:off x="6589500" y="3824829"/>
            <a:ext cx="319932" cy="5808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5"/>
          <p:cNvCxnSpPr>
            <a:cxnSpLocks noChangeShapeType="1"/>
            <a:stCxn id="77" idx="0"/>
            <a:endCxn id="57" idx="3"/>
          </p:cNvCxnSpPr>
          <p:nvPr/>
        </p:nvCxnSpPr>
        <p:spPr bwMode="auto">
          <a:xfrm flipH="1" flipV="1">
            <a:off x="9258973" y="3048553"/>
            <a:ext cx="562727" cy="6074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86"/>
          <p:cNvCxnSpPr>
            <a:cxnSpLocks noChangeShapeType="1"/>
            <a:stCxn id="77" idx="0"/>
            <a:endCxn id="62" idx="3"/>
          </p:cNvCxnSpPr>
          <p:nvPr/>
        </p:nvCxnSpPr>
        <p:spPr bwMode="auto">
          <a:xfrm flipH="1" flipV="1">
            <a:off x="9259605" y="3418234"/>
            <a:ext cx="562094" cy="2377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87"/>
          <p:cNvCxnSpPr>
            <a:cxnSpLocks noChangeShapeType="1"/>
            <a:stCxn id="77" idx="2"/>
            <a:endCxn id="67" idx="3"/>
          </p:cNvCxnSpPr>
          <p:nvPr/>
        </p:nvCxnSpPr>
        <p:spPr bwMode="auto">
          <a:xfrm flipH="1">
            <a:off x="9259605" y="3800401"/>
            <a:ext cx="562094" cy="1509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88"/>
          <p:cNvCxnSpPr>
            <a:cxnSpLocks noChangeShapeType="1"/>
            <a:stCxn id="77" idx="2"/>
            <a:endCxn id="72" idx="3"/>
          </p:cNvCxnSpPr>
          <p:nvPr/>
        </p:nvCxnSpPr>
        <p:spPr bwMode="auto">
          <a:xfrm flipH="1">
            <a:off x="9259605" y="3800401"/>
            <a:ext cx="562094" cy="6052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89"/>
          <p:cNvCxnSpPr>
            <a:cxnSpLocks noChangeShapeType="1"/>
            <a:stCxn id="12" idx="3"/>
            <a:endCxn id="32" idx="1"/>
          </p:cNvCxnSpPr>
          <p:nvPr/>
        </p:nvCxnSpPr>
        <p:spPr bwMode="auto">
          <a:xfrm flipV="1">
            <a:off x="7475319" y="2678872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90"/>
          <p:cNvCxnSpPr>
            <a:cxnSpLocks noChangeShapeType="1"/>
            <a:stCxn id="12" idx="3"/>
            <a:endCxn id="37" idx="1"/>
          </p:cNvCxnSpPr>
          <p:nvPr/>
        </p:nvCxnSpPr>
        <p:spPr bwMode="auto">
          <a:xfrm>
            <a:off x="7475319" y="3048554"/>
            <a:ext cx="331313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91"/>
          <p:cNvCxnSpPr>
            <a:cxnSpLocks noChangeShapeType="1"/>
            <a:stCxn id="12" idx="3"/>
            <a:endCxn id="42" idx="1"/>
          </p:cNvCxnSpPr>
          <p:nvPr/>
        </p:nvCxnSpPr>
        <p:spPr bwMode="auto">
          <a:xfrm>
            <a:off x="7475319" y="3048553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92"/>
          <p:cNvCxnSpPr>
            <a:cxnSpLocks noChangeShapeType="1"/>
            <a:stCxn id="17" idx="3"/>
            <a:endCxn id="32" idx="1"/>
          </p:cNvCxnSpPr>
          <p:nvPr/>
        </p:nvCxnSpPr>
        <p:spPr bwMode="auto">
          <a:xfrm flipV="1">
            <a:off x="7475319" y="2678872"/>
            <a:ext cx="331313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93"/>
          <p:cNvCxnSpPr>
            <a:cxnSpLocks noChangeShapeType="1"/>
            <a:stCxn id="17" idx="3"/>
            <a:endCxn id="47" idx="1"/>
          </p:cNvCxnSpPr>
          <p:nvPr/>
        </p:nvCxnSpPr>
        <p:spPr bwMode="auto">
          <a:xfrm>
            <a:off x="7475319" y="3418234"/>
            <a:ext cx="331946" cy="54610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94"/>
          <p:cNvCxnSpPr>
            <a:cxnSpLocks noChangeShapeType="1"/>
            <a:stCxn id="17" idx="3"/>
            <a:endCxn id="52" idx="1"/>
          </p:cNvCxnSpPr>
          <p:nvPr/>
        </p:nvCxnSpPr>
        <p:spPr bwMode="auto">
          <a:xfrm>
            <a:off x="7475319" y="3418234"/>
            <a:ext cx="331946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95"/>
          <p:cNvCxnSpPr>
            <a:cxnSpLocks noChangeShapeType="1"/>
            <a:stCxn id="22" idx="3"/>
            <a:endCxn id="37" idx="1"/>
          </p:cNvCxnSpPr>
          <p:nvPr/>
        </p:nvCxnSpPr>
        <p:spPr bwMode="auto">
          <a:xfrm flipV="1">
            <a:off x="7475319" y="3048553"/>
            <a:ext cx="331313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96"/>
          <p:cNvCxnSpPr>
            <a:cxnSpLocks noChangeShapeType="1"/>
            <a:stCxn id="22" idx="3"/>
            <a:endCxn id="47" idx="1"/>
          </p:cNvCxnSpPr>
          <p:nvPr/>
        </p:nvCxnSpPr>
        <p:spPr bwMode="auto">
          <a:xfrm>
            <a:off x="7475319" y="3963798"/>
            <a:ext cx="331946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97"/>
          <p:cNvCxnSpPr>
            <a:cxnSpLocks noChangeShapeType="1"/>
            <a:stCxn id="22" idx="3"/>
            <a:endCxn id="82" idx="1"/>
          </p:cNvCxnSpPr>
          <p:nvPr/>
        </p:nvCxnSpPr>
        <p:spPr bwMode="auto">
          <a:xfrm>
            <a:off x="7475319" y="3963798"/>
            <a:ext cx="331946" cy="8452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98"/>
          <p:cNvCxnSpPr>
            <a:cxnSpLocks noChangeShapeType="1"/>
            <a:stCxn id="27" idx="3"/>
            <a:endCxn id="42" idx="1"/>
          </p:cNvCxnSpPr>
          <p:nvPr/>
        </p:nvCxnSpPr>
        <p:spPr bwMode="auto">
          <a:xfrm flipV="1">
            <a:off x="7475952" y="3418234"/>
            <a:ext cx="330681" cy="9874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99"/>
          <p:cNvCxnSpPr>
            <a:cxnSpLocks noChangeShapeType="1"/>
            <a:stCxn id="27" idx="3"/>
            <a:endCxn id="52" idx="1"/>
          </p:cNvCxnSpPr>
          <p:nvPr/>
        </p:nvCxnSpPr>
        <p:spPr bwMode="auto">
          <a:xfrm>
            <a:off x="7475952" y="4405678"/>
            <a:ext cx="331313" cy="217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100"/>
          <p:cNvCxnSpPr>
            <a:cxnSpLocks noChangeShapeType="1"/>
            <a:stCxn id="27" idx="3"/>
            <a:endCxn id="82" idx="1"/>
          </p:cNvCxnSpPr>
          <p:nvPr/>
        </p:nvCxnSpPr>
        <p:spPr bwMode="auto">
          <a:xfrm>
            <a:off x="7475952" y="4405678"/>
            <a:ext cx="331313" cy="4033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01"/>
          <p:cNvCxnSpPr>
            <a:cxnSpLocks noChangeShapeType="1"/>
            <a:stCxn id="32" idx="3"/>
            <a:endCxn id="57" idx="1"/>
          </p:cNvCxnSpPr>
          <p:nvPr/>
        </p:nvCxnSpPr>
        <p:spPr bwMode="auto">
          <a:xfrm>
            <a:off x="8373152" y="2678872"/>
            <a:ext cx="319300" cy="370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102"/>
          <p:cNvCxnSpPr>
            <a:cxnSpLocks noChangeShapeType="1"/>
            <a:stCxn id="37" idx="3"/>
            <a:endCxn id="57" idx="1"/>
          </p:cNvCxnSpPr>
          <p:nvPr/>
        </p:nvCxnSpPr>
        <p:spPr bwMode="auto">
          <a:xfrm>
            <a:off x="8373152" y="3048554"/>
            <a:ext cx="319300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103"/>
          <p:cNvCxnSpPr>
            <a:cxnSpLocks noChangeShapeType="1"/>
            <a:stCxn id="32" idx="3"/>
            <a:endCxn id="62" idx="1"/>
          </p:cNvCxnSpPr>
          <p:nvPr/>
        </p:nvCxnSpPr>
        <p:spPr bwMode="auto">
          <a:xfrm>
            <a:off x="8373153" y="2678872"/>
            <a:ext cx="319932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104"/>
          <p:cNvCxnSpPr>
            <a:cxnSpLocks noChangeShapeType="1"/>
            <a:stCxn id="37" idx="3"/>
            <a:endCxn id="67" idx="1"/>
          </p:cNvCxnSpPr>
          <p:nvPr/>
        </p:nvCxnSpPr>
        <p:spPr bwMode="auto">
          <a:xfrm>
            <a:off x="8373153" y="3048553"/>
            <a:ext cx="319932" cy="902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105"/>
          <p:cNvCxnSpPr>
            <a:cxnSpLocks noChangeShapeType="1"/>
            <a:stCxn id="42" idx="3"/>
            <a:endCxn id="62" idx="1"/>
          </p:cNvCxnSpPr>
          <p:nvPr/>
        </p:nvCxnSpPr>
        <p:spPr bwMode="auto">
          <a:xfrm>
            <a:off x="8373153" y="3418234"/>
            <a:ext cx="319932" cy="54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106"/>
          <p:cNvCxnSpPr>
            <a:cxnSpLocks noChangeShapeType="1"/>
            <a:stCxn id="42" idx="3"/>
            <a:endCxn id="67" idx="1"/>
          </p:cNvCxnSpPr>
          <p:nvPr/>
        </p:nvCxnSpPr>
        <p:spPr bwMode="auto">
          <a:xfrm>
            <a:off x="8373153" y="3418234"/>
            <a:ext cx="319932" cy="53362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7"/>
          <p:cNvCxnSpPr>
            <a:cxnSpLocks noChangeShapeType="1"/>
            <a:stCxn id="47" idx="3"/>
            <a:endCxn id="57" idx="1"/>
          </p:cNvCxnSpPr>
          <p:nvPr/>
        </p:nvCxnSpPr>
        <p:spPr bwMode="auto">
          <a:xfrm flipV="1">
            <a:off x="8373785" y="3048553"/>
            <a:ext cx="318668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108"/>
          <p:cNvCxnSpPr>
            <a:cxnSpLocks noChangeShapeType="1"/>
            <a:stCxn id="47" idx="3"/>
            <a:endCxn id="72" idx="1"/>
          </p:cNvCxnSpPr>
          <p:nvPr/>
        </p:nvCxnSpPr>
        <p:spPr bwMode="auto">
          <a:xfrm>
            <a:off x="8373785" y="3963798"/>
            <a:ext cx="319300" cy="441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109"/>
          <p:cNvCxnSpPr>
            <a:cxnSpLocks noChangeShapeType="1"/>
            <a:stCxn id="52" idx="3"/>
            <a:endCxn id="72" idx="1"/>
          </p:cNvCxnSpPr>
          <p:nvPr/>
        </p:nvCxnSpPr>
        <p:spPr bwMode="auto">
          <a:xfrm flipV="1">
            <a:off x="8373785" y="4405679"/>
            <a:ext cx="319300" cy="16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10"/>
          <p:cNvCxnSpPr>
            <a:cxnSpLocks noChangeShapeType="1"/>
            <a:stCxn id="52" idx="3"/>
            <a:endCxn id="62" idx="1"/>
          </p:cNvCxnSpPr>
          <p:nvPr/>
        </p:nvCxnSpPr>
        <p:spPr bwMode="auto">
          <a:xfrm flipV="1">
            <a:off x="8373785" y="3418234"/>
            <a:ext cx="319300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11"/>
          <p:cNvCxnSpPr>
            <a:cxnSpLocks noChangeShapeType="1"/>
            <a:stCxn id="82" idx="3"/>
            <a:endCxn id="72" idx="1"/>
          </p:cNvCxnSpPr>
          <p:nvPr/>
        </p:nvCxnSpPr>
        <p:spPr bwMode="auto">
          <a:xfrm flipV="1">
            <a:off x="8373785" y="4405678"/>
            <a:ext cx="319300" cy="40279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12"/>
          <p:cNvCxnSpPr>
            <a:cxnSpLocks noChangeShapeType="1"/>
            <a:stCxn id="82" idx="3"/>
            <a:endCxn id="67" idx="1"/>
          </p:cNvCxnSpPr>
          <p:nvPr/>
        </p:nvCxnSpPr>
        <p:spPr bwMode="auto">
          <a:xfrm flipV="1">
            <a:off x="8373785" y="3951312"/>
            <a:ext cx="319300" cy="857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/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>
                <a:latin typeface="Times New Roman" pitchFamily="18" charset="0"/>
              </a:rPr>
              <a:t>Four Basic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0881" y="2122783"/>
            <a:ext cx="4407840" cy="3918652"/>
          </a:xfrm>
        </p:spPr>
        <p:txBody>
          <a:bodyPr/>
          <a:lstStyle/>
          <a:p>
            <a:pPr marL="391795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dirty="0"/>
              <a:t>Which is better? - Strategy to evaluate alternatives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dirty="0"/>
              <a:t>Accuracy on training or separate evaluation set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dirty="0"/>
              <a:t>Feature selection-basic induction interaction</a:t>
            </a:r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6306239" y="3680430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6335956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466205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596454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726071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908799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938517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06876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9901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329263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908799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9391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068765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7199015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7329263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908799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6939148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70693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7199015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auto">
          <a:xfrm>
            <a:off x="7329263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6909432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6939148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706939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9964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7329263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806633" y="2606673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836982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66599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096848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7097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780663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783698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966599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809684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822709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7806633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783698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7967231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80968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822709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AutoShape 41"/>
          <p:cNvSpPr>
            <a:spLocks noChangeArrowheads="1"/>
          </p:cNvSpPr>
          <p:nvPr/>
        </p:nvSpPr>
        <p:spPr bwMode="auto">
          <a:xfrm>
            <a:off x="7807265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7836982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7967231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8097480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82270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>
            <a:off x="7807265" y="4335651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7836982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7967231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8097480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8227097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AutoShape 51"/>
          <p:cNvSpPr>
            <a:spLocks noChangeArrowheads="1"/>
          </p:cNvSpPr>
          <p:nvPr/>
        </p:nvSpPr>
        <p:spPr bwMode="auto">
          <a:xfrm>
            <a:off x="869245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872280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53"/>
          <p:cNvSpPr>
            <a:spLocks noChangeArrowheads="1"/>
          </p:cNvSpPr>
          <p:nvPr/>
        </p:nvSpPr>
        <p:spPr bwMode="auto">
          <a:xfrm>
            <a:off x="885305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54"/>
          <p:cNvSpPr>
            <a:spLocks noChangeArrowheads="1"/>
          </p:cNvSpPr>
          <p:nvPr/>
        </p:nvSpPr>
        <p:spPr bwMode="auto">
          <a:xfrm>
            <a:off x="898266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911291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8693085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872280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58"/>
          <p:cNvSpPr>
            <a:spLocks noChangeArrowheads="1"/>
          </p:cNvSpPr>
          <p:nvPr/>
        </p:nvSpPr>
        <p:spPr bwMode="auto">
          <a:xfrm>
            <a:off x="885305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8983300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60"/>
          <p:cNvSpPr>
            <a:spLocks noChangeArrowheads="1"/>
          </p:cNvSpPr>
          <p:nvPr/>
        </p:nvSpPr>
        <p:spPr bwMode="auto">
          <a:xfrm>
            <a:off x="911291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AutoShape 61"/>
          <p:cNvSpPr>
            <a:spLocks noChangeArrowheads="1"/>
          </p:cNvSpPr>
          <p:nvPr/>
        </p:nvSpPr>
        <p:spPr bwMode="auto">
          <a:xfrm>
            <a:off x="8693085" y="3879113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Oval 62"/>
          <p:cNvSpPr>
            <a:spLocks noChangeArrowheads="1"/>
          </p:cNvSpPr>
          <p:nvPr/>
        </p:nvSpPr>
        <p:spPr bwMode="auto">
          <a:xfrm>
            <a:off x="8735448" y="3899200"/>
            <a:ext cx="94841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8853052" y="3899200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64"/>
          <p:cNvSpPr>
            <a:spLocks noChangeArrowheads="1"/>
          </p:cNvSpPr>
          <p:nvPr/>
        </p:nvSpPr>
        <p:spPr bwMode="auto">
          <a:xfrm>
            <a:off x="8983300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65"/>
          <p:cNvSpPr>
            <a:spLocks noChangeArrowheads="1"/>
          </p:cNvSpPr>
          <p:nvPr/>
        </p:nvSpPr>
        <p:spPr bwMode="auto">
          <a:xfrm>
            <a:off x="9112917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AutoShape 66"/>
          <p:cNvSpPr>
            <a:spLocks noChangeArrowheads="1"/>
          </p:cNvSpPr>
          <p:nvPr/>
        </p:nvSpPr>
        <p:spPr bwMode="auto">
          <a:xfrm>
            <a:off x="8693085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8722802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68"/>
          <p:cNvSpPr>
            <a:spLocks noChangeArrowheads="1"/>
          </p:cNvSpPr>
          <p:nvPr/>
        </p:nvSpPr>
        <p:spPr bwMode="auto">
          <a:xfrm>
            <a:off x="8853052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auto">
          <a:xfrm>
            <a:off x="898330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70"/>
          <p:cNvSpPr>
            <a:spLocks noChangeArrowheads="1"/>
          </p:cNvSpPr>
          <p:nvPr/>
        </p:nvSpPr>
        <p:spPr bwMode="auto">
          <a:xfrm>
            <a:off x="911355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AutoShape 71"/>
          <p:cNvSpPr>
            <a:spLocks noChangeArrowheads="1"/>
          </p:cNvSpPr>
          <p:nvPr/>
        </p:nvSpPr>
        <p:spPr bwMode="auto">
          <a:xfrm>
            <a:off x="9538440" y="3656002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Oval 72"/>
          <p:cNvSpPr>
            <a:spLocks noChangeArrowheads="1"/>
          </p:cNvSpPr>
          <p:nvPr/>
        </p:nvSpPr>
        <p:spPr bwMode="auto">
          <a:xfrm>
            <a:off x="956815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73"/>
          <p:cNvSpPr>
            <a:spLocks noChangeArrowheads="1"/>
          </p:cNvSpPr>
          <p:nvPr/>
        </p:nvSpPr>
        <p:spPr bwMode="auto">
          <a:xfrm>
            <a:off x="969840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74"/>
          <p:cNvSpPr>
            <a:spLocks noChangeArrowheads="1"/>
          </p:cNvSpPr>
          <p:nvPr/>
        </p:nvSpPr>
        <p:spPr bwMode="auto">
          <a:xfrm>
            <a:off x="9828655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75"/>
          <p:cNvSpPr>
            <a:spLocks noChangeArrowheads="1"/>
          </p:cNvSpPr>
          <p:nvPr/>
        </p:nvSpPr>
        <p:spPr bwMode="auto">
          <a:xfrm>
            <a:off x="9958904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AutoShape 76"/>
          <p:cNvSpPr>
            <a:spLocks noChangeArrowheads="1"/>
          </p:cNvSpPr>
          <p:nvPr/>
        </p:nvSpPr>
        <p:spPr bwMode="auto">
          <a:xfrm>
            <a:off x="7807265" y="4736817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Oval 77"/>
          <p:cNvSpPr>
            <a:spLocks noChangeArrowheads="1"/>
          </p:cNvSpPr>
          <p:nvPr/>
        </p:nvSpPr>
        <p:spPr bwMode="auto">
          <a:xfrm>
            <a:off x="7836982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78"/>
          <p:cNvSpPr>
            <a:spLocks noChangeArrowheads="1"/>
          </p:cNvSpPr>
          <p:nvPr/>
        </p:nvSpPr>
        <p:spPr bwMode="auto">
          <a:xfrm>
            <a:off x="7967231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79"/>
          <p:cNvSpPr>
            <a:spLocks noChangeArrowheads="1"/>
          </p:cNvSpPr>
          <p:nvPr/>
        </p:nvSpPr>
        <p:spPr bwMode="auto">
          <a:xfrm>
            <a:off x="8097480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80"/>
          <p:cNvSpPr>
            <a:spLocks noChangeArrowheads="1"/>
          </p:cNvSpPr>
          <p:nvPr/>
        </p:nvSpPr>
        <p:spPr bwMode="auto">
          <a:xfrm>
            <a:off x="8227729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87" name="AutoShape 81"/>
          <p:cNvCxnSpPr>
            <a:cxnSpLocks noChangeShapeType="1"/>
            <a:stCxn id="7" idx="0"/>
            <a:endCxn id="12" idx="1"/>
          </p:cNvCxnSpPr>
          <p:nvPr/>
        </p:nvCxnSpPr>
        <p:spPr bwMode="auto">
          <a:xfrm flipV="1">
            <a:off x="6589499" y="3048553"/>
            <a:ext cx="319300" cy="6318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82"/>
          <p:cNvCxnSpPr>
            <a:cxnSpLocks noChangeShapeType="1"/>
            <a:stCxn id="7" idx="0"/>
            <a:endCxn id="17" idx="1"/>
          </p:cNvCxnSpPr>
          <p:nvPr/>
        </p:nvCxnSpPr>
        <p:spPr bwMode="auto">
          <a:xfrm flipV="1">
            <a:off x="6589499" y="3418235"/>
            <a:ext cx="319300" cy="26219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83"/>
          <p:cNvCxnSpPr>
            <a:cxnSpLocks noChangeShapeType="1"/>
            <a:stCxn id="7" idx="2"/>
            <a:endCxn id="22" idx="1"/>
          </p:cNvCxnSpPr>
          <p:nvPr/>
        </p:nvCxnSpPr>
        <p:spPr bwMode="auto">
          <a:xfrm>
            <a:off x="6589499" y="3824829"/>
            <a:ext cx="319300" cy="1389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84"/>
          <p:cNvCxnSpPr>
            <a:cxnSpLocks noChangeShapeType="1"/>
            <a:stCxn id="7" idx="2"/>
            <a:endCxn id="27" idx="1"/>
          </p:cNvCxnSpPr>
          <p:nvPr/>
        </p:nvCxnSpPr>
        <p:spPr bwMode="auto">
          <a:xfrm>
            <a:off x="6589500" y="3824829"/>
            <a:ext cx="319932" cy="5808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5"/>
          <p:cNvCxnSpPr>
            <a:cxnSpLocks noChangeShapeType="1"/>
            <a:stCxn id="77" idx="0"/>
            <a:endCxn id="57" idx="3"/>
          </p:cNvCxnSpPr>
          <p:nvPr/>
        </p:nvCxnSpPr>
        <p:spPr bwMode="auto">
          <a:xfrm flipH="1" flipV="1">
            <a:off x="9258973" y="3048553"/>
            <a:ext cx="562727" cy="6074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86"/>
          <p:cNvCxnSpPr>
            <a:cxnSpLocks noChangeShapeType="1"/>
            <a:stCxn id="77" idx="0"/>
            <a:endCxn id="62" idx="3"/>
          </p:cNvCxnSpPr>
          <p:nvPr/>
        </p:nvCxnSpPr>
        <p:spPr bwMode="auto">
          <a:xfrm flipH="1" flipV="1">
            <a:off x="9259605" y="3418234"/>
            <a:ext cx="562094" cy="2377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87"/>
          <p:cNvCxnSpPr>
            <a:cxnSpLocks noChangeShapeType="1"/>
            <a:stCxn id="77" idx="2"/>
            <a:endCxn id="67" idx="3"/>
          </p:cNvCxnSpPr>
          <p:nvPr/>
        </p:nvCxnSpPr>
        <p:spPr bwMode="auto">
          <a:xfrm flipH="1">
            <a:off x="9259605" y="3800401"/>
            <a:ext cx="562094" cy="1509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88"/>
          <p:cNvCxnSpPr>
            <a:cxnSpLocks noChangeShapeType="1"/>
            <a:stCxn id="77" idx="2"/>
            <a:endCxn id="72" idx="3"/>
          </p:cNvCxnSpPr>
          <p:nvPr/>
        </p:nvCxnSpPr>
        <p:spPr bwMode="auto">
          <a:xfrm flipH="1">
            <a:off x="9259605" y="3800401"/>
            <a:ext cx="562094" cy="6052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89"/>
          <p:cNvCxnSpPr>
            <a:cxnSpLocks noChangeShapeType="1"/>
            <a:stCxn id="12" idx="3"/>
            <a:endCxn id="32" idx="1"/>
          </p:cNvCxnSpPr>
          <p:nvPr/>
        </p:nvCxnSpPr>
        <p:spPr bwMode="auto">
          <a:xfrm flipV="1">
            <a:off x="7475319" y="2678872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90"/>
          <p:cNvCxnSpPr>
            <a:cxnSpLocks noChangeShapeType="1"/>
            <a:stCxn id="12" idx="3"/>
            <a:endCxn id="37" idx="1"/>
          </p:cNvCxnSpPr>
          <p:nvPr/>
        </p:nvCxnSpPr>
        <p:spPr bwMode="auto">
          <a:xfrm>
            <a:off x="7475319" y="3048554"/>
            <a:ext cx="331313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91"/>
          <p:cNvCxnSpPr>
            <a:cxnSpLocks noChangeShapeType="1"/>
            <a:stCxn id="12" idx="3"/>
            <a:endCxn id="42" idx="1"/>
          </p:cNvCxnSpPr>
          <p:nvPr/>
        </p:nvCxnSpPr>
        <p:spPr bwMode="auto">
          <a:xfrm>
            <a:off x="7475319" y="3048553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92"/>
          <p:cNvCxnSpPr>
            <a:cxnSpLocks noChangeShapeType="1"/>
            <a:stCxn id="17" idx="3"/>
            <a:endCxn id="32" idx="1"/>
          </p:cNvCxnSpPr>
          <p:nvPr/>
        </p:nvCxnSpPr>
        <p:spPr bwMode="auto">
          <a:xfrm flipV="1">
            <a:off x="7475319" y="2678872"/>
            <a:ext cx="331313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93"/>
          <p:cNvCxnSpPr>
            <a:cxnSpLocks noChangeShapeType="1"/>
            <a:stCxn id="17" idx="3"/>
            <a:endCxn id="47" idx="1"/>
          </p:cNvCxnSpPr>
          <p:nvPr/>
        </p:nvCxnSpPr>
        <p:spPr bwMode="auto">
          <a:xfrm>
            <a:off x="7475319" y="3418234"/>
            <a:ext cx="331946" cy="54610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94"/>
          <p:cNvCxnSpPr>
            <a:cxnSpLocks noChangeShapeType="1"/>
            <a:stCxn id="17" idx="3"/>
            <a:endCxn id="52" idx="1"/>
          </p:cNvCxnSpPr>
          <p:nvPr/>
        </p:nvCxnSpPr>
        <p:spPr bwMode="auto">
          <a:xfrm>
            <a:off x="7475319" y="3418234"/>
            <a:ext cx="331946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95"/>
          <p:cNvCxnSpPr>
            <a:cxnSpLocks noChangeShapeType="1"/>
            <a:stCxn id="22" idx="3"/>
            <a:endCxn id="37" idx="1"/>
          </p:cNvCxnSpPr>
          <p:nvPr/>
        </p:nvCxnSpPr>
        <p:spPr bwMode="auto">
          <a:xfrm flipV="1">
            <a:off x="7475319" y="3048553"/>
            <a:ext cx="331313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96"/>
          <p:cNvCxnSpPr>
            <a:cxnSpLocks noChangeShapeType="1"/>
            <a:stCxn id="22" idx="3"/>
            <a:endCxn id="47" idx="1"/>
          </p:cNvCxnSpPr>
          <p:nvPr/>
        </p:nvCxnSpPr>
        <p:spPr bwMode="auto">
          <a:xfrm>
            <a:off x="7475319" y="3963798"/>
            <a:ext cx="331946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97"/>
          <p:cNvCxnSpPr>
            <a:cxnSpLocks noChangeShapeType="1"/>
            <a:stCxn id="22" idx="3"/>
            <a:endCxn id="82" idx="1"/>
          </p:cNvCxnSpPr>
          <p:nvPr/>
        </p:nvCxnSpPr>
        <p:spPr bwMode="auto">
          <a:xfrm>
            <a:off x="7475319" y="3963798"/>
            <a:ext cx="331946" cy="8452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98"/>
          <p:cNvCxnSpPr>
            <a:cxnSpLocks noChangeShapeType="1"/>
            <a:stCxn id="27" idx="3"/>
            <a:endCxn id="42" idx="1"/>
          </p:cNvCxnSpPr>
          <p:nvPr/>
        </p:nvCxnSpPr>
        <p:spPr bwMode="auto">
          <a:xfrm flipV="1">
            <a:off x="7475952" y="3418234"/>
            <a:ext cx="330681" cy="9874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99"/>
          <p:cNvCxnSpPr>
            <a:cxnSpLocks noChangeShapeType="1"/>
            <a:stCxn id="27" idx="3"/>
            <a:endCxn id="52" idx="1"/>
          </p:cNvCxnSpPr>
          <p:nvPr/>
        </p:nvCxnSpPr>
        <p:spPr bwMode="auto">
          <a:xfrm>
            <a:off x="7475952" y="4405678"/>
            <a:ext cx="331313" cy="217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100"/>
          <p:cNvCxnSpPr>
            <a:cxnSpLocks noChangeShapeType="1"/>
            <a:stCxn id="27" idx="3"/>
            <a:endCxn id="82" idx="1"/>
          </p:cNvCxnSpPr>
          <p:nvPr/>
        </p:nvCxnSpPr>
        <p:spPr bwMode="auto">
          <a:xfrm>
            <a:off x="7475952" y="4405678"/>
            <a:ext cx="331313" cy="4033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01"/>
          <p:cNvCxnSpPr>
            <a:cxnSpLocks noChangeShapeType="1"/>
            <a:stCxn id="32" idx="3"/>
            <a:endCxn id="57" idx="1"/>
          </p:cNvCxnSpPr>
          <p:nvPr/>
        </p:nvCxnSpPr>
        <p:spPr bwMode="auto">
          <a:xfrm>
            <a:off x="8373152" y="2678872"/>
            <a:ext cx="319300" cy="370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102"/>
          <p:cNvCxnSpPr>
            <a:cxnSpLocks noChangeShapeType="1"/>
            <a:stCxn id="37" idx="3"/>
            <a:endCxn id="57" idx="1"/>
          </p:cNvCxnSpPr>
          <p:nvPr/>
        </p:nvCxnSpPr>
        <p:spPr bwMode="auto">
          <a:xfrm>
            <a:off x="8373152" y="3048554"/>
            <a:ext cx="319300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103"/>
          <p:cNvCxnSpPr>
            <a:cxnSpLocks noChangeShapeType="1"/>
            <a:stCxn id="32" idx="3"/>
            <a:endCxn id="62" idx="1"/>
          </p:cNvCxnSpPr>
          <p:nvPr/>
        </p:nvCxnSpPr>
        <p:spPr bwMode="auto">
          <a:xfrm>
            <a:off x="8373153" y="2678872"/>
            <a:ext cx="319932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104"/>
          <p:cNvCxnSpPr>
            <a:cxnSpLocks noChangeShapeType="1"/>
            <a:stCxn id="37" idx="3"/>
            <a:endCxn id="67" idx="1"/>
          </p:cNvCxnSpPr>
          <p:nvPr/>
        </p:nvCxnSpPr>
        <p:spPr bwMode="auto">
          <a:xfrm>
            <a:off x="8373153" y="3048553"/>
            <a:ext cx="319932" cy="902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105"/>
          <p:cNvCxnSpPr>
            <a:cxnSpLocks noChangeShapeType="1"/>
            <a:stCxn id="42" idx="3"/>
            <a:endCxn id="62" idx="1"/>
          </p:cNvCxnSpPr>
          <p:nvPr/>
        </p:nvCxnSpPr>
        <p:spPr bwMode="auto">
          <a:xfrm>
            <a:off x="8373153" y="3418234"/>
            <a:ext cx="319932" cy="54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106"/>
          <p:cNvCxnSpPr>
            <a:cxnSpLocks noChangeShapeType="1"/>
            <a:stCxn id="42" idx="3"/>
            <a:endCxn id="67" idx="1"/>
          </p:cNvCxnSpPr>
          <p:nvPr/>
        </p:nvCxnSpPr>
        <p:spPr bwMode="auto">
          <a:xfrm>
            <a:off x="8373153" y="3418234"/>
            <a:ext cx="319932" cy="53362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7"/>
          <p:cNvCxnSpPr>
            <a:cxnSpLocks noChangeShapeType="1"/>
            <a:stCxn id="47" idx="3"/>
            <a:endCxn id="57" idx="1"/>
          </p:cNvCxnSpPr>
          <p:nvPr/>
        </p:nvCxnSpPr>
        <p:spPr bwMode="auto">
          <a:xfrm flipV="1">
            <a:off x="8373785" y="3048553"/>
            <a:ext cx="318668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108"/>
          <p:cNvCxnSpPr>
            <a:cxnSpLocks noChangeShapeType="1"/>
            <a:stCxn id="47" idx="3"/>
            <a:endCxn id="72" idx="1"/>
          </p:cNvCxnSpPr>
          <p:nvPr/>
        </p:nvCxnSpPr>
        <p:spPr bwMode="auto">
          <a:xfrm>
            <a:off x="8373785" y="3963798"/>
            <a:ext cx="319300" cy="441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109"/>
          <p:cNvCxnSpPr>
            <a:cxnSpLocks noChangeShapeType="1"/>
            <a:stCxn id="52" idx="3"/>
            <a:endCxn id="72" idx="1"/>
          </p:cNvCxnSpPr>
          <p:nvPr/>
        </p:nvCxnSpPr>
        <p:spPr bwMode="auto">
          <a:xfrm flipV="1">
            <a:off x="8373785" y="4405679"/>
            <a:ext cx="319300" cy="16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10"/>
          <p:cNvCxnSpPr>
            <a:cxnSpLocks noChangeShapeType="1"/>
            <a:stCxn id="52" idx="3"/>
            <a:endCxn id="62" idx="1"/>
          </p:cNvCxnSpPr>
          <p:nvPr/>
        </p:nvCxnSpPr>
        <p:spPr bwMode="auto">
          <a:xfrm flipV="1">
            <a:off x="8373785" y="3418234"/>
            <a:ext cx="319300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11"/>
          <p:cNvCxnSpPr>
            <a:cxnSpLocks noChangeShapeType="1"/>
            <a:stCxn id="82" idx="3"/>
            <a:endCxn id="72" idx="1"/>
          </p:cNvCxnSpPr>
          <p:nvPr/>
        </p:nvCxnSpPr>
        <p:spPr bwMode="auto">
          <a:xfrm flipV="1">
            <a:off x="8373785" y="4405678"/>
            <a:ext cx="319300" cy="40279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12"/>
          <p:cNvCxnSpPr>
            <a:cxnSpLocks noChangeShapeType="1"/>
            <a:stCxn id="82" idx="3"/>
            <a:endCxn id="67" idx="1"/>
          </p:cNvCxnSpPr>
          <p:nvPr/>
        </p:nvCxnSpPr>
        <p:spPr bwMode="auto">
          <a:xfrm flipV="1">
            <a:off x="8373785" y="3951312"/>
            <a:ext cx="319300" cy="857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/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>
                <a:latin typeface="Times New Roman" pitchFamily="18" charset="0"/>
              </a:rPr>
              <a:t>Four Basic Issues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50881" y="2122783"/>
            <a:ext cx="4407840" cy="3918652"/>
          </a:xfrm>
        </p:spPr>
        <p:txBody>
          <a:bodyPr/>
          <a:lstStyle/>
          <a:p>
            <a:pPr marL="391795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500" dirty="0"/>
              <a:t>When to stop?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Stop when nothing improves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Go on until things worsen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Reach the end and select best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Each combination of selected features map to  single class</a:t>
            </a:r>
          </a:p>
          <a:p>
            <a:pPr marL="783590" lvl="1" indent="-294005" defTabSz="-635">
              <a:buSzPct val="45000"/>
              <a:buFont typeface="Wingdings" charset="2"/>
              <a:buChar char=""/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</a:tabLst>
            </a:pPr>
            <a:r>
              <a:rPr lang="en-IN" sz="2200" dirty="0"/>
              <a:t>Order by relevance and determine a break point</a:t>
            </a:r>
          </a:p>
        </p:txBody>
      </p:sp>
      <p:sp>
        <p:nvSpPr>
          <p:cNvPr id="7" name="AutoShape 1"/>
          <p:cNvSpPr>
            <a:spLocks noChangeArrowheads="1"/>
          </p:cNvSpPr>
          <p:nvPr/>
        </p:nvSpPr>
        <p:spPr bwMode="auto">
          <a:xfrm>
            <a:off x="6306239" y="3680430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6335956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466205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596454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726071" y="369997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908799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6938517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706876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199015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7329263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6908799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9391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068765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7199015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7329263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6908799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6939148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70693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7199015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20"/>
          <p:cNvSpPr>
            <a:spLocks noChangeArrowheads="1"/>
          </p:cNvSpPr>
          <p:nvPr/>
        </p:nvSpPr>
        <p:spPr bwMode="auto">
          <a:xfrm>
            <a:off x="7329263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6909432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6939148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706939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7199647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7329263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806633" y="2606673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836982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66599" y="262621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096848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7097" y="262621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780663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783698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7966599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809684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822709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7806633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783698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7967231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8096848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822709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AutoShape 41"/>
          <p:cNvSpPr>
            <a:spLocks noChangeArrowheads="1"/>
          </p:cNvSpPr>
          <p:nvPr/>
        </p:nvSpPr>
        <p:spPr bwMode="auto">
          <a:xfrm>
            <a:off x="7807265" y="38915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7836982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7967231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8097480" y="39111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8227097" y="39111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AutoShape 46"/>
          <p:cNvSpPr>
            <a:spLocks noChangeArrowheads="1"/>
          </p:cNvSpPr>
          <p:nvPr/>
        </p:nvSpPr>
        <p:spPr bwMode="auto">
          <a:xfrm>
            <a:off x="7807265" y="4335651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7836982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7967231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8097480" y="4354650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8227097" y="4354650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AutoShape 51"/>
          <p:cNvSpPr>
            <a:spLocks noChangeArrowheads="1"/>
          </p:cNvSpPr>
          <p:nvPr/>
        </p:nvSpPr>
        <p:spPr bwMode="auto">
          <a:xfrm>
            <a:off x="8692453" y="297635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Oval 52"/>
          <p:cNvSpPr>
            <a:spLocks noChangeArrowheads="1"/>
          </p:cNvSpPr>
          <p:nvPr/>
        </p:nvSpPr>
        <p:spPr bwMode="auto">
          <a:xfrm>
            <a:off x="872280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53"/>
          <p:cNvSpPr>
            <a:spLocks noChangeArrowheads="1"/>
          </p:cNvSpPr>
          <p:nvPr/>
        </p:nvSpPr>
        <p:spPr bwMode="auto">
          <a:xfrm>
            <a:off x="8853052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54"/>
          <p:cNvSpPr>
            <a:spLocks noChangeArrowheads="1"/>
          </p:cNvSpPr>
          <p:nvPr/>
        </p:nvSpPr>
        <p:spPr bwMode="auto">
          <a:xfrm>
            <a:off x="8982668" y="299589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55"/>
          <p:cNvSpPr>
            <a:spLocks noChangeArrowheads="1"/>
          </p:cNvSpPr>
          <p:nvPr/>
        </p:nvSpPr>
        <p:spPr bwMode="auto">
          <a:xfrm>
            <a:off x="9112917" y="299589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AutoShape 56"/>
          <p:cNvSpPr>
            <a:spLocks noChangeArrowheads="1"/>
          </p:cNvSpPr>
          <p:nvPr/>
        </p:nvSpPr>
        <p:spPr bwMode="auto">
          <a:xfrm>
            <a:off x="8693085" y="3346034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Oval 57"/>
          <p:cNvSpPr>
            <a:spLocks noChangeArrowheads="1"/>
          </p:cNvSpPr>
          <p:nvPr/>
        </p:nvSpPr>
        <p:spPr bwMode="auto">
          <a:xfrm>
            <a:off x="872280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58"/>
          <p:cNvSpPr>
            <a:spLocks noChangeArrowheads="1"/>
          </p:cNvSpPr>
          <p:nvPr/>
        </p:nvSpPr>
        <p:spPr bwMode="auto">
          <a:xfrm>
            <a:off x="8853052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59"/>
          <p:cNvSpPr>
            <a:spLocks noChangeArrowheads="1"/>
          </p:cNvSpPr>
          <p:nvPr/>
        </p:nvSpPr>
        <p:spPr bwMode="auto">
          <a:xfrm>
            <a:off x="8983300" y="336557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60"/>
          <p:cNvSpPr>
            <a:spLocks noChangeArrowheads="1"/>
          </p:cNvSpPr>
          <p:nvPr/>
        </p:nvSpPr>
        <p:spPr bwMode="auto">
          <a:xfrm>
            <a:off x="9112917" y="3365578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AutoShape 61"/>
          <p:cNvSpPr>
            <a:spLocks noChangeArrowheads="1"/>
          </p:cNvSpPr>
          <p:nvPr/>
        </p:nvSpPr>
        <p:spPr bwMode="auto">
          <a:xfrm>
            <a:off x="8693085" y="3879113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Oval 62"/>
          <p:cNvSpPr>
            <a:spLocks noChangeArrowheads="1"/>
          </p:cNvSpPr>
          <p:nvPr/>
        </p:nvSpPr>
        <p:spPr bwMode="auto">
          <a:xfrm>
            <a:off x="8735448" y="3899200"/>
            <a:ext cx="94841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8853052" y="3899200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64"/>
          <p:cNvSpPr>
            <a:spLocks noChangeArrowheads="1"/>
          </p:cNvSpPr>
          <p:nvPr/>
        </p:nvSpPr>
        <p:spPr bwMode="auto">
          <a:xfrm>
            <a:off x="8983300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65"/>
          <p:cNvSpPr>
            <a:spLocks noChangeArrowheads="1"/>
          </p:cNvSpPr>
          <p:nvPr/>
        </p:nvSpPr>
        <p:spPr bwMode="auto">
          <a:xfrm>
            <a:off x="9112917" y="389920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AutoShape 66"/>
          <p:cNvSpPr>
            <a:spLocks noChangeArrowheads="1"/>
          </p:cNvSpPr>
          <p:nvPr/>
        </p:nvSpPr>
        <p:spPr bwMode="auto">
          <a:xfrm>
            <a:off x="8693085" y="433347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8722802" y="435302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68"/>
          <p:cNvSpPr>
            <a:spLocks noChangeArrowheads="1"/>
          </p:cNvSpPr>
          <p:nvPr/>
        </p:nvSpPr>
        <p:spPr bwMode="auto">
          <a:xfrm>
            <a:off x="8853052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69"/>
          <p:cNvSpPr>
            <a:spLocks noChangeArrowheads="1"/>
          </p:cNvSpPr>
          <p:nvPr/>
        </p:nvSpPr>
        <p:spPr bwMode="auto">
          <a:xfrm>
            <a:off x="898330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70"/>
          <p:cNvSpPr>
            <a:spLocks noChangeArrowheads="1"/>
          </p:cNvSpPr>
          <p:nvPr/>
        </p:nvSpPr>
        <p:spPr bwMode="auto">
          <a:xfrm>
            <a:off x="9113550" y="435302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AutoShape 71"/>
          <p:cNvSpPr>
            <a:spLocks noChangeArrowheads="1"/>
          </p:cNvSpPr>
          <p:nvPr/>
        </p:nvSpPr>
        <p:spPr bwMode="auto">
          <a:xfrm>
            <a:off x="9538440" y="3656002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Oval 72"/>
          <p:cNvSpPr>
            <a:spLocks noChangeArrowheads="1"/>
          </p:cNvSpPr>
          <p:nvPr/>
        </p:nvSpPr>
        <p:spPr bwMode="auto">
          <a:xfrm>
            <a:off x="956815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73"/>
          <p:cNvSpPr>
            <a:spLocks noChangeArrowheads="1"/>
          </p:cNvSpPr>
          <p:nvPr/>
        </p:nvSpPr>
        <p:spPr bwMode="auto">
          <a:xfrm>
            <a:off x="9698406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74"/>
          <p:cNvSpPr>
            <a:spLocks noChangeArrowheads="1"/>
          </p:cNvSpPr>
          <p:nvPr/>
        </p:nvSpPr>
        <p:spPr bwMode="auto">
          <a:xfrm>
            <a:off x="9828655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75"/>
          <p:cNvSpPr>
            <a:spLocks noChangeArrowheads="1"/>
          </p:cNvSpPr>
          <p:nvPr/>
        </p:nvSpPr>
        <p:spPr bwMode="auto">
          <a:xfrm>
            <a:off x="9958904" y="36755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AutoShape 76"/>
          <p:cNvSpPr>
            <a:spLocks noChangeArrowheads="1"/>
          </p:cNvSpPr>
          <p:nvPr/>
        </p:nvSpPr>
        <p:spPr bwMode="auto">
          <a:xfrm>
            <a:off x="7807265" y="4736817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Oval 77"/>
          <p:cNvSpPr>
            <a:spLocks noChangeArrowheads="1"/>
          </p:cNvSpPr>
          <p:nvPr/>
        </p:nvSpPr>
        <p:spPr bwMode="auto">
          <a:xfrm>
            <a:off x="7836982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78"/>
          <p:cNvSpPr>
            <a:spLocks noChangeArrowheads="1"/>
          </p:cNvSpPr>
          <p:nvPr/>
        </p:nvSpPr>
        <p:spPr bwMode="auto">
          <a:xfrm>
            <a:off x="7967231" y="4756359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79"/>
          <p:cNvSpPr>
            <a:spLocks noChangeArrowheads="1"/>
          </p:cNvSpPr>
          <p:nvPr/>
        </p:nvSpPr>
        <p:spPr bwMode="auto">
          <a:xfrm>
            <a:off x="8097480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80"/>
          <p:cNvSpPr>
            <a:spLocks noChangeArrowheads="1"/>
          </p:cNvSpPr>
          <p:nvPr/>
        </p:nvSpPr>
        <p:spPr bwMode="auto">
          <a:xfrm>
            <a:off x="8227729" y="4756359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87" name="AutoShape 81"/>
          <p:cNvCxnSpPr>
            <a:cxnSpLocks noChangeShapeType="1"/>
            <a:stCxn id="7" idx="0"/>
            <a:endCxn id="12" idx="1"/>
          </p:cNvCxnSpPr>
          <p:nvPr/>
        </p:nvCxnSpPr>
        <p:spPr bwMode="auto">
          <a:xfrm flipV="1">
            <a:off x="6589499" y="3048553"/>
            <a:ext cx="319300" cy="6318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82"/>
          <p:cNvCxnSpPr>
            <a:cxnSpLocks noChangeShapeType="1"/>
            <a:stCxn id="7" idx="0"/>
            <a:endCxn id="17" idx="1"/>
          </p:cNvCxnSpPr>
          <p:nvPr/>
        </p:nvCxnSpPr>
        <p:spPr bwMode="auto">
          <a:xfrm flipV="1">
            <a:off x="6589499" y="3418235"/>
            <a:ext cx="319300" cy="26219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83"/>
          <p:cNvCxnSpPr>
            <a:cxnSpLocks noChangeShapeType="1"/>
            <a:stCxn id="7" idx="2"/>
            <a:endCxn id="22" idx="1"/>
          </p:cNvCxnSpPr>
          <p:nvPr/>
        </p:nvCxnSpPr>
        <p:spPr bwMode="auto">
          <a:xfrm>
            <a:off x="6589499" y="3824829"/>
            <a:ext cx="319300" cy="1389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84"/>
          <p:cNvCxnSpPr>
            <a:cxnSpLocks noChangeShapeType="1"/>
            <a:stCxn id="7" idx="2"/>
            <a:endCxn id="27" idx="1"/>
          </p:cNvCxnSpPr>
          <p:nvPr/>
        </p:nvCxnSpPr>
        <p:spPr bwMode="auto">
          <a:xfrm>
            <a:off x="6589500" y="3824829"/>
            <a:ext cx="319932" cy="5808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85"/>
          <p:cNvCxnSpPr>
            <a:cxnSpLocks noChangeShapeType="1"/>
            <a:stCxn id="77" idx="0"/>
            <a:endCxn id="57" idx="3"/>
          </p:cNvCxnSpPr>
          <p:nvPr/>
        </p:nvCxnSpPr>
        <p:spPr bwMode="auto">
          <a:xfrm flipH="1" flipV="1">
            <a:off x="9258973" y="3048553"/>
            <a:ext cx="562727" cy="6074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" name="AutoShape 86"/>
          <p:cNvCxnSpPr>
            <a:cxnSpLocks noChangeShapeType="1"/>
            <a:stCxn id="77" idx="0"/>
            <a:endCxn id="62" idx="3"/>
          </p:cNvCxnSpPr>
          <p:nvPr/>
        </p:nvCxnSpPr>
        <p:spPr bwMode="auto">
          <a:xfrm flipH="1" flipV="1">
            <a:off x="9259605" y="3418234"/>
            <a:ext cx="562094" cy="2377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3" name="AutoShape 87"/>
          <p:cNvCxnSpPr>
            <a:cxnSpLocks noChangeShapeType="1"/>
            <a:stCxn id="77" idx="2"/>
            <a:endCxn id="67" idx="3"/>
          </p:cNvCxnSpPr>
          <p:nvPr/>
        </p:nvCxnSpPr>
        <p:spPr bwMode="auto">
          <a:xfrm flipH="1">
            <a:off x="9259605" y="3800401"/>
            <a:ext cx="562094" cy="1509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" name="AutoShape 88"/>
          <p:cNvCxnSpPr>
            <a:cxnSpLocks noChangeShapeType="1"/>
            <a:stCxn id="77" idx="2"/>
            <a:endCxn id="72" idx="3"/>
          </p:cNvCxnSpPr>
          <p:nvPr/>
        </p:nvCxnSpPr>
        <p:spPr bwMode="auto">
          <a:xfrm flipH="1">
            <a:off x="9259605" y="3800401"/>
            <a:ext cx="562094" cy="6052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89"/>
          <p:cNvCxnSpPr>
            <a:cxnSpLocks noChangeShapeType="1"/>
            <a:stCxn id="12" idx="3"/>
            <a:endCxn id="32" idx="1"/>
          </p:cNvCxnSpPr>
          <p:nvPr/>
        </p:nvCxnSpPr>
        <p:spPr bwMode="auto">
          <a:xfrm flipV="1">
            <a:off x="7475319" y="2678872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90"/>
          <p:cNvCxnSpPr>
            <a:cxnSpLocks noChangeShapeType="1"/>
            <a:stCxn id="12" idx="3"/>
            <a:endCxn id="37" idx="1"/>
          </p:cNvCxnSpPr>
          <p:nvPr/>
        </p:nvCxnSpPr>
        <p:spPr bwMode="auto">
          <a:xfrm>
            <a:off x="7475319" y="3048554"/>
            <a:ext cx="331313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AutoShape 91"/>
          <p:cNvCxnSpPr>
            <a:cxnSpLocks noChangeShapeType="1"/>
            <a:stCxn id="12" idx="3"/>
            <a:endCxn id="42" idx="1"/>
          </p:cNvCxnSpPr>
          <p:nvPr/>
        </p:nvCxnSpPr>
        <p:spPr bwMode="auto">
          <a:xfrm>
            <a:off x="7475319" y="3048553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92"/>
          <p:cNvCxnSpPr>
            <a:cxnSpLocks noChangeShapeType="1"/>
            <a:stCxn id="17" idx="3"/>
            <a:endCxn id="32" idx="1"/>
          </p:cNvCxnSpPr>
          <p:nvPr/>
        </p:nvCxnSpPr>
        <p:spPr bwMode="auto">
          <a:xfrm flipV="1">
            <a:off x="7475319" y="2678872"/>
            <a:ext cx="331313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93"/>
          <p:cNvCxnSpPr>
            <a:cxnSpLocks noChangeShapeType="1"/>
            <a:stCxn id="17" idx="3"/>
            <a:endCxn id="47" idx="1"/>
          </p:cNvCxnSpPr>
          <p:nvPr/>
        </p:nvCxnSpPr>
        <p:spPr bwMode="auto">
          <a:xfrm>
            <a:off x="7475319" y="3418234"/>
            <a:ext cx="331946" cy="54610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94"/>
          <p:cNvCxnSpPr>
            <a:cxnSpLocks noChangeShapeType="1"/>
            <a:stCxn id="17" idx="3"/>
            <a:endCxn id="52" idx="1"/>
          </p:cNvCxnSpPr>
          <p:nvPr/>
        </p:nvCxnSpPr>
        <p:spPr bwMode="auto">
          <a:xfrm>
            <a:off x="7475319" y="3418234"/>
            <a:ext cx="331946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95"/>
          <p:cNvCxnSpPr>
            <a:cxnSpLocks noChangeShapeType="1"/>
            <a:stCxn id="22" idx="3"/>
            <a:endCxn id="37" idx="1"/>
          </p:cNvCxnSpPr>
          <p:nvPr/>
        </p:nvCxnSpPr>
        <p:spPr bwMode="auto">
          <a:xfrm flipV="1">
            <a:off x="7475319" y="3048553"/>
            <a:ext cx="331313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96"/>
          <p:cNvCxnSpPr>
            <a:cxnSpLocks noChangeShapeType="1"/>
            <a:stCxn id="22" idx="3"/>
            <a:endCxn id="47" idx="1"/>
          </p:cNvCxnSpPr>
          <p:nvPr/>
        </p:nvCxnSpPr>
        <p:spPr bwMode="auto">
          <a:xfrm>
            <a:off x="7475319" y="3963798"/>
            <a:ext cx="331946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97"/>
          <p:cNvCxnSpPr>
            <a:cxnSpLocks noChangeShapeType="1"/>
            <a:stCxn id="22" idx="3"/>
            <a:endCxn id="82" idx="1"/>
          </p:cNvCxnSpPr>
          <p:nvPr/>
        </p:nvCxnSpPr>
        <p:spPr bwMode="auto">
          <a:xfrm>
            <a:off x="7475319" y="3963798"/>
            <a:ext cx="331946" cy="8452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98"/>
          <p:cNvCxnSpPr>
            <a:cxnSpLocks noChangeShapeType="1"/>
            <a:stCxn id="27" idx="3"/>
            <a:endCxn id="42" idx="1"/>
          </p:cNvCxnSpPr>
          <p:nvPr/>
        </p:nvCxnSpPr>
        <p:spPr bwMode="auto">
          <a:xfrm flipV="1">
            <a:off x="7475952" y="3418234"/>
            <a:ext cx="330681" cy="9874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99"/>
          <p:cNvCxnSpPr>
            <a:cxnSpLocks noChangeShapeType="1"/>
            <a:stCxn id="27" idx="3"/>
            <a:endCxn id="52" idx="1"/>
          </p:cNvCxnSpPr>
          <p:nvPr/>
        </p:nvCxnSpPr>
        <p:spPr bwMode="auto">
          <a:xfrm>
            <a:off x="7475952" y="4405678"/>
            <a:ext cx="331313" cy="217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100"/>
          <p:cNvCxnSpPr>
            <a:cxnSpLocks noChangeShapeType="1"/>
            <a:stCxn id="27" idx="3"/>
            <a:endCxn id="82" idx="1"/>
          </p:cNvCxnSpPr>
          <p:nvPr/>
        </p:nvCxnSpPr>
        <p:spPr bwMode="auto">
          <a:xfrm>
            <a:off x="7475952" y="4405678"/>
            <a:ext cx="331313" cy="4033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101"/>
          <p:cNvCxnSpPr>
            <a:cxnSpLocks noChangeShapeType="1"/>
            <a:stCxn id="32" idx="3"/>
            <a:endCxn id="57" idx="1"/>
          </p:cNvCxnSpPr>
          <p:nvPr/>
        </p:nvCxnSpPr>
        <p:spPr bwMode="auto">
          <a:xfrm>
            <a:off x="8373152" y="2678872"/>
            <a:ext cx="319300" cy="370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102"/>
          <p:cNvCxnSpPr>
            <a:cxnSpLocks noChangeShapeType="1"/>
            <a:stCxn id="37" idx="3"/>
            <a:endCxn id="57" idx="1"/>
          </p:cNvCxnSpPr>
          <p:nvPr/>
        </p:nvCxnSpPr>
        <p:spPr bwMode="auto">
          <a:xfrm>
            <a:off x="8373152" y="3048554"/>
            <a:ext cx="319300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103"/>
          <p:cNvCxnSpPr>
            <a:cxnSpLocks noChangeShapeType="1"/>
            <a:stCxn id="32" idx="3"/>
            <a:endCxn id="62" idx="1"/>
          </p:cNvCxnSpPr>
          <p:nvPr/>
        </p:nvCxnSpPr>
        <p:spPr bwMode="auto">
          <a:xfrm>
            <a:off x="8373153" y="2678872"/>
            <a:ext cx="319932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104"/>
          <p:cNvCxnSpPr>
            <a:cxnSpLocks noChangeShapeType="1"/>
            <a:stCxn id="37" idx="3"/>
            <a:endCxn id="67" idx="1"/>
          </p:cNvCxnSpPr>
          <p:nvPr/>
        </p:nvCxnSpPr>
        <p:spPr bwMode="auto">
          <a:xfrm>
            <a:off x="8373153" y="3048553"/>
            <a:ext cx="319932" cy="902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105"/>
          <p:cNvCxnSpPr>
            <a:cxnSpLocks noChangeShapeType="1"/>
            <a:stCxn id="42" idx="3"/>
            <a:endCxn id="62" idx="1"/>
          </p:cNvCxnSpPr>
          <p:nvPr/>
        </p:nvCxnSpPr>
        <p:spPr bwMode="auto">
          <a:xfrm>
            <a:off x="8373153" y="3418234"/>
            <a:ext cx="319932" cy="54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106"/>
          <p:cNvCxnSpPr>
            <a:cxnSpLocks noChangeShapeType="1"/>
            <a:stCxn id="42" idx="3"/>
            <a:endCxn id="67" idx="1"/>
          </p:cNvCxnSpPr>
          <p:nvPr/>
        </p:nvCxnSpPr>
        <p:spPr bwMode="auto">
          <a:xfrm>
            <a:off x="8373153" y="3418234"/>
            <a:ext cx="319932" cy="53362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107"/>
          <p:cNvCxnSpPr>
            <a:cxnSpLocks noChangeShapeType="1"/>
            <a:stCxn id="47" idx="3"/>
            <a:endCxn id="57" idx="1"/>
          </p:cNvCxnSpPr>
          <p:nvPr/>
        </p:nvCxnSpPr>
        <p:spPr bwMode="auto">
          <a:xfrm flipV="1">
            <a:off x="8373785" y="3048553"/>
            <a:ext cx="318668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108"/>
          <p:cNvCxnSpPr>
            <a:cxnSpLocks noChangeShapeType="1"/>
            <a:stCxn id="47" idx="3"/>
            <a:endCxn id="72" idx="1"/>
          </p:cNvCxnSpPr>
          <p:nvPr/>
        </p:nvCxnSpPr>
        <p:spPr bwMode="auto">
          <a:xfrm>
            <a:off x="8373785" y="3963798"/>
            <a:ext cx="319300" cy="441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109"/>
          <p:cNvCxnSpPr>
            <a:cxnSpLocks noChangeShapeType="1"/>
            <a:stCxn id="52" idx="3"/>
            <a:endCxn id="72" idx="1"/>
          </p:cNvCxnSpPr>
          <p:nvPr/>
        </p:nvCxnSpPr>
        <p:spPr bwMode="auto">
          <a:xfrm flipV="1">
            <a:off x="8373785" y="4405679"/>
            <a:ext cx="319300" cy="16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10"/>
          <p:cNvCxnSpPr>
            <a:cxnSpLocks noChangeShapeType="1"/>
            <a:stCxn id="52" idx="3"/>
            <a:endCxn id="62" idx="1"/>
          </p:cNvCxnSpPr>
          <p:nvPr/>
        </p:nvCxnSpPr>
        <p:spPr bwMode="auto">
          <a:xfrm flipV="1">
            <a:off x="8373785" y="3418234"/>
            <a:ext cx="319300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11"/>
          <p:cNvCxnSpPr>
            <a:cxnSpLocks noChangeShapeType="1"/>
            <a:stCxn id="82" idx="3"/>
            <a:endCxn id="72" idx="1"/>
          </p:cNvCxnSpPr>
          <p:nvPr/>
        </p:nvCxnSpPr>
        <p:spPr bwMode="auto">
          <a:xfrm flipV="1">
            <a:off x="8373785" y="4405678"/>
            <a:ext cx="319300" cy="40279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12"/>
          <p:cNvCxnSpPr>
            <a:cxnSpLocks noChangeShapeType="1"/>
            <a:stCxn id="82" idx="3"/>
            <a:endCxn id="67" idx="1"/>
          </p:cNvCxnSpPr>
          <p:nvPr/>
        </p:nvCxnSpPr>
        <p:spPr bwMode="auto">
          <a:xfrm flipV="1">
            <a:off x="8373785" y="3951312"/>
            <a:ext cx="319300" cy="857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80481" y="273629"/>
            <a:ext cx="8228160" cy="1144921"/>
          </a:xfrm>
        </p:spPr>
        <p:txBody>
          <a:bodyPr tIns="25145"/>
          <a:lstStyle/>
          <a:p>
            <a:pPr defTabSz="-635">
              <a:lnSpc>
                <a:spcPct val="95000"/>
              </a:lnSpc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</a:tabLst>
            </a:pPr>
            <a:r>
              <a:rPr lang="en-IN" dirty="0">
                <a:latin typeface="Times New Roman" pitchFamily="18" charset="0"/>
              </a:rPr>
              <a:t>An Example – Set Cover Algorithm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765810" y="4245610"/>
            <a:ext cx="5501005" cy="244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0021" rIns="81639" bIns="40820" anchor="ctr"/>
          <a:lstStyle>
            <a:lvl1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defTabSz="-63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>
              <a:buSzPct val="45000"/>
              <a:buFont typeface="Wingdings" charset="2"/>
              <a:buChar char=""/>
            </a:pPr>
            <a:r>
              <a:rPr lang="en-IN" sz="2200" dirty="0"/>
              <a:t> Begins at the left of the figure</a:t>
            </a:r>
          </a:p>
          <a:p>
            <a:pPr>
              <a:buSzPct val="45000"/>
              <a:buFont typeface="Wingdings" charset="2"/>
              <a:buChar char=""/>
            </a:pPr>
            <a:r>
              <a:rPr lang="en-IN" sz="2200" dirty="0"/>
              <a:t> Incrementally move right</a:t>
            </a:r>
          </a:p>
          <a:p>
            <a:pPr>
              <a:buSzPct val="45000"/>
              <a:buFont typeface="Wingdings" charset="2"/>
              <a:buChar char=""/>
            </a:pPr>
            <a:r>
              <a:rPr lang="en-IN" sz="2200" dirty="0"/>
              <a:t> Evaluate based on performance 	on training set with </a:t>
            </a:r>
            <a:r>
              <a:rPr lang="en-IN" sz="2200" dirty="0">
                <a:ea typeface="FreeSans" pitchFamily="32" charset="0"/>
                <a:cs typeface="FreeSans" pitchFamily="32" charset="0"/>
              </a:rPr>
              <a:t>penalty for misclassifying -</a:t>
            </a:r>
          </a:p>
          <a:p>
            <a:pPr>
              <a:buSzPct val="45000"/>
              <a:buFont typeface="Wingdings" charset="2"/>
              <a:buChar char=""/>
            </a:pPr>
            <a:r>
              <a:rPr lang="en-IN" sz="2200" dirty="0">
                <a:ea typeface="FreeSans" pitchFamily="32" charset="0"/>
                <a:cs typeface="FreeSans" pitchFamily="32" charset="0"/>
              </a:rPr>
              <a:t> Halts when no further step 	improves performance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870240" y="1500638"/>
            <a:ext cx="233280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55221" rIns="81639" bIns="40820" anchor="ctr"/>
          <a:lstStyle/>
          <a:p>
            <a:r>
              <a:rPr lang="en-IN">
                <a:solidFill>
                  <a:srgbClr val="000000"/>
                </a:solidFill>
                <a:ea typeface="DejaVu Sans" charset="0"/>
                <a:cs typeface="DejaVu Sans" charset="0"/>
              </a:rPr>
              <a:t>`</a:t>
            </a:r>
          </a:p>
        </p:txBody>
      </p:sp>
      <p:sp>
        <p:nvSpPr>
          <p:cNvPr id="17" name="AutoShape 1"/>
          <p:cNvSpPr>
            <a:spLocks noChangeArrowheads="1"/>
          </p:cNvSpPr>
          <p:nvPr/>
        </p:nvSpPr>
        <p:spPr bwMode="auto">
          <a:xfrm>
            <a:off x="2017920" y="2774576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8" name="Oval 2"/>
          <p:cNvSpPr>
            <a:spLocks noChangeArrowheads="1"/>
          </p:cNvSpPr>
          <p:nvPr/>
        </p:nvSpPr>
        <p:spPr bwMode="auto">
          <a:xfrm>
            <a:off x="2047637" y="279411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9" name="Oval 3"/>
          <p:cNvSpPr>
            <a:spLocks noChangeArrowheads="1"/>
          </p:cNvSpPr>
          <p:nvPr/>
        </p:nvSpPr>
        <p:spPr bwMode="auto">
          <a:xfrm>
            <a:off x="2177886" y="279411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2308135" y="279411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2437752" y="2794118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2620480" y="20704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650197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2780446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2910696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3040944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2620480" y="2440180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Oval 12"/>
          <p:cNvSpPr>
            <a:spLocks noChangeArrowheads="1"/>
          </p:cNvSpPr>
          <p:nvPr/>
        </p:nvSpPr>
        <p:spPr bwMode="auto">
          <a:xfrm>
            <a:off x="2650829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9" name="Oval 13"/>
          <p:cNvSpPr>
            <a:spLocks noChangeArrowheads="1"/>
          </p:cNvSpPr>
          <p:nvPr/>
        </p:nvSpPr>
        <p:spPr bwMode="auto">
          <a:xfrm>
            <a:off x="2780446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Oval 14"/>
          <p:cNvSpPr>
            <a:spLocks noChangeArrowheads="1"/>
          </p:cNvSpPr>
          <p:nvPr/>
        </p:nvSpPr>
        <p:spPr bwMode="auto">
          <a:xfrm>
            <a:off x="2910696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1" name="Oval 15"/>
          <p:cNvSpPr>
            <a:spLocks noChangeArrowheads="1"/>
          </p:cNvSpPr>
          <p:nvPr/>
        </p:nvSpPr>
        <p:spPr bwMode="auto">
          <a:xfrm>
            <a:off x="3040944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2620480" y="298574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3" name="Oval 17"/>
          <p:cNvSpPr>
            <a:spLocks noChangeArrowheads="1"/>
          </p:cNvSpPr>
          <p:nvPr/>
        </p:nvSpPr>
        <p:spPr bwMode="auto">
          <a:xfrm>
            <a:off x="2650829" y="300528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4" name="Oval 18"/>
          <p:cNvSpPr>
            <a:spLocks noChangeArrowheads="1"/>
          </p:cNvSpPr>
          <p:nvPr/>
        </p:nvSpPr>
        <p:spPr bwMode="auto">
          <a:xfrm>
            <a:off x="2781078" y="300528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5" name="Oval 19"/>
          <p:cNvSpPr>
            <a:spLocks noChangeArrowheads="1"/>
          </p:cNvSpPr>
          <p:nvPr/>
        </p:nvSpPr>
        <p:spPr bwMode="auto">
          <a:xfrm>
            <a:off x="2910696" y="300528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3040944" y="300528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2621113" y="342762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2650829" y="344716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9" name="Oval 23"/>
          <p:cNvSpPr>
            <a:spLocks noChangeArrowheads="1"/>
          </p:cNvSpPr>
          <p:nvPr/>
        </p:nvSpPr>
        <p:spPr bwMode="auto">
          <a:xfrm>
            <a:off x="2781078" y="344716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2911328" y="344716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3040944" y="344716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3518314" y="1700818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3548663" y="1720361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3678279" y="1720361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808529" y="1720361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3938778" y="1720361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7" name="AutoShape 31"/>
          <p:cNvSpPr>
            <a:spLocks noChangeArrowheads="1"/>
          </p:cNvSpPr>
          <p:nvPr/>
        </p:nvSpPr>
        <p:spPr bwMode="auto">
          <a:xfrm>
            <a:off x="3518314" y="20704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3548663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678279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0" name="Oval 34"/>
          <p:cNvSpPr>
            <a:spLocks noChangeArrowheads="1"/>
          </p:cNvSpPr>
          <p:nvPr/>
        </p:nvSpPr>
        <p:spPr bwMode="auto">
          <a:xfrm>
            <a:off x="3808529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3938778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2" name="AutoShape 36"/>
          <p:cNvSpPr>
            <a:spLocks noChangeArrowheads="1"/>
          </p:cNvSpPr>
          <p:nvPr/>
        </p:nvSpPr>
        <p:spPr bwMode="auto">
          <a:xfrm>
            <a:off x="3518314" y="2440180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3" name="Oval 37"/>
          <p:cNvSpPr>
            <a:spLocks noChangeArrowheads="1"/>
          </p:cNvSpPr>
          <p:nvPr/>
        </p:nvSpPr>
        <p:spPr bwMode="auto">
          <a:xfrm>
            <a:off x="3548663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4" name="Oval 38"/>
          <p:cNvSpPr>
            <a:spLocks noChangeArrowheads="1"/>
          </p:cNvSpPr>
          <p:nvPr/>
        </p:nvSpPr>
        <p:spPr bwMode="auto">
          <a:xfrm>
            <a:off x="3678912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5" name="Oval 39"/>
          <p:cNvSpPr>
            <a:spLocks noChangeArrowheads="1"/>
          </p:cNvSpPr>
          <p:nvPr/>
        </p:nvSpPr>
        <p:spPr bwMode="auto">
          <a:xfrm>
            <a:off x="3808529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38778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7" name="AutoShape 41"/>
          <p:cNvSpPr>
            <a:spLocks noChangeArrowheads="1"/>
          </p:cNvSpPr>
          <p:nvPr/>
        </p:nvSpPr>
        <p:spPr bwMode="auto">
          <a:xfrm>
            <a:off x="3518946" y="298574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3548663" y="300528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3678912" y="300528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3809161" y="300528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3938778" y="300528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2" name="AutoShape 46"/>
          <p:cNvSpPr>
            <a:spLocks noChangeArrowheads="1"/>
          </p:cNvSpPr>
          <p:nvPr/>
        </p:nvSpPr>
        <p:spPr bwMode="auto">
          <a:xfrm>
            <a:off x="3518946" y="3429796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3548663" y="344879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3678912" y="344879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5" name="Oval 49"/>
          <p:cNvSpPr>
            <a:spLocks noChangeArrowheads="1"/>
          </p:cNvSpPr>
          <p:nvPr/>
        </p:nvSpPr>
        <p:spPr bwMode="auto">
          <a:xfrm>
            <a:off x="3809161" y="3448795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6" name="Oval 50"/>
          <p:cNvSpPr>
            <a:spLocks noChangeArrowheads="1"/>
          </p:cNvSpPr>
          <p:nvPr/>
        </p:nvSpPr>
        <p:spPr bwMode="auto">
          <a:xfrm>
            <a:off x="3938778" y="3448795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7" name="AutoShape 51"/>
          <p:cNvSpPr>
            <a:spLocks noChangeArrowheads="1"/>
          </p:cNvSpPr>
          <p:nvPr/>
        </p:nvSpPr>
        <p:spPr bwMode="auto">
          <a:xfrm>
            <a:off x="4404134" y="207049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8" name="Oval 52"/>
          <p:cNvSpPr>
            <a:spLocks noChangeArrowheads="1"/>
          </p:cNvSpPr>
          <p:nvPr/>
        </p:nvSpPr>
        <p:spPr bwMode="auto">
          <a:xfrm>
            <a:off x="4434483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69" name="Oval 53"/>
          <p:cNvSpPr>
            <a:spLocks noChangeArrowheads="1"/>
          </p:cNvSpPr>
          <p:nvPr/>
        </p:nvSpPr>
        <p:spPr bwMode="auto">
          <a:xfrm>
            <a:off x="4564733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0" name="Oval 54"/>
          <p:cNvSpPr>
            <a:spLocks noChangeArrowheads="1"/>
          </p:cNvSpPr>
          <p:nvPr/>
        </p:nvSpPr>
        <p:spPr bwMode="auto">
          <a:xfrm>
            <a:off x="4694349" y="2090042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1" name="Oval 55"/>
          <p:cNvSpPr>
            <a:spLocks noChangeArrowheads="1"/>
          </p:cNvSpPr>
          <p:nvPr/>
        </p:nvSpPr>
        <p:spPr bwMode="auto">
          <a:xfrm>
            <a:off x="4824597" y="2090042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2" name="AutoShape 56"/>
          <p:cNvSpPr>
            <a:spLocks noChangeArrowheads="1"/>
          </p:cNvSpPr>
          <p:nvPr/>
        </p:nvSpPr>
        <p:spPr bwMode="auto">
          <a:xfrm>
            <a:off x="4404766" y="2440180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3" name="Oval 57"/>
          <p:cNvSpPr>
            <a:spLocks noChangeArrowheads="1"/>
          </p:cNvSpPr>
          <p:nvPr/>
        </p:nvSpPr>
        <p:spPr bwMode="auto">
          <a:xfrm>
            <a:off x="4434483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4" name="Oval 58"/>
          <p:cNvSpPr>
            <a:spLocks noChangeArrowheads="1"/>
          </p:cNvSpPr>
          <p:nvPr/>
        </p:nvSpPr>
        <p:spPr bwMode="auto">
          <a:xfrm>
            <a:off x="4564733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5" name="Oval 59"/>
          <p:cNvSpPr>
            <a:spLocks noChangeArrowheads="1"/>
          </p:cNvSpPr>
          <p:nvPr/>
        </p:nvSpPr>
        <p:spPr bwMode="auto">
          <a:xfrm>
            <a:off x="4694981" y="2459723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6" name="Oval 60"/>
          <p:cNvSpPr>
            <a:spLocks noChangeArrowheads="1"/>
          </p:cNvSpPr>
          <p:nvPr/>
        </p:nvSpPr>
        <p:spPr bwMode="auto">
          <a:xfrm>
            <a:off x="4824597" y="2459723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7" name="AutoShape 61"/>
          <p:cNvSpPr>
            <a:spLocks noChangeArrowheads="1"/>
          </p:cNvSpPr>
          <p:nvPr/>
        </p:nvSpPr>
        <p:spPr bwMode="auto">
          <a:xfrm>
            <a:off x="4404766" y="2973259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8" name="Oval 62"/>
          <p:cNvSpPr>
            <a:spLocks noChangeArrowheads="1"/>
          </p:cNvSpPr>
          <p:nvPr/>
        </p:nvSpPr>
        <p:spPr bwMode="auto">
          <a:xfrm>
            <a:off x="4447129" y="2993345"/>
            <a:ext cx="94841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79" name="Oval 63"/>
          <p:cNvSpPr>
            <a:spLocks noChangeArrowheads="1"/>
          </p:cNvSpPr>
          <p:nvPr/>
        </p:nvSpPr>
        <p:spPr bwMode="auto">
          <a:xfrm>
            <a:off x="4564733" y="2993345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0" name="Oval 64"/>
          <p:cNvSpPr>
            <a:spLocks noChangeArrowheads="1"/>
          </p:cNvSpPr>
          <p:nvPr/>
        </p:nvSpPr>
        <p:spPr bwMode="auto">
          <a:xfrm>
            <a:off x="4694981" y="29933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" name="Oval 65"/>
          <p:cNvSpPr>
            <a:spLocks noChangeArrowheads="1"/>
          </p:cNvSpPr>
          <p:nvPr/>
        </p:nvSpPr>
        <p:spPr bwMode="auto">
          <a:xfrm>
            <a:off x="4824597" y="2993345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2" name="AutoShape 66"/>
          <p:cNvSpPr>
            <a:spLocks noChangeArrowheads="1"/>
          </p:cNvSpPr>
          <p:nvPr/>
        </p:nvSpPr>
        <p:spPr bwMode="auto">
          <a:xfrm>
            <a:off x="4404766" y="3427624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3" name="Oval 67"/>
          <p:cNvSpPr>
            <a:spLocks noChangeArrowheads="1"/>
          </p:cNvSpPr>
          <p:nvPr/>
        </p:nvSpPr>
        <p:spPr bwMode="auto">
          <a:xfrm>
            <a:off x="4434483" y="3447167"/>
            <a:ext cx="107487" cy="96084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4" name="Oval 68"/>
          <p:cNvSpPr>
            <a:spLocks noChangeArrowheads="1"/>
          </p:cNvSpPr>
          <p:nvPr/>
        </p:nvSpPr>
        <p:spPr bwMode="auto">
          <a:xfrm>
            <a:off x="4564733" y="344716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5" name="Oval 69"/>
          <p:cNvSpPr>
            <a:spLocks noChangeArrowheads="1"/>
          </p:cNvSpPr>
          <p:nvPr/>
        </p:nvSpPr>
        <p:spPr bwMode="auto">
          <a:xfrm>
            <a:off x="4694981" y="344716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6" name="Oval 70"/>
          <p:cNvSpPr>
            <a:spLocks noChangeArrowheads="1"/>
          </p:cNvSpPr>
          <p:nvPr/>
        </p:nvSpPr>
        <p:spPr bwMode="auto">
          <a:xfrm>
            <a:off x="4825231" y="3447167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7" name="AutoShape 71"/>
          <p:cNvSpPr>
            <a:spLocks noChangeArrowheads="1"/>
          </p:cNvSpPr>
          <p:nvPr/>
        </p:nvSpPr>
        <p:spPr bwMode="auto">
          <a:xfrm>
            <a:off x="5250121" y="2750147"/>
            <a:ext cx="566520" cy="144398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8" name="Oval 72"/>
          <p:cNvSpPr>
            <a:spLocks noChangeArrowheads="1"/>
          </p:cNvSpPr>
          <p:nvPr/>
        </p:nvSpPr>
        <p:spPr bwMode="auto">
          <a:xfrm>
            <a:off x="5279837" y="276969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9" name="Oval 73"/>
          <p:cNvSpPr>
            <a:spLocks noChangeArrowheads="1"/>
          </p:cNvSpPr>
          <p:nvPr/>
        </p:nvSpPr>
        <p:spPr bwMode="auto">
          <a:xfrm>
            <a:off x="5410087" y="276969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0" name="Oval 74"/>
          <p:cNvSpPr>
            <a:spLocks noChangeArrowheads="1"/>
          </p:cNvSpPr>
          <p:nvPr/>
        </p:nvSpPr>
        <p:spPr bwMode="auto">
          <a:xfrm>
            <a:off x="5540336" y="276969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1" name="Oval 75"/>
          <p:cNvSpPr>
            <a:spLocks noChangeArrowheads="1"/>
          </p:cNvSpPr>
          <p:nvPr/>
        </p:nvSpPr>
        <p:spPr bwMode="auto">
          <a:xfrm>
            <a:off x="5670585" y="2769690"/>
            <a:ext cx="107487" cy="96084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" name="AutoShape 76"/>
          <p:cNvSpPr>
            <a:spLocks noChangeArrowheads="1"/>
          </p:cNvSpPr>
          <p:nvPr/>
        </p:nvSpPr>
        <p:spPr bwMode="auto">
          <a:xfrm>
            <a:off x="3518946" y="3830962"/>
            <a:ext cx="566520" cy="143855"/>
          </a:xfrm>
          <a:prstGeom prst="roundRect">
            <a:avLst>
              <a:gd name="adj" fmla="val 375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3" name="Oval 77"/>
          <p:cNvSpPr>
            <a:spLocks noChangeArrowheads="1"/>
          </p:cNvSpPr>
          <p:nvPr/>
        </p:nvSpPr>
        <p:spPr bwMode="auto">
          <a:xfrm>
            <a:off x="3548663" y="385050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4" name="Oval 78"/>
          <p:cNvSpPr>
            <a:spLocks noChangeArrowheads="1"/>
          </p:cNvSpPr>
          <p:nvPr/>
        </p:nvSpPr>
        <p:spPr bwMode="auto">
          <a:xfrm>
            <a:off x="3678912" y="3850504"/>
            <a:ext cx="107487" cy="96085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5" name="Oval 79"/>
          <p:cNvSpPr>
            <a:spLocks noChangeArrowheads="1"/>
          </p:cNvSpPr>
          <p:nvPr/>
        </p:nvSpPr>
        <p:spPr bwMode="auto">
          <a:xfrm>
            <a:off x="3809161" y="3850504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6" name="Oval 80"/>
          <p:cNvSpPr>
            <a:spLocks noChangeArrowheads="1"/>
          </p:cNvSpPr>
          <p:nvPr/>
        </p:nvSpPr>
        <p:spPr bwMode="auto">
          <a:xfrm>
            <a:off x="3939410" y="3850504"/>
            <a:ext cx="107487" cy="96085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cxnSp>
        <p:nvCxnSpPr>
          <p:cNvPr id="97" name="AutoShape 81"/>
          <p:cNvCxnSpPr>
            <a:cxnSpLocks noChangeShapeType="1"/>
            <a:stCxn id="17" idx="0"/>
            <a:endCxn id="22" idx="1"/>
          </p:cNvCxnSpPr>
          <p:nvPr/>
        </p:nvCxnSpPr>
        <p:spPr bwMode="auto">
          <a:xfrm flipV="1">
            <a:off x="2301180" y="2142698"/>
            <a:ext cx="319300" cy="6318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" name="AutoShape 82"/>
          <p:cNvCxnSpPr>
            <a:cxnSpLocks noChangeShapeType="1"/>
            <a:stCxn id="17" idx="0"/>
            <a:endCxn id="27" idx="1"/>
          </p:cNvCxnSpPr>
          <p:nvPr/>
        </p:nvCxnSpPr>
        <p:spPr bwMode="auto">
          <a:xfrm flipV="1">
            <a:off x="2301180" y="2512380"/>
            <a:ext cx="319300" cy="26219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9" name="AutoShape 83"/>
          <p:cNvCxnSpPr>
            <a:cxnSpLocks noChangeShapeType="1"/>
            <a:stCxn id="17" idx="2"/>
            <a:endCxn id="32" idx="1"/>
          </p:cNvCxnSpPr>
          <p:nvPr/>
        </p:nvCxnSpPr>
        <p:spPr bwMode="auto">
          <a:xfrm>
            <a:off x="2301180" y="2918974"/>
            <a:ext cx="319300" cy="1389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" name="AutoShape 84"/>
          <p:cNvCxnSpPr>
            <a:cxnSpLocks noChangeShapeType="1"/>
            <a:stCxn id="17" idx="2"/>
            <a:endCxn id="37" idx="1"/>
          </p:cNvCxnSpPr>
          <p:nvPr/>
        </p:nvCxnSpPr>
        <p:spPr bwMode="auto">
          <a:xfrm>
            <a:off x="2301181" y="2918974"/>
            <a:ext cx="319932" cy="5808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85"/>
          <p:cNvCxnSpPr>
            <a:cxnSpLocks noChangeShapeType="1"/>
            <a:stCxn id="87" idx="0"/>
            <a:endCxn id="67" idx="3"/>
          </p:cNvCxnSpPr>
          <p:nvPr/>
        </p:nvCxnSpPr>
        <p:spPr bwMode="auto">
          <a:xfrm flipH="1" flipV="1">
            <a:off x="4970654" y="2142698"/>
            <a:ext cx="562727" cy="60744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86"/>
          <p:cNvCxnSpPr>
            <a:cxnSpLocks noChangeShapeType="1"/>
            <a:stCxn id="87" idx="0"/>
            <a:endCxn id="72" idx="3"/>
          </p:cNvCxnSpPr>
          <p:nvPr/>
        </p:nvCxnSpPr>
        <p:spPr bwMode="auto">
          <a:xfrm flipH="1" flipV="1">
            <a:off x="4971286" y="2512379"/>
            <a:ext cx="562094" cy="237769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87"/>
          <p:cNvCxnSpPr>
            <a:cxnSpLocks noChangeShapeType="1"/>
            <a:stCxn id="87" idx="2"/>
            <a:endCxn id="77" idx="3"/>
          </p:cNvCxnSpPr>
          <p:nvPr/>
        </p:nvCxnSpPr>
        <p:spPr bwMode="auto">
          <a:xfrm flipH="1">
            <a:off x="4971286" y="2894547"/>
            <a:ext cx="562094" cy="15091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" name="AutoShape 88"/>
          <p:cNvCxnSpPr>
            <a:cxnSpLocks noChangeShapeType="1"/>
            <a:stCxn id="87" idx="2"/>
            <a:endCxn id="82" idx="3"/>
          </p:cNvCxnSpPr>
          <p:nvPr/>
        </p:nvCxnSpPr>
        <p:spPr bwMode="auto">
          <a:xfrm flipH="1">
            <a:off x="4971286" y="2894547"/>
            <a:ext cx="562094" cy="60527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5" name="AutoShape 89"/>
          <p:cNvCxnSpPr>
            <a:cxnSpLocks noChangeShapeType="1"/>
            <a:stCxn id="22" idx="3"/>
            <a:endCxn id="42" idx="1"/>
          </p:cNvCxnSpPr>
          <p:nvPr/>
        </p:nvCxnSpPr>
        <p:spPr bwMode="auto">
          <a:xfrm flipV="1">
            <a:off x="3187000" y="1773018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90"/>
          <p:cNvCxnSpPr>
            <a:cxnSpLocks noChangeShapeType="1"/>
            <a:stCxn id="22" idx="3"/>
            <a:endCxn id="47" idx="1"/>
          </p:cNvCxnSpPr>
          <p:nvPr/>
        </p:nvCxnSpPr>
        <p:spPr bwMode="auto">
          <a:xfrm>
            <a:off x="3187000" y="2142699"/>
            <a:ext cx="331313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91"/>
          <p:cNvCxnSpPr>
            <a:cxnSpLocks noChangeShapeType="1"/>
            <a:stCxn id="22" idx="3"/>
            <a:endCxn id="52" idx="1"/>
          </p:cNvCxnSpPr>
          <p:nvPr/>
        </p:nvCxnSpPr>
        <p:spPr bwMode="auto">
          <a:xfrm>
            <a:off x="3187000" y="2142699"/>
            <a:ext cx="331313" cy="36968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92"/>
          <p:cNvCxnSpPr>
            <a:cxnSpLocks noChangeShapeType="1"/>
            <a:stCxn id="27" idx="3"/>
            <a:endCxn id="42" idx="1"/>
          </p:cNvCxnSpPr>
          <p:nvPr/>
        </p:nvCxnSpPr>
        <p:spPr bwMode="auto">
          <a:xfrm flipV="1">
            <a:off x="3187000" y="1773018"/>
            <a:ext cx="331313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93"/>
          <p:cNvCxnSpPr>
            <a:cxnSpLocks noChangeShapeType="1"/>
            <a:stCxn id="27" idx="3"/>
            <a:endCxn id="57" idx="1"/>
          </p:cNvCxnSpPr>
          <p:nvPr/>
        </p:nvCxnSpPr>
        <p:spPr bwMode="auto">
          <a:xfrm>
            <a:off x="3187000" y="2512379"/>
            <a:ext cx="331946" cy="546107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0" name="AutoShape 94"/>
          <p:cNvCxnSpPr>
            <a:cxnSpLocks noChangeShapeType="1"/>
            <a:stCxn id="27" idx="3"/>
            <a:endCxn id="62" idx="1"/>
          </p:cNvCxnSpPr>
          <p:nvPr/>
        </p:nvCxnSpPr>
        <p:spPr bwMode="auto">
          <a:xfrm>
            <a:off x="3187000" y="2512379"/>
            <a:ext cx="331946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1" name="AutoShape 95"/>
          <p:cNvCxnSpPr>
            <a:cxnSpLocks noChangeShapeType="1"/>
            <a:stCxn id="32" idx="3"/>
            <a:endCxn id="47" idx="1"/>
          </p:cNvCxnSpPr>
          <p:nvPr/>
        </p:nvCxnSpPr>
        <p:spPr bwMode="auto">
          <a:xfrm flipV="1">
            <a:off x="3187000" y="2142698"/>
            <a:ext cx="331313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" name="AutoShape 96"/>
          <p:cNvCxnSpPr>
            <a:cxnSpLocks noChangeShapeType="1"/>
            <a:stCxn id="32" idx="3"/>
            <a:endCxn id="57" idx="1"/>
          </p:cNvCxnSpPr>
          <p:nvPr/>
        </p:nvCxnSpPr>
        <p:spPr bwMode="auto">
          <a:xfrm>
            <a:off x="3187000" y="3057944"/>
            <a:ext cx="331946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97"/>
          <p:cNvCxnSpPr>
            <a:cxnSpLocks noChangeShapeType="1"/>
            <a:stCxn id="32" idx="3"/>
            <a:endCxn id="92" idx="1"/>
          </p:cNvCxnSpPr>
          <p:nvPr/>
        </p:nvCxnSpPr>
        <p:spPr bwMode="auto">
          <a:xfrm>
            <a:off x="3187000" y="3057943"/>
            <a:ext cx="331946" cy="84521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98"/>
          <p:cNvCxnSpPr>
            <a:cxnSpLocks noChangeShapeType="1"/>
            <a:stCxn id="37" idx="3"/>
            <a:endCxn id="52" idx="1"/>
          </p:cNvCxnSpPr>
          <p:nvPr/>
        </p:nvCxnSpPr>
        <p:spPr bwMode="auto">
          <a:xfrm flipV="1">
            <a:off x="3187633" y="2512379"/>
            <a:ext cx="330681" cy="98744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99"/>
          <p:cNvCxnSpPr>
            <a:cxnSpLocks noChangeShapeType="1"/>
            <a:stCxn id="37" idx="3"/>
            <a:endCxn id="62" idx="1"/>
          </p:cNvCxnSpPr>
          <p:nvPr/>
        </p:nvCxnSpPr>
        <p:spPr bwMode="auto">
          <a:xfrm>
            <a:off x="3187632" y="3499823"/>
            <a:ext cx="331313" cy="217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100"/>
          <p:cNvCxnSpPr>
            <a:cxnSpLocks noChangeShapeType="1"/>
            <a:stCxn id="37" idx="3"/>
            <a:endCxn id="92" idx="1"/>
          </p:cNvCxnSpPr>
          <p:nvPr/>
        </p:nvCxnSpPr>
        <p:spPr bwMode="auto">
          <a:xfrm>
            <a:off x="3187632" y="3499823"/>
            <a:ext cx="331313" cy="40333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101"/>
          <p:cNvCxnSpPr>
            <a:cxnSpLocks noChangeShapeType="1"/>
            <a:stCxn id="42" idx="3"/>
            <a:endCxn id="67" idx="1"/>
          </p:cNvCxnSpPr>
          <p:nvPr/>
        </p:nvCxnSpPr>
        <p:spPr bwMode="auto">
          <a:xfrm>
            <a:off x="4084833" y="1773017"/>
            <a:ext cx="319300" cy="370224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102"/>
          <p:cNvCxnSpPr>
            <a:cxnSpLocks noChangeShapeType="1"/>
            <a:stCxn id="47" idx="3"/>
            <a:endCxn id="67" idx="1"/>
          </p:cNvCxnSpPr>
          <p:nvPr/>
        </p:nvCxnSpPr>
        <p:spPr bwMode="auto">
          <a:xfrm>
            <a:off x="4084833" y="2142699"/>
            <a:ext cx="319300" cy="543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AutoShape 103"/>
          <p:cNvCxnSpPr>
            <a:cxnSpLocks noChangeShapeType="1"/>
            <a:stCxn id="42" idx="3"/>
            <a:endCxn id="72" idx="1"/>
          </p:cNvCxnSpPr>
          <p:nvPr/>
        </p:nvCxnSpPr>
        <p:spPr bwMode="auto">
          <a:xfrm>
            <a:off x="4084834" y="1773018"/>
            <a:ext cx="319932" cy="739361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0" name="AutoShape 104"/>
          <p:cNvCxnSpPr>
            <a:cxnSpLocks noChangeShapeType="1"/>
            <a:stCxn id="47" idx="3"/>
            <a:endCxn id="77" idx="1"/>
          </p:cNvCxnSpPr>
          <p:nvPr/>
        </p:nvCxnSpPr>
        <p:spPr bwMode="auto">
          <a:xfrm>
            <a:off x="4084834" y="2142698"/>
            <a:ext cx="319932" cy="9027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AutoShape 105"/>
          <p:cNvCxnSpPr>
            <a:cxnSpLocks noChangeShapeType="1"/>
            <a:stCxn id="52" idx="3"/>
            <a:endCxn id="72" idx="1"/>
          </p:cNvCxnSpPr>
          <p:nvPr/>
        </p:nvCxnSpPr>
        <p:spPr bwMode="auto">
          <a:xfrm>
            <a:off x="4084834" y="2512380"/>
            <a:ext cx="319932" cy="54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106"/>
          <p:cNvCxnSpPr>
            <a:cxnSpLocks noChangeShapeType="1"/>
            <a:stCxn id="52" idx="3"/>
            <a:endCxn id="77" idx="1"/>
          </p:cNvCxnSpPr>
          <p:nvPr/>
        </p:nvCxnSpPr>
        <p:spPr bwMode="auto">
          <a:xfrm>
            <a:off x="4084834" y="2512380"/>
            <a:ext cx="319932" cy="533622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AutoShape 107"/>
          <p:cNvCxnSpPr>
            <a:cxnSpLocks noChangeShapeType="1"/>
            <a:stCxn id="57" idx="3"/>
            <a:endCxn id="67" idx="1"/>
          </p:cNvCxnSpPr>
          <p:nvPr/>
        </p:nvCxnSpPr>
        <p:spPr bwMode="auto">
          <a:xfrm flipV="1">
            <a:off x="4085466" y="2142698"/>
            <a:ext cx="318668" cy="91524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AutoShape 108"/>
          <p:cNvCxnSpPr>
            <a:cxnSpLocks noChangeShapeType="1"/>
            <a:stCxn id="57" idx="3"/>
            <a:endCxn id="82" idx="1"/>
          </p:cNvCxnSpPr>
          <p:nvPr/>
        </p:nvCxnSpPr>
        <p:spPr bwMode="auto">
          <a:xfrm>
            <a:off x="4085466" y="3057944"/>
            <a:ext cx="319300" cy="4418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AutoShape 109"/>
          <p:cNvCxnSpPr>
            <a:cxnSpLocks noChangeShapeType="1"/>
            <a:stCxn id="62" idx="3"/>
            <a:endCxn id="82" idx="1"/>
          </p:cNvCxnSpPr>
          <p:nvPr/>
        </p:nvCxnSpPr>
        <p:spPr bwMode="auto">
          <a:xfrm flipV="1">
            <a:off x="4085466" y="3499824"/>
            <a:ext cx="319300" cy="1628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6" name="AutoShape 110"/>
          <p:cNvCxnSpPr>
            <a:cxnSpLocks noChangeShapeType="1"/>
            <a:stCxn id="62" idx="3"/>
            <a:endCxn id="72" idx="1"/>
          </p:cNvCxnSpPr>
          <p:nvPr/>
        </p:nvCxnSpPr>
        <p:spPr bwMode="auto">
          <a:xfrm flipV="1">
            <a:off x="4085466" y="2512379"/>
            <a:ext cx="319300" cy="989616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7" name="AutoShape 111"/>
          <p:cNvCxnSpPr>
            <a:cxnSpLocks noChangeShapeType="1"/>
            <a:stCxn id="92" idx="3"/>
            <a:endCxn id="82" idx="1"/>
          </p:cNvCxnSpPr>
          <p:nvPr/>
        </p:nvCxnSpPr>
        <p:spPr bwMode="auto">
          <a:xfrm flipV="1">
            <a:off x="4085466" y="3499824"/>
            <a:ext cx="319300" cy="402795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112"/>
          <p:cNvCxnSpPr>
            <a:cxnSpLocks noChangeShapeType="1"/>
            <a:stCxn id="92" idx="3"/>
            <a:endCxn id="77" idx="1"/>
          </p:cNvCxnSpPr>
          <p:nvPr/>
        </p:nvCxnSpPr>
        <p:spPr bwMode="auto">
          <a:xfrm flipV="1">
            <a:off x="4085466" y="3045457"/>
            <a:ext cx="319300" cy="8571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1229995"/>
            <a:ext cx="4159250" cy="5425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34935" y="4124960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46770" y="5545455"/>
            <a:ext cx="47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Wrapper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36420"/>
            <a:ext cx="8229600" cy="475775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Motivation</a:t>
            </a:r>
            <a:r>
              <a:rPr lang="en-IN" dirty="0"/>
              <a:t>: The features selected should depend not only on the relevance of the data, but also on the learning algorithm.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48" y="1567674"/>
            <a:ext cx="7786742" cy="300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b="1" dirty="0"/>
              <a:t>Advantage</a:t>
            </a:r>
            <a:r>
              <a:rPr lang="en-US" dirty="0"/>
              <a:t>: The inductive method that uses the feature subset provides a better </a:t>
            </a:r>
            <a:r>
              <a:rPr lang="en-IN" dirty="0"/>
              <a:t>estimate of accuracy than a separate measure that may have an entirely different inductive bias.</a:t>
            </a:r>
          </a:p>
          <a:p>
            <a:r>
              <a:rPr lang="en-IN" b="1" dirty="0"/>
              <a:t>Disadvantage</a:t>
            </a:r>
            <a:r>
              <a:rPr lang="en-IN" dirty="0"/>
              <a:t>: Computational cost, which results from calling the induction algorithm for each feature set considered.</a:t>
            </a:r>
          </a:p>
          <a:p>
            <a:r>
              <a:rPr lang="en-US" b="1" dirty="0"/>
              <a:t>Modifications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Caching decision trees</a:t>
            </a:r>
          </a:p>
          <a:p>
            <a:pPr lvl="1"/>
            <a:r>
              <a:rPr lang="en-US" dirty="0"/>
              <a:t>Reducing percentage of training cases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333" y="293953"/>
            <a:ext cx="5164475" cy="709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en-GB" sz="3200" b="1" dirty="0">
                <a:latin typeface="Tempus Sans ITC" panose="04020404030D07020202" pitchFamily="82" charset="0"/>
              </a:rPr>
              <a:t>Wrapper</a:t>
            </a:r>
            <a:r>
              <a:rPr lang="en-GB" sz="3200" b="1" dirty="0">
                <a:latin typeface="Tempus Sans ITC" panose="04020404030D07020202" pitchFamily="82" charset="0"/>
              </a:rPr>
              <a:t>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776" y="1468607"/>
            <a:ext cx="9855956" cy="127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SVM. 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This classifier builds a linear function that separates the classes. The </a:t>
            </a:r>
            <a:r>
              <a:rPr lang="en-GB" sz="2000" b="1" dirty="0" err="1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hyperplane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 is calculated so as to maximise the distance to the nearest points. The absolute values of the coefficients in front of the features can be interpreted as “importance”. </a:t>
            </a:r>
            <a:endParaRPr lang="en-GB" sz="2000" b="1" dirty="0">
              <a:effectLst/>
              <a:latin typeface="Tempus Sans ITC" panose="04020404030D07020202" pitchFamily="82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776" y="2839756"/>
            <a:ext cx="9868467" cy="1940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SVM-RFE. 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RFE stands for “Recursive Feature Elimination” (</a:t>
            </a:r>
            <a:r>
              <a:rPr lang="en-GB" sz="2000" b="1" dirty="0" err="1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Guyon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 et al., 2006). Starting with an SVM on the entire feature set, a fraction of the features with the lowest weights is dropped. A new SVM is trained with the remaining features, and subsequently reduced in the same way. The procedure stops when the set of the desired cardinality is reached. While SVM-RFE has been found to be extremely useful for wide data such as functional magnetic resonance imaging (fMRI) data  it was discovered that the RFE step is not always needed.</a:t>
            </a:r>
            <a:endParaRPr lang="en-GB" sz="2000" b="1" dirty="0">
              <a:effectLst/>
              <a:latin typeface="Tempus Sans ITC" panose="04020404030D07020202" pitchFamily="82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1447906622"/>
              </p:ext>
            </p:extLst>
          </p:nvPr>
        </p:nvGraphicFramePr>
        <p:xfrm>
          <a:off x="2380190" y="2181138"/>
          <a:ext cx="6637976" cy="319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6619875" imgH="3162300" progId="Paint.Picture">
                  <p:embed/>
                </p:oleObj>
              </mc:Choice>
              <mc:Fallback>
                <p:oleObj r:id="rId3" imgW="6619875" imgH="31623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2380190" y="2181138"/>
                        <a:ext cx="6637976" cy="319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085" y="639445"/>
            <a:ext cx="8154670" cy="3111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import matplotlib.pyplot as plt</a:t>
            </a:r>
          </a:p>
          <a:p>
            <a:r>
              <a:rPr lang="zh-CN" altLang="en-US"/>
              <a:t>from sklearn.svm import SVC</a:t>
            </a:r>
          </a:p>
          <a:p>
            <a:r>
              <a:rPr lang="zh-CN" altLang="en-US"/>
              <a:t>from sklearn.cross_validation import StratifiedKFold</a:t>
            </a:r>
          </a:p>
          <a:p>
            <a:r>
              <a:rPr lang="zh-CN" altLang="en-US"/>
              <a:t>from sklearn.feature_selection import RFECV</a:t>
            </a:r>
          </a:p>
          <a:p>
            <a:r>
              <a:rPr lang="zh-CN" altLang="en-US"/>
              <a:t>from sklearn.datasets import make_classification</a:t>
            </a:r>
          </a:p>
          <a:p>
            <a:endParaRPr lang="zh-CN" altLang="en-US"/>
          </a:p>
          <a:p>
            <a:r>
              <a:rPr lang="zh-CN" altLang="en-US"/>
              <a:t># Build a classification task using 3 informative features</a:t>
            </a:r>
          </a:p>
          <a:p>
            <a:r>
              <a:rPr lang="zh-CN" altLang="en-US"/>
              <a:t>X, y = make_classification(n_samples=1000, n_features=25, n_informative=3</a:t>
            </a:r>
            <a:r>
              <a:rPr lang="en-US" altLang="zh-TW"/>
              <a:t>, </a:t>
            </a:r>
            <a:r>
              <a:rPr lang="zh-CN" altLang="en-US"/>
              <a:t>n_redundant=2, n_repeated=0, n_classes=8, n_clusters_per_class=1, </a:t>
            </a:r>
          </a:p>
          <a:p>
            <a:r>
              <a:rPr lang="zh-CN" altLang="en-US"/>
              <a:t>random_state=0)</a:t>
            </a:r>
          </a:p>
          <a:p>
            <a:r>
              <a:rPr lang="en-US" altLang="zh-CN"/>
              <a:t>## </a:t>
            </a:r>
            <a:r>
              <a:rPr lang="zh-CN" altLang="en-US">
                <a:sym typeface="+mn-ea"/>
              </a:rPr>
              <a:t> make_classification</a:t>
            </a:r>
            <a:r>
              <a:rPr lang="en-US" altLang="zh-CN"/>
              <a:t> Generate a random n-class classification problem.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4155" y="3983990"/>
            <a:ext cx="8079740" cy="1739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# Create the RFE object and compute a cross-validated score.</a:t>
            </a:r>
          </a:p>
          <a:p>
            <a:r>
              <a:rPr lang="zh-CN" altLang="en-US"/>
              <a:t>svc = SVC(kernel="linear")</a:t>
            </a:r>
          </a:p>
          <a:p>
            <a:r>
              <a:rPr lang="zh-CN" altLang="en-US"/>
              <a:t># The "accuracy" scoring is proportional to the number of correct classifications</a:t>
            </a:r>
          </a:p>
          <a:p>
            <a:r>
              <a:rPr lang="zh-CN" altLang="en-US"/>
              <a:t>rfecv = RFECV(estimator=svc, step=1, cv=StratifiedKFold(y, 2),</a:t>
            </a:r>
          </a:p>
          <a:p>
            <a:r>
              <a:rPr lang="zh-CN" altLang="en-US"/>
              <a:t>              scoring='accuracy')</a:t>
            </a:r>
          </a:p>
          <a:p>
            <a:r>
              <a:rPr lang="zh-CN" altLang="en-US"/>
              <a:t>rfecv.fit(X, y)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030" y="1308100"/>
            <a:ext cx="3766820" cy="2743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20975" y="158750"/>
            <a:ext cx="76612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Recursive feature elimination with cross-validation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Wrappers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C</a:t>
            </a:r>
            <a:r>
              <a:rPr lang="en-US" dirty="0" err="1"/>
              <a:t>onsider</a:t>
            </a:r>
            <a:r>
              <a:rPr lang="en-US" dirty="0"/>
              <a:t> feature subsets by the quality of</a:t>
            </a:r>
            <a:r>
              <a:rPr lang="hr-HR" dirty="0"/>
              <a:t> </a:t>
            </a:r>
            <a:r>
              <a:rPr lang="en-US" dirty="0"/>
              <a:t>performance o</a:t>
            </a:r>
            <a:r>
              <a:rPr lang="hr-HR" dirty="0"/>
              <a:t>f</a:t>
            </a:r>
            <a:r>
              <a:rPr lang="en-US" dirty="0"/>
              <a:t> a modeling algorithm, which is taken as a</a:t>
            </a:r>
            <a:r>
              <a:rPr lang="hr-HR" dirty="0"/>
              <a:t> black box evaluator.</a:t>
            </a:r>
          </a:p>
          <a:p>
            <a:r>
              <a:rPr lang="hr-HR" dirty="0"/>
              <a:t>The evaluation is repeated for each feature subset</a:t>
            </a:r>
          </a:p>
          <a:p>
            <a:r>
              <a:rPr lang="hr-HR" dirty="0"/>
              <a:t>Very slow, highly accurate</a:t>
            </a:r>
          </a:p>
          <a:p>
            <a:r>
              <a:rPr lang="hr-HR" dirty="0"/>
              <a:t>Dependent on the modeling algorithm, may introduce bias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Approaches in Binary Feature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4655" indent="-414655"/>
            <a:r>
              <a:rPr lang="en-US" dirty="0"/>
              <a:t>Gives attractive results for systems learning pure conjunctive (or pure disjunctive) rules.</a:t>
            </a:r>
          </a:p>
          <a:p>
            <a:pPr marL="414655" indent="-414655"/>
            <a:r>
              <a:rPr lang="en-US" dirty="0"/>
              <a:t>At most logarithmic factor more than smallest possible hypothesis!</a:t>
            </a:r>
          </a:p>
          <a:p>
            <a:pPr marL="414655" indent="-414655"/>
            <a:r>
              <a:rPr lang="en-US" dirty="0"/>
              <a:t>Also applies in settings where target hypothesis is characterized by conjunction (or disjunction) of functions produced by induction algorithms</a:t>
            </a:r>
          </a:p>
          <a:p>
            <a:pPr marL="777875" lvl="1" indent="-414655">
              <a:buFont typeface="Arial" pitchFamily="34" charset="0"/>
              <a:buChar char="•"/>
            </a:pPr>
            <a:endParaRPr lang="en-US" baseline="30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Approaches for Complex Logical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245"/>
            <a:ext cx="10515600" cy="4351338"/>
          </a:xfrm>
        </p:spPr>
        <p:txBody>
          <a:bodyPr/>
          <a:lstStyle/>
          <a:p>
            <a:pPr marL="414655" indent="-414655"/>
            <a:r>
              <a:rPr lang="en-US" dirty="0"/>
              <a:t>In this approach, the core method adds/removes features to induce complex logical concepts.</a:t>
            </a:r>
          </a:p>
          <a:p>
            <a:pPr marL="871855" lvl="1" indent="-414655"/>
            <a:r>
              <a:rPr lang="en-US" dirty="0"/>
              <a:t>e.g. ID3 and C4.5</a:t>
            </a:r>
            <a:endParaRPr lang="en-US" baseline="30000" dirty="0"/>
          </a:p>
          <a:p>
            <a:pPr marL="414655" indent="-414655"/>
            <a:r>
              <a:rPr lang="en-US" dirty="0"/>
              <a:t>Greedy search through space of decision tree</a:t>
            </a:r>
          </a:p>
          <a:p>
            <a:pPr marL="414655" indent="-414655"/>
            <a:r>
              <a:rPr lang="en-US" dirty="0"/>
              <a:t>Each stage select attribute that discriminate among classes using evaluation function (usually based on information theory)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文本框 1112065"/>
          <p:cNvSpPr txBox="1"/>
          <p:nvPr/>
        </p:nvSpPr>
        <p:spPr>
          <a:xfrm>
            <a:off x="2743200" y="425450"/>
            <a:ext cx="769620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eaLnBrk="0" hangingPunct="0"/>
            <a:r>
              <a:rPr lang="en-US" altLang="zh-TW" sz="3600" b="1">
                <a:latin typeface="Times New Roman" pitchFamily="18" charset="0"/>
                <a:ea typeface="PMingLiU" pitchFamily="18" charset="-120"/>
              </a:rPr>
              <a:t>Example of Decision Tree Induction</a:t>
            </a:r>
          </a:p>
        </p:txBody>
      </p:sp>
      <p:sp>
        <p:nvSpPr>
          <p:cNvPr id="105474" name="文本框 1112066"/>
          <p:cNvSpPr txBox="1"/>
          <p:nvPr/>
        </p:nvSpPr>
        <p:spPr>
          <a:xfrm>
            <a:off x="2819400" y="1752600"/>
            <a:ext cx="258699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Initial attribute set:</a:t>
            </a:r>
          </a:p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{A1, A2, A3, A4, A5, A6}</a:t>
            </a:r>
          </a:p>
        </p:txBody>
      </p:sp>
      <p:sp>
        <p:nvSpPr>
          <p:cNvPr id="105475" name="矩形 1112067"/>
          <p:cNvSpPr/>
          <p:nvPr/>
        </p:nvSpPr>
        <p:spPr>
          <a:xfrm>
            <a:off x="5405438" y="2598738"/>
            <a:ext cx="865187" cy="5191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76" name="文本框 1112068"/>
          <p:cNvSpPr txBox="1"/>
          <p:nvPr/>
        </p:nvSpPr>
        <p:spPr>
          <a:xfrm>
            <a:off x="5487988" y="2619375"/>
            <a:ext cx="88265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A4 ?</a:t>
            </a:r>
          </a:p>
        </p:txBody>
      </p:sp>
      <p:sp>
        <p:nvSpPr>
          <p:cNvPr id="105477" name="矩形 1112069"/>
          <p:cNvSpPr/>
          <p:nvPr/>
        </p:nvSpPr>
        <p:spPr>
          <a:xfrm>
            <a:off x="3986213" y="3616325"/>
            <a:ext cx="777875" cy="5191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78" name="矩形 1112070"/>
          <p:cNvSpPr/>
          <p:nvPr/>
        </p:nvSpPr>
        <p:spPr>
          <a:xfrm>
            <a:off x="6805613" y="3551238"/>
            <a:ext cx="808037" cy="547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79" name="文本框 1112071"/>
          <p:cNvSpPr txBox="1"/>
          <p:nvPr/>
        </p:nvSpPr>
        <p:spPr>
          <a:xfrm>
            <a:off x="3984625" y="3643313"/>
            <a:ext cx="5638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A1?</a:t>
            </a:r>
          </a:p>
        </p:txBody>
      </p:sp>
      <p:sp>
        <p:nvSpPr>
          <p:cNvPr id="105480" name="文本框 1112072"/>
          <p:cNvSpPr txBox="1"/>
          <p:nvPr/>
        </p:nvSpPr>
        <p:spPr>
          <a:xfrm>
            <a:off x="6829425" y="3614738"/>
            <a:ext cx="5638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A6?</a:t>
            </a:r>
          </a:p>
        </p:txBody>
      </p:sp>
      <p:sp>
        <p:nvSpPr>
          <p:cNvPr id="105481" name="椭圆 1112073"/>
          <p:cNvSpPr/>
          <p:nvPr/>
        </p:nvSpPr>
        <p:spPr>
          <a:xfrm>
            <a:off x="2967038" y="4935538"/>
            <a:ext cx="1139825" cy="60642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82" name="文本框 1112074"/>
          <p:cNvSpPr txBox="1"/>
          <p:nvPr/>
        </p:nvSpPr>
        <p:spPr>
          <a:xfrm>
            <a:off x="3033713" y="5030788"/>
            <a:ext cx="8496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Class 1</a:t>
            </a:r>
          </a:p>
        </p:txBody>
      </p:sp>
      <p:sp>
        <p:nvSpPr>
          <p:cNvPr id="105483" name="矩形 1112075"/>
          <p:cNvSpPr/>
          <p:nvPr/>
        </p:nvSpPr>
        <p:spPr>
          <a:xfrm>
            <a:off x="4651375" y="4983163"/>
            <a:ext cx="8496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Class 2</a:t>
            </a:r>
          </a:p>
        </p:txBody>
      </p:sp>
      <p:sp>
        <p:nvSpPr>
          <p:cNvPr id="105484" name="矩形 1112076"/>
          <p:cNvSpPr/>
          <p:nvPr/>
        </p:nvSpPr>
        <p:spPr>
          <a:xfrm>
            <a:off x="6178550" y="5024438"/>
            <a:ext cx="8496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Class 1</a:t>
            </a:r>
          </a:p>
        </p:txBody>
      </p:sp>
      <p:sp>
        <p:nvSpPr>
          <p:cNvPr id="105485" name="矩形 1112077"/>
          <p:cNvSpPr/>
          <p:nvPr/>
        </p:nvSpPr>
        <p:spPr>
          <a:xfrm>
            <a:off x="7580313" y="4954588"/>
            <a:ext cx="84963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Class 2</a:t>
            </a:r>
          </a:p>
        </p:txBody>
      </p:sp>
      <p:sp>
        <p:nvSpPr>
          <p:cNvPr id="105486" name="椭圆 1112078"/>
          <p:cNvSpPr/>
          <p:nvPr/>
        </p:nvSpPr>
        <p:spPr>
          <a:xfrm>
            <a:off x="4576763" y="4929188"/>
            <a:ext cx="1139825" cy="606425"/>
          </a:xfrm>
          <a:prstGeom prst="ellipse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87" name="椭圆 1112079"/>
          <p:cNvSpPr/>
          <p:nvPr/>
        </p:nvSpPr>
        <p:spPr>
          <a:xfrm>
            <a:off x="6149975" y="4943475"/>
            <a:ext cx="1139825" cy="606425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88" name="椭圆 1112080"/>
          <p:cNvSpPr/>
          <p:nvPr/>
        </p:nvSpPr>
        <p:spPr>
          <a:xfrm>
            <a:off x="7477125" y="4899025"/>
            <a:ext cx="1139825" cy="606425"/>
          </a:xfrm>
          <a:prstGeom prst="ellipse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89" name="直接连接符 1112081"/>
          <p:cNvSpPr/>
          <p:nvPr/>
        </p:nvSpPr>
        <p:spPr>
          <a:xfrm flipH="1">
            <a:off x="4367213" y="3132138"/>
            <a:ext cx="1414462" cy="476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0" name="直接连接符 1112082"/>
          <p:cNvSpPr/>
          <p:nvPr/>
        </p:nvSpPr>
        <p:spPr>
          <a:xfrm>
            <a:off x="5795963" y="3132138"/>
            <a:ext cx="1355725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1" name="直接连接符 1112083"/>
          <p:cNvSpPr/>
          <p:nvPr/>
        </p:nvSpPr>
        <p:spPr>
          <a:xfrm flipH="1">
            <a:off x="3544888" y="4141788"/>
            <a:ext cx="808037" cy="7794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2" name="直接连接符 1112084"/>
          <p:cNvSpPr/>
          <p:nvPr/>
        </p:nvSpPr>
        <p:spPr>
          <a:xfrm>
            <a:off x="4352925" y="4141788"/>
            <a:ext cx="763588" cy="793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3" name="直接连接符 1112085"/>
          <p:cNvSpPr/>
          <p:nvPr/>
        </p:nvSpPr>
        <p:spPr>
          <a:xfrm flipH="1">
            <a:off x="6704013" y="4113213"/>
            <a:ext cx="504825" cy="836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4" name="直接连接符 1112086"/>
          <p:cNvSpPr/>
          <p:nvPr/>
        </p:nvSpPr>
        <p:spPr>
          <a:xfrm>
            <a:off x="7239000" y="4098925"/>
            <a:ext cx="808038" cy="793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5495" name="文本框 1112087"/>
          <p:cNvSpPr txBox="1"/>
          <p:nvPr/>
        </p:nvSpPr>
        <p:spPr>
          <a:xfrm>
            <a:off x="2239963" y="5678488"/>
            <a:ext cx="3098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endParaRPr lang="zh-TW" altLang="en-US" dirty="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105496" name="组合 1112088"/>
          <p:cNvGrpSpPr/>
          <p:nvPr/>
        </p:nvGrpSpPr>
        <p:grpSpPr>
          <a:xfrm>
            <a:off x="2303463" y="5810250"/>
            <a:ext cx="650875" cy="365125"/>
            <a:chOff x="491" y="3660"/>
            <a:chExt cx="410" cy="230"/>
          </a:xfrm>
        </p:grpSpPr>
        <p:sp>
          <p:nvSpPr>
            <p:cNvPr id="105497" name="直接连接符 1112089"/>
            <p:cNvSpPr/>
            <p:nvPr/>
          </p:nvSpPr>
          <p:spPr>
            <a:xfrm>
              <a:off x="491" y="3773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itchFamily="18" charset="0"/>
                <a:ea typeface="Times New Roman" pitchFamily="18" charset="0"/>
              </a:endParaRPr>
            </a:p>
          </p:txBody>
        </p:sp>
        <p:sp>
          <p:nvSpPr>
            <p:cNvPr id="105498" name="文本框 1112090"/>
            <p:cNvSpPr txBox="1"/>
            <p:nvPr/>
          </p:nvSpPr>
          <p:spPr>
            <a:xfrm>
              <a:off x="705" y="3660"/>
              <a:ext cx="196" cy="23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zh-TW" sz="1800">
                  <a:latin typeface="Times New Roman" pitchFamily="18" charset="0"/>
                  <a:ea typeface="PMingLiU" pitchFamily="18" charset="-120"/>
                </a:rPr>
                <a:t>&gt;</a:t>
              </a:r>
              <a:endParaRPr lang="en-US" altLang="zh-TW">
                <a:latin typeface="Times New Roman" pitchFamily="18" charset="0"/>
                <a:ea typeface="PMingLiU" pitchFamily="18" charset="-120"/>
              </a:endParaRPr>
            </a:p>
          </p:txBody>
        </p:sp>
      </p:grpSp>
      <p:sp>
        <p:nvSpPr>
          <p:cNvPr id="105499" name="文本框 1112091"/>
          <p:cNvSpPr txBox="1"/>
          <p:nvPr/>
        </p:nvSpPr>
        <p:spPr>
          <a:xfrm>
            <a:off x="2946400" y="5737225"/>
            <a:ext cx="355219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eaLnBrk="0" hangingPunct="0"/>
            <a:r>
              <a:rPr lang="en-US" altLang="zh-TW">
                <a:latin typeface="Times New Roman" pitchFamily="18" charset="0"/>
                <a:ea typeface="PMingLiU" pitchFamily="18" charset="-120"/>
              </a:rPr>
              <a:t>Reduced attribute set:  {A1, A4, A6}</a:t>
            </a:r>
          </a:p>
        </p:txBody>
      </p:sp>
    </p:spTree>
  </p:cSld>
  <p:clrMapOvr>
    <a:masterClrMapping/>
  </p:clrMapOvr>
  <p:transition>
    <p:checke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Approaches: Scalability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14655" indent="-414655"/>
            <a:r>
              <a:rPr lang="en-US" dirty="0"/>
              <a:t>Experimental studies suggest decision list learners scale linearly with increase in irrelevant features</a:t>
            </a:r>
          </a:p>
          <a:p>
            <a:pPr marL="414655" indent="-414655"/>
            <a:r>
              <a:rPr lang="en-US" dirty="0"/>
              <a:t>For other target concepts, exhibit exponential growth.</a:t>
            </a:r>
          </a:p>
          <a:p>
            <a:pPr marL="414655" indent="-414655"/>
            <a:r>
              <a:rPr lang="en-US" dirty="0"/>
              <a:t>(</a:t>
            </a:r>
            <a:r>
              <a:rPr lang="en-US" dirty="0" err="1"/>
              <a:t>Kira</a:t>
            </a:r>
            <a:r>
              <a:rPr lang="en-US" dirty="0"/>
              <a:t> and Rendell, 1992) shows that there is substantial decrease in accuracy on inserting irrelevant features into Boolean target concept.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Approaches: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655" indent="-414655"/>
            <a:r>
              <a:rPr lang="en-US" dirty="0"/>
              <a:t>Problems are caused due to reliance on greedy selection of attributes to discriminate among classes.</a:t>
            </a:r>
          </a:p>
          <a:p>
            <a:pPr marL="414655" indent="-414655"/>
            <a:r>
              <a:rPr lang="en-US" dirty="0"/>
              <a:t>Some researchers attempted to replace greedy approach with look-ahead techniques.</a:t>
            </a:r>
          </a:p>
          <a:p>
            <a:pPr marL="414655" indent="-414655"/>
            <a:r>
              <a:rPr lang="en-US" dirty="0"/>
              <a:t>Letting Greedy take larger steps.</a:t>
            </a:r>
          </a:p>
          <a:p>
            <a:pPr marL="414655" indent="-414655"/>
            <a:r>
              <a:rPr lang="en-US" dirty="0"/>
              <a:t>None has been able to handle scaling effectively.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Hybrid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r-HR" dirty="0"/>
              <a:t>Combine the best </a:t>
            </a:r>
            <a:r>
              <a:rPr lang="en-US" dirty="0"/>
              <a:t>properties of filters and wrappers. </a:t>
            </a:r>
            <a:endParaRPr lang="hr-HR" dirty="0"/>
          </a:p>
          <a:p>
            <a:r>
              <a:rPr lang="hr-HR" dirty="0"/>
              <a:t>Usual approach: </a:t>
            </a:r>
          </a:p>
          <a:p>
            <a:pPr lvl="1"/>
            <a:r>
              <a:rPr lang="en-US" dirty="0"/>
              <a:t>First, a filter method is</a:t>
            </a:r>
            <a:r>
              <a:rPr lang="hr-HR" dirty="0"/>
              <a:t> </a:t>
            </a:r>
            <a:r>
              <a:rPr lang="en-US" dirty="0"/>
              <a:t>used in order to reduce the feature space dimension space,</a:t>
            </a:r>
            <a:r>
              <a:rPr lang="hr-HR" dirty="0"/>
              <a:t> </a:t>
            </a:r>
            <a:r>
              <a:rPr lang="en-US" dirty="0"/>
              <a:t>possibly obtaining several candidate subsets</a:t>
            </a:r>
            <a:r>
              <a:rPr lang="hr-HR" dirty="0"/>
              <a:t>. </a:t>
            </a:r>
          </a:p>
          <a:p>
            <a:pPr lvl="1"/>
            <a:r>
              <a:rPr lang="en-US" dirty="0"/>
              <a:t>Then, a</a:t>
            </a:r>
            <a:r>
              <a:rPr lang="hr-HR" dirty="0"/>
              <a:t> </a:t>
            </a:r>
            <a:r>
              <a:rPr lang="en-US" dirty="0"/>
              <a:t>wrapper is employed to find the best candidate subset.</a:t>
            </a:r>
            <a:endParaRPr lang="hr-HR" dirty="0"/>
          </a:p>
          <a:p>
            <a:r>
              <a:rPr lang="hr-HR" dirty="0"/>
              <a:t>Highly used in recent years</a:t>
            </a:r>
          </a:p>
          <a:p>
            <a:pPr lvl="1"/>
            <a:r>
              <a:rPr lang="hr-HR" dirty="0"/>
              <a:t>E.g. fuzzy random forest feature selection</a:t>
            </a:r>
            <a:r>
              <a:rPr lang="en-US" dirty="0"/>
              <a:t>, hybrid genetic algorithms</a:t>
            </a:r>
            <a:r>
              <a:rPr lang="hr-HR" dirty="0"/>
              <a:t>, mixed gravitational search algorithm...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467600" cy="1143000"/>
          </a:xfrm>
        </p:spPr>
        <p:txBody>
          <a:bodyPr/>
          <a:lstStyle/>
          <a:p>
            <a:r>
              <a:rPr lang="hr-HR" dirty="0"/>
              <a:t>Application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160" y="792480"/>
            <a:ext cx="7094855" cy="604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占位符 1222657"/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351338"/>
          </a:xfrm>
        </p:spPr>
        <p:txBody>
          <a:bodyPr anchor="t"/>
          <a:lstStyle/>
          <a:p>
            <a:r>
              <a:rPr lang="de-DE" altLang="x-none" dirty="0"/>
              <a:t>Feature Selection:</a:t>
            </a:r>
          </a:p>
          <a:p>
            <a:endParaRPr lang="de-DE" altLang="x-none" dirty="0"/>
          </a:p>
          <a:p>
            <a:endParaRPr lang="de-DE" altLang="x-none" dirty="0"/>
          </a:p>
          <a:p>
            <a:endParaRPr lang="de-DE" altLang="x-none" dirty="0"/>
          </a:p>
          <a:p>
            <a:endParaRPr lang="de-DE" altLang="x-none" dirty="0"/>
          </a:p>
          <a:p>
            <a:r>
              <a:rPr lang="de-DE" altLang="x-none" dirty="0"/>
              <a:t>Feature Extraction/Creation</a:t>
            </a:r>
          </a:p>
          <a:p>
            <a:pPr lvl="1">
              <a:buNone/>
            </a:pPr>
            <a:endParaRPr lang="de-AT" altLang="x-none" dirty="0"/>
          </a:p>
        </p:txBody>
      </p:sp>
      <p:sp>
        <p:nvSpPr>
          <p:cNvPr id="55298" name="椭圆 1222658"/>
          <p:cNvSpPr/>
          <p:nvPr/>
        </p:nvSpPr>
        <p:spPr>
          <a:xfrm>
            <a:off x="5638800" y="1273175"/>
            <a:ext cx="3005138" cy="18954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299" name="椭圆 1222659"/>
          <p:cNvSpPr/>
          <p:nvPr/>
        </p:nvSpPr>
        <p:spPr>
          <a:xfrm>
            <a:off x="6975475" y="2219325"/>
            <a:ext cx="1185863" cy="731838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0" name="文本框 1222660"/>
          <p:cNvSpPr txBox="1"/>
          <p:nvPr/>
        </p:nvSpPr>
        <p:spPr>
          <a:xfrm>
            <a:off x="5929313" y="1708150"/>
            <a:ext cx="377825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2945" tIns="41473" rIns="82945" bIns="41473" anchor="t">
            <a:spAutoFit/>
          </a:bodyPr>
          <a:lstStyle/>
          <a:p>
            <a:pPr lvl="0" algn="ctr" defTabSz="828675" eaLnBrk="0" hangingPunct="0">
              <a:spcBef>
                <a:spcPct val="50000"/>
              </a:spcBef>
            </a:pPr>
            <a:r>
              <a:rPr lang="de-DE" altLang="x-none" sz="2200" b="1" dirty="0">
                <a:latin typeface="Times New Roman" pitchFamily="18" charset="0"/>
                <a:ea typeface="Times New Roman" pitchFamily="18" charset="0"/>
              </a:rPr>
              <a:t>F</a:t>
            </a:r>
            <a:endParaRPr lang="de-AT" altLang="x-none" sz="22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1" name="文本框 1222661"/>
          <p:cNvSpPr txBox="1"/>
          <p:nvPr/>
        </p:nvSpPr>
        <p:spPr>
          <a:xfrm>
            <a:off x="7431088" y="2427288"/>
            <a:ext cx="493712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2945" tIns="41473" rIns="82945" bIns="41473" anchor="t">
            <a:spAutoFit/>
          </a:bodyPr>
          <a:lstStyle/>
          <a:p>
            <a:pPr lvl="0" algn="ctr" defTabSz="828675" eaLnBrk="0" hangingPunct="0">
              <a:spcBef>
                <a:spcPct val="50000"/>
              </a:spcBef>
            </a:pPr>
            <a:r>
              <a:rPr lang="de-DE" altLang="x-none" sz="2200" b="1" dirty="0">
                <a:latin typeface="Times New Roman" pitchFamily="18" charset="0"/>
                <a:ea typeface="Times New Roman" pitchFamily="18" charset="0"/>
              </a:rPr>
              <a:t>F‘</a:t>
            </a:r>
            <a:endParaRPr lang="de-AT" altLang="x-none" sz="22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2" name="右箭头 1222662"/>
          <p:cNvSpPr/>
          <p:nvPr/>
        </p:nvSpPr>
        <p:spPr>
          <a:xfrm rot="1726244">
            <a:off x="6235700" y="2054225"/>
            <a:ext cx="1076325" cy="479425"/>
          </a:xfrm>
          <a:prstGeom prst="rightArrow">
            <a:avLst>
              <a:gd name="adj1" fmla="val 50000"/>
              <a:gd name="adj2" fmla="val 56115"/>
            </a:avLst>
          </a:prstGeom>
          <a:solidFill>
            <a:srgbClr val="00008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3" name="椭圆 1222663"/>
          <p:cNvSpPr/>
          <p:nvPr/>
        </p:nvSpPr>
        <p:spPr>
          <a:xfrm>
            <a:off x="5900738" y="4670425"/>
            <a:ext cx="1958975" cy="13716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4" name="椭圆 1222664"/>
          <p:cNvSpPr/>
          <p:nvPr/>
        </p:nvSpPr>
        <p:spPr>
          <a:xfrm>
            <a:off x="3940175" y="4603750"/>
            <a:ext cx="2330450" cy="15509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5" name="文本框 1222665"/>
          <p:cNvSpPr txBox="1"/>
          <p:nvPr/>
        </p:nvSpPr>
        <p:spPr>
          <a:xfrm>
            <a:off x="4986338" y="5389563"/>
            <a:ext cx="346075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2945" tIns="41473" rIns="82945" bIns="41473" anchor="t">
            <a:spAutoFit/>
          </a:bodyPr>
          <a:lstStyle/>
          <a:p>
            <a:pPr lvl="0" algn="ctr" defTabSz="828675" eaLnBrk="0" hangingPunct="0">
              <a:spcBef>
                <a:spcPct val="50000"/>
              </a:spcBef>
            </a:pPr>
            <a:r>
              <a:rPr lang="de-DE" altLang="x-none" sz="2200" b="1" dirty="0">
                <a:latin typeface="Times New Roman" pitchFamily="18" charset="0"/>
                <a:ea typeface="Times New Roman" pitchFamily="18" charset="0"/>
              </a:rPr>
              <a:t>F</a:t>
            </a:r>
            <a:endParaRPr lang="de-AT" altLang="x-none" sz="22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6" name="文本框 1222666"/>
          <p:cNvSpPr txBox="1"/>
          <p:nvPr/>
        </p:nvSpPr>
        <p:spPr>
          <a:xfrm>
            <a:off x="7010400" y="5322888"/>
            <a:ext cx="627063" cy="4178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2945" tIns="41473" rIns="82945" bIns="41473" anchor="t">
            <a:spAutoFit/>
          </a:bodyPr>
          <a:lstStyle/>
          <a:p>
            <a:pPr lvl="0" algn="ctr" defTabSz="828675" eaLnBrk="0" hangingPunct="0">
              <a:spcBef>
                <a:spcPct val="50000"/>
              </a:spcBef>
            </a:pPr>
            <a:r>
              <a:rPr lang="de-DE" altLang="x-none" sz="2200" b="1" dirty="0">
                <a:latin typeface="Times New Roman" pitchFamily="18" charset="0"/>
                <a:ea typeface="Times New Roman" pitchFamily="18" charset="0"/>
              </a:rPr>
              <a:t>F‘</a:t>
            </a:r>
            <a:endParaRPr lang="de-AT" altLang="x-none" sz="22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7" name="右箭头 1222667"/>
          <p:cNvSpPr/>
          <p:nvPr/>
        </p:nvSpPr>
        <p:spPr>
          <a:xfrm>
            <a:off x="5573713" y="5322888"/>
            <a:ext cx="1536700" cy="38417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008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55308" name="标题 1222668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>
            <a:normAutofit fontScale="90000"/>
          </a:bodyPr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b="1">
                <a:solidFill>
                  <a:srgbClr val="000082"/>
                </a:solidFill>
                <a:ea typeface="宋体" pitchFamily="2" charset="-122"/>
              </a:rPr>
              <a:t>Feature Selection / Extraction</a:t>
            </a:r>
          </a:p>
        </p:txBody>
      </p:sp>
      <p:grpSp>
        <p:nvGrpSpPr>
          <p:cNvPr id="55309" name="组合 1222669"/>
          <p:cNvGrpSpPr/>
          <p:nvPr/>
        </p:nvGrpSpPr>
        <p:grpSpPr>
          <a:xfrm>
            <a:off x="1655763" y="3298825"/>
            <a:ext cx="6559550" cy="587375"/>
            <a:chOff x="3767" y="1183"/>
            <a:chExt cx="173" cy="16"/>
          </a:xfrm>
        </p:grpSpPr>
        <p:graphicFrame>
          <p:nvGraphicFramePr>
            <p:cNvPr id="55310" name="对象 1222670"/>
            <p:cNvGraphicFramePr>
              <a:graphicFrameLocks noChangeAspect="1"/>
            </p:cNvGraphicFramePr>
            <p:nvPr/>
          </p:nvGraphicFramePr>
          <p:xfrm>
            <a:off x="3767" y="1183"/>
            <a:ext cx="173" cy="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r:id="rId3" imgW="2727960" imgH="254000" progId="Equation.DSMT4">
                    <p:embed/>
                  </p:oleObj>
                </mc:Choice>
                <mc:Fallback>
                  <p:oleObj r:id="rId3" imgW="2727960" imgH="2540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67" y="1183"/>
                          <a:ext cx="173" cy="16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1" name="组合 1222671"/>
          <p:cNvGrpSpPr/>
          <p:nvPr/>
        </p:nvGrpSpPr>
        <p:grpSpPr>
          <a:xfrm>
            <a:off x="1655763" y="6237288"/>
            <a:ext cx="8947150" cy="550862"/>
            <a:chOff x="3710" y="1183"/>
            <a:chExt cx="287" cy="16"/>
          </a:xfrm>
        </p:grpSpPr>
        <p:graphicFrame>
          <p:nvGraphicFramePr>
            <p:cNvPr id="55312" name="对象 1222672"/>
            <p:cNvGraphicFramePr>
              <a:graphicFrameLocks noChangeAspect="1"/>
            </p:cNvGraphicFramePr>
            <p:nvPr/>
          </p:nvGraphicFramePr>
          <p:xfrm>
            <a:off x="3710" y="1183"/>
            <a:ext cx="287" cy="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r:id="rId5" imgW="4530090" imgH="254000" progId="Equation.DSMT4">
                    <p:embed/>
                  </p:oleObj>
                </mc:Choice>
                <mc:Fallback>
                  <p:oleObj r:id="rId5" imgW="4530090" imgH="2540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10" y="1183"/>
                          <a:ext cx="287" cy="16"/>
                        </a:xfrm>
                        <a:prstGeom prst="rect">
                          <a:avLst/>
                        </a:prstGeom>
                        <a:solidFill>
                          <a:srgbClr val="DDDDDD"/>
                        </a:solidFill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13" name="组合 1222673"/>
          <p:cNvGrpSpPr/>
          <p:nvPr/>
        </p:nvGrpSpPr>
        <p:grpSpPr>
          <a:xfrm>
            <a:off x="8302625" y="3344863"/>
            <a:ext cx="2233613" cy="619125"/>
            <a:chOff x="3793" y="1175"/>
            <a:chExt cx="121" cy="32"/>
          </a:xfrm>
        </p:grpSpPr>
        <p:graphicFrame>
          <p:nvGraphicFramePr>
            <p:cNvPr id="55314" name="对象 1222674"/>
            <p:cNvGraphicFramePr>
              <a:graphicFrameLocks noChangeAspect="1"/>
            </p:cNvGraphicFramePr>
            <p:nvPr/>
          </p:nvGraphicFramePr>
          <p:xfrm>
            <a:off x="3793" y="1175"/>
            <a:ext cx="121" cy="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r:id="rId7" imgW="1879600" imgH="508000" progId="Equation.DSMT4">
                    <p:embed/>
                  </p:oleObj>
                </mc:Choice>
                <mc:Fallback>
                  <p:oleObj r:id="rId7" imgW="1879600" imgH="508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93" y="1175"/>
                          <a:ext cx="121" cy="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9" name="标题 1191938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What is Feature selection ?</a:t>
            </a:r>
          </a:p>
        </p:txBody>
      </p:sp>
      <p:sp>
        <p:nvSpPr>
          <p:cNvPr id="1191940" name="文本占位符 1191939"/>
          <p:cNvSpPr>
            <a:spLocks noGrp="1"/>
          </p:cNvSpPr>
          <p:nvPr>
            <p:ph type="body" idx="1"/>
          </p:nvPr>
        </p:nvSpPr>
        <p:spPr>
          <a:xfrm>
            <a:off x="2273300" y="1906588"/>
            <a:ext cx="7807325" cy="3588521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dirty="0">
                <a:ea typeface="宋体" pitchFamily="2" charset="-122"/>
              </a:rPr>
              <a:t>Feature selection: </a:t>
            </a:r>
            <a:br>
              <a:rPr lang="en-GB" altLang="zh-CN" dirty="0">
                <a:ea typeface="宋体" pitchFamily="2" charset="-122"/>
              </a:rPr>
            </a:br>
            <a:r>
              <a:rPr lang="en-GB" altLang="zh-CN" dirty="0">
                <a:ea typeface="宋体" pitchFamily="2" charset="-122"/>
              </a:rPr>
              <a:t>Problem of selecting some subset of a learning algorithm’s input variables upon which it should </a:t>
            </a:r>
            <a:r>
              <a:rPr lang="en-GB" altLang="zh-CN" dirty="0">
                <a:solidFill>
                  <a:schemeClr val="hlink"/>
                </a:solidFill>
                <a:ea typeface="宋体" pitchFamily="2" charset="-122"/>
              </a:rPr>
              <a:t>focus attention</a:t>
            </a:r>
            <a:r>
              <a:rPr lang="en-GB" altLang="zh-CN" dirty="0">
                <a:ea typeface="宋体" pitchFamily="2" charset="-122"/>
              </a:rPr>
              <a:t>, while ignoring the rest </a:t>
            </a:r>
            <a:br>
              <a:rPr lang="en-GB" altLang="zh-CN" dirty="0">
                <a:ea typeface="宋体" pitchFamily="2" charset="-122"/>
              </a:rPr>
            </a:br>
            <a:r>
              <a:rPr lang="en-GB" altLang="zh-CN" dirty="0">
                <a:ea typeface="宋体" pitchFamily="2" charset="-122"/>
              </a:rPr>
              <a:t>(DIMENSIONALITY REDUCTION)</a:t>
            </a:r>
          </a:p>
          <a:p>
            <a:pPr marL="339725" indent="-33972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 dirty="0">
              <a:ea typeface="宋体" pitchFamily="2" charset="-122"/>
            </a:endParaRPr>
          </a:p>
          <a:p>
            <a:pPr marL="339725" indent="-339725" defTabSz="449580"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dirty="0">
                <a:ea typeface="宋体" pitchFamily="2" charset="-122"/>
              </a:rPr>
              <a:t>Humans/animals do that constantly!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0" y="1750695"/>
            <a:ext cx="4812030" cy="335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720" y="1775460"/>
            <a:ext cx="5136515" cy="1802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/>
              <a:t>Feature Extraction: Create new feature based on transformations or combinations of the original feature set.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7333" y="293953"/>
            <a:ext cx="5164475" cy="709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mpus Sans ITC" panose="04020404030D07020202" pitchFamily="82" charset="0"/>
              </a:rPr>
              <a:t>Feature extraction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-40640"/>
            <a:ext cx="10149840" cy="67278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61860" y="83820"/>
            <a:ext cx="3871595" cy="5105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Referred as Feature Extraction usually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69215"/>
            <a:ext cx="8921750" cy="62420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F49AB-7D28-42A5-9300-570609D4AF4E}" type="slidenum">
              <a:rPr lang="en-GB" smtClean="0"/>
              <a:t>53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7333" y="293953"/>
            <a:ext cx="5164475" cy="709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mpus Sans ITC" panose="04020404030D07020202" pitchFamily="82" charset="0"/>
              </a:rPr>
              <a:t>Feature extraction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25776" y="1468607"/>
            <a:ext cx="9855956" cy="3503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alt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PCA</a:t>
            </a:r>
            <a:r>
              <a:rPr 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. 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The absolute values of the coefficients in front of the features can be interpreted as “importance”. 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a statistical procedure that uses an orthogonal transformation to convert a set of observations of possibly correlated variables into a set of values of linearly uncorrelated variables called principal components.   </a:t>
            </a:r>
            <a:r>
              <a:rPr lang="en-US" alt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----Unsupervised method</a:t>
            </a:r>
            <a:endParaRPr lang="en-US" altLang="zh-TW" sz="2000" b="1" dirty="0">
              <a:latin typeface="Tempus Sans ITC" panose="04020404030D07020202" pitchFamily="82" charset="0"/>
              <a:ea typeface="PMingLiU" charset="0"/>
              <a:cs typeface="Candara" pitchFamily="34" charset="0"/>
              <a:sym typeface="+mn-ea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GB" sz="2000" b="1" dirty="0">
              <a:latin typeface="Tempus Sans ITC" panose="04020404030D07020202" pitchFamily="82" charset="0"/>
              <a:ea typeface="Calibri" pitchFamily="34" charset="0"/>
              <a:cs typeface="Candara" pitchFamily="34" charset="0"/>
              <a:sym typeface="+mn-ea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GB" sz="2000" b="1" dirty="0">
              <a:latin typeface="Tempus Sans ITC" panose="04020404030D07020202" pitchFamily="82" charset="0"/>
              <a:ea typeface="Calibri" pitchFamily="34" charset="0"/>
              <a:cs typeface="Candara" pitchFamily="34" charset="0"/>
              <a:sym typeface="+mn-ea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GB" sz="2000" b="1" dirty="0">
              <a:latin typeface="Tempus Sans ITC" panose="04020404030D07020202" pitchFamily="82" charset="0"/>
              <a:ea typeface="Calibri" pitchFamily="34" charset="0"/>
              <a:cs typeface="Candara" pitchFamily="34" charset="0"/>
              <a:sym typeface="+mn-ea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GB" sz="2000" b="1" kern="1200" dirty="0">
              <a:latin typeface="Tempus Sans ITC" panose="04020404030D07020202" pitchFamily="82" charset="0"/>
              <a:ea typeface="Calibri" pitchFamily="34" charset="0"/>
              <a:cs typeface="Candara" pitchFamily="34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GB" sz="2000" b="1" dirty="0">
              <a:latin typeface="Tempus Sans ITC" panose="04020404030D07020202" pitchFamily="82" charset="0"/>
              <a:ea typeface="Calibri" pitchFamily="34" charset="0"/>
              <a:cs typeface="Candar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5776" y="2954056"/>
            <a:ext cx="9868467" cy="1064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GB"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LDA</a:t>
            </a:r>
            <a:r>
              <a:rPr lang="en-GB" sz="28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. </a:t>
            </a:r>
            <a:r>
              <a:rPr lang="en-US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Us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ed </a:t>
            </a:r>
            <a:r>
              <a:rPr lang="en-US" alt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t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o find a linear combination of features that characterizes or separates two or more classes of objects or events.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----Supervised method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313545" y="1029970"/>
            <a:ext cx="23818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Linear transformation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00515" y="4381500"/>
            <a:ext cx="2864485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Non-Linear transformation</a:t>
            </a:r>
          </a:p>
        </p:txBody>
      </p:sp>
      <p:sp>
        <p:nvSpPr>
          <p:cNvPr id="8" name="Rectangle 5"/>
          <p:cNvSpPr/>
          <p:nvPr/>
        </p:nvSpPr>
        <p:spPr>
          <a:xfrm>
            <a:off x="840051" y="4750922"/>
            <a:ext cx="9855956" cy="715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alt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Kernel PCA</a:t>
            </a:r>
            <a:r>
              <a:rPr 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. LocallyLinearEmbedding</a:t>
            </a:r>
            <a:r>
              <a:rPr lang="en-US" altLang="en-GB" sz="3200" b="1" dirty="0">
                <a:solidFill>
                  <a:srgbClr val="FF0000"/>
                </a:solidFill>
                <a:latin typeface="Tempus Sans ITC" panose="04020404030D07020202" pitchFamily="82" charset="0"/>
                <a:ea typeface="Calibri" pitchFamily="34" charset="0"/>
                <a:cs typeface="Candara" pitchFamily="34" charset="0"/>
              </a:rPr>
              <a:t>. ISOMap.</a:t>
            </a:r>
            <a:r>
              <a:rPr 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   </a:t>
            </a:r>
            <a:r>
              <a:rPr lang="en-US" altLang="en-GB" sz="2000" b="1" dirty="0">
                <a:latin typeface="Tempus Sans ITC" panose="04020404030D07020202" pitchFamily="82" charset="0"/>
                <a:ea typeface="Calibri" pitchFamily="34" charset="0"/>
                <a:cs typeface="Candara" pitchFamily="34" charset="0"/>
                <a:sym typeface="+mn-ea"/>
              </a:rPr>
              <a:t>----Unsupervised method</a:t>
            </a:r>
            <a:endParaRPr lang="en-GB" sz="2000" b="1" dirty="0">
              <a:latin typeface="Tempus Sans ITC" panose="04020404030D07020202" pitchFamily="82" charset="0"/>
              <a:ea typeface="Calibri" pitchFamily="34" charset="0"/>
              <a:cs typeface="Candar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769" y="762001"/>
            <a:ext cx="5377543" cy="5377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28657" y="27323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97285" y="30371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3592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18515" y="33092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2171" y="30915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30486" y="46917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73286" y="4626428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80314" y="37882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43325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92686" y="2286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54285" y="43434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0600" y="4354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82886" y="40603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5828" y="2100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2571" y="26125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48400" y="30588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6358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99314" y="4005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96542" y="398417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09114" y="23622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61514" y="1937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73686" y="2242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12972" y="34725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38257" y="2623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42858" y="3385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9543" y="3429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2714" y="3080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96742" y="29609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97486" y="2699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3516" y="6193972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82688" y="751114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cxnSp>
        <p:nvCxnSpPr>
          <p:cNvPr id="37" name="Straight Connector 36"/>
          <p:cNvCxnSpPr>
            <a:stCxn id="11" idx="2"/>
          </p:cNvCxnSpPr>
          <p:nvPr/>
        </p:nvCxnSpPr>
        <p:spPr>
          <a:xfrm rot="10800000" flipV="1">
            <a:off x="3962400" y="4735285"/>
            <a:ext cx="10886" cy="138248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894615" y="4065814"/>
            <a:ext cx="4125687" cy="4354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2"/>
          </p:cNvCxnSpPr>
          <p:nvPr/>
        </p:nvCxnSpPr>
        <p:spPr>
          <a:xfrm rot="10800000" flipV="1">
            <a:off x="3429000" y="4735285"/>
            <a:ext cx="544286" cy="10886"/>
          </a:xfrm>
          <a:prstGeom prst="line">
            <a:avLst/>
          </a:prstGeom>
          <a:ln w="19050">
            <a:solidFill>
              <a:srgbClr val="00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 flipV="1">
            <a:off x="3450771" y="1937655"/>
            <a:ext cx="4441376" cy="21773"/>
          </a:xfrm>
          <a:prstGeom prst="line">
            <a:avLst/>
          </a:prstGeom>
          <a:ln w="19050">
            <a:solidFill>
              <a:srgbClr val="00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3951514" y="6128657"/>
            <a:ext cx="3984172" cy="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2024743" y="3341914"/>
            <a:ext cx="2808514" cy="1588"/>
          </a:xfrm>
          <a:prstGeom prst="line">
            <a:avLst/>
          </a:prstGeom>
          <a:ln w="635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769" y="762001"/>
            <a:ext cx="5377543" cy="5377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28657" y="27323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97285" y="30371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3592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18515" y="33092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2171" y="30915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30486" y="46917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73286" y="4626428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80314" y="37882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38057" y="43325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92686" y="2286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54285" y="43434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0600" y="4354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82886" y="40603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445828" y="2100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22571" y="26125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48400" y="30588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6358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99314" y="4005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96542" y="398417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09114" y="23622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61514" y="1937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173686" y="2242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12972" y="34725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38257" y="2623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42858" y="3385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9543" y="3429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2714" y="3080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596742" y="29609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97486" y="2699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23516" y="6193972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82688" y="751114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897085" y="1872343"/>
            <a:ext cx="4169229" cy="31241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5382986" y="2661556"/>
            <a:ext cx="1556656" cy="119742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05979" y="2764971"/>
            <a:ext cx="1628775" cy="2014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Make data</a:t>
            </a:r>
          </a:p>
          <a:p>
            <a:r>
              <a:rPr lang="en-US"/>
              <a:t>to have zero </a:t>
            </a:r>
          </a:p>
          <a:p>
            <a:r>
              <a:rPr lang="en-US"/>
              <a:t>mean (i.e. </a:t>
            </a:r>
          </a:p>
          <a:p>
            <a:r>
              <a:rPr lang="en-US"/>
              <a:t>move data into </a:t>
            </a:r>
          </a:p>
          <a:p>
            <a:r>
              <a:rPr lang="en-US"/>
              <a:t>[0, 0] point).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centering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>
          <a:xfrm rot="2199613">
            <a:off x="3897085" y="1872343"/>
            <a:ext cx="4169229" cy="3124199"/>
            <a:chOff x="2373085" y="1872343"/>
            <a:chExt cx="4169229" cy="3124199"/>
          </a:xfrm>
        </p:grpSpPr>
        <p:sp>
          <p:nvSpPr>
            <p:cNvPr id="5" name="Oval 4"/>
            <p:cNvSpPr/>
            <p:nvPr/>
          </p:nvSpPr>
          <p:spPr>
            <a:xfrm>
              <a:off x="4604657" y="2732314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73285" y="3037115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592286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94515" y="33092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08171" y="3091543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06486" y="4691743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49286" y="4626428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56314" y="3788229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14057" y="4332514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68686" y="2286000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830285" y="4343400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276600" y="4354286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58886" y="4060371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21828" y="2100942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898571" y="2612571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724400" y="3058886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733800" y="3635829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875314" y="4005942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472542" y="3984172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085114" y="2362200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237514" y="19376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649686" y="22424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288972" y="3472542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14257" y="26234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18858" y="33854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615543" y="3429000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08714" y="30806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72742" y="2960915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73486" y="2699657"/>
              <a:ext cx="217714" cy="2177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2373085" y="1872343"/>
              <a:ext cx="4169229" cy="3124199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4037918" flipH="1">
              <a:off x="3677288" y="3244975"/>
              <a:ext cx="1942470" cy="39952"/>
            </a:xfrm>
            <a:prstGeom prst="line">
              <a:avLst/>
            </a:prstGeom>
            <a:ln w="508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>
            <a:endCxn id="25" idx="7"/>
          </p:cNvCxnSpPr>
          <p:nvPr/>
        </p:nvCxnSpPr>
        <p:spPr>
          <a:xfrm flipV="1">
            <a:off x="3526970" y="3432936"/>
            <a:ext cx="4906199" cy="695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V="1">
            <a:off x="5617824" y="3418907"/>
            <a:ext cx="1229291" cy="10096"/>
          </a:xfrm>
          <a:prstGeom prst="line">
            <a:avLst/>
          </a:prstGeom>
          <a:ln w="63500"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0905" y="762001"/>
            <a:ext cx="5377543" cy="5377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8793" y="27323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47421" y="30371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4536" y="3592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68651" y="33092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82307" y="30915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80622" y="46917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3422" y="4626428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0450" y="37882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88193" y="43325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42822" y="2286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04421" y="43434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0736" y="4354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3022" y="40603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5964" y="2100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72707" y="26125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8536" y="30588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07936" y="36358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49450" y="4005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6678" y="398417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59250" y="23622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1650" y="1937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3822" y="2242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3108" y="34725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88393" y="2623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92994" y="3385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9679" y="3429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82850" y="3080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46878" y="29609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47622" y="2699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73652" y="6193972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2824" y="751114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547221" y="1872343"/>
            <a:ext cx="4169229" cy="31241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033122" y="2661556"/>
            <a:ext cx="1556656" cy="119742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03028" y="1110343"/>
            <a:ext cx="213360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 line given by equation </a:t>
            </a:r>
          </a:p>
          <a:p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/>
              <a:t> +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+ </a:t>
            </a:r>
            <a:r>
              <a:rPr lang="en-US" i="1"/>
              <a:t>w</a:t>
            </a:r>
            <a:r>
              <a:rPr lang="en-US" i="1" baseline="-25000"/>
              <a:t>2</a:t>
            </a:r>
            <a:r>
              <a:rPr lang="en-US" i="1"/>
              <a:t>x</a:t>
            </a:r>
            <a:r>
              <a:rPr lang="en-US" i="1" baseline="-25000"/>
              <a:t>2</a:t>
            </a:r>
          </a:p>
        </p:txBody>
      </p:sp>
      <p:sp>
        <p:nvSpPr>
          <p:cNvPr id="37" name="Curved Up Arrow 36"/>
          <p:cNvSpPr/>
          <p:nvPr/>
        </p:nvSpPr>
        <p:spPr>
          <a:xfrm flipH="1">
            <a:off x="6553199" y="2024742"/>
            <a:ext cx="2166257" cy="68797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65571" y="3385457"/>
            <a:ext cx="213360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another line</a:t>
            </a:r>
          </a:p>
          <a:p>
            <a:r>
              <a:rPr lang="en-US" i="1"/>
              <a:t>w’</a:t>
            </a:r>
            <a:r>
              <a:rPr lang="en-US" i="1" baseline="-25000"/>
              <a:t>0</a:t>
            </a:r>
            <a:r>
              <a:rPr lang="en-US"/>
              <a:t> + </a:t>
            </a:r>
            <a:r>
              <a:rPr lang="en-US" i="1"/>
              <a:t>w’</a:t>
            </a:r>
            <a:r>
              <a:rPr lang="en-US" i="1" baseline="-25000"/>
              <a:t>1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+ </a:t>
            </a:r>
            <a:r>
              <a:rPr lang="en-US" i="1"/>
              <a:t>w’</a:t>
            </a:r>
            <a:r>
              <a:rPr lang="en-US" i="1" baseline="-25000"/>
              <a:t>2</a:t>
            </a:r>
            <a:r>
              <a:rPr lang="en-US" i="1"/>
              <a:t>x</a:t>
            </a:r>
            <a:r>
              <a:rPr lang="en-US" i="1" baseline="-25000"/>
              <a:t>2</a:t>
            </a:r>
          </a:p>
        </p:txBody>
      </p:sp>
      <p:sp>
        <p:nvSpPr>
          <p:cNvPr id="39" name="Curved Up Arrow 38"/>
          <p:cNvSpPr/>
          <p:nvPr/>
        </p:nvSpPr>
        <p:spPr>
          <a:xfrm flipH="1">
            <a:off x="5225140" y="4125685"/>
            <a:ext cx="3091545" cy="68797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38" grpId="0"/>
      <p:bldP spid="39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0905" y="762001"/>
            <a:ext cx="5377543" cy="5377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8793" y="27323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47421" y="30371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4536" y="3592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68651" y="33092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82307" y="30915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80622" y="46917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3422" y="4626428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0450" y="37882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88193" y="43325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42822" y="2286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04421" y="43434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0736" y="4354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3022" y="40603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5964" y="2100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72707" y="26125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8536" y="30588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07936" y="36358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49450" y="4005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6678" y="398417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59250" y="23622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1650" y="1937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3822" y="2242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3108" y="34725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88393" y="2623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92994" y="3385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9679" y="3429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82850" y="3080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46878" y="29609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47622" y="2699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73652" y="6193972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2824" y="751114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547221" y="1872343"/>
            <a:ext cx="4169229" cy="31241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033122" y="2661556"/>
            <a:ext cx="1556656" cy="119742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63542" y="468086"/>
            <a:ext cx="2133600" cy="146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variability in data is highest along this line. It is called 1</a:t>
            </a:r>
            <a:r>
              <a:rPr lang="en-US" baseline="30000"/>
              <a:t>st</a:t>
            </a:r>
            <a:r>
              <a:rPr lang="en-US"/>
              <a:t> principal component.</a:t>
            </a:r>
            <a:endParaRPr lang="en-US" i="1" baseline="-25000"/>
          </a:p>
        </p:txBody>
      </p:sp>
      <p:sp>
        <p:nvSpPr>
          <p:cNvPr id="37" name="Curved Up Arrow 36"/>
          <p:cNvSpPr/>
          <p:nvPr/>
        </p:nvSpPr>
        <p:spPr>
          <a:xfrm flipH="1">
            <a:off x="6553199" y="2024742"/>
            <a:ext cx="2166257" cy="68797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65570" y="3385457"/>
            <a:ext cx="250371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And this is 2</a:t>
            </a:r>
            <a:r>
              <a:rPr lang="en-US" baseline="30000"/>
              <a:t>nd</a:t>
            </a:r>
            <a:r>
              <a:rPr lang="en-US"/>
              <a:t> principal component.</a:t>
            </a:r>
            <a:endParaRPr lang="en-US" i="1" baseline="-25000"/>
          </a:p>
        </p:txBody>
      </p:sp>
      <p:sp>
        <p:nvSpPr>
          <p:cNvPr id="39" name="Curved Up Arrow 38"/>
          <p:cNvSpPr/>
          <p:nvPr/>
        </p:nvSpPr>
        <p:spPr>
          <a:xfrm flipH="1">
            <a:off x="5225140" y="4125685"/>
            <a:ext cx="3091545" cy="687978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bldLvl="0" animBg="1"/>
      <p:bldP spid="38" grpId="0"/>
      <p:bldP spid="39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0905" y="762001"/>
            <a:ext cx="5377543" cy="53775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78793" y="27323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47421" y="30371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4536" y="3592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68651" y="33092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82307" y="30915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80622" y="4691743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3422" y="4626428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30450" y="37882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788193" y="4332514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442822" y="2286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04421" y="43434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0736" y="43542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3022" y="40603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95964" y="2100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072707" y="2612571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8536" y="3058886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07936" y="3635829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49450" y="40059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6678" y="398417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59250" y="23622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411650" y="1937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3822" y="2242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63108" y="3472542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88393" y="2623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092994" y="33854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89679" y="3429000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82850" y="3080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246878" y="2960915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47622" y="2699657"/>
            <a:ext cx="217714" cy="217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73652" y="6193972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2824" y="751114"/>
            <a:ext cx="357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547221" y="1872343"/>
            <a:ext cx="4169229" cy="312419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H="1">
            <a:off x="4033122" y="2661556"/>
            <a:ext cx="1556656" cy="1197429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96200" y="1066801"/>
            <a:ext cx="2743200" cy="366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Principal components (PC’s) are linear combinations of original coordinates.</a:t>
            </a:r>
          </a:p>
          <a:p>
            <a:endParaRPr lang="en-US"/>
          </a:p>
          <a:p>
            <a:r>
              <a:rPr lang="en-US"/>
              <a:t>The coefficients of linear combination (</a:t>
            </a:r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/>
              <a:t>,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/>
              <a:t>, …) are called </a:t>
            </a:r>
            <a:r>
              <a:rPr lang="en-US" b="1">
                <a:solidFill>
                  <a:srgbClr val="FF0000"/>
                </a:solidFill>
              </a:rPr>
              <a:t>loadings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In the transformed coordinate system, individual data points have different coordinates, these are called </a:t>
            </a:r>
            <a:r>
              <a:rPr lang="en-US" b="1">
                <a:solidFill>
                  <a:srgbClr val="FF0000"/>
                </a:solidFill>
              </a:rPr>
              <a:t>scores</a:t>
            </a:r>
            <a:r>
              <a:rPr lang="en-US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9828" y="1382486"/>
            <a:ext cx="18723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0</a:t>
            </a:r>
            <a:r>
              <a:rPr lang="en-US"/>
              <a:t> +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+ </a:t>
            </a:r>
            <a:r>
              <a:rPr lang="en-US" i="1"/>
              <a:t>w</a:t>
            </a:r>
            <a:r>
              <a:rPr lang="en-US" i="1" baseline="-25000"/>
              <a:t>2</a:t>
            </a:r>
            <a:r>
              <a:rPr lang="en-US" i="1"/>
              <a:t>x</a:t>
            </a:r>
            <a:r>
              <a:rPr lang="en-US" i="1" baseline="-2500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28256" y="2046514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w’</a:t>
            </a:r>
            <a:r>
              <a:rPr lang="en-US" i="1" baseline="-25000"/>
              <a:t>0</a:t>
            </a:r>
            <a:r>
              <a:rPr lang="en-US"/>
              <a:t> + </a:t>
            </a:r>
            <a:r>
              <a:rPr lang="en-US" i="1"/>
              <a:t>w’</a:t>
            </a:r>
            <a:r>
              <a:rPr lang="en-US" i="1" baseline="-25000"/>
              <a:t>1</a:t>
            </a:r>
            <a:r>
              <a:rPr lang="en-US" i="1"/>
              <a:t>x</a:t>
            </a:r>
            <a:r>
              <a:rPr lang="en-US" i="1" baseline="-25000"/>
              <a:t>1</a:t>
            </a:r>
            <a:r>
              <a:rPr lang="en-US"/>
              <a:t> + </a:t>
            </a:r>
            <a:r>
              <a:rPr lang="en-US" i="1"/>
              <a:t>w’</a:t>
            </a:r>
            <a:r>
              <a:rPr lang="en-US" i="1" baseline="-25000"/>
              <a:t>2</a:t>
            </a:r>
            <a:r>
              <a:rPr lang="en-US" i="1"/>
              <a:t>x</a:t>
            </a:r>
            <a:r>
              <a:rPr lang="en-US" i="1" baseline="-25000"/>
              <a:t>2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4294419" y="4675417"/>
            <a:ext cx="2939139" cy="1088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2090058" y="3211286"/>
            <a:ext cx="3690259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682307" y="6074228"/>
            <a:ext cx="152401" cy="152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024707" y="3145971"/>
            <a:ext cx="152401" cy="152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28" idx="3"/>
          </p:cNvCxnSpPr>
          <p:nvPr/>
        </p:nvCxnSpPr>
        <p:spPr>
          <a:xfrm rot="16200000" flipV="1">
            <a:off x="5393857" y="2835708"/>
            <a:ext cx="401995" cy="349156"/>
          </a:xfrm>
          <a:prstGeom prst="line">
            <a:avLst/>
          </a:prstGeom>
          <a:ln w="19050">
            <a:solidFill>
              <a:srgbClr val="00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094515" y="3211287"/>
            <a:ext cx="674916" cy="468085"/>
          </a:xfrm>
          <a:prstGeom prst="line">
            <a:avLst/>
          </a:prstGeom>
          <a:ln w="19050">
            <a:solidFill>
              <a:srgbClr val="009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377507" y="2764972"/>
            <a:ext cx="152401" cy="152401"/>
          </a:xfrm>
          <a:prstGeom prst="ellipse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61821" y="3592286"/>
            <a:ext cx="152401" cy="152401"/>
          </a:xfrm>
          <a:prstGeom prst="ellipse">
            <a:avLst/>
          </a:prstGeom>
          <a:solidFill>
            <a:srgbClr val="00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60" grpId="0" bldLvl="0" animBg="1"/>
      <p:bldP spid="6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7" name="标题 1193986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Motivational example from Biology</a:t>
            </a:r>
          </a:p>
        </p:txBody>
      </p:sp>
      <p:sp>
        <p:nvSpPr>
          <p:cNvPr id="1193988" name="文本占位符 1193987"/>
          <p:cNvSpPr>
            <a:spLocks noGrp="1"/>
          </p:cNvSpPr>
          <p:nvPr>
            <p:ph type="body" idx="1"/>
          </p:nvPr>
        </p:nvSpPr>
        <p:spPr>
          <a:xfrm>
            <a:off x="2197100" y="1665288"/>
            <a:ext cx="7807325" cy="4951412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Monkeys performing classification task</a:t>
            </a:r>
          </a:p>
          <a:p>
            <a:pPr marL="739775" lvl="1" indent="-28257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zh-CN" altLang="en-GB">
              <a:ea typeface="宋体" pitchFamily="2" charset="-122"/>
            </a:endParaRPr>
          </a:p>
        </p:txBody>
      </p:sp>
      <p:pic>
        <p:nvPicPr>
          <p:cNvPr id="1193989" name="图片 11939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3" y="2319338"/>
            <a:ext cx="2546350" cy="3730625"/>
          </a:xfrm>
          <a:prstGeom prst="rect">
            <a:avLst/>
          </a:prstGeom>
          <a:noFill/>
          <a:ln w="9525">
            <a:noFill/>
            <a:miter/>
          </a:ln>
        </p:spPr>
      </p:pic>
      <p:grpSp>
        <p:nvGrpSpPr>
          <p:cNvPr id="1193990" name="组合 1193989"/>
          <p:cNvGrpSpPr/>
          <p:nvPr/>
        </p:nvGrpSpPr>
        <p:grpSpPr>
          <a:xfrm>
            <a:off x="6291263" y="2319338"/>
            <a:ext cx="4024312" cy="3727450"/>
            <a:chOff x="3311" y="1610"/>
            <a:chExt cx="2794" cy="2589"/>
          </a:xfrm>
        </p:grpSpPr>
        <p:pic>
          <p:nvPicPr>
            <p:cNvPr id="1193991" name="图片 119399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11" y="1610"/>
              <a:ext cx="2795" cy="2590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93992" name="圆角矩形 1193991"/>
            <p:cNvSpPr/>
            <p:nvPr/>
          </p:nvSpPr>
          <p:spPr>
            <a:xfrm>
              <a:off x="3311" y="1610"/>
              <a:ext cx="2795" cy="2590"/>
            </a:xfrm>
            <a:prstGeom prst="roundRect">
              <a:avLst>
                <a:gd name="adj" fmla="val 37"/>
              </a:avLst>
            </a:prstGeom>
            <a:noFill/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3993" name="直接连接符 1193992"/>
          <p:cNvSpPr/>
          <p:nvPr/>
        </p:nvSpPr>
        <p:spPr>
          <a:xfrm>
            <a:off x="3548063" y="3036888"/>
            <a:ext cx="3070225" cy="1176337"/>
          </a:xfrm>
          <a:prstGeom prst="line">
            <a:avLst/>
          </a:prstGeom>
          <a:ln w="41400" cap="flat" cmpd="sng">
            <a:solidFill>
              <a:srgbClr val="3333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3994" name="文本框 1193993"/>
          <p:cNvSpPr txBox="1"/>
          <p:nvPr/>
        </p:nvSpPr>
        <p:spPr>
          <a:xfrm>
            <a:off x="3221038" y="2254250"/>
            <a:ext cx="620712" cy="6064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81639" tIns="42452" rIns="81639" bIns="42452">
            <a:spAutoFit/>
          </a:bodyPr>
          <a:lstStyle/>
          <a:p>
            <a:pPr lvl="0" defTabSz="828675" eaLnBrk="1" hangingPunct="0">
              <a:lnSpc>
                <a:spcPct val="93000"/>
              </a:lnSpc>
              <a:spcBef>
                <a:spcPts val="2040"/>
              </a:spcBef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 sz="3600" b="1">
                <a:solidFill>
                  <a:srgbClr val="3333CC"/>
                </a:solidFill>
                <a:latin typeface="Arial" pitchFamily="34" charset="0"/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8969"/>
            <a:ext cx="8229600" cy="6096000"/>
          </a:xfrm>
        </p:spPr>
        <p:txBody>
          <a:bodyPr>
            <a:normAutofit fontScale="95000"/>
          </a:bodyPr>
          <a:lstStyle/>
          <a:p>
            <a:r>
              <a:rPr lang="en-US"/>
              <a:t>PCA - orthogonal linear transformation that changes the data into a new coordinate system such that the variance is put in order from the greatest to the least.</a:t>
            </a:r>
          </a:p>
          <a:p>
            <a:r>
              <a:rPr lang="en-US"/>
              <a:t>Solve the problem = find new orthogonal coordinate system = find loadings</a:t>
            </a:r>
          </a:p>
          <a:p>
            <a:r>
              <a:rPr lang="en-US"/>
              <a:t>PC’s (vectors) and their corresponding variances (scalars) are found by eigenvalue decompositions of the covariance matrix C = XX</a:t>
            </a:r>
            <a:r>
              <a:rPr lang="en-US" baseline="30000"/>
              <a:t>T</a:t>
            </a:r>
            <a:r>
              <a:rPr lang="en-US"/>
              <a:t> of the </a:t>
            </a:r>
            <a:r>
              <a:rPr lang="en-US" i="1"/>
              <a:t>x</a:t>
            </a:r>
            <a:r>
              <a:rPr lang="en-US" i="1" baseline="-25000"/>
              <a:t>i</a:t>
            </a:r>
            <a:r>
              <a:rPr lang="en-US"/>
              <a:t> variables.</a:t>
            </a:r>
          </a:p>
          <a:p>
            <a:pPr lvl="1"/>
            <a:r>
              <a:rPr lang="en-US"/>
              <a:t>Eigenvector corresponding to the largest eigenvalue is 1</a:t>
            </a:r>
            <a:r>
              <a:rPr lang="en-US" baseline="30000"/>
              <a:t>st</a:t>
            </a:r>
            <a:r>
              <a:rPr lang="en-US"/>
              <a:t> PC.</a:t>
            </a:r>
          </a:p>
          <a:p>
            <a:pPr lvl="1"/>
            <a:r>
              <a:rPr lang="en-US"/>
              <a:t>The 2</a:t>
            </a:r>
            <a:r>
              <a:rPr lang="en-US" baseline="30000"/>
              <a:t>nd</a:t>
            </a:r>
            <a:r>
              <a:rPr lang="en-US"/>
              <a:t> eigenvector (the 2</a:t>
            </a:r>
            <a:r>
              <a:rPr lang="en-US" baseline="30000"/>
              <a:t>nd</a:t>
            </a:r>
            <a:r>
              <a:rPr lang="en-US"/>
              <a:t> largest eigenvalue) is orthogonal to the 1</a:t>
            </a:r>
            <a:r>
              <a:rPr lang="en-US" baseline="30000"/>
              <a:t>st</a:t>
            </a:r>
            <a:r>
              <a:rPr lang="en-US"/>
              <a:t> one. …</a:t>
            </a:r>
          </a:p>
          <a:p>
            <a:r>
              <a:rPr lang="en-US"/>
              <a:t>Eigenvalue decomposition is computed using standard algorithms: eigen decomposition of covariance matrix (e.g. QR algorithm), SVD of mean centered data matrix.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FR">
                <a:latin typeface="Times New Roman" pitchFamily="18" charset="0"/>
              </a:rPr>
              <a:t>New variables (PCs) have a variance equal to their corresponding eigenvalue</a:t>
            </a:r>
          </a:p>
          <a:p>
            <a:pPr>
              <a:lnSpc>
                <a:spcPct val="90000"/>
              </a:lnSpc>
              <a:buFont typeface="Wingdings" pitchFamily="82" charset="2"/>
              <a:buNone/>
            </a:pPr>
            <a:r>
              <a:rPr lang="fr-FR" i="1">
                <a:latin typeface="Times New Roman" pitchFamily="18" charset="0"/>
              </a:rPr>
              <a:t>                     Var(Y</a:t>
            </a:r>
            <a:r>
              <a:rPr lang="fr-FR" i="1" baseline="-25000">
                <a:latin typeface="Times New Roman" pitchFamily="18" charset="0"/>
              </a:rPr>
              <a:t>i</a:t>
            </a:r>
            <a:r>
              <a:rPr lang="fr-FR" i="1">
                <a:latin typeface="Times New Roman" pitchFamily="18" charset="0"/>
              </a:rPr>
              <a:t>)=</a:t>
            </a:r>
            <a:r>
              <a:rPr lang="fr-FR">
                <a:latin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  <a:sym typeface="Symbol" pitchFamily="82" charset="2"/>
              </a:rPr>
              <a:t></a:t>
            </a:r>
            <a:r>
              <a:rPr lang="en-US" sz="3600" i="1" baseline="-25000">
                <a:latin typeface="Times New Roman" pitchFamily="18" charset="0"/>
              </a:rPr>
              <a:t>i  </a:t>
            </a:r>
            <a:r>
              <a:rPr lang="en-US">
                <a:latin typeface="Times New Roman" pitchFamily="18" charset="0"/>
              </a:rPr>
              <a:t>for all </a:t>
            </a:r>
            <a:r>
              <a:rPr lang="en-US" i="1">
                <a:latin typeface="Times New Roman" pitchFamily="18" charset="0"/>
              </a:rPr>
              <a:t>I </a:t>
            </a:r>
            <a:r>
              <a:rPr lang="en-US">
                <a:latin typeface="Times New Roman" pitchFamily="18" charset="0"/>
              </a:rPr>
              <a:t>= 1…</a:t>
            </a:r>
            <a:r>
              <a:rPr lang="en-US" i="1">
                <a:latin typeface="Times New Roman" pitchFamily="18" charset="0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>
                <a:latin typeface="Times New Roman" pitchFamily="18" charset="0"/>
              </a:rPr>
              <a:t>Small </a:t>
            </a:r>
            <a:r>
              <a:rPr lang="en-US" sz="3600">
                <a:latin typeface="Times New Roman" pitchFamily="18" charset="0"/>
                <a:sym typeface="Symbol" pitchFamily="82" charset="2"/>
              </a:rPr>
              <a:t></a:t>
            </a:r>
            <a:r>
              <a:rPr lang="en-US" sz="3600" i="1" baseline="-25000">
                <a:latin typeface="Times New Roman" pitchFamily="18" charset="0"/>
              </a:rPr>
              <a:t>i </a:t>
            </a:r>
            <a:r>
              <a:rPr lang="en-US">
                <a:latin typeface="Times New Roman" pitchFamily="18" charset="0"/>
                <a:sym typeface="Wingdings" pitchFamily="82" charset="2"/>
              </a:rPr>
              <a:t> small </a:t>
            </a:r>
            <a:r>
              <a:rPr lang="en-US">
                <a:latin typeface="Times New Roman" pitchFamily="18" charset="0"/>
              </a:rPr>
              <a:t>variance </a:t>
            </a:r>
            <a:r>
              <a:rPr lang="en-US">
                <a:latin typeface="Times New Roman" pitchFamily="18" charset="0"/>
                <a:sym typeface="Wingdings" pitchFamily="82" charset="2"/>
              </a:rPr>
              <a:t> data changes little in the direction of component </a:t>
            </a:r>
            <a:r>
              <a:rPr lang="fr-FR" i="1">
                <a:latin typeface="Times New Roman" pitchFamily="18" charset="0"/>
              </a:rPr>
              <a:t>Y</a:t>
            </a:r>
            <a:r>
              <a:rPr lang="fr-FR" i="1" baseline="-25000">
                <a:latin typeface="Times New Roman" pitchFamily="18" charset="0"/>
              </a:rPr>
              <a:t>i</a:t>
            </a:r>
          </a:p>
          <a:p>
            <a:pPr>
              <a:lnSpc>
                <a:spcPct val="90000"/>
              </a:lnSpc>
            </a:pPr>
            <a:r>
              <a:rPr lang="fr-FR">
                <a:latin typeface="Times New Roman" pitchFamily="18" charset="0"/>
              </a:rPr>
              <a:t>The relative variance explained by each PC is given by </a:t>
            </a:r>
            <a:r>
              <a:rPr lang="en-US" sz="3600">
                <a:latin typeface="Times New Roman" pitchFamily="18" charset="0"/>
              </a:rPr>
              <a:t>l</a:t>
            </a:r>
            <a:r>
              <a:rPr lang="en-US" sz="3600" i="1" baseline="-25000">
                <a:latin typeface="Times New Roman" pitchFamily="18" charset="0"/>
              </a:rPr>
              <a:t>i</a:t>
            </a:r>
            <a:r>
              <a:rPr lang="en-US" i="1">
                <a:latin typeface="Times New Roman" pitchFamily="18" charset="0"/>
              </a:rPr>
              <a:t> /</a:t>
            </a:r>
            <a:r>
              <a:rPr lang="en-US" sz="3500" i="1">
                <a:latin typeface="Times New Roman" pitchFamily="18" charset="0"/>
                <a:sym typeface="Symbol" pitchFamily="82" charset="2"/>
              </a:rPr>
              <a:t> </a:t>
            </a:r>
            <a:r>
              <a:rPr lang="en-US" sz="3600">
                <a:latin typeface="Times New Roman" pitchFamily="18" charset="0"/>
              </a:rPr>
              <a:t>l</a:t>
            </a:r>
            <a:r>
              <a:rPr lang="en-US" sz="3600" i="1" baseline="-25000">
                <a:latin typeface="Times New Roman" pitchFamily="18" charset="0"/>
              </a:rPr>
              <a:t>i</a:t>
            </a:r>
            <a:r>
              <a:rPr lang="en-US" i="1" baseline="-250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  <a:sym typeface="Symbol" pitchFamily="82" charset="2"/>
            </a:endParaRPr>
          </a:p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Enough PCs to have a cumulative  variance explained by the PCs that is &gt;50-70%</a:t>
            </a:r>
          </a:p>
          <a:p>
            <a:r>
              <a:rPr lang="en-US" b="1"/>
              <a:t>Kaiser criterion</a:t>
            </a:r>
            <a:r>
              <a:rPr lang="en-US"/>
              <a:t>: keep PCs with  eigenvalues &gt;1</a:t>
            </a:r>
          </a:p>
          <a:p>
            <a:r>
              <a:rPr lang="en-US" b="1"/>
              <a:t>Scree plot</a:t>
            </a:r>
            <a:r>
              <a:rPr lang="en-US"/>
              <a:t>: represents the ability of PCs to explain de variation in data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87" name="内容占位符 425986"/>
          <p:cNvGraphicFramePr>
            <a:graphicFrameLocks noGrp="1"/>
          </p:cNvGraphicFramePr>
          <p:nvPr>
            <p:ph/>
          </p:nvPr>
        </p:nvGraphicFramePr>
        <p:xfrm>
          <a:off x="1108710" y="353060"/>
          <a:ext cx="5062855" cy="475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3601085" imgH="3194685" progId="Visio.Drawing.11">
                  <p:embed/>
                </p:oleObj>
              </mc:Choice>
              <mc:Fallback>
                <p:oleObj r:id="rId3" imgW="3601085" imgH="31946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8710" y="353060"/>
                        <a:ext cx="5062855" cy="4756150"/>
                      </a:xfrm>
                      <a:prstGeom prst="rect">
                        <a:avLst/>
                      </a:prstGeom>
                      <a:noFill/>
                      <a:ln w="38100"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8" name="文本框 425987"/>
          <p:cNvSpPr txBox="1"/>
          <p:nvPr/>
        </p:nvSpPr>
        <p:spPr>
          <a:xfrm>
            <a:off x="1031240" y="5257165"/>
            <a:ext cx="3810000" cy="5181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宋体" pitchFamily="2" charset="-122"/>
              </a:rPr>
              <a:t>LDA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55130" y="1142365"/>
            <a:ext cx="4350385" cy="3020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just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404040"/>
                </a:solidFill>
                <a:uLnTx/>
                <a:uFillTx/>
                <a:sym typeface="+mn-ea"/>
              </a:rPr>
              <a:t>LDA: generalization of Fisher's linear discriminant, a method used in statistics, pattern recognition and machine learning to find a linear combination of features that characterizes or separates two or more classes of objects or events. </a:t>
            </a:r>
            <a:endParaRPr lang="zh-CN" altLang="en-US" sz="2400" noProof="0" dirty="0">
              <a:ln>
                <a:noFill/>
              </a:ln>
              <a:solidFill>
                <a:srgbClr val="404040"/>
              </a:solidFill>
              <a:uLnTx/>
              <a:uFillTx/>
              <a:sym typeface="+mn-ea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16610" y="1256030"/>
            <a:ext cx="10537825" cy="4921250"/>
          </a:xfrm>
        </p:spPr>
        <p:txBody>
          <a:bodyPr>
            <a:normAutofit/>
          </a:bodyPr>
          <a:lstStyle/>
          <a:p>
            <a:r>
              <a:rPr lang="zh-CN" altLang="en-US"/>
              <a:t>import matplotlib.pyplot as plt</a:t>
            </a:r>
          </a:p>
          <a:p>
            <a:r>
              <a:rPr lang="zh-CN" altLang="en-US"/>
              <a:t>from sklearn import datasets</a:t>
            </a:r>
          </a:p>
          <a:p>
            <a:r>
              <a:rPr lang="zh-CN" altLang="en-US"/>
              <a:t>from sklearn.decomposition import PCA</a:t>
            </a:r>
          </a:p>
          <a:p>
            <a:r>
              <a:rPr lang="zh-CN" altLang="en-US"/>
              <a:t>from sklearn.discriminant_analysis import LinearDiscriminantAnalysis</a:t>
            </a:r>
          </a:p>
          <a:p>
            <a:r>
              <a:rPr lang="zh-CN" altLang="en-US"/>
              <a:t>iris = datasets.load_iris()</a:t>
            </a:r>
          </a:p>
          <a:p>
            <a:r>
              <a:rPr lang="zh-CN" altLang="en-US"/>
              <a:t>X = iris.data</a:t>
            </a:r>
            <a:r>
              <a:rPr lang="en-US" altLang="zh-CN"/>
              <a:t>,  </a:t>
            </a:r>
            <a:r>
              <a:rPr lang="zh-CN" altLang="en-US"/>
              <a:t>y = iris.target</a:t>
            </a:r>
          </a:p>
          <a:p>
            <a:r>
              <a:rPr lang="zh-CN" altLang="en-US"/>
              <a:t>target_names = iris.target_names</a:t>
            </a:r>
          </a:p>
          <a:p>
            <a:r>
              <a:rPr lang="zh-CN" altLang="en-US"/>
              <a:t>pca = PCA(n_components=2)</a:t>
            </a:r>
          </a:p>
          <a:p>
            <a:r>
              <a:rPr lang="zh-CN" altLang="en-US"/>
              <a:t>X_r = pca.fit(X).transform(X)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2960" y="75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ctr"/>
            <a:r>
              <a:rPr lang="zh-CN" altLang="en-US" sz="2800"/>
              <a:t>Comparison of LDA and PCA 2D projection of Iris dataset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441325"/>
            <a:ext cx="10515600" cy="58118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lda = LinearDiscriminantAnalysis(n_components=2)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X_r2 = lda.fit(X, y).transform(X)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# Percentage of variance explained for each components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print('explained variance ratio (first two components): %s'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      % str(pca.explained_variance_ratio_))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plt.figure()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for c, i, target_name in zip("rgb", [0, 1, 2], target_names):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    plt.scatter(X_r[y == i, 0], X_r[y == i, 1], c=c, label=target_name)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plt.legend()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plt.title('PCA of IRIS dataset')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plt.figure()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for c, i, target_name in zip("rgb", [0, 1, 2], target_names):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    plt.scatter(X_r2[y == i, 0], X_r2[y == i, 1], c=c, label=target_name)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plt.legend()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plt.title('LDA of IRIS dataset')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>
                <a:sym typeface="+mn-ea"/>
              </a:rPr>
              <a:t>plt.show()</a:t>
            </a:r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5323840" y="68580"/>
            <a:ext cx="4584700" cy="3209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50" y="3172460"/>
            <a:ext cx="4932680" cy="3509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214630"/>
            <a:ext cx="4394835" cy="31013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5" y="3382010"/>
            <a:ext cx="4575175" cy="32035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Basic Idea of Manifold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668780" y="2386330"/>
            <a:ext cx="765937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838200" y="466725"/>
            <a:ext cx="10515600" cy="56083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5" name="标题 1196034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Motivational example from Biology</a:t>
            </a:r>
          </a:p>
        </p:txBody>
      </p:sp>
      <p:sp>
        <p:nvSpPr>
          <p:cNvPr id="1196036" name="文本占位符 1196035"/>
          <p:cNvSpPr>
            <a:spLocks noGrp="1"/>
          </p:cNvSpPr>
          <p:nvPr>
            <p:ph type="body" idx="1"/>
          </p:nvPr>
        </p:nvSpPr>
        <p:spPr>
          <a:xfrm>
            <a:off x="2197100" y="1665288"/>
            <a:ext cx="7807325" cy="4951412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Monkeys performing classification task</a:t>
            </a:r>
          </a:p>
          <a:p>
            <a:pPr marL="739775" lvl="1" indent="-28257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zh-CN" altLang="en-GB">
              <a:ea typeface="宋体" pitchFamily="2" charset="-122"/>
            </a:endParaRPr>
          </a:p>
        </p:txBody>
      </p:sp>
      <p:grpSp>
        <p:nvGrpSpPr>
          <p:cNvPr id="1196037" name="组合 1196036"/>
          <p:cNvGrpSpPr/>
          <p:nvPr/>
        </p:nvGrpSpPr>
        <p:grpSpPr>
          <a:xfrm>
            <a:off x="1981200" y="2187575"/>
            <a:ext cx="2968625" cy="2752725"/>
            <a:chOff x="317" y="1519"/>
            <a:chExt cx="2062" cy="1911"/>
          </a:xfrm>
        </p:grpSpPr>
        <p:pic>
          <p:nvPicPr>
            <p:cNvPr id="1196038" name="图片 11960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" y="1519"/>
              <a:ext cx="2063" cy="1912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96039" name="圆角矩形 1196038"/>
            <p:cNvSpPr/>
            <p:nvPr/>
          </p:nvSpPr>
          <p:spPr>
            <a:xfrm>
              <a:off x="317" y="1519"/>
              <a:ext cx="2063" cy="1912"/>
            </a:xfrm>
            <a:prstGeom prst="roundRect">
              <a:avLst>
                <a:gd name="adj" fmla="val 51"/>
              </a:avLst>
            </a:prstGeom>
            <a:noFill/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96040" name="组合 1196039"/>
          <p:cNvGrpSpPr/>
          <p:nvPr/>
        </p:nvGrpSpPr>
        <p:grpSpPr>
          <a:xfrm>
            <a:off x="5313363" y="2187575"/>
            <a:ext cx="5014912" cy="2486025"/>
            <a:chOff x="2631" y="1519"/>
            <a:chExt cx="3483" cy="1726"/>
          </a:xfrm>
        </p:grpSpPr>
        <p:pic>
          <p:nvPicPr>
            <p:cNvPr id="1196041" name="图片 11960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" y="1519"/>
              <a:ext cx="3484" cy="1727"/>
            </a:xfrm>
            <a:prstGeom prst="rect">
              <a:avLst/>
            </a:prstGeom>
            <a:noFill/>
            <a:ln w="9525">
              <a:noFill/>
              <a:miter/>
            </a:ln>
          </p:spPr>
        </p:pic>
        <p:sp>
          <p:nvSpPr>
            <p:cNvPr id="1196042" name="圆角矩形 1196041"/>
            <p:cNvSpPr/>
            <p:nvPr/>
          </p:nvSpPr>
          <p:spPr>
            <a:xfrm>
              <a:off x="2631" y="1519"/>
              <a:ext cx="3484" cy="1727"/>
            </a:xfrm>
            <a:prstGeom prst="roundRect">
              <a:avLst>
                <a:gd name="adj" fmla="val 56"/>
              </a:avLst>
            </a:prstGeom>
            <a:noFill/>
            <a:ln w="936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6043" name="文本框 1196042"/>
          <p:cNvSpPr txBox="1"/>
          <p:nvPr/>
        </p:nvSpPr>
        <p:spPr>
          <a:xfrm>
            <a:off x="5466080" y="5102860"/>
            <a:ext cx="4287520" cy="11671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81639" tIns="42452" rIns="81639" bIns="42452">
            <a:spAutoFit/>
          </a:bodyPr>
          <a:lstStyle/>
          <a:p>
            <a:pPr lvl="0" defTabSz="828675" eaLnBrk="0" hangingPunct="0">
              <a:buClr>
                <a:srgbClr val="000000"/>
              </a:buClr>
              <a:buFont typeface="Arial" pitchFamily="34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 sz="18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Non-Diagnostic features:</a:t>
            </a:r>
          </a:p>
          <a:p>
            <a:pPr lvl="0" defTabSz="828675" eaLnBrk="0" hangingPunct="0">
              <a:buClr>
                <a:srgbClr val="000000"/>
              </a:buClr>
              <a:buFont typeface="Arial" pitchFamily="34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 sz="18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- Mouth height</a:t>
            </a:r>
          </a:p>
          <a:p>
            <a:pPr lvl="0" defTabSz="828675" eaLnBrk="0" hangingPunct="0">
              <a:buClr>
                <a:srgbClr val="000000"/>
              </a:buClr>
              <a:buFont typeface="Arial" pitchFamily="34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 sz="180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- Nose length</a:t>
            </a:r>
          </a:p>
          <a:p>
            <a:pPr lvl="0" defTabSz="828675" eaLnBrk="1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endParaRPr lang="zh-CN" altLang="en-GB" sz="1800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42820" y="5086985"/>
            <a:ext cx="2540000" cy="1133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defTabSz="828675" eaLnBrk="1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+mn-ea"/>
              </a:rPr>
              <a:t>Diagnostic features:</a:t>
            </a:r>
            <a:endParaRPr lang="en-GB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lvl="0" defTabSz="828675" eaLnBrk="1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+mn-ea"/>
              </a:rPr>
              <a:t> - Eye separation</a:t>
            </a:r>
            <a:endParaRPr lang="en-GB" altLang="zh-CN">
              <a:solidFill>
                <a:srgbClr val="000000"/>
              </a:solidFill>
              <a:latin typeface="Arial" pitchFamily="34" charset="0"/>
              <a:ea typeface="宋体" pitchFamily="2" charset="-122"/>
            </a:endParaRPr>
          </a:p>
          <a:p>
            <a:pPr lvl="0" defTabSz="828675" eaLnBrk="1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0" algn="l"/>
                <a:tab pos="406400" algn="l"/>
                <a:tab pos="814705" algn="l"/>
                <a:tab pos="1221105" algn="l"/>
                <a:tab pos="1628775" algn="l"/>
                <a:tab pos="2037080" algn="l"/>
                <a:tab pos="2443480" algn="l"/>
                <a:tab pos="2851150" algn="l"/>
                <a:tab pos="3259455" algn="l"/>
                <a:tab pos="3665855" algn="l"/>
                <a:tab pos="4073525" algn="l"/>
                <a:tab pos="4481830" algn="l"/>
                <a:tab pos="4889500" algn="l"/>
                <a:tab pos="5295900" algn="l"/>
                <a:tab pos="5704205" algn="l"/>
                <a:tab pos="6111875" algn="l"/>
                <a:tab pos="6518275" algn="l"/>
                <a:tab pos="6926580" algn="l"/>
                <a:tab pos="7334250" algn="l"/>
                <a:tab pos="7742555" algn="l"/>
                <a:tab pos="8148955" algn="l"/>
              </a:tabLst>
            </a:pPr>
            <a:r>
              <a:rPr lang="en-GB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+mn-ea"/>
              </a:rPr>
              <a:t> - Eye height</a:t>
            </a:r>
            <a:br>
              <a:rPr lang="en-GB" altLang="zh-CN">
                <a:solidFill>
                  <a:srgbClr val="000000"/>
                </a:solidFill>
                <a:latin typeface="Arial" pitchFamily="34" charset="0"/>
                <a:ea typeface="宋体" pitchFamily="2" charset="-122"/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3" name="标题 1198082"/>
          <p:cNvSpPr>
            <a:spLocks noGrp="1"/>
          </p:cNvSpPr>
          <p:nvPr>
            <p:ph type="title"/>
          </p:nvPr>
        </p:nvSpPr>
        <p:spPr>
          <a:xfrm>
            <a:off x="2667000" y="685800"/>
            <a:ext cx="7797800" cy="6111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Motivational example from Biology</a:t>
            </a:r>
          </a:p>
        </p:txBody>
      </p:sp>
      <p:sp>
        <p:nvSpPr>
          <p:cNvPr id="1198084" name="文本占位符 1198083"/>
          <p:cNvSpPr>
            <a:spLocks noGrp="1"/>
          </p:cNvSpPr>
          <p:nvPr>
            <p:ph type="body" idx="1"/>
          </p:nvPr>
        </p:nvSpPr>
        <p:spPr>
          <a:xfrm>
            <a:off x="2197100" y="1665288"/>
            <a:ext cx="7807325" cy="6188075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Monkeys performing classification task</a:t>
            </a:r>
          </a:p>
          <a:p>
            <a:pPr marL="339725" indent="-33972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Results:</a:t>
            </a:r>
          </a:p>
          <a:p>
            <a:pPr marL="739775" lvl="1" indent="-282575" defTabSz="449580"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activity of a population of 150 neurons in the anterior inferior temporal cortex was measured </a:t>
            </a:r>
          </a:p>
          <a:p>
            <a:pPr marL="739775" lvl="1" indent="-282575" defTabSz="449580"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44 neurons responded significantly differently to at least one feature</a:t>
            </a:r>
          </a:p>
          <a:p>
            <a:pPr marL="739775" lvl="1" indent="-282575" defTabSz="449580"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>
                <a:ea typeface="宋体" pitchFamily="2" charset="-122"/>
              </a:rPr>
              <a:t>After Training: </a:t>
            </a:r>
            <a:r>
              <a:rPr lang="en-GB" altLang="zh-CN">
                <a:solidFill>
                  <a:srgbClr val="990000"/>
                </a:solidFill>
                <a:ea typeface="宋体" pitchFamily="2" charset="-122"/>
              </a:rPr>
              <a:t>72% (32/44) were selective to one or both of the diagnostic features (and not for the non-diagnostic features)</a:t>
            </a:r>
          </a:p>
          <a:p>
            <a:pPr marL="739775" lvl="1" indent="-282575" defTabSz="449580">
              <a:buClr>
                <a:srgbClr val="990000"/>
              </a:buClr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>
              <a:solidFill>
                <a:srgbClr val="990000"/>
              </a:solidFill>
              <a:ea typeface="宋体" pitchFamily="2" charset="-122"/>
            </a:endParaRPr>
          </a:p>
          <a:p>
            <a:pPr marL="739775" lvl="1" indent="-28257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>
              <a:ea typeface="宋体" pitchFamily="2" charset="-122"/>
            </a:endParaRPr>
          </a:p>
          <a:p>
            <a:pPr marL="739775" lvl="1" indent="-282575" defTabSz="449580"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>
              <a:ea typeface="宋体" pitchFamily="2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9" name="标题 1202178"/>
          <p:cNvSpPr>
            <a:spLocks noGrp="1"/>
          </p:cNvSpPr>
          <p:nvPr>
            <p:ph type="title"/>
          </p:nvPr>
        </p:nvSpPr>
        <p:spPr>
          <a:xfrm>
            <a:off x="1981200" y="260350"/>
            <a:ext cx="8470900" cy="1144588"/>
          </a:xfrm>
        </p:spPr>
        <p:txBody>
          <a:bodyPr wrap="square" lIns="0" tIns="0" rIns="0" bIns="0" anchor="ctr"/>
          <a:lstStyle/>
          <a:p>
            <a:pPr defTabSz="449580">
              <a:lnSpc>
                <a:spcPct val="93000"/>
              </a:lnSpc>
              <a:buClr>
                <a:srgbClr val="000082"/>
              </a:buClr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3200" b="1">
                <a:solidFill>
                  <a:srgbClr val="000082"/>
                </a:solidFill>
                <a:ea typeface="宋体" pitchFamily="2" charset="-122"/>
              </a:rPr>
              <a:t>Feature Selection in ML ?</a:t>
            </a:r>
          </a:p>
        </p:txBody>
      </p:sp>
      <p:sp>
        <p:nvSpPr>
          <p:cNvPr id="1202180" name="文本占位符 1202179"/>
          <p:cNvSpPr>
            <a:spLocks noGrp="1"/>
          </p:cNvSpPr>
          <p:nvPr>
            <p:ph type="body" idx="1"/>
          </p:nvPr>
        </p:nvSpPr>
        <p:spPr>
          <a:xfrm>
            <a:off x="2197100" y="1906588"/>
            <a:ext cx="8045450" cy="4951412"/>
          </a:xfrm>
        </p:spPr>
        <p:txBody>
          <a:bodyPr wrap="square" lIns="0" tIns="0" rIns="0" bIns="0" anchor="t"/>
          <a:lstStyle/>
          <a:p>
            <a:pPr marL="339725" indent="-339725" defTabSz="449580">
              <a:lnSpc>
                <a:spcPct val="93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400">
                <a:ea typeface="宋体" pitchFamily="2" charset="-122"/>
              </a:rPr>
              <a:t>Why even think about Feature Selection in ML?</a:t>
            </a:r>
          </a:p>
          <a:p>
            <a:pPr marL="739775" lvl="1" indent="-282575" defTabSz="449580">
              <a:lnSpc>
                <a:spcPct val="9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400">
                <a:ea typeface="宋体" pitchFamily="2" charset="-122"/>
              </a:rPr>
              <a:t>The information about the target class is </a:t>
            </a:r>
            <a:r>
              <a:rPr lang="en-GB" altLang="zh-CN" sz="2400" b="1">
                <a:ea typeface="宋体" pitchFamily="2" charset="-122"/>
              </a:rPr>
              <a:t>inherent in the variables</a:t>
            </a:r>
            <a:r>
              <a:rPr lang="en-GB" altLang="zh-CN" sz="2400">
                <a:ea typeface="宋体" pitchFamily="2" charset="-122"/>
              </a:rPr>
              <a:t>!</a:t>
            </a:r>
          </a:p>
          <a:p>
            <a:pPr marL="739775" lvl="1" indent="-282575" defTabSz="449580">
              <a:lnSpc>
                <a:spcPct val="9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400">
                <a:ea typeface="宋体" pitchFamily="2" charset="-122"/>
              </a:rPr>
              <a:t>Naive theoretical view: 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More features 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=&gt; More information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=&gt; More discrimination power.</a:t>
            </a:r>
          </a:p>
          <a:p>
            <a:pPr marL="739775" lvl="1" indent="-282575" defTabSz="449580">
              <a:lnSpc>
                <a:spcPct val="90000"/>
              </a:lnSpc>
              <a:buFont typeface="Arial" pitchFamily="34" charset="0"/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400">
                <a:ea typeface="宋体" pitchFamily="2" charset="-122"/>
              </a:rPr>
              <a:t>In practice: 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 b="1">
                <a:ea typeface="宋体" pitchFamily="2" charset="-122"/>
              </a:rPr>
              <a:t>many reasons why this is not the case!</a:t>
            </a:r>
          </a:p>
          <a:p>
            <a:pPr marL="739775" lvl="1" indent="-282575" defTabSz="449580">
              <a:lnSpc>
                <a:spcPct val="90000"/>
              </a:lnSpc>
              <a:buChar char="-"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r>
              <a:rPr lang="en-GB" altLang="zh-CN" sz="2400">
                <a:ea typeface="宋体" pitchFamily="2" charset="-122"/>
              </a:rPr>
              <a:t>Also:</a:t>
            </a:r>
            <a:br>
              <a:rPr lang="en-GB" altLang="zh-CN" sz="2400">
                <a:ea typeface="宋体" pitchFamily="2" charset="-122"/>
              </a:rPr>
            </a:br>
            <a:r>
              <a:rPr lang="en-GB" altLang="zh-CN" sz="2400">
                <a:ea typeface="宋体" pitchFamily="2" charset="-122"/>
              </a:rPr>
              <a:t>Optimization is (usually) good, so why not try to optimize the input-coding ?</a:t>
            </a:r>
          </a:p>
          <a:p>
            <a:pPr marL="739775" lvl="1" indent="-282575" defTabSz="449580">
              <a:lnSpc>
                <a:spcPct val="90000"/>
              </a:lnSpc>
              <a:buNone/>
              <a:tabLst>
                <a:tab pos="446405" algn="l"/>
                <a:tab pos="895350" algn="l"/>
                <a:tab pos="1344930" algn="l"/>
                <a:tab pos="1793875" algn="l"/>
                <a:tab pos="2243455" algn="l"/>
                <a:tab pos="2692400" algn="l"/>
                <a:tab pos="3141980" algn="l"/>
                <a:tab pos="3590925" algn="l"/>
                <a:tab pos="4040505" algn="l"/>
                <a:tab pos="4489450" algn="l"/>
                <a:tab pos="4939030" algn="l"/>
                <a:tab pos="5387975" algn="l"/>
                <a:tab pos="5837555" algn="l"/>
                <a:tab pos="6286500" algn="l"/>
                <a:tab pos="6736080" algn="l"/>
                <a:tab pos="7185025" algn="l"/>
                <a:tab pos="7634605" algn="l"/>
                <a:tab pos="8083550" algn="l"/>
                <a:tab pos="8533130" algn="l"/>
                <a:tab pos="8982075" algn="l"/>
              </a:tabLst>
            </a:pPr>
            <a:endParaRPr lang="en-GB" altLang="zh-CN" sz="2400" b="1"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TW" altLang="en-US" dirty="0"/>
              <a:t>9</a:t>
            </a:fld>
            <a:endParaRPr lang="zh-TW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3221</Words>
  <Application>Microsoft Office PowerPoint</Application>
  <PresentationFormat>宽屏</PresentationFormat>
  <Paragraphs>445</Paragraphs>
  <Slides>68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9" baseType="lpstr">
      <vt:lpstr>Bliss-Regular</vt:lpstr>
      <vt:lpstr>DejaVu Sans</vt:lpstr>
      <vt:lpstr>FreeSans</vt:lpstr>
      <vt:lpstr>新細明體</vt:lpstr>
      <vt:lpstr>新細明體</vt:lpstr>
      <vt:lpstr>StarSymbol</vt:lpstr>
      <vt:lpstr>宋体</vt:lpstr>
      <vt:lpstr>Arial</vt:lpstr>
      <vt:lpstr>Arial Black</vt:lpstr>
      <vt:lpstr>Calibri</vt:lpstr>
      <vt:lpstr>Calibri Light</vt:lpstr>
      <vt:lpstr>Candara</vt:lpstr>
      <vt:lpstr>Symbol</vt:lpstr>
      <vt:lpstr>Tempus Sans ITC</vt:lpstr>
      <vt:lpstr>Times New Roman</vt:lpstr>
      <vt:lpstr>Wingdings</vt:lpstr>
      <vt:lpstr>Wingdings 2</vt:lpstr>
      <vt:lpstr>Office 主题</vt:lpstr>
      <vt:lpstr>Bitmap Image</vt:lpstr>
      <vt:lpstr>Equation.DSMT4</vt:lpstr>
      <vt:lpstr>Microsoft Visio 2003-2010 Drawing</vt:lpstr>
      <vt:lpstr>Feature Selection and Extraction</vt:lpstr>
      <vt:lpstr>Curse of dimensionality</vt:lpstr>
      <vt:lpstr>Curse of dimensionality</vt:lpstr>
      <vt:lpstr>PowerPoint 演示文稿</vt:lpstr>
      <vt:lpstr>What is Feature selection ?</vt:lpstr>
      <vt:lpstr>Motivational example from Biology</vt:lpstr>
      <vt:lpstr>Motivational example from Biology</vt:lpstr>
      <vt:lpstr>Motivational example from Biology</vt:lpstr>
      <vt:lpstr>Feature Selection in ML ?</vt:lpstr>
      <vt:lpstr>Feature Selection</vt:lpstr>
      <vt:lpstr>Feature Selection in ML ? YES!</vt:lpstr>
      <vt:lpstr>Uncovering Dependencies</vt:lpstr>
      <vt:lpstr>Example for ML-Problem</vt:lpstr>
      <vt:lpstr>Example for ML-Problem</vt:lpstr>
      <vt:lpstr>PowerPoint 演示文稿</vt:lpstr>
      <vt:lpstr>PowerPoint 演示文稿</vt:lpstr>
      <vt:lpstr>PowerPoint 演示文稿</vt:lpstr>
      <vt:lpstr>Feature Selection Method </vt:lpstr>
      <vt:lpstr>Feature selection strategies</vt:lpstr>
      <vt:lpstr>PowerPoint 演示文稿</vt:lpstr>
      <vt:lpstr>Filter Approaches</vt:lpstr>
      <vt:lpstr>A Simple Filtering Scheme</vt:lpstr>
      <vt:lpstr>PowerPoint 演示文稿</vt:lpstr>
      <vt:lpstr>Filters</vt:lpstr>
      <vt:lpstr>Selection schemes</vt:lpstr>
      <vt:lpstr>PowerPoint 演示文稿</vt:lpstr>
      <vt:lpstr>PowerPoint 演示文稿</vt:lpstr>
      <vt:lpstr>PowerPoint 演示文稿</vt:lpstr>
      <vt:lpstr>Univariate selection may fail</vt:lpstr>
      <vt:lpstr>PowerPoint 演示文稿</vt:lpstr>
      <vt:lpstr>Feature Selection as Heuristic Search</vt:lpstr>
      <vt:lpstr>Four Basic Issues</vt:lpstr>
      <vt:lpstr>Four Basic Issues</vt:lpstr>
      <vt:lpstr>Four Basic Issues</vt:lpstr>
      <vt:lpstr>Four Basic Issues</vt:lpstr>
      <vt:lpstr>An Example – Set Cover Algorithm</vt:lpstr>
      <vt:lpstr>Wrapper Approaches</vt:lpstr>
      <vt:lpstr>Wrapper Approaches</vt:lpstr>
      <vt:lpstr>PowerPoint 演示文稿</vt:lpstr>
      <vt:lpstr>PowerPoint 演示文稿</vt:lpstr>
      <vt:lpstr>Wrappers</vt:lpstr>
      <vt:lpstr>Embedded Approaches in Binary Feature Space</vt:lpstr>
      <vt:lpstr>Embedded Approaches for Complex Logical Concepts</vt:lpstr>
      <vt:lpstr>PowerPoint 演示文稿</vt:lpstr>
      <vt:lpstr>Embedded Approaches: Scalability Issues</vt:lpstr>
      <vt:lpstr>Embedded Approaches: Remedies</vt:lpstr>
      <vt:lpstr>Hybrid methods</vt:lpstr>
      <vt:lpstr>Application domains</vt:lpstr>
      <vt:lpstr>Feature Selection / Extraction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Interpretation of PCA</vt:lpstr>
      <vt:lpstr>How many components?</vt:lpstr>
      <vt:lpstr>PowerPoint 演示文稿</vt:lpstr>
      <vt:lpstr>Comparison of LDA and PCA 2D projection of Iris dataset</vt:lpstr>
      <vt:lpstr>PowerPoint 演示文稿</vt:lpstr>
      <vt:lpstr>PowerPoint 演示文稿</vt:lpstr>
      <vt:lpstr>Basic Idea of Manifold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lkhqz</dc:creator>
  <cp:lastModifiedBy>kunhong liu</cp:lastModifiedBy>
  <cp:revision>31</cp:revision>
  <dcterms:created xsi:type="dcterms:W3CDTF">2016-04-11T09:13:00Z</dcterms:created>
  <dcterms:modified xsi:type="dcterms:W3CDTF">2022-03-08T12:55:20Z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