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56"/>
  </p:notesMasterIdLst>
  <p:handoutMasterIdLst>
    <p:handoutMasterId r:id="rId57"/>
  </p:handoutMasterIdLst>
  <p:sldIdLst>
    <p:sldId id="946" r:id="rId3"/>
    <p:sldId id="388" r:id="rId4"/>
    <p:sldId id="384" r:id="rId5"/>
    <p:sldId id="861" r:id="rId6"/>
    <p:sldId id="862" r:id="rId7"/>
    <p:sldId id="863" r:id="rId8"/>
    <p:sldId id="916" r:id="rId9"/>
    <p:sldId id="918" r:id="rId10"/>
    <p:sldId id="917" r:id="rId11"/>
    <p:sldId id="460" r:id="rId12"/>
    <p:sldId id="461" r:id="rId13"/>
    <p:sldId id="919" r:id="rId14"/>
    <p:sldId id="921" r:id="rId15"/>
    <p:sldId id="896" r:id="rId16"/>
    <p:sldId id="923" r:id="rId17"/>
    <p:sldId id="922" r:id="rId18"/>
    <p:sldId id="866" r:id="rId19"/>
    <p:sldId id="867" r:id="rId20"/>
    <p:sldId id="924" r:id="rId21"/>
    <p:sldId id="926" r:id="rId22"/>
    <p:sldId id="927" r:id="rId23"/>
    <p:sldId id="929" r:id="rId24"/>
    <p:sldId id="928" r:id="rId25"/>
    <p:sldId id="465" r:id="rId26"/>
    <p:sldId id="385" r:id="rId27"/>
    <p:sldId id="930" r:id="rId28"/>
    <p:sldId id="932" r:id="rId29"/>
    <p:sldId id="931" r:id="rId30"/>
    <p:sldId id="466" r:id="rId31"/>
    <p:sldId id="468" r:id="rId32"/>
    <p:sldId id="471" r:id="rId33"/>
    <p:sldId id="933" r:id="rId34"/>
    <p:sldId id="934" r:id="rId35"/>
    <p:sldId id="935" r:id="rId36"/>
    <p:sldId id="870" r:id="rId37"/>
    <p:sldId id="936" r:id="rId38"/>
    <p:sldId id="451" r:id="rId39"/>
    <p:sldId id="937" r:id="rId40"/>
    <p:sldId id="938" r:id="rId41"/>
    <p:sldId id="939" r:id="rId42"/>
    <p:sldId id="898" r:id="rId43"/>
    <p:sldId id="904" r:id="rId44"/>
    <p:sldId id="438" r:id="rId45"/>
    <p:sldId id="439" r:id="rId46"/>
    <p:sldId id="940" r:id="rId47"/>
    <p:sldId id="472" r:id="rId48"/>
    <p:sldId id="474" r:id="rId49"/>
    <p:sldId id="942" r:id="rId50"/>
    <p:sldId id="943" r:id="rId51"/>
    <p:sldId id="944" r:id="rId52"/>
    <p:sldId id="945" r:id="rId53"/>
    <p:sldId id="941" r:id="rId54"/>
    <p:sldId id="915" r:id="rId5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087EB8B-A052-41FF-8C5C-447E71D10743}">
          <p14:sldIdLst>
            <p14:sldId id="946"/>
            <p14:sldId id="388"/>
            <p14:sldId id="384"/>
            <p14:sldId id="861"/>
            <p14:sldId id="862"/>
            <p14:sldId id="863"/>
            <p14:sldId id="916"/>
            <p14:sldId id="918"/>
            <p14:sldId id="917"/>
            <p14:sldId id="460"/>
          </p14:sldIdLst>
        </p14:section>
        <p14:section name="无标题节" id="{4FCB3F2A-9F3E-40FE-9EE8-46E405289230}">
          <p14:sldIdLst>
            <p14:sldId id="461"/>
            <p14:sldId id="919"/>
            <p14:sldId id="921"/>
            <p14:sldId id="896"/>
            <p14:sldId id="923"/>
            <p14:sldId id="922"/>
            <p14:sldId id="866"/>
            <p14:sldId id="867"/>
            <p14:sldId id="924"/>
            <p14:sldId id="926"/>
            <p14:sldId id="927"/>
            <p14:sldId id="929"/>
            <p14:sldId id="928"/>
            <p14:sldId id="465"/>
            <p14:sldId id="385"/>
            <p14:sldId id="930"/>
            <p14:sldId id="932"/>
            <p14:sldId id="931"/>
            <p14:sldId id="466"/>
            <p14:sldId id="468"/>
            <p14:sldId id="471"/>
            <p14:sldId id="933"/>
            <p14:sldId id="934"/>
            <p14:sldId id="935"/>
            <p14:sldId id="870"/>
            <p14:sldId id="936"/>
            <p14:sldId id="451"/>
            <p14:sldId id="937"/>
            <p14:sldId id="938"/>
            <p14:sldId id="939"/>
            <p14:sldId id="898"/>
            <p14:sldId id="904"/>
            <p14:sldId id="438"/>
            <p14:sldId id="439"/>
            <p14:sldId id="940"/>
            <p14:sldId id="472"/>
            <p14:sldId id="474"/>
            <p14:sldId id="942"/>
            <p14:sldId id="943"/>
            <p14:sldId id="944"/>
            <p14:sldId id="945"/>
            <p14:sldId id="941"/>
            <p14:sldId id="9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822"/>
    <a:srgbClr val="000000"/>
    <a:srgbClr val="FFC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92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18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87E9D6-2A90-4BCA-9917-059667D4BDB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/>
        </a:p>
      </dgm:t>
    </dgm:pt>
    <dgm:pt modelId="{E890485A-DFFC-4776-AC0E-AD4A4627922D}">
      <dgm:prSet phldrT="[文本]"/>
      <dgm:spPr>
        <a:solidFill>
          <a:srgbClr val="0070C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大数排序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C1EEC775-3511-4EFD-A438-C63C4A0DD02E}" type="parTrans" cxnId="{B7AFC7E4-4B40-40AD-ADAA-26803AEB9A4A}">
      <dgm:prSet/>
      <dgm:spPr/>
      <dgm:t>
        <a:bodyPr/>
        <a:lstStyle/>
        <a:p>
          <a:endParaRPr lang="zh-CN" altLang="en-US"/>
        </a:p>
      </dgm:t>
    </dgm:pt>
    <dgm:pt modelId="{AE613432-CCE2-45BC-B344-502B139874C6}" type="sibTrans" cxnId="{B7AFC7E4-4B40-40AD-ADAA-26803AEB9A4A}">
      <dgm:prSet/>
      <dgm:spPr/>
      <dgm:t>
        <a:bodyPr/>
        <a:lstStyle/>
        <a:p>
          <a:endParaRPr lang="zh-CN" altLang="en-US"/>
        </a:p>
      </dgm:t>
    </dgm:pt>
    <dgm:pt modelId="{D8D4BAD7-9013-4444-B5BE-89A47E96196C}">
      <dgm:prSet phldrT="[文本]"/>
      <dgm:spPr>
        <a:solidFill>
          <a:schemeClr val="accent2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快速选择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第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个数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077A7841-531D-4244-BFD4-34BA2116582F}" type="parTrans" cxnId="{782924D9-2E06-4967-9FE1-1DB61051061C}">
      <dgm:prSet/>
      <dgm:spPr/>
      <dgm:t>
        <a:bodyPr/>
        <a:lstStyle/>
        <a:p>
          <a:endParaRPr lang="zh-CN" altLang="en-US"/>
        </a:p>
      </dgm:t>
    </dgm:pt>
    <dgm:pt modelId="{3AD7D2F0-16BC-462C-A928-6823E60FE2A5}" type="sibTrans" cxnId="{782924D9-2E06-4967-9FE1-1DB61051061C}">
      <dgm:prSet/>
      <dgm:spPr/>
      <dgm:t>
        <a:bodyPr/>
        <a:lstStyle/>
        <a:p>
          <a:endParaRPr lang="zh-CN" altLang="en-US"/>
        </a:p>
      </dgm:t>
    </dgm:pt>
    <dgm:pt modelId="{09A0F763-B741-4509-BFF4-7563C913719D}">
      <dgm:prSet phldrT="[文本]"/>
      <dgm:spPr>
        <a:solidFill>
          <a:srgbClr val="00B05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归并排序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FD02ED62-8FBA-42BE-9C9D-572F3E2D6A27}" type="parTrans" cxnId="{2AB0E46B-8D53-4EA8-A86F-3F1FBFAC37CF}">
      <dgm:prSet/>
      <dgm:spPr/>
      <dgm:t>
        <a:bodyPr/>
        <a:lstStyle/>
        <a:p>
          <a:endParaRPr lang="zh-CN" altLang="en-US"/>
        </a:p>
      </dgm:t>
    </dgm:pt>
    <dgm:pt modelId="{D16A2CEF-F377-4502-A377-0DFAD1BC67ED}" type="sibTrans" cxnId="{2AB0E46B-8D53-4EA8-A86F-3F1FBFAC37CF}">
      <dgm:prSet/>
      <dgm:spPr/>
      <dgm:t>
        <a:bodyPr/>
        <a:lstStyle/>
        <a:p>
          <a:endParaRPr lang="zh-CN" altLang="en-US"/>
        </a:p>
      </dgm:t>
    </dgm:pt>
    <dgm:pt modelId="{1DB49874-05CB-435A-9AF5-A2B8BC162DE2}">
      <dgm:prSet phldrT="[文本]"/>
      <dgm:spPr>
        <a:solidFill>
          <a:srgbClr val="FF000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求排列的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逆序对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60A55FE2-5BB8-4C77-95E0-003FB078691C}" type="parTrans" cxnId="{0442249B-A134-4E2D-9EB0-34E9508A464F}">
      <dgm:prSet/>
      <dgm:spPr/>
      <dgm:t>
        <a:bodyPr/>
        <a:lstStyle/>
        <a:p>
          <a:endParaRPr lang="zh-CN" altLang="en-US"/>
        </a:p>
      </dgm:t>
    </dgm:pt>
    <dgm:pt modelId="{96832EE0-43C3-4B68-B7BF-D5DD1460DA2B}" type="sibTrans" cxnId="{0442249B-A134-4E2D-9EB0-34E9508A464F}">
      <dgm:prSet/>
      <dgm:spPr/>
      <dgm:t>
        <a:bodyPr/>
        <a:lstStyle/>
        <a:p>
          <a:endParaRPr lang="zh-CN" altLang="en-US"/>
        </a:p>
      </dgm:t>
    </dgm:pt>
    <dgm:pt modelId="{77E19780-D831-4A1E-B9F7-9DCB6A70DB97}">
      <dgm:prSet phldrT="[文本]"/>
      <dgm:spPr>
        <a:solidFill>
          <a:srgbClr val="002060"/>
        </a:solidFill>
      </dgm:spPr>
      <dgm:t>
        <a:bodyPr/>
        <a:lstStyle/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输出</a:t>
          </a:r>
          <a:endParaRPr lang="en-US" alt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  <a:p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前</a:t>
          </a:r>
          <a:r>
            <a: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K</a:t>
          </a:r>
          <a:r>
            <a: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rPr>
            <a:t>大的数</a:t>
          </a:r>
          <a:endParaRPr lang="zh-CN" dirty="0">
            <a:latin typeface="Microsoft YaHei UI" panose="020B0503020204020204" pitchFamily="34" charset="-122"/>
            <a:ea typeface="Microsoft YaHei UI" panose="020B0503020204020204" pitchFamily="34" charset="-122"/>
          </a:endParaRPr>
        </a:p>
      </dgm:t>
    </dgm:pt>
    <dgm:pt modelId="{993807A2-39C7-453E-9B96-61FCDB82713B}" type="parTrans" cxnId="{67B4A531-84E4-4B02-AD73-BE5F7D25A940}">
      <dgm:prSet/>
      <dgm:spPr/>
      <dgm:t>
        <a:bodyPr/>
        <a:lstStyle/>
        <a:p>
          <a:endParaRPr lang="zh-CN" altLang="en-US"/>
        </a:p>
      </dgm:t>
    </dgm:pt>
    <dgm:pt modelId="{2E03C3C3-655B-40C8-B2BC-20DCB5F7814D}" type="sibTrans" cxnId="{67B4A531-84E4-4B02-AD73-BE5F7D25A940}">
      <dgm:prSet/>
      <dgm:spPr/>
      <dgm:t>
        <a:bodyPr/>
        <a:lstStyle/>
        <a:p>
          <a:endParaRPr lang="zh-CN" altLang="en-US"/>
        </a:p>
      </dgm:t>
    </dgm:pt>
    <dgm:pt modelId="{D822D75A-238A-426D-A9D3-A664472FE3B0}" type="pres">
      <dgm:prSet presAssocID="{6787E9D6-2A90-4BCA-9917-059667D4BDB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2219937-6A97-4BE0-B983-2545B3A2B483}" type="pres">
      <dgm:prSet presAssocID="{E890485A-DFFC-4776-AC0E-AD4A462792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E0E483-55BC-4053-AF74-5995C6DF8983}" type="pres">
      <dgm:prSet presAssocID="{AE613432-CCE2-45BC-B344-502B139874C6}" presName="sibTrans" presStyleCnt="0"/>
      <dgm:spPr/>
    </dgm:pt>
    <dgm:pt modelId="{88DBC90B-392F-49E7-BFB2-40FC068CA0C2}" type="pres">
      <dgm:prSet presAssocID="{D8D4BAD7-9013-4444-B5BE-89A47E96196C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46B9F24-16E5-4004-B41B-E4DC6F7598F9}" type="pres">
      <dgm:prSet presAssocID="{3AD7D2F0-16BC-462C-A928-6823E60FE2A5}" presName="sibTrans" presStyleCnt="0"/>
      <dgm:spPr/>
    </dgm:pt>
    <dgm:pt modelId="{F5EAC2D0-9E02-4EB3-8127-6E97B65545F2}" type="pres">
      <dgm:prSet presAssocID="{77E19780-D831-4A1E-B9F7-9DCB6A70DB9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1071CEA-FAC0-4882-A770-F27E957BB878}" type="pres">
      <dgm:prSet presAssocID="{2E03C3C3-655B-40C8-B2BC-20DCB5F7814D}" presName="sibTrans" presStyleCnt="0"/>
      <dgm:spPr/>
    </dgm:pt>
    <dgm:pt modelId="{638B7ED6-CBEE-48DA-83B5-FF4D31AD9FD8}" type="pres">
      <dgm:prSet presAssocID="{09A0F763-B741-4509-BFF4-7563C913719D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D8EDCC0-4433-449F-AE6B-FCF554BE2592}" type="pres">
      <dgm:prSet presAssocID="{D16A2CEF-F377-4502-A377-0DFAD1BC67ED}" presName="sibTrans" presStyleCnt="0"/>
      <dgm:spPr/>
    </dgm:pt>
    <dgm:pt modelId="{29683A7E-D1DA-42D5-95EA-34AE806A80C3}" type="pres">
      <dgm:prSet presAssocID="{1DB49874-05CB-435A-9AF5-A2B8BC162DE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C139B4-92EF-4A4F-BEE2-5F76DC5CC587}" type="presOf" srcId="{D8D4BAD7-9013-4444-B5BE-89A47E96196C}" destId="{88DBC90B-392F-49E7-BFB2-40FC068CA0C2}" srcOrd="0" destOrd="0" presId="urn:microsoft.com/office/officeart/2005/8/layout/default"/>
    <dgm:cxn modelId="{67B4A531-84E4-4B02-AD73-BE5F7D25A940}" srcId="{6787E9D6-2A90-4BCA-9917-059667D4BDBC}" destId="{77E19780-D831-4A1E-B9F7-9DCB6A70DB97}" srcOrd="2" destOrd="0" parTransId="{993807A2-39C7-453E-9B96-61FCDB82713B}" sibTransId="{2E03C3C3-655B-40C8-B2BC-20DCB5F7814D}"/>
    <dgm:cxn modelId="{B7AFC7E4-4B40-40AD-ADAA-26803AEB9A4A}" srcId="{6787E9D6-2A90-4BCA-9917-059667D4BDBC}" destId="{E890485A-DFFC-4776-AC0E-AD4A4627922D}" srcOrd="0" destOrd="0" parTransId="{C1EEC775-3511-4EFD-A438-C63C4A0DD02E}" sibTransId="{AE613432-CCE2-45BC-B344-502B139874C6}"/>
    <dgm:cxn modelId="{0442249B-A134-4E2D-9EB0-34E9508A464F}" srcId="{6787E9D6-2A90-4BCA-9917-059667D4BDBC}" destId="{1DB49874-05CB-435A-9AF5-A2B8BC162DE2}" srcOrd="4" destOrd="0" parTransId="{60A55FE2-5BB8-4C77-95E0-003FB078691C}" sibTransId="{96832EE0-43C3-4B68-B7BF-D5DD1460DA2B}"/>
    <dgm:cxn modelId="{2AB0E46B-8D53-4EA8-A86F-3F1FBFAC37CF}" srcId="{6787E9D6-2A90-4BCA-9917-059667D4BDBC}" destId="{09A0F763-B741-4509-BFF4-7563C913719D}" srcOrd="3" destOrd="0" parTransId="{FD02ED62-8FBA-42BE-9C9D-572F3E2D6A27}" sibTransId="{D16A2CEF-F377-4502-A377-0DFAD1BC67ED}"/>
    <dgm:cxn modelId="{E191E69C-7632-4934-9E23-695EFEF9B18C}" type="presOf" srcId="{1DB49874-05CB-435A-9AF5-A2B8BC162DE2}" destId="{29683A7E-D1DA-42D5-95EA-34AE806A80C3}" srcOrd="0" destOrd="0" presId="urn:microsoft.com/office/officeart/2005/8/layout/default"/>
    <dgm:cxn modelId="{FD516A04-3E95-4A3D-BEE0-1110F2F75F2B}" type="presOf" srcId="{77E19780-D831-4A1E-B9F7-9DCB6A70DB97}" destId="{F5EAC2D0-9E02-4EB3-8127-6E97B65545F2}" srcOrd="0" destOrd="0" presId="urn:microsoft.com/office/officeart/2005/8/layout/default"/>
    <dgm:cxn modelId="{5DD51DEC-5D0C-48A8-B386-722692CBC8D7}" type="presOf" srcId="{6787E9D6-2A90-4BCA-9917-059667D4BDBC}" destId="{D822D75A-238A-426D-A9D3-A664472FE3B0}" srcOrd="0" destOrd="0" presId="urn:microsoft.com/office/officeart/2005/8/layout/default"/>
    <dgm:cxn modelId="{3299C2FE-0350-4FDD-92BC-B10E8312FCDC}" type="presOf" srcId="{09A0F763-B741-4509-BFF4-7563C913719D}" destId="{638B7ED6-CBEE-48DA-83B5-FF4D31AD9FD8}" srcOrd="0" destOrd="0" presId="urn:microsoft.com/office/officeart/2005/8/layout/default"/>
    <dgm:cxn modelId="{782924D9-2E06-4967-9FE1-1DB61051061C}" srcId="{6787E9D6-2A90-4BCA-9917-059667D4BDBC}" destId="{D8D4BAD7-9013-4444-B5BE-89A47E96196C}" srcOrd="1" destOrd="0" parTransId="{077A7841-531D-4244-BFD4-34BA2116582F}" sibTransId="{3AD7D2F0-16BC-462C-A928-6823E60FE2A5}"/>
    <dgm:cxn modelId="{F7DF267D-0FCC-4B74-85B9-60C6632DFA97}" type="presOf" srcId="{E890485A-DFFC-4776-AC0E-AD4A4627922D}" destId="{62219937-6A97-4BE0-B983-2545B3A2B483}" srcOrd="0" destOrd="0" presId="urn:microsoft.com/office/officeart/2005/8/layout/default"/>
    <dgm:cxn modelId="{999B9716-B041-4251-B96A-7F2BE1D8692A}" type="presParOf" srcId="{D822D75A-238A-426D-A9D3-A664472FE3B0}" destId="{62219937-6A97-4BE0-B983-2545B3A2B483}" srcOrd="0" destOrd="0" presId="urn:microsoft.com/office/officeart/2005/8/layout/default"/>
    <dgm:cxn modelId="{6F9DCBA5-DA82-4E81-91A7-4BFD04DA9BBD}" type="presParOf" srcId="{D822D75A-238A-426D-A9D3-A664472FE3B0}" destId="{6CE0E483-55BC-4053-AF74-5995C6DF8983}" srcOrd="1" destOrd="0" presId="urn:microsoft.com/office/officeart/2005/8/layout/default"/>
    <dgm:cxn modelId="{84D47670-E2CE-4CCF-9D60-11F35E761A59}" type="presParOf" srcId="{D822D75A-238A-426D-A9D3-A664472FE3B0}" destId="{88DBC90B-392F-49E7-BFB2-40FC068CA0C2}" srcOrd="2" destOrd="0" presId="urn:microsoft.com/office/officeart/2005/8/layout/default"/>
    <dgm:cxn modelId="{144EF5F6-FCDC-43DB-84B7-FE0B205B61C1}" type="presParOf" srcId="{D822D75A-238A-426D-A9D3-A664472FE3B0}" destId="{446B9F24-16E5-4004-B41B-E4DC6F7598F9}" srcOrd="3" destOrd="0" presId="urn:microsoft.com/office/officeart/2005/8/layout/default"/>
    <dgm:cxn modelId="{09D15E63-FF77-4583-A3D1-0EA78B68DD39}" type="presParOf" srcId="{D822D75A-238A-426D-A9D3-A664472FE3B0}" destId="{F5EAC2D0-9E02-4EB3-8127-6E97B65545F2}" srcOrd="4" destOrd="0" presId="urn:microsoft.com/office/officeart/2005/8/layout/default"/>
    <dgm:cxn modelId="{B605AC00-5EFC-490C-AC8A-702683312927}" type="presParOf" srcId="{D822D75A-238A-426D-A9D3-A664472FE3B0}" destId="{31071CEA-FAC0-4882-A770-F27E957BB878}" srcOrd="5" destOrd="0" presId="urn:microsoft.com/office/officeart/2005/8/layout/default"/>
    <dgm:cxn modelId="{087B73A2-B23F-4EAF-8C96-048799F4A7CC}" type="presParOf" srcId="{D822D75A-238A-426D-A9D3-A664472FE3B0}" destId="{638B7ED6-CBEE-48DA-83B5-FF4D31AD9FD8}" srcOrd="6" destOrd="0" presId="urn:microsoft.com/office/officeart/2005/8/layout/default"/>
    <dgm:cxn modelId="{F8210472-B467-4E45-829E-067988BBA980}" type="presParOf" srcId="{D822D75A-238A-426D-A9D3-A664472FE3B0}" destId="{2D8EDCC0-4433-449F-AE6B-FCF554BE2592}" srcOrd="7" destOrd="0" presId="urn:microsoft.com/office/officeart/2005/8/layout/default"/>
    <dgm:cxn modelId="{12665ADE-1FB6-4D62-B9A6-9AC5C12CFAB3}" type="presParOf" srcId="{D822D75A-238A-426D-A9D3-A664472FE3B0}" destId="{29683A7E-D1DA-42D5-95EA-34AE806A80C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574AC39-44E6-425E-AF49-CF7D189F346F}" type="datetimeFigureOut">
              <a:rPr lang="en-US" altLang="zh-CN" smtClean="0">
                <a:ea typeface="Microsoft YaHei UI" panose="020B0503020204020204" pitchFamily="34" charset="-122"/>
              </a:rPr>
              <a:t>6/24/2021</a:t>
            </a:fld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6320F472-929B-459B-8D82-2FABCC5B32A0}" type="slidenum">
              <a:rPr lang="zh-CN" smtClean="0">
                <a:ea typeface="Microsoft YaHei UI" panose="020B0503020204020204" pitchFamily="34" charset="-122"/>
              </a:rPr>
              <a:t>‹#›</a:t>
            </a:fld>
            <a:endParaRPr lang="zh-CN" dirty="0"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DF2775BC-6312-42C7-B7C5-EA6783C2D9CA}" type="datetimeFigureOut">
              <a:rPr lang="en-US" altLang="zh-CN" smtClean="0"/>
              <a:pPr/>
              <a:t>6/24/2021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 latinLnBrk="0">
              <a:defRPr lang="zh-CN" sz="1200">
                <a:ea typeface="Microsoft YaHei UI" panose="020B0503020204020204" pitchFamily="34" charset="-122"/>
              </a:defRPr>
            </a:lvl1pPr>
          </a:lstStyle>
          <a:p>
            <a:fld id="{67F715A1-4ADC-44E0-9587-804FF39D6B22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 latinLnBrk="0">
              <a:defRPr lang="zh-CN" sz="7200"/>
            </a:lvl1pPr>
          </a:lstStyle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 latinLnBrk="0">
              <a:buNone/>
              <a:defRPr lang="zh-CN" cap="all">
                <a:solidFill>
                  <a:schemeClr val="accent1"/>
                </a:solidFill>
              </a:defRPr>
            </a:lvl1pPr>
            <a:lvl2pPr marL="457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atinLnBrk="0">
              <a:buNone/>
              <a:defRPr lang="zh-CN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 latinLnBrk="0">
              <a:defRPr lang="zh-CN" sz="36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全景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 latinLnBrk="0">
              <a:buNone/>
              <a:defRPr lang="zh-CN" sz="12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 b="0" kern="1200" cap="small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none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 b="0" kern="1200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”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r" latinLnBrk="0">
              <a:defRPr lang="zh-CN" sz="12200" b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zh-CN" dirty="0">
                <a:ea typeface="Microsoft YaHei UI" panose="020B0503020204020204" pitchFamily="34" charset="-122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 latinLnBrk="0">
              <a:defRPr lang="zh-CN" sz="48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8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zh-CN" sz="3600" b="0" kern="1200" cap="none">
                <a:solidFill>
                  <a:schemeClr val="accent1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文本占位符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 sz="400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文本占位符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图片占位符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0" name="图片占位符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31" name="图片占位符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 latinLnBrk="0">
              <a:buNone/>
              <a:defRPr lang="zh-CN" sz="16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cxnSp>
        <p:nvCxnSpPr>
          <p:cNvPr id="17" name="直线连接线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线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7030A0"/>
          </a:solidFill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lnSpc>
                <a:spcPct val="150000"/>
              </a:lnSpc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代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rgbClr val="272822"/>
          </a:solidFill>
        </p:spPr>
        <p:txBody>
          <a:bodyPr/>
          <a:lstStyle>
            <a:lvl1pPr>
              <a:lnSpc>
                <a:spcPct val="150000"/>
              </a:lnSpc>
              <a:defRPr sz="32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91329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 latinLnBrk="0">
              <a:defRPr lang="zh-CN" sz="4000" b="0" cap="none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 latinLnBrk="0">
              <a:buNone/>
              <a:defRPr lang="zh-CN" sz="2000" cap="all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lang="zh-CN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 latinLnBrk="0">
              <a:buNone/>
              <a:defRPr lang="zh-CN" sz="2400" b="0">
                <a:solidFill>
                  <a:schemeClr val="accent1"/>
                </a:solidFill>
              </a:defRPr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 latinLnBrk="0">
              <a:defRPr lang="zh-CN" sz="2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 latinLnBrk="0"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40FF0622-75E4-48B8-A617-5428CA5926CE}" type="datetimeFigureOut">
              <a:t>2021/6/24</a:t>
            </a:fld>
            <a:endParaRPr lang="zh-CN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zh-CN"/>
          </a:p>
        </p:txBody>
      </p:sp>
      <p:sp>
        <p:nvSpPr>
          <p:cNvPr id="6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dirty="0"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8245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3071" y="1447800"/>
            <a:ext cx="10935955" cy="4890370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latinLnBrk="0">
              <a:defRPr lang="zh-CN" sz="2800" b="0">
                <a:solidFill>
                  <a:schemeClr val="tx1">
                    <a:tint val="75000"/>
                  </a:schemeClr>
                </a:solidFill>
                <a:ea typeface="Microsoft YaHei UI" panose="020B0503020204020204" pitchFamily="34" charset="-122"/>
              </a:defRPr>
            </a:lvl1pPr>
          </a:lstStyle>
          <a:p>
            <a:fld id="{BA875541-8164-4CC7-9F2F-6F0C49BB858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70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</p:sldLayoutIdLst>
  <p:txStyles>
    <p:titleStyle>
      <a:lvl1pPr algn="l" defTabSz="457200" rtl="0" eaLnBrk="1" latinLnBrk="0" hangingPunct="1">
        <a:spcBef>
          <a:spcPct val="0"/>
        </a:spcBef>
        <a:buNone/>
        <a:defRPr lang="zh-CN" sz="4200" b="0" kern="1200">
          <a:solidFill>
            <a:schemeClr val="tx2"/>
          </a:solidFill>
          <a:latin typeface="+mj-lt"/>
          <a:ea typeface="Microsoft YaHei UI" panose="020B0503020204020204" pitchFamily="34" charset="-122"/>
          <a:cs typeface="+mj-cs"/>
        </a:defRPr>
      </a:lvl1pPr>
      <a:lvl2pPr eaLnBrk="1" latinLnBrk="0" hangingPunct="1">
        <a:defRPr lang="zh-CN">
          <a:solidFill>
            <a:schemeClr val="tx2"/>
          </a:solidFill>
        </a:defRPr>
      </a:lvl2pPr>
      <a:lvl3pPr eaLnBrk="1" latinLnBrk="0" hangingPunct="1">
        <a:defRPr lang="zh-CN">
          <a:solidFill>
            <a:schemeClr val="tx2"/>
          </a:solidFill>
        </a:defRPr>
      </a:lvl3pPr>
      <a:lvl4pPr eaLnBrk="1" latinLnBrk="0" hangingPunct="1">
        <a:defRPr lang="zh-CN">
          <a:solidFill>
            <a:schemeClr val="tx2"/>
          </a:solidFill>
        </a:defRPr>
      </a:lvl4pPr>
      <a:lvl5pPr eaLnBrk="1" latinLnBrk="0" hangingPunct="1">
        <a:defRPr lang="zh-CN">
          <a:solidFill>
            <a:schemeClr val="tx2"/>
          </a:solidFill>
        </a:defRPr>
      </a:lvl5pPr>
      <a:lvl6pPr eaLnBrk="1" latinLnBrk="0" hangingPunct="1">
        <a:defRPr lang="zh-CN">
          <a:solidFill>
            <a:schemeClr val="tx2"/>
          </a:solidFill>
        </a:defRPr>
      </a:lvl6pPr>
      <a:lvl7pPr eaLnBrk="1" latinLnBrk="0" hangingPunct="1">
        <a:defRPr lang="zh-CN">
          <a:solidFill>
            <a:schemeClr val="tx2"/>
          </a:solidFill>
        </a:defRPr>
      </a:lvl7pPr>
      <a:lvl8pPr eaLnBrk="1" latinLnBrk="0" hangingPunct="1">
        <a:defRPr lang="zh-CN">
          <a:solidFill>
            <a:schemeClr val="tx2"/>
          </a:solidFill>
        </a:defRPr>
      </a:lvl8pPr>
      <a:lvl9pPr eaLnBrk="1" latinLnBrk="0" hangingPunct="1">
        <a:defRPr lang="zh-CN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2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800" b="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Microsoft YaHei UI" panose="020B0503020204020204" pitchFamily="34" charset="-122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6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400" b="0" kern="1200">
          <a:solidFill>
            <a:schemeClr val="tx1"/>
          </a:solidFill>
          <a:latin typeface="+mj-lt"/>
          <a:ea typeface="Microsoft YaHei UI" panose="020B0503020204020204" pitchFamily="34" charset="-122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lang="zh-CN" sz="1200" b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zh-CN"/>
      </a:defPPr>
      <a:lvl1pPr marL="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acwing.com/solution/content/16777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bilibili.com/video/BV1ax411U7zk/?spm_id_from=333.788.videocard.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9177" y="3506598"/>
            <a:ext cx="8825658" cy="2218773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C000"/>
                </a:solidFill>
              </a:rPr>
              <a:t>信息学院</a:t>
            </a:r>
            <a:r>
              <a:rPr lang="zh-CN" altLang="zh-CN" sz="3600" b="1" dirty="0">
                <a:solidFill>
                  <a:srgbClr val="FFC000"/>
                </a:solidFill>
              </a:rPr>
              <a:t>| </a:t>
            </a:r>
            <a:r>
              <a:rPr lang="zh-CN" altLang="en-US" sz="3600" b="1" dirty="0">
                <a:solidFill>
                  <a:srgbClr val="FFC000"/>
                </a:solidFill>
              </a:rPr>
              <a:t>在线编程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实践</a:t>
            </a:r>
            <a:endParaRPr lang="en-US" altLang="zh-CN" sz="3600" b="1" dirty="0" smtClean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cap="none" dirty="0" smtClean="0">
                <a:solidFill>
                  <a:srgbClr val="FFC000"/>
                </a:solidFill>
              </a:rPr>
              <a:t>By Andy</a:t>
            </a:r>
            <a:r>
              <a:rPr lang="zh-CN" altLang="en-US" sz="3600" b="1" cap="none" dirty="0" smtClean="0">
                <a:solidFill>
                  <a:srgbClr val="FFC000"/>
                </a:solidFill>
              </a:rPr>
              <a:t> </a:t>
            </a:r>
            <a:r>
              <a:rPr lang="en-US" altLang="zh-CN" sz="3600" b="1" cap="none" dirty="0" smtClean="0">
                <a:solidFill>
                  <a:srgbClr val="FFC000"/>
                </a:solidFill>
              </a:rPr>
              <a:t>&amp; lifeboat</a:t>
            </a:r>
            <a:endParaRPr lang="en-US" altLang="zh-CN" sz="36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zh-CN" sz="3600" b="1" dirty="0">
                <a:solidFill>
                  <a:srgbClr val="FFC000"/>
                </a:solidFill>
              </a:rPr>
              <a:t>2021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年</a:t>
            </a:r>
            <a:r>
              <a:rPr lang="en-US" altLang="zh-CN" sz="3600" b="1" dirty="0">
                <a:solidFill>
                  <a:srgbClr val="FFC000"/>
                </a:solidFill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</a:rPr>
              <a:t>月</a:t>
            </a:r>
            <a:endParaRPr lang="en-US" altLang="zh-CN" sz="3600" b="1" dirty="0">
              <a:solidFill>
                <a:srgbClr val="FFC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6E241F11-C3AA-4468-B49C-A0A93AC0DF16}"/>
              </a:ext>
            </a:extLst>
          </p:cNvPr>
          <p:cNvSpPr txBox="1">
            <a:spLocks/>
          </p:cNvSpPr>
          <p:nvPr/>
        </p:nvSpPr>
        <p:spPr>
          <a:xfrm>
            <a:off x="1041807" y="1674006"/>
            <a:ext cx="9582952" cy="118689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zh-CN" sz="7200" b="0" kern="1200">
                <a:solidFill>
                  <a:schemeClr val="tx2"/>
                </a:solidFill>
                <a:latin typeface="+mj-lt"/>
                <a:ea typeface="Microsoft YaHei UI" panose="020B0503020204020204" pitchFamily="34" charset="-122"/>
                <a:cs typeface="+mj-cs"/>
              </a:defRPr>
            </a:lvl1pPr>
            <a:lvl2pPr eaLnBrk="1" latinLnBrk="0" hangingPunct="1">
              <a:defRPr lang="zh-CN">
                <a:solidFill>
                  <a:schemeClr val="tx2"/>
                </a:solidFill>
              </a:defRPr>
            </a:lvl2pPr>
            <a:lvl3pPr eaLnBrk="1" latinLnBrk="0" hangingPunct="1">
              <a:defRPr lang="zh-CN">
                <a:solidFill>
                  <a:schemeClr val="tx2"/>
                </a:solidFill>
              </a:defRPr>
            </a:lvl3pPr>
            <a:lvl4pPr eaLnBrk="1" latinLnBrk="0" hangingPunct="1">
              <a:defRPr lang="zh-CN">
                <a:solidFill>
                  <a:schemeClr val="tx2"/>
                </a:solidFill>
              </a:defRPr>
            </a:lvl4pPr>
            <a:lvl5pPr eaLnBrk="1" latinLnBrk="0" hangingPunct="1">
              <a:defRPr lang="zh-CN">
                <a:solidFill>
                  <a:schemeClr val="tx2"/>
                </a:solidFill>
              </a:defRPr>
            </a:lvl5pPr>
            <a:lvl6pPr eaLnBrk="1" latinLnBrk="0" hangingPunct="1">
              <a:defRPr lang="zh-CN">
                <a:solidFill>
                  <a:schemeClr val="tx2"/>
                </a:solidFill>
              </a:defRPr>
            </a:lvl6pPr>
            <a:lvl7pPr eaLnBrk="1" latinLnBrk="0" hangingPunct="1">
              <a:defRPr lang="zh-CN">
                <a:solidFill>
                  <a:schemeClr val="tx2"/>
                </a:solidFill>
              </a:defRPr>
            </a:lvl7pPr>
            <a:lvl8pPr eaLnBrk="1" latinLnBrk="0" hangingPunct="1">
              <a:defRPr lang="zh-CN">
                <a:solidFill>
                  <a:schemeClr val="tx2"/>
                </a:solidFill>
              </a:defRPr>
            </a:lvl8pPr>
            <a:lvl9pPr eaLnBrk="1" latinLnBrk="0" hangingPunct="1">
              <a:defRPr lang="zh-CN"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1"/>
                </a:solidFill>
              </a:rPr>
              <a:t>C++</a:t>
            </a:r>
            <a:r>
              <a:rPr lang="zh-CN" altLang="en-US" sz="5400" dirty="0">
                <a:solidFill>
                  <a:schemeClr val="tx1"/>
                </a:solidFill>
              </a:rPr>
              <a:t>程序设计实践</a:t>
            </a:r>
          </a:p>
        </p:txBody>
      </p:sp>
    </p:spTree>
    <p:extLst>
      <p:ext uri="{BB962C8B-B14F-4D97-AF65-F5344CB8AC3E}">
        <p14:creationId xmlns:p14="http://schemas.microsoft.com/office/powerpoint/2010/main" val="55534657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快速排序的双指针解法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754" y="1684239"/>
            <a:ext cx="10304496" cy="449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962322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快速排序的双指针解法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881" y="1956697"/>
            <a:ext cx="10466718" cy="354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380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6C266B-68F9-4AC4-A60E-872E659C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总代码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2B9E901-797C-4090-BB8A-2AFF54619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544" r="25985"/>
          <a:stretch/>
        </p:blipFill>
        <p:spPr>
          <a:xfrm>
            <a:off x="340059" y="1193952"/>
            <a:ext cx="2667623" cy="16431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69BB688-A8B5-4D97-8151-666C16A58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713" y="1193952"/>
            <a:ext cx="7995702" cy="469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5405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439CA3-A9C5-41FA-871D-B6510CDD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</a:t>
            </a:r>
            <a:r>
              <a:rPr lang="zh-CN" altLang="en-US" dirty="0"/>
              <a:t>总代码</a:t>
            </a:r>
            <a:r>
              <a:rPr lang="en-US" altLang="zh-CN" dirty="0"/>
              <a:t>: </a:t>
            </a:r>
            <a:r>
              <a:rPr lang="zh-CN" altLang="en-US" dirty="0"/>
              <a:t>快排模板 </a:t>
            </a:r>
            <a:r>
              <a:rPr lang="zh-CN" altLang="en-US" sz="2800" dirty="0">
                <a:hlinkClick r:id="rId2"/>
              </a:rPr>
              <a:t>模板边界分析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DB9DA50D-75FD-4395-AFA9-36C7C525D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5130" y="1135724"/>
            <a:ext cx="7996594" cy="54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2462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5558" y="237770"/>
            <a:ext cx="8947589" cy="824549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AB250E2F-27CD-4F60-9216-A58777505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636" y="1357648"/>
            <a:ext cx="8819568" cy="489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18346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DCD5CBF-F338-42F9-BF55-0AA313E0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调用</a:t>
            </a:r>
            <a:r>
              <a:rPr lang="en-US" altLang="zh-CN" dirty="0"/>
              <a:t>STL</a:t>
            </a:r>
            <a:r>
              <a:rPr lang="zh-CN" altLang="en-US" dirty="0"/>
              <a:t>模板库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62409CF-A434-4556-B9F1-C329D4608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57413"/>
            <a:ext cx="8206426" cy="52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0194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E358D5-1A28-40C6-816C-B2F8DAFE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3600" dirty="0"/>
              <a:t>这个</a:t>
            </a:r>
            <a:r>
              <a:rPr lang="en-US" altLang="zh-CN" sz="3600" dirty="0" err="1"/>
              <a:t>quick_sort</a:t>
            </a:r>
            <a:r>
              <a:rPr lang="zh-CN" altLang="en-US" sz="3600" dirty="0"/>
              <a:t>模板性能与算法库</a:t>
            </a:r>
            <a:r>
              <a:rPr lang="en-US" altLang="zh-CN" sz="3600" dirty="0"/>
              <a:t>sort</a:t>
            </a:r>
            <a:r>
              <a:rPr lang="zh-CN" altLang="en-US" sz="3600" dirty="0"/>
              <a:t>差不多！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B105458B-4832-47A5-A1EA-165BE660E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17" y="1460679"/>
            <a:ext cx="8779762" cy="4891088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7E406B6E-FFA6-4330-B9FF-82AAE1D48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22"/>
          <a:stretch/>
        </p:blipFill>
        <p:spPr>
          <a:xfrm>
            <a:off x="9414455" y="1460679"/>
            <a:ext cx="2493973" cy="4891088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90906989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32427" y="5316650"/>
            <a:ext cx="8550368" cy="95352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>
                <a:latin typeface="Microsoft YaHei UI" panose="020B0503020204020204" pitchFamily="34" charset="-122"/>
              </a:rPr>
              <a:t>2</a:t>
            </a:r>
            <a:r>
              <a:rPr lang="zh-CN" altLang="en-US" sz="5400" dirty="0">
                <a:latin typeface="Microsoft YaHei UI" panose="020B0503020204020204" pitchFamily="34" charset="-122"/>
              </a:rPr>
              <a:t>：</a:t>
            </a:r>
            <a:r>
              <a:rPr lang="zh-CN" altLang="en-US" sz="5400" dirty="0"/>
              <a:t>快速选择第</a:t>
            </a:r>
            <a:r>
              <a:rPr lang="en-US" altLang="zh-CN" sz="5400" dirty="0"/>
              <a:t>k</a:t>
            </a:r>
            <a:r>
              <a:rPr lang="zh-CN" altLang="en-US" sz="5400" dirty="0"/>
              <a:t>个数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95E6F099-9A0E-42F4-BBE6-1ADD0F164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27" y="587829"/>
            <a:ext cx="8550368" cy="435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67005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快速选择第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657725A5-1D6A-4715-81F6-C86B8336B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59" y="1226041"/>
            <a:ext cx="8795063" cy="55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963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099567-E18A-4A54-B588-73D90C87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简单粗暴的思路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2C30D4-5395-481F-B26A-1559671B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将数组从小到大排序（</a:t>
            </a:r>
            <a:r>
              <a:rPr lang="en-US" altLang="zh-CN" dirty="0"/>
              <a:t>sort</a:t>
            </a:r>
            <a:r>
              <a:rPr lang="zh-CN" altLang="en-US" dirty="0"/>
              <a:t>快速排序）</a:t>
            </a:r>
            <a:endParaRPr lang="en-US" altLang="zh-CN" dirty="0"/>
          </a:p>
          <a:p>
            <a:r>
              <a:rPr lang="zh-CN" altLang="en-US" dirty="0"/>
              <a:t>输出排序后的第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  <a:r>
              <a:rPr lang="en-US" altLang="zh-CN" dirty="0"/>
              <a:t>!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431432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29789" y="2676088"/>
            <a:ext cx="9582952" cy="1186892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6600" dirty="0"/>
              <a:t>分治算法</a:t>
            </a:r>
          </a:p>
        </p:txBody>
      </p:sp>
    </p:spTree>
    <p:extLst>
      <p:ext uri="{BB962C8B-B14F-4D97-AF65-F5344CB8AC3E}">
        <p14:creationId xmlns:p14="http://schemas.microsoft.com/office/powerpoint/2010/main" val="393474192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1BDA1FDB-E94B-4B66-93B8-2816C912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18" y="87781"/>
            <a:ext cx="9800023" cy="824549"/>
          </a:xfrm>
        </p:spPr>
        <p:txBody>
          <a:bodyPr/>
          <a:lstStyle/>
          <a:p>
            <a:r>
              <a:rPr lang="zh-CN" altLang="en-US" dirty="0"/>
              <a:t>快速选择算法</a:t>
            </a:r>
            <a:r>
              <a:rPr lang="en-US" altLang="zh-CN" dirty="0"/>
              <a:t>[L,R,K] </a:t>
            </a:r>
            <a:r>
              <a:rPr lang="zh-CN" altLang="en-US" dirty="0"/>
              <a:t>左边区间长度为</a:t>
            </a:r>
            <a:r>
              <a:rPr lang="en-US" altLang="zh-CN" dirty="0"/>
              <a:t>SL,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2AC808C-483A-49B8-862D-B6E28739C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17"/>
          <a:stretch/>
        </p:blipFill>
        <p:spPr>
          <a:xfrm>
            <a:off x="6234348" y="1231827"/>
            <a:ext cx="4789968" cy="1355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088A6A0-3A10-47B8-BEC6-0EF6D7E16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64"/>
          <a:stretch/>
        </p:blipFill>
        <p:spPr>
          <a:xfrm>
            <a:off x="6234347" y="3159052"/>
            <a:ext cx="4789968" cy="1327106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6860CC48-18BF-4A36-90B2-282C7654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8" y="1085096"/>
            <a:ext cx="5748271" cy="5535134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确定分区点</a:t>
            </a:r>
            <a:r>
              <a:rPr lang="en-US" altLang="zh-CN" dirty="0"/>
              <a:t>X</a:t>
            </a:r>
            <a:br>
              <a:rPr lang="en-US" altLang="zh-CN" dirty="0"/>
            </a:br>
            <a:r>
              <a:rPr lang="zh-CN" altLang="en-US" dirty="0"/>
              <a:t>可取值</a:t>
            </a:r>
            <a:r>
              <a:rPr lang="en-US" altLang="zh-CN" dirty="0"/>
              <a:t>: L, R, L+R/2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&lt;=X</a:t>
            </a:r>
            <a:r>
              <a:rPr lang="zh-CN" altLang="en-US" dirty="0"/>
              <a:t>的移动到左边，把</a:t>
            </a:r>
            <a:r>
              <a:rPr lang="en-US" altLang="zh-CN" dirty="0"/>
              <a:t>&gt;=X</a:t>
            </a:r>
            <a:r>
              <a:rPr lang="zh-CN" altLang="en-US" dirty="0"/>
              <a:t>的移动到右边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(X</a:t>
            </a:r>
            <a:r>
              <a:rPr lang="zh-CN" altLang="en-US" dirty="0"/>
              <a:t>未必是左边界端点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If (SL&gt; K) </a:t>
            </a:r>
            <a:br>
              <a:rPr lang="en-US" altLang="zh-CN" dirty="0"/>
            </a:br>
            <a:r>
              <a:rPr lang="zh-CN" altLang="en-US" dirty="0"/>
              <a:t>递归左边分区找第</a:t>
            </a:r>
            <a:r>
              <a:rPr lang="en-US" altLang="zh-CN" dirty="0"/>
              <a:t>K</a:t>
            </a:r>
            <a:r>
              <a:rPr lang="zh-CN" altLang="en-US" dirty="0"/>
              <a:t>个数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递归右边分区找第</a:t>
            </a:r>
            <a:r>
              <a:rPr lang="en-US" altLang="zh-CN" dirty="0"/>
              <a:t>(K-SL)</a:t>
            </a:r>
            <a:r>
              <a:rPr lang="zh-CN" altLang="en-US" dirty="0"/>
              <a:t>个数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665BB9A-2015-4FAC-BD1C-D651992C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347" y="4990709"/>
            <a:ext cx="4789968" cy="14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018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74FF584-C400-484D-B822-4AA02D16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</a:t>
            </a:r>
            <a:r>
              <a:rPr lang="en-US" altLang="zh-CN" dirty="0"/>
              <a:t>Y</a:t>
            </a:r>
            <a:r>
              <a:rPr lang="zh-CN" altLang="en-US" dirty="0"/>
              <a:t>总的代码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xmlns="" id="{5315BA76-7113-424A-A43B-A3AAD7857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91" y="1627777"/>
            <a:ext cx="3048224" cy="180122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B0094CE0-7B4A-4E85-A369-4D33A585E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41" y="1627777"/>
            <a:ext cx="8565968" cy="42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4052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246CB95-8CC4-4653-A883-14315969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快速选择参考代码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EC2532AA-4328-4FBC-A478-555696819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3700"/>
          <a:stretch/>
        </p:blipFill>
        <p:spPr>
          <a:xfrm>
            <a:off x="645130" y="1129785"/>
            <a:ext cx="6575477" cy="20295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6BFC689-4C21-48AF-9195-FABDA7D5A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73" b="27903"/>
          <a:stretch/>
        </p:blipFill>
        <p:spPr>
          <a:xfrm>
            <a:off x="645130" y="3179518"/>
            <a:ext cx="6575477" cy="18464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E18A4F0-E1A2-45BB-8B6F-49C19DF979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0"/>
          <a:stretch/>
        </p:blipFill>
        <p:spPr>
          <a:xfrm>
            <a:off x="645130" y="5073223"/>
            <a:ext cx="6575477" cy="16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5752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7575DF9-3992-41D7-9B82-1B447DB0A6E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3D24AC05-317D-4E3F-B180-89E732A40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9291" y="1400503"/>
            <a:ext cx="9404723" cy="518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5363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24306" y="5537915"/>
            <a:ext cx="9173310" cy="101675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lang="zh-CN" altLang="en-US" sz="5400" dirty="0"/>
              <a:t>例题</a:t>
            </a:r>
            <a:r>
              <a:rPr lang="en-US" altLang="zh-CN" sz="5400" dirty="0"/>
              <a:t>3 </a:t>
            </a:r>
            <a:r>
              <a:rPr lang="zh-CN" altLang="en-US" sz="5400" dirty="0"/>
              <a:t>输出前</a:t>
            </a:r>
            <a:r>
              <a:rPr lang="en-US" altLang="zh-CN" sz="5400" dirty="0"/>
              <a:t>K</a:t>
            </a:r>
            <a:r>
              <a:rPr lang="zh-CN" altLang="en-US" sz="5400" dirty="0"/>
              <a:t>大的数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29D39622-810D-4D52-AE38-C9181B218D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04"/>
          <a:stretch/>
        </p:blipFill>
        <p:spPr>
          <a:xfrm>
            <a:off x="1923376" y="599549"/>
            <a:ext cx="7375169" cy="47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893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输出前</a:t>
            </a:r>
            <a:r>
              <a:rPr lang="en-US" altLang="zh-CN" dirty="0"/>
              <a:t>k</a:t>
            </a:r>
            <a:r>
              <a:rPr lang="zh-CN" altLang="en-US" dirty="0"/>
              <a:t>大的数</a:t>
            </a:r>
            <a:r>
              <a:rPr lang="zh-CN" altLang="zh-CN" dirty="0">
                <a:latin typeface="Microsoft YaHei UI" panose="020B0503020204020204" pitchFamily="34" charset="-122"/>
              </a:rPr>
              <a:t/>
            </a:r>
            <a:br>
              <a:rPr lang="zh-CN" altLang="zh-CN" dirty="0">
                <a:latin typeface="Microsoft YaHei UI" panose="020B0503020204020204" pitchFamily="34" charset="-122"/>
              </a:rPr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146" y="1258122"/>
            <a:ext cx="9590105" cy="50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12356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099567-E18A-4A54-B588-73D90C87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简单粗暴的思路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082C30D4-5395-481F-B26A-1559671B5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将数组从小到大排序（</a:t>
            </a:r>
            <a:r>
              <a:rPr lang="en-US" altLang="zh-CN" sz="4000" dirty="0"/>
              <a:t>sort</a:t>
            </a:r>
            <a:r>
              <a:rPr lang="zh-CN" altLang="en-US" sz="4000" dirty="0"/>
              <a:t>快速排序）</a:t>
            </a:r>
            <a:endParaRPr lang="en-US" altLang="zh-CN" sz="4000" dirty="0"/>
          </a:p>
          <a:p>
            <a:r>
              <a:rPr lang="zh-CN" altLang="en-US" sz="4000" dirty="0"/>
              <a:t>输出排序后数组的</a:t>
            </a: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倒数</a:t>
            </a:r>
            <a:r>
              <a:rPr lang="en-US" altLang="zh-CN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K</a:t>
            </a:r>
            <a:r>
              <a:rPr lang="zh-CN" altLang="en-US" sz="4000" b="1" dirty="0">
                <a:solidFill>
                  <a:srgbClr val="FF0000"/>
                </a:solidFill>
                <a:highlight>
                  <a:srgbClr val="FFFF00"/>
                </a:highlight>
              </a:rPr>
              <a:t>个数</a:t>
            </a:r>
            <a:r>
              <a:rPr lang="en-US" altLang="zh-CN" sz="4000" dirty="0"/>
              <a:t>(</a:t>
            </a:r>
            <a:r>
              <a:rPr lang="zh-CN" altLang="en-US" sz="4000" dirty="0"/>
              <a:t>从大到小排序</a:t>
            </a:r>
            <a:r>
              <a:rPr lang="en-US" altLang="zh-CN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846998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6588E9-11C4-4329-AF35-9CC5BA51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F6E3B014-80BF-4932-9D53-F02166000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78895"/>
            <a:ext cx="7411049" cy="54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841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E33A05-6286-4330-90FF-77DABF67C2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83A198AF-886C-4606-9E01-0077695C6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901" y="1227083"/>
            <a:ext cx="9404722" cy="520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80618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快选题解思路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982" y="1248294"/>
            <a:ext cx="10690301" cy="4900258"/>
          </a:xfrm>
        </p:spPr>
        <p:txBody>
          <a:bodyPr>
            <a:noAutofit/>
          </a:bodyPr>
          <a:lstStyle/>
          <a:p>
            <a:pPr marL="235585" indent="-514350">
              <a:lnSpc>
                <a:spcPct val="170000"/>
              </a:lnSpc>
              <a:spcBef>
                <a:spcPts val="2645"/>
              </a:spcBef>
              <a:buFont typeface="+mj-lt"/>
              <a:buAutoNum type="arabicPeriod"/>
            </a:pPr>
            <a:r>
              <a:rPr lang="zh-CN" altLang="en-US" spc="-5" dirty="0">
                <a:latin typeface="+mn-lt"/>
                <a:cs typeface="微软雅黑"/>
              </a:rPr>
              <a:t>把前</a:t>
            </a:r>
            <a:r>
              <a:rPr lang="en-US" altLang="zh-CN" spc="-5" dirty="0">
                <a:latin typeface="+mn-lt"/>
                <a:cs typeface="Courier New"/>
              </a:rPr>
              <a:t>k</a:t>
            </a:r>
            <a:r>
              <a:rPr lang="zh-CN" altLang="en-US" spc="-5" dirty="0">
                <a:latin typeface="+mn-lt"/>
                <a:cs typeface="微软雅黑"/>
              </a:rPr>
              <a:t>大的都弄到数组最右</a:t>
            </a:r>
            <a:r>
              <a:rPr lang="zh-CN" altLang="en-US" dirty="0">
                <a:latin typeface="+mn-lt"/>
                <a:cs typeface="微软雅黑"/>
              </a:rPr>
              <a:t>边</a:t>
            </a:r>
            <a:endParaRPr lang="en-US" altLang="zh-CN" spc="-5" dirty="0">
              <a:latin typeface="+mn-lt"/>
              <a:cs typeface="微软雅黑"/>
            </a:endParaRPr>
          </a:p>
          <a:p>
            <a:pPr marL="235585" indent="-514350">
              <a:lnSpc>
                <a:spcPct val="170000"/>
              </a:lnSpc>
              <a:spcBef>
                <a:spcPts val="2645"/>
              </a:spcBef>
              <a:buFont typeface="+mj-lt"/>
              <a:buAutoNum type="arabicPeriod"/>
            </a:pPr>
            <a:r>
              <a:rPr lang="zh-CN" altLang="en-US" spc="-5" dirty="0">
                <a:latin typeface="+mn-lt"/>
                <a:cs typeface="微软雅黑"/>
              </a:rPr>
              <a:t>对这</a:t>
            </a:r>
            <a:r>
              <a:rPr lang="zh-CN" altLang="en-US" dirty="0">
                <a:latin typeface="+mn-lt"/>
                <a:cs typeface="微软雅黑"/>
              </a:rPr>
              <a:t>最</a:t>
            </a:r>
            <a:r>
              <a:rPr lang="zh-CN" altLang="en-US" spc="-5" dirty="0">
                <a:latin typeface="+mn-lt"/>
                <a:cs typeface="微软雅黑"/>
              </a:rPr>
              <a:t>右</a:t>
            </a:r>
            <a:r>
              <a:rPr lang="zh-CN" altLang="en-US" spc="20" dirty="0">
                <a:latin typeface="+mn-lt"/>
                <a:cs typeface="微软雅黑"/>
              </a:rPr>
              <a:t>边</a:t>
            </a:r>
            <a:r>
              <a:rPr lang="en-US" altLang="zh-CN" spc="-5" dirty="0">
                <a:solidFill>
                  <a:srgbClr val="7030A0"/>
                </a:solidFill>
                <a:latin typeface="+mn-lt"/>
                <a:cs typeface="Courier New"/>
              </a:rPr>
              <a:t>k</a:t>
            </a:r>
            <a:r>
              <a:rPr lang="zh-CN" altLang="en-US" spc="-5" dirty="0">
                <a:latin typeface="+mn-lt"/>
                <a:cs typeface="微软雅黑"/>
              </a:rPr>
              <a:t>个</a:t>
            </a:r>
            <a:r>
              <a:rPr lang="zh-CN" altLang="en-US" dirty="0">
                <a:latin typeface="+mn-lt"/>
                <a:cs typeface="微软雅黑"/>
              </a:rPr>
              <a:t>元</a:t>
            </a:r>
            <a:r>
              <a:rPr lang="zh-CN" altLang="en-US" spc="-5" dirty="0">
                <a:latin typeface="+mn-lt"/>
                <a:cs typeface="微软雅黑"/>
              </a:rPr>
              <a:t>素排</a:t>
            </a:r>
            <a:r>
              <a:rPr lang="zh-CN" altLang="en-US" dirty="0">
                <a:latin typeface="+mn-lt"/>
                <a:cs typeface="微软雅黑"/>
              </a:rPr>
              <a:t>序</a:t>
            </a:r>
            <a:r>
              <a:rPr lang="zh-CN" altLang="en-US" spc="-5" dirty="0">
                <a:latin typeface="+mn-lt"/>
                <a:cs typeface="微软雅黑"/>
              </a:rPr>
              <a:t>后再输出</a:t>
            </a:r>
            <a:endParaRPr lang="en-US" altLang="zh-CN" spc="-5" dirty="0">
              <a:latin typeface="+mn-lt"/>
              <a:cs typeface="微软雅黑"/>
            </a:endParaRPr>
          </a:p>
          <a:p>
            <a:pPr marL="235585" indent="-514350">
              <a:lnSpc>
                <a:spcPct val="170000"/>
              </a:lnSpc>
              <a:spcBef>
                <a:spcPts val="2645"/>
              </a:spcBef>
              <a:buFont typeface="+mj-lt"/>
              <a:buAutoNum type="arabicPeriod"/>
            </a:pPr>
            <a:r>
              <a:rPr lang="zh-CN" altLang="en-US" spc="-5" dirty="0">
                <a:latin typeface="+mn-lt"/>
                <a:cs typeface="微软雅黑"/>
              </a:rPr>
              <a:t>复杂度 </a:t>
            </a:r>
            <a:r>
              <a:rPr lang="en-US" altLang="zh-CN" spc="-5" dirty="0">
                <a:latin typeface="+mn-lt"/>
                <a:cs typeface="微软雅黑"/>
              </a:rPr>
              <a:t>(O(k)+ </a:t>
            </a:r>
            <a:r>
              <a:rPr lang="en-US" altLang="zh-CN" spc="-5" dirty="0" err="1">
                <a:latin typeface="+mn-lt"/>
                <a:cs typeface="微软雅黑"/>
              </a:rPr>
              <a:t>Klog</a:t>
            </a:r>
            <a:r>
              <a:rPr lang="en-US" altLang="zh-CN" spc="-5" dirty="0">
                <a:latin typeface="+mn-lt"/>
                <a:cs typeface="微软雅黑"/>
              </a:rPr>
              <a:t>(k))  k</a:t>
            </a:r>
            <a:r>
              <a:rPr lang="zh-CN" altLang="en-US" spc="-5" dirty="0">
                <a:latin typeface="+mn-lt"/>
                <a:cs typeface="微软雅黑"/>
              </a:rPr>
              <a:t>远小于</a:t>
            </a:r>
            <a:r>
              <a:rPr lang="en-US" altLang="zh-CN" spc="-5" dirty="0">
                <a:latin typeface="+mn-lt"/>
                <a:cs typeface="微软雅黑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7825097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分治的基本概念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>
                <a:effectLst/>
              </a:rPr>
              <a:t>分治法是一种很重要的算法，也就是分而治之（</a:t>
            </a:r>
            <a:r>
              <a:rPr lang="en-US" altLang="zh-CN" dirty="0">
                <a:effectLst/>
              </a:rPr>
              <a:t>Divide and Conquer</a:t>
            </a:r>
            <a:r>
              <a:rPr lang="zh-CN" altLang="en-US" dirty="0">
                <a:effectLst/>
              </a:rPr>
              <a:t>，缩写为</a:t>
            </a:r>
            <a:r>
              <a:rPr lang="en-US" altLang="zh-CN" dirty="0">
                <a:effectLst/>
              </a:rPr>
              <a:t>D</a:t>
            </a:r>
            <a:r>
              <a:rPr lang="zh-CN" altLang="en-US" dirty="0">
                <a:effectLst/>
              </a:rPr>
              <a:t>＆</a:t>
            </a:r>
            <a:r>
              <a:rPr lang="en-US" altLang="zh-CN" dirty="0">
                <a:effectLst/>
              </a:rPr>
              <a:t>C</a:t>
            </a:r>
            <a:r>
              <a:rPr lang="zh-CN" altLang="en-US" dirty="0">
                <a:effectLst/>
              </a:rPr>
              <a:t>）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分治重要的三个步骤：</a:t>
            </a:r>
            <a:endParaRPr lang="en-US" altLang="zh-CN" dirty="0">
              <a:effectLst/>
            </a:endParaRPr>
          </a:p>
          <a:p>
            <a:pPr lvl="1"/>
            <a:r>
              <a:rPr lang="zh-CN" altLang="en-US" dirty="0">
                <a:solidFill>
                  <a:srgbClr val="7030A0"/>
                </a:solidFill>
                <a:effectLst/>
              </a:rPr>
              <a:t>分解</a:t>
            </a:r>
            <a:r>
              <a:rPr lang="zh-CN" altLang="en-US" dirty="0">
                <a:effectLst/>
              </a:rPr>
              <a:t>：将原问题分解为若干个规模较小，相互独立，与原问题形式相同的子问题；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effectLst/>
              </a:rPr>
              <a:t>解决</a:t>
            </a:r>
            <a:r>
              <a:rPr lang="zh-CN" altLang="en-US" dirty="0">
                <a:effectLst/>
              </a:rPr>
              <a:t>：若子问题规模较小而容易被解决则直接解，否则递归地解各个子问题；</a:t>
            </a:r>
          </a:p>
          <a:p>
            <a:pPr lvl="1"/>
            <a:r>
              <a:rPr lang="zh-CN" altLang="en-US" dirty="0">
                <a:solidFill>
                  <a:srgbClr val="7030A0"/>
                </a:solidFill>
                <a:effectLst/>
              </a:rPr>
              <a:t>合并</a:t>
            </a:r>
            <a:r>
              <a:rPr lang="zh-CN" altLang="en-US" dirty="0">
                <a:effectLst/>
              </a:rPr>
              <a:t>：将各个子问题的解合并为原问题的解。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常见的分治算法还有快速排序、归并排序，二分算法等。</a:t>
            </a:r>
          </a:p>
        </p:txBody>
      </p:sp>
    </p:spTree>
    <p:extLst>
      <p:ext uri="{BB962C8B-B14F-4D97-AF65-F5344CB8AC3E}">
        <p14:creationId xmlns:p14="http://schemas.microsoft.com/office/powerpoint/2010/main" val="409803736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779030" cy="824549"/>
          </a:xfrm>
        </p:spPr>
        <p:txBody>
          <a:bodyPr/>
          <a:lstStyle/>
          <a:p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快选思路：假设</a:t>
            </a:r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已经放在指定位置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45130" y="3612220"/>
            <a:ext cx="10697784" cy="300629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以</a:t>
            </a:r>
            <a:r>
              <a:rPr lang="en-US" altLang="zh-CN" dirty="0"/>
              <a:t>key</a:t>
            </a:r>
            <a:r>
              <a:rPr lang="zh-CN" altLang="en-US" dirty="0"/>
              <a:t>为分界的右区间的元素个数为</a:t>
            </a:r>
            <a:r>
              <a:rPr lang="en-US" altLang="zh-CN" dirty="0"/>
              <a:t>a</a:t>
            </a:r>
            <a:r>
              <a:rPr lang="zh-CN" altLang="en-US" dirty="0"/>
              <a:t>，左区间的元素个数为</a:t>
            </a:r>
            <a:r>
              <a:rPr lang="en-US" altLang="zh-CN" dirty="0"/>
              <a:t>b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a== k, </a:t>
            </a:r>
            <a:r>
              <a:rPr lang="zh-CN" altLang="en-US" dirty="0"/>
              <a:t>则退出快选</a:t>
            </a:r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/>
              <a:t>a&gt;k</a:t>
            </a:r>
            <a:r>
              <a:rPr lang="zh-CN" altLang="en-US" dirty="0"/>
              <a:t>，继续对右区间快选</a:t>
            </a:r>
            <a:endParaRPr lang="en-US" altLang="zh-CN" dirty="0">
              <a:solidFill>
                <a:srgbClr val="7030A0"/>
              </a:solidFill>
            </a:endParaRPr>
          </a:p>
          <a:p>
            <a:r>
              <a:rPr lang="zh-CN" altLang="en-US" dirty="0"/>
              <a:t>如果</a:t>
            </a:r>
            <a:r>
              <a:rPr lang="en-US" altLang="zh-CN" dirty="0"/>
              <a:t>a&lt;k, </a:t>
            </a:r>
            <a:r>
              <a:rPr lang="zh-CN" altLang="en-US" dirty="0"/>
              <a:t>则在左区间中快选 </a:t>
            </a:r>
            <a:r>
              <a:rPr lang="en-US" altLang="zh-CN" dirty="0"/>
              <a:t>k-a</a:t>
            </a:r>
            <a:r>
              <a:rPr lang="zh-CN" altLang="en-US" dirty="0"/>
              <a:t>个元素</a:t>
            </a:r>
          </a:p>
        </p:txBody>
      </p:sp>
      <p:pic>
        <p:nvPicPr>
          <p:cNvPr id="8" name="内容占位符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56" y="1164657"/>
            <a:ext cx="6652778" cy="2345224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407662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E881B885-683F-46A3-8157-A1FF81F76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790"/>
          <a:stretch/>
        </p:blipFill>
        <p:spPr>
          <a:xfrm>
            <a:off x="574351" y="126124"/>
            <a:ext cx="3457903" cy="18465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29E3B5BF-DC25-4B6F-AEEC-3C3C26FA5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1" y="2120462"/>
            <a:ext cx="8909033" cy="46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75888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A2D6644-D81C-4973-8A32-9ABC690E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快选算法参考代码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0FEA7AC1-8D80-48BE-B474-19C089A3D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42110"/>
            <a:ext cx="10617833" cy="537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13256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77F96E7-DCF0-43E2-B33E-E4376AC8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分情况递归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947021FD-14F9-4C3C-B868-200839A2B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48" y="1679028"/>
            <a:ext cx="10803771" cy="282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41539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680ED96-707F-483C-B0E0-689CE7D47B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zh-CN" altLang="en-US" dirty="0"/>
              <a:t>此等数据规模效率优化不明显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088DC71A-F740-44C8-811E-255B6E4B9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269" y="1253450"/>
            <a:ext cx="9808584" cy="53667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E6FDE474-B6EE-4355-8061-4D903FD0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215" y="1938310"/>
            <a:ext cx="1702516" cy="468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3506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72493" y="5507916"/>
            <a:ext cx="8341178" cy="892885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/>
              <a:t>4</a:t>
            </a:r>
            <a:r>
              <a:rPr lang="en-US" altLang="zh-CN" sz="5400" dirty="0">
                <a:latin typeface="Microsoft YaHei UI" panose="020B0503020204020204" pitchFamily="34" charset="-122"/>
              </a:rPr>
              <a:t>: </a:t>
            </a:r>
            <a:r>
              <a:rPr lang="zh-CN" altLang="en-US" sz="5400" dirty="0">
                <a:latin typeface="Microsoft YaHei UI" panose="020B0503020204020204" pitchFamily="34" charset="-122"/>
              </a:rPr>
              <a:t>归并排序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DA8A2AA5-8F5D-4229-B158-BC87316E6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95" y="573109"/>
            <a:ext cx="7649851" cy="478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9349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276034A7-4DDF-49D4-A879-E5C566B86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xmlns="" id="{24806AFC-8C57-4ED1-B6EB-1E0110654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98506"/>
            <a:ext cx="6906401" cy="542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95437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  <a:r>
              <a:rPr lang="en-US" altLang="zh-CN" dirty="0"/>
              <a:t>[L,R]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2" y="1447800"/>
            <a:ext cx="9572754" cy="489037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/>
              <a:t>确定分界点</a:t>
            </a:r>
            <a:r>
              <a:rPr lang="en-US" altLang="zh-CN" dirty="0"/>
              <a:t>mid = (L+R&gt;&gt;1)</a:t>
            </a:r>
          </a:p>
          <a:p>
            <a:pPr marL="514350" indent="-514350">
              <a:buAutoNum type="arabicPeriod"/>
            </a:pPr>
            <a:r>
              <a:rPr lang="zh-CN" altLang="en-US" dirty="0"/>
              <a:t>递归排序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[mid+1,Right]</a:t>
            </a:r>
          </a:p>
          <a:p>
            <a:pPr marL="514350" indent="-514350">
              <a:buAutoNum type="arabicPeriod"/>
            </a:pPr>
            <a:r>
              <a:rPr lang="zh-CN" altLang="en-US" dirty="0"/>
              <a:t>归并</a:t>
            </a:r>
            <a:r>
              <a:rPr lang="en-US" altLang="zh-CN" dirty="0"/>
              <a:t>——</a:t>
            </a:r>
            <a:r>
              <a:rPr lang="zh-CN" altLang="en-US" dirty="0"/>
              <a:t>合二为一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TIP</a:t>
            </a:r>
            <a:r>
              <a:rPr lang="zh-CN" altLang="en-US" dirty="0"/>
              <a:t>：使用额外的空间</a:t>
            </a:r>
          </a:p>
        </p:txBody>
      </p:sp>
    </p:spTree>
    <p:extLst>
      <p:ext uri="{BB962C8B-B14F-4D97-AF65-F5344CB8AC3E}">
        <p14:creationId xmlns:p14="http://schemas.microsoft.com/office/powerpoint/2010/main" val="109123517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FBF364-6B97-40FA-BCA7-BB72BEEA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xmlns="" id="{2A3BC700-EE62-4BDF-AB97-2307F40E0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1200150"/>
            <a:ext cx="7210983" cy="556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98942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093B0D-AAAC-4A4E-8136-C40FEA40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归并排序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4CB1844B-944A-42D8-A0A6-D796B17B7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392" y="1399940"/>
            <a:ext cx="10828386" cy="304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4731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1044930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zh-CN" altLang="en-US" sz="6000" dirty="0"/>
              <a:t>分治算法</a:t>
            </a:r>
            <a:endParaRPr lang="zh-CN" sz="60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3300021"/>
              </p:ext>
            </p:extLst>
          </p:nvPr>
        </p:nvGraphicFramePr>
        <p:xfrm>
          <a:off x="1103684" y="1700300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2301808"/>
      </p:ext>
    </p:extLst>
  </p:cSld>
  <p:clrMapOvr>
    <a:masterClrMapping/>
  </p:clrMapOvr>
  <p:transition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36509AE-787A-43C9-BE1C-6B44657E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两路归并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DEC6AFE4-1F19-421D-8326-B128A66F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46265"/>
            <a:ext cx="9727942" cy="537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8604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632C8C18-A1E2-490F-B8DC-A666327FB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164465"/>
            <a:ext cx="10216059" cy="56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49947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150289" y="5608091"/>
            <a:ext cx="8667354" cy="83986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4800" dirty="0"/>
              <a:t>例题</a:t>
            </a:r>
            <a:r>
              <a:rPr lang="en-US" altLang="zh-CN" sz="4800" dirty="0"/>
              <a:t>5</a:t>
            </a:r>
            <a:r>
              <a:rPr lang="zh-CN" altLang="en-US" sz="4800" dirty="0">
                <a:latin typeface="Microsoft YaHei UI" panose="020B0503020204020204" pitchFamily="34" charset="-122"/>
              </a:rPr>
              <a:t>：求排列的逆序对</a:t>
            </a:r>
            <a:endParaRPr lang="zh-CN" altLang="zh-CN" sz="48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1F6B31DF-8373-4293-9AE0-7F1B183890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2" t="1414" r="866"/>
          <a:stretch/>
        </p:blipFill>
        <p:spPr>
          <a:xfrm>
            <a:off x="1257262" y="616110"/>
            <a:ext cx="8453407" cy="47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68687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排列的逆序数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29" y="1062318"/>
            <a:ext cx="8694813" cy="560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31223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2079" y="69550"/>
            <a:ext cx="12485083" cy="6612387"/>
          </a:xfrm>
          <a:prstGeom prst="rect">
            <a:avLst/>
          </a:prstGeom>
        </p:spPr>
      </p:pic>
      <p:sp>
        <p:nvSpPr>
          <p:cNvPr id="7" name="标题 3"/>
          <p:cNvSpPr>
            <a:spLocks noGrp="1"/>
          </p:cNvSpPr>
          <p:nvPr>
            <p:ph type="title"/>
          </p:nvPr>
        </p:nvSpPr>
        <p:spPr>
          <a:xfrm>
            <a:off x="4245429" y="2345047"/>
            <a:ext cx="7794171" cy="2061391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/>
            <a:r>
              <a:rPr lang="en-US" altLang="zh-CN" sz="4000" dirty="0"/>
              <a:t>8</a:t>
            </a:r>
            <a:r>
              <a:rPr lang="zh-CN" altLang="en-US" sz="4000" dirty="0"/>
              <a:t>个逆序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(2,1),(6,3),(6,4),(6,5),(6,1),(3,1),(4,1),(5,1)</a:t>
            </a:r>
            <a:endParaRPr lang="zh-CN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6171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 </a:t>
            </a:r>
            <a:r>
              <a:rPr lang="en-US" altLang="zh-CN" dirty="0"/>
              <a:t>[L,R]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2" y="1447800"/>
            <a:ext cx="9572754" cy="489037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zh-CN" altLang="en-US" dirty="0"/>
              <a:t>确定分界点</a:t>
            </a:r>
            <a:r>
              <a:rPr lang="en-US" altLang="zh-CN" dirty="0"/>
              <a:t>mid = (L+R&gt;&gt;1)</a:t>
            </a:r>
          </a:p>
          <a:p>
            <a:pPr marL="514350" indent="-514350">
              <a:buAutoNum type="arabicPeriod"/>
            </a:pPr>
            <a:r>
              <a:rPr lang="zh-CN" altLang="en-US" dirty="0"/>
              <a:t>求两点都在左半边的逆序对数量</a:t>
            </a:r>
            <a:r>
              <a:rPr lang="en-US" altLang="zh-CN" dirty="0"/>
              <a:t>[</a:t>
            </a:r>
            <a:r>
              <a:rPr lang="en-US" altLang="zh-CN" dirty="0" err="1"/>
              <a:t>L,mid</a:t>
            </a:r>
            <a:r>
              <a:rPr lang="en-US" altLang="zh-CN" dirty="0"/>
              <a:t>]</a:t>
            </a:r>
          </a:p>
          <a:p>
            <a:pPr marL="514350" indent="-514350">
              <a:buAutoNum type="arabicPeriod"/>
            </a:pPr>
            <a:r>
              <a:rPr lang="zh-CN" altLang="en-US" dirty="0"/>
              <a:t>求两点都在右半边逆序对数量</a:t>
            </a:r>
            <a:r>
              <a:rPr lang="en-US" altLang="zh-CN" dirty="0"/>
              <a:t>[mid+1,Right]</a:t>
            </a:r>
          </a:p>
          <a:p>
            <a:pPr marL="514350" indent="-514350">
              <a:buAutoNum type="arabicPeriod"/>
            </a:pPr>
            <a:r>
              <a:rPr lang="zh-CN" altLang="en-US" dirty="0"/>
              <a:t>求两点不同侧分别左右两边的逆序对数量</a:t>
            </a:r>
          </a:p>
          <a:p>
            <a:pPr marL="0" indent="0">
              <a:buNone/>
            </a:pPr>
            <a:r>
              <a:rPr lang="en-US" altLang="zh-CN" dirty="0"/>
              <a:t>TIP</a:t>
            </a:r>
            <a:r>
              <a:rPr lang="zh-CN" altLang="en-US" dirty="0"/>
              <a:t>：在归并排序的过程中计算逆序对</a:t>
            </a:r>
          </a:p>
        </p:txBody>
      </p:sp>
    </p:spTree>
    <p:extLst>
      <p:ext uri="{BB962C8B-B14F-4D97-AF65-F5344CB8AC3E}">
        <p14:creationId xmlns:p14="http://schemas.microsoft.com/office/powerpoint/2010/main" val="398405430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步：端点在左右两边的情况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858" y="1447800"/>
            <a:ext cx="10935955" cy="2928257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微软雅黑"/>
                <a:cs typeface="微软雅黑"/>
              </a:rPr>
              <a:t>左半边和右半</a:t>
            </a:r>
            <a:r>
              <a:rPr lang="zh-CN" altLang="en-US" sz="3600" spc="-15" dirty="0">
                <a:latin typeface="微软雅黑"/>
                <a:cs typeface="微软雅黑"/>
              </a:rPr>
              <a:t>边</a:t>
            </a:r>
            <a:r>
              <a:rPr lang="zh-CN" altLang="en-US" sz="3600" dirty="0">
                <a:latin typeface="微软雅黑"/>
                <a:cs typeface="微软雅黑"/>
              </a:rPr>
              <a:t>都是</a:t>
            </a:r>
            <a:r>
              <a:rPr lang="zh-CN" altLang="en-US" sz="3600" spc="-15" dirty="0">
                <a:latin typeface="微软雅黑"/>
                <a:cs typeface="微软雅黑"/>
              </a:rPr>
              <a:t>排</a:t>
            </a:r>
            <a:r>
              <a:rPr lang="zh-CN" altLang="en-US" sz="3600" dirty="0">
                <a:latin typeface="微软雅黑"/>
                <a:cs typeface="微软雅黑"/>
              </a:rPr>
              <a:t>好序</a:t>
            </a:r>
            <a:r>
              <a:rPr lang="zh-CN" altLang="en-US" sz="3600" spc="-15" dirty="0">
                <a:latin typeface="微软雅黑"/>
                <a:cs typeface="微软雅黑"/>
              </a:rPr>
              <a:t>的</a:t>
            </a:r>
            <a:r>
              <a:rPr lang="en-US" altLang="zh-CN" sz="3600" dirty="0">
                <a:latin typeface="微软雅黑"/>
                <a:cs typeface="微软雅黑"/>
              </a:rPr>
              <a:t>(</a:t>
            </a:r>
            <a:r>
              <a:rPr lang="zh-CN" altLang="en-US" sz="3600" dirty="0">
                <a:solidFill>
                  <a:srgbClr val="FF0000"/>
                </a:solidFill>
                <a:latin typeface="微软雅黑"/>
                <a:cs typeface="微软雅黑"/>
              </a:rPr>
              <a:t>都</a:t>
            </a:r>
            <a:r>
              <a:rPr lang="zh-CN" altLang="en-US" sz="3600" spc="-15" dirty="0">
                <a:solidFill>
                  <a:srgbClr val="FF0000"/>
                </a:solidFill>
                <a:latin typeface="微软雅黑"/>
                <a:cs typeface="微软雅黑"/>
              </a:rPr>
              <a:t>是</a:t>
            </a:r>
            <a:r>
              <a:rPr lang="zh-CN" altLang="en-US" sz="3600" dirty="0">
                <a:solidFill>
                  <a:srgbClr val="FF0000"/>
                </a:solidFill>
                <a:latin typeface="微软雅黑"/>
                <a:cs typeface="微软雅黑"/>
              </a:rPr>
              <a:t>从小</a:t>
            </a:r>
            <a:r>
              <a:rPr lang="zh-CN" altLang="en-US" sz="3600" spc="-15" dirty="0">
                <a:solidFill>
                  <a:srgbClr val="FF0000"/>
                </a:solidFill>
                <a:latin typeface="微软雅黑"/>
                <a:cs typeface="微软雅黑"/>
              </a:rPr>
              <a:t>到</a:t>
            </a:r>
            <a:r>
              <a:rPr lang="zh-CN" altLang="en-US" sz="3600" dirty="0">
                <a:solidFill>
                  <a:srgbClr val="FF0000"/>
                </a:solidFill>
                <a:latin typeface="微软雅黑"/>
                <a:cs typeface="微软雅黑"/>
              </a:rPr>
              <a:t>大排</a:t>
            </a:r>
            <a:r>
              <a:rPr lang="zh-CN" altLang="en-US" sz="3600" spc="-15" dirty="0">
                <a:solidFill>
                  <a:srgbClr val="FF0000"/>
                </a:solidFill>
                <a:latin typeface="微软雅黑"/>
                <a:cs typeface="微软雅黑"/>
              </a:rPr>
              <a:t>序</a:t>
            </a:r>
            <a:r>
              <a:rPr lang="zh-CN" altLang="en-US" sz="3600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r>
              <a:rPr lang="en-US" altLang="zh-CN" sz="3600" dirty="0">
                <a:latin typeface="微软雅黑"/>
                <a:cs typeface="微软雅黑"/>
              </a:rPr>
              <a:t>)</a:t>
            </a:r>
            <a:r>
              <a:rPr lang="zh-CN" altLang="en-US" sz="3600" dirty="0">
                <a:latin typeface="微软雅黑"/>
                <a:cs typeface="微软雅黑"/>
              </a:rPr>
              <a:t>。</a:t>
            </a:r>
            <a:endParaRPr lang="en-US" altLang="zh-CN" sz="3600" dirty="0">
              <a:latin typeface="微软雅黑"/>
              <a:cs typeface="微软雅黑"/>
            </a:endParaRPr>
          </a:p>
          <a:p>
            <a:r>
              <a:rPr lang="zh-CN" altLang="en-US" sz="3600" dirty="0">
                <a:latin typeface="微软雅黑"/>
                <a:cs typeface="微软雅黑"/>
              </a:rPr>
              <a:t>这样，左右半边只需要从</a:t>
            </a:r>
            <a:r>
              <a:rPr lang="zh-CN" altLang="en-US" sz="3600" spc="-15" dirty="0">
                <a:latin typeface="微软雅黑"/>
                <a:cs typeface="微软雅黑"/>
              </a:rPr>
              <a:t>头</a:t>
            </a:r>
            <a:r>
              <a:rPr lang="zh-CN" altLang="en-US" sz="3600" dirty="0">
                <a:latin typeface="微软雅黑"/>
                <a:cs typeface="微软雅黑"/>
              </a:rPr>
              <a:t>到尾</a:t>
            </a:r>
            <a:r>
              <a:rPr lang="zh-CN" altLang="en-US" sz="3600" spc="-15" dirty="0">
                <a:latin typeface="微软雅黑"/>
                <a:cs typeface="微软雅黑"/>
              </a:rPr>
              <a:t>各</a:t>
            </a:r>
            <a:r>
              <a:rPr lang="zh-CN" altLang="en-US" sz="3600" dirty="0">
                <a:latin typeface="微软雅黑"/>
                <a:cs typeface="微软雅黑"/>
              </a:rPr>
              <a:t>扫一</a:t>
            </a:r>
            <a:r>
              <a:rPr lang="zh-CN" altLang="en-US" sz="3600" spc="-15" dirty="0">
                <a:latin typeface="微软雅黑"/>
                <a:cs typeface="微软雅黑"/>
              </a:rPr>
              <a:t>遍</a:t>
            </a:r>
            <a:r>
              <a:rPr lang="zh-CN" altLang="en-US" sz="3600" dirty="0">
                <a:latin typeface="微软雅黑"/>
                <a:cs typeface="微软雅黑"/>
              </a:rPr>
              <a:t>，就</a:t>
            </a:r>
            <a:r>
              <a:rPr lang="zh-CN" altLang="en-US" sz="3600" spc="-15" dirty="0">
                <a:latin typeface="微软雅黑"/>
                <a:cs typeface="微软雅黑"/>
              </a:rPr>
              <a:t>可</a:t>
            </a:r>
            <a:r>
              <a:rPr lang="zh-CN" altLang="en-US" sz="3600" dirty="0">
                <a:latin typeface="微软雅黑"/>
                <a:cs typeface="微软雅黑"/>
              </a:rPr>
              <a:t>以找</a:t>
            </a:r>
            <a:r>
              <a:rPr lang="zh-CN" altLang="en-US" sz="3600" spc="-15" dirty="0">
                <a:latin typeface="微软雅黑"/>
                <a:cs typeface="微软雅黑"/>
              </a:rPr>
              <a:t>出</a:t>
            </a:r>
            <a:r>
              <a:rPr lang="zh-CN" altLang="en-US" sz="3600" dirty="0">
                <a:latin typeface="微软雅黑"/>
                <a:cs typeface="微软雅黑"/>
              </a:rPr>
              <a:t>由两</a:t>
            </a:r>
            <a:r>
              <a:rPr lang="zh-CN" altLang="en-US" sz="3600" spc="-15" dirty="0">
                <a:latin typeface="微软雅黑"/>
                <a:cs typeface="微软雅黑"/>
              </a:rPr>
              <a:t>边</a:t>
            </a:r>
            <a:r>
              <a:rPr lang="zh-CN" altLang="en-US" sz="3600" dirty="0">
                <a:latin typeface="微软雅黑"/>
                <a:cs typeface="微软雅黑"/>
              </a:rPr>
              <a:t>各取</a:t>
            </a:r>
            <a:r>
              <a:rPr lang="zh-CN" altLang="en-US" sz="3600" spc="-15" dirty="0">
                <a:latin typeface="微软雅黑"/>
                <a:cs typeface="微软雅黑"/>
              </a:rPr>
              <a:t>一</a:t>
            </a:r>
            <a:r>
              <a:rPr lang="zh-CN" altLang="en-US" sz="3600" dirty="0">
                <a:latin typeface="微软雅黑"/>
                <a:cs typeface="微软雅黑"/>
              </a:rPr>
              <a:t>个数</a:t>
            </a:r>
            <a:r>
              <a:rPr lang="zh-CN" altLang="en-US" sz="3600" spc="-15" dirty="0">
                <a:latin typeface="微软雅黑"/>
                <a:cs typeface="微软雅黑"/>
              </a:rPr>
              <a:t>构</a:t>
            </a:r>
            <a:r>
              <a:rPr lang="zh-CN" altLang="en-US" sz="3600" dirty="0">
                <a:latin typeface="微软雅黑"/>
                <a:cs typeface="微软雅黑"/>
              </a:rPr>
              <a:t>成的逆序个数</a:t>
            </a:r>
          </a:p>
        </p:txBody>
      </p:sp>
    </p:spTree>
    <p:extLst>
      <p:ext uri="{BB962C8B-B14F-4D97-AF65-F5344CB8AC3E}">
        <p14:creationId xmlns:p14="http://schemas.microsoft.com/office/powerpoint/2010/main" val="324654764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算法思路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3071" y="1062320"/>
            <a:ext cx="9552813" cy="5275850"/>
          </a:xfrm>
        </p:spPr>
        <p:txBody>
          <a:bodyPr>
            <a:normAutofit/>
          </a:bodyPr>
          <a:lstStyle/>
          <a:p>
            <a:pPr marL="184150" indent="-514350">
              <a:buFont typeface="+mj-lt"/>
              <a:buAutoNum type="arabicPeriod"/>
            </a:pPr>
            <a:r>
              <a:rPr lang="zh-CN" altLang="en-US" dirty="0">
                <a:latin typeface="微软雅黑"/>
                <a:cs typeface="微软雅黑"/>
              </a:rPr>
              <a:t>改写归并排序函数，递归计算两端点都在同一侧的逆序对的个数</a:t>
            </a:r>
            <a:endParaRPr lang="en-US" altLang="zh-CN" dirty="0">
              <a:latin typeface="微软雅黑"/>
              <a:cs typeface="微软雅黑"/>
            </a:endParaRPr>
          </a:p>
          <a:p>
            <a:pPr marL="184150" indent="-514350">
              <a:buFont typeface="+mj-lt"/>
              <a:buAutoNum type="arabicPeriod"/>
            </a:pPr>
            <a:r>
              <a:rPr lang="zh-CN" altLang="en-US" dirty="0">
                <a:latin typeface="微软雅黑"/>
                <a:cs typeface="微软雅黑"/>
              </a:rPr>
              <a:t>在合二为一的归并过程中，计算端点跨区的逆序对的个数</a:t>
            </a:r>
            <a:endParaRPr lang="en-US" altLang="zh-CN" dirty="0">
              <a:latin typeface="微软雅黑"/>
              <a:cs typeface="微软雅黑"/>
            </a:endParaRPr>
          </a:p>
          <a:p>
            <a:pPr marL="184150" indent="-514350">
              <a:buFont typeface="+mj-lt"/>
              <a:buAutoNum type="arabicPeriod"/>
            </a:pPr>
            <a:r>
              <a:rPr lang="zh-CN" altLang="en-US" dirty="0">
                <a:latin typeface="微软雅黑"/>
                <a:cs typeface="微软雅黑"/>
              </a:rPr>
              <a:t>上述两种情况的逆序对个数之和就是答案！</a:t>
            </a:r>
            <a:endParaRPr lang="en-US" altLang="zh-CN" dirty="0">
              <a:latin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73661483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E9DECB4-BD6A-42FA-96A4-6BF14EA90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参考代码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6C5B7ED3-4EB1-4CA2-92C2-126965FEC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545699"/>
            <a:ext cx="10548374" cy="415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523983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40C599F-DF26-4548-B05A-6AC641B8A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修改归并排序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010ABDE5-24F3-4DBE-9414-7736383A4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682940"/>
            <a:ext cx="11128314" cy="292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0952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649234" y="5626359"/>
            <a:ext cx="7435713" cy="877183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lvl="0" algn="ctr"/>
            <a:r>
              <a:rPr lang="zh-CN" altLang="en-US" sz="5400" dirty="0"/>
              <a:t>例题</a:t>
            </a:r>
            <a:r>
              <a:rPr lang="en-US" altLang="zh-CN" sz="5400" dirty="0">
                <a:latin typeface="Microsoft YaHei UI" panose="020B0503020204020204" pitchFamily="34" charset="-122"/>
              </a:rPr>
              <a:t>1</a:t>
            </a:r>
            <a:r>
              <a:rPr lang="zh-CN" altLang="en-US" sz="5400" dirty="0">
                <a:latin typeface="Microsoft YaHei UI" panose="020B0503020204020204" pitchFamily="34" charset="-122"/>
              </a:rPr>
              <a:t>：大数排序</a:t>
            </a:r>
            <a:endParaRPr lang="zh-CN" altLang="zh-CN" sz="5400" dirty="0">
              <a:latin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88AC8BD0-1AD2-46C5-9CF9-5310FDC1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8" t="17282" r="15010"/>
          <a:stretch/>
        </p:blipFill>
        <p:spPr>
          <a:xfrm>
            <a:off x="1503429" y="354458"/>
            <a:ext cx="7581518" cy="51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17489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58ACD1F-C5F6-450A-A49B-0BA67047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二路归并的过程中计算逆序对个数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6B1032DE-CC7D-4F9A-9504-EEF0B1F9D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45552"/>
            <a:ext cx="9906462" cy="48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79812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2D181A2-05AF-4AE9-8693-B961FEAB9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二路归并的后半部分以及主函数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704A37FC-D740-45D1-A57E-191B0D18C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287619"/>
            <a:ext cx="8224984" cy="54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53507"/>
      </p:ext>
    </p:extLst>
  </p:cSld>
  <p:clrMapOvr>
    <a:masterClrMapping/>
  </p:clrMapOvr>
  <p:transition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7F8974E-046E-44C3-8F28-0C514B419B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en-US" altLang="zh-CN" dirty="0"/>
              <a:t>Accept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xmlns="" id="{6866FA36-72D9-4BE0-A3D1-B1EE02315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344768"/>
            <a:ext cx="9484605" cy="52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1523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5130" y="237770"/>
            <a:ext cx="9404723" cy="944049"/>
          </a:xfrm>
        </p:spPr>
        <p:txBody>
          <a:bodyPr/>
          <a:lstStyle/>
          <a:p>
            <a:pPr algn="ctr"/>
            <a:r>
              <a:rPr lang="en-US" altLang="zh-CN" dirty="0" smtClean="0"/>
              <a:t>Day5 </a:t>
            </a:r>
            <a:r>
              <a:rPr lang="zh-CN" altLang="en-US" dirty="0" smtClean="0"/>
              <a:t>必做题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xmlns="" id="{FE2708F7-0774-4D80-A81B-D1D7E51E8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566"/>
          <a:stretch/>
        </p:blipFill>
        <p:spPr>
          <a:xfrm>
            <a:off x="3295290" y="1427806"/>
            <a:ext cx="4944458" cy="482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1495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大数排序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F7615538-476A-46CF-A058-FF662C356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130" y="1436765"/>
            <a:ext cx="9608186" cy="507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4234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1C1557-4E35-45CD-BE26-CAD16D1F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输入输出</a:t>
            </a:r>
          </a:p>
        </p:txBody>
      </p:sp>
      <p:pic>
        <p:nvPicPr>
          <p:cNvPr id="6" name="内容占位符 3">
            <a:extLst>
              <a:ext uri="{FF2B5EF4-FFF2-40B4-BE49-F238E27FC236}">
                <a16:creationId xmlns:a16="http://schemas.microsoft.com/office/drawing/2014/main" xmlns="" id="{2AE1B506-D643-48E1-8C70-A61E968BCF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562"/>
          <a:stretch/>
        </p:blipFill>
        <p:spPr>
          <a:xfrm>
            <a:off x="645130" y="1168568"/>
            <a:ext cx="7486170" cy="292691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9468E0A5-8E01-4848-A8EE-115F80773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340" y="4446429"/>
            <a:ext cx="5726903" cy="1980618"/>
          </a:xfrm>
          <a:prstGeom prst="rect">
            <a:avLst/>
          </a:prstGeom>
        </p:spPr>
      </p:pic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405B7E71-D165-498F-8708-9972F45D5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705" y="4446429"/>
            <a:ext cx="5020316" cy="19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3261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xmlns="" id="{1BDA1FDB-E94B-4B66-93B8-2816C912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18" y="87781"/>
            <a:ext cx="9800023" cy="824549"/>
          </a:xfrm>
        </p:spPr>
        <p:txBody>
          <a:bodyPr/>
          <a:lstStyle/>
          <a:p>
            <a:r>
              <a:rPr lang="zh-CN" altLang="en-US" dirty="0"/>
              <a:t>快速排序思路</a:t>
            </a:r>
            <a:r>
              <a:rPr lang="en-US" altLang="zh-CN" dirty="0"/>
              <a:t>[L,R]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B2AC808C-483A-49B8-862D-B6E28739C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17"/>
          <a:stretch/>
        </p:blipFill>
        <p:spPr>
          <a:xfrm>
            <a:off x="5268876" y="1085096"/>
            <a:ext cx="5987490" cy="16945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088A6A0-3A10-47B8-BEC6-0EF6D7E16E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64"/>
          <a:stretch/>
        </p:blipFill>
        <p:spPr>
          <a:xfrm>
            <a:off x="5268875" y="3012320"/>
            <a:ext cx="5987490" cy="1658891"/>
          </a:xfrm>
          <a:prstGeom prst="rect">
            <a:avLst/>
          </a:prstGeom>
        </p:spPr>
      </p:pic>
      <p:sp>
        <p:nvSpPr>
          <p:cNvPr id="11" name="内容占位符 10">
            <a:extLst>
              <a:ext uri="{FF2B5EF4-FFF2-40B4-BE49-F238E27FC236}">
                <a16:creationId xmlns:a16="http://schemas.microsoft.com/office/drawing/2014/main" xmlns="" id="{6860CC48-18BF-4A36-90B2-282C7654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729" y="1085096"/>
            <a:ext cx="4776064" cy="553513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确定分区点</a:t>
            </a:r>
            <a:r>
              <a:rPr lang="en-US" altLang="zh-CN" dirty="0"/>
              <a:t>X</a:t>
            </a:r>
            <a:br>
              <a:rPr lang="en-US" altLang="zh-CN" dirty="0"/>
            </a:br>
            <a:r>
              <a:rPr lang="zh-CN" altLang="en-US" dirty="0"/>
              <a:t>可取值</a:t>
            </a:r>
            <a:r>
              <a:rPr lang="en-US" altLang="zh-CN" dirty="0"/>
              <a:t>: L, R, L+R/2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把</a:t>
            </a:r>
            <a:r>
              <a:rPr lang="en-US" altLang="zh-CN" dirty="0"/>
              <a:t>&lt;=X</a:t>
            </a:r>
            <a:r>
              <a:rPr lang="zh-CN" altLang="en-US" dirty="0"/>
              <a:t>的移动到左边，把</a:t>
            </a:r>
            <a:r>
              <a:rPr lang="en-US" altLang="zh-CN" dirty="0"/>
              <a:t>&gt;=X</a:t>
            </a:r>
            <a:r>
              <a:rPr lang="zh-CN" altLang="en-US" dirty="0"/>
              <a:t>的移动到右边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(X</a:t>
            </a:r>
            <a:r>
              <a:rPr lang="zh-CN" altLang="en-US" dirty="0"/>
              <a:t>未必是左边界端点</a:t>
            </a:r>
            <a:r>
              <a:rPr lang="en-US" altLang="zh-CN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递归排序左边分区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递归排序右边分区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xmlns="" id="{2665BB9A-2015-4FAC-BD1C-D651992C7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875" y="4843977"/>
            <a:ext cx="5987490" cy="181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3641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838EFD-41B3-4796-8D05-D13D963B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什么是快速排序</a:t>
            </a:r>
            <a:endParaRPr lang="zh-CN" altLang="en-US" dirty="0"/>
          </a:p>
        </p:txBody>
      </p:sp>
      <p:pic>
        <p:nvPicPr>
          <p:cNvPr id="4" name="内容占位符 3">
            <a:hlinkClick r:id="rId2"/>
            <a:extLst>
              <a:ext uri="{FF2B5EF4-FFF2-40B4-BE49-F238E27FC236}">
                <a16:creationId xmlns:a16="http://schemas.microsoft.com/office/drawing/2014/main" xmlns="" id="{3AE3B1C9-31E2-484F-B867-94927025E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8737" y="1237154"/>
            <a:ext cx="6797507" cy="53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58007"/>
      </p:ext>
    </p:extLst>
  </p:cSld>
  <p:clrMapOvr>
    <a:masterClrMapping/>
  </p:clrMapOvr>
  <p:transition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教学课程概述</Template>
  <TotalTime>0</TotalTime>
  <Words>689</Words>
  <Application>Microsoft Office PowerPoint</Application>
  <PresentationFormat>宽屏</PresentationFormat>
  <Paragraphs>100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Microsoft YaHei UI</vt:lpstr>
      <vt:lpstr>宋体</vt:lpstr>
      <vt:lpstr>微软雅黑</vt:lpstr>
      <vt:lpstr>Arial</vt:lpstr>
      <vt:lpstr>Calibri</vt:lpstr>
      <vt:lpstr>Century Gothic</vt:lpstr>
      <vt:lpstr>Courier New</vt:lpstr>
      <vt:lpstr>Wingdings 3</vt:lpstr>
      <vt:lpstr>离子</vt:lpstr>
      <vt:lpstr>PowerPoint 演示文稿</vt:lpstr>
      <vt:lpstr>分治算法</vt:lpstr>
      <vt:lpstr>分治的基本概念</vt:lpstr>
      <vt:lpstr>分治算法</vt:lpstr>
      <vt:lpstr>例题1：大数排序</vt:lpstr>
      <vt:lpstr>大数排序</vt:lpstr>
      <vt:lpstr>输入输出</vt:lpstr>
      <vt:lpstr>快速排序思路[L,R]</vt:lpstr>
      <vt:lpstr>什么是快速排序</vt:lpstr>
      <vt:lpstr>快速排序的双指针解法</vt:lpstr>
      <vt:lpstr>快速排序的双指针解法</vt:lpstr>
      <vt:lpstr>Y总代码</vt:lpstr>
      <vt:lpstr>Y总代码: 快排模板 模板边界分析</vt:lpstr>
      <vt:lpstr>Accept</vt:lpstr>
      <vt:lpstr>调用STL模板库</vt:lpstr>
      <vt:lpstr>这个quick_sort模板性能与算法库sort差不多！</vt:lpstr>
      <vt:lpstr>例题2：快速选择第k个数</vt:lpstr>
      <vt:lpstr>快速选择第K个数</vt:lpstr>
      <vt:lpstr>简单粗暴的思路</vt:lpstr>
      <vt:lpstr>快速选择算法[L,R,K] 左边区间长度为SL,</vt:lpstr>
      <vt:lpstr>参考Y总的代码</vt:lpstr>
      <vt:lpstr>快速选择参考代码</vt:lpstr>
      <vt:lpstr>Accept</vt:lpstr>
      <vt:lpstr>例题3 输出前K大的数</vt:lpstr>
      <vt:lpstr>输出前k大的数 </vt:lpstr>
      <vt:lpstr>简单粗暴的思路</vt:lpstr>
      <vt:lpstr>参考代码</vt:lpstr>
      <vt:lpstr>accept</vt:lpstr>
      <vt:lpstr>快选题解思路</vt:lpstr>
      <vt:lpstr>快选思路：假设Key已经放在指定位置</vt:lpstr>
      <vt:lpstr>PowerPoint 演示文稿</vt:lpstr>
      <vt:lpstr>快选算法参考代码</vt:lpstr>
      <vt:lpstr>分情况递归</vt:lpstr>
      <vt:lpstr>此等数据规模效率优化不明显</vt:lpstr>
      <vt:lpstr>例题4: 归并排序</vt:lpstr>
      <vt:lpstr>归并排序</vt:lpstr>
      <vt:lpstr>归并排序[L,R]</vt:lpstr>
      <vt:lpstr>参考代码</vt:lpstr>
      <vt:lpstr>归并排序</vt:lpstr>
      <vt:lpstr>两路归并</vt:lpstr>
      <vt:lpstr>Accept </vt:lpstr>
      <vt:lpstr>例题5：求排列的逆序对</vt:lpstr>
      <vt:lpstr>排列的逆序数</vt:lpstr>
      <vt:lpstr>8个逆序 (2,1),(6,3),(6,4),(6,5),(6,1),(3,1),(4,1),(5,1)</vt:lpstr>
      <vt:lpstr>分治算法 [L,R]</vt:lpstr>
      <vt:lpstr>第4步：端点在左右两边的情况</vt:lpstr>
      <vt:lpstr>算法思路</vt:lpstr>
      <vt:lpstr>参考代码</vt:lpstr>
      <vt:lpstr>修改归并排序</vt:lpstr>
      <vt:lpstr>二路归并的过程中计算逆序对个数</vt:lpstr>
      <vt:lpstr>二路归并的后半部分以及主函数</vt:lpstr>
      <vt:lpstr>Accept</vt:lpstr>
      <vt:lpstr>Day5 必做题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2019-09-20T06:50:13Z</dcterms:created>
  <dcterms:modified xsi:type="dcterms:W3CDTF">2021-06-24T08:50:26Z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