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76"/>
  </p:notesMasterIdLst>
  <p:handoutMasterIdLst>
    <p:handoutMasterId r:id="rId77"/>
  </p:handoutMasterIdLst>
  <p:sldIdLst>
    <p:sldId id="502" r:id="rId3"/>
    <p:sldId id="716" r:id="rId4"/>
    <p:sldId id="512" r:id="rId5"/>
    <p:sldId id="511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41" r:id="rId15"/>
    <p:sldId id="382" r:id="rId16"/>
    <p:sldId id="521" r:id="rId17"/>
    <p:sldId id="523" r:id="rId18"/>
    <p:sldId id="528" r:id="rId19"/>
    <p:sldId id="529" r:id="rId20"/>
    <p:sldId id="531" r:id="rId21"/>
    <p:sldId id="530" r:id="rId22"/>
    <p:sldId id="532" r:id="rId23"/>
    <p:sldId id="533" r:id="rId24"/>
    <p:sldId id="520" r:id="rId25"/>
    <p:sldId id="534" r:id="rId26"/>
    <p:sldId id="535" r:id="rId27"/>
    <p:sldId id="536" r:id="rId28"/>
    <p:sldId id="539" r:id="rId29"/>
    <p:sldId id="540" r:id="rId30"/>
    <p:sldId id="537" r:id="rId31"/>
    <p:sldId id="542" r:id="rId32"/>
    <p:sldId id="543" r:id="rId33"/>
    <p:sldId id="545" r:id="rId34"/>
    <p:sldId id="551" r:id="rId35"/>
    <p:sldId id="544" r:id="rId36"/>
    <p:sldId id="522" r:id="rId37"/>
    <p:sldId id="546" r:id="rId38"/>
    <p:sldId id="547" r:id="rId39"/>
    <p:sldId id="548" r:id="rId40"/>
    <p:sldId id="549" r:id="rId41"/>
    <p:sldId id="702" r:id="rId42"/>
    <p:sldId id="550" r:id="rId43"/>
    <p:sldId id="552" r:id="rId44"/>
    <p:sldId id="524" r:id="rId45"/>
    <p:sldId id="515" r:id="rId46"/>
    <p:sldId id="516" r:id="rId47"/>
    <p:sldId id="518" r:id="rId48"/>
    <p:sldId id="517" r:id="rId49"/>
    <p:sldId id="703" r:id="rId50"/>
    <p:sldId id="704" r:id="rId51"/>
    <p:sldId id="705" r:id="rId52"/>
    <p:sldId id="706" r:id="rId53"/>
    <p:sldId id="707" r:id="rId54"/>
    <p:sldId id="708" r:id="rId55"/>
    <p:sldId id="709" r:id="rId56"/>
    <p:sldId id="710" r:id="rId57"/>
    <p:sldId id="711" r:id="rId58"/>
    <p:sldId id="527" r:id="rId59"/>
    <p:sldId id="410" r:id="rId60"/>
    <p:sldId id="411" r:id="rId61"/>
    <p:sldId id="413" r:id="rId62"/>
    <p:sldId id="414" r:id="rId63"/>
    <p:sldId id="415" r:id="rId64"/>
    <p:sldId id="416" r:id="rId65"/>
    <p:sldId id="417" r:id="rId66"/>
    <p:sldId id="419" r:id="rId67"/>
    <p:sldId id="500" r:id="rId68"/>
    <p:sldId id="418" r:id="rId69"/>
    <p:sldId id="423" r:id="rId70"/>
    <p:sldId id="712" r:id="rId71"/>
    <p:sldId id="713" r:id="rId72"/>
    <p:sldId id="714" r:id="rId73"/>
    <p:sldId id="715" r:id="rId74"/>
    <p:sldId id="701" r:id="rId7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5FDCA5B5-BA22-4C26-A7F1-CC4F592DC0E6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两数之和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727272E-2B1B-4F3B-8383-21579158865F}" type="parTrans" cxnId="{DE5D3826-05EA-467F-B83E-23AD50F773FB}">
      <dgm:prSet/>
      <dgm:spPr/>
      <dgm:t>
        <a:bodyPr/>
        <a:lstStyle/>
        <a:p>
          <a:endParaRPr lang="zh-CN" altLang="en-US"/>
        </a:p>
      </dgm:t>
    </dgm:pt>
    <dgm:pt modelId="{10265EBF-0996-4689-9D14-CA4F64B207B4}" type="sibTrans" cxnId="{DE5D3826-05EA-467F-B83E-23AD50F773FB}">
      <dgm:prSet/>
      <dgm:spPr/>
      <dgm:t>
        <a:bodyPr/>
        <a:lstStyle/>
        <a:p>
          <a:endParaRPr lang="zh-CN" altLang="en-US"/>
        </a:p>
      </dgm:t>
    </dgm:pt>
    <dgm:pt modelId="{4C9776B0-1993-41F1-8D99-221C598A2850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三数之和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82176CC-B5C6-406F-85F6-78EB931A229D}" type="parTrans" cxnId="{E9E3C26B-0EA9-47EC-8099-CE40E59E1760}">
      <dgm:prSet/>
      <dgm:spPr/>
      <dgm:t>
        <a:bodyPr/>
        <a:lstStyle/>
        <a:p>
          <a:endParaRPr lang="zh-CN" altLang="en-US"/>
        </a:p>
      </dgm:t>
    </dgm:pt>
    <dgm:pt modelId="{F2C61635-B56C-41AD-B9A1-351065273620}" type="sibTrans" cxnId="{E9E3C26B-0EA9-47EC-8099-CE40E59E1760}">
      <dgm:prSet/>
      <dgm:spPr/>
      <dgm:t>
        <a:bodyPr/>
        <a:lstStyle/>
        <a:p>
          <a:endParaRPr lang="zh-CN" altLang="en-US"/>
        </a:p>
      </dgm:t>
    </dgm:pt>
    <dgm:pt modelId="{F29DF636-40A4-4D3B-A076-37D8710DA17A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四数之和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BA423D-61BF-436A-B31F-EC90275D6594}" type="parTrans" cxnId="{81BAC588-D940-4104-BBB1-70D385930D6A}">
      <dgm:prSet/>
      <dgm:spPr/>
      <dgm:t>
        <a:bodyPr/>
        <a:lstStyle/>
        <a:p>
          <a:endParaRPr lang="zh-CN" altLang="en-US"/>
        </a:p>
      </dgm:t>
    </dgm:pt>
    <dgm:pt modelId="{87381721-FFA1-404F-986B-56AC7B929C7E}" type="sibTrans" cxnId="{81BAC588-D940-4104-BBB1-70D385930D6A}">
      <dgm:prSet/>
      <dgm:spPr/>
      <dgm:t>
        <a:bodyPr/>
        <a:lstStyle/>
        <a:p>
          <a:endParaRPr lang="zh-CN" altLang="en-US"/>
        </a:p>
      </dgm:t>
    </dgm:pt>
    <dgm:pt modelId="{0137DCE6-C434-4F76-B577-F02D22623C05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特殊密码锁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607EC72-1420-4700-B670-94ED04026B32}" type="parTrans" cxnId="{73F903EB-E966-4248-8EA9-49C6A00F662B}">
      <dgm:prSet/>
      <dgm:spPr/>
      <dgm:t>
        <a:bodyPr/>
        <a:lstStyle/>
        <a:p>
          <a:endParaRPr lang="zh-CN" altLang="en-US"/>
        </a:p>
      </dgm:t>
    </dgm:pt>
    <dgm:pt modelId="{10161F81-2738-4F4A-B05C-E17F05B629AD}" type="sibTrans" cxnId="{73F903EB-E966-4248-8EA9-49C6A00F662B}">
      <dgm:prSet/>
      <dgm:spPr/>
      <dgm:t>
        <a:bodyPr/>
        <a:lstStyle/>
        <a:p>
          <a:endParaRPr lang="zh-CN" altLang="en-US"/>
        </a:p>
      </dgm:t>
    </dgm:pt>
    <dgm:pt modelId="{614F72D4-DCE2-4FC3-AF9E-45E12308CCDB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熄灯问题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ECC58F7-0FB9-48D0-8B48-85B3150CD887}" type="parTrans" cxnId="{1FF2095E-E7E7-418A-B90E-541C8CC3D92F}">
      <dgm:prSet/>
      <dgm:spPr/>
      <dgm:t>
        <a:bodyPr/>
        <a:lstStyle/>
        <a:p>
          <a:endParaRPr lang="zh-CN" altLang="en-US"/>
        </a:p>
      </dgm:t>
    </dgm:pt>
    <dgm:pt modelId="{C88FE506-2B73-4FF1-9680-B3F77C9DDE6B}" type="sibTrans" cxnId="{1FF2095E-E7E7-418A-B90E-541C8CC3D92F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2251EB-6E69-4936-8D62-9F914F91B923}" type="pres">
      <dgm:prSet presAssocID="{5FDCA5B5-BA22-4C26-A7F1-CC4F592DC0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914A1C-5D8F-4836-8E22-78E9BE00328E}" type="pres">
      <dgm:prSet presAssocID="{10265EBF-0996-4689-9D14-CA4F64B207B4}" presName="sibTrans" presStyleCnt="0"/>
      <dgm:spPr/>
    </dgm:pt>
    <dgm:pt modelId="{8C396358-C652-4121-A983-FBFB241DDB0F}" type="pres">
      <dgm:prSet presAssocID="{4C9776B0-1993-41F1-8D99-221C598A28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EC9496-5B9E-4BC4-8112-ADE8895F3E1F}" type="pres">
      <dgm:prSet presAssocID="{F2C61635-B56C-41AD-B9A1-351065273620}" presName="sibTrans" presStyleCnt="0"/>
      <dgm:spPr/>
    </dgm:pt>
    <dgm:pt modelId="{0522E5AE-4387-4F9F-8FA2-104182FE1BDB}" type="pres">
      <dgm:prSet presAssocID="{F29DF636-40A4-4D3B-A076-37D8710DA17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20803-24E9-46F6-AE51-391F00227579}" type="pres">
      <dgm:prSet presAssocID="{87381721-FFA1-404F-986B-56AC7B929C7E}" presName="sibTrans" presStyleCnt="0"/>
      <dgm:spPr/>
    </dgm:pt>
    <dgm:pt modelId="{A6B6564D-5262-4FFE-8705-1558F39DAC93}" type="pres">
      <dgm:prSet presAssocID="{0137DCE6-C434-4F76-B577-F02D22623C0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A6CB0-967A-4208-805C-2D033EC1CB5A}" type="pres">
      <dgm:prSet presAssocID="{10161F81-2738-4F4A-B05C-E17F05B629AD}" presName="sibTrans" presStyleCnt="0"/>
      <dgm:spPr/>
    </dgm:pt>
    <dgm:pt modelId="{663C5B14-70FB-44D7-A4BD-531B36F0EA8E}" type="pres">
      <dgm:prSet presAssocID="{614F72D4-DCE2-4FC3-AF9E-45E12308CC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903EB-E966-4248-8EA9-49C6A00F662B}" srcId="{6787E9D6-2A90-4BCA-9917-059667D4BDBC}" destId="{0137DCE6-C434-4F76-B577-F02D22623C05}" srcOrd="3" destOrd="0" parTransId="{0607EC72-1420-4700-B670-94ED04026B32}" sibTransId="{10161F81-2738-4F4A-B05C-E17F05B629AD}"/>
    <dgm:cxn modelId="{00648A5F-9ED8-46C4-92FB-5AF644720AB1}" type="presOf" srcId="{F29DF636-40A4-4D3B-A076-37D8710DA17A}" destId="{0522E5AE-4387-4F9F-8FA2-104182FE1BDB}" srcOrd="0" destOrd="0" presId="urn:microsoft.com/office/officeart/2005/8/layout/default"/>
    <dgm:cxn modelId="{E618F588-8D4B-415A-8E89-0CF8A999FDED}" type="presOf" srcId="{4C9776B0-1993-41F1-8D99-221C598A2850}" destId="{8C396358-C652-4121-A983-FBFB241DDB0F}" srcOrd="0" destOrd="0" presId="urn:microsoft.com/office/officeart/2005/8/layout/default"/>
    <dgm:cxn modelId="{E9E3C26B-0EA9-47EC-8099-CE40E59E1760}" srcId="{6787E9D6-2A90-4BCA-9917-059667D4BDBC}" destId="{4C9776B0-1993-41F1-8D99-221C598A2850}" srcOrd="1" destOrd="0" parTransId="{482176CC-B5C6-406F-85F6-78EB931A229D}" sibTransId="{F2C61635-B56C-41AD-B9A1-351065273620}"/>
    <dgm:cxn modelId="{81BAC588-D940-4104-BBB1-70D385930D6A}" srcId="{6787E9D6-2A90-4BCA-9917-059667D4BDBC}" destId="{F29DF636-40A4-4D3B-A076-37D8710DA17A}" srcOrd="2" destOrd="0" parTransId="{64BA423D-61BF-436A-B31F-EC90275D6594}" sibTransId="{87381721-FFA1-404F-986B-56AC7B929C7E}"/>
    <dgm:cxn modelId="{BD91C98F-AAFA-4A05-8507-C4F56549EAF2}" type="presOf" srcId="{5FDCA5B5-BA22-4C26-A7F1-CC4F592DC0E6}" destId="{6F2251EB-6E69-4936-8D62-9F914F91B923}" srcOrd="0" destOrd="0" presId="urn:microsoft.com/office/officeart/2005/8/layout/default"/>
    <dgm:cxn modelId="{7AFE1CCF-9F9F-446D-9A67-F179FF3ECBA6}" type="presOf" srcId="{6787E9D6-2A90-4BCA-9917-059667D4BDBC}" destId="{D822D75A-238A-426D-A9D3-A664472FE3B0}" srcOrd="0" destOrd="0" presId="urn:microsoft.com/office/officeart/2005/8/layout/default"/>
    <dgm:cxn modelId="{1FF2095E-E7E7-418A-B90E-541C8CC3D92F}" srcId="{6787E9D6-2A90-4BCA-9917-059667D4BDBC}" destId="{614F72D4-DCE2-4FC3-AF9E-45E12308CCDB}" srcOrd="4" destOrd="0" parTransId="{2ECC58F7-0FB9-48D0-8B48-85B3150CD887}" sibTransId="{C88FE506-2B73-4FF1-9680-B3F77C9DDE6B}"/>
    <dgm:cxn modelId="{DE5D3826-05EA-467F-B83E-23AD50F773FB}" srcId="{6787E9D6-2A90-4BCA-9917-059667D4BDBC}" destId="{5FDCA5B5-BA22-4C26-A7F1-CC4F592DC0E6}" srcOrd="0" destOrd="0" parTransId="{5727272E-2B1B-4F3B-8383-21579158865F}" sibTransId="{10265EBF-0996-4689-9D14-CA4F64B207B4}"/>
    <dgm:cxn modelId="{F643C9C3-3AF3-443B-A3BE-06D79CA9EAEC}" type="presOf" srcId="{0137DCE6-C434-4F76-B577-F02D22623C05}" destId="{A6B6564D-5262-4FFE-8705-1558F39DAC93}" srcOrd="0" destOrd="0" presId="urn:microsoft.com/office/officeart/2005/8/layout/default"/>
    <dgm:cxn modelId="{7F705EBB-EBBB-4113-AE47-AA4A32ABF9DF}" type="presOf" srcId="{614F72D4-DCE2-4FC3-AF9E-45E12308CCDB}" destId="{663C5B14-70FB-44D7-A4BD-531B36F0EA8E}" srcOrd="0" destOrd="0" presId="urn:microsoft.com/office/officeart/2005/8/layout/default"/>
    <dgm:cxn modelId="{7E657F3F-D6BD-4126-9405-0926436B5F4E}" type="presParOf" srcId="{D822D75A-238A-426D-A9D3-A664472FE3B0}" destId="{6F2251EB-6E69-4936-8D62-9F914F91B923}" srcOrd="0" destOrd="0" presId="urn:microsoft.com/office/officeart/2005/8/layout/default"/>
    <dgm:cxn modelId="{D4662744-B482-4752-A8AE-8E26F21C97B3}" type="presParOf" srcId="{D822D75A-238A-426D-A9D3-A664472FE3B0}" destId="{14914A1C-5D8F-4836-8E22-78E9BE00328E}" srcOrd="1" destOrd="0" presId="urn:microsoft.com/office/officeart/2005/8/layout/default"/>
    <dgm:cxn modelId="{56A8F478-E837-4A1A-A67A-92B92C19E0EB}" type="presParOf" srcId="{D822D75A-238A-426D-A9D3-A664472FE3B0}" destId="{8C396358-C652-4121-A983-FBFB241DDB0F}" srcOrd="2" destOrd="0" presId="urn:microsoft.com/office/officeart/2005/8/layout/default"/>
    <dgm:cxn modelId="{C8E3E9AB-B9CD-473B-88A7-24429B4E4413}" type="presParOf" srcId="{D822D75A-238A-426D-A9D3-A664472FE3B0}" destId="{05EC9496-5B9E-4BC4-8112-ADE8895F3E1F}" srcOrd="3" destOrd="0" presId="urn:microsoft.com/office/officeart/2005/8/layout/default"/>
    <dgm:cxn modelId="{21E7D9B9-63E9-4636-85C8-875E78D1E7EC}" type="presParOf" srcId="{D822D75A-238A-426D-A9D3-A664472FE3B0}" destId="{0522E5AE-4387-4F9F-8FA2-104182FE1BDB}" srcOrd="4" destOrd="0" presId="urn:microsoft.com/office/officeart/2005/8/layout/default"/>
    <dgm:cxn modelId="{8635449F-5482-491B-A6D3-317B885B6F6B}" type="presParOf" srcId="{D822D75A-238A-426D-A9D3-A664472FE3B0}" destId="{22020803-24E9-46F6-AE51-391F00227579}" srcOrd="5" destOrd="0" presId="urn:microsoft.com/office/officeart/2005/8/layout/default"/>
    <dgm:cxn modelId="{06C9BD0B-1CF4-4C23-9D7B-DE7F6C6245A8}" type="presParOf" srcId="{D822D75A-238A-426D-A9D3-A664472FE3B0}" destId="{A6B6564D-5262-4FFE-8705-1558F39DAC93}" srcOrd="6" destOrd="0" presId="urn:microsoft.com/office/officeart/2005/8/layout/default"/>
    <dgm:cxn modelId="{3313CA21-E697-4717-8E2E-0FF5CF04C50C}" type="presParOf" srcId="{D822D75A-238A-426D-A9D3-A664472FE3B0}" destId="{B52A6CB0-967A-4208-805C-2D033EC1CB5A}" srcOrd="7" destOrd="0" presId="urn:microsoft.com/office/officeart/2005/8/layout/default"/>
    <dgm:cxn modelId="{44B55AF4-60E6-443C-911B-A55010D17222}" type="presParOf" srcId="{D822D75A-238A-426D-A9D3-A664472FE3B0}" destId="{663C5B14-70FB-44D7-A4BD-531B36F0EA8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6/24/2021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6/24/2021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2.png"/><Relationship Id="rId21" Type="http://schemas.openxmlformats.org/officeDocument/2006/relationships/image" Target="../media/image117.png"/><Relationship Id="rId34" Type="http://schemas.openxmlformats.org/officeDocument/2006/relationships/image" Target="../media/image130.png"/><Relationship Id="rId42" Type="http://schemas.openxmlformats.org/officeDocument/2006/relationships/image" Target="../media/image138.png"/><Relationship Id="rId47" Type="http://schemas.openxmlformats.org/officeDocument/2006/relationships/image" Target="../media/image143.png"/><Relationship Id="rId50" Type="http://schemas.openxmlformats.org/officeDocument/2006/relationships/image" Target="../media/image146.png"/><Relationship Id="rId55" Type="http://schemas.openxmlformats.org/officeDocument/2006/relationships/image" Target="../media/image151.png"/><Relationship Id="rId63" Type="http://schemas.openxmlformats.org/officeDocument/2006/relationships/image" Target="../media/image15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9" Type="http://schemas.openxmlformats.org/officeDocument/2006/relationships/image" Target="../media/image125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37" Type="http://schemas.openxmlformats.org/officeDocument/2006/relationships/image" Target="../media/image133.png"/><Relationship Id="rId40" Type="http://schemas.openxmlformats.org/officeDocument/2006/relationships/image" Target="../media/image136.png"/><Relationship Id="rId45" Type="http://schemas.openxmlformats.org/officeDocument/2006/relationships/image" Target="../media/image141.png"/><Relationship Id="rId53" Type="http://schemas.openxmlformats.org/officeDocument/2006/relationships/image" Target="../media/image149.png"/><Relationship Id="rId58" Type="http://schemas.openxmlformats.org/officeDocument/2006/relationships/image" Target="../media/image154.png"/><Relationship Id="rId66" Type="http://schemas.openxmlformats.org/officeDocument/2006/relationships/image" Target="../media/image162.png"/><Relationship Id="rId5" Type="http://schemas.openxmlformats.org/officeDocument/2006/relationships/image" Target="../media/image101.png"/><Relationship Id="rId61" Type="http://schemas.openxmlformats.org/officeDocument/2006/relationships/image" Target="../media/image157.png"/><Relationship Id="rId19" Type="http://schemas.openxmlformats.org/officeDocument/2006/relationships/image" Target="../media/image11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43" Type="http://schemas.openxmlformats.org/officeDocument/2006/relationships/image" Target="../media/image139.png"/><Relationship Id="rId48" Type="http://schemas.openxmlformats.org/officeDocument/2006/relationships/image" Target="../media/image144.png"/><Relationship Id="rId56" Type="http://schemas.openxmlformats.org/officeDocument/2006/relationships/image" Target="../media/image152.png"/><Relationship Id="rId64" Type="http://schemas.openxmlformats.org/officeDocument/2006/relationships/image" Target="../media/image160.png"/><Relationship Id="rId8" Type="http://schemas.openxmlformats.org/officeDocument/2006/relationships/image" Target="../media/image104.png"/><Relationship Id="rId51" Type="http://schemas.openxmlformats.org/officeDocument/2006/relationships/image" Target="../media/image147.png"/><Relationship Id="rId3" Type="http://schemas.openxmlformats.org/officeDocument/2006/relationships/image" Target="../media/image99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38" Type="http://schemas.openxmlformats.org/officeDocument/2006/relationships/image" Target="../media/image134.png"/><Relationship Id="rId46" Type="http://schemas.openxmlformats.org/officeDocument/2006/relationships/image" Target="../media/image142.png"/><Relationship Id="rId59" Type="http://schemas.openxmlformats.org/officeDocument/2006/relationships/image" Target="../media/image155.png"/><Relationship Id="rId20" Type="http://schemas.openxmlformats.org/officeDocument/2006/relationships/image" Target="../media/image116.png"/><Relationship Id="rId41" Type="http://schemas.openxmlformats.org/officeDocument/2006/relationships/image" Target="../media/image137.png"/><Relationship Id="rId54" Type="http://schemas.openxmlformats.org/officeDocument/2006/relationships/image" Target="../media/image150.png"/><Relationship Id="rId6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49" Type="http://schemas.openxmlformats.org/officeDocument/2006/relationships/image" Target="../media/image145.png"/><Relationship Id="rId57" Type="http://schemas.openxmlformats.org/officeDocument/2006/relationships/image" Target="../media/image153.png"/><Relationship Id="rId10" Type="http://schemas.openxmlformats.org/officeDocument/2006/relationships/image" Target="../media/image106.png"/><Relationship Id="rId31" Type="http://schemas.openxmlformats.org/officeDocument/2006/relationships/image" Target="../media/image127.png"/><Relationship Id="rId44" Type="http://schemas.openxmlformats.org/officeDocument/2006/relationships/image" Target="../media/image140.png"/><Relationship Id="rId52" Type="http://schemas.openxmlformats.org/officeDocument/2006/relationships/image" Target="../media/image148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9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91.png"/><Relationship Id="rId3" Type="http://schemas.openxmlformats.org/officeDocument/2006/relationships/image" Target="../media/image71.png"/><Relationship Id="rId7" Type="http://schemas.openxmlformats.org/officeDocument/2006/relationships/image" Target="../media/image78.png"/><Relationship Id="rId12" Type="http://schemas.openxmlformats.org/officeDocument/2006/relationships/image" Target="../media/image70.png"/><Relationship Id="rId17" Type="http://schemas.openxmlformats.org/officeDocument/2006/relationships/image" Target="../media/image97.png"/><Relationship Id="rId2" Type="http://schemas.openxmlformats.org/officeDocument/2006/relationships/image" Target="../media/image69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3.png"/><Relationship Id="rId5" Type="http://schemas.openxmlformats.org/officeDocument/2006/relationships/image" Target="../media/image79.png"/><Relationship Id="rId15" Type="http://schemas.openxmlformats.org/officeDocument/2006/relationships/image" Target="../media/image95.png"/><Relationship Id="rId10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92.png"/><Relationship Id="rId14" Type="http://schemas.openxmlformats.org/officeDocument/2006/relationships/image" Target="../media/image9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2770" y="2625754"/>
            <a:ext cx="8675803" cy="1258349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6600" dirty="0"/>
              <a:t>C++</a:t>
            </a:r>
            <a:r>
              <a:rPr lang="zh-CN" altLang="en-US" sz="6600" dirty="0"/>
              <a:t>小课堂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2780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480" y="256820"/>
            <a:ext cx="9832370" cy="824549"/>
          </a:xfrm>
        </p:spPr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嵌套，可以动态增加</a:t>
            </a:r>
            <a:r>
              <a:rPr lang="en-US" altLang="zh-CN" dirty="0"/>
              <a:t>vector</a:t>
            </a:r>
            <a:r>
              <a:rPr lang="zh-CN" altLang="en-US" dirty="0"/>
              <a:t>行数 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86"/>
          <a:stretch/>
        </p:blipFill>
        <p:spPr>
          <a:xfrm>
            <a:off x="397480" y="1326356"/>
            <a:ext cx="8403620" cy="1959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95" y="3530924"/>
            <a:ext cx="5394455" cy="30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27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auto</a:t>
            </a:r>
            <a:r>
              <a:rPr lang="zh-CN" altLang="en-US" dirty="0"/>
              <a:t> （</a:t>
            </a:r>
            <a:r>
              <a:rPr lang="en-US" altLang="zh-CN" dirty="0"/>
              <a:t>C++11</a:t>
            </a:r>
            <a:r>
              <a:rPr lang="zh-CN" altLang="en-US" dirty="0"/>
              <a:t>特性）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4" y="1062319"/>
            <a:ext cx="10871566" cy="234301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53071" y="3962400"/>
            <a:ext cx="10935955" cy="237577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ffectLst/>
              </a:rPr>
              <a:t> </a:t>
            </a:r>
            <a:r>
              <a:rPr lang="zh-CN" altLang="en-US" dirty="0">
                <a:effectLst/>
              </a:rPr>
              <a:t>迭代器</a:t>
            </a:r>
            <a:r>
              <a:rPr lang="en-US" altLang="zh-CN" b="1" dirty="0">
                <a:solidFill>
                  <a:srgbClr val="7030A0"/>
                </a:solidFill>
              </a:rPr>
              <a:t>it</a:t>
            </a:r>
            <a:r>
              <a:rPr lang="zh-CN" altLang="en-US" dirty="0">
                <a:effectLst/>
              </a:rPr>
              <a:t>的变量类型与嵌套</a:t>
            </a:r>
            <a:r>
              <a:rPr lang="en-US" altLang="zh-CN" dirty="0">
                <a:effectLst/>
              </a:rPr>
              <a:t>vector</a:t>
            </a:r>
            <a:r>
              <a:rPr lang="zh-CN" altLang="en-US" dirty="0">
                <a:effectLst/>
              </a:rPr>
              <a:t>的定义有关：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vector&lt;vector&lt;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&gt;::iterator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auto</a:t>
            </a:r>
            <a:r>
              <a:rPr lang="zh-CN" altLang="en-US" dirty="0"/>
              <a:t>自动推定</a:t>
            </a:r>
            <a:r>
              <a:rPr lang="en-US" altLang="zh-CN" b="1" dirty="0">
                <a:solidFill>
                  <a:srgbClr val="7030A0"/>
                </a:solidFill>
              </a:rPr>
              <a:t>it</a:t>
            </a:r>
            <a:r>
              <a:rPr lang="zh-CN" altLang="en-US" dirty="0"/>
              <a:t>类型，很省代码！</a:t>
            </a:r>
          </a:p>
        </p:txBody>
      </p:sp>
    </p:spTree>
    <p:extLst>
      <p:ext uri="{BB962C8B-B14F-4D97-AF65-F5344CB8AC3E}">
        <p14:creationId xmlns:p14="http://schemas.microsoft.com/office/powerpoint/2010/main" val="26851732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如何让</a:t>
            </a:r>
            <a:r>
              <a:rPr lang="en-US" altLang="zh-CN" dirty="0" err="1"/>
              <a:t>devcpp</a:t>
            </a:r>
            <a:r>
              <a:rPr lang="zh-CN" altLang="en-US" dirty="0"/>
              <a:t>支持</a:t>
            </a:r>
            <a:r>
              <a:rPr lang="en-US" altLang="zh-CN" dirty="0"/>
              <a:t>auto</a:t>
            </a:r>
            <a:r>
              <a:rPr lang="zh-CN" altLang="en-US" dirty="0"/>
              <a:t>？</a:t>
            </a:r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062319"/>
            <a:ext cx="7736870" cy="5199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5377574"/>
            <a:ext cx="11054466" cy="13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92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sort</a:t>
            </a:r>
            <a:r>
              <a:rPr lang="zh-CN" altLang="en-US" dirty="0"/>
              <a:t>的简单用法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78298"/>
            <a:ext cx="8554288" cy="54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624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4493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sz="6000" dirty="0"/>
              <a:t>枚举</a:t>
            </a:r>
            <a:r>
              <a:rPr lang="en-US" altLang="zh-CN" sz="6000" dirty="0"/>
              <a:t>II</a:t>
            </a:r>
            <a:endParaRPr lang="zh-CN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885671"/>
              </p:ext>
            </p:extLst>
          </p:nvPr>
        </p:nvGraphicFramePr>
        <p:xfrm>
          <a:off x="1103684" y="170030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42128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95064" y="5482944"/>
            <a:ext cx="7448268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例题</a:t>
            </a:r>
            <a:r>
              <a:rPr lang="en-US" altLang="zh-CN" sz="5400" dirty="0"/>
              <a:t>1 </a:t>
            </a:r>
            <a:r>
              <a:rPr lang="zh-CN" altLang="en-US" sz="5400" dirty="0"/>
              <a:t>两数之和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05" y="1035092"/>
            <a:ext cx="7364527" cy="41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40926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两数之和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183"/>
          <a:stretch/>
        </p:blipFill>
        <p:spPr>
          <a:xfrm>
            <a:off x="527944" y="1442906"/>
            <a:ext cx="10773203" cy="3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67925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两数之和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17" y="1522274"/>
            <a:ext cx="7872843" cy="49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5643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思路一：暴力枚举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14464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两重循环枚举下标 </a:t>
            </a:r>
            <a:r>
              <a:rPr lang="en-US" altLang="zh-CN" sz="2400" dirty="0" err="1"/>
              <a:t>i,j</a:t>
            </a:r>
            <a:r>
              <a:rPr lang="zh-CN" altLang="en-US" sz="2400" dirty="0"/>
              <a:t>，然后判断 </a:t>
            </a:r>
            <a:r>
              <a:rPr lang="en-US" altLang="zh-CN" sz="2400" dirty="0" err="1"/>
              <a:t>nums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</a:t>
            </a:r>
            <a:r>
              <a:rPr lang="en-US" altLang="zh-CN" sz="2400" dirty="0" err="1"/>
              <a:t>nums</a:t>
            </a:r>
            <a:r>
              <a:rPr lang="en-US" altLang="zh-CN" sz="2400" dirty="0"/>
              <a:t>[j] </a:t>
            </a:r>
            <a:r>
              <a:rPr lang="zh-CN" altLang="en-US" sz="2400" dirty="0"/>
              <a:t>是否等于 </a:t>
            </a:r>
            <a:r>
              <a:rPr lang="en-US" altLang="zh-CN" sz="2400" dirty="0"/>
              <a:t>target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时间复杂度：由于有两重循环，所以复杂度是 </a:t>
            </a:r>
            <a:r>
              <a:rPr lang="en-US" altLang="zh-CN" sz="2400" dirty="0"/>
              <a:t>O(n^2).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5" y="3220960"/>
            <a:ext cx="5454913" cy="225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48" y="3279683"/>
            <a:ext cx="5459777" cy="26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21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如何提速？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62" y="1363910"/>
            <a:ext cx="9739271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54946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实践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 smtClean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cap="none" dirty="0" smtClean="0">
                <a:solidFill>
                  <a:srgbClr val="FFC000"/>
                </a:solidFill>
              </a:rPr>
              <a:t>&amp; lifeboat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2021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3600" b="1" dirty="0">
                <a:solidFill>
                  <a:srgbClr val="FFC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月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C++</a:t>
            </a:r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11642356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思路二：双指针算法 </a:t>
            </a:r>
            <a:r>
              <a:rPr lang="en-US" altLang="zh-CN" sz="4400" dirty="0"/>
              <a:t>O </a:t>
            </a:r>
            <a:r>
              <a:rPr lang="en-US" altLang="zh-CN" dirty="0"/>
              <a:t>(n^2)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sz="4400" dirty="0"/>
              <a:t>O </a:t>
            </a:r>
            <a:r>
              <a:rPr lang="en-US" altLang="zh-CN" dirty="0">
                <a:sym typeface="Wingdings" panose="05000000000000000000" pitchFamily="2" charset="2"/>
              </a:rPr>
              <a:t>(n)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使用双指针算法的前提：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数据必须有序</a:t>
            </a:r>
            <a:endParaRPr lang="en-US" altLang="zh-CN" sz="2400" dirty="0"/>
          </a:p>
          <a:p>
            <a:pPr lvl="1"/>
            <a:r>
              <a:rPr lang="zh-CN" altLang="en-US" sz="2400" dirty="0"/>
              <a:t>两个指针的移动有单调性</a:t>
            </a:r>
            <a:endParaRPr lang="en-US" altLang="zh-CN" sz="2400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的时候循环测试若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j--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 err="1">
                <a:effectLst/>
              </a:rPr>
              <a:t>num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 + </a:t>
            </a:r>
            <a:r>
              <a:rPr lang="en-US" altLang="zh-CN" dirty="0" err="1">
                <a:effectLst/>
              </a:rPr>
              <a:t>num</a:t>
            </a:r>
            <a:r>
              <a:rPr lang="en-US" altLang="zh-CN" dirty="0">
                <a:effectLst/>
              </a:rPr>
              <a:t>[j] == target</a:t>
            </a:r>
            <a:r>
              <a:rPr lang="zh-CN" altLang="en-US" dirty="0">
                <a:effectLst/>
              </a:rPr>
              <a:t>则找到答案</a:t>
            </a:r>
            <a:endParaRPr lang="en-US" altLang="zh-CN" dirty="0">
              <a:effectLst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9" y="1521174"/>
            <a:ext cx="6249694" cy="21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410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173300"/>
            <a:ext cx="4665102" cy="17680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9" y="3030078"/>
            <a:ext cx="8540816" cy="38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4924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更高效！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72300"/>
            <a:ext cx="9948123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35276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82370" y="5306775"/>
            <a:ext cx="7562297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例题</a:t>
            </a:r>
            <a:r>
              <a:rPr lang="en-US" altLang="zh-CN" sz="5400" dirty="0"/>
              <a:t>2</a:t>
            </a:r>
            <a:r>
              <a:rPr lang="zh-CN" altLang="en-US" sz="5400" dirty="0"/>
              <a:t> 三数之和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71" y="875814"/>
            <a:ext cx="7562297" cy="4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20743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三数之和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98"/>
          <a:stretch/>
        </p:blipFill>
        <p:spPr>
          <a:xfrm>
            <a:off x="645130" y="1735363"/>
            <a:ext cx="10778308" cy="31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8684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三数之和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63483"/>
            <a:ext cx="9501724" cy="28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4328547"/>
            <a:ext cx="4212096" cy="2214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12257"/>
          <a:stretch/>
        </p:blipFill>
        <p:spPr>
          <a:xfrm>
            <a:off x="6067111" y="4328547"/>
            <a:ext cx="2883942" cy="22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72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暴力枚举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sz="2800" dirty="0"/>
              <a:t>vector&lt;vector&lt;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&gt;&gt;</a:t>
            </a:r>
            <a:r>
              <a:rPr lang="zh-CN" altLang="en-US" sz="3600" dirty="0"/>
              <a:t>存储三元组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25" y="1237599"/>
            <a:ext cx="9144123" cy="5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7434"/>
      </p:ext>
    </p:extLst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三元组比较函数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00247"/>
            <a:ext cx="9337455" cy="40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63276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使用算法库中的</a:t>
            </a:r>
            <a:r>
              <a:rPr lang="en-US" altLang="zh-CN" dirty="0"/>
              <a:t>sort</a:t>
            </a:r>
            <a:r>
              <a:rPr lang="zh-CN" altLang="en-US" dirty="0"/>
              <a:t>排序</a:t>
            </a:r>
            <a:r>
              <a:rPr lang="en-US" altLang="zh-CN" dirty="0"/>
              <a:t>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81420"/>
            <a:ext cx="9380310" cy="1969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3239431"/>
            <a:ext cx="8648549" cy="19105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0" y="5238821"/>
            <a:ext cx="8958118" cy="14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19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O(n^3)</a:t>
            </a:r>
            <a:r>
              <a:rPr lang="zh-CN" altLang="en-US" dirty="0"/>
              <a:t>枚举超时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08" y="1253837"/>
            <a:ext cx="9869051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166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75214" y="5518512"/>
            <a:ext cx="8526590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</a:rPr>
              <a:t>Vector(</a:t>
            </a:r>
            <a:r>
              <a:rPr lang="zh-CN" altLang="en-US" sz="5400" b="1" dirty="0">
                <a:solidFill>
                  <a:schemeClr val="tx1"/>
                </a:solidFill>
              </a:rPr>
              <a:t>动态数组</a:t>
            </a:r>
            <a:r>
              <a:rPr lang="en-US" altLang="zh-CN" sz="5400" b="1" dirty="0">
                <a:solidFill>
                  <a:schemeClr val="tx1"/>
                </a:solidFill>
              </a:rPr>
              <a:t>)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722" b="8200"/>
          <a:stretch/>
        </p:blipFill>
        <p:spPr>
          <a:xfrm>
            <a:off x="1175214" y="490880"/>
            <a:ext cx="8528380" cy="49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8851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238" y="177734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双指针算法优化为 </a:t>
            </a:r>
            <a:r>
              <a:rPr lang="en-US" altLang="zh-CN" sz="4400"/>
              <a:t>O </a:t>
            </a:r>
            <a:r>
              <a:rPr lang="en-US" altLang="zh-CN"/>
              <a:t>(n^3)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sz="4400"/>
              <a:t>O </a:t>
            </a:r>
            <a:r>
              <a:rPr lang="en-US" altLang="zh-CN">
                <a:sym typeface="Wingdings" panose="05000000000000000000" pitchFamily="2" charset="2"/>
              </a:rPr>
              <a:t>(n^2)</a:t>
            </a:r>
            <a:endParaRPr lang="en-US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FA91A85-9C50-469F-B6B6-7A1CE6F6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使用双指针算法使枚举的复杂度从</a:t>
            </a:r>
            <a:r>
              <a:rPr lang="en-US" altLang="zh-CN" dirty="0"/>
              <a:t>O(n</a:t>
            </a:r>
            <a:r>
              <a:rPr lang="en-US" altLang="zh-CN" sz="2800" dirty="0"/>
              <a:t>^3</a:t>
            </a:r>
            <a:r>
              <a:rPr lang="en-US" altLang="zh-CN" dirty="0"/>
              <a:t>)</a:t>
            </a:r>
            <a:r>
              <a:rPr lang="zh-CN" altLang="en-US" dirty="0"/>
              <a:t>降低为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双指针算法步骤：</a:t>
            </a:r>
            <a:endParaRPr lang="en-US" altLang="zh-CN" dirty="0"/>
          </a:p>
          <a:p>
            <a:pPr lvl="1"/>
            <a:r>
              <a:rPr lang="zh-CN" altLang="en-US" dirty="0"/>
              <a:t>把输入的数据排序</a:t>
            </a:r>
            <a:endParaRPr lang="en-US" altLang="zh-CN" dirty="0"/>
          </a:p>
          <a:p>
            <a:pPr lvl="1"/>
            <a:r>
              <a:rPr lang="zh-CN" altLang="en-US" dirty="0"/>
              <a:t>搜索过程中要跳过重复的数字</a:t>
            </a:r>
          </a:p>
        </p:txBody>
      </p:sp>
    </p:spTree>
    <p:extLst>
      <p:ext uri="{BB962C8B-B14F-4D97-AF65-F5344CB8AC3E}">
        <p14:creationId xmlns:p14="http://schemas.microsoft.com/office/powerpoint/2010/main" val="3195290906"/>
      </p:ext>
    </p:extLst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18790"/>
            <a:ext cx="8835294" cy="51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9614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238" y="177734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双指针算法优化为 </a:t>
            </a:r>
            <a:r>
              <a:rPr lang="en-US" altLang="zh-CN" sz="4400" dirty="0"/>
              <a:t>O </a:t>
            </a:r>
            <a:r>
              <a:rPr lang="en-US" altLang="zh-CN" dirty="0"/>
              <a:t>(n^3)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sz="4400" dirty="0"/>
              <a:t>O </a:t>
            </a:r>
            <a:r>
              <a:rPr lang="en-US" altLang="zh-CN" dirty="0">
                <a:sym typeface="Wingdings" panose="05000000000000000000" pitchFamily="2" charset="2"/>
              </a:rPr>
              <a:t>(n^2)</a:t>
            </a:r>
            <a:endParaRPr lang="en-US" altLang="en-US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xmlns="" id="{787BFA95-648A-4F46-83B3-0A9AAE97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552"/>
          <a:stretch/>
        </p:blipFill>
        <p:spPr>
          <a:xfrm>
            <a:off x="571238" y="1002283"/>
            <a:ext cx="9025202" cy="1430338"/>
          </a:xfrm>
          <a:prstGeom prst="rect">
            <a:avLst/>
          </a:prstGeom>
        </p:spPr>
      </p:pic>
      <p:pic>
        <p:nvPicPr>
          <p:cNvPr id="7" name="内容占位符 1">
            <a:extLst>
              <a:ext uri="{FF2B5EF4-FFF2-40B4-BE49-F238E27FC236}">
                <a16:creationId xmlns:a16="http://schemas.microsoft.com/office/drawing/2014/main" xmlns="" id="{EE34C9AE-1D7B-4A3A-989A-879C5760C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45" b="46848"/>
          <a:stretch/>
        </p:blipFill>
        <p:spPr>
          <a:xfrm>
            <a:off x="571238" y="2495170"/>
            <a:ext cx="9025202" cy="160788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  <p:pic>
        <p:nvPicPr>
          <p:cNvPr id="8" name="内容占位符 1">
            <a:extLst>
              <a:ext uri="{FF2B5EF4-FFF2-40B4-BE49-F238E27FC236}">
                <a16:creationId xmlns:a16="http://schemas.microsoft.com/office/drawing/2014/main" xmlns="" id="{5582209B-4E29-4AB4-8FEE-54E67D3D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98"/>
          <a:stretch/>
        </p:blipFill>
        <p:spPr>
          <a:xfrm>
            <a:off x="571238" y="4165601"/>
            <a:ext cx="9025202" cy="2692399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83738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8D1B5A-9581-4EF6-BA3D-191D1D7F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最终参考代码（去掉重复项）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8F030EF-9F87-4585-A1B2-CC76A7ED5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69999"/>
            <a:ext cx="7714434" cy="54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0673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20091"/>
            <a:ext cx="10008857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00121"/>
      </p:ext>
    </p:extLst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95064" y="5482944"/>
            <a:ext cx="7381155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例题</a:t>
            </a:r>
            <a:r>
              <a:rPr lang="en-US" altLang="zh-CN" sz="5400" dirty="0"/>
              <a:t>3 </a:t>
            </a:r>
            <a:r>
              <a:rPr lang="zh-CN" altLang="en-US" sz="5400" dirty="0"/>
              <a:t>四数之和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64" y="853115"/>
            <a:ext cx="7381155" cy="44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32857"/>
      </p:ext>
    </p:extLst>
  </p:cSld>
  <p:clrMapOvr>
    <a:masterClrMapping/>
  </p:clrMapOvr>
  <p:transition spd="med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四数之和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FCF0FFE9-8B2A-4BA8-97C3-12FCFE7A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71864"/>
            <a:ext cx="10257134" cy="2980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37B1034-66C5-4441-A241-85DB3E9C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9" y="4559829"/>
            <a:ext cx="10155741" cy="15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1229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四数之和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2B8ACD0F-BC3A-46A2-BCE1-EF39DF848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78239"/>
            <a:ext cx="9404723" cy="1642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D7986D2-A2D5-40BC-8B22-4CE7D494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3837015"/>
            <a:ext cx="3324340" cy="17504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B10E55D-8A7C-4576-BF0A-B6C1BF26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12" y="3837014"/>
            <a:ext cx="2922588" cy="17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185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F5CF3-6347-4C1F-BA04-D01F70D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E5E7DBD-C65A-42CA-B2AF-CD90972B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93" y="1269736"/>
            <a:ext cx="9401560" cy="5216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ECEA3A2-14AC-4C2A-ACFD-DDBB0C6B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228" y="237770"/>
            <a:ext cx="2418670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11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F5CF3-6347-4C1F-BA04-D01F70D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比较函数</a:t>
            </a:r>
            <a:r>
              <a:rPr lang="en-US" altLang="zh-CN" dirty="0"/>
              <a:t>comp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5FB4234B-BA41-45D5-88B9-7819981BE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54943"/>
            <a:ext cx="9826021" cy="45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058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dirty="0"/>
              <a:t>Vector</a:t>
            </a:r>
            <a:r>
              <a:rPr lang="zh-CN" altLang="en-US" dirty="0"/>
              <a:t>示意图</a:t>
            </a:r>
          </a:p>
        </p:txBody>
      </p:sp>
      <p:pic>
        <p:nvPicPr>
          <p:cNvPr id="1028" name="Picture 4" descr="https://imgconvert.csdnimg.cn/aHR0cHM6Ly9pLmxvbGkubmV0LzIwMTkvMDcvMTUvNWQyYzUyYzVlYTJlMDg4NDgwLnBuZ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9"/>
          <a:stretch/>
        </p:blipFill>
        <p:spPr bwMode="auto">
          <a:xfrm>
            <a:off x="569628" y="1151736"/>
            <a:ext cx="9287435" cy="49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697" y="1842170"/>
            <a:ext cx="3343799" cy="15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09205"/>
      </p:ext>
    </p:extLst>
  </p:cSld>
  <p:clrMapOvr>
    <a:masterClrMapping/>
  </p:clrMapOvr>
  <p:transition spd="med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双指针算法处理最内两重循环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72" y="2020939"/>
            <a:ext cx="11059273" cy="32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76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F5CF3-6347-4C1F-BA04-D01F70D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双指针算法把</a:t>
            </a:r>
            <a:r>
              <a:rPr lang="en-US" altLang="zh-CN" dirty="0"/>
              <a:t>O(n^4)</a:t>
            </a:r>
            <a:r>
              <a:rPr lang="zh-CN" altLang="en-US" dirty="0"/>
              <a:t>优化为</a:t>
            </a:r>
            <a:r>
              <a:rPr lang="en-US" altLang="zh-CN" dirty="0"/>
              <a:t>O(n^3)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9F647B86-3825-4ECA-9824-5BE3102E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151466"/>
            <a:ext cx="7880803" cy="5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384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A3B06E-42D0-4BF4-A07F-188FE7A3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37770"/>
            <a:ext cx="9142337" cy="82454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Accept!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61541453-BB35-4BD9-9038-A6235F6AA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63" y="1185332"/>
            <a:ext cx="8888337" cy="55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39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95064" y="5482944"/>
            <a:ext cx="7381155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例题</a:t>
            </a:r>
            <a:r>
              <a:rPr lang="en-US" altLang="zh-CN" sz="5400" dirty="0"/>
              <a:t>4</a:t>
            </a:r>
            <a:r>
              <a:rPr lang="zh-CN" altLang="en-US" sz="5400" dirty="0"/>
              <a:t> 特殊密码锁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r="4294"/>
          <a:stretch/>
        </p:blipFill>
        <p:spPr bwMode="auto">
          <a:xfrm>
            <a:off x="1610685" y="886670"/>
            <a:ext cx="7365534" cy="44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51010"/>
      </p:ext>
    </p:extLst>
  </p:cSld>
  <p:clrMapOvr>
    <a:masterClrMapping/>
  </p:clrMapOvr>
  <p:transition spd="med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</a:rPr>
              <a:t>特殊密码锁</a:t>
            </a:r>
            <a:r>
              <a:rPr lang="zh-CN" altLang="zh-CN" dirty="0">
                <a:latin typeface="Microsoft YaHei UI" panose="020B0503020204020204" pitchFamily="34" charset="-122"/>
              </a:rPr>
              <a:t/>
            </a:r>
            <a:br>
              <a:rPr lang="zh-CN" altLang="zh-CN" dirty="0">
                <a:latin typeface="Microsoft YaHei U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effectLst/>
              </a:rPr>
              <a:t>有一种特殊的二进制密码锁，由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个相连的按钮组成（</a:t>
            </a:r>
            <a:r>
              <a:rPr lang="en-US" altLang="zh-CN" dirty="0">
                <a:effectLst/>
              </a:rPr>
              <a:t>n&lt;30</a:t>
            </a:r>
            <a:r>
              <a:rPr lang="zh-CN" altLang="en-US" dirty="0">
                <a:effectLst/>
              </a:rPr>
              <a:t>），按钮有凹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凸两种状态，用手按按钮会改变其状态。</a:t>
            </a:r>
          </a:p>
          <a:p>
            <a:r>
              <a:rPr lang="zh-CN" altLang="en-US" dirty="0">
                <a:effectLst/>
              </a:rPr>
              <a:t>然而让人头疼的是，当你按一个按钮时，跟它相邻的两个按钮状态也会反转。当然，如果你按的是最左或者最右边的按钮，该按钮只会影响到跟它相邻的一个按钮。</a:t>
            </a:r>
          </a:p>
          <a:p>
            <a:r>
              <a:rPr lang="zh-CN" altLang="en-US" dirty="0">
                <a:effectLst/>
              </a:rPr>
              <a:t>当前密码锁状态已知，需要解决的问题是，你至少需要按多少次按钮，才能将密码锁转变为所期望的目标状态。</a:t>
            </a:r>
          </a:p>
        </p:txBody>
      </p:sp>
    </p:spTree>
    <p:extLst>
      <p:ext uri="{BB962C8B-B14F-4D97-AF65-F5344CB8AC3E}">
        <p14:creationId xmlns:p14="http://schemas.microsoft.com/office/powerpoint/2010/main" val="20307339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</a:rPr>
              <a:t>特殊密码锁</a:t>
            </a:r>
            <a:r>
              <a:rPr lang="zh-CN" altLang="zh-CN" dirty="0">
                <a:latin typeface="Microsoft YaHei UI" panose="020B0503020204020204" pitchFamily="34" charset="-122"/>
              </a:rPr>
              <a:t/>
            </a:r>
            <a:br>
              <a:rPr lang="zh-CN" altLang="zh-CN" dirty="0">
                <a:latin typeface="Microsoft YaHei UI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18" y="1542256"/>
            <a:ext cx="10718682" cy="37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5448"/>
      </p:ext>
    </p:extLst>
  </p:cSld>
  <p:clrMapOvr>
    <a:masterClrMapping/>
  </p:clrMapOvr>
  <p:transition spd="med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微软雅黑"/>
                <a:cs typeface="微软雅黑"/>
              </a:rPr>
              <a:t>经分析得知：</a:t>
            </a:r>
            <a:r>
              <a:rPr lang="en-US" altLang="zh-CN" dirty="0">
                <a:latin typeface="微软雅黑"/>
                <a:cs typeface="微软雅黑"/>
              </a:rPr>
              <a:t/>
            </a:r>
            <a:br>
              <a:rPr lang="en-US" altLang="zh-CN" dirty="0">
                <a:latin typeface="微软雅黑"/>
                <a:cs typeface="微软雅黑"/>
              </a:rPr>
            </a:br>
            <a:r>
              <a:rPr lang="zh-CN" altLang="en-US" dirty="0">
                <a:latin typeface="微软雅黑"/>
                <a:cs typeface="微软雅黑"/>
              </a:rPr>
              <a:t>最左边的按钮按或者不按，会带来两种不同的初始状态。其他的按钮连续按两次锁的状态就会还原。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dirty="0">
                <a:latin typeface="微软雅黑"/>
                <a:cs typeface="微软雅黑"/>
              </a:rPr>
              <a:t>最左和最右按钮功能相似，左右对称。因为，我们只要选择一个从一个端点开始考虑。只要不改变最左边的按钮状态，整个锁的状态空间就是确定的。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spc="-5" dirty="0">
                <a:solidFill>
                  <a:srgbClr val="C00000"/>
                </a:solidFill>
                <a:latin typeface="微软雅黑"/>
                <a:cs typeface="微软雅黑"/>
              </a:rPr>
              <a:t>因此只需枚举两种状态：按下最左边的按钮</a:t>
            </a:r>
            <a:r>
              <a:rPr lang="en-US" altLang="zh-CN" spc="-5" dirty="0">
                <a:solidFill>
                  <a:srgbClr val="C00000"/>
                </a:solidFill>
                <a:latin typeface="微软雅黑"/>
                <a:cs typeface="微软雅黑"/>
              </a:rPr>
              <a:t>/</a:t>
            </a:r>
            <a:r>
              <a:rPr lang="zh-CN" altLang="en-US" spc="-5" dirty="0">
                <a:solidFill>
                  <a:srgbClr val="C00000"/>
                </a:solidFill>
                <a:latin typeface="微软雅黑"/>
                <a:cs typeface="微软雅黑"/>
              </a:rPr>
              <a:t>不按最左边的按钮</a:t>
            </a:r>
            <a:endParaRPr lang="en-US" altLang="zh-CN" spc="-5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r>
              <a:rPr lang="zh-CN" altLang="en-US" dirty="0">
                <a:latin typeface="微软雅黑"/>
                <a:cs typeface="微软雅黑"/>
              </a:rPr>
              <a:t>然后，从左边第一个位开始，把锁的相应位设置成目标锁对应位的状态。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dirty="0">
                <a:latin typeface="微软雅黑"/>
                <a:cs typeface="微软雅黑"/>
              </a:rPr>
              <a:t>如果最后锁的最后一位与目标锁的最后一位相同那就找到答案，否则输出</a:t>
            </a:r>
            <a:r>
              <a:rPr lang="en-US" altLang="zh-CN" dirty="0">
                <a:latin typeface="微软雅黑"/>
                <a:cs typeface="微软雅黑"/>
              </a:rPr>
              <a:t>impossible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7199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237770"/>
            <a:ext cx="9783154" cy="824549"/>
          </a:xfrm>
        </p:spPr>
        <p:txBody>
          <a:bodyPr/>
          <a:lstStyle/>
          <a:p>
            <a:r>
              <a:rPr lang="zh-CN" altLang="en-US" dirty="0"/>
              <a:t>左边按钮</a:t>
            </a:r>
            <a:r>
              <a:rPr lang="en-US" altLang="zh-CN" dirty="0"/>
              <a:t>:</a:t>
            </a:r>
            <a:r>
              <a:rPr lang="zh-CN" altLang="en-US" dirty="0"/>
              <a:t>  不按</a:t>
            </a:r>
            <a:r>
              <a:rPr lang="en-US" altLang="zh-CN" dirty="0"/>
              <a:t>vs</a:t>
            </a:r>
            <a:r>
              <a:rPr lang="zh-CN" altLang="en-US" dirty="0"/>
              <a:t>按下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131" y="2286699"/>
            <a:ext cx="2730628" cy="1676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166507" y="2291593"/>
            <a:ext cx="2697398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6579" y="2283204"/>
            <a:ext cx="2979129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085276" y="2291592"/>
            <a:ext cx="2751589" cy="166801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US" altLang="zh-CN" b="1" dirty="0">
                <a:solidFill>
                  <a:srgbClr val="2728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 algn="r">
              <a:lnSpc>
                <a:spcPct val="100000"/>
              </a:lnSpc>
              <a:buFont typeface="Wingdings 3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达成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66699" y="4354173"/>
            <a:ext cx="2730628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010000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236075" y="4359067"/>
            <a:ext cx="2697398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106147" y="4350678"/>
            <a:ext cx="2979129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目标：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01001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Font typeface="Wingdings 3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无解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0810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9656999" cy="4890370"/>
          </a:xfrm>
        </p:spPr>
        <p:txBody>
          <a:bodyPr/>
          <a:lstStyle/>
          <a:p>
            <a:r>
              <a:rPr lang="zh-CN" altLang="en-US" dirty="0"/>
              <a:t>如何存储密码锁的状态？</a:t>
            </a:r>
            <a:r>
              <a:rPr lang="en-US" altLang="zh-CN" dirty="0"/>
              <a:t>——</a:t>
            </a:r>
            <a:r>
              <a:rPr lang="zh-CN" altLang="en-US" dirty="0"/>
              <a:t>用二进制位来表示</a:t>
            </a:r>
            <a:endParaRPr lang="en-US" altLang="zh-CN" dirty="0"/>
          </a:p>
          <a:p>
            <a:r>
              <a:rPr lang="zh-CN" altLang="en-US" dirty="0"/>
              <a:t>如果修改密码锁的状态？</a:t>
            </a:r>
            <a:r>
              <a:rPr lang="en-US" altLang="zh-CN" dirty="0"/>
              <a:t>——</a:t>
            </a:r>
            <a:r>
              <a:rPr lang="zh-CN" altLang="en-US" dirty="0"/>
              <a:t>位运算</a:t>
            </a:r>
            <a:endParaRPr lang="en-US" altLang="zh-CN" dirty="0"/>
          </a:p>
          <a:p>
            <a:r>
              <a:rPr lang="zh-CN" altLang="en-US" dirty="0"/>
              <a:t>如何比较目标锁与当前锁是否相同？</a:t>
            </a:r>
            <a:r>
              <a:rPr lang="en-US" altLang="zh-CN" dirty="0"/>
              <a:t>——</a:t>
            </a:r>
            <a:r>
              <a:rPr lang="zh-CN" altLang="en-US" dirty="0"/>
              <a:t>按位比较</a:t>
            </a:r>
          </a:p>
        </p:txBody>
      </p:sp>
    </p:spTree>
    <p:extLst>
      <p:ext uri="{BB962C8B-B14F-4D97-AF65-F5344CB8AC3E}">
        <p14:creationId xmlns:p14="http://schemas.microsoft.com/office/powerpoint/2010/main" val="2716747645"/>
      </p:ext>
    </p:extLst>
  </p:cSld>
  <p:clrMapOvr>
    <a:masterClrMapping/>
  </p:clrMapOvr>
  <p:transition spd="med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小课堂：使用</a:t>
            </a:r>
            <a:r>
              <a:rPr lang="en-US" altLang="zh-CN" dirty="0" err="1"/>
              <a:t>bitset</a:t>
            </a:r>
            <a:endParaRPr lang="zh-CN" altLang="en-US" dirty="0"/>
          </a:p>
        </p:txBody>
      </p:sp>
      <p:pic>
        <p:nvPicPr>
          <p:cNvPr id="9" name="Picture 2" descr="Constructing bit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0" y="1362563"/>
            <a:ext cx="7450643" cy="49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5436066" y="1484852"/>
            <a:ext cx="2743200" cy="17449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三种初始化</a:t>
            </a:r>
          </a:p>
        </p:txBody>
      </p:sp>
    </p:spTree>
    <p:extLst>
      <p:ext uri="{BB962C8B-B14F-4D97-AF65-F5344CB8AC3E}">
        <p14:creationId xmlns:p14="http://schemas.microsoft.com/office/powerpoint/2010/main" val="32528311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#include &lt;vector&gt;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是</a:t>
            </a:r>
            <a:r>
              <a:rPr lang="en-US" altLang="zh-CN" dirty="0"/>
              <a:t>STL</a:t>
            </a:r>
            <a:r>
              <a:rPr lang="zh-CN" altLang="en-US" dirty="0"/>
              <a:t>中的动态数组。内部设计是以数组的形式存储，所以可以兼容一切对数组的操作。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是一个容器，可以容纳各种类型</a:t>
            </a:r>
            <a:r>
              <a:rPr lang="en-US" altLang="zh-CN" dirty="0" err="1"/>
              <a:t>int,string,struct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里面嵌套</a:t>
            </a:r>
            <a:r>
              <a:rPr lang="en-US" altLang="zh-CN" dirty="0"/>
              <a:t>vector</a:t>
            </a:r>
            <a:r>
              <a:rPr lang="zh-CN" altLang="en-US" dirty="0"/>
              <a:t>，其功能就相当于二维的动态数组！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47" y="237770"/>
            <a:ext cx="4657979" cy="8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76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内置方法：</a:t>
            </a:r>
            <a:r>
              <a:rPr lang="en-US" altLang="zh-CN" sz="3600" dirty="0"/>
              <a:t>set:</a:t>
            </a:r>
            <a:r>
              <a:rPr lang="zh-CN" altLang="en-US" sz="3600" dirty="0"/>
              <a:t>设置为</a:t>
            </a:r>
            <a:r>
              <a:rPr lang="en-US" altLang="zh-CN" sz="3600" dirty="0"/>
              <a:t>1</a:t>
            </a:r>
            <a:r>
              <a:rPr lang="zh-CN" altLang="en-US" sz="3600" dirty="0"/>
              <a:t>， </a:t>
            </a:r>
            <a:r>
              <a:rPr lang="en-US" altLang="zh-CN" sz="3600" dirty="0"/>
              <a:t>reset</a:t>
            </a:r>
            <a:r>
              <a:rPr lang="zh-CN" altLang="en-US" sz="3600" dirty="0"/>
              <a:t>：设置为</a:t>
            </a:r>
            <a:r>
              <a:rPr lang="en-US" altLang="zh-CN" sz="3600" dirty="0"/>
              <a:t>0</a:t>
            </a:r>
            <a:endParaRPr lang="zh-CN" altLang="en-US" sz="3600" dirty="0"/>
          </a:p>
        </p:txBody>
      </p:sp>
      <p:pic>
        <p:nvPicPr>
          <p:cNvPr id="2050" name="Picture 2" descr="Code Snippet: Setting and resetting bitset bi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74" y="1196130"/>
            <a:ext cx="7890697" cy="51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877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r>
              <a:rPr lang="zh-CN" altLang="en-US" dirty="0"/>
              <a:t>容器的方法表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240" y="1288409"/>
            <a:ext cx="8643155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1513"/>
      </p:ext>
    </p:extLst>
  </p:cSld>
  <p:clrMapOvr>
    <a:masterClrMapping/>
  </p:clrMapOvr>
  <p:transition spd="med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4" y="1286289"/>
            <a:ext cx="6829091" cy="47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1275"/>
      </p:ext>
    </p:extLst>
  </p:cSld>
  <p:clrMapOvr>
    <a:masterClrMapping/>
  </p:clrMapOvr>
  <p:transition spd="med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初始化</a:t>
            </a:r>
            <a:r>
              <a:rPr lang="en-US" altLang="zh-CN" dirty="0" err="1"/>
              <a:t>bitset</a:t>
            </a:r>
            <a:r>
              <a:rPr lang="en-US" altLang="zh-CN" dirty="0"/>
              <a:t>,</a:t>
            </a:r>
            <a:r>
              <a:rPr lang="zh-CN" altLang="en-US" dirty="0"/>
              <a:t>长度为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44"/>
          <a:stretch/>
        </p:blipFill>
        <p:spPr>
          <a:xfrm>
            <a:off x="410239" y="1669212"/>
            <a:ext cx="10772286" cy="27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6218"/>
      </p:ext>
    </p:extLst>
  </p:cSld>
  <p:clrMapOvr>
    <a:masterClrMapping/>
  </p:clrMapOvr>
  <p:transition spd="med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38148"/>
            <a:ext cx="8691817" cy="3898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8" y="5112719"/>
            <a:ext cx="6195748" cy="17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748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核心操作</a:t>
            </a:r>
            <a:r>
              <a:rPr lang="en-US" altLang="zh-CN" dirty="0" err="1"/>
              <a:t>filp</a:t>
            </a:r>
            <a:r>
              <a:rPr lang="zh-CN" altLang="en-US" dirty="0"/>
              <a:t>与</a:t>
            </a:r>
            <a:r>
              <a:rPr lang="en-US" altLang="zh-CN" dirty="0"/>
              <a:t>lock</a:t>
            </a:r>
            <a:r>
              <a:rPr lang="zh-CN" altLang="en-US" dirty="0"/>
              <a:t>状态更新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49763"/>
            <a:ext cx="9039359" cy="49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37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307" y="1296797"/>
            <a:ext cx="8598232" cy="531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7956"/>
      </p:ext>
    </p:extLst>
  </p:cSld>
  <p:clrMapOvr>
    <a:masterClrMapping/>
  </p:clrMapOvr>
  <p:transition spd="med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82370" y="5508111"/>
            <a:ext cx="7730078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例题</a:t>
            </a:r>
            <a:r>
              <a:rPr lang="en-US" altLang="zh-CN" sz="5400" dirty="0"/>
              <a:t>5</a:t>
            </a:r>
            <a:r>
              <a:rPr lang="zh-CN" altLang="en-US" sz="5400" dirty="0"/>
              <a:t> 熄灯问题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70" y="1013976"/>
            <a:ext cx="7730078" cy="43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449"/>
      </p:ext>
    </p:extLst>
  </p:cSld>
  <p:clrMapOvr>
    <a:masterClrMapping/>
  </p:clrMapOvr>
  <p:transition spd="med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熄灯问题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lang="en-US" altLang="zh-CN" dirty="0">
                <a:latin typeface="微软雅黑"/>
                <a:cs typeface="微软雅黑"/>
              </a:rPr>
              <a:t>6</a:t>
            </a:r>
            <a:r>
              <a:rPr lang="zh-CN" altLang="en-US" dirty="0">
                <a:latin typeface="微软雅黑"/>
                <a:cs typeface="微软雅黑"/>
              </a:rPr>
              <a:t>列</a:t>
            </a:r>
            <a:r>
              <a:rPr lang="en-US" altLang="zh-CN" dirty="0">
                <a:latin typeface="微软雅黑"/>
                <a:cs typeface="微软雅黑"/>
              </a:rPr>
              <a:t>5</a:t>
            </a:r>
            <a:r>
              <a:rPr lang="zh-CN" altLang="en-US" dirty="0">
                <a:latin typeface="微软雅黑"/>
                <a:cs typeface="微软雅黑"/>
              </a:rPr>
              <a:t>行的按钮灯，每个按钮灯有两种状态亮</a:t>
            </a:r>
            <a:r>
              <a:rPr lang="en-US" altLang="zh-CN" dirty="0">
                <a:latin typeface="微软雅黑"/>
                <a:cs typeface="微软雅黑"/>
              </a:rPr>
              <a:t>/</a:t>
            </a:r>
            <a:r>
              <a:rPr lang="zh-CN" altLang="en-US" dirty="0">
                <a:latin typeface="微软雅黑"/>
                <a:cs typeface="微软雅黑"/>
              </a:rPr>
              <a:t>灭。</a:t>
            </a: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按钮灯的工作方式是：</a:t>
            </a:r>
          </a:p>
          <a:p>
            <a:pPr marL="12065" marR="5080" indent="0">
              <a:lnSpc>
                <a:spcPct val="100000"/>
              </a:lnSpc>
              <a:spcBef>
                <a:spcPts val="580"/>
              </a:spcBef>
              <a:buNone/>
              <a:tabLst>
                <a:tab pos="299720" algn="l"/>
              </a:tabLst>
            </a:pPr>
            <a:r>
              <a:rPr lang="en-US" altLang="zh-CN" dirty="0">
                <a:latin typeface="微软雅黑"/>
                <a:cs typeface="微软雅黑"/>
              </a:rPr>
              <a:t>	</a:t>
            </a:r>
            <a:r>
              <a:rPr lang="zh-CN" altLang="en-US" dirty="0">
                <a:latin typeface="微软雅黑"/>
                <a:cs typeface="微软雅黑"/>
              </a:rPr>
              <a:t>按一下某个按钮灯，其自身的状态会切换</a:t>
            </a:r>
            <a:r>
              <a:rPr lang="en-US" altLang="zh-CN" dirty="0">
                <a:latin typeface="微软雅黑"/>
                <a:cs typeface="微软雅黑"/>
              </a:rPr>
              <a:t>(</a:t>
            </a:r>
            <a:r>
              <a:rPr lang="zh-CN" altLang="en-US" dirty="0">
                <a:latin typeface="微软雅黑"/>
                <a:cs typeface="微软雅黑"/>
              </a:rPr>
              <a:t>取反</a:t>
            </a:r>
            <a:r>
              <a:rPr lang="en-US" altLang="zh-CN" dirty="0">
                <a:latin typeface="微软雅黑"/>
                <a:cs typeface="微软雅黑"/>
              </a:rPr>
              <a:t>)</a:t>
            </a:r>
            <a:r>
              <a:rPr lang="zh-CN" altLang="en-US" dirty="0">
                <a:latin typeface="微软雅黑"/>
                <a:cs typeface="微软雅黑"/>
              </a:rPr>
              <a:t>，于此同时会改变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上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lang="zh-CN" altLang="en-US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下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lang="zh-CN" altLang="en-US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左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lang="zh-CN" altLang="en-US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右相邻的灯</a:t>
            </a:r>
            <a:r>
              <a:rPr lang="zh-CN" altLang="en-US" dirty="0">
                <a:latin typeface="微软雅黑"/>
                <a:cs typeface="微软雅黑"/>
              </a:rPr>
              <a:t>的状态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5619494" y="4021796"/>
            <a:ext cx="4108705" cy="2150403"/>
            <a:chOff x="2901695" y="4390097"/>
            <a:chExt cx="3272054" cy="1664284"/>
          </a:xfrm>
        </p:grpSpPr>
        <p:sp>
          <p:nvSpPr>
            <p:cNvPr id="6" name="object 4"/>
            <p:cNvSpPr/>
            <p:nvPr/>
          </p:nvSpPr>
          <p:spPr>
            <a:xfrm>
              <a:off x="2910721" y="4405211"/>
              <a:ext cx="559570" cy="34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948939" y="4423664"/>
              <a:ext cx="487679" cy="269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948939" y="4423664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447288" y="4400765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494532" y="4428235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494532" y="442823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988308" y="4400765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4035552" y="4428235"/>
              <a:ext cx="487679" cy="268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4035552" y="442823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4526279" y="4400765"/>
              <a:ext cx="576110" cy="3581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573523" y="4428235"/>
              <a:ext cx="486155" cy="2682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4573523" y="4428235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5064252" y="4390097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5111496" y="4417567"/>
              <a:ext cx="487679" cy="268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111496" y="441756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5596128" y="4393145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5643371" y="4420616"/>
              <a:ext cx="487679" cy="2682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5643371" y="442061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2901695" y="4726901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2948939" y="4754371"/>
              <a:ext cx="487679" cy="2682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2948939" y="475437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3447288" y="4729950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3494532" y="4757420"/>
              <a:ext cx="487679" cy="2682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3494532" y="475742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3988308" y="4729950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4035552" y="4757420"/>
              <a:ext cx="487679" cy="2682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4035552" y="475742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4526279" y="4732997"/>
              <a:ext cx="576110" cy="3581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4573523" y="4757420"/>
              <a:ext cx="486155" cy="2682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4573523" y="4757420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5064252" y="4720806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5111496" y="4748276"/>
              <a:ext cx="487679" cy="2682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5111496" y="474827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5596128" y="4723853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/>
            <p:cNvSpPr/>
            <p:nvPr/>
          </p:nvSpPr>
          <p:spPr>
            <a:xfrm>
              <a:off x="5643371" y="4751323"/>
              <a:ext cx="487679" cy="2682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5643371" y="475132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/>
            <p:cNvSpPr/>
            <p:nvPr/>
          </p:nvSpPr>
          <p:spPr>
            <a:xfrm>
              <a:off x="2901695" y="5051552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/>
            <p:cNvSpPr/>
            <p:nvPr/>
          </p:nvSpPr>
          <p:spPr>
            <a:xfrm>
              <a:off x="2948939" y="5078984"/>
              <a:ext cx="487679" cy="2682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/>
            <p:cNvSpPr/>
            <p:nvPr/>
          </p:nvSpPr>
          <p:spPr>
            <a:xfrm>
              <a:off x="2948939" y="507898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/>
            <p:cNvSpPr/>
            <p:nvPr/>
          </p:nvSpPr>
          <p:spPr>
            <a:xfrm>
              <a:off x="3447288" y="5054600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/>
            <p:cNvSpPr/>
            <p:nvPr/>
          </p:nvSpPr>
          <p:spPr>
            <a:xfrm>
              <a:off x="3494532" y="5082032"/>
              <a:ext cx="487679" cy="2682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/>
            <p:cNvSpPr/>
            <p:nvPr/>
          </p:nvSpPr>
          <p:spPr>
            <a:xfrm>
              <a:off x="3494532" y="508203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/>
            <p:cNvSpPr/>
            <p:nvPr/>
          </p:nvSpPr>
          <p:spPr>
            <a:xfrm>
              <a:off x="3988308" y="5057647"/>
              <a:ext cx="577621" cy="35817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/>
            <p:cNvSpPr/>
            <p:nvPr/>
          </p:nvSpPr>
          <p:spPr>
            <a:xfrm>
              <a:off x="4035552" y="5082032"/>
              <a:ext cx="487679" cy="2682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/>
            <p:cNvSpPr/>
            <p:nvPr/>
          </p:nvSpPr>
          <p:spPr>
            <a:xfrm>
              <a:off x="4035552" y="508203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/>
            <p:cNvSpPr/>
            <p:nvPr/>
          </p:nvSpPr>
          <p:spPr>
            <a:xfrm>
              <a:off x="4526279" y="5057647"/>
              <a:ext cx="576110" cy="3581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/>
            <p:cNvSpPr/>
            <p:nvPr/>
          </p:nvSpPr>
          <p:spPr>
            <a:xfrm>
              <a:off x="4573523" y="5082032"/>
              <a:ext cx="486155" cy="2682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/>
            <p:cNvSpPr/>
            <p:nvPr/>
          </p:nvSpPr>
          <p:spPr>
            <a:xfrm>
              <a:off x="4573523" y="5082032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/>
            <p:cNvSpPr/>
            <p:nvPr/>
          </p:nvSpPr>
          <p:spPr>
            <a:xfrm>
              <a:off x="5064252" y="5046967"/>
              <a:ext cx="577621" cy="35968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/>
            <p:cNvSpPr/>
            <p:nvPr/>
          </p:nvSpPr>
          <p:spPr>
            <a:xfrm>
              <a:off x="5111496" y="5071364"/>
              <a:ext cx="487679" cy="26974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/>
            <p:cNvSpPr/>
            <p:nvPr/>
          </p:nvSpPr>
          <p:spPr>
            <a:xfrm>
              <a:off x="5111496" y="5071364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/>
            <p:cNvSpPr/>
            <p:nvPr/>
          </p:nvSpPr>
          <p:spPr>
            <a:xfrm>
              <a:off x="5596128" y="5048503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/>
            <p:cNvSpPr/>
            <p:nvPr/>
          </p:nvSpPr>
          <p:spPr>
            <a:xfrm>
              <a:off x="5643371" y="5075935"/>
              <a:ext cx="487679" cy="2682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/>
            <p:cNvSpPr/>
            <p:nvPr/>
          </p:nvSpPr>
          <p:spPr>
            <a:xfrm>
              <a:off x="5643371" y="507593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/>
            <p:cNvSpPr/>
            <p:nvPr/>
          </p:nvSpPr>
          <p:spPr>
            <a:xfrm>
              <a:off x="2901695" y="5374640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/>
            <p:cNvSpPr/>
            <p:nvPr/>
          </p:nvSpPr>
          <p:spPr>
            <a:xfrm>
              <a:off x="2948939" y="5402071"/>
              <a:ext cx="487679" cy="2682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/>
            <p:cNvSpPr/>
            <p:nvPr/>
          </p:nvSpPr>
          <p:spPr>
            <a:xfrm>
              <a:off x="2948939" y="540207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/>
            <p:cNvSpPr/>
            <p:nvPr/>
          </p:nvSpPr>
          <p:spPr>
            <a:xfrm>
              <a:off x="3447288" y="5377688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/>
            <p:cNvSpPr/>
            <p:nvPr/>
          </p:nvSpPr>
          <p:spPr>
            <a:xfrm>
              <a:off x="3494532" y="5405120"/>
              <a:ext cx="487679" cy="2682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/>
            <p:cNvSpPr/>
            <p:nvPr/>
          </p:nvSpPr>
          <p:spPr>
            <a:xfrm>
              <a:off x="3494532" y="540512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/>
            <p:cNvSpPr/>
            <p:nvPr/>
          </p:nvSpPr>
          <p:spPr>
            <a:xfrm>
              <a:off x="3988308" y="5377688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/>
            <p:cNvSpPr/>
            <p:nvPr/>
          </p:nvSpPr>
          <p:spPr>
            <a:xfrm>
              <a:off x="4035552" y="5405120"/>
              <a:ext cx="487679" cy="2682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/>
            <p:cNvSpPr/>
            <p:nvPr/>
          </p:nvSpPr>
          <p:spPr>
            <a:xfrm>
              <a:off x="4035552" y="540512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/>
            <p:cNvSpPr/>
            <p:nvPr/>
          </p:nvSpPr>
          <p:spPr>
            <a:xfrm>
              <a:off x="4526279" y="5380735"/>
              <a:ext cx="576110" cy="3581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/>
            <p:cNvSpPr/>
            <p:nvPr/>
          </p:nvSpPr>
          <p:spPr>
            <a:xfrm>
              <a:off x="4573523" y="5405120"/>
              <a:ext cx="486155" cy="2682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/>
            <p:cNvSpPr/>
            <p:nvPr/>
          </p:nvSpPr>
          <p:spPr>
            <a:xfrm>
              <a:off x="4573523" y="5405120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/>
            <p:cNvSpPr/>
            <p:nvPr/>
          </p:nvSpPr>
          <p:spPr>
            <a:xfrm>
              <a:off x="5064252" y="5368544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1"/>
            <p:cNvSpPr/>
            <p:nvPr/>
          </p:nvSpPr>
          <p:spPr>
            <a:xfrm>
              <a:off x="5111496" y="5395976"/>
              <a:ext cx="487679" cy="2682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/>
            <p:cNvSpPr/>
            <p:nvPr/>
          </p:nvSpPr>
          <p:spPr>
            <a:xfrm>
              <a:off x="5111496" y="539597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/>
            <p:cNvSpPr/>
            <p:nvPr/>
          </p:nvSpPr>
          <p:spPr>
            <a:xfrm>
              <a:off x="5596128" y="5371591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4"/>
            <p:cNvSpPr/>
            <p:nvPr/>
          </p:nvSpPr>
          <p:spPr>
            <a:xfrm>
              <a:off x="5643371" y="5399023"/>
              <a:ext cx="487679" cy="2682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5"/>
            <p:cNvSpPr/>
            <p:nvPr/>
          </p:nvSpPr>
          <p:spPr>
            <a:xfrm>
              <a:off x="5643371" y="539902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/>
            <p:cNvSpPr/>
            <p:nvPr/>
          </p:nvSpPr>
          <p:spPr>
            <a:xfrm>
              <a:off x="2901695" y="5691619"/>
              <a:ext cx="577621" cy="35968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7"/>
            <p:cNvSpPr/>
            <p:nvPr/>
          </p:nvSpPr>
          <p:spPr>
            <a:xfrm>
              <a:off x="2948939" y="5719064"/>
              <a:ext cx="487679" cy="2697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8"/>
            <p:cNvSpPr/>
            <p:nvPr/>
          </p:nvSpPr>
          <p:spPr>
            <a:xfrm>
              <a:off x="2948939" y="5719064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/>
            <p:cNvSpPr/>
            <p:nvPr/>
          </p:nvSpPr>
          <p:spPr>
            <a:xfrm>
              <a:off x="3447288" y="5696203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0"/>
            <p:cNvSpPr/>
            <p:nvPr/>
          </p:nvSpPr>
          <p:spPr>
            <a:xfrm>
              <a:off x="3494532" y="5723635"/>
              <a:ext cx="487679" cy="2682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1"/>
            <p:cNvSpPr/>
            <p:nvPr/>
          </p:nvSpPr>
          <p:spPr>
            <a:xfrm>
              <a:off x="3494532" y="572363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2"/>
            <p:cNvSpPr/>
            <p:nvPr/>
          </p:nvSpPr>
          <p:spPr>
            <a:xfrm>
              <a:off x="3988308" y="5696203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3"/>
            <p:cNvSpPr/>
            <p:nvPr/>
          </p:nvSpPr>
          <p:spPr>
            <a:xfrm>
              <a:off x="4035552" y="5723635"/>
              <a:ext cx="487679" cy="2682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4"/>
            <p:cNvSpPr/>
            <p:nvPr/>
          </p:nvSpPr>
          <p:spPr>
            <a:xfrm>
              <a:off x="4035552" y="572363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5"/>
            <p:cNvSpPr/>
            <p:nvPr/>
          </p:nvSpPr>
          <p:spPr>
            <a:xfrm>
              <a:off x="4526279" y="5696203"/>
              <a:ext cx="576110" cy="3581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6"/>
            <p:cNvSpPr/>
            <p:nvPr/>
          </p:nvSpPr>
          <p:spPr>
            <a:xfrm>
              <a:off x="4573523" y="5723635"/>
              <a:ext cx="486155" cy="2682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7"/>
            <p:cNvSpPr/>
            <p:nvPr/>
          </p:nvSpPr>
          <p:spPr>
            <a:xfrm>
              <a:off x="4573523" y="5723635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8"/>
            <p:cNvSpPr/>
            <p:nvPr/>
          </p:nvSpPr>
          <p:spPr>
            <a:xfrm>
              <a:off x="5064252" y="5685535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9"/>
            <p:cNvSpPr/>
            <p:nvPr/>
          </p:nvSpPr>
          <p:spPr>
            <a:xfrm>
              <a:off x="5111496" y="5712967"/>
              <a:ext cx="487679" cy="2682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0"/>
            <p:cNvSpPr/>
            <p:nvPr/>
          </p:nvSpPr>
          <p:spPr>
            <a:xfrm>
              <a:off x="5111496" y="571296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1"/>
            <p:cNvSpPr/>
            <p:nvPr/>
          </p:nvSpPr>
          <p:spPr>
            <a:xfrm>
              <a:off x="5596128" y="5688584"/>
              <a:ext cx="577621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2"/>
            <p:cNvSpPr/>
            <p:nvPr/>
          </p:nvSpPr>
          <p:spPr>
            <a:xfrm>
              <a:off x="5643371" y="5716015"/>
              <a:ext cx="487679" cy="2682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3"/>
            <p:cNvSpPr/>
            <p:nvPr/>
          </p:nvSpPr>
          <p:spPr>
            <a:xfrm>
              <a:off x="5643371" y="571601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85871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按钮灯的工作方式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2692400"/>
          </a:xfrm>
        </p:spPr>
        <p:txBody>
          <a:bodyPr/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lang="zh-CN" altLang="en-US" sz="2400" dirty="0">
                <a:latin typeface="微软雅黑"/>
                <a:cs typeface="微软雅黑"/>
              </a:rPr>
              <a:t>如果灯原来是亮</a:t>
            </a:r>
            <a:r>
              <a:rPr lang="zh-CN" altLang="en-US" sz="2400" spc="5" dirty="0">
                <a:latin typeface="微软雅黑"/>
                <a:cs typeface="微软雅黑"/>
              </a:rPr>
              <a:t>的</a:t>
            </a:r>
            <a:r>
              <a:rPr lang="en-US" altLang="zh-CN" sz="2400" dirty="0">
                <a:latin typeface="微软雅黑"/>
                <a:cs typeface="微软雅黑"/>
              </a:rPr>
              <a:t>,</a:t>
            </a:r>
            <a:r>
              <a:rPr lang="zh-CN" altLang="en-US" sz="2400" spc="-105" dirty="0">
                <a:latin typeface="微软雅黑"/>
                <a:cs typeface="微软雅黑"/>
              </a:rPr>
              <a:t> </a:t>
            </a:r>
            <a:r>
              <a:rPr lang="zh-CN" altLang="en-US" sz="2400" dirty="0">
                <a:latin typeface="微软雅黑"/>
                <a:cs typeface="微软雅黑"/>
              </a:rPr>
              <a:t>就会被熄灭</a:t>
            </a: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lang="zh-CN" altLang="en-US" sz="2400" dirty="0">
                <a:latin typeface="微软雅黑"/>
                <a:cs typeface="微软雅黑"/>
              </a:rPr>
              <a:t>如果灯原来是灭</a:t>
            </a:r>
            <a:r>
              <a:rPr lang="zh-CN" altLang="en-US" sz="2400" spc="5" dirty="0">
                <a:latin typeface="微软雅黑"/>
                <a:cs typeface="微软雅黑"/>
              </a:rPr>
              <a:t>的</a:t>
            </a:r>
            <a:r>
              <a:rPr lang="en-US" altLang="zh-CN" sz="2400" dirty="0">
                <a:latin typeface="微软雅黑"/>
                <a:cs typeface="微软雅黑"/>
              </a:rPr>
              <a:t>,</a:t>
            </a:r>
            <a:r>
              <a:rPr lang="zh-CN" altLang="en-US" sz="2400" spc="-105" dirty="0">
                <a:latin typeface="微软雅黑"/>
                <a:cs typeface="微软雅黑"/>
              </a:rPr>
              <a:t> </a:t>
            </a:r>
            <a:r>
              <a:rPr lang="zh-CN" altLang="en-US" sz="2400" dirty="0">
                <a:latin typeface="微软雅黑"/>
                <a:cs typeface="微软雅黑"/>
              </a:rPr>
              <a:t>则会被点亮</a:t>
            </a: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dirty="0">
                <a:latin typeface="微软雅黑"/>
                <a:cs typeface="微软雅黑"/>
              </a:rPr>
              <a:t>在矩</a:t>
            </a:r>
            <a:r>
              <a:rPr lang="zh-CN" altLang="en-US" sz="2400" spc="-5" dirty="0">
                <a:latin typeface="微软雅黑"/>
                <a:cs typeface="微软雅黑"/>
              </a:rPr>
              <a:t>阵</a:t>
            </a:r>
            <a:r>
              <a:rPr lang="zh-CN" altLang="en-US" sz="2400" dirty="0">
                <a:latin typeface="微软雅黑"/>
                <a:cs typeface="微软雅黑"/>
              </a:rPr>
              <a:t>角上的按钮改变</a:t>
            </a:r>
            <a:r>
              <a:rPr lang="en-US" altLang="zh-CN" sz="2400" spc="-5" dirty="0">
                <a:solidFill>
                  <a:srgbClr val="FF0000"/>
                </a:solidFill>
                <a:latin typeface="微软雅黑"/>
                <a:cs typeface="微软雅黑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  <a:cs typeface="微软雅黑"/>
              </a:rPr>
              <a:t>盏灯</a:t>
            </a:r>
            <a:r>
              <a:rPr lang="zh-CN" altLang="en-US" sz="2400" dirty="0">
                <a:latin typeface="微软雅黑"/>
                <a:cs typeface="微软雅黑"/>
              </a:rPr>
              <a:t>的状态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dirty="0">
                <a:latin typeface="微软雅黑"/>
                <a:cs typeface="微软雅黑"/>
              </a:rPr>
              <a:t>在矩</a:t>
            </a:r>
            <a:r>
              <a:rPr lang="zh-CN" altLang="en-US" sz="2400" spc="-5" dirty="0">
                <a:latin typeface="微软雅黑"/>
                <a:cs typeface="微软雅黑"/>
              </a:rPr>
              <a:t>阵</a:t>
            </a:r>
            <a:r>
              <a:rPr lang="zh-CN" altLang="en-US" sz="2400" dirty="0">
                <a:latin typeface="微软雅黑"/>
                <a:cs typeface="微软雅黑"/>
              </a:rPr>
              <a:t>边上的按钮改变</a:t>
            </a:r>
            <a:r>
              <a:rPr lang="en-US" altLang="zh-CN" sz="2400" spc="-5" dirty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  <a:cs typeface="微软雅黑"/>
              </a:rPr>
              <a:t>盏灯</a:t>
            </a:r>
            <a:r>
              <a:rPr lang="zh-CN" altLang="en-US" sz="2400" dirty="0">
                <a:latin typeface="微软雅黑"/>
                <a:cs typeface="微软雅黑"/>
              </a:rPr>
              <a:t>的状态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dirty="0">
                <a:latin typeface="微软雅黑"/>
                <a:cs typeface="微软雅黑"/>
              </a:rPr>
              <a:t>其他的按</a:t>
            </a:r>
            <a:r>
              <a:rPr lang="zh-CN" altLang="en-US" sz="2400" spc="-10" dirty="0">
                <a:latin typeface="微软雅黑"/>
                <a:cs typeface="微软雅黑"/>
              </a:rPr>
              <a:t>钮</a:t>
            </a:r>
            <a:r>
              <a:rPr lang="zh-CN" altLang="en-US" sz="2400" spc="-5" dirty="0">
                <a:latin typeface="微软雅黑"/>
                <a:cs typeface="微软雅黑"/>
              </a:rPr>
              <a:t>改</a:t>
            </a:r>
            <a:r>
              <a:rPr lang="zh-CN" altLang="en-US" sz="2400" dirty="0">
                <a:latin typeface="微软雅黑"/>
                <a:cs typeface="微软雅黑"/>
              </a:rPr>
              <a:t>变</a:t>
            </a:r>
            <a:r>
              <a:rPr lang="en-US" altLang="zh-CN" sz="2400" spc="-5" dirty="0">
                <a:solidFill>
                  <a:srgbClr val="FF0000"/>
                </a:solidFill>
                <a:latin typeface="微软雅黑"/>
                <a:cs typeface="微软雅黑"/>
              </a:rPr>
              <a:t>5</a:t>
            </a:r>
            <a:r>
              <a:rPr lang="zh-CN" altLang="en-US" sz="2400" spc="-5" dirty="0">
                <a:solidFill>
                  <a:srgbClr val="FF0000"/>
                </a:solidFill>
                <a:latin typeface="微软雅黑"/>
                <a:cs typeface="微软雅黑"/>
              </a:rPr>
              <a:t>盏灯</a:t>
            </a:r>
            <a:r>
              <a:rPr lang="zh-CN" altLang="en-US" sz="2400" spc="-5" dirty="0">
                <a:latin typeface="微软雅黑"/>
                <a:cs typeface="微软雅黑"/>
              </a:rPr>
              <a:t>的状态</a:t>
            </a:r>
            <a:endParaRPr lang="zh-CN" altLang="en-US" sz="2400" dirty="0">
              <a:latin typeface="微软雅黑"/>
              <a:cs typeface="微软雅黑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2423486" y="4658143"/>
            <a:ext cx="430182" cy="29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461768" y="4673600"/>
            <a:ext cx="358140" cy="222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813811" y="4652264"/>
            <a:ext cx="446506" cy="312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861055" y="4676647"/>
            <a:ext cx="356616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3210052" y="4649215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3257296" y="4676647"/>
            <a:ext cx="356616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604767" y="4647691"/>
            <a:ext cx="444995" cy="31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3652011" y="4675123"/>
            <a:ext cx="355092" cy="224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3997960" y="4640071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4045204" y="4667503"/>
            <a:ext cx="356616" cy="224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4386579" y="4643120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433823" y="4670552"/>
            <a:ext cx="356615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5"/>
          <p:cNvGraphicFramePr>
            <a:graphicFrameLocks noGrp="1"/>
          </p:cNvGraphicFramePr>
          <p:nvPr>
            <p:extLst/>
          </p:nvPr>
        </p:nvGraphicFramePr>
        <p:xfrm>
          <a:off x="2457195" y="4671314"/>
          <a:ext cx="2328542" cy="223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object 16"/>
          <p:cNvSpPr/>
          <p:nvPr/>
        </p:nvSpPr>
        <p:spPr>
          <a:xfrm>
            <a:off x="2414523" y="4922011"/>
            <a:ext cx="448106" cy="3139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2461768" y="4946396"/>
            <a:ext cx="358140" cy="2240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813811" y="4922011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861055" y="4949444"/>
            <a:ext cx="356616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3210052" y="4922011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3257296" y="4949444"/>
            <a:ext cx="356616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3604767" y="4922011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3652011" y="4949444"/>
            <a:ext cx="355092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3997960" y="4914391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4045204" y="4941823"/>
            <a:ext cx="356616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4386579" y="4917440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4433823" y="4944871"/>
            <a:ext cx="356615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8"/>
          <p:cNvGraphicFramePr>
            <a:graphicFrameLocks noGrp="1"/>
          </p:cNvGraphicFramePr>
          <p:nvPr>
            <p:extLst/>
          </p:nvPr>
        </p:nvGraphicFramePr>
        <p:xfrm>
          <a:off x="2457195" y="4944871"/>
          <a:ext cx="2328542" cy="222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object 29"/>
          <p:cNvSpPr/>
          <p:nvPr/>
        </p:nvSpPr>
        <p:spPr>
          <a:xfrm>
            <a:off x="2414523" y="5188711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2461768" y="5216144"/>
            <a:ext cx="358140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2813811" y="5190235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2861055" y="5217667"/>
            <a:ext cx="356616" cy="224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3210052" y="5190235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3257296" y="5217667"/>
            <a:ext cx="356616" cy="224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3604767" y="5190235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3652011" y="5217667"/>
            <a:ext cx="355092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3997960" y="5182615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4045204" y="5210047"/>
            <a:ext cx="356616" cy="2225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4386579" y="518566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4433823" y="5213096"/>
            <a:ext cx="356615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1"/>
          <p:cNvGraphicFramePr>
            <a:graphicFrameLocks noGrp="1"/>
          </p:cNvGraphicFramePr>
          <p:nvPr>
            <p:extLst/>
          </p:nvPr>
        </p:nvGraphicFramePr>
        <p:xfrm>
          <a:off x="2457195" y="5213096"/>
          <a:ext cx="2328542" cy="224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object 42"/>
          <p:cNvSpPr/>
          <p:nvPr/>
        </p:nvSpPr>
        <p:spPr>
          <a:xfrm>
            <a:off x="2414523" y="5456935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2461768" y="5484367"/>
            <a:ext cx="358140" cy="2225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2813811" y="545998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2861055" y="5487415"/>
            <a:ext cx="356616" cy="22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3210052" y="545998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3257296" y="5487415"/>
            <a:ext cx="356616" cy="22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3604767" y="5458459"/>
            <a:ext cx="444995" cy="31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3652011" y="5485891"/>
            <a:ext cx="355092" cy="2240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3997960" y="5450840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045204" y="5478271"/>
            <a:ext cx="356616" cy="224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386579" y="5453888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4433823" y="5481320"/>
            <a:ext cx="356615" cy="2225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2414523" y="5720588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2461768" y="5748020"/>
            <a:ext cx="358140" cy="2225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2813811" y="5722111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2861055" y="5749544"/>
            <a:ext cx="356616" cy="2240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3210052" y="5722111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3257296" y="5749544"/>
            <a:ext cx="356616" cy="2240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3604767" y="5722111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3652011" y="5749544"/>
            <a:ext cx="355092" cy="2225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3997960" y="5714491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4045204" y="5741923"/>
            <a:ext cx="356616" cy="2225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4386579" y="5717540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4433823" y="5744971"/>
            <a:ext cx="356615" cy="22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6"/>
          <p:cNvGraphicFramePr>
            <a:graphicFrameLocks noGrp="1"/>
          </p:cNvGraphicFramePr>
          <p:nvPr>
            <p:extLst/>
          </p:nvPr>
        </p:nvGraphicFramePr>
        <p:xfrm>
          <a:off x="2457195" y="5482844"/>
          <a:ext cx="2328542" cy="48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2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object 67"/>
          <p:cNvSpPr/>
          <p:nvPr/>
        </p:nvSpPr>
        <p:spPr>
          <a:xfrm>
            <a:off x="5121116" y="4648999"/>
            <a:ext cx="428281" cy="2946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5159247" y="4667503"/>
            <a:ext cx="356615" cy="2225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5511291" y="4644644"/>
            <a:ext cx="446506" cy="3139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5558535" y="4669028"/>
            <a:ext cx="356615" cy="2240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5906008" y="4644644"/>
            <a:ext cx="446506" cy="3139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5953252" y="4669028"/>
            <a:ext cx="356615" cy="2240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6299200" y="4644644"/>
            <a:ext cx="448106" cy="3124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6346444" y="4669028"/>
            <a:ext cx="358139" cy="2225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6695440" y="4633976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6742684" y="4661408"/>
            <a:ext cx="355091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7084059" y="4637023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7131303" y="4664455"/>
            <a:ext cx="355091" cy="2225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0" name="object 79"/>
          <p:cNvGraphicFramePr>
            <a:graphicFrameLocks noGrp="1"/>
          </p:cNvGraphicFramePr>
          <p:nvPr>
            <p:extLst/>
          </p:nvPr>
        </p:nvGraphicFramePr>
        <p:xfrm>
          <a:off x="5154676" y="4664455"/>
          <a:ext cx="2325369" cy="224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1" name="object 80"/>
          <p:cNvSpPr/>
          <p:nvPr/>
        </p:nvSpPr>
        <p:spPr>
          <a:xfrm>
            <a:off x="5112004" y="4912867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5159247" y="4940300"/>
            <a:ext cx="356615" cy="2225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5511291" y="4915915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5558535" y="4943347"/>
            <a:ext cx="356615" cy="2225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5906008" y="4918964"/>
            <a:ext cx="446506" cy="312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5953252" y="4943347"/>
            <a:ext cx="356615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6299200" y="4915915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6346444" y="4943347"/>
            <a:ext cx="358139" cy="2225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6695440" y="4908296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6742684" y="4935728"/>
            <a:ext cx="355091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7084059" y="4909820"/>
            <a:ext cx="444995" cy="31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7131303" y="4937252"/>
            <a:ext cx="355091" cy="22402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3" name="object 92"/>
          <p:cNvGraphicFramePr>
            <a:graphicFrameLocks noGrp="1"/>
          </p:cNvGraphicFramePr>
          <p:nvPr>
            <p:extLst/>
          </p:nvPr>
        </p:nvGraphicFramePr>
        <p:xfrm>
          <a:off x="5154676" y="4934965"/>
          <a:ext cx="2325369" cy="222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4" name="object 93"/>
          <p:cNvSpPr/>
          <p:nvPr/>
        </p:nvSpPr>
        <p:spPr>
          <a:xfrm>
            <a:off x="5112004" y="5181091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5159247" y="5208523"/>
            <a:ext cx="356615" cy="2240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5511291" y="5184140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5558535" y="5211571"/>
            <a:ext cx="356615" cy="2225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5906008" y="5184140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5953252" y="5211571"/>
            <a:ext cx="356615" cy="22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6299200" y="5184140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6346444" y="5211571"/>
            <a:ext cx="358139" cy="2225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6695440" y="5176520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6742684" y="5203952"/>
            <a:ext cx="355091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7084059" y="5179567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7131303" y="5207000"/>
            <a:ext cx="355091" cy="2225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6" name="object 105"/>
          <p:cNvGraphicFramePr>
            <a:graphicFrameLocks noGrp="1"/>
          </p:cNvGraphicFramePr>
          <p:nvPr>
            <p:extLst/>
          </p:nvPr>
        </p:nvGraphicFramePr>
        <p:xfrm>
          <a:off x="5154676" y="5207000"/>
          <a:ext cx="2325369" cy="222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7" name="object 106"/>
          <p:cNvSpPr/>
          <p:nvPr/>
        </p:nvSpPr>
        <p:spPr>
          <a:xfrm>
            <a:off x="5112004" y="5450840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5159247" y="5478271"/>
            <a:ext cx="356615" cy="2225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5511291" y="5452364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5558535" y="5479796"/>
            <a:ext cx="356615" cy="2240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5906008" y="5452364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5953252" y="5479796"/>
            <a:ext cx="356615" cy="2240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6299200" y="5452364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6346444" y="5479796"/>
            <a:ext cx="358139" cy="2225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/>
          <p:cNvSpPr/>
          <p:nvPr/>
        </p:nvSpPr>
        <p:spPr>
          <a:xfrm>
            <a:off x="6695440" y="5444744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/>
          <p:cNvSpPr/>
          <p:nvPr/>
        </p:nvSpPr>
        <p:spPr>
          <a:xfrm>
            <a:off x="6742684" y="5472176"/>
            <a:ext cx="355091" cy="2225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/>
          <p:cNvSpPr/>
          <p:nvPr/>
        </p:nvSpPr>
        <p:spPr>
          <a:xfrm>
            <a:off x="7084059" y="5447791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/>
          <p:cNvSpPr/>
          <p:nvPr/>
        </p:nvSpPr>
        <p:spPr>
          <a:xfrm>
            <a:off x="7131303" y="5475223"/>
            <a:ext cx="355091" cy="2225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/>
          <p:cNvSpPr/>
          <p:nvPr/>
        </p:nvSpPr>
        <p:spPr>
          <a:xfrm>
            <a:off x="5112004" y="5714491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5159247" y="5741923"/>
            <a:ext cx="356615" cy="2225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5511291" y="5716015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5558535" y="5743447"/>
            <a:ext cx="356615" cy="2225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5906008" y="5716015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/>
          <p:cNvSpPr/>
          <p:nvPr/>
        </p:nvSpPr>
        <p:spPr>
          <a:xfrm>
            <a:off x="5953252" y="5743447"/>
            <a:ext cx="356615" cy="222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/>
          <p:cNvSpPr/>
          <p:nvPr/>
        </p:nvSpPr>
        <p:spPr>
          <a:xfrm>
            <a:off x="6299200" y="5716015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6346444" y="5743447"/>
            <a:ext cx="358139" cy="2225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6695440" y="5708396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6742684" y="5735828"/>
            <a:ext cx="355091" cy="2225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7084059" y="5711444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7131303" y="5738876"/>
            <a:ext cx="355091" cy="2225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1" name="object 130"/>
          <p:cNvGraphicFramePr>
            <a:graphicFrameLocks noGrp="1"/>
          </p:cNvGraphicFramePr>
          <p:nvPr>
            <p:extLst/>
          </p:nvPr>
        </p:nvGraphicFramePr>
        <p:xfrm>
          <a:off x="5154676" y="5475223"/>
          <a:ext cx="2325369" cy="486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705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2" name="object 131"/>
          <p:cNvSpPr/>
          <p:nvPr/>
        </p:nvSpPr>
        <p:spPr>
          <a:xfrm>
            <a:off x="7785068" y="4658143"/>
            <a:ext cx="428281" cy="2946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/>
          <p:cNvSpPr/>
          <p:nvPr/>
        </p:nvSpPr>
        <p:spPr>
          <a:xfrm>
            <a:off x="7823200" y="4676647"/>
            <a:ext cx="356615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/>
          <p:cNvSpPr/>
          <p:nvPr/>
        </p:nvSpPr>
        <p:spPr>
          <a:xfrm>
            <a:off x="8173720" y="465226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/>
          <p:cNvSpPr/>
          <p:nvPr/>
        </p:nvSpPr>
        <p:spPr>
          <a:xfrm>
            <a:off x="8220964" y="4679696"/>
            <a:ext cx="356615" cy="2225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/>
          <p:cNvSpPr/>
          <p:nvPr/>
        </p:nvSpPr>
        <p:spPr>
          <a:xfrm>
            <a:off x="8569959" y="465226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/>
          <p:cNvSpPr/>
          <p:nvPr/>
        </p:nvSpPr>
        <p:spPr>
          <a:xfrm>
            <a:off x="8617204" y="4679696"/>
            <a:ext cx="356616" cy="222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/>
          <p:cNvSpPr/>
          <p:nvPr/>
        </p:nvSpPr>
        <p:spPr>
          <a:xfrm>
            <a:off x="8963152" y="4652264"/>
            <a:ext cx="448106" cy="3124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/>
          <p:cNvSpPr/>
          <p:nvPr/>
        </p:nvSpPr>
        <p:spPr>
          <a:xfrm>
            <a:off x="9010395" y="4679696"/>
            <a:ext cx="358140" cy="2225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9359392" y="4643120"/>
            <a:ext cx="444995" cy="31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/>
          <p:cNvSpPr/>
          <p:nvPr/>
        </p:nvSpPr>
        <p:spPr>
          <a:xfrm>
            <a:off x="9406635" y="4670552"/>
            <a:ext cx="355092" cy="2240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/>
          <p:cNvSpPr/>
          <p:nvPr/>
        </p:nvSpPr>
        <p:spPr>
          <a:xfrm>
            <a:off x="9748011" y="4646167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9795256" y="4673600"/>
            <a:ext cx="355092" cy="22250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4" name="object 143"/>
          <p:cNvGraphicFramePr>
            <a:graphicFrameLocks noGrp="1"/>
          </p:cNvGraphicFramePr>
          <p:nvPr>
            <p:extLst/>
          </p:nvPr>
        </p:nvGraphicFramePr>
        <p:xfrm>
          <a:off x="7818628" y="4675123"/>
          <a:ext cx="2325368" cy="222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5" name="object 144"/>
          <p:cNvSpPr/>
          <p:nvPr/>
        </p:nvSpPr>
        <p:spPr>
          <a:xfrm>
            <a:off x="7775955" y="4922011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5"/>
          <p:cNvSpPr/>
          <p:nvPr/>
        </p:nvSpPr>
        <p:spPr>
          <a:xfrm>
            <a:off x="7823200" y="4949444"/>
            <a:ext cx="356615" cy="2240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/>
          <p:cNvSpPr/>
          <p:nvPr/>
        </p:nvSpPr>
        <p:spPr>
          <a:xfrm>
            <a:off x="8173720" y="4925059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8220964" y="4952491"/>
            <a:ext cx="356615" cy="2225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8569959" y="4925059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/>
          <p:cNvSpPr/>
          <p:nvPr/>
        </p:nvSpPr>
        <p:spPr>
          <a:xfrm>
            <a:off x="8617204" y="4952491"/>
            <a:ext cx="356616" cy="22250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/>
          <p:cNvSpPr/>
          <p:nvPr/>
        </p:nvSpPr>
        <p:spPr>
          <a:xfrm>
            <a:off x="8963152" y="4928108"/>
            <a:ext cx="448106" cy="3124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9010395" y="4952491"/>
            <a:ext cx="358140" cy="2225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9359392" y="4917440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9406635" y="4944871"/>
            <a:ext cx="355092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9748011" y="4920488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/>
          <p:cNvSpPr/>
          <p:nvPr/>
        </p:nvSpPr>
        <p:spPr>
          <a:xfrm>
            <a:off x="9795256" y="4947920"/>
            <a:ext cx="355092" cy="22250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7" name="object 156"/>
          <p:cNvGraphicFramePr>
            <a:graphicFrameLocks noGrp="1"/>
          </p:cNvGraphicFramePr>
          <p:nvPr>
            <p:extLst/>
          </p:nvPr>
        </p:nvGraphicFramePr>
        <p:xfrm>
          <a:off x="7818628" y="4947920"/>
          <a:ext cx="2325368" cy="222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8" name="object 157"/>
          <p:cNvSpPr/>
          <p:nvPr/>
        </p:nvSpPr>
        <p:spPr>
          <a:xfrm>
            <a:off x="7775955" y="5191759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7823200" y="5219191"/>
            <a:ext cx="356615" cy="2225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8173720" y="5193284"/>
            <a:ext cx="446506" cy="31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8220964" y="5220715"/>
            <a:ext cx="356615" cy="22402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8569959" y="5196332"/>
            <a:ext cx="446506" cy="3139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8617204" y="5220715"/>
            <a:ext cx="356616" cy="22402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/>
          <p:cNvSpPr/>
          <p:nvPr/>
        </p:nvSpPr>
        <p:spPr>
          <a:xfrm>
            <a:off x="8963152" y="5196332"/>
            <a:ext cx="448106" cy="3124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/>
          <p:cNvSpPr/>
          <p:nvPr/>
        </p:nvSpPr>
        <p:spPr>
          <a:xfrm>
            <a:off x="9010395" y="5220715"/>
            <a:ext cx="358140" cy="2225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9359392" y="5188711"/>
            <a:ext cx="444995" cy="31245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9406635" y="5213096"/>
            <a:ext cx="355092" cy="22250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/>
          <p:cNvSpPr/>
          <p:nvPr/>
        </p:nvSpPr>
        <p:spPr>
          <a:xfrm>
            <a:off x="9748011" y="5188711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/>
          <p:cNvSpPr/>
          <p:nvPr/>
        </p:nvSpPr>
        <p:spPr>
          <a:xfrm>
            <a:off x="9795256" y="5216144"/>
            <a:ext cx="355092" cy="22250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0" name="object 169"/>
          <p:cNvGraphicFramePr>
            <a:graphicFrameLocks noGrp="1"/>
          </p:cNvGraphicFramePr>
          <p:nvPr>
            <p:extLst/>
          </p:nvPr>
        </p:nvGraphicFramePr>
        <p:xfrm>
          <a:off x="7818628" y="5215382"/>
          <a:ext cx="2325368" cy="223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1" name="object 170"/>
          <p:cNvSpPr/>
          <p:nvPr/>
        </p:nvSpPr>
        <p:spPr>
          <a:xfrm>
            <a:off x="7775955" y="545998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1"/>
          <p:cNvSpPr/>
          <p:nvPr/>
        </p:nvSpPr>
        <p:spPr>
          <a:xfrm>
            <a:off x="7823200" y="5487415"/>
            <a:ext cx="356615" cy="22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/>
          <p:cNvSpPr/>
          <p:nvPr/>
        </p:nvSpPr>
        <p:spPr>
          <a:xfrm>
            <a:off x="8173720" y="5463032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8220964" y="5490464"/>
            <a:ext cx="356615" cy="2225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/>
          <p:cNvSpPr/>
          <p:nvPr/>
        </p:nvSpPr>
        <p:spPr>
          <a:xfrm>
            <a:off x="8569959" y="5463032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/>
          <p:cNvSpPr/>
          <p:nvPr/>
        </p:nvSpPr>
        <p:spPr>
          <a:xfrm>
            <a:off x="8617204" y="5490464"/>
            <a:ext cx="356616" cy="22250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/>
          <p:cNvSpPr/>
          <p:nvPr/>
        </p:nvSpPr>
        <p:spPr>
          <a:xfrm>
            <a:off x="8963152" y="5464555"/>
            <a:ext cx="448106" cy="3139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/>
          <p:cNvSpPr/>
          <p:nvPr/>
        </p:nvSpPr>
        <p:spPr>
          <a:xfrm>
            <a:off x="9010395" y="5488940"/>
            <a:ext cx="358140" cy="22402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9359392" y="5453888"/>
            <a:ext cx="444995" cy="31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/>
          <p:cNvSpPr/>
          <p:nvPr/>
        </p:nvSpPr>
        <p:spPr>
          <a:xfrm>
            <a:off x="9406635" y="5481320"/>
            <a:ext cx="355092" cy="2240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/>
          <p:cNvSpPr/>
          <p:nvPr/>
        </p:nvSpPr>
        <p:spPr>
          <a:xfrm>
            <a:off x="9748011" y="5456935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9795256" y="5484367"/>
            <a:ext cx="355092" cy="22250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7775955" y="5723635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7823200" y="5751067"/>
            <a:ext cx="356615" cy="2225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8173720" y="572668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8220964" y="5754115"/>
            <a:ext cx="356615" cy="2225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8569959" y="5726684"/>
            <a:ext cx="446506" cy="31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8617204" y="5754115"/>
            <a:ext cx="356616" cy="22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8963152" y="5725159"/>
            <a:ext cx="448106" cy="31396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9010395" y="5752591"/>
            <a:ext cx="358140" cy="22402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/>
          <p:cNvSpPr/>
          <p:nvPr/>
        </p:nvSpPr>
        <p:spPr>
          <a:xfrm>
            <a:off x="9359392" y="5717540"/>
            <a:ext cx="444995" cy="31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/>
          <p:cNvSpPr/>
          <p:nvPr/>
        </p:nvSpPr>
        <p:spPr>
          <a:xfrm>
            <a:off x="9406635" y="5744971"/>
            <a:ext cx="355092" cy="2240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/>
          <p:cNvSpPr/>
          <p:nvPr/>
        </p:nvSpPr>
        <p:spPr>
          <a:xfrm>
            <a:off x="9748011" y="5720588"/>
            <a:ext cx="444995" cy="312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9795256" y="5748020"/>
            <a:ext cx="355092" cy="22250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4"/>
          <p:cNvGraphicFramePr>
            <a:graphicFrameLocks noGrp="1"/>
          </p:cNvGraphicFramePr>
          <p:nvPr>
            <p:extLst/>
          </p:nvPr>
        </p:nvGraphicFramePr>
        <p:xfrm>
          <a:off x="7818628" y="5485891"/>
          <a:ext cx="2325368" cy="48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988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的初始化与输出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45418"/>
            <a:ext cx="9949842" cy="2021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3543299"/>
            <a:ext cx="8194070" cy="31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33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输入样例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6415" indent="-4572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756920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第一行是一个正整数</a:t>
            </a:r>
            <a:r>
              <a:rPr lang="en-US" altLang="zh-CN" dirty="0">
                <a:latin typeface="微软雅黑"/>
                <a:cs typeface="微软雅黑"/>
              </a:rPr>
              <a:t>N,</a:t>
            </a:r>
            <a:r>
              <a:rPr lang="zh-CN" altLang="en-US" spc="-90" dirty="0">
                <a:latin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cs typeface="微软雅黑"/>
              </a:rPr>
              <a:t>表示需要解决的案例数</a:t>
            </a:r>
            <a:endParaRPr lang="en-US" altLang="zh-CN" dirty="0">
              <a:latin typeface="微软雅黑"/>
              <a:cs typeface="微软雅黑"/>
            </a:endParaRPr>
          </a:p>
          <a:p>
            <a:pPr marL="526415" indent="-4572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756920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每个样例由</a:t>
            </a:r>
            <a:r>
              <a:rPr lang="en-US" altLang="zh-CN" spc="-5" dirty="0">
                <a:latin typeface="微软雅黑"/>
                <a:cs typeface="微软雅黑"/>
              </a:rPr>
              <a:t>5</a:t>
            </a:r>
            <a:r>
              <a:rPr lang="zh-CN" altLang="en-US" dirty="0">
                <a:latin typeface="微软雅黑"/>
                <a:cs typeface="微软雅黑"/>
              </a:rPr>
              <a:t>行组成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5" dirty="0">
                <a:latin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cs typeface="微软雅黑"/>
              </a:rPr>
              <a:t>每一行包括</a:t>
            </a:r>
            <a:r>
              <a:rPr lang="en-US" altLang="zh-CN" spc="-5" dirty="0">
                <a:latin typeface="微软雅黑"/>
                <a:cs typeface="微软雅黑"/>
              </a:rPr>
              <a:t>6</a:t>
            </a:r>
            <a:r>
              <a:rPr lang="zh-CN" altLang="en-US" dirty="0">
                <a:latin typeface="微软雅黑"/>
                <a:cs typeface="微软雅黑"/>
              </a:rPr>
              <a:t>个数字</a:t>
            </a:r>
            <a:endParaRPr lang="en-US" altLang="zh-CN" dirty="0">
              <a:latin typeface="微软雅黑"/>
              <a:cs typeface="微软雅黑"/>
            </a:endParaRPr>
          </a:p>
          <a:p>
            <a:pPr marL="526415" indent="-4572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756920" algn="l"/>
              </a:tabLst>
            </a:pPr>
            <a:r>
              <a:rPr lang="zh-CN" altLang="en-US" spc="-5" dirty="0">
                <a:latin typeface="微软雅黑"/>
                <a:cs typeface="微软雅黑"/>
              </a:rPr>
              <a:t>这些数字以空格隔</a:t>
            </a:r>
            <a:r>
              <a:rPr lang="zh-CN" altLang="en-US" dirty="0">
                <a:latin typeface="微软雅黑"/>
                <a:cs typeface="微软雅黑"/>
              </a:rPr>
              <a:t>开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10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可以是</a:t>
            </a:r>
            <a:r>
              <a:rPr lang="en-US" altLang="zh-CN" spc="-5" dirty="0">
                <a:latin typeface="微软雅黑"/>
                <a:cs typeface="微软雅黑"/>
              </a:rPr>
              <a:t>0</a:t>
            </a:r>
            <a:r>
              <a:rPr lang="zh-CN" altLang="en-US" spc="-5" dirty="0">
                <a:latin typeface="微软雅黑"/>
                <a:cs typeface="微软雅黑"/>
              </a:rPr>
              <a:t>或</a:t>
            </a:r>
            <a:r>
              <a:rPr lang="en-US" altLang="zh-CN" dirty="0">
                <a:latin typeface="微软雅黑"/>
                <a:cs typeface="微软雅黑"/>
              </a:rPr>
              <a:t>1</a:t>
            </a:r>
            <a:endParaRPr lang="zh-CN" altLang="en-US" dirty="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cs typeface="微软雅黑"/>
              </a:rPr>
              <a:t>0</a:t>
            </a:r>
            <a:r>
              <a:rPr lang="zh-CN" altLang="en-US" b="1" spc="-114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zh-CN" altLang="en-US" sz="3200" spc="-5" dirty="0">
                <a:latin typeface="微软雅黑"/>
                <a:cs typeface="微软雅黑"/>
              </a:rPr>
              <a:t>表示灯的初始状态是</a:t>
            </a:r>
            <a:r>
              <a:rPr lang="zh-CN" altLang="en-US" sz="3200" spc="-5" dirty="0">
                <a:solidFill>
                  <a:srgbClr val="C00000"/>
                </a:solidFill>
                <a:latin typeface="微软雅黑"/>
                <a:cs typeface="微软雅黑"/>
              </a:rPr>
              <a:t>熄灭</a:t>
            </a:r>
            <a:r>
              <a:rPr lang="zh-CN" altLang="en-US" sz="3200" spc="-5" dirty="0">
                <a:latin typeface="微软雅黑"/>
                <a:cs typeface="微软雅黑"/>
              </a:rPr>
              <a:t>的</a:t>
            </a: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lang="zh-CN" altLang="en-US" b="1" spc="-8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zh-CN" altLang="en-US" sz="3200" spc="-5" dirty="0">
                <a:latin typeface="微软雅黑"/>
                <a:cs typeface="微软雅黑"/>
              </a:rPr>
              <a:t>表示灯的初始状态是</a:t>
            </a:r>
            <a:r>
              <a:rPr lang="zh-CN" altLang="en-US" sz="3200" spc="-5" dirty="0">
                <a:solidFill>
                  <a:srgbClr val="C00000"/>
                </a:solidFill>
                <a:latin typeface="微软雅黑"/>
                <a:cs typeface="微软雅黑"/>
              </a:rPr>
              <a:t>点亮</a:t>
            </a:r>
            <a:r>
              <a:rPr lang="zh-CN" altLang="en-US" sz="3200" spc="-5" dirty="0">
                <a:latin typeface="微软雅黑"/>
                <a:cs typeface="微软雅黑"/>
              </a:rPr>
              <a:t>的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077" t="31790" r="50080" b="10219"/>
          <a:stretch/>
        </p:blipFill>
        <p:spPr>
          <a:xfrm>
            <a:off x="7861299" y="2838884"/>
            <a:ext cx="3253389" cy="33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296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输出样例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115" indent="-4572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769620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对每个样例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10" dirty="0">
                <a:latin typeface="微软雅黑"/>
                <a:cs typeface="微软雅黑"/>
              </a:rPr>
              <a:t> 首行输出的字符串格式是</a:t>
            </a:r>
            <a:r>
              <a:rPr lang="en-US" altLang="zh-CN" spc="-10" dirty="0">
                <a:latin typeface="微软雅黑"/>
                <a:cs typeface="微软雅黑"/>
              </a:rPr>
              <a:t/>
            </a:r>
            <a:br>
              <a:rPr lang="en-US" altLang="zh-CN" spc="-10" dirty="0">
                <a:latin typeface="微软雅黑"/>
                <a:cs typeface="微软雅黑"/>
              </a:rPr>
            </a:br>
            <a:r>
              <a:rPr lang="zh-CN" altLang="en-US" spc="-10" dirty="0">
                <a:latin typeface="微软雅黑"/>
                <a:cs typeface="微软雅黑"/>
              </a:rPr>
              <a:t> </a:t>
            </a:r>
            <a:r>
              <a:rPr lang="zh-CN" altLang="en-US" spc="-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pc="-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zh-CN" altLang="en-US" spc="-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#m”,</a:t>
            </a:r>
            <a:r>
              <a:rPr lang="zh-CN" altLang="en-US" spc="-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pc="-10" dirty="0">
                <a:latin typeface="微软雅黑"/>
                <a:cs typeface="微软雅黑"/>
              </a:rPr>
              <a:t>其中</a:t>
            </a:r>
            <a:r>
              <a:rPr lang="en-US" altLang="zh-CN" spc="-10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lang="zh-CN" altLang="en-US" spc="-10" dirty="0">
                <a:latin typeface="微软雅黑"/>
                <a:cs typeface="微软雅黑"/>
              </a:rPr>
              <a:t>是该</a:t>
            </a:r>
            <a:r>
              <a:rPr lang="zh-CN" altLang="en-US" dirty="0">
                <a:latin typeface="微软雅黑"/>
                <a:cs typeface="微软雅黑"/>
              </a:rPr>
              <a:t>样例</a:t>
            </a:r>
            <a:r>
              <a:rPr lang="zh-CN" altLang="en-US" spc="-10" dirty="0">
                <a:latin typeface="微软雅黑"/>
                <a:cs typeface="微软雅黑"/>
              </a:rPr>
              <a:t>的序号</a:t>
            </a:r>
            <a:endParaRPr lang="en-US" altLang="zh-CN" spc="-10" dirty="0">
              <a:latin typeface="微软雅黑"/>
              <a:cs typeface="微软雅黑"/>
            </a:endParaRPr>
          </a:p>
          <a:p>
            <a:pPr marL="539115" indent="-4572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769620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接着按照该样例的输入格式输出</a:t>
            </a:r>
            <a:r>
              <a:rPr lang="en-US" altLang="zh-CN" dirty="0">
                <a:latin typeface="微软雅黑"/>
                <a:cs typeface="微软雅黑"/>
              </a:rPr>
              <a:t>5</a:t>
            </a:r>
            <a:r>
              <a:rPr lang="zh-CN" altLang="en-US" dirty="0">
                <a:latin typeface="微软雅黑"/>
                <a:cs typeface="微软雅黑"/>
              </a:rPr>
              <a:t>行</a:t>
            </a:r>
            <a:endParaRPr lang="en-US" altLang="zh-CN" dirty="0">
              <a:latin typeface="微软雅黑"/>
              <a:cs typeface="微软雅黑"/>
            </a:endParaRPr>
          </a:p>
          <a:p>
            <a:pPr marL="939165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69620" algn="l"/>
              </a:tabLst>
            </a:pPr>
            <a:r>
              <a:rPr lang="en-US" altLang="zh-CN" sz="3200" b="1" dirty="0">
                <a:latin typeface="微软雅黑"/>
                <a:cs typeface="微软雅黑"/>
              </a:rPr>
              <a:t>1</a:t>
            </a:r>
            <a:r>
              <a:rPr lang="zh-CN" altLang="en-US" sz="3200" b="1" spc="-114" dirty="0">
                <a:latin typeface="微软雅黑"/>
                <a:cs typeface="微软雅黑"/>
              </a:rPr>
              <a:t> </a:t>
            </a:r>
            <a:r>
              <a:rPr lang="zh-CN" altLang="en-US" sz="3200" dirty="0">
                <a:latin typeface="微软雅黑"/>
                <a:cs typeface="微软雅黑"/>
              </a:rPr>
              <a:t>表示需要把对应的按钮灯按下</a:t>
            </a:r>
            <a:endParaRPr lang="en-US" altLang="zh-CN" sz="3200" dirty="0">
              <a:latin typeface="微软雅黑"/>
              <a:cs typeface="微软雅黑"/>
            </a:endParaRPr>
          </a:p>
          <a:p>
            <a:pPr marL="939165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69620" algn="l"/>
              </a:tabLst>
            </a:pPr>
            <a:r>
              <a:rPr lang="en-US" altLang="zh-CN" sz="3200" b="1" dirty="0">
                <a:latin typeface="微软雅黑"/>
                <a:cs typeface="微软雅黑"/>
              </a:rPr>
              <a:t>0</a:t>
            </a:r>
            <a:r>
              <a:rPr lang="zh-CN" altLang="en-US" sz="3200" b="1" spc="-20" dirty="0">
                <a:latin typeface="微软雅黑"/>
                <a:cs typeface="微软雅黑"/>
              </a:rPr>
              <a:t> </a:t>
            </a:r>
            <a:r>
              <a:rPr lang="zh-CN" altLang="en-US" sz="3200" dirty="0">
                <a:latin typeface="微软雅黑"/>
                <a:cs typeface="微软雅黑"/>
              </a:rPr>
              <a:t>表示不需要按对应的按钮灯</a:t>
            </a:r>
            <a:endParaRPr lang="en-US" altLang="zh-CN" sz="3200" dirty="0">
              <a:latin typeface="微软雅黑"/>
              <a:cs typeface="微软雅黑"/>
            </a:endParaRPr>
          </a:p>
          <a:p>
            <a:pPr marL="939165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69620" algn="l"/>
              </a:tabLst>
            </a:pPr>
            <a:r>
              <a:rPr lang="zh-CN" altLang="en-US" sz="3200" dirty="0">
                <a:latin typeface="微软雅黑"/>
                <a:cs typeface="微软雅黑"/>
              </a:rPr>
              <a:t>每个数字以一个空格</a:t>
            </a:r>
            <a:r>
              <a:rPr lang="zh-CN" altLang="en-US" sz="3200" spc="-1010" dirty="0">
                <a:latin typeface="微软雅黑"/>
                <a:cs typeface="微软雅黑"/>
              </a:rPr>
              <a:t>隔</a:t>
            </a:r>
            <a:r>
              <a:rPr lang="en-US" altLang="zh-CN" sz="2400" spc="-157" baseline="23148" dirty="0">
                <a:latin typeface="Times New Roman"/>
                <a:cs typeface="Times New Roman"/>
              </a:rPr>
              <a:t>35</a:t>
            </a:r>
            <a:r>
              <a:rPr lang="zh-CN" altLang="en-US" sz="3200" dirty="0">
                <a:latin typeface="微软雅黑"/>
                <a:cs typeface="微软雅黑"/>
              </a:rPr>
              <a:t>开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14" y="2740929"/>
            <a:ext cx="3464012" cy="35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52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题解分析（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6</a:t>
            </a:r>
            <a:r>
              <a:rPr lang="zh-CN" altLang="en-US" dirty="0"/>
              <a:t>列的按钮灯阵）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230" y="1295400"/>
            <a:ext cx="10935955" cy="5092700"/>
          </a:xfrm>
        </p:spPr>
        <p:txBody>
          <a:bodyPr>
            <a:normAutofit fontScale="85000" lnSpcReduction="10000"/>
          </a:bodyPr>
          <a:lstStyle/>
          <a:p>
            <a:pPr marL="12700" indent="0">
              <a:lnSpc>
                <a:spcPct val="120000"/>
              </a:lnSpc>
              <a:spcBef>
                <a:spcPts val="1250"/>
              </a:spcBef>
              <a:buNone/>
              <a:tabLst>
                <a:tab pos="354965" algn="l"/>
                <a:tab pos="355600" algn="l"/>
              </a:tabLst>
            </a:pPr>
            <a:r>
              <a:rPr lang="zh-CN" altLang="en-US" dirty="0">
                <a:effectLst/>
              </a:rPr>
              <a:t>请你写一个程序，确定需要按下哪些按钮灯，恰好使得所有的灯都熄灭。</a:t>
            </a:r>
            <a:endParaRPr lang="en-US" altLang="zh-CN" dirty="0">
              <a:effectLst/>
            </a:endParaRPr>
          </a:p>
          <a:p>
            <a:pPr marL="469900" indent="-457200">
              <a:lnSpc>
                <a:spcPct val="120000"/>
              </a:lnSpc>
              <a:spcBef>
                <a:spcPts val="1250"/>
              </a:spcBef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zh-CN" altLang="en-US" spc="-5" dirty="0">
                <a:latin typeface="微软雅黑"/>
                <a:cs typeface="微软雅黑"/>
              </a:rPr>
              <a:t>第</a:t>
            </a:r>
            <a:r>
              <a:rPr lang="en-US" altLang="zh-CN" spc="-5" dirty="0">
                <a:latin typeface="微软雅黑"/>
                <a:cs typeface="微软雅黑"/>
              </a:rPr>
              <a:t>2</a:t>
            </a:r>
            <a:r>
              <a:rPr lang="zh-CN" altLang="en-US" dirty="0">
                <a:latin typeface="微软雅黑"/>
                <a:cs typeface="微软雅黑"/>
              </a:rPr>
              <a:t>次按下同一个按钮时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dirty="0">
                <a:latin typeface="微软雅黑"/>
                <a:cs typeface="微软雅黑"/>
              </a:rPr>
              <a:t>将抵消第</a:t>
            </a:r>
            <a:r>
              <a:rPr lang="en-US" altLang="zh-CN" spc="-5" dirty="0">
                <a:latin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cs typeface="微软雅黑"/>
              </a:rPr>
              <a:t>次按下时所产生的结果，因此每个按钮最多只需要按下一次</a:t>
            </a:r>
          </a:p>
          <a:p>
            <a:pPr marL="469900" indent="-457200">
              <a:lnSpc>
                <a:spcPct val="120000"/>
              </a:lnSpc>
              <a:spcBef>
                <a:spcPts val="1155"/>
              </a:spcBef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各个按钮被按下的顺序对最终的结果没有影响</a:t>
            </a:r>
          </a:p>
          <a:p>
            <a:pPr marL="469900" indent="-457200">
              <a:lnSpc>
                <a:spcPct val="120000"/>
              </a:lnSpc>
              <a:spcBef>
                <a:spcPts val="1150"/>
              </a:spcBef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zh-CN" altLang="en-US" spc="-5" dirty="0">
                <a:latin typeface="微软雅黑"/>
                <a:cs typeface="微软雅黑"/>
              </a:rPr>
              <a:t>对第</a:t>
            </a:r>
            <a:r>
              <a:rPr lang="en-US" altLang="zh-CN" spc="-5" dirty="0">
                <a:latin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cs typeface="微软雅黑"/>
              </a:rPr>
              <a:t>行中每盏点亮的</a:t>
            </a:r>
            <a:r>
              <a:rPr lang="zh-CN" altLang="en-US" spc="-15" dirty="0">
                <a:latin typeface="微软雅黑"/>
                <a:cs typeface="微软雅黑"/>
              </a:rPr>
              <a:t>灯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15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按下第</a:t>
            </a:r>
            <a:r>
              <a:rPr lang="en-US" altLang="zh-CN" spc="-5" dirty="0">
                <a:latin typeface="微软雅黑"/>
                <a:cs typeface="微软雅黑"/>
              </a:rPr>
              <a:t>2</a:t>
            </a:r>
            <a:r>
              <a:rPr lang="zh-CN" altLang="en-US" dirty="0">
                <a:latin typeface="微软雅黑"/>
                <a:cs typeface="微软雅黑"/>
              </a:rPr>
              <a:t>行对应的按</a:t>
            </a:r>
            <a:r>
              <a:rPr lang="zh-CN" altLang="en-US" spc="-15" dirty="0">
                <a:latin typeface="微软雅黑"/>
                <a:cs typeface="微软雅黑"/>
              </a:rPr>
              <a:t>钮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15" dirty="0">
                <a:latin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cs typeface="微软雅黑"/>
              </a:rPr>
              <a:t>就可以熄灭</a:t>
            </a:r>
            <a:r>
              <a:rPr lang="zh-CN" altLang="en-US" spc="-5" dirty="0">
                <a:latin typeface="微软雅黑"/>
                <a:cs typeface="微软雅黑"/>
              </a:rPr>
              <a:t>第</a:t>
            </a:r>
            <a:r>
              <a:rPr lang="en-US" altLang="zh-CN" spc="-5" dirty="0">
                <a:latin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cs typeface="微软雅黑"/>
              </a:rPr>
              <a:t>行的全部灯</a:t>
            </a:r>
            <a:r>
              <a:rPr lang="zh-CN" altLang="en-US" spc="-5" dirty="0">
                <a:latin typeface="微软雅黑"/>
                <a:cs typeface="微软雅黑"/>
              </a:rPr>
              <a:t>如此重复下</a:t>
            </a:r>
            <a:r>
              <a:rPr lang="zh-CN" altLang="en-US" dirty="0">
                <a:latin typeface="微软雅黑"/>
                <a:cs typeface="微软雅黑"/>
              </a:rPr>
              <a:t>去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10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可以熄灭第</a:t>
            </a:r>
            <a:r>
              <a:rPr lang="en-US" altLang="zh-CN" spc="-5" dirty="0">
                <a:latin typeface="微软雅黑"/>
                <a:cs typeface="微软雅黑"/>
              </a:rPr>
              <a:t>1, 2,</a:t>
            </a:r>
            <a:r>
              <a:rPr lang="zh-CN" altLang="en-US" spc="-10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3, </a:t>
            </a:r>
            <a:r>
              <a:rPr lang="en-US" altLang="zh-CN" spc="15" dirty="0">
                <a:latin typeface="微软雅黑"/>
                <a:cs typeface="微软雅黑"/>
              </a:rPr>
              <a:t>4</a:t>
            </a:r>
            <a:r>
              <a:rPr lang="zh-CN" altLang="en-US" spc="-5" dirty="0">
                <a:latin typeface="微软雅黑"/>
                <a:cs typeface="微软雅黑"/>
              </a:rPr>
              <a:t>行的全部灯（剩下第</a:t>
            </a:r>
            <a:r>
              <a:rPr lang="en-US" altLang="zh-CN" spc="-5" dirty="0">
                <a:latin typeface="微软雅黑"/>
                <a:cs typeface="微软雅黑"/>
              </a:rPr>
              <a:t>5</a:t>
            </a:r>
            <a:r>
              <a:rPr lang="zh-CN" altLang="en-US" spc="-5" dirty="0">
                <a:latin typeface="微软雅黑"/>
                <a:cs typeface="微软雅黑"/>
              </a:rPr>
              <a:t>行的状态有待检测）。</a:t>
            </a:r>
            <a:endParaRPr lang="en-US" altLang="zh-CN" spc="-5" dirty="0">
              <a:latin typeface="微软雅黑"/>
              <a:cs typeface="微软雅黑"/>
            </a:endParaRPr>
          </a:p>
          <a:p>
            <a:pPr marL="469900" indent="-457200">
              <a:lnSpc>
                <a:spcPct val="120000"/>
              </a:lnSpc>
              <a:spcBef>
                <a:spcPts val="1150"/>
              </a:spcBef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zh-CN" altLang="en-US" dirty="0"/>
              <a:t>同理，</a:t>
            </a:r>
            <a:r>
              <a:rPr lang="zh-CN" altLang="en-US" dirty="0">
                <a:effectLst/>
              </a:rPr>
              <a:t>按下第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列的按钮灯，可以熄灭前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列的灯（剩下的第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列的状态有待检测）。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7293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465" marR="30480" indent="0">
              <a:lnSpc>
                <a:spcPct val="120000"/>
              </a:lnSpc>
              <a:spcBef>
                <a:spcPts val="95"/>
              </a:spcBef>
              <a:buNone/>
              <a:tabLst>
                <a:tab pos="381000" algn="l"/>
                <a:tab pos="381635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第一想</a:t>
            </a:r>
            <a:r>
              <a:rPr lang="zh-CN" altLang="en-US" spc="-5" dirty="0">
                <a:latin typeface="微软雅黑"/>
                <a:cs typeface="微软雅黑"/>
              </a:rPr>
              <a:t>法</a:t>
            </a:r>
            <a:r>
              <a:rPr lang="en-US" altLang="zh-CN" dirty="0">
                <a:latin typeface="微软雅黑"/>
                <a:cs typeface="微软雅黑"/>
              </a:rPr>
              <a:t>:</a:t>
            </a:r>
            <a:r>
              <a:rPr lang="zh-CN" altLang="en-US" spc="-55" dirty="0">
                <a:latin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cs typeface="微软雅黑"/>
              </a:rPr>
              <a:t>枚举所有可能的按</a:t>
            </a:r>
            <a:r>
              <a:rPr lang="zh-CN" altLang="en-US" spc="5" dirty="0">
                <a:latin typeface="微软雅黑"/>
                <a:cs typeface="微软雅黑"/>
              </a:rPr>
              <a:t>钮灯</a:t>
            </a:r>
            <a:r>
              <a:rPr lang="zh-CN" altLang="en-US" dirty="0">
                <a:latin typeface="微软雅黑"/>
                <a:cs typeface="微软雅黑"/>
              </a:rPr>
              <a:t>状态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55" dirty="0">
                <a:latin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cs typeface="微软雅黑"/>
              </a:rPr>
              <a:t>对每个状态计</a:t>
            </a:r>
            <a:r>
              <a:rPr lang="zh-CN" altLang="en-US" spc="-5" dirty="0">
                <a:latin typeface="微软雅黑"/>
                <a:cs typeface="微软雅黑"/>
              </a:rPr>
              <a:t>算一下最后灯的情</a:t>
            </a:r>
            <a:r>
              <a:rPr lang="zh-CN" altLang="en-US" dirty="0">
                <a:latin typeface="微软雅黑"/>
                <a:cs typeface="微软雅黑"/>
              </a:rPr>
              <a:t>况</a:t>
            </a:r>
            <a:r>
              <a:rPr lang="en-US" altLang="zh-CN" dirty="0">
                <a:latin typeface="微软雅黑"/>
                <a:cs typeface="微软雅黑"/>
              </a:rPr>
              <a:t>,</a:t>
            </a:r>
            <a:r>
              <a:rPr lang="zh-CN" altLang="en-US" spc="-10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看是否都熄灭</a:t>
            </a:r>
            <a:endParaRPr lang="zh-CN" altLang="en-US" dirty="0">
              <a:latin typeface="微软雅黑"/>
              <a:cs typeface="微软雅黑"/>
            </a:endParaRPr>
          </a:p>
          <a:p>
            <a:pPr marL="951865" lvl="1" indent="-457200">
              <a:lnSpc>
                <a:spcPct val="100000"/>
              </a:lnSpc>
              <a:spcBef>
                <a:spcPts val="1155"/>
              </a:spcBef>
              <a:buFont typeface="Wingdings" panose="05000000000000000000" pitchFamily="2" charset="2"/>
              <a:buChar char="l"/>
              <a:tabLst>
                <a:tab pos="782320" algn="l"/>
              </a:tabLst>
            </a:pPr>
            <a:r>
              <a:rPr lang="zh-CN" altLang="en-US" sz="3200" dirty="0">
                <a:latin typeface="微软雅黑"/>
                <a:cs typeface="微软雅黑"/>
              </a:rPr>
              <a:t>每个按钮灯有两种状态</a:t>
            </a:r>
            <a:r>
              <a:rPr lang="en-US" altLang="zh-CN" sz="3200" dirty="0">
                <a:latin typeface="微软雅黑"/>
                <a:cs typeface="微软雅黑"/>
              </a:rPr>
              <a:t>(</a:t>
            </a:r>
            <a:r>
              <a:rPr lang="zh-CN" altLang="en-US" sz="3200" dirty="0">
                <a:latin typeface="微软雅黑"/>
                <a:cs typeface="微软雅黑"/>
              </a:rPr>
              <a:t>按下或不按下</a:t>
            </a:r>
            <a:r>
              <a:rPr lang="en-US" altLang="zh-CN" sz="3200" dirty="0">
                <a:latin typeface="微软雅黑"/>
                <a:cs typeface="微软雅黑"/>
              </a:rPr>
              <a:t>)</a:t>
            </a:r>
            <a:endParaRPr lang="zh-CN" altLang="en-US" sz="3200" dirty="0">
              <a:latin typeface="微软雅黑"/>
              <a:cs typeface="微软雅黑"/>
            </a:endParaRPr>
          </a:p>
          <a:p>
            <a:pPr marL="951865" lvl="1" indent="-457200">
              <a:lnSpc>
                <a:spcPct val="100000"/>
              </a:lnSpc>
              <a:spcBef>
                <a:spcPts val="1150"/>
              </a:spcBef>
              <a:buFont typeface="Wingdings" panose="05000000000000000000" pitchFamily="2" charset="2"/>
              <a:buChar char="l"/>
              <a:tabLst>
                <a:tab pos="782320" algn="l"/>
              </a:tabLst>
            </a:pPr>
            <a:r>
              <a:rPr lang="zh-CN" altLang="en-US" sz="3200" spc="-5" dirty="0">
                <a:latin typeface="微软雅黑"/>
                <a:cs typeface="微软雅黑"/>
              </a:rPr>
              <a:t>一共有</a:t>
            </a:r>
            <a:r>
              <a:rPr lang="en-US" altLang="zh-CN" sz="3200" spc="-5" dirty="0">
                <a:latin typeface="微软雅黑"/>
                <a:cs typeface="微软雅黑"/>
              </a:rPr>
              <a:t>30</a:t>
            </a:r>
            <a:r>
              <a:rPr lang="zh-CN" altLang="en-US" sz="3200" dirty="0">
                <a:latin typeface="微软雅黑"/>
                <a:cs typeface="微软雅黑"/>
              </a:rPr>
              <a:t>个开</a:t>
            </a:r>
            <a:r>
              <a:rPr lang="zh-CN" altLang="en-US" sz="3200" spc="-5" dirty="0">
                <a:latin typeface="微软雅黑"/>
                <a:cs typeface="微软雅黑"/>
              </a:rPr>
              <a:t>关</a:t>
            </a:r>
            <a:r>
              <a:rPr lang="en-US" altLang="zh-CN" sz="3200" dirty="0">
                <a:latin typeface="微软雅黑"/>
                <a:cs typeface="微软雅黑"/>
              </a:rPr>
              <a:t>,</a:t>
            </a:r>
            <a:r>
              <a:rPr lang="zh-CN" altLang="en-US" sz="3200" spc="10" dirty="0">
                <a:latin typeface="微软雅黑"/>
                <a:cs typeface="微软雅黑"/>
              </a:rPr>
              <a:t> </a:t>
            </a:r>
            <a:r>
              <a:rPr lang="zh-CN" altLang="en-US" sz="3200" spc="-5" dirty="0">
                <a:latin typeface="微软雅黑"/>
                <a:cs typeface="微软雅黑"/>
              </a:rPr>
              <a:t>那么状态数是</a:t>
            </a:r>
            <a:r>
              <a:rPr lang="en-US" altLang="zh-CN" sz="4000" spc="-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lang="en-US" altLang="zh-CN" sz="4000" spc="-7" baseline="24305" dirty="0">
                <a:solidFill>
                  <a:srgbClr val="FF0000"/>
                </a:solidFill>
                <a:latin typeface="微软雅黑"/>
                <a:cs typeface="微软雅黑"/>
              </a:rPr>
              <a:t>30</a:t>
            </a:r>
            <a:r>
              <a:rPr lang="en-US" altLang="zh-CN" sz="3200" spc="-5" dirty="0">
                <a:latin typeface="微软雅黑"/>
                <a:cs typeface="微软雅黑"/>
              </a:rPr>
              <a:t>,</a:t>
            </a:r>
            <a:r>
              <a:rPr lang="zh-CN" altLang="en-US" sz="3200" dirty="0">
                <a:latin typeface="微软雅黑"/>
                <a:cs typeface="微软雅黑"/>
              </a:rPr>
              <a:t> </a:t>
            </a:r>
            <a:r>
              <a:rPr lang="zh-CN" altLang="en-US" sz="3200" spc="-5" dirty="0">
                <a:latin typeface="微软雅黑"/>
                <a:cs typeface="微软雅黑"/>
              </a:rPr>
              <a:t>太</a:t>
            </a:r>
            <a:r>
              <a:rPr lang="zh-CN" altLang="en-US" sz="3200" dirty="0">
                <a:latin typeface="微软雅黑"/>
                <a:cs typeface="微软雅黑"/>
              </a:rPr>
              <a:t>多</a:t>
            </a:r>
            <a:r>
              <a:rPr lang="en-US" altLang="zh-CN" sz="3200" dirty="0">
                <a:latin typeface="微软雅黑"/>
                <a:cs typeface="微软雅黑"/>
              </a:rPr>
              <a:t>,</a:t>
            </a:r>
            <a:r>
              <a:rPr lang="zh-CN" altLang="en-US" sz="3200" spc="-10" dirty="0">
                <a:latin typeface="微软雅黑"/>
                <a:cs typeface="微软雅黑"/>
              </a:rPr>
              <a:t> </a:t>
            </a:r>
            <a:r>
              <a:rPr lang="zh-CN" altLang="en-US" sz="3200" spc="-5" dirty="0">
                <a:latin typeface="微软雅黑"/>
                <a:cs typeface="微软雅黑"/>
              </a:rPr>
              <a:t>会超时</a:t>
            </a:r>
            <a:endParaRPr lang="en-US" altLang="zh-CN" sz="3200" spc="-5" dirty="0">
              <a:latin typeface="微软雅黑"/>
              <a:cs typeface="微软雅黑"/>
            </a:endParaRPr>
          </a:p>
          <a:p>
            <a:pPr marL="37465" indent="0" algn="just">
              <a:lnSpc>
                <a:spcPct val="100000"/>
              </a:lnSpc>
              <a:spcBef>
                <a:spcPts val="1155"/>
              </a:spcBef>
              <a:buNone/>
              <a:tabLst>
                <a:tab pos="381635" algn="l"/>
              </a:tabLst>
            </a:pP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如何减少枚举的状态数目呢</a:t>
            </a:r>
            <a:r>
              <a:rPr lang="en-US" altLang="zh-CN" sz="3600" dirty="0">
                <a:solidFill>
                  <a:srgbClr val="FF0000"/>
                </a:solidFill>
                <a:latin typeface="微软雅黑"/>
                <a:cs typeface="微软雅黑"/>
              </a:rPr>
              <a:t>?</a:t>
            </a:r>
            <a:endParaRPr lang="zh-CN" altLang="en-US" sz="360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952500" marR="30480" indent="-571500" algn="just">
              <a:lnSpc>
                <a:spcPct val="120000"/>
              </a:lnSpc>
              <a:spcBef>
                <a:spcPts val="575"/>
              </a:spcBef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rgbClr val="0000FF"/>
                </a:solidFill>
                <a:latin typeface="微软雅黑"/>
                <a:cs typeface="微软雅黑"/>
              </a:rPr>
              <a:t>基本</a:t>
            </a:r>
            <a:r>
              <a:rPr lang="zh-CN" altLang="en-US" sz="3600" spc="5" dirty="0">
                <a:solidFill>
                  <a:srgbClr val="0000FF"/>
                </a:solidFill>
                <a:latin typeface="微软雅黑"/>
                <a:cs typeface="微软雅黑"/>
              </a:rPr>
              <a:t>思</a:t>
            </a:r>
            <a:r>
              <a:rPr lang="zh-CN" altLang="en-US" sz="3600" dirty="0">
                <a:solidFill>
                  <a:srgbClr val="0000FF"/>
                </a:solidFill>
                <a:latin typeface="微软雅黑"/>
                <a:cs typeface="微软雅黑"/>
              </a:rPr>
              <a:t>路</a:t>
            </a:r>
            <a:r>
              <a:rPr lang="en-US" altLang="zh-CN" sz="3600" dirty="0">
                <a:solidFill>
                  <a:srgbClr val="0000FF"/>
                </a:solidFill>
                <a:latin typeface="微软雅黑"/>
                <a:cs typeface="微软雅黑"/>
              </a:rPr>
              <a:t>:</a:t>
            </a:r>
            <a:r>
              <a:rPr lang="zh-CN" altLang="en-US" sz="3600" spc="-5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lang="zh-CN" altLang="en-US" sz="3600" dirty="0">
                <a:latin typeface="微软雅黑"/>
                <a:cs typeface="微软雅黑"/>
              </a:rPr>
              <a:t>如果存在某个局</a:t>
            </a:r>
            <a:r>
              <a:rPr lang="zh-CN" altLang="en-US" sz="3600" spc="5" dirty="0">
                <a:latin typeface="微软雅黑"/>
                <a:cs typeface="微软雅黑"/>
              </a:rPr>
              <a:t>部</a:t>
            </a:r>
            <a:r>
              <a:rPr lang="en-US" altLang="zh-CN" sz="3600" dirty="0">
                <a:latin typeface="微软雅黑"/>
                <a:cs typeface="微软雅黑"/>
              </a:rPr>
              <a:t>,</a:t>
            </a:r>
            <a:r>
              <a:rPr lang="zh-CN" altLang="en-US" sz="3600" spc="-55" dirty="0">
                <a:latin typeface="微软雅黑"/>
                <a:cs typeface="微软雅黑"/>
              </a:rPr>
              <a:t> </a:t>
            </a:r>
            <a:r>
              <a:rPr lang="zh-CN" altLang="en-US" sz="3600" dirty="0">
                <a:latin typeface="微软雅黑"/>
                <a:cs typeface="微软雅黑"/>
              </a:rPr>
              <a:t>一旦这个局部的状态被确</a:t>
            </a:r>
            <a:r>
              <a:rPr lang="zh-CN" altLang="en-US" sz="3600" spc="5" dirty="0">
                <a:latin typeface="微软雅黑"/>
                <a:cs typeface="微软雅黑"/>
              </a:rPr>
              <a:t>定</a:t>
            </a:r>
            <a:r>
              <a:rPr lang="en-US" altLang="zh-CN" sz="3600" dirty="0">
                <a:latin typeface="微软雅黑"/>
                <a:cs typeface="微软雅黑"/>
              </a:rPr>
              <a:t>, </a:t>
            </a:r>
            <a:r>
              <a:rPr lang="zh-CN" altLang="en-US" sz="3600" dirty="0">
                <a:latin typeface="微软雅黑"/>
                <a:cs typeface="微软雅黑"/>
              </a:rPr>
              <a:t>那么剩余其他部分的状态只能是确定的一</a:t>
            </a:r>
            <a:r>
              <a:rPr lang="zh-CN" altLang="en-US" sz="3600" spc="5" dirty="0">
                <a:latin typeface="微软雅黑"/>
                <a:cs typeface="微软雅黑"/>
              </a:rPr>
              <a:t>种</a:t>
            </a:r>
            <a:r>
              <a:rPr lang="en-US" altLang="zh-CN" sz="3600" dirty="0">
                <a:latin typeface="微软雅黑"/>
                <a:cs typeface="微软雅黑"/>
              </a:rPr>
              <a:t>,</a:t>
            </a:r>
            <a:r>
              <a:rPr lang="zh-CN" altLang="en-US" sz="3600" spc="-65" dirty="0">
                <a:latin typeface="微软雅黑"/>
                <a:cs typeface="微软雅黑"/>
              </a:rPr>
              <a:t> </a:t>
            </a:r>
            <a:r>
              <a:rPr lang="zh-CN" altLang="en-US" sz="3600" dirty="0">
                <a:latin typeface="微软雅黑"/>
                <a:cs typeface="微软雅黑"/>
              </a:rPr>
              <a:t>或者不多的</a:t>
            </a:r>
            <a:r>
              <a:rPr lang="en-US" altLang="zh-CN" sz="3600" dirty="0">
                <a:latin typeface="微软雅黑"/>
                <a:cs typeface="微软雅黑"/>
              </a:rPr>
              <a:t>n</a:t>
            </a:r>
            <a:r>
              <a:rPr lang="zh-CN" altLang="en-US" sz="3600" dirty="0">
                <a:latin typeface="微软雅黑"/>
                <a:cs typeface="微软雅黑"/>
              </a:rPr>
              <a:t>种</a:t>
            </a:r>
            <a:r>
              <a:rPr lang="en-US" altLang="zh-CN" sz="3600" dirty="0">
                <a:latin typeface="微软雅黑"/>
                <a:cs typeface="微软雅黑"/>
              </a:rPr>
              <a:t>,</a:t>
            </a:r>
            <a:r>
              <a:rPr lang="zh-CN" altLang="en-US" sz="3600" spc="-10" dirty="0">
                <a:latin typeface="微软雅黑"/>
                <a:cs typeface="微软雅黑"/>
              </a:rPr>
              <a:t> </a:t>
            </a:r>
            <a:r>
              <a:rPr lang="zh-CN" altLang="en-US" sz="3600" dirty="0">
                <a:latin typeface="微软雅黑"/>
                <a:cs typeface="微软雅黑"/>
              </a:rPr>
              <a:t>那么就只需枚举这个局部的状态即可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34418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51" y="161332"/>
            <a:ext cx="9404723" cy="824549"/>
          </a:xfrm>
        </p:spPr>
        <p:txBody>
          <a:bodyPr/>
          <a:lstStyle/>
          <a:p>
            <a:r>
              <a:rPr lang="zh-CN" altLang="en-US" dirty="0"/>
              <a:t>寻找局部</a:t>
            </a:r>
          </a:p>
        </p:txBody>
      </p:sp>
      <p:grpSp>
        <p:nvGrpSpPr>
          <p:cNvPr id="669" name="组合 668"/>
          <p:cNvGrpSpPr/>
          <p:nvPr/>
        </p:nvGrpSpPr>
        <p:grpSpPr>
          <a:xfrm>
            <a:off x="894304" y="1253071"/>
            <a:ext cx="3272054" cy="1664284"/>
            <a:chOff x="347368" y="1316713"/>
            <a:chExt cx="3272054" cy="1664284"/>
          </a:xfrm>
        </p:grpSpPr>
        <p:sp>
          <p:nvSpPr>
            <p:cNvPr id="4" name="object 4"/>
            <p:cNvSpPr/>
            <p:nvPr/>
          </p:nvSpPr>
          <p:spPr>
            <a:xfrm>
              <a:off x="356394" y="1331827"/>
              <a:ext cx="559570" cy="34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94612" y="1350280"/>
              <a:ext cx="487679" cy="2697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94612" y="1350280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92961" y="132738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40205" y="1354851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40205" y="135485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33981" y="132738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81225" y="1354851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81225" y="135485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71952" y="1327381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19196" y="1354851"/>
              <a:ext cx="486155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019196" y="1354851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509925" y="131671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557169" y="1344183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57169" y="134418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041801" y="131976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089044" y="1347232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089044" y="134723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7368" y="165351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94612" y="1680987"/>
              <a:ext cx="487679" cy="268223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94612" y="168098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92961" y="165656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40205" y="1684036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40205" y="16840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433981" y="165656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81225" y="1684036"/>
              <a:ext cx="487679" cy="268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81225" y="16840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509925" y="164742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557169" y="1674892"/>
              <a:ext cx="487679" cy="268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557169" y="16748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041801" y="165046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089044" y="1677939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89044" y="167793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7368" y="197816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94612" y="200560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92961" y="198121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40205" y="200864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041801" y="197511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089044" y="200255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47368" y="230125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94612" y="2328687"/>
              <a:ext cx="487679" cy="2682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94612" y="232868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892961" y="2304304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940205" y="2331736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940205" y="23317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433981" y="2304304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481225" y="2331736"/>
              <a:ext cx="487679" cy="268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481225" y="23317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509925" y="229516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557169" y="2322592"/>
              <a:ext cx="487679" cy="2682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57169" y="23225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3041801" y="229820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089044" y="2325639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089044" y="232563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47368" y="2618235"/>
              <a:ext cx="577621" cy="3596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94612" y="2645680"/>
              <a:ext cx="487679" cy="2697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94612" y="2645680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892961" y="262281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940205" y="2650251"/>
              <a:ext cx="487679" cy="2682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940205" y="265025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433981" y="262281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481225" y="2650251"/>
              <a:ext cx="487679" cy="268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481225" y="265025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971952" y="2622819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019196" y="2650251"/>
              <a:ext cx="486155" cy="2682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019196" y="2650251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509925" y="261215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557169" y="2639583"/>
              <a:ext cx="487679" cy="2682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557169" y="263958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041801" y="261520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089044" y="2642631"/>
              <a:ext cx="487679" cy="2682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089044" y="264263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object 38"/>
            <p:cNvSpPr/>
            <p:nvPr/>
          </p:nvSpPr>
          <p:spPr>
            <a:xfrm>
              <a:off x="2022244" y="1703339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object 23"/>
            <p:cNvSpPr/>
            <p:nvPr/>
          </p:nvSpPr>
          <p:spPr>
            <a:xfrm>
              <a:off x="404772" y="2007580"/>
              <a:ext cx="487679" cy="2682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object 26"/>
            <p:cNvSpPr/>
            <p:nvPr/>
          </p:nvSpPr>
          <p:spPr>
            <a:xfrm>
              <a:off x="937931" y="2011189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object 29"/>
            <p:cNvSpPr/>
            <p:nvPr/>
          </p:nvSpPr>
          <p:spPr>
            <a:xfrm>
              <a:off x="1491651" y="2010736"/>
              <a:ext cx="487679" cy="268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object 35"/>
            <p:cNvSpPr/>
            <p:nvPr/>
          </p:nvSpPr>
          <p:spPr>
            <a:xfrm>
              <a:off x="2570110" y="2001534"/>
              <a:ext cx="487679" cy="268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object 38"/>
            <p:cNvSpPr/>
            <p:nvPr/>
          </p:nvSpPr>
          <p:spPr>
            <a:xfrm>
              <a:off x="3100488" y="2017777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object 38"/>
            <p:cNvSpPr/>
            <p:nvPr/>
          </p:nvSpPr>
          <p:spPr>
            <a:xfrm>
              <a:off x="2033929" y="2016774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object 23"/>
            <p:cNvSpPr/>
            <p:nvPr/>
          </p:nvSpPr>
          <p:spPr>
            <a:xfrm>
              <a:off x="2029086" y="2326998"/>
              <a:ext cx="487679" cy="2682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0" name="组合 669"/>
          <p:cNvGrpSpPr/>
          <p:nvPr/>
        </p:nvGrpSpPr>
        <p:grpSpPr>
          <a:xfrm>
            <a:off x="883174" y="3101223"/>
            <a:ext cx="3272054" cy="1664284"/>
            <a:chOff x="372348" y="3291369"/>
            <a:chExt cx="3272054" cy="1664284"/>
          </a:xfrm>
        </p:grpSpPr>
        <p:sp>
          <p:nvSpPr>
            <p:cNvPr id="108" name="object 4"/>
            <p:cNvSpPr/>
            <p:nvPr/>
          </p:nvSpPr>
          <p:spPr>
            <a:xfrm>
              <a:off x="381374" y="3306483"/>
              <a:ext cx="559570" cy="34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object 5"/>
            <p:cNvSpPr/>
            <p:nvPr/>
          </p:nvSpPr>
          <p:spPr>
            <a:xfrm>
              <a:off x="419592" y="3324936"/>
              <a:ext cx="487679" cy="2697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object 6"/>
            <p:cNvSpPr/>
            <p:nvPr/>
          </p:nvSpPr>
          <p:spPr>
            <a:xfrm>
              <a:off x="419592" y="3324936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object 7"/>
            <p:cNvSpPr/>
            <p:nvPr/>
          </p:nvSpPr>
          <p:spPr>
            <a:xfrm>
              <a:off x="917941" y="330203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object 8"/>
            <p:cNvSpPr/>
            <p:nvPr/>
          </p:nvSpPr>
          <p:spPr>
            <a:xfrm>
              <a:off x="965185" y="3329507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object 9"/>
            <p:cNvSpPr/>
            <p:nvPr/>
          </p:nvSpPr>
          <p:spPr>
            <a:xfrm>
              <a:off x="965185" y="33295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object 10"/>
            <p:cNvSpPr/>
            <p:nvPr/>
          </p:nvSpPr>
          <p:spPr>
            <a:xfrm>
              <a:off x="1458961" y="330203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object 11"/>
            <p:cNvSpPr/>
            <p:nvPr/>
          </p:nvSpPr>
          <p:spPr>
            <a:xfrm>
              <a:off x="1506205" y="3329507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object 12"/>
            <p:cNvSpPr/>
            <p:nvPr/>
          </p:nvSpPr>
          <p:spPr>
            <a:xfrm>
              <a:off x="1506205" y="33295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object 13"/>
            <p:cNvSpPr/>
            <p:nvPr/>
          </p:nvSpPr>
          <p:spPr>
            <a:xfrm>
              <a:off x="1996932" y="3302037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object 14"/>
            <p:cNvSpPr/>
            <p:nvPr/>
          </p:nvSpPr>
          <p:spPr>
            <a:xfrm>
              <a:off x="2044176" y="3329507"/>
              <a:ext cx="486155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object 15"/>
            <p:cNvSpPr/>
            <p:nvPr/>
          </p:nvSpPr>
          <p:spPr>
            <a:xfrm>
              <a:off x="2044176" y="3329507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object 16"/>
            <p:cNvSpPr/>
            <p:nvPr/>
          </p:nvSpPr>
          <p:spPr>
            <a:xfrm>
              <a:off x="2534905" y="329136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object 17"/>
            <p:cNvSpPr/>
            <p:nvPr/>
          </p:nvSpPr>
          <p:spPr>
            <a:xfrm>
              <a:off x="2582149" y="3318839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object 18"/>
            <p:cNvSpPr/>
            <p:nvPr/>
          </p:nvSpPr>
          <p:spPr>
            <a:xfrm>
              <a:off x="2582149" y="331883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" name="object 19"/>
            <p:cNvSpPr/>
            <p:nvPr/>
          </p:nvSpPr>
          <p:spPr>
            <a:xfrm>
              <a:off x="3066781" y="329441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4" name="object 20"/>
            <p:cNvSpPr/>
            <p:nvPr/>
          </p:nvSpPr>
          <p:spPr>
            <a:xfrm>
              <a:off x="3114024" y="332188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object 21"/>
            <p:cNvSpPr/>
            <p:nvPr/>
          </p:nvSpPr>
          <p:spPr>
            <a:xfrm>
              <a:off x="3114024" y="332188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object 22"/>
            <p:cNvSpPr/>
            <p:nvPr/>
          </p:nvSpPr>
          <p:spPr>
            <a:xfrm>
              <a:off x="372348" y="362817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object 23"/>
            <p:cNvSpPr/>
            <p:nvPr/>
          </p:nvSpPr>
          <p:spPr>
            <a:xfrm>
              <a:off x="419592" y="3655643"/>
              <a:ext cx="487679" cy="268223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object 24"/>
            <p:cNvSpPr/>
            <p:nvPr/>
          </p:nvSpPr>
          <p:spPr>
            <a:xfrm>
              <a:off x="419592" y="365564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object 25"/>
            <p:cNvSpPr/>
            <p:nvPr/>
          </p:nvSpPr>
          <p:spPr>
            <a:xfrm>
              <a:off x="917941" y="363122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object 26"/>
            <p:cNvSpPr/>
            <p:nvPr/>
          </p:nvSpPr>
          <p:spPr>
            <a:xfrm>
              <a:off x="965185" y="3658692"/>
              <a:ext cx="487679" cy="268224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object 27"/>
            <p:cNvSpPr/>
            <p:nvPr/>
          </p:nvSpPr>
          <p:spPr>
            <a:xfrm>
              <a:off x="965185" y="36586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object 28"/>
            <p:cNvSpPr/>
            <p:nvPr/>
          </p:nvSpPr>
          <p:spPr>
            <a:xfrm>
              <a:off x="1458961" y="363122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object 29"/>
            <p:cNvSpPr/>
            <p:nvPr/>
          </p:nvSpPr>
          <p:spPr>
            <a:xfrm>
              <a:off x="1506205" y="3658692"/>
              <a:ext cx="487679" cy="268224"/>
            </a:xfrm>
            <a:prstGeom prst="rect">
              <a:avLst/>
            </a:prstGeom>
            <a:solidFill>
              <a:srgbClr val="272822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object 30"/>
            <p:cNvSpPr/>
            <p:nvPr/>
          </p:nvSpPr>
          <p:spPr>
            <a:xfrm>
              <a:off x="1506205" y="36586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" name="object 34"/>
            <p:cNvSpPr/>
            <p:nvPr/>
          </p:nvSpPr>
          <p:spPr>
            <a:xfrm>
              <a:off x="2534905" y="362207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" name="object 35"/>
            <p:cNvSpPr/>
            <p:nvPr/>
          </p:nvSpPr>
          <p:spPr>
            <a:xfrm>
              <a:off x="2582149" y="3649548"/>
              <a:ext cx="487679" cy="268224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" name="object 36"/>
            <p:cNvSpPr/>
            <p:nvPr/>
          </p:nvSpPr>
          <p:spPr>
            <a:xfrm>
              <a:off x="2582149" y="364954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" name="object 37"/>
            <p:cNvSpPr/>
            <p:nvPr/>
          </p:nvSpPr>
          <p:spPr>
            <a:xfrm>
              <a:off x="3066781" y="362512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" name="object 38"/>
            <p:cNvSpPr/>
            <p:nvPr/>
          </p:nvSpPr>
          <p:spPr>
            <a:xfrm>
              <a:off x="3114024" y="3652595"/>
              <a:ext cx="487679" cy="268223"/>
            </a:xfrm>
            <a:prstGeom prst="rect">
              <a:avLst/>
            </a:prstGeom>
            <a:solidFill>
              <a:srgbClr val="272822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" name="object 39"/>
            <p:cNvSpPr/>
            <p:nvPr/>
          </p:nvSpPr>
          <p:spPr>
            <a:xfrm>
              <a:off x="3114024" y="365259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object 40"/>
            <p:cNvSpPr/>
            <p:nvPr/>
          </p:nvSpPr>
          <p:spPr>
            <a:xfrm>
              <a:off x="372348" y="3952824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object 42"/>
            <p:cNvSpPr/>
            <p:nvPr/>
          </p:nvSpPr>
          <p:spPr>
            <a:xfrm>
              <a:off x="419592" y="398025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object 43"/>
            <p:cNvSpPr/>
            <p:nvPr/>
          </p:nvSpPr>
          <p:spPr>
            <a:xfrm>
              <a:off x="917941" y="395587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object 45"/>
            <p:cNvSpPr/>
            <p:nvPr/>
          </p:nvSpPr>
          <p:spPr>
            <a:xfrm>
              <a:off x="965185" y="398330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" name="object 55"/>
            <p:cNvSpPr/>
            <p:nvPr/>
          </p:nvSpPr>
          <p:spPr>
            <a:xfrm>
              <a:off x="3066781" y="39497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object 57"/>
            <p:cNvSpPr/>
            <p:nvPr/>
          </p:nvSpPr>
          <p:spPr>
            <a:xfrm>
              <a:off x="3114024" y="39772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object 58"/>
            <p:cNvSpPr/>
            <p:nvPr/>
          </p:nvSpPr>
          <p:spPr>
            <a:xfrm>
              <a:off x="372348" y="427591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" name="object 59"/>
            <p:cNvSpPr/>
            <p:nvPr/>
          </p:nvSpPr>
          <p:spPr>
            <a:xfrm>
              <a:off x="419592" y="4303343"/>
              <a:ext cx="487679" cy="268223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object 60"/>
            <p:cNvSpPr/>
            <p:nvPr/>
          </p:nvSpPr>
          <p:spPr>
            <a:xfrm>
              <a:off x="419592" y="430334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object 61"/>
            <p:cNvSpPr/>
            <p:nvPr/>
          </p:nvSpPr>
          <p:spPr>
            <a:xfrm>
              <a:off x="917941" y="427896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" name="object 62"/>
            <p:cNvSpPr/>
            <p:nvPr/>
          </p:nvSpPr>
          <p:spPr>
            <a:xfrm>
              <a:off x="965185" y="4306392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object 63"/>
            <p:cNvSpPr/>
            <p:nvPr/>
          </p:nvSpPr>
          <p:spPr>
            <a:xfrm>
              <a:off x="965185" y="43063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object 64"/>
            <p:cNvSpPr/>
            <p:nvPr/>
          </p:nvSpPr>
          <p:spPr>
            <a:xfrm>
              <a:off x="1458961" y="427896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object 65"/>
            <p:cNvSpPr/>
            <p:nvPr/>
          </p:nvSpPr>
          <p:spPr>
            <a:xfrm>
              <a:off x="1506205" y="4306392"/>
              <a:ext cx="487679" cy="268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object 66"/>
            <p:cNvSpPr/>
            <p:nvPr/>
          </p:nvSpPr>
          <p:spPr>
            <a:xfrm>
              <a:off x="1506205" y="43063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" name="object 70"/>
            <p:cNvSpPr/>
            <p:nvPr/>
          </p:nvSpPr>
          <p:spPr>
            <a:xfrm>
              <a:off x="2534905" y="426981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object 71"/>
            <p:cNvSpPr/>
            <p:nvPr/>
          </p:nvSpPr>
          <p:spPr>
            <a:xfrm>
              <a:off x="2582149" y="4297248"/>
              <a:ext cx="487679" cy="2682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" name="object 72"/>
            <p:cNvSpPr/>
            <p:nvPr/>
          </p:nvSpPr>
          <p:spPr>
            <a:xfrm>
              <a:off x="2582149" y="429724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object 73"/>
            <p:cNvSpPr/>
            <p:nvPr/>
          </p:nvSpPr>
          <p:spPr>
            <a:xfrm>
              <a:off x="3066781" y="427286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object 74"/>
            <p:cNvSpPr/>
            <p:nvPr/>
          </p:nvSpPr>
          <p:spPr>
            <a:xfrm>
              <a:off x="3114024" y="4300295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" name="object 75"/>
            <p:cNvSpPr/>
            <p:nvPr/>
          </p:nvSpPr>
          <p:spPr>
            <a:xfrm>
              <a:off x="3114024" y="430029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" name="object 76"/>
            <p:cNvSpPr/>
            <p:nvPr/>
          </p:nvSpPr>
          <p:spPr>
            <a:xfrm>
              <a:off x="372348" y="4592891"/>
              <a:ext cx="577621" cy="3596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object 77"/>
            <p:cNvSpPr/>
            <p:nvPr/>
          </p:nvSpPr>
          <p:spPr>
            <a:xfrm>
              <a:off x="419592" y="4620336"/>
              <a:ext cx="487679" cy="2697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" name="object 78"/>
            <p:cNvSpPr/>
            <p:nvPr/>
          </p:nvSpPr>
          <p:spPr>
            <a:xfrm>
              <a:off x="419592" y="4620336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" name="object 79"/>
            <p:cNvSpPr/>
            <p:nvPr/>
          </p:nvSpPr>
          <p:spPr>
            <a:xfrm>
              <a:off x="917941" y="45974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" name="object 80"/>
            <p:cNvSpPr/>
            <p:nvPr/>
          </p:nvSpPr>
          <p:spPr>
            <a:xfrm>
              <a:off x="965185" y="4624907"/>
              <a:ext cx="487679" cy="2682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object 81"/>
            <p:cNvSpPr/>
            <p:nvPr/>
          </p:nvSpPr>
          <p:spPr>
            <a:xfrm>
              <a:off x="965185" y="46249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object 82"/>
            <p:cNvSpPr/>
            <p:nvPr/>
          </p:nvSpPr>
          <p:spPr>
            <a:xfrm>
              <a:off x="1458961" y="45974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object 83"/>
            <p:cNvSpPr/>
            <p:nvPr/>
          </p:nvSpPr>
          <p:spPr>
            <a:xfrm>
              <a:off x="1506205" y="4624907"/>
              <a:ext cx="487679" cy="268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object 84"/>
            <p:cNvSpPr/>
            <p:nvPr/>
          </p:nvSpPr>
          <p:spPr>
            <a:xfrm>
              <a:off x="1506205" y="46249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object 85"/>
            <p:cNvSpPr/>
            <p:nvPr/>
          </p:nvSpPr>
          <p:spPr>
            <a:xfrm>
              <a:off x="1996932" y="4597475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object 86"/>
            <p:cNvSpPr/>
            <p:nvPr/>
          </p:nvSpPr>
          <p:spPr>
            <a:xfrm>
              <a:off x="2044176" y="4624907"/>
              <a:ext cx="486155" cy="2682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object 87"/>
            <p:cNvSpPr/>
            <p:nvPr/>
          </p:nvSpPr>
          <p:spPr>
            <a:xfrm>
              <a:off x="2044176" y="4624907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object 88"/>
            <p:cNvSpPr/>
            <p:nvPr/>
          </p:nvSpPr>
          <p:spPr>
            <a:xfrm>
              <a:off x="2534905" y="458680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" name="object 89"/>
            <p:cNvSpPr/>
            <p:nvPr/>
          </p:nvSpPr>
          <p:spPr>
            <a:xfrm>
              <a:off x="2582149" y="4614239"/>
              <a:ext cx="487679" cy="2682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6" name="object 90"/>
            <p:cNvSpPr/>
            <p:nvPr/>
          </p:nvSpPr>
          <p:spPr>
            <a:xfrm>
              <a:off x="2582149" y="461423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" name="object 91"/>
            <p:cNvSpPr/>
            <p:nvPr/>
          </p:nvSpPr>
          <p:spPr>
            <a:xfrm>
              <a:off x="3066781" y="458985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" name="object 92"/>
            <p:cNvSpPr/>
            <p:nvPr/>
          </p:nvSpPr>
          <p:spPr>
            <a:xfrm>
              <a:off x="3114024" y="4617287"/>
              <a:ext cx="487679" cy="2682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" name="object 93"/>
            <p:cNvSpPr/>
            <p:nvPr/>
          </p:nvSpPr>
          <p:spPr>
            <a:xfrm>
              <a:off x="3114024" y="461728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0" name="object 38"/>
            <p:cNvSpPr/>
            <p:nvPr/>
          </p:nvSpPr>
          <p:spPr>
            <a:xfrm>
              <a:off x="2059924" y="3652595"/>
              <a:ext cx="487679" cy="268223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" name="object 23"/>
            <p:cNvSpPr/>
            <p:nvPr/>
          </p:nvSpPr>
          <p:spPr>
            <a:xfrm>
              <a:off x="429752" y="3982236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2" name="object 26"/>
            <p:cNvSpPr/>
            <p:nvPr/>
          </p:nvSpPr>
          <p:spPr>
            <a:xfrm>
              <a:off x="962911" y="3985845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" name="object 29"/>
            <p:cNvSpPr/>
            <p:nvPr/>
          </p:nvSpPr>
          <p:spPr>
            <a:xfrm>
              <a:off x="1516631" y="3985392"/>
              <a:ext cx="487679" cy="268224"/>
            </a:xfrm>
            <a:prstGeom prst="rect">
              <a:avLst/>
            </a:prstGeom>
            <a:solidFill>
              <a:srgbClr val="272822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" name="object 35"/>
            <p:cNvSpPr/>
            <p:nvPr/>
          </p:nvSpPr>
          <p:spPr>
            <a:xfrm>
              <a:off x="2595090" y="3976190"/>
              <a:ext cx="487679" cy="268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object 38"/>
            <p:cNvSpPr/>
            <p:nvPr/>
          </p:nvSpPr>
          <p:spPr>
            <a:xfrm>
              <a:off x="3125468" y="3992433"/>
              <a:ext cx="487679" cy="268223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object 38"/>
            <p:cNvSpPr/>
            <p:nvPr/>
          </p:nvSpPr>
          <p:spPr>
            <a:xfrm>
              <a:off x="2058909" y="3991430"/>
              <a:ext cx="48767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" name="object 23"/>
            <p:cNvSpPr/>
            <p:nvPr/>
          </p:nvSpPr>
          <p:spPr>
            <a:xfrm>
              <a:off x="2054066" y="4301654"/>
              <a:ext cx="487679" cy="2682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8" name="组合 667"/>
          <p:cNvGrpSpPr/>
          <p:nvPr/>
        </p:nvGrpSpPr>
        <p:grpSpPr>
          <a:xfrm>
            <a:off x="874148" y="5035603"/>
            <a:ext cx="3272054" cy="1664284"/>
            <a:chOff x="7720966" y="1322975"/>
            <a:chExt cx="3272054" cy="1664284"/>
          </a:xfrm>
        </p:grpSpPr>
        <p:sp>
          <p:nvSpPr>
            <p:cNvPr id="188" name="object 4"/>
            <p:cNvSpPr/>
            <p:nvPr/>
          </p:nvSpPr>
          <p:spPr>
            <a:xfrm>
              <a:off x="7729992" y="1338089"/>
              <a:ext cx="559570" cy="34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9" name="object 5"/>
            <p:cNvSpPr/>
            <p:nvPr/>
          </p:nvSpPr>
          <p:spPr>
            <a:xfrm>
              <a:off x="7768210" y="1356542"/>
              <a:ext cx="487679" cy="2697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" name="object 6"/>
            <p:cNvSpPr/>
            <p:nvPr/>
          </p:nvSpPr>
          <p:spPr>
            <a:xfrm>
              <a:off x="7768210" y="1356542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object 7"/>
            <p:cNvSpPr/>
            <p:nvPr/>
          </p:nvSpPr>
          <p:spPr>
            <a:xfrm>
              <a:off x="8266559" y="133364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" name="object 8"/>
            <p:cNvSpPr/>
            <p:nvPr/>
          </p:nvSpPr>
          <p:spPr>
            <a:xfrm>
              <a:off x="8313803" y="1361113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object 9"/>
            <p:cNvSpPr/>
            <p:nvPr/>
          </p:nvSpPr>
          <p:spPr>
            <a:xfrm>
              <a:off x="8313803" y="136111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object 10"/>
            <p:cNvSpPr/>
            <p:nvPr/>
          </p:nvSpPr>
          <p:spPr>
            <a:xfrm>
              <a:off x="8807579" y="133364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5" name="object 11"/>
            <p:cNvSpPr/>
            <p:nvPr/>
          </p:nvSpPr>
          <p:spPr>
            <a:xfrm>
              <a:off x="8854823" y="1361113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6" name="object 12"/>
            <p:cNvSpPr/>
            <p:nvPr/>
          </p:nvSpPr>
          <p:spPr>
            <a:xfrm>
              <a:off x="8854823" y="136111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object 13"/>
            <p:cNvSpPr/>
            <p:nvPr/>
          </p:nvSpPr>
          <p:spPr>
            <a:xfrm>
              <a:off x="9345550" y="1333643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object 14"/>
            <p:cNvSpPr/>
            <p:nvPr/>
          </p:nvSpPr>
          <p:spPr>
            <a:xfrm>
              <a:off x="9392794" y="1361113"/>
              <a:ext cx="486155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object 15"/>
            <p:cNvSpPr/>
            <p:nvPr/>
          </p:nvSpPr>
          <p:spPr>
            <a:xfrm>
              <a:off x="9392794" y="1361113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object 16"/>
            <p:cNvSpPr/>
            <p:nvPr/>
          </p:nvSpPr>
          <p:spPr>
            <a:xfrm>
              <a:off x="9883523" y="13229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" name="object 17"/>
            <p:cNvSpPr/>
            <p:nvPr/>
          </p:nvSpPr>
          <p:spPr>
            <a:xfrm>
              <a:off x="9930767" y="1350445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" name="object 18"/>
            <p:cNvSpPr/>
            <p:nvPr/>
          </p:nvSpPr>
          <p:spPr>
            <a:xfrm>
              <a:off x="9930767" y="135044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object 19"/>
            <p:cNvSpPr/>
            <p:nvPr/>
          </p:nvSpPr>
          <p:spPr>
            <a:xfrm>
              <a:off x="10415399" y="132602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" name="object 20"/>
            <p:cNvSpPr/>
            <p:nvPr/>
          </p:nvSpPr>
          <p:spPr>
            <a:xfrm>
              <a:off x="10462642" y="1353494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object 21"/>
            <p:cNvSpPr/>
            <p:nvPr/>
          </p:nvSpPr>
          <p:spPr>
            <a:xfrm>
              <a:off x="10462642" y="135349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object 22"/>
            <p:cNvSpPr/>
            <p:nvPr/>
          </p:nvSpPr>
          <p:spPr>
            <a:xfrm>
              <a:off x="7720966" y="165977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" name="object 23"/>
            <p:cNvSpPr/>
            <p:nvPr/>
          </p:nvSpPr>
          <p:spPr>
            <a:xfrm>
              <a:off x="7768210" y="1687249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8" name="object 24"/>
            <p:cNvSpPr/>
            <p:nvPr/>
          </p:nvSpPr>
          <p:spPr>
            <a:xfrm>
              <a:off x="7768210" y="168724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object 25"/>
            <p:cNvSpPr/>
            <p:nvPr/>
          </p:nvSpPr>
          <p:spPr>
            <a:xfrm>
              <a:off x="8266559" y="166282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0" name="object 26"/>
            <p:cNvSpPr/>
            <p:nvPr/>
          </p:nvSpPr>
          <p:spPr>
            <a:xfrm>
              <a:off x="8313803" y="169029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1" name="object 27"/>
            <p:cNvSpPr/>
            <p:nvPr/>
          </p:nvSpPr>
          <p:spPr>
            <a:xfrm>
              <a:off x="8313803" y="169029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2" name="object 28"/>
            <p:cNvSpPr/>
            <p:nvPr/>
          </p:nvSpPr>
          <p:spPr>
            <a:xfrm>
              <a:off x="8807579" y="166282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object 29"/>
            <p:cNvSpPr/>
            <p:nvPr/>
          </p:nvSpPr>
          <p:spPr>
            <a:xfrm>
              <a:off x="8854823" y="169029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" name="object 30"/>
            <p:cNvSpPr/>
            <p:nvPr/>
          </p:nvSpPr>
          <p:spPr>
            <a:xfrm>
              <a:off x="8854823" y="169029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" name="object 34"/>
            <p:cNvSpPr/>
            <p:nvPr/>
          </p:nvSpPr>
          <p:spPr>
            <a:xfrm>
              <a:off x="9883523" y="1653684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object 35"/>
            <p:cNvSpPr/>
            <p:nvPr/>
          </p:nvSpPr>
          <p:spPr>
            <a:xfrm>
              <a:off x="9930767" y="1681154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object 36"/>
            <p:cNvSpPr/>
            <p:nvPr/>
          </p:nvSpPr>
          <p:spPr>
            <a:xfrm>
              <a:off x="9930767" y="168115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8" name="object 37"/>
            <p:cNvSpPr/>
            <p:nvPr/>
          </p:nvSpPr>
          <p:spPr>
            <a:xfrm>
              <a:off x="10415399" y="165673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" name="object 38"/>
            <p:cNvSpPr/>
            <p:nvPr/>
          </p:nvSpPr>
          <p:spPr>
            <a:xfrm>
              <a:off x="10462642" y="1684201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" name="object 39"/>
            <p:cNvSpPr/>
            <p:nvPr/>
          </p:nvSpPr>
          <p:spPr>
            <a:xfrm>
              <a:off x="10462642" y="168420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object 40"/>
            <p:cNvSpPr/>
            <p:nvPr/>
          </p:nvSpPr>
          <p:spPr>
            <a:xfrm>
              <a:off x="7720966" y="198443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2" name="object 42"/>
            <p:cNvSpPr/>
            <p:nvPr/>
          </p:nvSpPr>
          <p:spPr>
            <a:xfrm>
              <a:off x="7768210" y="201186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3" name="object 43"/>
            <p:cNvSpPr/>
            <p:nvPr/>
          </p:nvSpPr>
          <p:spPr>
            <a:xfrm>
              <a:off x="8266559" y="198747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4" name="object 45"/>
            <p:cNvSpPr/>
            <p:nvPr/>
          </p:nvSpPr>
          <p:spPr>
            <a:xfrm>
              <a:off x="8313803" y="201491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" name="object 55"/>
            <p:cNvSpPr/>
            <p:nvPr/>
          </p:nvSpPr>
          <p:spPr>
            <a:xfrm>
              <a:off x="10415399" y="198138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6" name="object 57"/>
            <p:cNvSpPr/>
            <p:nvPr/>
          </p:nvSpPr>
          <p:spPr>
            <a:xfrm>
              <a:off x="10462642" y="200881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7" name="object 58"/>
            <p:cNvSpPr/>
            <p:nvPr/>
          </p:nvSpPr>
          <p:spPr>
            <a:xfrm>
              <a:off x="7720966" y="230751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" name="object 59"/>
            <p:cNvSpPr/>
            <p:nvPr/>
          </p:nvSpPr>
          <p:spPr>
            <a:xfrm>
              <a:off x="7768210" y="2334949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9" name="object 60"/>
            <p:cNvSpPr/>
            <p:nvPr/>
          </p:nvSpPr>
          <p:spPr>
            <a:xfrm>
              <a:off x="7768210" y="233494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0" name="object 61"/>
            <p:cNvSpPr/>
            <p:nvPr/>
          </p:nvSpPr>
          <p:spPr>
            <a:xfrm>
              <a:off x="8266559" y="231056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" name="object 62"/>
            <p:cNvSpPr/>
            <p:nvPr/>
          </p:nvSpPr>
          <p:spPr>
            <a:xfrm>
              <a:off x="8313803" y="2337998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" name="object 63"/>
            <p:cNvSpPr/>
            <p:nvPr/>
          </p:nvSpPr>
          <p:spPr>
            <a:xfrm>
              <a:off x="8313803" y="233799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" name="object 64"/>
            <p:cNvSpPr/>
            <p:nvPr/>
          </p:nvSpPr>
          <p:spPr>
            <a:xfrm>
              <a:off x="8807579" y="231056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" name="object 65"/>
            <p:cNvSpPr/>
            <p:nvPr/>
          </p:nvSpPr>
          <p:spPr>
            <a:xfrm>
              <a:off x="8854823" y="2337998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" name="object 66"/>
            <p:cNvSpPr/>
            <p:nvPr/>
          </p:nvSpPr>
          <p:spPr>
            <a:xfrm>
              <a:off x="8854823" y="233799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" name="object 70"/>
            <p:cNvSpPr/>
            <p:nvPr/>
          </p:nvSpPr>
          <p:spPr>
            <a:xfrm>
              <a:off x="9883523" y="230142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" name="object 71"/>
            <p:cNvSpPr/>
            <p:nvPr/>
          </p:nvSpPr>
          <p:spPr>
            <a:xfrm>
              <a:off x="9930767" y="2328854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" name="object 72"/>
            <p:cNvSpPr/>
            <p:nvPr/>
          </p:nvSpPr>
          <p:spPr>
            <a:xfrm>
              <a:off x="9930767" y="232885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9" name="object 73"/>
            <p:cNvSpPr/>
            <p:nvPr/>
          </p:nvSpPr>
          <p:spPr>
            <a:xfrm>
              <a:off x="10415399" y="230446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" name="object 74"/>
            <p:cNvSpPr/>
            <p:nvPr/>
          </p:nvSpPr>
          <p:spPr>
            <a:xfrm>
              <a:off x="10462642" y="2331901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1" name="object 75"/>
            <p:cNvSpPr/>
            <p:nvPr/>
          </p:nvSpPr>
          <p:spPr>
            <a:xfrm>
              <a:off x="10462642" y="233190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" name="object 76"/>
            <p:cNvSpPr/>
            <p:nvPr/>
          </p:nvSpPr>
          <p:spPr>
            <a:xfrm>
              <a:off x="7720966" y="2624497"/>
              <a:ext cx="577621" cy="3596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3" name="object 77"/>
            <p:cNvSpPr/>
            <p:nvPr/>
          </p:nvSpPr>
          <p:spPr>
            <a:xfrm>
              <a:off x="7768210" y="2651942"/>
              <a:ext cx="487679" cy="2697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" name="object 78"/>
            <p:cNvSpPr/>
            <p:nvPr/>
          </p:nvSpPr>
          <p:spPr>
            <a:xfrm>
              <a:off x="7768210" y="2651942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" name="object 79"/>
            <p:cNvSpPr/>
            <p:nvPr/>
          </p:nvSpPr>
          <p:spPr>
            <a:xfrm>
              <a:off x="8266559" y="262908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" name="object 80"/>
            <p:cNvSpPr/>
            <p:nvPr/>
          </p:nvSpPr>
          <p:spPr>
            <a:xfrm>
              <a:off x="8313803" y="2656513"/>
              <a:ext cx="487679" cy="2682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" name="object 81"/>
            <p:cNvSpPr/>
            <p:nvPr/>
          </p:nvSpPr>
          <p:spPr>
            <a:xfrm>
              <a:off x="8313803" y="265651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8" name="object 82"/>
            <p:cNvSpPr/>
            <p:nvPr/>
          </p:nvSpPr>
          <p:spPr>
            <a:xfrm>
              <a:off x="8807579" y="262908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9" name="object 83"/>
            <p:cNvSpPr/>
            <p:nvPr/>
          </p:nvSpPr>
          <p:spPr>
            <a:xfrm>
              <a:off x="8854823" y="2656513"/>
              <a:ext cx="487679" cy="268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0" name="object 84"/>
            <p:cNvSpPr/>
            <p:nvPr/>
          </p:nvSpPr>
          <p:spPr>
            <a:xfrm>
              <a:off x="8854823" y="265651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1" name="object 85"/>
            <p:cNvSpPr/>
            <p:nvPr/>
          </p:nvSpPr>
          <p:spPr>
            <a:xfrm>
              <a:off x="9345550" y="2629081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" name="object 86"/>
            <p:cNvSpPr/>
            <p:nvPr/>
          </p:nvSpPr>
          <p:spPr>
            <a:xfrm>
              <a:off x="9392794" y="2656513"/>
              <a:ext cx="486155" cy="2682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" name="object 87"/>
            <p:cNvSpPr/>
            <p:nvPr/>
          </p:nvSpPr>
          <p:spPr>
            <a:xfrm>
              <a:off x="9392794" y="2656513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4" name="object 88"/>
            <p:cNvSpPr/>
            <p:nvPr/>
          </p:nvSpPr>
          <p:spPr>
            <a:xfrm>
              <a:off x="9883523" y="261841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5" name="object 89"/>
            <p:cNvSpPr/>
            <p:nvPr/>
          </p:nvSpPr>
          <p:spPr>
            <a:xfrm>
              <a:off x="9930767" y="2645845"/>
              <a:ext cx="487679" cy="2682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" name="object 90"/>
            <p:cNvSpPr/>
            <p:nvPr/>
          </p:nvSpPr>
          <p:spPr>
            <a:xfrm>
              <a:off x="9930767" y="264584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" name="object 91"/>
            <p:cNvSpPr/>
            <p:nvPr/>
          </p:nvSpPr>
          <p:spPr>
            <a:xfrm>
              <a:off x="10415399" y="262146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" name="object 92"/>
            <p:cNvSpPr/>
            <p:nvPr/>
          </p:nvSpPr>
          <p:spPr>
            <a:xfrm>
              <a:off x="10462642" y="2648893"/>
              <a:ext cx="487679" cy="2682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9" name="object 93"/>
            <p:cNvSpPr/>
            <p:nvPr/>
          </p:nvSpPr>
          <p:spPr>
            <a:xfrm>
              <a:off x="10462642" y="264889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" name="object 38"/>
            <p:cNvSpPr/>
            <p:nvPr/>
          </p:nvSpPr>
          <p:spPr>
            <a:xfrm>
              <a:off x="9395842" y="1696901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1" name="object 23"/>
            <p:cNvSpPr/>
            <p:nvPr/>
          </p:nvSpPr>
          <p:spPr>
            <a:xfrm>
              <a:off x="7778370" y="2013842"/>
              <a:ext cx="487679" cy="268223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2" name="object 26"/>
            <p:cNvSpPr/>
            <p:nvPr/>
          </p:nvSpPr>
          <p:spPr>
            <a:xfrm>
              <a:off x="8311529" y="2017451"/>
              <a:ext cx="487679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3" name="object 29"/>
            <p:cNvSpPr/>
            <p:nvPr/>
          </p:nvSpPr>
          <p:spPr>
            <a:xfrm>
              <a:off x="8865249" y="2016998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4" name="object 35"/>
            <p:cNvSpPr/>
            <p:nvPr/>
          </p:nvSpPr>
          <p:spPr>
            <a:xfrm>
              <a:off x="9943708" y="2007796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5" name="object 38"/>
            <p:cNvSpPr/>
            <p:nvPr/>
          </p:nvSpPr>
          <p:spPr>
            <a:xfrm>
              <a:off x="10474086" y="2024039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" name="object 38"/>
            <p:cNvSpPr/>
            <p:nvPr/>
          </p:nvSpPr>
          <p:spPr>
            <a:xfrm>
              <a:off x="9407527" y="2023036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7" name="object 23"/>
            <p:cNvSpPr/>
            <p:nvPr/>
          </p:nvSpPr>
          <p:spPr>
            <a:xfrm>
              <a:off x="9402684" y="2333260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1" name="组合 670"/>
          <p:cNvGrpSpPr/>
          <p:nvPr/>
        </p:nvGrpSpPr>
        <p:grpSpPr>
          <a:xfrm>
            <a:off x="5925833" y="1260516"/>
            <a:ext cx="3272054" cy="1664284"/>
            <a:chOff x="4247410" y="4090469"/>
            <a:chExt cx="3272054" cy="1664284"/>
          </a:xfrm>
        </p:grpSpPr>
        <p:sp>
          <p:nvSpPr>
            <p:cNvPr id="268" name="object 4"/>
            <p:cNvSpPr/>
            <p:nvPr/>
          </p:nvSpPr>
          <p:spPr>
            <a:xfrm>
              <a:off x="4256436" y="4105583"/>
              <a:ext cx="559570" cy="34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9" name="object 5"/>
            <p:cNvSpPr/>
            <p:nvPr/>
          </p:nvSpPr>
          <p:spPr>
            <a:xfrm>
              <a:off x="4294654" y="4124036"/>
              <a:ext cx="487679" cy="2697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0" name="object 6"/>
            <p:cNvSpPr/>
            <p:nvPr/>
          </p:nvSpPr>
          <p:spPr>
            <a:xfrm>
              <a:off x="4294654" y="4124036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1" name="object 7"/>
            <p:cNvSpPr/>
            <p:nvPr/>
          </p:nvSpPr>
          <p:spPr>
            <a:xfrm>
              <a:off x="4793003" y="4101137"/>
              <a:ext cx="577621" cy="358178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" name="object 8"/>
            <p:cNvSpPr/>
            <p:nvPr/>
          </p:nvSpPr>
          <p:spPr>
            <a:xfrm>
              <a:off x="4840247" y="4128607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" name="object 9"/>
            <p:cNvSpPr/>
            <p:nvPr/>
          </p:nvSpPr>
          <p:spPr>
            <a:xfrm>
              <a:off x="4840247" y="41286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4" name="object 10"/>
            <p:cNvSpPr/>
            <p:nvPr/>
          </p:nvSpPr>
          <p:spPr>
            <a:xfrm>
              <a:off x="5334023" y="410113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5" name="object 11"/>
            <p:cNvSpPr/>
            <p:nvPr/>
          </p:nvSpPr>
          <p:spPr>
            <a:xfrm>
              <a:off x="5381267" y="4128607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" name="object 12"/>
            <p:cNvSpPr/>
            <p:nvPr/>
          </p:nvSpPr>
          <p:spPr>
            <a:xfrm>
              <a:off x="5381267" y="41286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" name="object 13"/>
            <p:cNvSpPr/>
            <p:nvPr/>
          </p:nvSpPr>
          <p:spPr>
            <a:xfrm>
              <a:off x="5871994" y="4101137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8" name="object 14"/>
            <p:cNvSpPr/>
            <p:nvPr/>
          </p:nvSpPr>
          <p:spPr>
            <a:xfrm>
              <a:off x="5919238" y="4128607"/>
              <a:ext cx="486155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" name="object 15"/>
            <p:cNvSpPr/>
            <p:nvPr/>
          </p:nvSpPr>
          <p:spPr>
            <a:xfrm>
              <a:off x="5919238" y="4128607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" name="object 16"/>
            <p:cNvSpPr/>
            <p:nvPr/>
          </p:nvSpPr>
          <p:spPr>
            <a:xfrm>
              <a:off x="6409967" y="409046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" name="object 17"/>
            <p:cNvSpPr/>
            <p:nvPr/>
          </p:nvSpPr>
          <p:spPr>
            <a:xfrm>
              <a:off x="6457211" y="4117939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" name="object 18"/>
            <p:cNvSpPr/>
            <p:nvPr/>
          </p:nvSpPr>
          <p:spPr>
            <a:xfrm>
              <a:off x="6457211" y="411793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" name="object 19"/>
            <p:cNvSpPr/>
            <p:nvPr/>
          </p:nvSpPr>
          <p:spPr>
            <a:xfrm>
              <a:off x="6941843" y="409351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" name="object 20"/>
            <p:cNvSpPr/>
            <p:nvPr/>
          </p:nvSpPr>
          <p:spPr>
            <a:xfrm>
              <a:off x="6989086" y="412098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" name="object 21"/>
            <p:cNvSpPr/>
            <p:nvPr/>
          </p:nvSpPr>
          <p:spPr>
            <a:xfrm>
              <a:off x="6989086" y="412098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" name="object 22"/>
            <p:cNvSpPr/>
            <p:nvPr/>
          </p:nvSpPr>
          <p:spPr>
            <a:xfrm>
              <a:off x="4247410" y="442727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" name="object 23"/>
            <p:cNvSpPr/>
            <p:nvPr/>
          </p:nvSpPr>
          <p:spPr>
            <a:xfrm>
              <a:off x="4294654" y="4454743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" name="object 24"/>
            <p:cNvSpPr/>
            <p:nvPr/>
          </p:nvSpPr>
          <p:spPr>
            <a:xfrm>
              <a:off x="4294654" y="445474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9" name="object 25"/>
            <p:cNvSpPr/>
            <p:nvPr/>
          </p:nvSpPr>
          <p:spPr>
            <a:xfrm>
              <a:off x="4793003" y="443032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0" name="object 26"/>
            <p:cNvSpPr/>
            <p:nvPr/>
          </p:nvSpPr>
          <p:spPr>
            <a:xfrm>
              <a:off x="4840247" y="4457792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1" name="object 27"/>
            <p:cNvSpPr/>
            <p:nvPr/>
          </p:nvSpPr>
          <p:spPr>
            <a:xfrm>
              <a:off x="4840247" y="44577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2" name="object 28"/>
            <p:cNvSpPr/>
            <p:nvPr/>
          </p:nvSpPr>
          <p:spPr>
            <a:xfrm>
              <a:off x="5334023" y="443032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3" name="object 29"/>
            <p:cNvSpPr/>
            <p:nvPr/>
          </p:nvSpPr>
          <p:spPr>
            <a:xfrm>
              <a:off x="5381267" y="4457792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4" name="object 30"/>
            <p:cNvSpPr/>
            <p:nvPr/>
          </p:nvSpPr>
          <p:spPr>
            <a:xfrm>
              <a:off x="5381267" y="44577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5" name="object 34"/>
            <p:cNvSpPr/>
            <p:nvPr/>
          </p:nvSpPr>
          <p:spPr>
            <a:xfrm>
              <a:off x="6409967" y="442117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6" name="object 35"/>
            <p:cNvSpPr/>
            <p:nvPr/>
          </p:nvSpPr>
          <p:spPr>
            <a:xfrm>
              <a:off x="6457211" y="444864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" name="object 36"/>
            <p:cNvSpPr/>
            <p:nvPr/>
          </p:nvSpPr>
          <p:spPr>
            <a:xfrm>
              <a:off x="6457211" y="444864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8" name="object 37"/>
            <p:cNvSpPr/>
            <p:nvPr/>
          </p:nvSpPr>
          <p:spPr>
            <a:xfrm>
              <a:off x="6941843" y="442422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9" name="object 38"/>
            <p:cNvSpPr/>
            <p:nvPr/>
          </p:nvSpPr>
          <p:spPr>
            <a:xfrm>
              <a:off x="6989086" y="4451695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0" name="object 39"/>
            <p:cNvSpPr/>
            <p:nvPr/>
          </p:nvSpPr>
          <p:spPr>
            <a:xfrm>
              <a:off x="6989086" y="445169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" name="object 40"/>
            <p:cNvSpPr/>
            <p:nvPr/>
          </p:nvSpPr>
          <p:spPr>
            <a:xfrm>
              <a:off x="4247410" y="4751924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2" name="object 42"/>
            <p:cNvSpPr/>
            <p:nvPr/>
          </p:nvSpPr>
          <p:spPr>
            <a:xfrm>
              <a:off x="4294654" y="477935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3" name="object 43"/>
            <p:cNvSpPr/>
            <p:nvPr/>
          </p:nvSpPr>
          <p:spPr>
            <a:xfrm>
              <a:off x="4793003" y="475497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4" name="object 45"/>
            <p:cNvSpPr/>
            <p:nvPr/>
          </p:nvSpPr>
          <p:spPr>
            <a:xfrm>
              <a:off x="4840247" y="478240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5" name="object 55"/>
            <p:cNvSpPr/>
            <p:nvPr/>
          </p:nvSpPr>
          <p:spPr>
            <a:xfrm>
              <a:off x="6941843" y="47488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" name="object 57"/>
            <p:cNvSpPr/>
            <p:nvPr/>
          </p:nvSpPr>
          <p:spPr>
            <a:xfrm>
              <a:off x="6989086" y="47763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" name="object 58"/>
            <p:cNvSpPr/>
            <p:nvPr/>
          </p:nvSpPr>
          <p:spPr>
            <a:xfrm>
              <a:off x="4247410" y="507501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" name="object 59"/>
            <p:cNvSpPr/>
            <p:nvPr/>
          </p:nvSpPr>
          <p:spPr>
            <a:xfrm>
              <a:off x="4294654" y="5102443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" name="object 60"/>
            <p:cNvSpPr/>
            <p:nvPr/>
          </p:nvSpPr>
          <p:spPr>
            <a:xfrm>
              <a:off x="4294654" y="510244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" name="object 61"/>
            <p:cNvSpPr/>
            <p:nvPr/>
          </p:nvSpPr>
          <p:spPr>
            <a:xfrm>
              <a:off x="4793003" y="507806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1" name="object 62"/>
            <p:cNvSpPr/>
            <p:nvPr/>
          </p:nvSpPr>
          <p:spPr>
            <a:xfrm>
              <a:off x="4840247" y="5105492"/>
              <a:ext cx="487679" cy="268224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2" name="object 63"/>
            <p:cNvSpPr/>
            <p:nvPr/>
          </p:nvSpPr>
          <p:spPr>
            <a:xfrm>
              <a:off x="4840247" y="51054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3" name="object 64"/>
            <p:cNvSpPr/>
            <p:nvPr/>
          </p:nvSpPr>
          <p:spPr>
            <a:xfrm>
              <a:off x="5334023" y="507806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4" name="object 65"/>
            <p:cNvSpPr/>
            <p:nvPr/>
          </p:nvSpPr>
          <p:spPr>
            <a:xfrm>
              <a:off x="5381267" y="5105492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5" name="object 66"/>
            <p:cNvSpPr/>
            <p:nvPr/>
          </p:nvSpPr>
          <p:spPr>
            <a:xfrm>
              <a:off x="5381267" y="510549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" name="object 70"/>
            <p:cNvSpPr/>
            <p:nvPr/>
          </p:nvSpPr>
          <p:spPr>
            <a:xfrm>
              <a:off x="6409967" y="506891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7" name="object 71"/>
            <p:cNvSpPr/>
            <p:nvPr/>
          </p:nvSpPr>
          <p:spPr>
            <a:xfrm>
              <a:off x="6457211" y="5096348"/>
              <a:ext cx="487679" cy="268224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8" name="object 72"/>
            <p:cNvSpPr/>
            <p:nvPr/>
          </p:nvSpPr>
          <p:spPr>
            <a:xfrm>
              <a:off x="6457211" y="509634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9" name="object 73"/>
            <p:cNvSpPr/>
            <p:nvPr/>
          </p:nvSpPr>
          <p:spPr>
            <a:xfrm>
              <a:off x="6941843" y="507196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0" name="object 74"/>
            <p:cNvSpPr/>
            <p:nvPr/>
          </p:nvSpPr>
          <p:spPr>
            <a:xfrm>
              <a:off x="6989086" y="5099395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1" name="object 75"/>
            <p:cNvSpPr/>
            <p:nvPr/>
          </p:nvSpPr>
          <p:spPr>
            <a:xfrm>
              <a:off x="6989086" y="509939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2" name="object 76"/>
            <p:cNvSpPr/>
            <p:nvPr/>
          </p:nvSpPr>
          <p:spPr>
            <a:xfrm>
              <a:off x="4247410" y="5391991"/>
              <a:ext cx="577621" cy="3596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3" name="object 77"/>
            <p:cNvSpPr/>
            <p:nvPr/>
          </p:nvSpPr>
          <p:spPr>
            <a:xfrm>
              <a:off x="4294654" y="5419436"/>
              <a:ext cx="487679" cy="2697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4" name="object 78"/>
            <p:cNvSpPr/>
            <p:nvPr/>
          </p:nvSpPr>
          <p:spPr>
            <a:xfrm>
              <a:off x="4294654" y="5419436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5" name="object 79"/>
            <p:cNvSpPr/>
            <p:nvPr/>
          </p:nvSpPr>
          <p:spPr>
            <a:xfrm>
              <a:off x="4793003" y="53965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6" name="object 80"/>
            <p:cNvSpPr/>
            <p:nvPr/>
          </p:nvSpPr>
          <p:spPr>
            <a:xfrm>
              <a:off x="4840247" y="5424007"/>
              <a:ext cx="487679" cy="2682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" name="object 81"/>
            <p:cNvSpPr/>
            <p:nvPr/>
          </p:nvSpPr>
          <p:spPr>
            <a:xfrm>
              <a:off x="4840247" y="54240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" name="object 82"/>
            <p:cNvSpPr/>
            <p:nvPr/>
          </p:nvSpPr>
          <p:spPr>
            <a:xfrm>
              <a:off x="5334023" y="539657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" name="object 83"/>
            <p:cNvSpPr/>
            <p:nvPr/>
          </p:nvSpPr>
          <p:spPr>
            <a:xfrm>
              <a:off x="5381267" y="5424007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0" name="object 84"/>
            <p:cNvSpPr/>
            <p:nvPr/>
          </p:nvSpPr>
          <p:spPr>
            <a:xfrm>
              <a:off x="5381267" y="542400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1" name="object 85"/>
            <p:cNvSpPr/>
            <p:nvPr/>
          </p:nvSpPr>
          <p:spPr>
            <a:xfrm>
              <a:off x="5871994" y="5396575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2" name="object 86"/>
            <p:cNvSpPr/>
            <p:nvPr/>
          </p:nvSpPr>
          <p:spPr>
            <a:xfrm>
              <a:off x="5919238" y="5424007"/>
              <a:ext cx="486155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" name="object 87"/>
            <p:cNvSpPr/>
            <p:nvPr/>
          </p:nvSpPr>
          <p:spPr>
            <a:xfrm>
              <a:off x="5919238" y="5424007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" name="object 88"/>
            <p:cNvSpPr/>
            <p:nvPr/>
          </p:nvSpPr>
          <p:spPr>
            <a:xfrm>
              <a:off x="6409967" y="5385907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" name="object 89"/>
            <p:cNvSpPr/>
            <p:nvPr/>
          </p:nvSpPr>
          <p:spPr>
            <a:xfrm>
              <a:off x="6457211" y="5413339"/>
              <a:ext cx="487679" cy="2682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" name="object 90"/>
            <p:cNvSpPr/>
            <p:nvPr/>
          </p:nvSpPr>
          <p:spPr>
            <a:xfrm>
              <a:off x="6457211" y="541333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" name="object 91"/>
            <p:cNvSpPr/>
            <p:nvPr/>
          </p:nvSpPr>
          <p:spPr>
            <a:xfrm>
              <a:off x="6941843" y="538895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" name="object 92"/>
            <p:cNvSpPr/>
            <p:nvPr/>
          </p:nvSpPr>
          <p:spPr>
            <a:xfrm>
              <a:off x="6989086" y="5416387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" name="object 93"/>
            <p:cNvSpPr/>
            <p:nvPr/>
          </p:nvSpPr>
          <p:spPr>
            <a:xfrm>
              <a:off x="6989086" y="5416387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0" name="object 38"/>
            <p:cNvSpPr/>
            <p:nvPr/>
          </p:nvSpPr>
          <p:spPr>
            <a:xfrm>
              <a:off x="5922286" y="4477095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" name="object 23"/>
            <p:cNvSpPr/>
            <p:nvPr/>
          </p:nvSpPr>
          <p:spPr>
            <a:xfrm>
              <a:off x="4304814" y="4781336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" name="object 26"/>
            <p:cNvSpPr/>
            <p:nvPr/>
          </p:nvSpPr>
          <p:spPr>
            <a:xfrm>
              <a:off x="4837973" y="4784945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" name="object 29"/>
            <p:cNvSpPr/>
            <p:nvPr/>
          </p:nvSpPr>
          <p:spPr>
            <a:xfrm>
              <a:off x="5391693" y="4784492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4" name="object 35"/>
            <p:cNvSpPr/>
            <p:nvPr/>
          </p:nvSpPr>
          <p:spPr>
            <a:xfrm>
              <a:off x="6470152" y="4775290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" name="object 38"/>
            <p:cNvSpPr/>
            <p:nvPr/>
          </p:nvSpPr>
          <p:spPr>
            <a:xfrm>
              <a:off x="7000530" y="4791533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" name="object 38"/>
            <p:cNvSpPr/>
            <p:nvPr/>
          </p:nvSpPr>
          <p:spPr>
            <a:xfrm>
              <a:off x="5933971" y="4790530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" name="object 23"/>
            <p:cNvSpPr/>
            <p:nvPr/>
          </p:nvSpPr>
          <p:spPr>
            <a:xfrm>
              <a:off x="5929128" y="5100754"/>
              <a:ext cx="487679" cy="268223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2" name="组合 671"/>
          <p:cNvGrpSpPr/>
          <p:nvPr/>
        </p:nvGrpSpPr>
        <p:grpSpPr>
          <a:xfrm>
            <a:off x="5927126" y="3208225"/>
            <a:ext cx="3272054" cy="1664284"/>
            <a:chOff x="7900638" y="4118915"/>
            <a:chExt cx="3272054" cy="1664284"/>
          </a:xfrm>
        </p:grpSpPr>
        <p:sp>
          <p:nvSpPr>
            <p:cNvPr id="348" name="object 4"/>
            <p:cNvSpPr/>
            <p:nvPr/>
          </p:nvSpPr>
          <p:spPr>
            <a:xfrm>
              <a:off x="7909664" y="4134029"/>
              <a:ext cx="559570" cy="34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" name="object 5"/>
            <p:cNvSpPr/>
            <p:nvPr/>
          </p:nvSpPr>
          <p:spPr>
            <a:xfrm>
              <a:off x="7947882" y="4152482"/>
              <a:ext cx="487679" cy="2697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" name="object 6"/>
            <p:cNvSpPr/>
            <p:nvPr/>
          </p:nvSpPr>
          <p:spPr>
            <a:xfrm>
              <a:off x="7947882" y="4152482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" name="object 7"/>
            <p:cNvSpPr/>
            <p:nvPr/>
          </p:nvSpPr>
          <p:spPr>
            <a:xfrm>
              <a:off x="8446231" y="412958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" name="object 8"/>
            <p:cNvSpPr/>
            <p:nvPr/>
          </p:nvSpPr>
          <p:spPr>
            <a:xfrm>
              <a:off x="8493475" y="4157053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" name="object 9"/>
            <p:cNvSpPr/>
            <p:nvPr/>
          </p:nvSpPr>
          <p:spPr>
            <a:xfrm>
              <a:off x="8493475" y="415705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4" name="object 10"/>
            <p:cNvSpPr/>
            <p:nvPr/>
          </p:nvSpPr>
          <p:spPr>
            <a:xfrm>
              <a:off x="8987251" y="412958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5" name="object 11"/>
            <p:cNvSpPr/>
            <p:nvPr/>
          </p:nvSpPr>
          <p:spPr>
            <a:xfrm>
              <a:off x="9034495" y="4157053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6" name="object 12"/>
            <p:cNvSpPr/>
            <p:nvPr/>
          </p:nvSpPr>
          <p:spPr>
            <a:xfrm>
              <a:off x="9034495" y="415705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" name="object 13"/>
            <p:cNvSpPr/>
            <p:nvPr/>
          </p:nvSpPr>
          <p:spPr>
            <a:xfrm>
              <a:off x="9525222" y="4129583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" name="object 14"/>
            <p:cNvSpPr/>
            <p:nvPr/>
          </p:nvSpPr>
          <p:spPr>
            <a:xfrm>
              <a:off x="9572466" y="4157053"/>
              <a:ext cx="486155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" name="object 15"/>
            <p:cNvSpPr/>
            <p:nvPr/>
          </p:nvSpPr>
          <p:spPr>
            <a:xfrm>
              <a:off x="9572466" y="4157053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" name="object 16"/>
            <p:cNvSpPr/>
            <p:nvPr/>
          </p:nvSpPr>
          <p:spPr>
            <a:xfrm>
              <a:off x="10063195" y="4118915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" name="object 17"/>
            <p:cNvSpPr/>
            <p:nvPr/>
          </p:nvSpPr>
          <p:spPr>
            <a:xfrm>
              <a:off x="10110439" y="4146385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" name="object 18"/>
            <p:cNvSpPr/>
            <p:nvPr/>
          </p:nvSpPr>
          <p:spPr>
            <a:xfrm>
              <a:off x="10110439" y="414638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" name="object 19"/>
            <p:cNvSpPr/>
            <p:nvPr/>
          </p:nvSpPr>
          <p:spPr>
            <a:xfrm>
              <a:off x="10595071" y="412196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" name="object 20"/>
            <p:cNvSpPr/>
            <p:nvPr/>
          </p:nvSpPr>
          <p:spPr>
            <a:xfrm>
              <a:off x="10642314" y="4149434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" name="object 21"/>
            <p:cNvSpPr/>
            <p:nvPr/>
          </p:nvSpPr>
          <p:spPr>
            <a:xfrm>
              <a:off x="10642314" y="414943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" name="object 22"/>
            <p:cNvSpPr/>
            <p:nvPr/>
          </p:nvSpPr>
          <p:spPr>
            <a:xfrm>
              <a:off x="7900638" y="445571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" name="object 23"/>
            <p:cNvSpPr/>
            <p:nvPr/>
          </p:nvSpPr>
          <p:spPr>
            <a:xfrm>
              <a:off x="7947882" y="4483189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" name="object 24"/>
            <p:cNvSpPr/>
            <p:nvPr/>
          </p:nvSpPr>
          <p:spPr>
            <a:xfrm>
              <a:off x="7947882" y="448318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" name="object 25"/>
            <p:cNvSpPr/>
            <p:nvPr/>
          </p:nvSpPr>
          <p:spPr>
            <a:xfrm>
              <a:off x="8446231" y="445876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0" name="object 26"/>
            <p:cNvSpPr/>
            <p:nvPr/>
          </p:nvSpPr>
          <p:spPr>
            <a:xfrm>
              <a:off x="8493475" y="448623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" name="object 27"/>
            <p:cNvSpPr/>
            <p:nvPr/>
          </p:nvSpPr>
          <p:spPr>
            <a:xfrm>
              <a:off x="8493475" y="448623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" name="object 28"/>
            <p:cNvSpPr/>
            <p:nvPr/>
          </p:nvSpPr>
          <p:spPr>
            <a:xfrm>
              <a:off x="8987251" y="445876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3" name="object 29"/>
            <p:cNvSpPr/>
            <p:nvPr/>
          </p:nvSpPr>
          <p:spPr>
            <a:xfrm>
              <a:off x="9034495" y="448623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" name="object 30"/>
            <p:cNvSpPr/>
            <p:nvPr/>
          </p:nvSpPr>
          <p:spPr>
            <a:xfrm>
              <a:off x="9034495" y="448623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" name="object 34"/>
            <p:cNvSpPr/>
            <p:nvPr/>
          </p:nvSpPr>
          <p:spPr>
            <a:xfrm>
              <a:off x="10063195" y="4449624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6" name="object 35"/>
            <p:cNvSpPr/>
            <p:nvPr/>
          </p:nvSpPr>
          <p:spPr>
            <a:xfrm>
              <a:off x="10110439" y="4477094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" name="object 36"/>
            <p:cNvSpPr/>
            <p:nvPr/>
          </p:nvSpPr>
          <p:spPr>
            <a:xfrm>
              <a:off x="10110439" y="447709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" name="object 37"/>
            <p:cNvSpPr/>
            <p:nvPr/>
          </p:nvSpPr>
          <p:spPr>
            <a:xfrm>
              <a:off x="10595071" y="445267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" name="object 38"/>
            <p:cNvSpPr/>
            <p:nvPr/>
          </p:nvSpPr>
          <p:spPr>
            <a:xfrm>
              <a:off x="10642314" y="4480141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" name="object 39"/>
            <p:cNvSpPr/>
            <p:nvPr/>
          </p:nvSpPr>
          <p:spPr>
            <a:xfrm>
              <a:off x="10642314" y="448014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" name="object 40"/>
            <p:cNvSpPr/>
            <p:nvPr/>
          </p:nvSpPr>
          <p:spPr>
            <a:xfrm>
              <a:off x="7900638" y="4780370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2" name="object 42"/>
            <p:cNvSpPr/>
            <p:nvPr/>
          </p:nvSpPr>
          <p:spPr>
            <a:xfrm>
              <a:off x="7947882" y="480780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3" name="object 43"/>
            <p:cNvSpPr/>
            <p:nvPr/>
          </p:nvSpPr>
          <p:spPr>
            <a:xfrm>
              <a:off x="8446231" y="478341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" name="object 45"/>
            <p:cNvSpPr/>
            <p:nvPr/>
          </p:nvSpPr>
          <p:spPr>
            <a:xfrm>
              <a:off x="8493475" y="481085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" name="object 55"/>
            <p:cNvSpPr/>
            <p:nvPr/>
          </p:nvSpPr>
          <p:spPr>
            <a:xfrm>
              <a:off x="10595071" y="477732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" name="object 57"/>
            <p:cNvSpPr/>
            <p:nvPr/>
          </p:nvSpPr>
          <p:spPr>
            <a:xfrm>
              <a:off x="10642314" y="480475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" name="object 58"/>
            <p:cNvSpPr/>
            <p:nvPr/>
          </p:nvSpPr>
          <p:spPr>
            <a:xfrm>
              <a:off x="7900638" y="5103458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" name="object 59"/>
            <p:cNvSpPr/>
            <p:nvPr/>
          </p:nvSpPr>
          <p:spPr>
            <a:xfrm>
              <a:off x="7947882" y="5130889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" name="object 60"/>
            <p:cNvSpPr/>
            <p:nvPr/>
          </p:nvSpPr>
          <p:spPr>
            <a:xfrm>
              <a:off x="7947882" y="513088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" name="object 61"/>
            <p:cNvSpPr/>
            <p:nvPr/>
          </p:nvSpPr>
          <p:spPr>
            <a:xfrm>
              <a:off x="8446231" y="510650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1" name="object 62"/>
            <p:cNvSpPr/>
            <p:nvPr/>
          </p:nvSpPr>
          <p:spPr>
            <a:xfrm>
              <a:off x="8493475" y="513393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2" name="object 63"/>
            <p:cNvSpPr/>
            <p:nvPr/>
          </p:nvSpPr>
          <p:spPr>
            <a:xfrm>
              <a:off x="8493475" y="513393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3" name="object 64"/>
            <p:cNvSpPr/>
            <p:nvPr/>
          </p:nvSpPr>
          <p:spPr>
            <a:xfrm>
              <a:off x="8987251" y="5106506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4" name="object 65"/>
            <p:cNvSpPr/>
            <p:nvPr/>
          </p:nvSpPr>
          <p:spPr>
            <a:xfrm>
              <a:off x="9034495" y="513393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" name="object 66"/>
            <p:cNvSpPr/>
            <p:nvPr/>
          </p:nvSpPr>
          <p:spPr>
            <a:xfrm>
              <a:off x="9034495" y="513393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6" name="object 70"/>
            <p:cNvSpPr/>
            <p:nvPr/>
          </p:nvSpPr>
          <p:spPr>
            <a:xfrm>
              <a:off x="10063195" y="509736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7" name="object 71"/>
            <p:cNvSpPr/>
            <p:nvPr/>
          </p:nvSpPr>
          <p:spPr>
            <a:xfrm>
              <a:off x="10110439" y="5124794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8" name="object 72"/>
            <p:cNvSpPr/>
            <p:nvPr/>
          </p:nvSpPr>
          <p:spPr>
            <a:xfrm>
              <a:off x="10110439" y="512479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" name="object 73"/>
            <p:cNvSpPr/>
            <p:nvPr/>
          </p:nvSpPr>
          <p:spPr>
            <a:xfrm>
              <a:off x="10595071" y="5100409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" name="object 74"/>
            <p:cNvSpPr/>
            <p:nvPr/>
          </p:nvSpPr>
          <p:spPr>
            <a:xfrm>
              <a:off x="10642314" y="5127841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1" name="object 75"/>
            <p:cNvSpPr/>
            <p:nvPr/>
          </p:nvSpPr>
          <p:spPr>
            <a:xfrm>
              <a:off x="10642314" y="5127841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2" name="object 76"/>
            <p:cNvSpPr/>
            <p:nvPr/>
          </p:nvSpPr>
          <p:spPr>
            <a:xfrm>
              <a:off x="7900638" y="5420437"/>
              <a:ext cx="577621" cy="3596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3" name="object 77"/>
            <p:cNvSpPr/>
            <p:nvPr/>
          </p:nvSpPr>
          <p:spPr>
            <a:xfrm>
              <a:off x="7947882" y="5447882"/>
              <a:ext cx="487679" cy="2697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4" name="object 78"/>
            <p:cNvSpPr/>
            <p:nvPr/>
          </p:nvSpPr>
          <p:spPr>
            <a:xfrm>
              <a:off x="7947882" y="5447882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5" name="object 79"/>
            <p:cNvSpPr/>
            <p:nvPr/>
          </p:nvSpPr>
          <p:spPr>
            <a:xfrm>
              <a:off x="8446231" y="542502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6" name="object 80"/>
            <p:cNvSpPr/>
            <p:nvPr/>
          </p:nvSpPr>
          <p:spPr>
            <a:xfrm>
              <a:off x="8493475" y="5452453"/>
              <a:ext cx="487679" cy="268224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7" name="object 81"/>
            <p:cNvSpPr/>
            <p:nvPr/>
          </p:nvSpPr>
          <p:spPr>
            <a:xfrm>
              <a:off x="8493475" y="545245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8" name="object 82"/>
            <p:cNvSpPr/>
            <p:nvPr/>
          </p:nvSpPr>
          <p:spPr>
            <a:xfrm>
              <a:off x="8987251" y="5425021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" name="object 83"/>
            <p:cNvSpPr/>
            <p:nvPr/>
          </p:nvSpPr>
          <p:spPr>
            <a:xfrm>
              <a:off x="9034495" y="5452453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" name="object 84"/>
            <p:cNvSpPr/>
            <p:nvPr/>
          </p:nvSpPr>
          <p:spPr>
            <a:xfrm>
              <a:off x="9034495" y="545245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" name="object 85"/>
            <p:cNvSpPr/>
            <p:nvPr/>
          </p:nvSpPr>
          <p:spPr>
            <a:xfrm>
              <a:off x="9525222" y="5425021"/>
              <a:ext cx="576110" cy="3581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" name="object 86"/>
            <p:cNvSpPr/>
            <p:nvPr/>
          </p:nvSpPr>
          <p:spPr>
            <a:xfrm>
              <a:off x="9572466" y="5452453"/>
              <a:ext cx="486155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" name="object 87"/>
            <p:cNvSpPr/>
            <p:nvPr/>
          </p:nvSpPr>
          <p:spPr>
            <a:xfrm>
              <a:off x="9572466" y="5452453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" name="object 88"/>
            <p:cNvSpPr/>
            <p:nvPr/>
          </p:nvSpPr>
          <p:spPr>
            <a:xfrm>
              <a:off x="10063195" y="5414353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" name="object 89"/>
            <p:cNvSpPr/>
            <p:nvPr/>
          </p:nvSpPr>
          <p:spPr>
            <a:xfrm>
              <a:off x="10110439" y="5441785"/>
              <a:ext cx="487679" cy="268223"/>
            </a:xfrm>
            <a:prstGeom prst="rect">
              <a:avLst/>
            </a:prstGeom>
            <a:solidFill>
              <a:srgbClr val="FFCAA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" name="object 90"/>
            <p:cNvSpPr/>
            <p:nvPr/>
          </p:nvSpPr>
          <p:spPr>
            <a:xfrm>
              <a:off x="10110439" y="5441785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" name="object 91"/>
            <p:cNvSpPr/>
            <p:nvPr/>
          </p:nvSpPr>
          <p:spPr>
            <a:xfrm>
              <a:off x="10595071" y="5417402"/>
              <a:ext cx="577621" cy="358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" name="object 92"/>
            <p:cNvSpPr/>
            <p:nvPr/>
          </p:nvSpPr>
          <p:spPr>
            <a:xfrm>
              <a:off x="10642314" y="5444833"/>
              <a:ext cx="487679" cy="268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" name="object 93"/>
            <p:cNvSpPr/>
            <p:nvPr/>
          </p:nvSpPr>
          <p:spPr>
            <a:xfrm>
              <a:off x="10642314" y="5444833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" name="object 38"/>
            <p:cNvSpPr/>
            <p:nvPr/>
          </p:nvSpPr>
          <p:spPr>
            <a:xfrm>
              <a:off x="9575514" y="4505541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" name="object 23"/>
            <p:cNvSpPr/>
            <p:nvPr/>
          </p:nvSpPr>
          <p:spPr>
            <a:xfrm>
              <a:off x="7958042" y="4809782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" name="object 26"/>
            <p:cNvSpPr/>
            <p:nvPr/>
          </p:nvSpPr>
          <p:spPr>
            <a:xfrm>
              <a:off x="8491201" y="4813391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" name="object 29"/>
            <p:cNvSpPr/>
            <p:nvPr/>
          </p:nvSpPr>
          <p:spPr>
            <a:xfrm>
              <a:off x="9044921" y="4812938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4" name="object 35"/>
            <p:cNvSpPr/>
            <p:nvPr/>
          </p:nvSpPr>
          <p:spPr>
            <a:xfrm>
              <a:off x="10123380" y="4803736"/>
              <a:ext cx="487679" cy="2682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5" name="object 38"/>
            <p:cNvSpPr/>
            <p:nvPr/>
          </p:nvSpPr>
          <p:spPr>
            <a:xfrm>
              <a:off x="10653758" y="4819979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" name="object 38"/>
            <p:cNvSpPr/>
            <p:nvPr/>
          </p:nvSpPr>
          <p:spPr>
            <a:xfrm>
              <a:off x="9587199" y="4818976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" name="object 23"/>
            <p:cNvSpPr/>
            <p:nvPr/>
          </p:nvSpPr>
          <p:spPr>
            <a:xfrm>
              <a:off x="9582356" y="5129200"/>
              <a:ext cx="487679" cy="26822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algn="ctr"/>
              <a:endPara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970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0">
              <a:lnSpc>
                <a:spcPct val="100000"/>
              </a:lnSpc>
              <a:spcBef>
                <a:spcPts val="1160"/>
              </a:spcBef>
              <a:tabLst>
                <a:tab pos="354965" algn="l"/>
                <a:tab pos="355600" algn="l"/>
              </a:tabLst>
            </a:pPr>
            <a:r>
              <a:rPr lang="zh-CN" altLang="en-US" spc="-10" dirty="0">
                <a:solidFill>
                  <a:schemeClr val="tx1"/>
                </a:solidFill>
                <a:latin typeface="微软雅黑"/>
                <a:cs typeface="微软雅黑"/>
              </a:rPr>
              <a:t>本题是否存在这样</a:t>
            </a:r>
            <a:r>
              <a:rPr lang="zh-CN" altLang="en-US" spc="-5" dirty="0">
                <a:solidFill>
                  <a:schemeClr val="tx1"/>
                </a:solidFill>
                <a:latin typeface="微软雅黑"/>
                <a:cs typeface="微软雅黑"/>
              </a:rPr>
              <a:t>的</a:t>
            </a:r>
            <a:r>
              <a:rPr lang="zh-CN" altLang="en-US" spc="30" dirty="0">
                <a:solidFill>
                  <a:schemeClr val="tx1"/>
                </a:solidFill>
                <a:latin typeface="微软雅黑"/>
                <a:cs typeface="微软雅黑"/>
              </a:rPr>
              <a:t> </a:t>
            </a:r>
            <a:r>
              <a:rPr lang="zh-CN" altLang="en-US" spc="-10" dirty="0">
                <a:solidFill>
                  <a:schemeClr val="tx1"/>
                </a:solidFill>
                <a:latin typeface="微软雅黑"/>
                <a:cs typeface="微软雅黑"/>
              </a:rPr>
              <a:t>“局部</a:t>
            </a:r>
            <a:r>
              <a:rPr lang="zh-CN" altLang="en-US" spc="-5" dirty="0">
                <a:solidFill>
                  <a:schemeClr val="tx1"/>
                </a:solidFill>
                <a:latin typeface="微软雅黑"/>
                <a:cs typeface="微软雅黑"/>
              </a:rPr>
              <a:t>”</a:t>
            </a:r>
            <a:r>
              <a:rPr lang="zh-CN" altLang="en-US" spc="15" dirty="0">
                <a:solidFill>
                  <a:schemeClr val="tx1"/>
                </a:solidFill>
                <a:latin typeface="微软雅黑"/>
                <a:cs typeface="微软雅黑"/>
              </a:rPr>
              <a:t> </a:t>
            </a:r>
            <a:r>
              <a:rPr lang="zh-CN" altLang="en-US" spc="-10" dirty="0">
                <a:solidFill>
                  <a:schemeClr val="tx1"/>
                </a:solidFill>
                <a:latin typeface="微软雅黑"/>
                <a:cs typeface="微软雅黑"/>
              </a:rPr>
              <a:t>呢</a:t>
            </a:r>
            <a:r>
              <a:rPr lang="en-US" altLang="zh-CN" spc="-5" dirty="0">
                <a:solidFill>
                  <a:schemeClr val="tx1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indent="0">
              <a:lnSpc>
                <a:spcPct val="100000"/>
              </a:lnSpc>
              <a:spcBef>
                <a:spcPts val="1060"/>
              </a:spcBef>
              <a:buNone/>
              <a:tabLst>
                <a:tab pos="354965" algn="l"/>
                <a:tab pos="355600" algn="l"/>
              </a:tabLst>
            </a:pPr>
            <a:r>
              <a:rPr lang="zh-CN" altLang="en-US" spc="-5" dirty="0">
                <a:latin typeface="微软雅黑"/>
                <a:cs typeface="微软雅黑"/>
              </a:rPr>
              <a:t>经过观察</a:t>
            </a:r>
            <a:r>
              <a:rPr lang="en-US" altLang="zh-CN" spc="-5" dirty="0">
                <a:latin typeface="微软雅黑"/>
                <a:cs typeface="微软雅黑"/>
              </a:rPr>
              <a:t>,</a:t>
            </a:r>
            <a:r>
              <a:rPr lang="zh-CN" altLang="en-US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solidFill>
                  <a:srgbClr val="FF0000"/>
                </a:solidFill>
                <a:latin typeface="微软雅黑"/>
                <a:cs typeface="微软雅黑"/>
              </a:rPr>
              <a:t>发现第</a:t>
            </a:r>
            <a:r>
              <a:rPr lang="en-US" altLang="zh-CN" spc="-10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lang="zh-CN" altLang="en-US" spc="-5" dirty="0">
                <a:solidFill>
                  <a:srgbClr val="FF0000"/>
                </a:solidFill>
                <a:latin typeface="微软雅黑"/>
                <a:cs typeface="微软雅黑"/>
              </a:rPr>
              <a:t>行就是这样的一个</a:t>
            </a:r>
            <a:r>
              <a:rPr lang="zh-CN" altLang="en-US" spc="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spc="-5" dirty="0">
                <a:solidFill>
                  <a:srgbClr val="FF0000"/>
                </a:solidFill>
                <a:latin typeface="微软雅黑"/>
                <a:cs typeface="微软雅黑"/>
              </a:rPr>
              <a:t>“局部”</a:t>
            </a:r>
            <a:endParaRPr lang="en-US" altLang="zh-CN" spc="-5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060"/>
              </a:spcBef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如果第一行什么按钮都不按，以第一行的状态为初始状态</a:t>
            </a:r>
          </a:p>
          <a:p>
            <a:pPr marL="584200" indent="-457200">
              <a:lnSpc>
                <a:spcPct val="100000"/>
              </a:lnSpc>
              <a:spcBef>
                <a:spcPts val="1055"/>
              </a:spcBef>
              <a:buFont typeface="Wingdings" panose="05000000000000000000" pitchFamily="2" charset="2"/>
              <a:buChar char="l"/>
            </a:pPr>
            <a:r>
              <a:rPr lang="zh-CN" altLang="en-US" spc="-5" dirty="0">
                <a:latin typeface="微软雅黑"/>
                <a:cs typeface="微软雅黑"/>
              </a:rPr>
              <a:t>要熄灭</a:t>
            </a:r>
            <a:r>
              <a:rPr lang="zh-CN" altLang="en-US" spc="-10" dirty="0">
                <a:latin typeface="微软雅黑"/>
                <a:cs typeface="微软雅黑"/>
              </a:rPr>
              <a:t>第</a:t>
            </a:r>
            <a:r>
              <a:rPr lang="en-US" altLang="zh-CN" spc="-10" dirty="0">
                <a:latin typeface="微软雅黑"/>
                <a:cs typeface="微软雅黑"/>
              </a:rPr>
              <a:t>1</a:t>
            </a:r>
            <a:r>
              <a:rPr lang="zh-CN" altLang="en-US" spc="-5" dirty="0">
                <a:latin typeface="微软雅黑"/>
                <a:cs typeface="微软雅黑"/>
              </a:rPr>
              <a:t>行某个亮着的灯</a:t>
            </a:r>
            <a:r>
              <a:rPr lang="en-US" altLang="zh-CN" spc="-10" dirty="0">
                <a:latin typeface="微软雅黑"/>
                <a:cs typeface="微软雅黑"/>
              </a:rPr>
              <a:t>(</a:t>
            </a:r>
            <a:r>
              <a:rPr lang="zh-CN" altLang="en-US" spc="-5" dirty="0">
                <a:latin typeface="微软雅黑"/>
                <a:cs typeface="微软雅黑"/>
              </a:rPr>
              <a:t>假</a:t>
            </a:r>
            <a:r>
              <a:rPr lang="zh-CN" altLang="en-US" dirty="0">
                <a:latin typeface="微软雅黑"/>
                <a:cs typeface="微软雅黑"/>
              </a:rPr>
              <a:t>设</a:t>
            </a:r>
            <a:r>
              <a:rPr lang="zh-CN" altLang="en-US" spc="-5" dirty="0">
                <a:latin typeface="微软雅黑"/>
                <a:cs typeface="微软雅黑"/>
              </a:rPr>
              <a:t>位于</a:t>
            </a:r>
            <a:r>
              <a:rPr lang="zh-CN" altLang="en-US" dirty="0">
                <a:latin typeface="微软雅黑"/>
                <a:cs typeface="微软雅黑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n</a:t>
            </a:r>
            <a:r>
              <a:rPr lang="zh-CN" altLang="en-US" spc="-5" dirty="0">
                <a:latin typeface="微软雅黑"/>
                <a:cs typeface="微软雅黑"/>
              </a:rPr>
              <a:t>列</a:t>
            </a:r>
            <a:r>
              <a:rPr lang="en-US" altLang="zh-CN" spc="-5" dirty="0">
                <a:latin typeface="微软雅黑"/>
                <a:cs typeface="微软雅黑"/>
              </a:rPr>
              <a:t>),</a:t>
            </a:r>
            <a:r>
              <a:rPr lang="zh-CN" altLang="en-US" spc="5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那么唯一的办法就</a:t>
            </a:r>
            <a:r>
              <a:rPr lang="zh-CN" altLang="en-US" spc="-10" dirty="0">
                <a:latin typeface="微软雅黑"/>
                <a:cs typeface="微软雅黑"/>
              </a:rPr>
              <a:t>是按下</a:t>
            </a:r>
            <a:r>
              <a:rPr lang="zh-CN" altLang="en-US" spc="-10" dirty="0">
                <a:solidFill>
                  <a:srgbClr val="FF0000"/>
                </a:solidFill>
                <a:latin typeface="微软雅黑"/>
                <a:cs typeface="微软雅黑"/>
              </a:rPr>
              <a:t>第</a:t>
            </a:r>
            <a:r>
              <a:rPr lang="en-US" altLang="zh-CN" spc="-1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lang="zh-CN" altLang="en-US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lang="zh-CN" altLang="en-US" spc="-5" dirty="0">
                <a:solidFill>
                  <a:srgbClr val="FF0000"/>
                </a:solidFill>
                <a:latin typeface="微软雅黑"/>
                <a:cs typeface="微软雅黑"/>
              </a:rPr>
              <a:t>第</a:t>
            </a:r>
            <a:r>
              <a:rPr lang="en-US" altLang="zh-CN" spc="-5" dirty="0">
                <a:solidFill>
                  <a:srgbClr val="FF0000"/>
                </a:solidFill>
                <a:latin typeface="微软雅黑"/>
                <a:cs typeface="微软雅黑"/>
              </a:rPr>
              <a:t>n</a:t>
            </a:r>
            <a:r>
              <a:rPr lang="zh-CN" altLang="en-US" spc="-10" dirty="0">
                <a:solidFill>
                  <a:srgbClr val="FF0000"/>
                </a:solidFill>
                <a:latin typeface="微软雅黑"/>
                <a:cs typeface="微软雅黑"/>
              </a:rPr>
              <a:t>列</a:t>
            </a:r>
            <a:r>
              <a:rPr lang="zh-CN" altLang="en-US" spc="-10" dirty="0">
                <a:latin typeface="微软雅黑"/>
                <a:cs typeface="微软雅黑"/>
              </a:rPr>
              <a:t>的开关</a:t>
            </a:r>
            <a:endParaRPr lang="zh-CN" altLang="en-US" dirty="0">
              <a:latin typeface="微软雅黑"/>
              <a:cs typeface="微软雅黑"/>
            </a:endParaRPr>
          </a:p>
          <a:p>
            <a:pPr marL="584200" indent="-457200">
              <a:lnSpc>
                <a:spcPct val="100000"/>
              </a:lnSpc>
              <a:spcBef>
                <a:spcPts val="1060"/>
              </a:spcBef>
              <a:buFont typeface="Wingdings" panose="05000000000000000000" pitchFamily="2" charset="2"/>
              <a:buChar char="l"/>
              <a:tabLst>
                <a:tab pos="756285" algn="l"/>
              </a:tabLst>
            </a:pPr>
            <a:r>
              <a:rPr lang="zh-CN" altLang="en-US" spc="-5" dirty="0">
                <a:latin typeface="微软雅黑"/>
                <a:cs typeface="微软雅黑"/>
              </a:rPr>
              <a:t>为了使</a:t>
            </a:r>
            <a:r>
              <a:rPr lang="zh-CN" altLang="en-US" spc="-10" dirty="0">
                <a:latin typeface="微软雅黑"/>
                <a:cs typeface="微软雅黑"/>
              </a:rPr>
              <a:t>第</a:t>
            </a:r>
            <a:r>
              <a:rPr lang="en-US" altLang="zh-CN" spc="-10" dirty="0">
                <a:latin typeface="微软雅黑"/>
                <a:cs typeface="微软雅黑"/>
              </a:rPr>
              <a:t>1</a:t>
            </a:r>
            <a:r>
              <a:rPr lang="zh-CN" altLang="en-US" spc="-5" dirty="0">
                <a:latin typeface="微软雅黑"/>
                <a:cs typeface="微软雅黑"/>
              </a:rPr>
              <a:t>行的灯全部熄灭</a:t>
            </a:r>
            <a:r>
              <a:rPr lang="en-US" altLang="zh-CN" spc="-5" dirty="0">
                <a:latin typeface="微软雅黑"/>
                <a:cs typeface="微软雅黑"/>
              </a:rPr>
              <a:t>,</a:t>
            </a:r>
            <a:r>
              <a:rPr lang="zh-CN" altLang="en-US" spc="10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第</a:t>
            </a:r>
            <a:r>
              <a:rPr lang="en-US" altLang="zh-CN" spc="-10" dirty="0">
                <a:latin typeface="微软雅黑"/>
                <a:cs typeface="微软雅黑"/>
              </a:rPr>
              <a:t>2</a:t>
            </a:r>
            <a:r>
              <a:rPr lang="zh-CN" altLang="en-US" spc="-5" dirty="0">
                <a:latin typeface="微软雅黑"/>
                <a:cs typeface="微软雅黑"/>
              </a:rPr>
              <a:t>行的开关状态就是唯一的</a:t>
            </a:r>
          </a:p>
          <a:p>
            <a:pPr marL="584200" indent="-457200">
              <a:lnSpc>
                <a:spcPct val="100000"/>
              </a:lnSpc>
              <a:spcBef>
                <a:spcPts val="1060"/>
              </a:spcBef>
              <a:buFont typeface="Wingdings" panose="05000000000000000000" pitchFamily="2" charset="2"/>
              <a:buChar char="l"/>
              <a:tabLst>
                <a:tab pos="756285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同理，当第</a:t>
            </a:r>
            <a:r>
              <a:rPr lang="en-US" altLang="zh-CN" dirty="0">
                <a:latin typeface="微软雅黑"/>
                <a:cs typeface="微软雅黑"/>
              </a:rPr>
              <a:t>2</a:t>
            </a:r>
            <a:r>
              <a:rPr lang="zh-CN" altLang="en-US" dirty="0">
                <a:latin typeface="微软雅黑"/>
                <a:cs typeface="微软雅黑"/>
              </a:rPr>
              <a:t>行开关按过之后，为了使第二行的灯全部熄灭，第</a:t>
            </a:r>
            <a:r>
              <a:rPr lang="en-US" altLang="zh-CN" dirty="0">
                <a:latin typeface="微软雅黑"/>
                <a:cs typeface="微软雅黑"/>
              </a:rPr>
              <a:t>3</a:t>
            </a:r>
            <a:r>
              <a:rPr lang="zh-CN" altLang="en-US" dirty="0">
                <a:latin typeface="微软雅黑"/>
                <a:cs typeface="微软雅黑"/>
              </a:rPr>
              <a:t>行的开关状态也是唯一的。</a:t>
            </a:r>
          </a:p>
          <a:p>
            <a:r>
              <a:rPr lang="zh-CN" altLang="en-US" dirty="0"/>
              <a:t>以此类推，当按最后一行的开关，关闭倒数第二行的灯之后，整个灯阵的状态是唯一的</a:t>
            </a:r>
          </a:p>
        </p:txBody>
      </p:sp>
    </p:spTree>
    <p:extLst>
      <p:ext uri="{BB962C8B-B14F-4D97-AF65-F5344CB8AC3E}">
        <p14:creationId xmlns:p14="http://schemas.microsoft.com/office/powerpoint/2010/main" val="23612525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重要结论：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pc="-5" dirty="0">
                <a:latin typeface="微软雅黑"/>
                <a:cs typeface="微软雅黑"/>
              </a:rPr>
              <a:t>只要</a:t>
            </a:r>
            <a:r>
              <a:rPr lang="zh-CN" altLang="en-US" spc="-10" dirty="0">
                <a:latin typeface="微软雅黑"/>
                <a:cs typeface="微软雅黑"/>
              </a:rPr>
              <a:t>第</a:t>
            </a:r>
            <a:r>
              <a:rPr lang="en-US" altLang="zh-CN" spc="-10" dirty="0">
                <a:latin typeface="微软雅黑"/>
                <a:cs typeface="微软雅黑"/>
              </a:rPr>
              <a:t>1</a:t>
            </a:r>
            <a:r>
              <a:rPr lang="zh-CN" altLang="en-US" spc="-5" dirty="0">
                <a:latin typeface="微软雅黑"/>
                <a:cs typeface="微软雅黑"/>
              </a:rPr>
              <a:t>行的状态定下来</a:t>
            </a:r>
            <a:r>
              <a:rPr lang="en-US" altLang="zh-CN" spc="-5" dirty="0">
                <a:latin typeface="微软雅黑"/>
                <a:cs typeface="微软雅黑"/>
              </a:rPr>
              <a:t>,</a:t>
            </a:r>
            <a:r>
              <a:rPr lang="zh-CN" altLang="en-US" spc="5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记作</a:t>
            </a:r>
            <a:r>
              <a:rPr lang="en-US" altLang="zh-CN" spc="35" dirty="0">
                <a:latin typeface="微软雅黑"/>
                <a:cs typeface="微软雅黑"/>
              </a:rPr>
              <a:t>A,</a:t>
            </a:r>
            <a:r>
              <a:rPr lang="zh-CN" altLang="en-US" spc="-30" dirty="0">
                <a:latin typeface="微软雅黑"/>
                <a:cs typeface="微软雅黑"/>
              </a:rPr>
              <a:t> </a:t>
            </a:r>
            <a:r>
              <a:rPr lang="zh-CN" altLang="en-US" spc="-5" dirty="0">
                <a:latin typeface="微软雅黑"/>
                <a:cs typeface="微软雅黑"/>
              </a:rPr>
              <a:t>那么剩余行的情况就是确定唯一 的了。</a:t>
            </a:r>
            <a:endParaRPr lang="en-US" altLang="zh-CN" spc="-5" dirty="0">
              <a:latin typeface="微软雅黑"/>
              <a:cs typeface="微软雅黑"/>
            </a:endParaRPr>
          </a:p>
          <a:p>
            <a:r>
              <a:rPr lang="zh-CN" altLang="en-US" dirty="0">
                <a:latin typeface="微软雅黑"/>
                <a:cs typeface="微软雅黑"/>
              </a:rPr>
              <a:t>因此，只要对第一行枚举所有可能的按键方式，就能得到第一行灯所有可能的状态，从而得到整个阵列的所有状态。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dirty="0">
                <a:latin typeface="微软雅黑"/>
                <a:cs typeface="微软雅黑"/>
              </a:rPr>
              <a:t>找到能够让最后一行灯全部熄灭的按键方式，就找到答案。</a:t>
            </a:r>
            <a:endParaRPr lang="en-US" altLang="zh-CN" dirty="0">
              <a:latin typeface="微软雅黑"/>
              <a:cs typeface="微软雅黑"/>
            </a:endParaRPr>
          </a:p>
          <a:p>
            <a:r>
              <a:rPr lang="zh-CN" altLang="en-US" spc="-5" dirty="0">
                <a:solidFill>
                  <a:srgbClr val="C00000"/>
                </a:solidFill>
                <a:latin typeface="微软雅黑"/>
                <a:cs typeface="微软雅黑"/>
              </a:rPr>
              <a:t>只需枚举第</a:t>
            </a:r>
            <a:r>
              <a:rPr lang="en-US" altLang="zh-CN" spc="-10" dirty="0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lang="zh-CN" altLang="en-US" spc="-5" dirty="0">
                <a:solidFill>
                  <a:srgbClr val="C00000"/>
                </a:solidFill>
                <a:latin typeface="微软雅黑"/>
                <a:cs typeface="微软雅黑"/>
              </a:rPr>
              <a:t>行的状态</a:t>
            </a:r>
            <a:r>
              <a:rPr lang="en-US" altLang="zh-CN" spc="-5" dirty="0">
                <a:solidFill>
                  <a:srgbClr val="C00000"/>
                </a:solidFill>
                <a:latin typeface="微软雅黑"/>
                <a:cs typeface="微软雅黑"/>
              </a:rPr>
              <a:t>,</a:t>
            </a:r>
            <a:r>
              <a:rPr lang="zh-CN" altLang="en-US" spc="2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zh-CN" altLang="en-US" spc="-5" dirty="0">
                <a:solidFill>
                  <a:srgbClr val="C00000"/>
                </a:solidFill>
                <a:latin typeface="微软雅黑"/>
                <a:cs typeface="微软雅黑"/>
              </a:rPr>
              <a:t>状态数</a:t>
            </a:r>
            <a:r>
              <a:rPr lang="en-US" altLang="zh-CN" spc="-5" dirty="0">
                <a:solidFill>
                  <a:srgbClr val="C00000"/>
                </a:solidFill>
                <a:latin typeface="微软雅黑"/>
                <a:cs typeface="微软雅黑"/>
              </a:rPr>
              <a:t>A</a:t>
            </a:r>
            <a:r>
              <a:rPr lang="zh-CN" altLang="en-US" spc="-5" dirty="0">
                <a:solidFill>
                  <a:srgbClr val="C00000"/>
                </a:solidFill>
                <a:latin typeface="微软雅黑"/>
                <a:cs typeface="微软雅黑"/>
              </a:rPr>
              <a:t>是</a:t>
            </a:r>
            <a:r>
              <a:rPr lang="en-US" altLang="zh-CN" dirty="0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lang="en-US" altLang="zh-CN" baseline="24904" dirty="0">
                <a:solidFill>
                  <a:srgbClr val="C00000"/>
                </a:solidFill>
                <a:latin typeface="微软雅黑"/>
                <a:cs typeface="微软雅黑"/>
              </a:rPr>
              <a:t>6</a:t>
            </a:r>
            <a:r>
              <a:rPr lang="zh-CN" altLang="en-US" spc="44" baseline="24904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altLang="zh-CN" spc="-5" dirty="0">
                <a:solidFill>
                  <a:srgbClr val="C00000"/>
                </a:solidFill>
                <a:latin typeface="微软雅黑"/>
                <a:cs typeface="微软雅黑"/>
              </a:rPr>
              <a:t>=</a:t>
            </a:r>
            <a:r>
              <a:rPr lang="zh-CN" altLang="en-US" spc="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altLang="zh-CN" spc="-10" dirty="0">
                <a:solidFill>
                  <a:srgbClr val="C00000"/>
                </a:solidFill>
                <a:latin typeface="微软雅黑"/>
                <a:cs typeface="微软雅黑"/>
              </a:rPr>
              <a:t>64</a:t>
            </a:r>
            <a:endParaRPr lang="zh-CN" altLang="en-US" dirty="0">
              <a:latin typeface="微软雅黑"/>
              <a:cs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2979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spc="-5" dirty="0"/>
              <a:t>没有状</a:t>
            </a:r>
            <a:r>
              <a:rPr lang="zh-CN" altLang="en-US" dirty="0"/>
              <a:t>态</a:t>
            </a:r>
            <a:r>
              <a:rPr lang="zh-CN" altLang="en-US" spc="-5" dirty="0"/>
              <a:t>数更少</a:t>
            </a:r>
            <a:r>
              <a:rPr lang="zh-CN" altLang="en-US" dirty="0"/>
              <a:t>的</a:t>
            </a:r>
            <a:r>
              <a:rPr lang="zh-CN" altLang="en-US" spc="-5" dirty="0"/>
              <a:t>做法？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89033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枚举第一</a:t>
            </a:r>
            <a:r>
              <a:rPr lang="zh-CN" altLang="en-US" spc="-5" dirty="0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lang="en-US" altLang="zh-CN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lang="zh-CN" altLang="en-US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状态数</a:t>
            </a:r>
            <a:r>
              <a:rPr lang="zh-CN" altLang="en-US" spc="-5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lang="en-US" altLang="zh-CN" spc="5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lang="en-US" altLang="zh-CN" spc="7" baseline="26143" dirty="0">
                <a:solidFill>
                  <a:srgbClr val="252525"/>
                </a:solidFill>
                <a:latin typeface="微软雅黑"/>
                <a:cs typeface="微软雅黑"/>
              </a:rPr>
              <a:t>5</a:t>
            </a:r>
            <a:r>
              <a:rPr lang="zh-CN" altLang="en-US" spc="-22" baseline="26143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en-US" altLang="zh-CN" dirty="0">
                <a:solidFill>
                  <a:srgbClr val="252525"/>
                </a:solidFill>
                <a:latin typeface="微软雅黑"/>
                <a:cs typeface="微软雅黑"/>
              </a:rPr>
              <a:t>=</a:t>
            </a:r>
            <a:r>
              <a:rPr lang="zh-CN" altLang="en-US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en-US" altLang="zh-CN" spc="-5" dirty="0">
                <a:solidFill>
                  <a:srgbClr val="252525"/>
                </a:solidFill>
                <a:latin typeface="微软雅黑"/>
                <a:cs typeface="微软雅黑"/>
              </a:rPr>
              <a:t>32</a:t>
            </a:r>
            <a:endParaRPr lang="zh-CN" altLang="en-US" dirty="0">
              <a:latin typeface="微软雅黑"/>
              <a:cs typeface="微软雅黑"/>
            </a:endParaRPr>
          </a:p>
          <a:p>
            <a:endParaRPr lang="zh-CN" altLang="en-US" dirty="0"/>
          </a:p>
        </p:txBody>
      </p:sp>
      <p:sp>
        <p:nvSpPr>
          <p:cNvPr id="428" name="object 4"/>
          <p:cNvSpPr/>
          <p:nvPr/>
        </p:nvSpPr>
        <p:spPr>
          <a:xfrm>
            <a:off x="676746" y="2985870"/>
            <a:ext cx="559570" cy="34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" name="object 5"/>
          <p:cNvSpPr/>
          <p:nvPr/>
        </p:nvSpPr>
        <p:spPr>
          <a:xfrm>
            <a:off x="714964" y="3004323"/>
            <a:ext cx="487679" cy="269748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" name="object 6"/>
          <p:cNvSpPr/>
          <p:nvPr/>
        </p:nvSpPr>
        <p:spPr>
          <a:xfrm>
            <a:off x="714964" y="3004323"/>
            <a:ext cx="487680" cy="269875"/>
          </a:xfrm>
          <a:custGeom>
            <a:avLst/>
            <a:gdLst/>
            <a:ahLst/>
            <a:cxnLst/>
            <a:rect l="l" t="t" r="r" b="b"/>
            <a:pathLst>
              <a:path w="487679" h="269875">
                <a:moveTo>
                  <a:pt x="0" y="269748"/>
                </a:moveTo>
                <a:lnTo>
                  <a:pt x="487679" y="269748"/>
                </a:lnTo>
                <a:lnTo>
                  <a:pt x="4876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1" name="object 7"/>
          <p:cNvSpPr/>
          <p:nvPr/>
        </p:nvSpPr>
        <p:spPr>
          <a:xfrm>
            <a:off x="1213313" y="298142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2" name="object 8"/>
          <p:cNvSpPr/>
          <p:nvPr/>
        </p:nvSpPr>
        <p:spPr>
          <a:xfrm>
            <a:off x="1260557" y="3008894"/>
            <a:ext cx="487679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object 9"/>
          <p:cNvSpPr/>
          <p:nvPr/>
        </p:nvSpPr>
        <p:spPr>
          <a:xfrm>
            <a:off x="1260557" y="300889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" name="object 10"/>
          <p:cNvSpPr/>
          <p:nvPr/>
        </p:nvSpPr>
        <p:spPr>
          <a:xfrm>
            <a:off x="1754333" y="298142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" name="object 11"/>
          <p:cNvSpPr/>
          <p:nvPr/>
        </p:nvSpPr>
        <p:spPr>
          <a:xfrm>
            <a:off x="1801577" y="3008894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6" name="object 12"/>
          <p:cNvSpPr/>
          <p:nvPr/>
        </p:nvSpPr>
        <p:spPr>
          <a:xfrm>
            <a:off x="1801577" y="300889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" name="object 13"/>
          <p:cNvSpPr/>
          <p:nvPr/>
        </p:nvSpPr>
        <p:spPr>
          <a:xfrm>
            <a:off x="2292304" y="2981424"/>
            <a:ext cx="576110" cy="35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8" name="object 14"/>
          <p:cNvSpPr/>
          <p:nvPr/>
        </p:nvSpPr>
        <p:spPr>
          <a:xfrm>
            <a:off x="2339548" y="3008894"/>
            <a:ext cx="486155" cy="268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" name="object 15"/>
          <p:cNvSpPr/>
          <p:nvPr/>
        </p:nvSpPr>
        <p:spPr>
          <a:xfrm>
            <a:off x="2339548" y="3008894"/>
            <a:ext cx="486409" cy="268605"/>
          </a:xfrm>
          <a:custGeom>
            <a:avLst/>
            <a:gdLst/>
            <a:ahLst/>
            <a:cxnLst/>
            <a:rect l="l" t="t" r="r" b="b"/>
            <a:pathLst>
              <a:path w="486410" h="268604">
                <a:moveTo>
                  <a:pt x="0" y="268224"/>
                </a:moveTo>
                <a:lnTo>
                  <a:pt x="486155" y="268224"/>
                </a:lnTo>
                <a:lnTo>
                  <a:pt x="486155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" name="object 16"/>
          <p:cNvSpPr/>
          <p:nvPr/>
        </p:nvSpPr>
        <p:spPr>
          <a:xfrm>
            <a:off x="2830277" y="2970756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" name="object 17"/>
          <p:cNvSpPr/>
          <p:nvPr/>
        </p:nvSpPr>
        <p:spPr>
          <a:xfrm>
            <a:off x="2877521" y="2998226"/>
            <a:ext cx="487679" cy="26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2" name="object 18"/>
          <p:cNvSpPr/>
          <p:nvPr/>
        </p:nvSpPr>
        <p:spPr>
          <a:xfrm>
            <a:off x="2877521" y="2998226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" name="object 19"/>
          <p:cNvSpPr/>
          <p:nvPr/>
        </p:nvSpPr>
        <p:spPr>
          <a:xfrm>
            <a:off x="3362153" y="297380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4" name="object 20"/>
          <p:cNvSpPr/>
          <p:nvPr/>
        </p:nvSpPr>
        <p:spPr>
          <a:xfrm>
            <a:off x="3409396" y="3001275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5" name="object 21"/>
          <p:cNvSpPr/>
          <p:nvPr/>
        </p:nvSpPr>
        <p:spPr>
          <a:xfrm>
            <a:off x="3409396" y="3001275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6" name="object 22"/>
          <p:cNvSpPr/>
          <p:nvPr/>
        </p:nvSpPr>
        <p:spPr>
          <a:xfrm>
            <a:off x="667720" y="330756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7" name="object 23"/>
          <p:cNvSpPr/>
          <p:nvPr/>
        </p:nvSpPr>
        <p:spPr>
          <a:xfrm>
            <a:off x="714964" y="333503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8" name="object 24"/>
          <p:cNvSpPr/>
          <p:nvPr/>
        </p:nvSpPr>
        <p:spPr>
          <a:xfrm>
            <a:off x="714964" y="3335030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9" name="object 25"/>
          <p:cNvSpPr/>
          <p:nvPr/>
        </p:nvSpPr>
        <p:spPr>
          <a:xfrm>
            <a:off x="1213313" y="331060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" name="object 26"/>
          <p:cNvSpPr/>
          <p:nvPr/>
        </p:nvSpPr>
        <p:spPr>
          <a:xfrm>
            <a:off x="1260557" y="333807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" name="object 27"/>
          <p:cNvSpPr/>
          <p:nvPr/>
        </p:nvSpPr>
        <p:spPr>
          <a:xfrm>
            <a:off x="1260557" y="333807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2" name="object 28"/>
          <p:cNvSpPr/>
          <p:nvPr/>
        </p:nvSpPr>
        <p:spPr>
          <a:xfrm>
            <a:off x="1754333" y="331060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" name="object 29"/>
          <p:cNvSpPr/>
          <p:nvPr/>
        </p:nvSpPr>
        <p:spPr>
          <a:xfrm>
            <a:off x="1801577" y="333807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" name="object 30"/>
          <p:cNvSpPr/>
          <p:nvPr/>
        </p:nvSpPr>
        <p:spPr>
          <a:xfrm>
            <a:off x="1801577" y="333807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5" name="object 34"/>
          <p:cNvSpPr/>
          <p:nvPr/>
        </p:nvSpPr>
        <p:spPr>
          <a:xfrm>
            <a:off x="2830277" y="3301465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" name="object 35"/>
          <p:cNvSpPr/>
          <p:nvPr/>
        </p:nvSpPr>
        <p:spPr>
          <a:xfrm>
            <a:off x="2877521" y="3328935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" name="object 36"/>
          <p:cNvSpPr/>
          <p:nvPr/>
        </p:nvSpPr>
        <p:spPr>
          <a:xfrm>
            <a:off x="2877521" y="3328935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8" name="object 37"/>
          <p:cNvSpPr/>
          <p:nvPr/>
        </p:nvSpPr>
        <p:spPr>
          <a:xfrm>
            <a:off x="3362153" y="330451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" name="object 38"/>
          <p:cNvSpPr/>
          <p:nvPr/>
        </p:nvSpPr>
        <p:spPr>
          <a:xfrm>
            <a:off x="3409396" y="3331982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" name="object 39"/>
          <p:cNvSpPr/>
          <p:nvPr/>
        </p:nvSpPr>
        <p:spPr>
          <a:xfrm>
            <a:off x="3409396" y="333198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1" name="object 40"/>
          <p:cNvSpPr/>
          <p:nvPr/>
        </p:nvSpPr>
        <p:spPr>
          <a:xfrm>
            <a:off x="667720" y="3632211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" name="object 42"/>
          <p:cNvSpPr/>
          <p:nvPr/>
        </p:nvSpPr>
        <p:spPr>
          <a:xfrm>
            <a:off x="714964" y="3659643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" name="object 43"/>
          <p:cNvSpPr/>
          <p:nvPr/>
        </p:nvSpPr>
        <p:spPr>
          <a:xfrm>
            <a:off x="1213313" y="363525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" name="object 45"/>
          <p:cNvSpPr/>
          <p:nvPr/>
        </p:nvSpPr>
        <p:spPr>
          <a:xfrm>
            <a:off x="1260557" y="3662691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" name="object 55"/>
          <p:cNvSpPr/>
          <p:nvPr/>
        </p:nvSpPr>
        <p:spPr>
          <a:xfrm>
            <a:off x="3362153" y="362916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" name="object 57"/>
          <p:cNvSpPr/>
          <p:nvPr/>
        </p:nvSpPr>
        <p:spPr>
          <a:xfrm>
            <a:off x="3409396" y="365659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" name="object 58"/>
          <p:cNvSpPr/>
          <p:nvPr/>
        </p:nvSpPr>
        <p:spPr>
          <a:xfrm>
            <a:off x="667720" y="395529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" name="object 59"/>
          <p:cNvSpPr/>
          <p:nvPr/>
        </p:nvSpPr>
        <p:spPr>
          <a:xfrm>
            <a:off x="714964" y="398273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" name="object 60"/>
          <p:cNvSpPr/>
          <p:nvPr/>
        </p:nvSpPr>
        <p:spPr>
          <a:xfrm>
            <a:off x="714964" y="3982730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" name="object 61"/>
          <p:cNvSpPr/>
          <p:nvPr/>
        </p:nvSpPr>
        <p:spPr>
          <a:xfrm>
            <a:off x="1213313" y="395834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" name="object 62"/>
          <p:cNvSpPr/>
          <p:nvPr/>
        </p:nvSpPr>
        <p:spPr>
          <a:xfrm>
            <a:off x="1260557" y="398577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2" name="object 63"/>
          <p:cNvSpPr/>
          <p:nvPr/>
        </p:nvSpPr>
        <p:spPr>
          <a:xfrm>
            <a:off x="1260557" y="398577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3" name="object 64"/>
          <p:cNvSpPr/>
          <p:nvPr/>
        </p:nvSpPr>
        <p:spPr>
          <a:xfrm>
            <a:off x="1754333" y="395834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" name="object 65"/>
          <p:cNvSpPr/>
          <p:nvPr/>
        </p:nvSpPr>
        <p:spPr>
          <a:xfrm>
            <a:off x="1801577" y="3985779"/>
            <a:ext cx="487679" cy="26822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5" name="object 66"/>
          <p:cNvSpPr/>
          <p:nvPr/>
        </p:nvSpPr>
        <p:spPr>
          <a:xfrm>
            <a:off x="1801577" y="398577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6" name="object 70"/>
          <p:cNvSpPr/>
          <p:nvPr/>
        </p:nvSpPr>
        <p:spPr>
          <a:xfrm>
            <a:off x="2830277" y="3949203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7" name="object 71"/>
          <p:cNvSpPr/>
          <p:nvPr/>
        </p:nvSpPr>
        <p:spPr>
          <a:xfrm>
            <a:off x="2877521" y="3976635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8" name="object 72"/>
          <p:cNvSpPr/>
          <p:nvPr/>
        </p:nvSpPr>
        <p:spPr>
          <a:xfrm>
            <a:off x="2877521" y="3976635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9" name="object 73"/>
          <p:cNvSpPr/>
          <p:nvPr/>
        </p:nvSpPr>
        <p:spPr>
          <a:xfrm>
            <a:off x="3362153" y="395225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0" name="object 74"/>
          <p:cNvSpPr/>
          <p:nvPr/>
        </p:nvSpPr>
        <p:spPr>
          <a:xfrm>
            <a:off x="3409396" y="3979682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" name="object 75"/>
          <p:cNvSpPr/>
          <p:nvPr/>
        </p:nvSpPr>
        <p:spPr>
          <a:xfrm>
            <a:off x="3409396" y="397968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" name="object 76"/>
          <p:cNvSpPr/>
          <p:nvPr/>
        </p:nvSpPr>
        <p:spPr>
          <a:xfrm>
            <a:off x="211057" y="6490848"/>
            <a:ext cx="577621" cy="359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3" name="object 77"/>
          <p:cNvSpPr/>
          <p:nvPr/>
        </p:nvSpPr>
        <p:spPr>
          <a:xfrm>
            <a:off x="714964" y="4299723"/>
            <a:ext cx="487679" cy="269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" name="object 78"/>
          <p:cNvSpPr/>
          <p:nvPr/>
        </p:nvSpPr>
        <p:spPr>
          <a:xfrm>
            <a:off x="714964" y="4299723"/>
            <a:ext cx="487680" cy="269875"/>
          </a:xfrm>
          <a:custGeom>
            <a:avLst/>
            <a:gdLst/>
            <a:ahLst/>
            <a:cxnLst/>
            <a:rect l="l" t="t" r="r" b="b"/>
            <a:pathLst>
              <a:path w="487679" h="269875">
                <a:moveTo>
                  <a:pt x="0" y="269748"/>
                </a:moveTo>
                <a:lnTo>
                  <a:pt x="487679" y="269748"/>
                </a:lnTo>
                <a:lnTo>
                  <a:pt x="4876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5" name="object 79"/>
          <p:cNvSpPr/>
          <p:nvPr/>
        </p:nvSpPr>
        <p:spPr>
          <a:xfrm>
            <a:off x="756650" y="649543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6" name="object 80"/>
          <p:cNvSpPr/>
          <p:nvPr/>
        </p:nvSpPr>
        <p:spPr>
          <a:xfrm>
            <a:off x="1260557" y="4304294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object 81"/>
          <p:cNvSpPr/>
          <p:nvPr/>
        </p:nvSpPr>
        <p:spPr>
          <a:xfrm>
            <a:off x="1260557" y="430429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object 82"/>
          <p:cNvSpPr/>
          <p:nvPr/>
        </p:nvSpPr>
        <p:spPr>
          <a:xfrm>
            <a:off x="1297670" y="649543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9" name="object 83"/>
          <p:cNvSpPr/>
          <p:nvPr/>
        </p:nvSpPr>
        <p:spPr>
          <a:xfrm>
            <a:off x="1801577" y="4304294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0" name="object 84"/>
          <p:cNvSpPr/>
          <p:nvPr/>
        </p:nvSpPr>
        <p:spPr>
          <a:xfrm>
            <a:off x="1801577" y="430429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" name="object 85"/>
          <p:cNvSpPr/>
          <p:nvPr/>
        </p:nvSpPr>
        <p:spPr>
          <a:xfrm>
            <a:off x="1835641" y="6495432"/>
            <a:ext cx="576110" cy="35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object 86"/>
          <p:cNvSpPr/>
          <p:nvPr/>
        </p:nvSpPr>
        <p:spPr>
          <a:xfrm>
            <a:off x="2339548" y="4304294"/>
            <a:ext cx="486155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3" name="object 87"/>
          <p:cNvSpPr/>
          <p:nvPr/>
        </p:nvSpPr>
        <p:spPr>
          <a:xfrm>
            <a:off x="2339548" y="4304294"/>
            <a:ext cx="486409" cy="268605"/>
          </a:xfrm>
          <a:custGeom>
            <a:avLst/>
            <a:gdLst/>
            <a:ahLst/>
            <a:cxnLst/>
            <a:rect l="l" t="t" r="r" b="b"/>
            <a:pathLst>
              <a:path w="486410" h="268604">
                <a:moveTo>
                  <a:pt x="0" y="268223"/>
                </a:moveTo>
                <a:lnTo>
                  <a:pt x="486155" y="268223"/>
                </a:lnTo>
                <a:lnTo>
                  <a:pt x="486155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object 88"/>
          <p:cNvSpPr/>
          <p:nvPr/>
        </p:nvSpPr>
        <p:spPr>
          <a:xfrm>
            <a:off x="2830277" y="426619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5" name="object 89"/>
          <p:cNvSpPr/>
          <p:nvPr/>
        </p:nvSpPr>
        <p:spPr>
          <a:xfrm>
            <a:off x="2877521" y="4293626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6" name="object 90"/>
          <p:cNvSpPr/>
          <p:nvPr/>
        </p:nvSpPr>
        <p:spPr>
          <a:xfrm>
            <a:off x="2877521" y="4293626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7" name="object 91"/>
          <p:cNvSpPr/>
          <p:nvPr/>
        </p:nvSpPr>
        <p:spPr>
          <a:xfrm>
            <a:off x="2905490" y="6487813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8" name="object 92"/>
          <p:cNvSpPr/>
          <p:nvPr/>
        </p:nvSpPr>
        <p:spPr>
          <a:xfrm>
            <a:off x="3409396" y="4296674"/>
            <a:ext cx="487679" cy="2682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9" name="object 93"/>
          <p:cNvSpPr/>
          <p:nvPr/>
        </p:nvSpPr>
        <p:spPr>
          <a:xfrm>
            <a:off x="3409396" y="429667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0" name="object 38"/>
          <p:cNvSpPr/>
          <p:nvPr/>
        </p:nvSpPr>
        <p:spPr>
          <a:xfrm>
            <a:off x="2342596" y="3357382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object 23"/>
          <p:cNvSpPr/>
          <p:nvPr/>
        </p:nvSpPr>
        <p:spPr>
          <a:xfrm>
            <a:off x="725124" y="3661623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" name="object 26"/>
          <p:cNvSpPr/>
          <p:nvPr/>
        </p:nvSpPr>
        <p:spPr>
          <a:xfrm>
            <a:off x="1258283" y="3665232"/>
            <a:ext cx="487679" cy="2682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3" name="object 29"/>
          <p:cNvSpPr/>
          <p:nvPr/>
        </p:nvSpPr>
        <p:spPr>
          <a:xfrm>
            <a:off x="1812003" y="366477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" name="object 35"/>
          <p:cNvSpPr/>
          <p:nvPr/>
        </p:nvSpPr>
        <p:spPr>
          <a:xfrm>
            <a:off x="2890462" y="365557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5" name="object 38"/>
          <p:cNvSpPr/>
          <p:nvPr/>
        </p:nvSpPr>
        <p:spPr>
          <a:xfrm>
            <a:off x="3420840" y="367182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" name="object 38"/>
          <p:cNvSpPr/>
          <p:nvPr/>
        </p:nvSpPr>
        <p:spPr>
          <a:xfrm>
            <a:off x="2354281" y="3670817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7" name="object 23"/>
          <p:cNvSpPr/>
          <p:nvPr/>
        </p:nvSpPr>
        <p:spPr>
          <a:xfrm>
            <a:off x="2349438" y="3981041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" name="object 4"/>
          <p:cNvSpPr/>
          <p:nvPr/>
        </p:nvSpPr>
        <p:spPr>
          <a:xfrm>
            <a:off x="4444750" y="3013340"/>
            <a:ext cx="559570" cy="34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9" name="object 5"/>
          <p:cNvSpPr/>
          <p:nvPr/>
        </p:nvSpPr>
        <p:spPr>
          <a:xfrm>
            <a:off x="4482968" y="3031793"/>
            <a:ext cx="487679" cy="269748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" name="object 6"/>
          <p:cNvSpPr/>
          <p:nvPr/>
        </p:nvSpPr>
        <p:spPr>
          <a:xfrm>
            <a:off x="4482968" y="3031793"/>
            <a:ext cx="487680" cy="269875"/>
          </a:xfrm>
          <a:custGeom>
            <a:avLst/>
            <a:gdLst/>
            <a:ahLst/>
            <a:cxnLst/>
            <a:rect l="l" t="t" r="r" b="b"/>
            <a:pathLst>
              <a:path w="487679" h="269875">
                <a:moveTo>
                  <a:pt x="0" y="269748"/>
                </a:moveTo>
                <a:lnTo>
                  <a:pt x="487679" y="269748"/>
                </a:lnTo>
                <a:lnTo>
                  <a:pt x="4876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1" name="object 7"/>
          <p:cNvSpPr/>
          <p:nvPr/>
        </p:nvSpPr>
        <p:spPr>
          <a:xfrm>
            <a:off x="4981317" y="300889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" name="object 8"/>
          <p:cNvSpPr/>
          <p:nvPr/>
        </p:nvSpPr>
        <p:spPr>
          <a:xfrm>
            <a:off x="5028561" y="3036364"/>
            <a:ext cx="487679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" name="object 9"/>
          <p:cNvSpPr/>
          <p:nvPr/>
        </p:nvSpPr>
        <p:spPr>
          <a:xfrm>
            <a:off x="5028561" y="30363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" name="object 10"/>
          <p:cNvSpPr/>
          <p:nvPr/>
        </p:nvSpPr>
        <p:spPr>
          <a:xfrm>
            <a:off x="5522337" y="300889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" name="object 11"/>
          <p:cNvSpPr/>
          <p:nvPr/>
        </p:nvSpPr>
        <p:spPr>
          <a:xfrm>
            <a:off x="5569581" y="3036364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" name="object 12"/>
          <p:cNvSpPr/>
          <p:nvPr/>
        </p:nvSpPr>
        <p:spPr>
          <a:xfrm>
            <a:off x="5569581" y="30363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" name="object 13"/>
          <p:cNvSpPr/>
          <p:nvPr/>
        </p:nvSpPr>
        <p:spPr>
          <a:xfrm>
            <a:off x="6060308" y="3008894"/>
            <a:ext cx="576110" cy="35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" name="object 14"/>
          <p:cNvSpPr/>
          <p:nvPr/>
        </p:nvSpPr>
        <p:spPr>
          <a:xfrm>
            <a:off x="6107552" y="3036364"/>
            <a:ext cx="486155" cy="268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" name="object 15"/>
          <p:cNvSpPr/>
          <p:nvPr/>
        </p:nvSpPr>
        <p:spPr>
          <a:xfrm>
            <a:off x="6107552" y="3036364"/>
            <a:ext cx="486409" cy="268605"/>
          </a:xfrm>
          <a:custGeom>
            <a:avLst/>
            <a:gdLst/>
            <a:ahLst/>
            <a:cxnLst/>
            <a:rect l="l" t="t" r="r" b="b"/>
            <a:pathLst>
              <a:path w="486410" h="268604">
                <a:moveTo>
                  <a:pt x="0" y="268224"/>
                </a:moveTo>
                <a:lnTo>
                  <a:pt x="486155" y="268224"/>
                </a:lnTo>
                <a:lnTo>
                  <a:pt x="486155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0" name="object 16"/>
          <p:cNvSpPr/>
          <p:nvPr/>
        </p:nvSpPr>
        <p:spPr>
          <a:xfrm>
            <a:off x="6598281" y="2998226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" name="object 17"/>
          <p:cNvSpPr/>
          <p:nvPr/>
        </p:nvSpPr>
        <p:spPr>
          <a:xfrm>
            <a:off x="6645525" y="3025696"/>
            <a:ext cx="487679" cy="26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" name="object 18"/>
          <p:cNvSpPr/>
          <p:nvPr/>
        </p:nvSpPr>
        <p:spPr>
          <a:xfrm>
            <a:off x="6645525" y="3025696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3" name="object 19"/>
          <p:cNvSpPr/>
          <p:nvPr/>
        </p:nvSpPr>
        <p:spPr>
          <a:xfrm>
            <a:off x="7130157" y="300127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4" name="object 20"/>
          <p:cNvSpPr/>
          <p:nvPr/>
        </p:nvSpPr>
        <p:spPr>
          <a:xfrm>
            <a:off x="7177400" y="3028745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" name="object 21"/>
          <p:cNvSpPr/>
          <p:nvPr/>
        </p:nvSpPr>
        <p:spPr>
          <a:xfrm>
            <a:off x="7177400" y="3028745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6" name="object 22"/>
          <p:cNvSpPr/>
          <p:nvPr/>
        </p:nvSpPr>
        <p:spPr>
          <a:xfrm>
            <a:off x="4435724" y="333503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7" name="object 23"/>
          <p:cNvSpPr/>
          <p:nvPr/>
        </p:nvSpPr>
        <p:spPr>
          <a:xfrm>
            <a:off x="4482968" y="336250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8" name="object 24"/>
          <p:cNvSpPr/>
          <p:nvPr/>
        </p:nvSpPr>
        <p:spPr>
          <a:xfrm>
            <a:off x="4482968" y="3362500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" name="object 25"/>
          <p:cNvSpPr/>
          <p:nvPr/>
        </p:nvSpPr>
        <p:spPr>
          <a:xfrm>
            <a:off x="4981317" y="333807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0" name="object 26"/>
          <p:cNvSpPr/>
          <p:nvPr/>
        </p:nvSpPr>
        <p:spPr>
          <a:xfrm>
            <a:off x="5028561" y="336554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" name="object 27"/>
          <p:cNvSpPr/>
          <p:nvPr/>
        </p:nvSpPr>
        <p:spPr>
          <a:xfrm>
            <a:off x="5028561" y="336554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" name="object 28"/>
          <p:cNvSpPr/>
          <p:nvPr/>
        </p:nvSpPr>
        <p:spPr>
          <a:xfrm>
            <a:off x="5522337" y="333807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3" name="object 29"/>
          <p:cNvSpPr/>
          <p:nvPr/>
        </p:nvSpPr>
        <p:spPr>
          <a:xfrm>
            <a:off x="5569581" y="336554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4" name="object 30"/>
          <p:cNvSpPr/>
          <p:nvPr/>
        </p:nvSpPr>
        <p:spPr>
          <a:xfrm>
            <a:off x="5569581" y="336554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5" name="object 34"/>
          <p:cNvSpPr/>
          <p:nvPr/>
        </p:nvSpPr>
        <p:spPr>
          <a:xfrm>
            <a:off x="6598281" y="3328935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6" name="object 35"/>
          <p:cNvSpPr/>
          <p:nvPr/>
        </p:nvSpPr>
        <p:spPr>
          <a:xfrm>
            <a:off x="6645525" y="3356405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7" name="object 36"/>
          <p:cNvSpPr/>
          <p:nvPr/>
        </p:nvSpPr>
        <p:spPr>
          <a:xfrm>
            <a:off x="6645525" y="3356405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8" name="object 37"/>
          <p:cNvSpPr/>
          <p:nvPr/>
        </p:nvSpPr>
        <p:spPr>
          <a:xfrm>
            <a:off x="7130157" y="333198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9" name="object 38"/>
          <p:cNvSpPr/>
          <p:nvPr/>
        </p:nvSpPr>
        <p:spPr>
          <a:xfrm>
            <a:off x="7177400" y="3359452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0" name="object 39"/>
          <p:cNvSpPr/>
          <p:nvPr/>
        </p:nvSpPr>
        <p:spPr>
          <a:xfrm>
            <a:off x="7177400" y="335945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1" name="object 40"/>
          <p:cNvSpPr/>
          <p:nvPr/>
        </p:nvSpPr>
        <p:spPr>
          <a:xfrm>
            <a:off x="4435724" y="3659681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" name="object 42"/>
          <p:cNvSpPr/>
          <p:nvPr/>
        </p:nvSpPr>
        <p:spPr>
          <a:xfrm>
            <a:off x="4482968" y="3687113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3" name="object 43"/>
          <p:cNvSpPr/>
          <p:nvPr/>
        </p:nvSpPr>
        <p:spPr>
          <a:xfrm>
            <a:off x="4981317" y="366272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4" name="object 45"/>
          <p:cNvSpPr/>
          <p:nvPr/>
        </p:nvSpPr>
        <p:spPr>
          <a:xfrm>
            <a:off x="5028561" y="3690161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" name="object 55"/>
          <p:cNvSpPr/>
          <p:nvPr/>
        </p:nvSpPr>
        <p:spPr>
          <a:xfrm>
            <a:off x="7130157" y="365663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6" name="object 57"/>
          <p:cNvSpPr/>
          <p:nvPr/>
        </p:nvSpPr>
        <p:spPr>
          <a:xfrm>
            <a:off x="7177400" y="36840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7" name="object 58"/>
          <p:cNvSpPr/>
          <p:nvPr/>
        </p:nvSpPr>
        <p:spPr>
          <a:xfrm>
            <a:off x="4435724" y="398276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8" name="object 59"/>
          <p:cNvSpPr/>
          <p:nvPr/>
        </p:nvSpPr>
        <p:spPr>
          <a:xfrm>
            <a:off x="4482968" y="401020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9" name="object 60"/>
          <p:cNvSpPr/>
          <p:nvPr/>
        </p:nvSpPr>
        <p:spPr>
          <a:xfrm>
            <a:off x="4482968" y="4010200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" name="object 61"/>
          <p:cNvSpPr/>
          <p:nvPr/>
        </p:nvSpPr>
        <p:spPr>
          <a:xfrm>
            <a:off x="4981317" y="398581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" name="object 62"/>
          <p:cNvSpPr/>
          <p:nvPr/>
        </p:nvSpPr>
        <p:spPr>
          <a:xfrm>
            <a:off x="5028561" y="401324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" name="object 63"/>
          <p:cNvSpPr/>
          <p:nvPr/>
        </p:nvSpPr>
        <p:spPr>
          <a:xfrm>
            <a:off x="5028561" y="401324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" name="object 64"/>
          <p:cNvSpPr/>
          <p:nvPr/>
        </p:nvSpPr>
        <p:spPr>
          <a:xfrm>
            <a:off x="5522337" y="398581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4" name="object 65"/>
          <p:cNvSpPr/>
          <p:nvPr/>
        </p:nvSpPr>
        <p:spPr>
          <a:xfrm>
            <a:off x="5569581" y="401324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5" name="object 66"/>
          <p:cNvSpPr/>
          <p:nvPr/>
        </p:nvSpPr>
        <p:spPr>
          <a:xfrm>
            <a:off x="5569581" y="401324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6" name="object 70"/>
          <p:cNvSpPr/>
          <p:nvPr/>
        </p:nvSpPr>
        <p:spPr>
          <a:xfrm>
            <a:off x="6598281" y="3976673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" name="object 71"/>
          <p:cNvSpPr/>
          <p:nvPr/>
        </p:nvSpPr>
        <p:spPr>
          <a:xfrm>
            <a:off x="6645525" y="4004105"/>
            <a:ext cx="487679" cy="26822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8" name="object 72"/>
          <p:cNvSpPr/>
          <p:nvPr/>
        </p:nvSpPr>
        <p:spPr>
          <a:xfrm>
            <a:off x="6645525" y="4004105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9" name="object 73"/>
          <p:cNvSpPr/>
          <p:nvPr/>
        </p:nvSpPr>
        <p:spPr>
          <a:xfrm>
            <a:off x="7130157" y="397972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" name="object 74"/>
          <p:cNvSpPr/>
          <p:nvPr/>
        </p:nvSpPr>
        <p:spPr>
          <a:xfrm>
            <a:off x="7177400" y="4007152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1" name="object 75"/>
          <p:cNvSpPr/>
          <p:nvPr/>
        </p:nvSpPr>
        <p:spPr>
          <a:xfrm>
            <a:off x="7177400" y="400715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2" name="object 76"/>
          <p:cNvSpPr/>
          <p:nvPr/>
        </p:nvSpPr>
        <p:spPr>
          <a:xfrm>
            <a:off x="4435724" y="4299748"/>
            <a:ext cx="577621" cy="359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" name="object 77"/>
          <p:cNvSpPr/>
          <p:nvPr/>
        </p:nvSpPr>
        <p:spPr>
          <a:xfrm>
            <a:off x="4482968" y="4327193"/>
            <a:ext cx="487679" cy="269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4" name="object 78"/>
          <p:cNvSpPr/>
          <p:nvPr/>
        </p:nvSpPr>
        <p:spPr>
          <a:xfrm>
            <a:off x="4482968" y="4327193"/>
            <a:ext cx="487680" cy="269875"/>
          </a:xfrm>
          <a:custGeom>
            <a:avLst/>
            <a:gdLst/>
            <a:ahLst/>
            <a:cxnLst/>
            <a:rect l="l" t="t" r="r" b="b"/>
            <a:pathLst>
              <a:path w="487679" h="269875">
                <a:moveTo>
                  <a:pt x="0" y="269748"/>
                </a:moveTo>
                <a:lnTo>
                  <a:pt x="487679" y="269748"/>
                </a:lnTo>
                <a:lnTo>
                  <a:pt x="4876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5" name="object 79"/>
          <p:cNvSpPr/>
          <p:nvPr/>
        </p:nvSpPr>
        <p:spPr>
          <a:xfrm>
            <a:off x="4981317" y="430433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6" name="object 80"/>
          <p:cNvSpPr/>
          <p:nvPr/>
        </p:nvSpPr>
        <p:spPr>
          <a:xfrm>
            <a:off x="5028561" y="4331764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" name="object 81"/>
          <p:cNvSpPr/>
          <p:nvPr/>
        </p:nvSpPr>
        <p:spPr>
          <a:xfrm>
            <a:off x="5028561" y="43317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" name="object 82"/>
          <p:cNvSpPr/>
          <p:nvPr/>
        </p:nvSpPr>
        <p:spPr>
          <a:xfrm>
            <a:off x="5522337" y="430433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" name="object 83"/>
          <p:cNvSpPr/>
          <p:nvPr/>
        </p:nvSpPr>
        <p:spPr>
          <a:xfrm>
            <a:off x="5569581" y="4331764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0" name="object 84"/>
          <p:cNvSpPr/>
          <p:nvPr/>
        </p:nvSpPr>
        <p:spPr>
          <a:xfrm>
            <a:off x="5569581" y="43317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1" name="object 85"/>
          <p:cNvSpPr/>
          <p:nvPr/>
        </p:nvSpPr>
        <p:spPr>
          <a:xfrm>
            <a:off x="6060308" y="4304332"/>
            <a:ext cx="576110" cy="35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2" name="object 86"/>
          <p:cNvSpPr/>
          <p:nvPr/>
        </p:nvSpPr>
        <p:spPr>
          <a:xfrm>
            <a:off x="6107552" y="4331764"/>
            <a:ext cx="486155" cy="26822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" name="object 87"/>
          <p:cNvSpPr/>
          <p:nvPr/>
        </p:nvSpPr>
        <p:spPr>
          <a:xfrm>
            <a:off x="6107552" y="4331764"/>
            <a:ext cx="486409" cy="268605"/>
          </a:xfrm>
          <a:custGeom>
            <a:avLst/>
            <a:gdLst/>
            <a:ahLst/>
            <a:cxnLst/>
            <a:rect l="l" t="t" r="r" b="b"/>
            <a:pathLst>
              <a:path w="486410" h="268604">
                <a:moveTo>
                  <a:pt x="0" y="268223"/>
                </a:moveTo>
                <a:lnTo>
                  <a:pt x="486155" y="268223"/>
                </a:lnTo>
                <a:lnTo>
                  <a:pt x="486155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4" name="object 88"/>
          <p:cNvSpPr/>
          <p:nvPr/>
        </p:nvSpPr>
        <p:spPr>
          <a:xfrm>
            <a:off x="6598281" y="429366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5" name="object 89"/>
          <p:cNvSpPr/>
          <p:nvPr/>
        </p:nvSpPr>
        <p:spPr>
          <a:xfrm>
            <a:off x="6645525" y="4321096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6" name="object 90"/>
          <p:cNvSpPr/>
          <p:nvPr/>
        </p:nvSpPr>
        <p:spPr>
          <a:xfrm>
            <a:off x="6645525" y="4321096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" name="object 91"/>
          <p:cNvSpPr/>
          <p:nvPr/>
        </p:nvSpPr>
        <p:spPr>
          <a:xfrm>
            <a:off x="7130157" y="4296713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" name="object 92"/>
          <p:cNvSpPr/>
          <p:nvPr/>
        </p:nvSpPr>
        <p:spPr>
          <a:xfrm>
            <a:off x="7177400" y="4324144"/>
            <a:ext cx="487679" cy="2682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9" name="object 93"/>
          <p:cNvSpPr/>
          <p:nvPr/>
        </p:nvSpPr>
        <p:spPr>
          <a:xfrm>
            <a:off x="7177400" y="432414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" name="object 38"/>
          <p:cNvSpPr/>
          <p:nvPr/>
        </p:nvSpPr>
        <p:spPr>
          <a:xfrm>
            <a:off x="6110600" y="3384852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1" name="object 23"/>
          <p:cNvSpPr/>
          <p:nvPr/>
        </p:nvSpPr>
        <p:spPr>
          <a:xfrm>
            <a:off x="4493128" y="3689093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object 26"/>
          <p:cNvSpPr/>
          <p:nvPr/>
        </p:nvSpPr>
        <p:spPr>
          <a:xfrm>
            <a:off x="5026287" y="3692702"/>
            <a:ext cx="487679" cy="2682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" name="object 29"/>
          <p:cNvSpPr/>
          <p:nvPr/>
        </p:nvSpPr>
        <p:spPr>
          <a:xfrm>
            <a:off x="5580007" y="3692249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4" name="object 35"/>
          <p:cNvSpPr/>
          <p:nvPr/>
        </p:nvSpPr>
        <p:spPr>
          <a:xfrm>
            <a:off x="6658466" y="368304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5" name="object 38"/>
          <p:cNvSpPr/>
          <p:nvPr/>
        </p:nvSpPr>
        <p:spPr>
          <a:xfrm>
            <a:off x="7188844" y="369929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6" name="object 38"/>
          <p:cNvSpPr/>
          <p:nvPr/>
        </p:nvSpPr>
        <p:spPr>
          <a:xfrm>
            <a:off x="6122285" y="3698287"/>
            <a:ext cx="487679" cy="268223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7" name="object 23"/>
          <p:cNvSpPr/>
          <p:nvPr/>
        </p:nvSpPr>
        <p:spPr>
          <a:xfrm>
            <a:off x="6117442" y="4008511"/>
            <a:ext cx="487679" cy="268223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8" name="object 4"/>
          <p:cNvSpPr/>
          <p:nvPr/>
        </p:nvSpPr>
        <p:spPr>
          <a:xfrm>
            <a:off x="8211323" y="3024008"/>
            <a:ext cx="559570" cy="34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9" name="object 5"/>
          <p:cNvSpPr/>
          <p:nvPr/>
        </p:nvSpPr>
        <p:spPr>
          <a:xfrm>
            <a:off x="8249541" y="3042461"/>
            <a:ext cx="487679" cy="269748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0" name="object 6"/>
          <p:cNvSpPr/>
          <p:nvPr/>
        </p:nvSpPr>
        <p:spPr>
          <a:xfrm>
            <a:off x="8249541" y="3042461"/>
            <a:ext cx="487680" cy="269875"/>
          </a:xfrm>
          <a:custGeom>
            <a:avLst/>
            <a:gdLst/>
            <a:ahLst/>
            <a:cxnLst/>
            <a:rect l="l" t="t" r="r" b="b"/>
            <a:pathLst>
              <a:path w="487679" h="269875">
                <a:moveTo>
                  <a:pt x="0" y="269748"/>
                </a:moveTo>
                <a:lnTo>
                  <a:pt x="487679" y="269748"/>
                </a:lnTo>
                <a:lnTo>
                  <a:pt x="4876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" name="object 7"/>
          <p:cNvSpPr/>
          <p:nvPr/>
        </p:nvSpPr>
        <p:spPr>
          <a:xfrm>
            <a:off x="8747890" y="301956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2" name="object 8"/>
          <p:cNvSpPr/>
          <p:nvPr/>
        </p:nvSpPr>
        <p:spPr>
          <a:xfrm>
            <a:off x="8795134" y="3047032"/>
            <a:ext cx="487679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" name="object 9"/>
          <p:cNvSpPr/>
          <p:nvPr/>
        </p:nvSpPr>
        <p:spPr>
          <a:xfrm>
            <a:off x="8795134" y="304703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" name="object 10"/>
          <p:cNvSpPr/>
          <p:nvPr/>
        </p:nvSpPr>
        <p:spPr>
          <a:xfrm>
            <a:off x="9288910" y="301956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" name="object 11"/>
          <p:cNvSpPr/>
          <p:nvPr/>
        </p:nvSpPr>
        <p:spPr>
          <a:xfrm>
            <a:off x="9336154" y="3047032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" name="object 12"/>
          <p:cNvSpPr/>
          <p:nvPr/>
        </p:nvSpPr>
        <p:spPr>
          <a:xfrm>
            <a:off x="9336154" y="304703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7" name="object 13"/>
          <p:cNvSpPr/>
          <p:nvPr/>
        </p:nvSpPr>
        <p:spPr>
          <a:xfrm>
            <a:off x="9826881" y="3019562"/>
            <a:ext cx="576110" cy="35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8" name="object 14"/>
          <p:cNvSpPr/>
          <p:nvPr/>
        </p:nvSpPr>
        <p:spPr>
          <a:xfrm>
            <a:off x="9874125" y="3047032"/>
            <a:ext cx="486155" cy="268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9" name="object 15"/>
          <p:cNvSpPr/>
          <p:nvPr/>
        </p:nvSpPr>
        <p:spPr>
          <a:xfrm>
            <a:off x="9874125" y="3047032"/>
            <a:ext cx="486409" cy="268605"/>
          </a:xfrm>
          <a:custGeom>
            <a:avLst/>
            <a:gdLst/>
            <a:ahLst/>
            <a:cxnLst/>
            <a:rect l="l" t="t" r="r" b="b"/>
            <a:pathLst>
              <a:path w="486410" h="268604">
                <a:moveTo>
                  <a:pt x="0" y="268224"/>
                </a:moveTo>
                <a:lnTo>
                  <a:pt x="486155" y="268224"/>
                </a:lnTo>
                <a:lnTo>
                  <a:pt x="486155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0" name="object 16"/>
          <p:cNvSpPr/>
          <p:nvPr/>
        </p:nvSpPr>
        <p:spPr>
          <a:xfrm>
            <a:off x="10364854" y="3008894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1" name="object 17"/>
          <p:cNvSpPr/>
          <p:nvPr/>
        </p:nvSpPr>
        <p:spPr>
          <a:xfrm>
            <a:off x="10412098" y="3036364"/>
            <a:ext cx="487679" cy="26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2" name="object 18"/>
          <p:cNvSpPr/>
          <p:nvPr/>
        </p:nvSpPr>
        <p:spPr>
          <a:xfrm>
            <a:off x="10412098" y="30363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3" name="object 19"/>
          <p:cNvSpPr/>
          <p:nvPr/>
        </p:nvSpPr>
        <p:spPr>
          <a:xfrm>
            <a:off x="10896730" y="301194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" name="object 20"/>
          <p:cNvSpPr/>
          <p:nvPr/>
        </p:nvSpPr>
        <p:spPr>
          <a:xfrm>
            <a:off x="10943973" y="3039413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5" name="object 21"/>
          <p:cNvSpPr/>
          <p:nvPr/>
        </p:nvSpPr>
        <p:spPr>
          <a:xfrm>
            <a:off x="10943973" y="3039413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6" name="object 22"/>
          <p:cNvSpPr/>
          <p:nvPr/>
        </p:nvSpPr>
        <p:spPr>
          <a:xfrm>
            <a:off x="8202297" y="3345698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7" name="object 23"/>
          <p:cNvSpPr/>
          <p:nvPr/>
        </p:nvSpPr>
        <p:spPr>
          <a:xfrm>
            <a:off x="8249541" y="3373168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8" name="object 24"/>
          <p:cNvSpPr/>
          <p:nvPr/>
        </p:nvSpPr>
        <p:spPr>
          <a:xfrm>
            <a:off x="8249541" y="3373168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9" name="object 25"/>
          <p:cNvSpPr/>
          <p:nvPr/>
        </p:nvSpPr>
        <p:spPr>
          <a:xfrm>
            <a:off x="8747890" y="334874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0" name="object 26"/>
          <p:cNvSpPr/>
          <p:nvPr/>
        </p:nvSpPr>
        <p:spPr>
          <a:xfrm>
            <a:off x="8795134" y="337621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1" name="object 27"/>
          <p:cNvSpPr/>
          <p:nvPr/>
        </p:nvSpPr>
        <p:spPr>
          <a:xfrm>
            <a:off x="8795134" y="3376217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" name="object 28"/>
          <p:cNvSpPr/>
          <p:nvPr/>
        </p:nvSpPr>
        <p:spPr>
          <a:xfrm>
            <a:off x="9288910" y="334874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3" name="object 29"/>
          <p:cNvSpPr/>
          <p:nvPr/>
        </p:nvSpPr>
        <p:spPr>
          <a:xfrm>
            <a:off x="9336154" y="337621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" name="object 30"/>
          <p:cNvSpPr/>
          <p:nvPr/>
        </p:nvSpPr>
        <p:spPr>
          <a:xfrm>
            <a:off x="9336154" y="3376217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" name="object 34"/>
          <p:cNvSpPr/>
          <p:nvPr/>
        </p:nvSpPr>
        <p:spPr>
          <a:xfrm>
            <a:off x="10364854" y="3339603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" name="object 35"/>
          <p:cNvSpPr/>
          <p:nvPr/>
        </p:nvSpPr>
        <p:spPr>
          <a:xfrm>
            <a:off x="10412098" y="3367073"/>
            <a:ext cx="487679" cy="2682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7" name="object 36"/>
          <p:cNvSpPr/>
          <p:nvPr/>
        </p:nvSpPr>
        <p:spPr>
          <a:xfrm>
            <a:off x="10412098" y="3367073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8" name="object 37"/>
          <p:cNvSpPr/>
          <p:nvPr/>
        </p:nvSpPr>
        <p:spPr>
          <a:xfrm>
            <a:off x="10896730" y="334265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" name="object 38"/>
          <p:cNvSpPr/>
          <p:nvPr/>
        </p:nvSpPr>
        <p:spPr>
          <a:xfrm>
            <a:off x="10943973" y="337012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" name="object 39"/>
          <p:cNvSpPr/>
          <p:nvPr/>
        </p:nvSpPr>
        <p:spPr>
          <a:xfrm>
            <a:off x="10943973" y="3370120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" name="object 40"/>
          <p:cNvSpPr/>
          <p:nvPr/>
        </p:nvSpPr>
        <p:spPr>
          <a:xfrm>
            <a:off x="8202297" y="3670349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" name="object 42"/>
          <p:cNvSpPr/>
          <p:nvPr/>
        </p:nvSpPr>
        <p:spPr>
          <a:xfrm>
            <a:off x="8249541" y="3697781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3" name="object 43"/>
          <p:cNvSpPr/>
          <p:nvPr/>
        </p:nvSpPr>
        <p:spPr>
          <a:xfrm>
            <a:off x="8747890" y="367339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" name="object 45"/>
          <p:cNvSpPr/>
          <p:nvPr/>
        </p:nvSpPr>
        <p:spPr>
          <a:xfrm>
            <a:off x="8795134" y="3700829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" name="object 55"/>
          <p:cNvSpPr/>
          <p:nvPr/>
        </p:nvSpPr>
        <p:spPr>
          <a:xfrm>
            <a:off x="10896730" y="366730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" name="object 57"/>
          <p:cNvSpPr/>
          <p:nvPr/>
        </p:nvSpPr>
        <p:spPr>
          <a:xfrm>
            <a:off x="10943973" y="369473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" name="object 58"/>
          <p:cNvSpPr/>
          <p:nvPr/>
        </p:nvSpPr>
        <p:spPr>
          <a:xfrm>
            <a:off x="8202297" y="3993437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" name="object 59"/>
          <p:cNvSpPr/>
          <p:nvPr/>
        </p:nvSpPr>
        <p:spPr>
          <a:xfrm>
            <a:off x="8249541" y="4020868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9" name="object 60"/>
          <p:cNvSpPr/>
          <p:nvPr/>
        </p:nvSpPr>
        <p:spPr>
          <a:xfrm>
            <a:off x="8249541" y="4020868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" name="object 61"/>
          <p:cNvSpPr/>
          <p:nvPr/>
        </p:nvSpPr>
        <p:spPr>
          <a:xfrm>
            <a:off x="8747890" y="3996485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" name="object 62"/>
          <p:cNvSpPr/>
          <p:nvPr/>
        </p:nvSpPr>
        <p:spPr>
          <a:xfrm>
            <a:off x="8795134" y="402391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" name="object 63"/>
          <p:cNvSpPr/>
          <p:nvPr/>
        </p:nvSpPr>
        <p:spPr>
          <a:xfrm>
            <a:off x="8795134" y="4023917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3" name="object 64"/>
          <p:cNvSpPr/>
          <p:nvPr/>
        </p:nvSpPr>
        <p:spPr>
          <a:xfrm>
            <a:off x="9288910" y="3996485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" name="object 65"/>
          <p:cNvSpPr/>
          <p:nvPr/>
        </p:nvSpPr>
        <p:spPr>
          <a:xfrm>
            <a:off x="9336154" y="402391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" name="object 66"/>
          <p:cNvSpPr/>
          <p:nvPr/>
        </p:nvSpPr>
        <p:spPr>
          <a:xfrm>
            <a:off x="9336154" y="4023917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" name="object 70"/>
          <p:cNvSpPr/>
          <p:nvPr/>
        </p:nvSpPr>
        <p:spPr>
          <a:xfrm>
            <a:off x="10364854" y="3987341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7" name="object 71"/>
          <p:cNvSpPr/>
          <p:nvPr/>
        </p:nvSpPr>
        <p:spPr>
          <a:xfrm>
            <a:off x="10412098" y="4014773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8" name="object 72"/>
          <p:cNvSpPr/>
          <p:nvPr/>
        </p:nvSpPr>
        <p:spPr>
          <a:xfrm>
            <a:off x="10412098" y="4014773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9" name="object 73"/>
          <p:cNvSpPr/>
          <p:nvPr/>
        </p:nvSpPr>
        <p:spPr>
          <a:xfrm>
            <a:off x="10896730" y="3990388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" name="object 74"/>
          <p:cNvSpPr/>
          <p:nvPr/>
        </p:nvSpPr>
        <p:spPr>
          <a:xfrm>
            <a:off x="10943973" y="4017820"/>
            <a:ext cx="487679" cy="2682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1" name="object 75"/>
          <p:cNvSpPr/>
          <p:nvPr/>
        </p:nvSpPr>
        <p:spPr>
          <a:xfrm>
            <a:off x="10943973" y="4017820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2" name="object 76"/>
          <p:cNvSpPr/>
          <p:nvPr/>
        </p:nvSpPr>
        <p:spPr>
          <a:xfrm>
            <a:off x="8202297" y="4310416"/>
            <a:ext cx="577621" cy="359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3" name="object 77"/>
          <p:cNvSpPr/>
          <p:nvPr/>
        </p:nvSpPr>
        <p:spPr>
          <a:xfrm>
            <a:off x="8249541" y="4337861"/>
            <a:ext cx="487679" cy="269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" name="object 78"/>
          <p:cNvSpPr/>
          <p:nvPr/>
        </p:nvSpPr>
        <p:spPr>
          <a:xfrm>
            <a:off x="8249541" y="4337861"/>
            <a:ext cx="487680" cy="269875"/>
          </a:xfrm>
          <a:custGeom>
            <a:avLst/>
            <a:gdLst/>
            <a:ahLst/>
            <a:cxnLst/>
            <a:rect l="l" t="t" r="r" b="b"/>
            <a:pathLst>
              <a:path w="487679" h="269875">
                <a:moveTo>
                  <a:pt x="0" y="269748"/>
                </a:moveTo>
                <a:lnTo>
                  <a:pt x="487679" y="269748"/>
                </a:lnTo>
                <a:lnTo>
                  <a:pt x="4876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" name="object 79"/>
          <p:cNvSpPr/>
          <p:nvPr/>
        </p:nvSpPr>
        <p:spPr>
          <a:xfrm>
            <a:off x="8747890" y="431500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6" name="object 80"/>
          <p:cNvSpPr/>
          <p:nvPr/>
        </p:nvSpPr>
        <p:spPr>
          <a:xfrm>
            <a:off x="8795134" y="4342432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7" name="object 81"/>
          <p:cNvSpPr/>
          <p:nvPr/>
        </p:nvSpPr>
        <p:spPr>
          <a:xfrm>
            <a:off x="8795134" y="434243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" name="object 82"/>
          <p:cNvSpPr/>
          <p:nvPr/>
        </p:nvSpPr>
        <p:spPr>
          <a:xfrm>
            <a:off x="9288910" y="4315000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" name="object 83"/>
          <p:cNvSpPr/>
          <p:nvPr/>
        </p:nvSpPr>
        <p:spPr>
          <a:xfrm>
            <a:off x="9336154" y="4342432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" name="object 84"/>
          <p:cNvSpPr/>
          <p:nvPr/>
        </p:nvSpPr>
        <p:spPr>
          <a:xfrm>
            <a:off x="9336154" y="434243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1" name="object 85"/>
          <p:cNvSpPr/>
          <p:nvPr/>
        </p:nvSpPr>
        <p:spPr>
          <a:xfrm>
            <a:off x="9826881" y="4315000"/>
            <a:ext cx="576110" cy="35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2" name="object 86"/>
          <p:cNvSpPr/>
          <p:nvPr/>
        </p:nvSpPr>
        <p:spPr>
          <a:xfrm>
            <a:off x="9874125" y="4342432"/>
            <a:ext cx="486155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3" name="object 87"/>
          <p:cNvSpPr/>
          <p:nvPr/>
        </p:nvSpPr>
        <p:spPr>
          <a:xfrm>
            <a:off x="9874125" y="4342432"/>
            <a:ext cx="486409" cy="268605"/>
          </a:xfrm>
          <a:custGeom>
            <a:avLst/>
            <a:gdLst/>
            <a:ahLst/>
            <a:cxnLst/>
            <a:rect l="l" t="t" r="r" b="b"/>
            <a:pathLst>
              <a:path w="486410" h="268604">
                <a:moveTo>
                  <a:pt x="0" y="268223"/>
                </a:moveTo>
                <a:lnTo>
                  <a:pt x="486155" y="268223"/>
                </a:lnTo>
                <a:lnTo>
                  <a:pt x="486155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4" name="object 88"/>
          <p:cNvSpPr/>
          <p:nvPr/>
        </p:nvSpPr>
        <p:spPr>
          <a:xfrm>
            <a:off x="10364854" y="4304332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" name="object 89"/>
          <p:cNvSpPr/>
          <p:nvPr/>
        </p:nvSpPr>
        <p:spPr>
          <a:xfrm>
            <a:off x="10412098" y="4331764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6" name="object 90"/>
          <p:cNvSpPr/>
          <p:nvPr/>
        </p:nvSpPr>
        <p:spPr>
          <a:xfrm>
            <a:off x="10412098" y="4331764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3"/>
                </a:moveTo>
                <a:lnTo>
                  <a:pt x="487679" y="268223"/>
                </a:lnTo>
                <a:lnTo>
                  <a:pt x="48767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7" name="object 91"/>
          <p:cNvSpPr/>
          <p:nvPr/>
        </p:nvSpPr>
        <p:spPr>
          <a:xfrm>
            <a:off x="10896730" y="4307381"/>
            <a:ext cx="577621" cy="35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8" name="object 92"/>
          <p:cNvSpPr/>
          <p:nvPr/>
        </p:nvSpPr>
        <p:spPr>
          <a:xfrm>
            <a:off x="10943973" y="4334812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9" name="object 93"/>
          <p:cNvSpPr/>
          <p:nvPr/>
        </p:nvSpPr>
        <p:spPr>
          <a:xfrm>
            <a:off x="10943973" y="4334812"/>
            <a:ext cx="487680" cy="268605"/>
          </a:xfrm>
          <a:custGeom>
            <a:avLst/>
            <a:gdLst/>
            <a:ahLst/>
            <a:cxnLst/>
            <a:rect l="l" t="t" r="r" b="b"/>
            <a:pathLst>
              <a:path w="487679" h="268604">
                <a:moveTo>
                  <a:pt x="0" y="268224"/>
                </a:moveTo>
                <a:lnTo>
                  <a:pt x="487679" y="268224"/>
                </a:lnTo>
                <a:lnTo>
                  <a:pt x="4876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0" name="object 38"/>
          <p:cNvSpPr/>
          <p:nvPr/>
        </p:nvSpPr>
        <p:spPr>
          <a:xfrm>
            <a:off x="9877173" y="3395520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1" name="object 23"/>
          <p:cNvSpPr/>
          <p:nvPr/>
        </p:nvSpPr>
        <p:spPr>
          <a:xfrm>
            <a:off x="8259701" y="3699761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" name="object 26"/>
          <p:cNvSpPr/>
          <p:nvPr/>
        </p:nvSpPr>
        <p:spPr>
          <a:xfrm>
            <a:off x="8792860" y="3703370"/>
            <a:ext cx="487679" cy="2682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3" name="object 29"/>
          <p:cNvSpPr/>
          <p:nvPr/>
        </p:nvSpPr>
        <p:spPr>
          <a:xfrm>
            <a:off x="9346580" y="3702917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" name="object 35"/>
          <p:cNvSpPr/>
          <p:nvPr/>
        </p:nvSpPr>
        <p:spPr>
          <a:xfrm>
            <a:off x="10425039" y="3693715"/>
            <a:ext cx="487679" cy="268224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" name="object 38"/>
          <p:cNvSpPr/>
          <p:nvPr/>
        </p:nvSpPr>
        <p:spPr>
          <a:xfrm>
            <a:off x="10955417" y="3709958"/>
            <a:ext cx="487679" cy="2682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" name="object 38"/>
          <p:cNvSpPr/>
          <p:nvPr/>
        </p:nvSpPr>
        <p:spPr>
          <a:xfrm>
            <a:off x="9888858" y="3708955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7" name="object 23"/>
          <p:cNvSpPr/>
          <p:nvPr/>
        </p:nvSpPr>
        <p:spPr>
          <a:xfrm>
            <a:off x="9884015" y="4019179"/>
            <a:ext cx="487679" cy="268223"/>
          </a:xfrm>
          <a:prstGeom prst="rect">
            <a:avLst/>
          </a:prstGeom>
          <a:solidFill>
            <a:srgbClr val="FFCAA0"/>
          </a:solidFill>
        </p:spPr>
        <p:txBody>
          <a:bodyPr wrap="square" lIns="0" tIns="0" rIns="0" bIns="0" rtlCol="0"/>
          <a:lstStyle/>
          <a:p>
            <a:pPr algn="ctr"/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42623"/>
      </p:ext>
    </p:extLst>
  </p:cSld>
  <p:clrMapOvr>
    <a:masterClrMapping/>
  </p:clrMapOvr>
  <p:transition spd="med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bitset</a:t>
            </a:r>
            <a:r>
              <a:rPr lang="zh-CN" altLang="en-US" dirty="0"/>
              <a:t>的数据结构和接口设计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1184486"/>
            <a:ext cx="7114688" cy="24311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b="1" dirty="0">
                <a:solidFill>
                  <a:srgbClr val="FFFF00"/>
                </a:solidFill>
              </a:rPr>
              <a:t>5</a:t>
            </a:r>
            <a:r>
              <a:rPr lang="zh-CN" altLang="en-US" sz="2400" b="1" dirty="0">
                <a:solidFill>
                  <a:srgbClr val="FFFF00"/>
                </a:solidFill>
              </a:rPr>
              <a:t>个</a:t>
            </a:r>
            <a:r>
              <a:rPr lang="en-US" altLang="zh-CN" sz="2400" b="1" dirty="0" err="1">
                <a:solidFill>
                  <a:srgbClr val="FFFF00"/>
                </a:solidFill>
              </a:rPr>
              <a:t>bitset</a:t>
            </a:r>
            <a:r>
              <a:rPr lang="en-US" altLang="zh-CN" sz="2400" b="1" dirty="0">
                <a:solidFill>
                  <a:srgbClr val="FFFF00"/>
                </a:solidFill>
              </a:rPr>
              <a:t>&lt;6&gt;</a:t>
            </a:r>
            <a:r>
              <a:rPr lang="zh-CN" altLang="en-US" sz="2400" dirty="0"/>
              <a:t>存储输入的灯阵</a:t>
            </a:r>
            <a:r>
              <a:rPr lang="en-US" altLang="zh-CN" sz="2400" dirty="0"/>
              <a:t>5</a:t>
            </a:r>
            <a:r>
              <a:rPr lang="zh-CN" altLang="en-US" sz="2400" dirty="0"/>
              <a:t>*</a:t>
            </a:r>
            <a:r>
              <a:rPr lang="en-US" altLang="zh-CN" sz="2400" dirty="0"/>
              <a:t>6</a:t>
            </a:r>
            <a:r>
              <a:rPr lang="zh-CN" altLang="en-US" sz="2400" dirty="0"/>
              <a:t>状态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b="1" dirty="0">
                <a:solidFill>
                  <a:srgbClr val="FFFF00"/>
                </a:solidFill>
              </a:rPr>
              <a:t>5</a:t>
            </a:r>
            <a:r>
              <a:rPr lang="zh-CN" altLang="en-US" sz="2400" b="1" dirty="0">
                <a:solidFill>
                  <a:srgbClr val="FFFF00"/>
                </a:solidFill>
              </a:rPr>
              <a:t>个</a:t>
            </a:r>
            <a:r>
              <a:rPr lang="en-US" altLang="zh-CN" sz="2400" b="1" dirty="0" err="1">
                <a:solidFill>
                  <a:srgbClr val="FFFF00"/>
                </a:solidFill>
              </a:rPr>
              <a:t>bitset</a:t>
            </a:r>
            <a:r>
              <a:rPr lang="en-US" altLang="zh-CN" sz="2400" b="1" dirty="0">
                <a:solidFill>
                  <a:srgbClr val="FFFF00"/>
                </a:solidFill>
              </a:rPr>
              <a:t>&lt;6&gt;</a:t>
            </a:r>
            <a:r>
              <a:rPr lang="zh-CN" altLang="en-US" sz="2400" dirty="0"/>
              <a:t>存储中间过程的灯阵状态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b="1" dirty="0">
                <a:solidFill>
                  <a:srgbClr val="FFFF00"/>
                </a:solidFill>
              </a:rPr>
              <a:t>5</a:t>
            </a:r>
            <a:r>
              <a:rPr lang="zh-CN" altLang="en-US" sz="2400" b="1" dirty="0">
                <a:solidFill>
                  <a:srgbClr val="FFFF00"/>
                </a:solidFill>
              </a:rPr>
              <a:t>个</a:t>
            </a:r>
            <a:r>
              <a:rPr lang="en-US" altLang="zh-CN" sz="2400" b="1" dirty="0" err="1">
                <a:solidFill>
                  <a:srgbClr val="FFFF00"/>
                </a:solidFill>
              </a:rPr>
              <a:t>bitset</a:t>
            </a:r>
            <a:r>
              <a:rPr lang="en-US" altLang="zh-CN" sz="2400" b="1" dirty="0">
                <a:solidFill>
                  <a:srgbClr val="FFFF00"/>
                </a:solidFill>
              </a:rPr>
              <a:t>&lt;6&gt;</a:t>
            </a:r>
            <a:r>
              <a:rPr lang="zh-CN" altLang="en-US" sz="2400" dirty="0"/>
              <a:t>存储结果按键状态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b="1" dirty="0" err="1">
                <a:solidFill>
                  <a:srgbClr val="FFFF00"/>
                </a:solidFill>
              </a:rPr>
              <a:t>bitset</a:t>
            </a:r>
            <a:r>
              <a:rPr lang="en-US" altLang="zh-CN" sz="2400" b="1" dirty="0">
                <a:solidFill>
                  <a:srgbClr val="FFFF00"/>
                </a:solidFill>
              </a:rPr>
              <a:t>&lt;6&gt;</a:t>
            </a:r>
            <a:r>
              <a:rPr lang="zh-CN" altLang="en-US" sz="2400" dirty="0"/>
              <a:t>存储当前行的按键状态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7" y="3914575"/>
            <a:ext cx="5582654" cy="27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29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存储输入的灯阵状态到</a:t>
            </a:r>
            <a:r>
              <a:rPr lang="en-US" altLang="zh-CN" dirty="0"/>
              <a:t>source</a:t>
            </a:r>
            <a:r>
              <a:rPr lang="zh-CN" altLang="en-US" dirty="0"/>
              <a:t>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92432"/>
            <a:ext cx="8386406" cy="41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9013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93118"/>
            <a:ext cx="9696450" cy="824549"/>
          </a:xfrm>
        </p:spPr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的成员函数</a:t>
            </a:r>
            <a:r>
              <a:rPr lang="en-US" altLang="zh-CN" dirty="0"/>
              <a:t>insert</a:t>
            </a:r>
            <a:r>
              <a:rPr lang="zh-CN" altLang="en-US" dirty="0"/>
              <a:t>的用法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4006"/>
            <a:ext cx="12121934" cy="47886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95" y="2014536"/>
            <a:ext cx="5242339" cy="16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6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1" y="1163164"/>
            <a:ext cx="7802584" cy="16601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00" y="2924133"/>
            <a:ext cx="6049285" cy="37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  <p:transition spd="med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末行都熄灭则找到一组答案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095875"/>
            <a:ext cx="6015729" cy="2408953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0" y="3565234"/>
            <a:ext cx="5864727" cy="329276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74638421"/>
      </p:ext>
    </p:extLst>
  </p:cSld>
  <p:clrMapOvr>
    <a:masterClrMapping/>
  </p:clrMapOvr>
  <p:transition spd="med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79" y="1288408"/>
            <a:ext cx="8609080" cy="53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91068"/>
      </p:ext>
    </p:extLst>
  </p:cSld>
  <p:clrMapOvr>
    <a:masterClrMapping/>
  </p:clrMapOvr>
  <p:transition spd="med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D8E1C3-E553-42A0-B5A5-D7C1D4F3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97" y="677332"/>
            <a:ext cx="9404723" cy="812801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dirty="0" smtClean="0"/>
              <a:t>Day2</a:t>
            </a:r>
            <a:r>
              <a:rPr lang="zh-CN" altLang="en-US" dirty="0" smtClean="0"/>
              <a:t>必做题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44" y="1875617"/>
            <a:ext cx="9403851" cy="32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7706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二维数组（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vector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80" y="1502568"/>
            <a:ext cx="10420330" cy="3621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65" y="1502568"/>
            <a:ext cx="3404839" cy="36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88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嵌套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531144"/>
            <a:ext cx="8841770" cy="3953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49" y="2345804"/>
            <a:ext cx="4074285" cy="14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41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1501</Words>
  <Application>Microsoft Office PowerPoint</Application>
  <PresentationFormat>宽屏</PresentationFormat>
  <Paragraphs>197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Microsoft YaHei UI</vt:lpstr>
      <vt:lpstr>宋体</vt:lpstr>
      <vt:lpstr>微软雅黑</vt:lpstr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离子</vt:lpstr>
      <vt:lpstr>C++小课堂</vt:lpstr>
      <vt:lpstr>PowerPoint 演示文稿</vt:lpstr>
      <vt:lpstr>Vector(动态数组)</vt:lpstr>
      <vt:lpstr>Vector示意图</vt:lpstr>
      <vt:lpstr>#include &lt;vector&gt;</vt:lpstr>
      <vt:lpstr>vector的初始化与输出</vt:lpstr>
      <vt:lpstr>vector的成员函数insert的用法</vt:lpstr>
      <vt:lpstr>二维数组（10个vector）</vt:lpstr>
      <vt:lpstr>Vector嵌套 </vt:lpstr>
      <vt:lpstr>Vector嵌套，可以动态增加vector行数 </vt:lpstr>
      <vt:lpstr>使用auto （C++11特性）</vt:lpstr>
      <vt:lpstr>如何让devcpp支持auto？</vt:lpstr>
      <vt:lpstr>sort的简单用法</vt:lpstr>
      <vt:lpstr>枚举II</vt:lpstr>
      <vt:lpstr>例题1 两数之和</vt:lpstr>
      <vt:lpstr>两数之和</vt:lpstr>
      <vt:lpstr>两数之和</vt:lpstr>
      <vt:lpstr>思路一：暴力枚举</vt:lpstr>
      <vt:lpstr>如何提速？</vt:lpstr>
      <vt:lpstr>思路二：双指针算法 O (n^2)O (n)</vt:lpstr>
      <vt:lpstr>参考代码</vt:lpstr>
      <vt:lpstr>更高效！</vt:lpstr>
      <vt:lpstr>例题2 三数之和</vt:lpstr>
      <vt:lpstr>三数之和</vt:lpstr>
      <vt:lpstr>三数之和</vt:lpstr>
      <vt:lpstr>暴力枚举(使用vector&lt;vector&lt;int&gt;&gt;存储三元组)</vt:lpstr>
      <vt:lpstr>三元组比较函数</vt:lpstr>
      <vt:lpstr>使用算法库中的sort排序res</vt:lpstr>
      <vt:lpstr>O(n^3)枚举超时</vt:lpstr>
      <vt:lpstr>PowerPoint 演示文稿</vt:lpstr>
      <vt:lpstr>主函数</vt:lpstr>
      <vt:lpstr>PowerPoint 演示文稿</vt:lpstr>
      <vt:lpstr>最终参考代码（去掉重复项）</vt:lpstr>
      <vt:lpstr>Accept</vt:lpstr>
      <vt:lpstr>例题3 四数之和</vt:lpstr>
      <vt:lpstr>四数之和</vt:lpstr>
      <vt:lpstr>四数之和</vt:lpstr>
      <vt:lpstr>主函数</vt:lpstr>
      <vt:lpstr>比较函数comp</vt:lpstr>
      <vt:lpstr>双指针算法处理最内两重循环</vt:lpstr>
      <vt:lpstr>双指针算法把O(n^4)优化为O(n^3)</vt:lpstr>
      <vt:lpstr>Accept!</vt:lpstr>
      <vt:lpstr>例题4 特殊密码锁</vt:lpstr>
      <vt:lpstr>特殊密码锁 </vt:lpstr>
      <vt:lpstr>特殊密码锁 </vt:lpstr>
      <vt:lpstr>题解思路</vt:lpstr>
      <vt:lpstr>左边按钮:  不按vs按下</vt:lpstr>
      <vt:lpstr>技术问题</vt:lpstr>
      <vt:lpstr>C++小课堂：使用bitset</vt:lpstr>
      <vt:lpstr>内置方法：set:设置为1， reset：设置为0</vt:lpstr>
      <vt:lpstr>Bitset容器的方法表</vt:lpstr>
      <vt:lpstr>参考代码</vt:lpstr>
      <vt:lpstr>使用string初始化bitset,长度为32位</vt:lpstr>
      <vt:lpstr>算法框架</vt:lpstr>
      <vt:lpstr>核心操作filp与lock状态更新</vt:lpstr>
      <vt:lpstr>Accept</vt:lpstr>
      <vt:lpstr>例题5 熄灯问题</vt:lpstr>
      <vt:lpstr>熄灯问题</vt:lpstr>
      <vt:lpstr>按钮灯的工作方式</vt:lpstr>
      <vt:lpstr>输入样例</vt:lpstr>
      <vt:lpstr>输出样例</vt:lpstr>
      <vt:lpstr>题解分析（5行6列的按钮灯阵）</vt:lpstr>
      <vt:lpstr>解题分析</vt:lpstr>
      <vt:lpstr>寻找局部</vt:lpstr>
      <vt:lpstr>本题是否存在这样的 “局部” 呢?</vt:lpstr>
      <vt:lpstr>重要结论：</vt:lpstr>
      <vt:lpstr>有没有状态数更少的做法？</vt:lpstr>
      <vt:lpstr>使用bitset的数据结构和接口设计</vt:lpstr>
      <vt:lpstr>存储输入的灯阵状态到source中</vt:lpstr>
      <vt:lpstr>核心代码</vt:lpstr>
      <vt:lpstr>末行都熄灭则找到一组答案</vt:lpstr>
      <vt:lpstr>Accept</vt:lpstr>
      <vt:lpstr>Day2必做题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2021-06-24T08:35:25Z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