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62"/>
  </p:notesMasterIdLst>
  <p:handoutMasterIdLst>
    <p:handoutMasterId r:id="rId63"/>
  </p:handoutMasterIdLst>
  <p:sldIdLst>
    <p:sldId id="256" r:id="rId3"/>
    <p:sldId id="436" r:id="rId4"/>
    <p:sldId id="441" r:id="rId5"/>
    <p:sldId id="663" r:id="rId6"/>
    <p:sldId id="659" r:id="rId7"/>
    <p:sldId id="703" r:id="rId8"/>
    <p:sldId id="702" r:id="rId9"/>
    <p:sldId id="660" r:id="rId10"/>
    <p:sldId id="661" r:id="rId11"/>
    <p:sldId id="439" r:id="rId12"/>
    <p:sldId id="704" r:id="rId13"/>
    <p:sldId id="513" r:id="rId14"/>
    <p:sldId id="523" r:id="rId15"/>
    <p:sldId id="524" r:id="rId16"/>
    <p:sldId id="529" r:id="rId17"/>
    <p:sldId id="530" r:id="rId18"/>
    <p:sldId id="515" r:id="rId19"/>
    <p:sldId id="598" r:id="rId20"/>
    <p:sldId id="657" r:id="rId21"/>
    <p:sldId id="658" r:id="rId22"/>
    <p:sldId id="656" r:id="rId23"/>
    <p:sldId id="516" r:id="rId24"/>
    <p:sldId id="517" r:id="rId25"/>
    <p:sldId id="667" r:id="rId26"/>
    <p:sldId id="668" r:id="rId27"/>
    <p:sldId id="669" r:id="rId28"/>
    <p:sldId id="670" r:id="rId29"/>
    <p:sldId id="671" r:id="rId30"/>
    <p:sldId id="672" r:id="rId31"/>
    <p:sldId id="673" r:id="rId32"/>
    <p:sldId id="674" r:id="rId33"/>
    <p:sldId id="675" r:id="rId34"/>
    <p:sldId id="676" r:id="rId35"/>
    <p:sldId id="677" r:id="rId36"/>
    <p:sldId id="678" r:id="rId37"/>
    <p:sldId id="679" r:id="rId38"/>
    <p:sldId id="680" r:id="rId39"/>
    <p:sldId id="681" r:id="rId40"/>
    <p:sldId id="682" r:id="rId41"/>
    <p:sldId id="683" r:id="rId42"/>
    <p:sldId id="684" r:id="rId43"/>
    <p:sldId id="685" r:id="rId44"/>
    <p:sldId id="686" r:id="rId45"/>
    <p:sldId id="687" r:id="rId46"/>
    <p:sldId id="688" r:id="rId47"/>
    <p:sldId id="689" r:id="rId48"/>
    <p:sldId id="690" r:id="rId49"/>
    <p:sldId id="691" r:id="rId50"/>
    <p:sldId id="692" r:id="rId51"/>
    <p:sldId id="693" r:id="rId52"/>
    <p:sldId id="694" r:id="rId53"/>
    <p:sldId id="695" r:id="rId54"/>
    <p:sldId id="696" r:id="rId55"/>
    <p:sldId id="697" r:id="rId56"/>
    <p:sldId id="698" r:id="rId57"/>
    <p:sldId id="699" r:id="rId58"/>
    <p:sldId id="700" r:id="rId59"/>
    <p:sldId id="701" r:id="rId60"/>
    <p:sldId id="705" r:id="rId61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AA0"/>
    <a:srgbClr val="000000"/>
    <a:srgbClr val="272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39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2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9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87E9D6-2A90-4BCA-9917-059667D4BDB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/>
        </a:p>
      </dgm:t>
    </dgm:pt>
    <dgm:pt modelId="{7D1E1409-B4D1-4074-90A1-337E7AFD5784}">
      <dgm:prSet phldrT="[文本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2.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完美立方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3A22935D-9DC8-463F-B9FD-A51FA2726A84}" type="parTrans" cxnId="{7D8B7E75-4507-4B72-AA00-67CAF20DBBA1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D917192-454C-479E-9824-7CFC05C66C75}" type="sibTrans" cxnId="{7D8B7E75-4507-4B72-AA00-67CAF20DBBA1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3EF7743-F837-4C14-ABD5-BECC83A95EAC}">
      <dgm:prSet phldrT="[文本]"/>
      <dgm:spPr>
        <a:solidFill>
          <a:schemeClr val="accent4"/>
        </a:solidFill>
      </dgm:spPr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3.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人的周期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AB9E8ED-F37F-42EF-A40F-6CF38FF36144}" type="parTrans" cxnId="{E0FE3E93-CFA9-48C8-AD4F-12EAB3CE8C4B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A3CABFC-B025-4192-AB4B-30AD3C21050A}" type="sibTrans" cxnId="{E0FE3E93-CFA9-48C8-AD4F-12EAB3CE8C4B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D68DDC3-675B-4FA3-BF42-6CEC3951F4B2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4.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假币问题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0B478FF-4A06-4485-BF9C-F5EB4E7A35D8}" type="parTrans" cxnId="{2B11A69E-6302-4615-BDCA-1BCA5A9CE21A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2396741-9B38-4260-9FCD-B02D01C072DB}" type="sibTrans" cxnId="{2B11A69E-6302-4615-BDCA-1BCA5A9CE21A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1AC21EB-051E-4271-9ECE-27995E86A1E2}">
      <dgm:prSet phldrT="[文本]"/>
      <dgm:spPr>
        <a:solidFill>
          <a:schemeClr val="bg2"/>
        </a:solidFill>
      </dgm:spPr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1.A+B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49BCB5D-310F-4EA4-AD64-EFD6AFE01D44}" type="parTrans" cxnId="{EF25171E-6243-484E-91BD-3DCECCF11800}">
      <dgm:prSet/>
      <dgm:spPr/>
      <dgm:t>
        <a:bodyPr/>
        <a:lstStyle/>
        <a:p>
          <a:endParaRPr lang="zh-CN" altLang="en-US"/>
        </a:p>
      </dgm:t>
    </dgm:pt>
    <dgm:pt modelId="{6C2FD3E6-053D-4E32-B472-08E3A4ECF268}" type="sibTrans" cxnId="{EF25171E-6243-484E-91BD-3DCECCF11800}">
      <dgm:prSet/>
      <dgm:spPr/>
      <dgm:t>
        <a:bodyPr/>
        <a:lstStyle/>
        <a:p>
          <a:endParaRPr lang="zh-CN" altLang="en-US"/>
        </a:p>
      </dgm:t>
    </dgm:pt>
    <dgm:pt modelId="{D822D75A-238A-426D-A9D3-A664472FE3B0}" type="pres">
      <dgm:prSet presAssocID="{6787E9D6-2A90-4BCA-9917-059667D4BDB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583739F-B201-4652-B5FD-8ED1FE1EDFDE}" type="pres">
      <dgm:prSet presAssocID="{A1AC21EB-051E-4271-9ECE-27995E86A1E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623765-0440-44AB-A72E-2F60A0DAFE60}" type="pres">
      <dgm:prSet presAssocID="{6C2FD3E6-053D-4E32-B472-08E3A4ECF268}" presName="sibTrans" presStyleCnt="0"/>
      <dgm:spPr/>
    </dgm:pt>
    <dgm:pt modelId="{12395514-DBA0-4CED-89BE-7504CBC7A432}" type="pres">
      <dgm:prSet presAssocID="{7D1E1409-B4D1-4074-90A1-337E7AFD578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32A82B-4674-4EDF-9D7F-64365CA69702}" type="pres">
      <dgm:prSet presAssocID="{BD917192-454C-479E-9824-7CFC05C66C75}" presName="sibTrans" presStyleCnt="0"/>
      <dgm:spPr/>
    </dgm:pt>
    <dgm:pt modelId="{CA859311-5D60-4C23-8215-E2A3B961A589}" type="pres">
      <dgm:prSet presAssocID="{13EF7743-F837-4C14-ABD5-BECC83A95EA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0EDF61-C988-4772-90F2-66FCA11242B4}" type="pres">
      <dgm:prSet presAssocID="{7A3CABFC-B025-4192-AB4B-30AD3C21050A}" presName="sibTrans" presStyleCnt="0"/>
      <dgm:spPr/>
    </dgm:pt>
    <dgm:pt modelId="{C2764FD5-F4FD-48B7-AC49-58329BEF3D17}" type="pres">
      <dgm:prSet presAssocID="{5D68DDC3-675B-4FA3-BF42-6CEC3951F4B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96EEEDD-1FFB-49DE-AE6F-71F1A5819892}" type="presOf" srcId="{7D1E1409-B4D1-4074-90A1-337E7AFD5784}" destId="{12395514-DBA0-4CED-89BE-7504CBC7A432}" srcOrd="0" destOrd="0" presId="urn:microsoft.com/office/officeart/2005/8/layout/default"/>
    <dgm:cxn modelId="{2B11A69E-6302-4615-BDCA-1BCA5A9CE21A}" srcId="{6787E9D6-2A90-4BCA-9917-059667D4BDBC}" destId="{5D68DDC3-675B-4FA3-BF42-6CEC3951F4B2}" srcOrd="3" destOrd="0" parTransId="{10B478FF-4A06-4485-BF9C-F5EB4E7A35D8}" sibTransId="{C2396741-9B38-4260-9FCD-B02D01C072DB}"/>
    <dgm:cxn modelId="{B6BABC6B-786E-4064-96B0-ECA0A3FFA90C}" type="presOf" srcId="{A1AC21EB-051E-4271-9ECE-27995E86A1E2}" destId="{2583739F-B201-4652-B5FD-8ED1FE1EDFDE}" srcOrd="0" destOrd="0" presId="urn:microsoft.com/office/officeart/2005/8/layout/default"/>
    <dgm:cxn modelId="{7D8B7E75-4507-4B72-AA00-67CAF20DBBA1}" srcId="{6787E9D6-2A90-4BCA-9917-059667D4BDBC}" destId="{7D1E1409-B4D1-4074-90A1-337E7AFD5784}" srcOrd="1" destOrd="0" parTransId="{3A22935D-9DC8-463F-B9FD-A51FA2726A84}" sibTransId="{BD917192-454C-479E-9824-7CFC05C66C75}"/>
    <dgm:cxn modelId="{E09FEE5E-FF11-429D-8410-98349A518918}" type="presOf" srcId="{13EF7743-F837-4C14-ABD5-BECC83A95EAC}" destId="{CA859311-5D60-4C23-8215-E2A3B961A589}" srcOrd="0" destOrd="0" presId="urn:microsoft.com/office/officeart/2005/8/layout/default"/>
    <dgm:cxn modelId="{EF25171E-6243-484E-91BD-3DCECCF11800}" srcId="{6787E9D6-2A90-4BCA-9917-059667D4BDBC}" destId="{A1AC21EB-051E-4271-9ECE-27995E86A1E2}" srcOrd="0" destOrd="0" parTransId="{E49BCB5D-310F-4EA4-AD64-EFD6AFE01D44}" sibTransId="{6C2FD3E6-053D-4E32-B472-08E3A4ECF268}"/>
    <dgm:cxn modelId="{E0FE3E93-CFA9-48C8-AD4F-12EAB3CE8C4B}" srcId="{6787E9D6-2A90-4BCA-9917-059667D4BDBC}" destId="{13EF7743-F837-4C14-ABD5-BECC83A95EAC}" srcOrd="2" destOrd="0" parTransId="{1AB9E8ED-F37F-42EF-A40F-6CF38FF36144}" sibTransId="{7A3CABFC-B025-4192-AB4B-30AD3C21050A}"/>
    <dgm:cxn modelId="{1145AFA8-D2E3-427A-9DF6-D8D2F064132A}" type="presOf" srcId="{5D68DDC3-675B-4FA3-BF42-6CEC3951F4B2}" destId="{C2764FD5-F4FD-48B7-AC49-58329BEF3D17}" srcOrd="0" destOrd="0" presId="urn:microsoft.com/office/officeart/2005/8/layout/default"/>
    <dgm:cxn modelId="{DDC8B560-860C-4EAB-B352-FFFEEB902CDF}" type="presOf" srcId="{6787E9D6-2A90-4BCA-9917-059667D4BDBC}" destId="{D822D75A-238A-426D-A9D3-A664472FE3B0}" srcOrd="0" destOrd="0" presId="urn:microsoft.com/office/officeart/2005/8/layout/default"/>
    <dgm:cxn modelId="{7D097244-397A-46D2-82E9-98677810F331}" type="presParOf" srcId="{D822D75A-238A-426D-A9D3-A664472FE3B0}" destId="{2583739F-B201-4652-B5FD-8ED1FE1EDFDE}" srcOrd="0" destOrd="0" presId="urn:microsoft.com/office/officeart/2005/8/layout/default"/>
    <dgm:cxn modelId="{1F532037-704D-41AE-96FA-93C223051FDE}" type="presParOf" srcId="{D822D75A-238A-426D-A9D3-A664472FE3B0}" destId="{E0623765-0440-44AB-A72E-2F60A0DAFE60}" srcOrd="1" destOrd="0" presId="urn:microsoft.com/office/officeart/2005/8/layout/default"/>
    <dgm:cxn modelId="{326DA187-7928-480E-A068-003C48400201}" type="presParOf" srcId="{D822D75A-238A-426D-A9D3-A664472FE3B0}" destId="{12395514-DBA0-4CED-89BE-7504CBC7A432}" srcOrd="2" destOrd="0" presId="urn:microsoft.com/office/officeart/2005/8/layout/default"/>
    <dgm:cxn modelId="{513F76D6-C24D-4F69-989C-9266F41E0FD1}" type="presParOf" srcId="{D822D75A-238A-426D-A9D3-A664472FE3B0}" destId="{9D32A82B-4674-4EDF-9D7F-64365CA69702}" srcOrd="3" destOrd="0" presId="urn:microsoft.com/office/officeart/2005/8/layout/default"/>
    <dgm:cxn modelId="{18A8DD2F-629E-41F6-96BD-80E4B8211E79}" type="presParOf" srcId="{D822D75A-238A-426D-A9D3-A664472FE3B0}" destId="{CA859311-5D60-4C23-8215-E2A3B961A589}" srcOrd="4" destOrd="0" presId="urn:microsoft.com/office/officeart/2005/8/layout/default"/>
    <dgm:cxn modelId="{1595EEBC-76CB-41C6-BFEF-E0D700B88659}" type="presParOf" srcId="{D822D75A-238A-426D-A9D3-A664472FE3B0}" destId="{F40EDF61-C988-4772-90F2-66FCA11242B4}" srcOrd="5" destOrd="0" presId="urn:microsoft.com/office/officeart/2005/8/layout/default"/>
    <dgm:cxn modelId="{3974A10B-A3C0-4E7C-B0BE-028B09AC8CAA}" type="presParOf" srcId="{D822D75A-238A-426D-A9D3-A664472FE3B0}" destId="{C2764FD5-F4FD-48B7-AC49-58329BEF3D1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3739F-B201-4652-B5FD-8ED1FE1EDFDE}">
      <dsp:nvSpPr>
        <dsp:cNvPr id="0" name=""/>
        <dsp:cNvSpPr/>
      </dsp:nvSpPr>
      <dsp:spPr>
        <a:xfrm>
          <a:off x="1088249" y="2203"/>
          <a:ext cx="3224119" cy="1934471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6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1.A+B</a:t>
          </a:r>
          <a:endParaRPr lang="zh-CN" sz="46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1088249" y="2203"/>
        <a:ext cx="3224119" cy="1934471"/>
      </dsp:txXfrm>
    </dsp:sp>
    <dsp:sp modelId="{12395514-DBA0-4CED-89BE-7504CBC7A432}">
      <dsp:nvSpPr>
        <dsp:cNvPr id="0" name=""/>
        <dsp:cNvSpPr/>
      </dsp:nvSpPr>
      <dsp:spPr>
        <a:xfrm>
          <a:off x="4634780" y="2203"/>
          <a:ext cx="3224119" cy="1934471"/>
        </a:xfrm>
        <a:prstGeom prst="rect">
          <a:avLst/>
        </a:prstGeom>
        <a:solidFill>
          <a:schemeClr val="accent4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6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2.</a:t>
          </a:r>
          <a:r>
            <a:rPr lang="zh-CN" altLang="en-US" sz="46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完美立方</a:t>
          </a:r>
          <a:endParaRPr lang="zh-CN" sz="46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4634780" y="2203"/>
        <a:ext cx="3224119" cy="1934471"/>
      </dsp:txXfrm>
    </dsp:sp>
    <dsp:sp modelId="{CA859311-5D60-4C23-8215-E2A3B961A589}">
      <dsp:nvSpPr>
        <dsp:cNvPr id="0" name=""/>
        <dsp:cNvSpPr/>
      </dsp:nvSpPr>
      <dsp:spPr>
        <a:xfrm>
          <a:off x="1088249" y="2259086"/>
          <a:ext cx="3224119" cy="1934471"/>
        </a:xfrm>
        <a:prstGeom prst="rect">
          <a:avLst/>
        </a:prstGeom>
        <a:solidFill>
          <a:schemeClr val="accent4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6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3.</a:t>
          </a:r>
          <a:r>
            <a:rPr lang="zh-CN" altLang="en-US" sz="46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人的周期</a:t>
          </a:r>
          <a:endParaRPr lang="zh-CN" sz="46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1088249" y="2259086"/>
        <a:ext cx="3224119" cy="1934471"/>
      </dsp:txXfrm>
    </dsp:sp>
    <dsp:sp modelId="{C2764FD5-F4FD-48B7-AC49-58329BEF3D17}">
      <dsp:nvSpPr>
        <dsp:cNvPr id="0" name=""/>
        <dsp:cNvSpPr/>
      </dsp:nvSpPr>
      <dsp:spPr>
        <a:xfrm>
          <a:off x="4634780" y="2259086"/>
          <a:ext cx="3224119" cy="1934471"/>
        </a:xfrm>
        <a:prstGeom prst="rect">
          <a:avLst/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6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4.</a:t>
          </a:r>
          <a:r>
            <a:rPr lang="zh-CN" altLang="en-US" sz="46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假币问题</a:t>
          </a:r>
          <a:endParaRPr lang="zh-CN" sz="46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4634780" y="2259086"/>
        <a:ext cx="3224119" cy="1934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574AC39-44E6-425E-AF49-CF7D189F346F}" type="datetimeFigureOut">
              <a:rPr lang="en-US" altLang="zh-CN" smtClean="0">
                <a:ea typeface="Microsoft YaHei UI" panose="020B0503020204020204" pitchFamily="34" charset="-122"/>
              </a:rPr>
              <a:t>6/24/2021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320F472-929B-459B-8D82-2FABCC5B32A0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F2775BC-6312-42C7-B7C5-EA6783C2D9CA}" type="datetimeFigureOut">
              <a:rPr lang="en-US" altLang="zh-CN" smtClean="0"/>
              <a:pPr/>
              <a:t>6/24/2021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67F715A1-4ADC-44E0-9587-804FF39D6B22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 latinLnBrk="0">
              <a:defRPr lang="zh-CN" sz="720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 latinLnBrk="0">
              <a:buNone/>
              <a:defRPr lang="zh-CN" cap="all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 latinLnBrk="0">
              <a:defRPr lang="zh-CN" sz="36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全景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 latinLnBrk="0">
              <a:defRPr lang="zh-CN" sz="2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2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 b="0" kern="1200" cap="small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 latinLnBrk="0">
              <a:buNone/>
              <a:defRPr lang="zh-CN" sz="2000" cap="none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800" b="0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”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zh-CN" sz="3600" b="0" kern="1200" cap="none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 sz="4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直线连接线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线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文本占位符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 sz="4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文本占位符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图片占位符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30" name="图片占位符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31" name="图片占位符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cxnSp>
        <p:nvCxnSpPr>
          <p:cNvPr id="17" name="直线连接线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线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3200"/>
            </a:lvl1pPr>
            <a:lvl2pPr>
              <a:lnSpc>
                <a:spcPct val="150000"/>
              </a:lnSpc>
              <a:defRPr sz="28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272822"/>
          </a:solidFill>
        </p:spPr>
        <p:txBody>
          <a:bodyPr/>
          <a:lstStyle>
            <a:lvl1pPr>
              <a:lnSpc>
                <a:spcPct val="150000"/>
              </a:lnSpc>
              <a:defRPr sz="3200"/>
            </a:lvl1pPr>
            <a:lvl2pPr>
              <a:defRPr sz="28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91329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 latinLnBrk="0">
              <a:buNone/>
              <a:defRPr lang="zh-CN" sz="2000" cap="all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 latinLnBrk="0">
              <a:defRPr lang="zh-CN" sz="2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5130" y="237770"/>
            <a:ext cx="9404723" cy="8245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3071" y="1447800"/>
            <a:ext cx="10935955" cy="4890370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latinLnBrk="0">
              <a:defRPr lang="zh-CN" sz="2800" b="0">
                <a:solidFill>
                  <a:schemeClr val="tx1">
                    <a:tint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70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</p:sldLayoutIdLst>
  <p:txStyles>
    <p:titleStyle>
      <a:lvl1pPr algn="l" defTabSz="457200" rtl="0" eaLnBrk="1" latinLnBrk="0" hangingPunct="1">
        <a:spcBef>
          <a:spcPct val="0"/>
        </a:spcBef>
        <a:buNone/>
        <a:defRPr lang="zh-CN" sz="4200" b="0" kern="1200">
          <a:solidFill>
            <a:schemeClr val="tx2"/>
          </a:solidFill>
          <a:latin typeface="+mj-lt"/>
          <a:ea typeface="Microsoft YaHei UI" panose="020B0503020204020204" pitchFamily="34" charset="-122"/>
          <a:cs typeface="+mj-cs"/>
        </a:defRPr>
      </a:lvl1pPr>
      <a:lvl2pPr eaLnBrk="1" latinLnBrk="0" hangingPunct="1">
        <a:defRPr lang="zh-CN">
          <a:solidFill>
            <a:schemeClr val="tx2"/>
          </a:solidFill>
        </a:defRPr>
      </a:lvl2pPr>
      <a:lvl3pPr eaLnBrk="1" latinLnBrk="0" hangingPunct="1">
        <a:defRPr lang="zh-CN">
          <a:solidFill>
            <a:schemeClr val="tx2"/>
          </a:solidFill>
        </a:defRPr>
      </a:lvl3pPr>
      <a:lvl4pPr eaLnBrk="1" latinLnBrk="0" hangingPunct="1">
        <a:defRPr lang="zh-CN">
          <a:solidFill>
            <a:schemeClr val="tx2"/>
          </a:solidFill>
        </a:defRPr>
      </a:lvl4pPr>
      <a:lvl5pPr eaLnBrk="1" latinLnBrk="0" hangingPunct="1">
        <a:defRPr lang="zh-CN">
          <a:solidFill>
            <a:schemeClr val="tx2"/>
          </a:solidFill>
        </a:defRPr>
      </a:lvl5pPr>
      <a:lvl6pPr eaLnBrk="1" latinLnBrk="0" hangingPunct="1">
        <a:defRPr lang="zh-CN">
          <a:solidFill>
            <a:schemeClr val="tx2"/>
          </a:solidFill>
        </a:defRPr>
      </a:lvl6pPr>
      <a:lvl7pPr eaLnBrk="1" latinLnBrk="0" hangingPunct="1">
        <a:defRPr lang="zh-CN">
          <a:solidFill>
            <a:schemeClr val="tx2"/>
          </a:solidFill>
        </a:defRPr>
      </a:lvl7pPr>
      <a:lvl8pPr eaLnBrk="1" latinLnBrk="0" hangingPunct="1">
        <a:defRPr lang="zh-CN">
          <a:solidFill>
            <a:schemeClr val="tx2"/>
          </a:solidFill>
        </a:defRPr>
      </a:lvl8pPr>
      <a:lvl9pPr eaLnBrk="1" latinLnBrk="0" hangingPunct="1">
        <a:defRPr lang="zh-CN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2800" b="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Microsoft YaHei UI" panose="020B0503020204020204" pitchFamily="34" charset="-122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800" b="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Microsoft YaHei UI" panose="020B0503020204020204" pitchFamily="34" charset="-122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6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4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4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zh-CN"/>
      </a:defPPr>
      <a:lvl1pPr marL="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xmuoj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xmuoj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9177" y="3506598"/>
            <a:ext cx="8825658" cy="2218773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rgbClr val="FFC000"/>
                </a:solidFill>
              </a:rPr>
              <a:t>信息学院</a:t>
            </a:r>
            <a:r>
              <a:rPr lang="zh-CN" altLang="zh-CN" sz="3600" b="1" dirty="0">
                <a:solidFill>
                  <a:srgbClr val="FFC000"/>
                </a:solidFill>
              </a:rPr>
              <a:t>| </a:t>
            </a:r>
            <a:r>
              <a:rPr lang="zh-CN" altLang="en-US" sz="3600" b="1" dirty="0">
                <a:solidFill>
                  <a:srgbClr val="FFC000"/>
                </a:solidFill>
              </a:rPr>
              <a:t>在线编程</a:t>
            </a:r>
            <a:r>
              <a:rPr lang="zh-CN" altLang="en-US" sz="3600" b="1" dirty="0" smtClean="0">
                <a:solidFill>
                  <a:srgbClr val="FFC000"/>
                </a:solidFill>
              </a:rPr>
              <a:t>实践</a:t>
            </a:r>
            <a:endParaRPr lang="en-US" altLang="zh-CN" sz="3600" b="1" dirty="0" smtClean="0">
              <a:solidFill>
                <a:srgbClr val="FFC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3600" b="1" cap="none" dirty="0" smtClean="0">
                <a:solidFill>
                  <a:srgbClr val="FFC000"/>
                </a:solidFill>
              </a:rPr>
              <a:t>By Andy</a:t>
            </a:r>
            <a:r>
              <a:rPr lang="zh-CN" altLang="en-US" sz="3600" b="1" cap="none" dirty="0" smtClean="0">
                <a:solidFill>
                  <a:srgbClr val="FFC000"/>
                </a:solidFill>
              </a:rPr>
              <a:t> </a:t>
            </a:r>
            <a:r>
              <a:rPr lang="en-US" altLang="zh-CN" sz="3600" b="1" cap="none" dirty="0" smtClean="0">
                <a:solidFill>
                  <a:srgbClr val="FFC000"/>
                </a:solidFill>
              </a:rPr>
              <a:t>&amp; lifeboat</a:t>
            </a:r>
            <a:endParaRPr lang="en-US" altLang="zh-CN" sz="3600" b="1" dirty="0">
              <a:solidFill>
                <a:srgbClr val="FFC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3600" b="1" dirty="0">
                <a:solidFill>
                  <a:srgbClr val="FFC000"/>
                </a:solidFill>
              </a:rPr>
              <a:t>2021</a:t>
            </a:r>
            <a:r>
              <a:rPr lang="zh-CN" altLang="en-US" sz="3600" b="1" dirty="0" smtClean="0">
                <a:solidFill>
                  <a:srgbClr val="FFC000"/>
                </a:solidFill>
              </a:rPr>
              <a:t>年</a:t>
            </a:r>
            <a:r>
              <a:rPr lang="en-US" altLang="zh-CN" sz="3600" b="1" dirty="0">
                <a:solidFill>
                  <a:srgbClr val="FFC000"/>
                </a:solidFill>
              </a:rPr>
              <a:t>6</a:t>
            </a:r>
            <a:r>
              <a:rPr lang="zh-CN" altLang="en-US" sz="3600" b="1" dirty="0" smtClean="0">
                <a:solidFill>
                  <a:srgbClr val="FFC000"/>
                </a:solidFill>
              </a:rPr>
              <a:t>月</a:t>
            </a:r>
            <a:endParaRPr lang="en-US" altLang="zh-CN" sz="3600" b="1" dirty="0">
              <a:solidFill>
                <a:srgbClr val="FFC000"/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6E241F11-C3AA-4468-B49C-A0A93AC0DF16}"/>
              </a:ext>
            </a:extLst>
          </p:cNvPr>
          <p:cNvSpPr txBox="1">
            <a:spLocks/>
          </p:cNvSpPr>
          <p:nvPr/>
        </p:nvSpPr>
        <p:spPr>
          <a:xfrm>
            <a:off x="1041807" y="1674006"/>
            <a:ext cx="9582952" cy="11868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zh-CN" sz="7200" b="0" kern="1200">
                <a:solidFill>
                  <a:schemeClr val="tx2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eaLnBrk="1" latinLnBrk="0" hangingPunct="1">
              <a:defRPr lang="zh-CN">
                <a:solidFill>
                  <a:schemeClr val="tx2"/>
                </a:solidFill>
              </a:defRPr>
            </a:lvl2pPr>
            <a:lvl3pPr eaLnBrk="1" latinLnBrk="0" hangingPunct="1">
              <a:defRPr lang="zh-CN">
                <a:solidFill>
                  <a:schemeClr val="tx2"/>
                </a:solidFill>
              </a:defRPr>
            </a:lvl3pPr>
            <a:lvl4pPr eaLnBrk="1" latinLnBrk="0" hangingPunct="1">
              <a:defRPr lang="zh-CN">
                <a:solidFill>
                  <a:schemeClr val="tx2"/>
                </a:solidFill>
              </a:defRPr>
            </a:lvl4pPr>
            <a:lvl5pPr eaLnBrk="1" latinLnBrk="0" hangingPunct="1">
              <a:defRPr lang="zh-CN">
                <a:solidFill>
                  <a:schemeClr val="tx2"/>
                </a:solidFill>
              </a:defRPr>
            </a:lvl5pPr>
            <a:lvl6pPr eaLnBrk="1" latinLnBrk="0" hangingPunct="1">
              <a:defRPr lang="zh-CN">
                <a:solidFill>
                  <a:schemeClr val="tx2"/>
                </a:solidFill>
              </a:defRPr>
            </a:lvl6pPr>
            <a:lvl7pPr eaLnBrk="1" latinLnBrk="0" hangingPunct="1">
              <a:defRPr lang="zh-CN">
                <a:solidFill>
                  <a:schemeClr val="tx2"/>
                </a:solidFill>
              </a:defRPr>
            </a:lvl7pPr>
            <a:lvl8pPr eaLnBrk="1" latinLnBrk="0" hangingPunct="1">
              <a:defRPr lang="zh-CN">
                <a:solidFill>
                  <a:schemeClr val="tx2"/>
                </a:solidFill>
              </a:defRPr>
            </a:lvl8pPr>
            <a:lvl9pPr eaLnBrk="1" latinLnBrk="0" hangingPunct="1">
              <a:defRPr lang="zh-CN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5400" dirty="0">
                <a:solidFill>
                  <a:schemeClr val="tx1"/>
                </a:solidFill>
              </a:rPr>
              <a:t>C++</a:t>
            </a:r>
            <a:r>
              <a:rPr lang="zh-CN" altLang="en-US" sz="5400" dirty="0">
                <a:solidFill>
                  <a:schemeClr val="tx1"/>
                </a:solidFill>
              </a:rPr>
              <a:t>程序设计实践</a:t>
            </a:r>
            <a:endParaRPr lang="zh-CN" alt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03954" y="1006540"/>
            <a:ext cx="9582952" cy="2432947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algn="ctr"/>
            <a:r>
              <a:rPr lang="zh-CN" altLang="en-US" sz="5400" dirty="0"/>
              <a:t>本</a:t>
            </a:r>
            <a:r>
              <a:rPr lang="zh-CN" altLang="en-US" sz="5400" dirty="0" smtClean="0"/>
              <a:t>学期</a:t>
            </a: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r>
              <a:rPr lang="zh-CN" altLang="en-US" sz="5400" dirty="0" smtClean="0"/>
              <a:t>必做题：</a:t>
            </a:r>
            <a:r>
              <a:rPr lang="en-US" altLang="zh-CN" sz="5400" dirty="0" smtClean="0"/>
              <a:t>40+</a:t>
            </a:r>
            <a:r>
              <a:rPr lang="zh-CN" altLang="en-US" sz="5400" dirty="0" smtClean="0"/>
              <a:t>题</a:t>
            </a: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r>
              <a:rPr lang="en-US" altLang="zh-CN" sz="5400" dirty="0" smtClean="0"/>
              <a:t>Boss</a:t>
            </a:r>
            <a:r>
              <a:rPr lang="zh-CN" altLang="en-US" sz="5400" dirty="0" smtClean="0"/>
              <a:t>题：</a:t>
            </a:r>
            <a:r>
              <a:rPr lang="en-US" altLang="zh-CN" sz="5400" dirty="0" smtClean="0"/>
              <a:t>10+</a:t>
            </a:r>
            <a:r>
              <a:rPr lang="zh-CN" altLang="en-US" sz="5400" dirty="0" smtClean="0"/>
              <a:t>题</a:t>
            </a:r>
            <a:endParaRPr lang="zh-CN" altLang="en-US" sz="5400" dirty="0"/>
          </a:p>
        </p:txBody>
      </p:sp>
      <p:sp>
        <p:nvSpPr>
          <p:cNvPr id="3" name="标题 3"/>
          <p:cNvSpPr txBox="1">
            <a:spLocks/>
          </p:cNvSpPr>
          <p:nvPr/>
        </p:nvSpPr>
        <p:spPr>
          <a:xfrm>
            <a:off x="636201" y="3842157"/>
            <a:ext cx="10318458" cy="202174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zh-CN" sz="4000" b="0" kern="1200" cap="none">
                <a:solidFill>
                  <a:schemeClr val="tx2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eaLnBrk="1" latinLnBrk="0" hangingPunct="1">
              <a:defRPr lang="zh-CN">
                <a:solidFill>
                  <a:schemeClr val="tx2"/>
                </a:solidFill>
              </a:defRPr>
            </a:lvl2pPr>
            <a:lvl3pPr eaLnBrk="1" latinLnBrk="0" hangingPunct="1">
              <a:defRPr lang="zh-CN">
                <a:solidFill>
                  <a:schemeClr val="tx2"/>
                </a:solidFill>
              </a:defRPr>
            </a:lvl3pPr>
            <a:lvl4pPr eaLnBrk="1" latinLnBrk="0" hangingPunct="1">
              <a:defRPr lang="zh-CN">
                <a:solidFill>
                  <a:schemeClr val="tx2"/>
                </a:solidFill>
              </a:defRPr>
            </a:lvl4pPr>
            <a:lvl5pPr eaLnBrk="1" latinLnBrk="0" hangingPunct="1">
              <a:defRPr lang="zh-CN">
                <a:solidFill>
                  <a:schemeClr val="tx2"/>
                </a:solidFill>
              </a:defRPr>
            </a:lvl5pPr>
            <a:lvl6pPr eaLnBrk="1" latinLnBrk="0" hangingPunct="1">
              <a:defRPr lang="zh-CN">
                <a:solidFill>
                  <a:schemeClr val="tx2"/>
                </a:solidFill>
              </a:defRPr>
            </a:lvl6pPr>
            <a:lvl7pPr eaLnBrk="1" latinLnBrk="0" hangingPunct="1">
              <a:defRPr lang="zh-CN">
                <a:solidFill>
                  <a:schemeClr val="tx2"/>
                </a:solidFill>
              </a:defRPr>
            </a:lvl7pPr>
            <a:lvl8pPr eaLnBrk="1" latinLnBrk="0" hangingPunct="1">
              <a:defRPr lang="zh-CN">
                <a:solidFill>
                  <a:schemeClr val="tx2"/>
                </a:solidFill>
              </a:defRPr>
            </a:lvl8pPr>
            <a:lvl9pPr eaLnBrk="1" latinLnBrk="0" hangingPunct="1">
              <a:defRPr lang="zh-CN"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sz="5400" dirty="0"/>
              <a:t>平时成绩满分标准： </a:t>
            </a:r>
            <a:endParaRPr lang="en-US" altLang="zh-CN" sz="5400" dirty="0"/>
          </a:p>
          <a:p>
            <a:pPr algn="ctr"/>
            <a:r>
              <a:rPr lang="en-US" altLang="zh-CN" sz="5400" dirty="0"/>
              <a:t>AC C++</a:t>
            </a:r>
            <a:r>
              <a:rPr lang="zh-CN" altLang="en-US" sz="5400" dirty="0"/>
              <a:t>题 </a:t>
            </a:r>
            <a:r>
              <a:rPr lang="en-US" altLang="zh-CN" sz="5400" dirty="0"/>
              <a:t>50</a:t>
            </a:r>
            <a:r>
              <a:rPr lang="zh-CN" altLang="en-US" sz="5400" dirty="0" smtClean="0"/>
              <a:t>题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75883937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29789" y="2676088"/>
            <a:ext cx="9582952" cy="1186892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algn="ctr"/>
            <a:r>
              <a:rPr lang="en-US" altLang="zh-CN" sz="6600" dirty="0"/>
              <a:t>C++</a:t>
            </a:r>
            <a:r>
              <a:rPr lang="zh-CN" altLang="en-US" sz="6600" dirty="0"/>
              <a:t>小课堂</a:t>
            </a:r>
          </a:p>
        </p:txBody>
      </p:sp>
    </p:spTree>
    <p:extLst>
      <p:ext uri="{BB962C8B-B14F-4D97-AF65-F5344CB8AC3E}">
        <p14:creationId xmlns:p14="http://schemas.microsoft.com/office/powerpoint/2010/main" val="3887381693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63655" y="1612902"/>
            <a:ext cx="9582952" cy="3285066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algn="ctr"/>
            <a:r>
              <a:rPr lang="zh-CN" altLang="en-US" sz="6600" dirty="0"/>
              <a:t>从</a:t>
            </a:r>
            <a:r>
              <a:rPr lang="en-US" altLang="zh-CN" sz="6600" dirty="0"/>
              <a:t>C</a:t>
            </a:r>
            <a:r>
              <a:rPr lang="zh-CN" altLang="en-US" sz="6600" dirty="0"/>
              <a:t>切换到</a:t>
            </a:r>
            <a:r>
              <a:rPr lang="en-US" altLang="zh-CN" sz="6600" dirty="0"/>
              <a:t>C++</a:t>
            </a:r>
            <a:br>
              <a:rPr lang="en-US" altLang="zh-CN" sz="6600" dirty="0"/>
            </a:br>
            <a:r>
              <a:rPr lang="en-US" altLang="zh-CN" sz="6600" dirty="0"/>
              <a:t/>
            </a:r>
            <a:br>
              <a:rPr lang="en-US" altLang="zh-CN" sz="6600" dirty="0"/>
            </a:br>
            <a:r>
              <a:rPr lang="en-US" altLang="zh-CN" sz="5400" b="1" dirty="0">
                <a:solidFill>
                  <a:schemeClr val="accent1"/>
                </a:solidFill>
              </a:rPr>
              <a:t>.c</a:t>
            </a:r>
            <a:r>
              <a:rPr lang="zh-CN" altLang="en-US" sz="5400" b="1" dirty="0">
                <a:solidFill>
                  <a:schemeClr val="accent1"/>
                </a:solidFill>
              </a:rPr>
              <a:t>文件</a:t>
            </a:r>
            <a:r>
              <a:rPr lang="en-US" altLang="zh-CN" sz="5400" b="1" dirty="0">
                <a:solidFill>
                  <a:schemeClr val="accent1"/>
                </a:solidFill>
                <a:sym typeface="Wingdings" panose="05000000000000000000" pitchFamily="2" charset="2"/>
              </a:rPr>
              <a:t>.cpp</a:t>
            </a:r>
            <a:r>
              <a:rPr lang="zh-CN" altLang="en-US" sz="5400" b="1" dirty="0">
                <a:solidFill>
                  <a:schemeClr val="accent1"/>
                </a:solidFill>
                <a:sym typeface="Wingdings" panose="05000000000000000000" pitchFamily="2" charset="2"/>
              </a:rPr>
              <a:t>文件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28825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45130" y="237770"/>
            <a:ext cx="9593574" cy="824549"/>
          </a:xfrm>
          <a:solidFill>
            <a:srgbClr val="7030A0"/>
          </a:solidFill>
        </p:spPr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</a:t>
            </a:r>
            <a:r>
              <a:rPr lang="en-US" altLang="zh-CN" dirty="0" err="1"/>
              <a:t>cin</a:t>
            </a:r>
            <a:r>
              <a:rPr lang="zh-CN" altLang="en-US" dirty="0"/>
              <a:t>，</a:t>
            </a:r>
            <a:r>
              <a:rPr lang="en-US" altLang="zh-CN" dirty="0" err="1"/>
              <a:t>cout</a:t>
            </a:r>
            <a:r>
              <a:rPr lang="zh-CN" altLang="en-US" dirty="0"/>
              <a:t>和算法库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781" b="2699"/>
          <a:stretch/>
        </p:blipFill>
        <p:spPr>
          <a:xfrm>
            <a:off x="645130" y="1159756"/>
            <a:ext cx="7914670" cy="20390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30" y="3296272"/>
            <a:ext cx="5717570" cy="338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3149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0029" y="237770"/>
            <a:ext cx="9404723" cy="824549"/>
          </a:xfrm>
          <a:solidFill>
            <a:srgbClr val="7030A0"/>
          </a:solidFill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string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29" y="1304395"/>
            <a:ext cx="8254195" cy="541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0601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1929" y="237770"/>
            <a:ext cx="10259937" cy="824549"/>
          </a:xfrm>
          <a:solidFill>
            <a:srgbClr val="7030A0"/>
          </a:solidFill>
        </p:spPr>
        <p:txBody>
          <a:bodyPr/>
          <a:lstStyle/>
          <a:p>
            <a:r>
              <a:rPr lang="zh-CN" altLang="en-US" dirty="0"/>
              <a:t>使用宏定义优化代码（以循环的优化为例）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8627"/>
          <a:stretch/>
        </p:blipFill>
        <p:spPr>
          <a:xfrm>
            <a:off x="481779" y="1303866"/>
            <a:ext cx="11228442" cy="7958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29" y="2533774"/>
            <a:ext cx="8539079" cy="17904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29" y="4758268"/>
            <a:ext cx="9401392" cy="148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7843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6E241F11-C3AA-4468-B49C-A0A93AC0DF16}"/>
              </a:ext>
            </a:extLst>
          </p:cNvPr>
          <p:cNvSpPr txBox="1">
            <a:spLocks/>
          </p:cNvSpPr>
          <p:nvPr/>
        </p:nvSpPr>
        <p:spPr>
          <a:xfrm>
            <a:off x="1295400" y="5552703"/>
            <a:ext cx="8445500" cy="7210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zh-CN" sz="7200" b="0" kern="1200">
                <a:solidFill>
                  <a:schemeClr val="tx2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eaLnBrk="1" latinLnBrk="0" hangingPunct="1">
              <a:defRPr lang="zh-CN">
                <a:solidFill>
                  <a:schemeClr val="tx2"/>
                </a:solidFill>
              </a:defRPr>
            </a:lvl2pPr>
            <a:lvl3pPr eaLnBrk="1" latinLnBrk="0" hangingPunct="1">
              <a:defRPr lang="zh-CN">
                <a:solidFill>
                  <a:schemeClr val="tx2"/>
                </a:solidFill>
              </a:defRPr>
            </a:lvl3pPr>
            <a:lvl4pPr eaLnBrk="1" latinLnBrk="0" hangingPunct="1">
              <a:defRPr lang="zh-CN">
                <a:solidFill>
                  <a:schemeClr val="tx2"/>
                </a:solidFill>
              </a:defRPr>
            </a:lvl4pPr>
            <a:lvl5pPr eaLnBrk="1" latinLnBrk="0" hangingPunct="1">
              <a:defRPr lang="zh-CN">
                <a:solidFill>
                  <a:schemeClr val="tx2"/>
                </a:solidFill>
              </a:defRPr>
            </a:lvl5pPr>
            <a:lvl6pPr eaLnBrk="1" latinLnBrk="0" hangingPunct="1">
              <a:defRPr lang="zh-CN">
                <a:solidFill>
                  <a:schemeClr val="tx2"/>
                </a:solidFill>
              </a:defRPr>
            </a:lvl6pPr>
            <a:lvl7pPr eaLnBrk="1" latinLnBrk="0" hangingPunct="1">
              <a:defRPr lang="zh-CN">
                <a:solidFill>
                  <a:schemeClr val="tx2"/>
                </a:solidFill>
              </a:defRPr>
            </a:lvl7pPr>
            <a:lvl8pPr eaLnBrk="1" latinLnBrk="0" hangingPunct="1">
              <a:defRPr lang="zh-CN">
                <a:solidFill>
                  <a:schemeClr val="tx2"/>
                </a:solidFill>
              </a:defRPr>
            </a:lvl8pPr>
            <a:lvl9pPr eaLnBrk="1" latinLnBrk="0" hangingPunct="1">
              <a:defRPr lang="zh-CN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5400" dirty="0"/>
              <a:t>C++</a:t>
            </a:r>
            <a:r>
              <a:rPr lang="zh-CN" altLang="en-US" sz="5400" dirty="0"/>
              <a:t>编程环境配置</a:t>
            </a:r>
          </a:p>
        </p:txBody>
      </p:sp>
      <p:pic>
        <p:nvPicPr>
          <p:cNvPr id="5" name="Picture 4" descr="查看源图像">
            <a:extLst>
              <a:ext uri="{FF2B5EF4-FFF2-40B4-BE49-F238E27FC236}">
                <a16:creationId xmlns="" xmlns:a16="http://schemas.microsoft.com/office/drawing/2014/main" id="{3AA488FA-17C2-4C0F-97FF-184E09246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37208"/>
            <a:ext cx="8352884" cy="417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852095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zh-CN" altLang="en-US" dirty="0"/>
              <a:t>代码编辑器：</a:t>
            </a:r>
            <a:r>
              <a:rPr lang="en-US" altLang="zh-CN" dirty="0"/>
              <a:t>VS CODE</a:t>
            </a:r>
            <a:br>
              <a:rPr lang="en-US" altLang="zh-CN" dirty="0"/>
            </a:br>
            <a:r>
              <a:rPr lang="en-US" altLang="zh-CN" dirty="0">
                <a:hlinkClick r:id="rId2"/>
              </a:rPr>
              <a:t>https://code.visualstudio.com/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5130" y="1649032"/>
            <a:ext cx="10434573" cy="504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89879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aaron-bond/better-comments/master/images/better-comment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30" y="1062319"/>
            <a:ext cx="6315452" cy="569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zh-CN" altLang="en-US" dirty="0"/>
              <a:t>插件</a:t>
            </a:r>
            <a:r>
              <a:rPr lang="en-US" altLang="zh-CN" dirty="0"/>
              <a:t>1:</a:t>
            </a:r>
            <a:r>
              <a:rPr lang="zh-CN" altLang="en-US" dirty="0"/>
              <a:t>更好的注释？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155" y="1062319"/>
            <a:ext cx="6301740" cy="122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1263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en-US" altLang="zh-CN" dirty="0"/>
              <a:t>Better Comments</a:t>
            </a:r>
            <a:r>
              <a:rPr lang="zh-CN" altLang="en-US" dirty="0"/>
              <a:t>的配置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734" y="1272209"/>
            <a:ext cx="9105514" cy="541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46917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zh-CN" altLang="en-US" dirty="0"/>
              <a:t>授课对象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已经学完</a:t>
            </a:r>
            <a:r>
              <a:rPr lang="en-US" altLang="zh-CN" dirty="0"/>
              <a:t>《C</a:t>
            </a:r>
            <a:r>
              <a:rPr lang="zh-CN" altLang="en-US" dirty="0"/>
              <a:t>语言</a:t>
            </a:r>
            <a:r>
              <a:rPr lang="en-US" altLang="zh-CN" dirty="0" smtClean="0"/>
              <a:t>》</a:t>
            </a:r>
            <a:r>
              <a:rPr lang="en-US" altLang="zh-CN" dirty="0" err="1" smtClean="0"/>
              <a:t>or《C</a:t>
            </a:r>
            <a:r>
              <a:rPr lang="en-US" altLang="zh-CN" dirty="0" smtClean="0"/>
              <a:t>++</a:t>
            </a:r>
            <a:r>
              <a:rPr lang="zh-CN" altLang="en-US" dirty="0" smtClean="0"/>
              <a:t>语言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语法的同学</a:t>
            </a:r>
            <a:endParaRPr lang="en-US" altLang="zh-CN" dirty="0"/>
          </a:p>
          <a:p>
            <a:r>
              <a:rPr lang="zh-CN" altLang="en-US" dirty="0"/>
              <a:t>想</a:t>
            </a:r>
            <a:r>
              <a:rPr lang="zh-CN" altLang="en-US" dirty="0" smtClean="0"/>
              <a:t>要</a:t>
            </a:r>
            <a:r>
              <a:rPr lang="zh-CN" altLang="en-US" dirty="0"/>
              <a:t>精通</a:t>
            </a:r>
            <a:r>
              <a:rPr lang="zh-CN" altLang="en-US" dirty="0" smtClean="0"/>
              <a:t>入门</a:t>
            </a:r>
            <a:r>
              <a:rPr lang="en-US" altLang="zh-CN" dirty="0"/>
              <a:t>C</a:t>
            </a:r>
            <a:r>
              <a:rPr lang="en-US" altLang="zh-CN" dirty="0" smtClean="0"/>
              <a:t>++</a:t>
            </a:r>
            <a:r>
              <a:rPr lang="zh-CN" altLang="en-US" dirty="0" smtClean="0"/>
              <a:t>基本语法和</a:t>
            </a:r>
            <a:r>
              <a:rPr lang="en-US" altLang="zh-CN" dirty="0" smtClean="0"/>
              <a:t>STL</a:t>
            </a:r>
            <a:r>
              <a:rPr lang="zh-CN" altLang="en-US" dirty="0" smtClean="0"/>
              <a:t>的同学</a:t>
            </a:r>
            <a:endParaRPr lang="en-US" altLang="zh-CN" dirty="0" smtClean="0"/>
          </a:p>
          <a:p>
            <a:r>
              <a:rPr lang="zh-CN" altLang="en-US" dirty="0" smtClean="0"/>
              <a:t>想</a:t>
            </a:r>
            <a:r>
              <a:rPr lang="zh-CN" altLang="en-US" dirty="0"/>
              <a:t>要提升自己的编程</a:t>
            </a:r>
            <a:r>
              <a:rPr lang="zh-CN" altLang="en-US" dirty="0" smtClean="0"/>
              <a:t>能力的同学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302918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en-US" altLang="zh-CN" dirty="0"/>
              <a:t>Better Comments</a:t>
            </a:r>
            <a:r>
              <a:rPr lang="zh-CN" altLang="en-US" dirty="0"/>
              <a:t>的配置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468403"/>
            <a:ext cx="9585548" cy="387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96549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zh-CN" altLang="en-US" dirty="0"/>
              <a:t>插件</a:t>
            </a:r>
            <a:r>
              <a:rPr lang="en-US" altLang="zh-CN" dirty="0"/>
              <a:t>2</a:t>
            </a:r>
            <a:r>
              <a:rPr lang="zh-CN" altLang="en-US" dirty="0"/>
              <a:t>：彩色括号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30" y="1171194"/>
            <a:ext cx="7929027" cy="1677527"/>
          </a:xfrm>
          <a:prstGeom prst="rect">
            <a:avLst/>
          </a:prstGeom>
        </p:spPr>
      </p:pic>
      <p:pic>
        <p:nvPicPr>
          <p:cNvPr id="2052" name="Picture 4" descr="https://raw.githubusercontent.com/CoenraadS/BracketPair/master/images/example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24" y="3014168"/>
            <a:ext cx="9855590" cy="187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04" y="5056119"/>
            <a:ext cx="10570150" cy="164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33845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30" y="237770"/>
            <a:ext cx="10379185" cy="1539515"/>
          </a:xfrm>
          <a:solidFill>
            <a:srgbClr val="7030A0"/>
          </a:solidFill>
        </p:spPr>
        <p:txBody>
          <a:bodyPr/>
          <a:lstStyle/>
          <a:p>
            <a:r>
              <a:rPr lang="en-US" altLang="zh-CN" dirty="0"/>
              <a:t>XMUOJ</a:t>
            </a:r>
            <a:r>
              <a:rPr lang="zh-CN" altLang="en-US" dirty="0"/>
              <a:t>的编译器</a:t>
            </a:r>
            <a:r>
              <a:rPr lang="en-US" altLang="zh-CN" dirty="0"/>
              <a:t>: </a:t>
            </a:r>
            <a:r>
              <a:rPr lang="en-US" altLang="zh-CN" dirty="0" err="1"/>
              <a:t>Devc</a:t>
            </a:r>
            <a:r>
              <a:rPr lang="en-US" altLang="zh-CN" dirty="0"/>
              <a:t>++</a:t>
            </a:r>
            <a:br>
              <a:rPr lang="en-US" altLang="zh-CN" dirty="0"/>
            </a:br>
            <a:r>
              <a:rPr lang="zh-CN" altLang="en-US" dirty="0"/>
              <a:t>原因：单文件编译，</a:t>
            </a:r>
            <a:r>
              <a:rPr lang="en-US" altLang="zh-CN" dirty="0"/>
              <a:t>0</a:t>
            </a:r>
            <a:r>
              <a:rPr lang="zh-CN" altLang="en-US" dirty="0"/>
              <a:t>配置难度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6179"/>
          <a:stretch/>
        </p:blipFill>
        <p:spPr>
          <a:xfrm>
            <a:off x="726752" y="2014306"/>
            <a:ext cx="9406352" cy="4610279"/>
          </a:xfrm>
          <a:prstGeom prst="rect">
            <a:avLst/>
          </a:prstGeom>
        </p:spPr>
      </p:pic>
      <p:pic>
        <p:nvPicPr>
          <p:cNvPr id="1026" name="Picture 2" descr="腾讯电脑管家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722" y="2014306"/>
            <a:ext cx="2703534" cy="55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3833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30" y="237770"/>
            <a:ext cx="10340549" cy="2067548"/>
          </a:xfrm>
          <a:solidFill>
            <a:srgbClr val="7030A0"/>
          </a:solidFill>
        </p:spPr>
        <p:txBody>
          <a:bodyPr/>
          <a:lstStyle/>
          <a:p>
            <a:r>
              <a:rPr lang="zh-CN" altLang="en-US" dirty="0"/>
              <a:t>编码问题：</a:t>
            </a:r>
            <a:r>
              <a:rPr lang="en-US" altLang="zh-CN" dirty="0"/>
              <a:t>DEVC++</a:t>
            </a:r>
            <a:r>
              <a:rPr lang="zh-CN" altLang="en-US" dirty="0"/>
              <a:t>只支持</a:t>
            </a:r>
            <a:r>
              <a:rPr lang="en-US" altLang="zh-CN" dirty="0"/>
              <a:t>GBK</a:t>
            </a:r>
            <a:br>
              <a:rPr lang="en-US" altLang="zh-CN" dirty="0"/>
            </a:br>
            <a:r>
              <a:rPr lang="en-US" altLang="zh-CN" dirty="0" err="1"/>
              <a:t>VSCode</a:t>
            </a:r>
            <a:r>
              <a:rPr lang="zh-CN" altLang="en-US" dirty="0"/>
              <a:t>默认</a:t>
            </a:r>
            <a:r>
              <a:rPr lang="en-US" altLang="zh-CN" dirty="0"/>
              <a:t>UTF-8 </a:t>
            </a:r>
            <a:br>
              <a:rPr lang="en-US" altLang="zh-CN" dirty="0"/>
            </a:br>
            <a:r>
              <a:rPr lang="zh-CN" altLang="en-US" dirty="0"/>
              <a:t>解决办法</a:t>
            </a:r>
            <a:r>
              <a:rPr lang="en-US" altLang="zh-CN" dirty="0"/>
              <a:t>: </a:t>
            </a:r>
            <a:r>
              <a:rPr lang="zh-CN" altLang="en-US" dirty="0"/>
              <a:t>用</a:t>
            </a:r>
            <a:r>
              <a:rPr lang="en-US" altLang="zh-CN" dirty="0" err="1"/>
              <a:t>VSCode</a:t>
            </a:r>
            <a:r>
              <a:rPr lang="zh-CN" altLang="en-US" dirty="0"/>
              <a:t>把</a:t>
            </a:r>
            <a:r>
              <a:rPr lang="en-US" altLang="zh-CN" dirty="0" err="1"/>
              <a:t>cpp</a:t>
            </a:r>
            <a:r>
              <a:rPr lang="zh-CN" altLang="en-US" dirty="0"/>
              <a:t>另存为</a:t>
            </a:r>
            <a:r>
              <a:rPr lang="en-US" altLang="zh-CN" dirty="0"/>
              <a:t>GBK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2588654"/>
            <a:ext cx="6048375" cy="3800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735" y="2588654"/>
            <a:ext cx="60483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6345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29789" y="2676088"/>
            <a:ext cx="9582952" cy="1186892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algn="ctr"/>
            <a:r>
              <a:rPr lang="zh-CN" altLang="en-US" sz="7200" dirty="0"/>
              <a:t>枚举</a:t>
            </a:r>
            <a:r>
              <a:rPr lang="en-US" altLang="zh-CN" sz="7200" dirty="0"/>
              <a:t>I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767594925"/>
      </p:ext>
    </p:extLst>
  </p:cSld>
  <p:clrMapOvr>
    <a:masterClrMapping/>
  </p:clrMapOvr>
  <p:transition spd="med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枚举算法</a:t>
            </a:r>
            <a:r>
              <a:rPr lang="en-US" altLang="zh-CN" dirty="0"/>
              <a:t>(</a:t>
            </a:r>
            <a:r>
              <a:rPr lang="zh-CN" altLang="en-US" dirty="0">
                <a:highlight>
                  <a:srgbClr val="FF0000"/>
                </a:highlight>
              </a:rPr>
              <a:t>暴</a:t>
            </a:r>
            <a:r>
              <a:rPr lang="zh-CN" altLang="en-US" dirty="0"/>
              <a:t>力</a:t>
            </a:r>
            <a:r>
              <a:rPr lang="zh-CN" altLang="en-US" dirty="0">
                <a:highlight>
                  <a:srgbClr val="FF0000"/>
                </a:highlight>
              </a:rPr>
              <a:t>搜</a:t>
            </a:r>
            <a:r>
              <a:rPr lang="zh-CN" altLang="en-US" dirty="0"/>
              <a:t>索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53071" y="1447800"/>
            <a:ext cx="11156637" cy="4890370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逐个尝试答案的一种问题求解策略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求小于</a:t>
            </a:r>
            <a:r>
              <a:rPr lang="en-US" altLang="zh-CN" dirty="0"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的最大素数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难点：找不到一个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数学公式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使得根据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就可以计算出这个素数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是素数吗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? N-2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是素数吗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? N-3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是素数吗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? ……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问题转换为：判断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是否是素数的问题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最坏情况需要计算：求小于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的全部素数</a:t>
            </a:r>
          </a:p>
        </p:txBody>
      </p:sp>
    </p:spTree>
    <p:extLst>
      <p:ext uri="{BB962C8B-B14F-4D97-AF65-F5344CB8AC3E}">
        <p14:creationId xmlns:p14="http://schemas.microsoft.com/office/powerpoint/2010/main" val="69859751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zh-CN" altLang="en-US" dirty="0"/>
              <a:t>讲义例题</a:t>
            </a:r>
            <a:endParaRPr 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103684" y="1700300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727184"/>
      </p:ext>
    </p:extLst>
  </p:cSld>
  <p:clrMapOvr>
    <a:masterClrMapping/>
  </p:clrMapOvr>
  <p:transition spd="med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552718" y="5468178"/>
            <a:ext cx="8675803" cy="1005858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</a:rPr>
              <a:t>例题</a:t>
            </a:r>
            <a:r>
              <a:rPr lang="en-US" altLang="zh-CN" sz="5400" b="1" dirty="0">
                <a:solidFill>
                  <a:schemeClr val="tx1"/>
                </a:solidFill>
              </a:rPr>
              <a:t>1 A+B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1722" b="8200"/>
          <a:stretch/>
        </p:blipFill>
        <p:spPr>
          <a:xfrm>
            <a:off x="1626429" y="406990"/>
            <a:ext cx="8528380" cy="490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43754"/>
      </p:ext>
    </p:extLst>
  </p:cSld>
  <p:clrMapOvr>
    <a:masterClrMapping/>
  </p:clrMapOvr>
  <p:transition spd="med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F3F4A77B-38D2-4BEC-A009-ADDA4ABEB7C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zh-CN" altLang="en-US" dirty="0"/>
              <a:t>基本输入输出</a:t>
            </a:r>
            <a:r>
              <a:rPr lang="en-US" altLang="zh-CN" dirty="0"/>
              <a:t>A+B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="" xmlns:a16="http://schemas.microsoft.com/office/drawing/2014/main" id="{CCF30C41-2171-44FD-AA43-B1DE9C9D4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325" y="1582578"/>
            <a:ext cx="6079191" cy="46505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3F5945C2-A8BC-4B7A-B6EE-8E5038DBD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300" y="1582578"/>
            <a:ext cx="3415100" cy="17549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3B9E4445-76A2-4579-8982-9814D82F44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984"/>
          <a:stretch/>
        </p:blipFill>
        <p:spPr>
          <a:xfrm>
            <a:off x="7353301" y="3857819"/>
            <a:ext cx="3415100" cy="204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57817"/>
      </p:ext>
    </p:extLst>
  </p:cSld>
  <p:clrMapOvr>
    <a:masterClrMapping/>
  </p:clrMapOvr>
  <p:transition spd="med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68C571C-7BB7-49EB-81A9-DB8A8FBABC5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代码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="" xmlns:a16="http://schemas.microsoft.com/office/drawing/2014/main" id="{9C907B6E-B2EF-4E21-9E8E-7025E15CD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413986"/>
            <a:ext cx="6624350" cy="515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74800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91603FE-AD09-4A77-80B1-ED0816721B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zh-CN" altLang="en-US" dirty="0"/>
              <a:t>为何要有这堂课？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E8D38951-26DC-4535-9DA5-3395CF15C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521" y="1307466"/>
            <a:ext cx="5632083" cy="5784300"/>
          </a:xfrm>
          <a:prstGeom prst="rect">
            <a:avLst/>
          </a:prstGeom>
        </p:spPr>
      </p:pic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34" y="3905369"/>
            <a:ext cx="2701417" cy="270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9"/>
          <a:stretch/>
        </p:blipFill>
        <p:spPr bwMode="auto">
          <a:xfrm>
            <a:off x="684672" y="1233872"/>
            <a:ext cx="3789815" cy="249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35203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68C571C-7BB7-49EB-81A9-DB8A8FBABC5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代码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="" xmlns:a16="http://schemas.microsoft.com/office/drawing/2014/main" id="{86243823-AEA5-416F-8061-2A37F0D8F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248251"/>
            <a:ext cx="8221186" cy="519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92920"/>
      </p:ext>
    </p:extLst>
  </p:cSld>
  <p:clrMapOvr>
    <a:masterClrMapping/>
  </p:clrMapOvr>
  <p:transition spd="med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68C571C-7BB7-49EB-81A9-DB8A8FBABC5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代码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="" xmlns:a16="http://schemas.microsoft.com/office/drawing/2014/main" id="{0587B8CE-483B-4D30-9C8C-AC5862D62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682353"/>
            <a:ext cx="10809957" cy="349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8358"/>
      </p:ext>
    </p:extLst>
  </p:cSld>
  <p:clrMapOvr>
    <a:masterClrMapping/>
  </p:clrMapOvr>
  <p:transition spd="med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B3E9FC4-A201-44B3-BE5C-B4B0AC392D3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ACcepted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="" xmlns:a16="http://schemas.microsoft.com/office/drawing/2014/main" id="{5E886DDD-C79C-4AD4-8DDD-AFDCF293A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983" y="1377670"/>
            <a:ext cx="9179015" cy="524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0569"/>
      </p:ext>
    </p:extLst>
  </p:cSld>
  <p:clrMapOvr>
    <a:masterClrMapping/>
  </p:clrMapOvr>
  <p:transition spd="med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53589" y="5359533"/>
            <a:ext cx="9582952" cy="1186892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algn="ctr"/>
            <a:r>
              <a:rPr lang="zh-CN" altLang="en-US" sz="7200" dirty="0"/>
              <a:t>例题</a:t>
            </a:r>
            <a:r>
              <a:rPr lang="en-US" altLang="zh-CN" sz="7200" dirty="0"/>
              <a:t>2</a:t>
            </a:r>
            <a:r>
              <a:rPr lang="zh-CN" altLang="en-US" sz="7200" dirty="0"/>
              <a:t>：完美立方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F4AF7738-3D91-49BF-868E-CEFAA4BB63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2" b="8200"/>
          <a:stretch/>
        </p:blipFill>
        <p:spPr>
          <a:xfrm>
            <a:off x="1382589" y="311575"/>
            <a:ext cx="8528380" cy="490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72973"/>
      </p:ext>
    </p:extLst>
  </p:cSld>
  <p:clrMapOvr>
    <a:masterClrMapping/>
  </p:clrMapOvr>
  <p:transition spd="med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</a:rPr>
              <a:t>完美立方</a:t>
            </a:r>
            <a:r>
              <a:rPr lang="zh-CN" altLang="zh-CN" dirty="0">
                <a:latin typeface="Microsoft YaHei UI" panose="020B0503020204020204" pitchFamily="34" charset="-122"/>
              </a:rPr>
              <a:t/>
            </a:r>
            <a:br>
              <a:rPr lang="zh-CN" altLang="zh-CN" dirty="0">
                <a:latin typeface="Microsoft YaHei UI" panose="020B0503020204020204" pitchFamily="34" charset="-122"/>
              </a:rPr>
            </a:b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="" xmlns:a16="http://schemas.microsoft.com/office/drawing/2014/main" id="{602E069D-1141-4300-A760-7F86F2E43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510665"/>
            <a:ext cx="10550977" cy="453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25436"/>
      </p:ext>
    </p:extLst>
  </p:cSld>
  <p:clrMapOvr>
    <a:masterClrMapping/>
  </p:clrMapOvr>
  <p:transition spd="med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86B3898-3FD4-4D72-BE6A-CA3F69211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4" y="375632"/>
            <a:ext cx="10276887" cy="632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66030"/>
      </p:ext>
    </p:extLst>
  </p:cSld>
  <p:clrMapOvr>
    <a:masterClrMapping/>
  </p:clrMapOvr>
  <p:transition spd="med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zh-CN" altLang="en-US" dirty="0"/>
              <a:t>解题思路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098" y="1285705"/>
            <a:ext cx="10470541" cy="4890370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zh-CN" dirty="0"/>
              <a:t>找不到数学公式……</a:t>
            </a:r>
          </a:p>
          <a:p>
            <a:pPr lvl="0"/>
            <a:r>
              <a:rPr lang="zh-CN" altLang="zh-CN" dirty="0"/>
              <a:t>枚举策略：</a:t>
            </a:r>
            <a:r>
              <a:rPr lang="en-US" altLang="zh-CN" b="1" dirty="0"/>
              <a:t>4</a:t>
            </a:r>
            <a:r>
              <a:rPr lang="zh-CN" altLang="zh-CN" b="1" dirty="0"/>
              <a:t>重循环枚举</a:t>
            </a:r>
            <a:r>
              <a:rPr lang="en-US" altLang="zh-CN" b="1" dirty="0" err="1"/>
              <a:t>a,b,c,d</a:t>
            </a:r>
            <a:r>
              <a:rPr lang="en-US" altLang="zh-CN" b="1" dirty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a</a:t>
            </a:r>
            <a:r>
              <a:rPr lang="zh-CN" altLang="zh-CN" dirty="0"/>
              <a:t>在最外层，</a:t>
            </a:r>
            <a:r>
              <a:rPr lang="en-US" altLang="zh-CN" dirty="0"/>
              <a:t>d</a:t>
            </a:r>
            <a:r>
              <a:rPr lang="zh-CN" altLang="zh-CN" dirty="0"/>
              <a:t>在最里层，每一层都是从小到大枚举</a:t>
            </a:r>
          </a:p>
          <a:p>
            <a:pPr lvl="0"/>
            <a:r>
              <a:rPr lang="zh-CN" altLang="zh-CN" dirty="0"/>
              <a:t>确定枚举范围：</a:t>
            </a:r>
            <a:r>
              <a:rPr lang="en-US" altLang="zh-CN" dirty="0"/>
              <a:t>a</a:t>
            </a:r>
            <a:r>
              <a:rPr lang="zh-CN" altLang="zh-CN" dirty="0"/>
              <a:t>范围</a:t>
            </a:r>
            <a:r>
              <a:rPr lang="en-US" altLang="zh-CN" dirty="0"/>
              <a:t>[2,N]</a:t>
            </a:r>
            <a:endParaRPr lang="zh-CN" altLang="zh-CN" dirty="0"/>
          </a:p>
          <a:p>
            <a:pPr lvl="0"/>
            <a:r>
              <a:rPr lang="en-US" altLang="zh-CN" dirty="0"/>
              <a:t>b</a:t>
            </a:r>
            <a:r>
              <a:rPr lang="zh-CN" altLang="zh-CN" dirty="0"/>
              <a:t>范围 </a:t>
            </a:r>
            <a:r>
              <a:rPr lang="en-US" altLang="zh-CN" dirty="0"/>
              <a:t>[2,a-1]</a:t>
            </a:r>
          </a:p>
          <a:p>
            <a:pPr lvl="0"/>
            <a:r>
              <a:rPr lang="zh-CN" altLang="en-US" dirty="0"/>
              <a:t>确定</a:t>
            </a:r>
            <a:r>
              <a:rPr lang="en-US" altLang="zh-CN" dirty="0"/>
              <a:t>c</a:t>
            </a:r>
            <a:r>
              <a:rPr lang="zh-CN" altLang="zh-CN" dirty="0"/>
              <a:t>范围 </a:t>
            </a:r>
            <a:r>
              <a:rPr lang="en-US" altLang="zh-CN" dirty="0"/>
              <a:t>[b,a-1]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zh-CN" dirty="0"/>
              <a:t>范围 </a:t>
            </a:r>
            <a:r>
              <a:rPr lang="en-US" altLang="zh-CN" dirty="0"/>
              <a:t>[c,a-1]</a:t>
            </a:r>
            <a:endParaRPr lang="zh-CN" altLang="zh-CN" dirty="0"/>
          </a:p>
        </p:txBody>
      </p:sp>
      <p:pic>
        <p:nvPicPr>
          <p:cNvPr id="1026" name="Picture 2" descr="C:\Users\apple\AppData\Local\Temp\qqpyimg158166509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540" y="1285705"/>
            <a:ext cx="558593" cy="55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98811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3675420" cy="685800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="" xmlns:a16="http://schemas.microsoft.com/office/drawing/2014/main" id="{5E70C7CF-DBCE-4405-8579-AD3563DF3B1D}"/>
              </a:ext>
            </a:extLst>
          </p:cNvPr>
          <p:cNvSpPr/>
          <p:nvPr/>
        </p:nvSpPr>
        <p:spPr>
          <a:xfrm>
            <a:off x="1234440" y="3017520"/>
            <a:ext cx="10789920" cy="2590800"/>
          </a:xfrm>
          <a:prstGeom prst="roundRect">
            <a:avLst/>
          </a:prstGeom>
          <a:solidFill>
            <a:srgbClr val="2728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2D9FE5E0-1A92-4D8C-9925-0CF138D1E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880" y="3143250"/>
            <a:ext cx="9403434" cy="229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9914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62149" y="5359533"/>
            <a:ext cx="9582952" cy="1186892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lvl="0" algn="ctr"/>
            <a:r>
              <a:rPr lang="zh-CN" altLang="en-US" sz="7200" dirty="0"/>
              <a:t>例题</a:t>
            </a:r>
            <a:r>
              <a:rPr lang="en-US" altLang="zh-CN" sz="7200" dirty="0">
                <a:latin typeface="Microsoft YaHei UI" panose="020B0503020204020204" pitchFamily="34" charset="-122"/>
              </a:rPr>
              <a:t>3</a:t>
            </a:r>
            <a:r>
              <a:rPr lang="zh-CN" altLang="en-US" sz="7200" dirty="0">
                <a:latin typeface="Microsoft YaHei UI" panose="020B0503020204020204" pitchFamily="34" charset="-122"/>
              </a:rPr>
              <a:t>：人的周期</a:t>
            </a:r>
            <a:endParaRPr lang="zh-CN" altLang="zh-CN" sz="7200" dirty="0">
              <a:latin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3297A47-1050-4FFE-A895-FB7D1E1FA0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2" b="8200"/>
          <a:stretch/>
        </p:blipFill>
        <p:spPr>
          <a:xfrm>
            <a:off x="1382589" y="311575"/>
            <a:ext cx="8528380" cy="490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56275"/>
      </p:ext>
    </p:extLst>
  </p:cSld>
  <p:clrMapOvr>
    <a:masterClrMapping/>
  </p:clrMapOvr>
  <p:transition spd="med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zh-CN" altLang="en-US" dirty="0"/>
              <a:t>人的周期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53071" y="1447800"/>
            <a:ext cx="10995590" cy="4873487"/>
          </a:xfrm>
        </p:spPr>
        <p:txBody>
          <a:bodyPr>
            <a:normAutofit/>
          </a:bodyPr>
          <a:lstStyle/>
          <a:p>
            <a:r>
              <a:rPr lang="zh-CN" altLang="zh-CN" sz="2800" dirty="0">
                <a:effectLst/>
              </a:rPr>
              <a:t>人有体力、情商、智商的高峰日子，它们分别每隔 </a:t>
            </a:r>
            <a:r>
              <a:rPr lang="en-US" altLang="zh-CN" sz="2800" dirty="0">
                <a:solidFill>
                  <a:srgbClr val="FF0000"/>
                </a:solidFill>
              </a:rPr>
              <a:t>23</a:t>
            </a:r>
            <a:r>
              <a:rPr lang="zh-CN" altLang="zh-CN" sz="2800" dirty="0"/>
              <a:t>天、</a:t>
            </a:r>
            <a:r>
              <a:rPr lang="en-US" altLang="zh-CN" sz="2800" dirty="0">
                <a:solidFill>
                  <a:srgbClr val="FF0000"/>
                </a:solidFill>
              </a:rPr>
              <a:t>28</a:t>
            </a:r>
            <a:r>
              <a:rPr lang="zh-CN" altLang="zh-CN" sz="2800" dirty="0"/>
              <a:t>天和</a:t>
            </a:r>
            <a:r>
              <a:rPr lang="en-US" altLang="zh-CN" sz="2800" dirty="0">
                <a:solidFill>
                  <a:srgbClr val="FF0000"/>
                </a:solidFill>
              </a:rPr>
              <a:t>33</a:t>
            </a:r>
            <a:r>
              <a:rPr lang="zh-CN" altLang="zh-CN" sz="2800" dirty="0"/>
              <a:t>天</a:t>
            </a:r>
            <a:r>
              <a:rPr lang="zh-CN" altLang="zh-CN" sz="2800" dirty="0">
                <a:effectLst/>
              </a:rPr>
              <a:t>出现一次。对于每个人，我们想知道从某一日起算，还要经过多少天，人的三个高峰恰好落在同一天。给定三个高峰出现的日子</a:t>
            </a:r>
            <a:r>
              <a:rPr lang="en-US" altLang="zh-CN" sz="2800" dirty="0" err="1">
                <a:effectLst/>
              </a:rPr>
              <a:t>p,e</a:t>
            </a:r>
            <a:r>
              <a:rPr lang="zh-CN" altLang="zh-CN" sz="2800" dirty="0">
                <a:effectLst/>
              </a:rPr>
              <a:t>和</a:t>
            </a:r>
            <a:r>
              <a:rPr lang="en-US" altLang="zh-CN" sz="2800" dirty="0" err="1">
                <a:effectLst/>
              </a:rPr>
              <a:t>i</a:t>
            </a:r>
            <a:r>
              <a:rPr lang="zh-CN" altLang="zh-CN" sz="2800" dirty="0">
                <a:effectLst/>
              </a:rPr>
              <a:t>（不一定是第一次高峰出现的日子）</a:t>
            </a:r>
            <a:r>
              <a:rPr lang="en-US" altLang="zh-CN" sz="2800" dirty="0">
                <a:effectLst/>
              </a:rPr>
              <a:t>,</a:t>
            </a:r>
            <a:r>
              <a:rPr lang="zh-CN" altLang="zh-CN" sz="2800" dirty="0">
                <a:effectLst/>
              </a:rPr>
              <a:t>再给定另一个起始日子</a:t>
            </a:r>
            <a:r>
              <a:rPr lang="en-US" altLang="zh-CN" sz="2800" dirty="0">
                <a:effectLst/>
              </a:rPr>
              <a:t>d</a:t>
            </a:r>
            <a:r>
              <a:rPr lang="zh-CN" altLang="zh-CN" sz="2800" dirty="0">
                <a:effectLst/>
              </a:rPr>
              <a:t>，你的任务是输出从日子</a:t>
            </a:r>
            <a:r>
              <a:rPr lang="en-US" altLang="zh-CN" sz="2800" dirty="0">
                <a:effectLst/>
              </a:rPr>
              <a:t>d</a:t>
            </a:r>
            <a:r>
              <a:rPr lang="zh-CN" altLang="zh-CN" sz="2800" dirty="0">
                <a:effectLst/>
              </a:rPr>
              <a:t>到下一个三高峰日的间隔天数。</a:t>
            </a:r>
          </a:p>
          <a:p>
            <a:r>
              <a:rPr lang="zh-CN" altLang="en-US" sz="2800" dirty="0"/>
              <a:t>注意：若</a:t>
            </a:r>
            <a:r>
              <a:rPr lang="zh-CN" altLang="zh-CN" sz="2800" dirty="0"/>
              <a:t>给定日子</a:t>
            </a:r>
            <a:r>
              <a:rPr lang="en-US" altLang="zh-CN" sz="2800" dirty="0"/>
              <a:t>d</a:t>
            </a:r>
            <a:r>
              <a:rPr lang="zh-CN" altLang="zh-CN" sz="2800" dirty="0"/>
              <a:t>为</a:t>
            </a:r>
            <a:r>
              <a:rPr lang="en-US" altLang="zh-CN" sz="2800" dirty="0"/>
              <a:t>10</a:t>
            </a:r>
            <a:r>
              <a:rPr lang="zh-CN" altLang="zh-CN" sz="2800" dirty="0"/>
              <a:t>，</a:t>
            </a:r>
            <a:r>
              <a:rPr lang="zh-CN" altLang="en-US" sz="2800" dirty="0"/>
              <a:t>假设算出</a:t>
            </a:r>
            <a:r>
              <a:rPr lang="zh-CN" altLang="zh-CN" sz="2800" dirty="0"/>
              <a:t>下次出现</a:t>
            </a:r>
            <a:r>
              <a:rPr lang="zh-CN" altLang="en-US" sz="2800" dirty="0"/>
              <a:t>的</a:t>
            </a:r>
            <a:r>
              <a:rPr lang="zh-CN" altLang="zh-CN" sz="2800" dirty="0"/>
              <a:t>三高峰日子是</a:t>
            </a:r>
            <a:r>
              <a:rPr lang="en-US" altLang="zh-CN" sz="2800" dirty="0"/>
              <a:t>12</a:t>
            </a:r>
            <a:r>
              <a:rPr lang="zh-CN" altLang="zh-CN" sz="2800" dirty="0"/>
              <a:t>，则输出</a:t>
            </a:r>
            <a:r>
              <a:rPr lang="en-US" altLang="zh-CN" sz="2800" dirty="0"/>
              <a:t>2</a:t>
            </a:r>
            <a:r>
              <a:rPr lang="zh-CN" altLang="zh-CN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1111942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查看源图像">
            <a:extLst>
              <a:ext uri="{FF2B5EF4-FFF2-40B4-BE49-F238E27FC236}">
                <a16:creationId xmlns="" xmlns:a16="http://schemas.microsoft.com/office/drawing/2014/main" id="{E606BDD0-4085-47BA-83D8-38F4646D4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745" y="1154344"/>
            <a:ext cx="7632149" cy="38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>
            <a:extLst>
              <a:ext uri="{FF2B5EF4-FFF2-40B4-BE49-F238E27FC236}">
                <a16:creationId xmlns="" xmlns:a16="http://schemas.microsoft.com/office/drawing/2014/main" id="{5F15CB9E-3E6F-4C1F-953C-EF5F84931264}"/>
              </a:ext>
            </a:extLst>
          </p:cNvPr>
          <p:cNvSpPr txBox="1">
            <a:spLocks/>
          </p:cNvSpPr>
          <p:nvPr/>
        </p:nvSpPr>
        <p:spPr>
          <a:xfrm>
            <a:off x="631004" y="5344554"/>
            <a:ext cx="10467629" cy="824549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zh-CN" sz="4200" b="0" kern="1200">
                <a:solidFill>
                  <a:schemeClr val="tx2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eaLnBrk="1" latinLnBrk="0" hangingPunct="1">
              <a:defRPr lang="zh-CN">
                <a:solidFill>
                  <a:schemeClr val="tx2"/>
                </a:solidFill>
              </a:defRPr>
            </a:lvl2pPr>
            <a:lvl3pPr eaLnBrk="1" latinLnBrk="0" hangingPunct="1">
              <a:defRPr lang="zh-CN">
                <a:solidFill>
                  <a:schemeClr val="tx2"/>
                </a:solidFill>
              </a:defRPr>
            </a:lvl3pPr>
            <a:lvl4pPr eaLnBrk="1" latinLnBrk="0" hangingPunct="1">
              <a:defRPr lang="zh-CN">
                <a:solidFill>
                  <a:schemeClr val="tx2"/>
                </a:solidFill>
              </a:defRPr>
            </a:lvl4pPr>
            <a:lvl5pPr eaLnBrk="1" latinLnBrk="0" hangingPunct="1">
              <a:defRPr lang="zh-CN">
                <a:solidFill>
                  <a:schemeClr val="tx2"/>
                </a:solidFill>
              </a:defRPr>
            </a:lvl5pPr>
            <a:lvl6pPr eaLnBrk="1" latinLnBrk="0" hangingPunct="1">
              <a:defRPr lang="zh-CN">
                <a:solidFill>
                  <a:schemeClr val="tx2"/>
                </a:solidFill>
              </a:defRPr>
            </a:lvl6pPr>
            <a:lvl7pPr eaLnBrk="1" latinLnBrk="0" hangingPunct="1">
              <a:defRPr lang="zh-CN">
                <a:solidFill>
                  <a:schemeClr val="tx2"/>
                </a:solidFill>
              </a:defRPr>
            </a:lvl7pPr>
            <a:lvl8pPr eaLnBrk="1" latinLnBrk="0" hangingPunct="1">
              <a:defRPr lang="zh-CN">
                <a:solidFill>
                  <a:schemeClr val="tx2"/>
                </a:solidFill>
              </a:defRPr>
            </a:lvl8pPr>
            <a:lvl9pPr eaLnBrk="1" latinLnBrk="0" hangingPunct="1">
              <a:defRPr lang="zh-CN"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厦大学生：达到一流</a:t>
            </a:r>
            <a:r>
              <a:rPr lang="en-US" altLang="zh-CN" dirty="0"/>
              <a:t>IT</a:t>
            </a:r>
            <a:r>
              <a:rPr lang="zh-CN" altLang="en-US" dirty="0"/>
              <a:t>企业需要的编程水平</a:t>
            </a:r>
          </a:p>
        </p:txBody>
      </p:sp>
    </p:spTree>
    <p:extLst>
      <p:ext uri="{BB962C8B-B14F-4D97-AF65-F5344CB8AC3E}">
        <p14:creationId xmlns:p14="http://schemas.microsoft.com/office/powerpoint/2010/main" val="380737257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人的周期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="" xmlns:a16="http://schemas.microsoft.com/office/drawing/2014/main" id="{ADA7CCAE-4189-4091-899B-21A059F98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018" y="1681638"/>
            <a:ext cx="11703963" cy="424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88585"/>
      </p:ext>
    </p:extLst>
  </p:cSld>
  <p:clrMapOvr>
    <a:masterClrMapping/>
  </p:clrMapOvr>
  <p:transition spd="med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62578"/>
          <a:stretch/>
        </p:blipFill>
        <p:spPr>
          <a:xfrm>
            <a:off x="306536" y="1062319"/>
            <a:ext cx="2889201" cy="559751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331" y="1044632"/>
            <a:ext cx="8447227" cy="56151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</a:rPr>
              <a:t>p</a:t>
            </a:r>
            <a:r>
              <a:rPr lang="zh-CN" altLang="zh-CN" sz="4400" dirty="0">
                <a:solidFill>
                  <a:schemeClr val="tx1"/>
                </a:solidFill>
              </a:rPr>
              <a:t>每隔 </a:t>
            </a:r>
            <a:r>
              <a:rPr lang="en-US" altLang="zh-C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</a:t>
            </a:r>
            <a:r>
              <a:rPr lang="zh-CN" altLang="zh-CN" sz="4400" dirty="0">
                <a:solidFill>
                  <a:schemeClr val="tx1"/>
                </a:solidFill>
              </a:rPr>
              <a:t>天、</a:t>
            </a:r>
            <a:r>
              <a:rPr lang="en-US" altLang="zh-CN" sz="4400" dirty="0">
                <a:solidFill>
                  <a:schemeClr val="tx1"/>
                </a:solidFill>
              </a:rPr>
              <a:t>e</a:t>
            </a:r>
            <a:r>
              <a:rPr lang="en-US" altLang="zh-C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</a:t>
            </a:r>
            <a:r>
              <a:rPr lang="zh-CN" altLang="zh-CN" sz="4400" dirty="0">
                <a:solidFill>
                  <a:schemeClr val="tx1"/>
                </a:solidFill>
              </a:rPr>
              <a:t>天</a:t>
            </a:r>
            <a:r>
              <a:rPr lang="en-US" altLang="zh-CN" sz="4400" dirty="0">
                <a:solidFill>
                  <a:schemeClr val="tx1"/>
                </a:solidFill>
              </a:rPr>
              <a:t> </a:t>
            </a:r>
            <a:r>
              <a:rPr lang="zh-CN" altLang="zh-CN" sz="4400" dirty="0">
                <a:solidFill>
                  <a:schemeClr val="tx1"/>
                </a:solidFill>
              </a:rPr>
              <a:t>和</a:t>
            </a:r>
            <a:r>
              <a:rPr lang="en-US" altLang="zh-CN" sz="4400" dirty="0">
                <a:solidFill>
                  <a:schemeClr val="tx1"/>
                </a:solidFill>
              </a:rPr>
              <a:t> </a:t>
            </a:r>
            <a:r>
              <a:rPr lang="en-US" altLang="zh-CN" sz="4400" dirty="0" err="1">
                <a:solidFill>
                  <a:schemeClr val="tx1"/>
                </a:solidFill>
              </a:rPr>
              <a:t>i</a:t>
            </a:r>
            <a:r>
              <a:rPr lang="zh-CN" altLang="en-US" sz="4400" dirty="0">
                <a:solidFill>
                  <a:schemeClr val="tx1"/>
                </a:solidFill>
              </a:rPr>
              <a:t> </a:t>
            </a:r>
            <a:r>
              <a:rPr lang="en-US" altLang="zh-C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</a:t>
            </a:r>
            <a:r>
              <a:rPr lang="zh-CN" altLang="zh-CN" sz="4400" dirty="0">
                <a:solidFill>
                  <a:schemeClr val="tx1"/>
                </a:solidFill>
              </a:rPr>
              <a:t>天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43434"/>
      </p:ext>
    </p:extLst>
  </p:cSld>
  <p:clrMapOvr>
    <a:masterClrMapping/>
  </p:clrMapOvr>
  <p:transition spd="med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zh-CN" altLang="en-US" dirty="0"/>
              <a:t>解题思路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098" y="1285705"/>
            <a:ext cx="10470541" cy="4890370"/>
          </a:xfrm>
        </p:spPr>
        <p:txBody>
          <a:bodyPr>
            <a:normAutofit/>
          </a:bodyPr>
          <a:lstStyle/>
          <a:p>
            <a:r>
              <a:rPr lang="zh-CN" altLang="zh-CN" dirty="0"/>
              <a:t>找不到数学公式……</a:t>
            </a:r>
            <a:r>
              <a:rPr lang="zh-CN" altLang="en-US" dirty="0"/>
              <a:t>除了知道</a:t>
            </a:r>
            <a:r>
              <a:rPr lang="en-US" altLang="zh-CN" dirty="0">
                <a:effectLst/>
              </a:rPr>
              <a:t>23*28*33=21252</a:t>
            </a:r>
            <a:r>
              <a:rPr lang="zh-CN" altLang="zh-CN" dirty="0">
                <a:effectLst/>
              </a:rPr>
              <a:t>天</a:t>
            </a:r>
            <a:endParaRPr lang="zh-CN" altLang="zh-CN" dirty="0"/>
          </a:p>
          <a:p>
            <a:r>
              <a:rPr lang="zh-CN" altLang="zh-CN" dirty="0"/>
              <a:t>枚举：</a:t>
            </a:r>
            <a:r>
              <a:rPr lang="zh-CN" altLang="en-US" dirty="0"/>
              <a:t>从</a:t>
            </a:r>
            <a:r>
              <a:rPr lang="en-US" altLang="zh-CN" spc="-5" dirty="0"/>
              <a:t>d+1</a:t>
            </a:r>
            <a:r>
              <a:rPr lang="zh-CN" altLang="en-US" dirty="0"/>
              <a:t>天开始，一直试到</a:t>
            </a:r>
            <a:r>
              <a:rPr lang="zh-CN" altLang="en-US" spc="5" dirty="0"/>
              <a:t>第</a:t>
            </a:r>
            <a:r>
              <a:rPr lang="en-US" altLang="zh-CN" spc="-5" dirty="0"/>
              <a:t>21252</a:t>
            </a:r>
            <a:r>
              <a:rPr lang="zh-CN" altLang="en-US" spc="-35" dirty="0"/>
              <a:t> </a:t>
            </a:r>
            <a:r>
              <a:rPr lang="zh-CN" altLang="en-US" dirty="0"/>
              <a:t>天，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看每一天</a:t>
            </a:r>
            <a:r>
              <a:rPr lang="en-US" altLang="zh-CN" dirty="0"/>
              <a:t>k</a:t>
            </a:r>
            <a:r>
              <a:rPr lang="zh-CN" altLang="en-US" dirty="0"/>
              <a:t>是否满足如下条件：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spc="-5" dirty="0">
                <a:solidFill>
                  <a:srgbClr val="FF0000"/>
                </a:solidFill>
                <a:latin typeface="Courier New"/>
                <a:cs typeface="Courier New"/>
              </a:rPr>
              <a:t>(k-p)%23==0 &amp;&amp; (k-e)%28==0 &amp;&amp; (k-</a:t>
            </a:r>
            <a:r>
              <a:rPr lang="en-US" altLang="zh-CN" b="1" spc="-5" dirty="0" err="1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lang="en-US" altLang="zh-CN" b="1" spc="-5" dirty="0">
                <a:solidFill>
                  <a:srgbClr val="FF0000"/>
                </a:solidFill>
                <a:latin typeface="Courier New"/>
                <a:cs typeface="Courier New"/>
              </a:rPr>
              <a:t>)%33==0</a:t>
            </a:r>
          </a:p>
          <a:p>
            <a:pPr marL="0" lvl="0" indent="0">
              <a:buNone/>
            </a:pPr>
            <a:endParaRPr lang="en-US" altLang="zh-CN" dirty="0"/>
          </a:p>
        </p:txBody>
      </p:sp>
      <p:pic>
        <p:nvPicPr>
          <p:cNvPr id="1026" name="Picture 2" descr="C:\Users\apple\AppData\Local\Temp\qqpyimg158166509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704" y="1444731"/>
            <a:ext cx="558593" cy="55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41190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6640"/>
            <a:ext cx="12192408" cy="562472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="" xmlns:a16="http://schemas.microsoft.com/office/drawing/2014/main" id="{162EAB8B-38AB-4883-8850-64E2B0DC3298}"/>
              </a:ext>
            </a:extLst>
          </p:cNvPr>
          <p:cNvSpPr/>
          <p:nvPr/>
        </p:nvSpPr>
        <p:spPr>
          <a:xfrm>
            <a:off x="502920" y="3794760"/>
            <a:ext cx="11490960" cy="1828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4A9FE777-429C-4D11-9903-7BFC66EBA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3854718"/>
            <a:ext cx="10798493" cy="1768842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="" xmlns:a16="http://schemas.microsoft.com/office/drawing/2014/main" id="{ED14863A-93DD-4C3D-8C82-8E98232B08F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6640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lang="zh-CN" sz="4200" b="0" kern="1200">
                <a:solidFill>
                  <a:schemeClr val="tx2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eaLnBrk="1" latinLnBrk="0" hangingPunct="1">
              <a:defRPr lang="zh-CN">
                <a:solidFill>
                  <a:schemeClr val="tx2"/>
                </a:solidFill>
              </a:defRPr>
            </a:lvl2pPr>
            <a:lvl3pPr eaLnBrk="1" latinLnBrk="0" hangingPunct="1">
              <a:defRPr lang="zh-CN">
                <a:solidFill>
                  <a:schemeClr val="tx2"/>
                </a:solidFill>
              </a:defRPr>
            </a:lvl3pPr>
            <a:lvl4pPr eaLnBrk="1" latinLnBrk="0" hangingPunct="1">
              <a:defRPr lang="zh-CN">
                <a:solidFill>
                  <a:schemeClr val="tx2"/>
                </a:solidFill>
              </a:defRPr>
            </a:lvl4pPr>
            <a:lvl5pPr eaLnBrk="1" latinLnBrk="0" hangingPunct="1">
              <a:defRPr lang="zh-CN">
                <a:solidFill>
                  <a:schemeClr val="tx2"/>
                </a:solidFill>
              </a:defRPr>
            </a:lvl5pPr>
            <a:lvl6pPr eaLnBrk="1" latinLnBrk="0" hangingPunct="1">
              <a:defRPr lang="zh-CN">
                <a:solidFill>
                  <a:schemeClr val="tx2"/>
                </a:solidFill>
              </a:defRPr>
            </a:lvl6pPr>
            <a:lvl7pPr eaLnBrk="1" latinLnBrk="0" hangingPunct="1">
              <a:defRPr lang="zh-CN">
                <a:solidFill>
                  <a:schemeClr val="tx2"/>
                </a:solidFill>
              </a:defRPr>
            </a:lvl7pPr>
            <a:lvl8pPr eaLnBrk="1" latinLnBrk="0" hangingPunct="1">
              <a:defRPr lang="zh-CN">
                <a:solidFill>
                  <a:schemeClr val="tx2"/>
                </a:solidFill>
              </a:defRPr>
            </a:lvl8pPr>
            <a:lvl9pPr eaLnBrk="1" latinLnBrk="0" hangingPunct="1">
              <a:defRPr lang="zh-CN"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sz="3600" dirty="0"/>
              <a:t>参考代码</a:t>
            </a:r>
          </a:p>
        </p:txBody>
      </p:sp>
    </p:spTree>
    <p:extLst>
      <p:ext uri="{BB962C8B-B14F-4D97-AF65-F5344CB8AC3E}">
        <p14:creationId xmlns:p14="http://schemas.microsoft.com/office/powerpoint/2010/main" val="249985350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FCFD813F-4760-46A7-BD78-7477C148C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346200"/>
            <a:ext cx="9404722" cy="5196856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="" xmlns:a16="http://schemas.microsoft.com/office/drawing/2014/main" id="{B7CFC55C-34B4-4A49-B477-D8DB9DF8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37770"/>
            <a:ext cx="9404723" cy="824549"/>
          </a:xfrm>
          <a:solidFill>
            <a:srgbClr val="00B050"/>
          </a:solidFill>
        </p:spPr>
        <p:txBody>
          <a:bodyPr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ACcepted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509535492"/>
      </p:ext>
    </p:extLst>
  </p:cSld>
  <p:clrMapOvr>
    <a:masterClrMapping/>
  </p:clrMapOvr>
  <p:transition spd="med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zh-CN" altLang="en-US" sz="4400" b="1" spc="-5" dirty="0">
                <a:latin typeface="Courier New"/>
                <a:cs typeface="Courier New"/>
              </a:rPr>
              <a:t>如何优化代码？跳着试！</a:t>
            </a:r>
            <a:r>
              <a:rPr lang="en-US" altLang="zh-CN" sz="4400" b="1" spc="-5" dirty="0">
                <a:latin typeface="Courier New"/>
                <a:cs typeface="Courier New"/>
              </a:rPr>
              <a:t/>
            </a:r>
            <a:br>
              <a:rPr lang="en-US" altLang="zh-CN" sz="4400" b="1" spc="-5" dirty="0">
                <a:latin typeface="Courier New"/>
                <a:cs typeface="Courier New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41400" indent="-457200">
              <a:lnSpc>
                <a:spcPct val="100000"/>
              </a:lnSpc>
              <a:spcBef>
                <a:spcPts val="385"/>
              </a:spcBef>
            </a:pPr>
            <a:r>
              <a:rPr lang="zh-CN" altLang="en-US" dirty="0"/>
              <a:t>利用三高峰日符合的条件设计搜索的步长，</a:t>
            </a:r>
            <a:endParaRPr lang="en-US" altLang="zh-CN" dirty="0"/>
          </a:p>
          <a:p>
            <a:pPr marL="1041400" indent="-457200">
              <a:lnSpc>
                <a:spcPct val="100000"/>
              </a:lnSpc>
              <a:spcBef>
                <a:spcPts val="385"/>
              </a:spcBef>
            </a:pPr>
            <a:r>
              <a:rPr lang="zh-CN" altLang="en-US" dirty="0"/>
              <a:t>用空循环跳过不必要的测试日。</a:t>
            </a:r>
          </a:p>
          <a:p>
            <a:pPr marL="584200" indent="0">
              <a:lnSpc>
                <a:spcPct val="100000"/>
              </a:lnSpc>
              <a:spcBef>
                <a:spcPts val="385"/>
              </a:spcBef>
              <a:buNone/>
            </a:pPr>
            <a:endParaRPr lang="nn-NO" altLang="zh-CN" b="1" spc="-5" dirty="0">
              <a:solidFill>
                <a:srgbClr val="252525"/>
              </a:solidFill>
              <a:latin typeface="Courier New"/>
              <a:cs typeface="Courier New"/>
            </a:endParaRPr>
          </a:p>
          <a:p>
            <a:pPr marL="584200" indent="0">
              <a:lnSpc>
                <a:spcPct val="100000"/>
              </a:lnSpc>
              <a:spcBef>
                <a:spcPts val="385"/>
              </a:spcBef>
              <a:buNone/>
            </a:pPr>
            <a:r>
              <a:rPr lang="nn-NO" altLang="zh-CN" b="1" spc="-5" dirty="0">
                <a:solidFill>
                  <a:srgbClr val="252525"/>
                </a:solidFill>
                <a:latin typeface="Courier New"/>
                <a:cs typeface="Courier New"/>
              </a:rPr>
              <a:t>int k;</a:t>
            </a:r>
            <a:endParaRPr lang="nn-NO" altLang="zh-CN" dirty="0">
              <a:latin typeface="Courier New"/>
              <a:cs typeface="Courier New"/>
            </a:endParaRPr>
          </a:p>
          <a:p>
            <a:pPr marL="584200" indent="0">
              <a:lnSpc>
                <a:spcPct val="100000"/>
              </a:lnSpc>
              <a:spcBef>
                <a:spcPts val="390"/>
              </a:spcBef>
              <a:buNone/>
            </a:pPr>
            <a:r>
              <a:rPr lang="nn-NO" altLang="zh-CN" b="1" spc="-5" dirty="0">
                <a:solidFill>
                  <a:srgbClr val="252525"/>
                </a:solidFill>
                <a:latin typeface="Courier New"/>
                <a:cs typeface="Courier New"/>
              </a:rPr>
              <a:t>for(k = d+1; (k-p)%23;</a:t>
            </a:r>
            <a:r>
              <a:rPr lang="nn-NO" altLang="zh-CN" b="1" spc="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lang="nn-NO" altLang="zh-CN" b="1" spc="-5" dirty="0">
                <a:solidFill>
                  <a:srgbClr val="252525"/>
                </a:solidFill>
                <a:latin typeface="Courier New"/>
                <a:cs typeface="Courier New"/>
              </a:rPr>
              <a:t>++k)</a:t>
            </a:r>
            <a:r>
              <a:rPr lang="nn-NO" altLang="zh-CN" b="1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lang="nn-NO" altLang="zh-CN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584200" indent="0">
              <a:lnSpc>
                <a:spcPct val="100000"/>
              </a:lnSpc>
              <a:spcBef>
                <a:spcPts val="380"/>
              </a:spcBef>
              <a:buNone/>
            </a:pPr>
            <a:r>
              <a:rPr lang="nn-NO" altLang="zh-CN" b="1" spc="-5" dirty="0">
                <a:solidFill>
                  <a:srgbClr val="252525"/>
                </a:solidFill>
                <a:latin typeface="Courier New"/>
                <a:cs typeface="Courier New"/>
              </a:rPr>
              <a:t>for(; (k-e)%28; </a:t>
            </a:r>
            <a:r>
              <a:rPr lang="nn-NO" altLang="zh-CN" b="1" spc="-5" dirty="0">
                <a:solidFill>
                  <a:srgbClr val="FF0000"/>
                </a:solidFill>
                <a:latin typeface="Courier New"/>
                <a:cs typeface="Courier New"/>
              </a:rPr>
              <a:t>k+=</a:t>
            </a:r>
            <a:r>
              <a:rPr lang="nn-NO" altLang="zh-CN" b="1" spc="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nn-NO" altLang="zh-CN" b="1" spc="-5" dirty="0">
                <a:solidFill>
                  <a:srgbClr val="FF0000"/>
                </a:solidFill>
                <a:latin typeface="Courier New"/>
                <a:cs typeface="Courier New"/>
              </a:rPr>
              <a:t>23</a:t>
            </a:r>
            <a:r>
              <a:rPr lang="nn-NO" altLang="zh-CN" b="1" spc="-5" dirty="0">
                <a:solidFill>
                  <a:srgbClr val="252525"/>
                </a:solidFill>
                <a:latin typeface="Courier New"/>
                <a:cs typeface="Courier New"/>
              </a:rPr>
              <a:t>)</a:t>
            </a:r>
            <a:r>
              <a:rPr lang="nn-NO" altLang="zh-CN" b="1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lang="nn-NO" altLang="zh-CN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584200" indent="0">
              <a:lnSpc>
                <a:spcPct val="100000"/>
              </a:lnSpc>
              <a:spcBef>
                <a:spcPts val="385"/>
              </a:spcBef>
              <a:buNone/>
            </a:pPr>
            <a:r>
              <a:rPr lang="nn-NO" altLang="zh-CN" b="1" spc="-5" dirty="0">
                <a:solidFill>
                  <a:srgbClr val="252525"/>
                </a:solidFill>
                <a:latin typeface="Courier New"/>
                <a:cs typeface="Courier New"/>
              </a:rPr>
              <a:t>for(; </a:t>
            </a:r>
            <a:r>
              <a:rPr lang="nn-NO" altLang="zh-CN" b="1" dirty="0">
                <a:solidFill>
                  <a:srgbClr val="252525"/>
                </a:solidFill>
                <a:latin typeface="Courier New"/>
                <a:cs typeface="Courier New"/>
              </a:rPr>
              <a:t>(k-i)%33; </a:t>
            </a:r>
            <a:r>
              <a:rPr lang="nn-NO" altLang="zh-CN" b="1" spc="-5" dirty="0">
                <a:solidFill>
                  <a:srgbClr val="FF0000"/>
                </a:solidFill>
                <a:latin typeface="Courier New"/>
                <a:cs typeface="Courier New"/>
              </a:rPr>
              <a:t>k+=</a:t>
            </a:r>
            <a:r>
              <a:rPr lang="nn-NO" altLang="zh-CN" b="1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nn-NO" altLang="zh-CN" b="1" spc="-5" dirty="0">
                <a:solidFill>
                  <a:srgbClr val="FF0000"/>
                </a:solidFill>
                <a:latin typeface="Courier New"/>
                <a:cs typeface="Courier New"/>
              </a:rPr>
              <a:t>23*28</a:t>
            </a:r>
            <a:r>
              <a:rPr lang="nn-NO" altLang="zh-CN" b="1" spc="-5" dirty="0">
                <a:solidFill>
                  <a:srgbClr val="252525"/>
                </a:solidFill>
                <a:latin typeface="Courier New"/>
                <a:cs typeface="Courier New"/>
              </a:rPr>
              <a:t>)</a:t>
            </a:r>
            <a:r>
              <a:rPr lang="nn-NO" altLang="zh-CN" b="1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</a:p>
          <a:p>
            <a:pPr marL="584200" indent="0">
              <a:lnSpc>
                <a:spcPct val="100000"/>
              </a:lnSpc>
              <a:spcBef>
                <a:spcPts val="385"/>
              </a:spcBef>
              <a:buNone/>
            </a:pPr>
            <a:endParaRPr lang="nn-NO" altLang="zh-CN" b="1" spc="-5" dirty="0">
              <a:solidFill>
                <a:srgbClr val="252525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1963356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2" y="631880"/>
            <a:ext cx="12033695" cy="595180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="" xmlns:a16="http://schemas.microsoft.com/office/drawing/2014/main" id="{8E2BA376-1154-45C7-9BA0-981F37EF177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6640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lang="zh-CN" sz="4200" b="0" kern="1200">
                <a:solidFill>
                  <a:schemeClr val="tx2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eaLnBrk="1" latinLnBrk="0" hangingPunct="1">
              <a:defRPr lang="zh-CN">
                <a:solidFill>
                  <a:schemeClr val="tx2"/>
                </a:solidFill>
              </a:defRPr>
            </a:lvl2pPr>
            <a:lvl3pPr eaLnBrk="1" latinLnBrk="0" hangingPunct="1">
              <a:defRPr lang="zh-CN">
                <a:solidFill>
                  <a:schemeClr val="tx2"/>
                </a:solidFill>
              </a:defRPr>
            </a:lvl3pPr>
            <a:lvl4pPr eaLnBrk="1" latinLnBrk="0" hangingPunct="1">
              <a:defRPr lang="zh-CN">
                <a:solidFill>
                  <a:schemeClr val="tx2"/>
                </a:solidFill>
              </a:defRPr>
            </a:lvl4pPr>
            <a:lvl5pPr eaLnBrk="1" latinLnBrk="0" hangingPunct="1">
              <a:defRPr lang="zh-CN">
                <a:solidFill>
                  <a:schemeClr val="tx2"/>
                </a:solidFill>
              </a:defRPr>
            </a:lvl5pPr>
            <a:lvl6pPr eaLnBrk="1" latinLnBrk="0" hangingPunct="1">
              <a:defRPr lang="zh-CN">
                <a:solidFill>
                  <a:schemeClr val="tx2"/>
                </a:solidFill>
              </a:defRPr>
            </a:lvl6pPr>
            <a:lvl7pPr eaLnBrk="1" latinLnBrk="0" hangingPunct="1">
              <a:defRPr lang="zh-CN">
                <a:solidFill>
                  <a:schemeClr val="tx2"/>
                </a:solidFill>
              </a:defRPr>
            </a:lvl7pPr>
            <a:lvl8pPr eaLnBrk="1" latinLnBrk="0" hangingPunct="1">
              <a:defRPr lang="zh-CN">
                <a:solidFill>
                  <a:schemeClr val="tx2"/>
                </a:solidFill>
              </a:defRPr>
            </a:lvl8pPr>
            <a:lvl9pPr eaLnBrk="1" latinLnBrk="0" hangingPunct="1">
              <a:defRPr lang="zh-CN"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sz="3600" dirty="0"/>
              <a:t>参考代码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="" xmlns:a16="http://schemas.microsoft.com/office/drawing/2014/main" id="{CD383B87-A7D6-486B-B012-6C91D1004556}"/>
              </a:ext>
            </a:extLst>
          </p:cNvPr>
          <p:cNvSpPr/>
          <p:nvPr/>
        </p:nvSpPr>
        <p:spPr>
          <a:xfrm>
            <a:off x="914400" y="3429000"/>
            <a:ext cx="11018520" cy="16611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6F92A45B-6C5D-4420-8F9B-CDD9BD4CB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737" y="3487420"/>
            <a:ext cx="10202863" cy="150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9110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="" xmlns:a16="http://schemas.microsoft.com/office/drawing/2014/main" id="{A512E610-7401-4F85-BDC2-1E0D6B3FF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925" y="1439685"/>
            <a:ext cx="9503639" cy="522323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="" xmlns:a16="http://schemas.microsoft.com/office/drawing/2014/main" id="{C4DB6776-117A-442E-BA73-08ABF3636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25" y="238125"/>
            <a:ext cx="9405938" cy="823913"/>
          </a:xfrm>
          <a:solidFill>
            <a:srgbClr val="00B050"/>
          </a:solidFill>
        </p:spPr>
        <p:txBody>
          <a:bodyPr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ACcepted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E20707D1-64C4-44BC-99CC-AC2E1925BF55}"/>
              </a:ext>
            </a:extLst>
          </p:cNvPr>
          <p:cNvSpPr/>
          <p:nvPr/>
        </p:nvSpPr>
        <p:spPr>
          <a:xfrm>
            <a:off x="7848600" y="3429000"/>
            <a:ext cx="685800" cy="1244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对话气泡: 矩形 6">
            <a:extLst>
              <a:ext uri="{FF2B5EF4-FFF2-40B4-BE49-F238E27FC236}">
                <a16:creationId xmlns="" xmlns:a16="http://schemas.microsoft.com/office/drawing/2014/main" id="{A32133C7-6E66-4E6F-B6FD-F2BF563563B1}"/>
              </a:ext>
            </a:extLst>
          </p:cNvPr>
          <p:cNvSpPr/>
          <p:nvPr/>
        </p:nvSpPr>
        <p:spPr>
          <a:xfrm>
            <a:off x="7642949" y="2122577"/>
            <a:ext cx="2407514" cy="111760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提速</a:t>
            </a:r>
            <a:r>
              <a:rPr lang="en-US" altLang="zh-CN" sz="2800" dirty="0">
                <a:solidFill>
                  <a:srgbClr val="FF0000"/>
                </a:solidFill>
              </a:rPr>
              <a:t>1or2ms</a:t>
            </a:r>
            <a:r>
              <a:rPr lang="zh-CN" altLang="en-US" sz="2800" dirty="0">
                <a:solidFill>
                  <a:srgbClr val="FF0000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50154566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28189" y="5254188"/>
            <a:ext cx="9582952" cy="1186892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lvl="0" algn="ctr"/>
            <a:r>
              <a:rPr lang="zh-CN" altLang="en-US" sz="7200" dirty="0"/>
              <a:t>例题</a:t>
            </a:r>
            <a:r>
              <a:rPr lang="en-US" altLang="zh-CN" sz="7200" dirty="0">
                <a:latin typeface="Microsoft YaHei UI" panose="020B0503020204020204" pitchFamily="34" charset="-122"/>
              </a:rPr>
              <a:t>4</a:t>
            </a:r>
            <a:r>
              <a:rPr lang="zh-CN" altLang="en-US" sz="7200" dirty="0">
                <a:latin typeface="Microsoft YaHei UI" panose="020B0503020204020204" pitchFamily="34" charset="-122"/>
              </a:rPr>
              <a:t>：假币问题</a:t>
            </a:r>
            <a:endParaRPr lang="zh-CN" altLang="zh-CN" sz="7200" dirty="0">
              <a:latin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D2D0A087-4FFD-4C97-8CEB-9607F52953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2" b="8200"/>
          <a:stretch/>
        </p:blipFill>
        <p:spPr>
          <a:xfrm>
            <a:off x="1395289" y="171875"/>
            <a:ext cx="8528380" cy="490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77638"/>
      </p:ext>
    </p:extLst>
  </p:cSld>
  <p:clrMapOvr>
    <a:masterClrMapping/>
  </p:clrMapOvr>
  <p:transition spd="med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假币问题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98474" y="1310211"/>
            <a:ext cx="9750425" cy="49762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effectLst/>
              </a:rPr>
              <a:t>林克有</a:t>
            </a:r>
            <a:r>
              <a:rPr lang="en-US" altLang="zh-CN" sz="2400" dirty="0">
                <a:solidFill>
                  <a:srgbClr val="FF0000"/>
                </a:solidFill>
                <a:effectLst/>
                <a:highlight>
                  <a:srgbClr val="FFFF00"/>
                </a:highlight>
              </a:rPr>
              <a:t>12</a:t>
            </a:r>
            <a:r>
              <a:rPr lang="zh-CN" alt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</a:rPr>
              <a:t>枚</a:t>
            </a:r>
            <a:r>
              <a:rPr lang="zh-CN" altLang="en-US" sz="2400" dirty="0">
                <a:effectLst/>
              </a:rPr>
              <a:t>银币。其中有</a:t>
            </a:r>
            <a:r>
              <a:rPr lang="en-US" altLang="zh-CN" sz="2400" dirty="0">
                <a:effectLst/>
              </a:rPr>
              <a:t>11</a:t>
            </a:r>
            <a:r>
              <a:rPr lang="zh-CN" altLang="en-US" sz="2400" dirty="0">
                <a:effectLst/>
              </a:rPr>
              <a:t>枚真币和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枚</a:t>
            </a:r>
            <a:r>
              <a:rPr lang="zh-CN" altLang="en-US" sz="2400" dirty="0">
                <a:solidFill>
                  <a:srgbClr val="FF0000"/>
                </a:solidFill>
              </a:rPr>
              <a:t>假币</a:t>
            </a:r>
            <a:r>
              <a:rPr lang="zh-CN" altLang="en-US" sz="2400" dirty="0">
                <a:effectLst/>
              </a:rPr>
              <a:t>。假币看起来和真币没有区别，但是</a:t>
            </a:r>
            <a:r>
              <a:rPr lang="zh-CN" alt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</a:rPr>
              <a:t>重量不同</a:t>
            </a:r>
            <a:r>
              <a:rPr lang="zh-CN" altLang="en-US" sz="2400" dirty="0">
                <a:effectLst/>
              </a:rPr>
              <a:t>。但林克不知道假币比真币轻还是重。</a:t>
            </a:r>
            <a:endParaRPr lang="en-US" altLang="zh-CN" sz="2400" dirty="0">
              <a:effectLst/>
            </a:endParaRPr>
          </a:p>
          <a:p>
            <a:pPr marL="0" indent="0">
              <a:buNone/>
            </a:pPr>
            <a:r>
              <a:rPr lang="zh-CN" altLang="en-US" sz="2400" dirty="0">
                <a:effectLst/>
              </a:rPr>
              <a:t>于是他向他朋友约珥借了一架天平，用这架天平称了这些币三次，然后聪明的林克</a:t>
            </a:r>
            <a:r>
              <a:rPr lang="zh-CN" alt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</a:rPr>
              <a:t>根据这三次称量结果找出假币</a:t>
            </a:r>
            <a:r>
              <a:rPr lang="zh-CN" altLang="en-US" sz="2400" dirty="0">
                <a:effectLst/>
              </a:rPr>
              <a:t>，并且能够确定假币是轻是重。如果给你林克的称量结果，你也可以找出假币并且确定假币是轻是重吗？</a:t>
            </a:r>
            <a:r>
              <a:rPr lang="zh-CN" altLang="en-US" sz="2400" dirty="0">
                <a:solidFill>
                  <a:srgbClr val="FF0000"/>
                </a:solidFill>
                <a:effectLst/>
              </a:rPr>
              <a:t>（数据保证一定能找出来）</a:t>
            </a:r>
            <a:r>
              <a:rPr lang="zh-CN" altLang="en-US" sz="2400" dirty="0">
                <a:effectLst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6607249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587" y="1337351"/>
            <a:ext cx="6674020" cy="524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</p:spPr>
        <p:txBody>
          <a:bodyPr/>
          <a:lstStyle/>
          <a:p>
            <a:pPr algn="ctr"/>
            <a:r>
              <a:rPr lang="zh-CN" altLang="en-US" dirty="0" smtClean="0"/>
              <a:t>在线编程（</a:t>
            </a:r>
            <a:r>
              <a:rPr lang="en-US" altLang="zh-CN" dirty="0"/>
              <a:t> </a:t>
            </a:r>
            <a:r>
              <a:rPr lang="en-US" altLang="zh-CN" dirty="0" err="1"/>
              <a:t>xmuoj</a:t>
            </a:r>
            <a:r>
              <a:rPr lang="en-US" altLang="zh-CN" dirty="0"/>
              <a:t> 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acwing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7635542"/>
      </p:ext>
    </p:extLst>
  </p:cSld>
  <p:clrMapOvr>
    <a:masterClrMapping/>
  </p:clrMapOvr>
  <p:transition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D798187A-3B2A-4298-99E5-8042238488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82"/>
          <a:stretch/>
        </p:blipFill>
        <p:spPr>
          <a:xfrm>
            <a:off x="190500" y="254000"/>
            <a:ext cx="3613426" cy="1770046"/>
          </a:xfrm>
          <a:prstGeom prst="rect">
            <a:avLst/>
          </a:prstGeom>
        </p:spPr>
      </p:pic>
      <p:pic>
        <p:nvPicPr>
          <p:cNvPr id="7" name="内容占位符 6">
            <a:extLst>
              <a:ext uri="{FF2B5EF4-FFF2-40B4-BE49-F238E27FC236}">
                <a16:creationId xmlns="" xmlns:a16="http://schemas.microsoft.com/office/drawing/2014/main" id="{DFD244EC-39FA-423C-8E2C-691AE3B8B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500" y="2133600"/>
            <a:ext cx="10289628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5740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485900"/>
            <a:ext cx="10634918" cy="367030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="" xmlns:a16="http://schemas.microsoft.com/office/drawing/2014/main" id="{8CA6D11E-F7E5-49A6-81F4-BA2054CA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重要：天平左右的硬币数总是相等的</a:t>
            </a:r>
          </a:p>
        </p:txBody>
      </p:sp>
    </p:spTree>
    <p:extLst>
      <p:ext uri="{BB962C8B-B14F-4D97-AF65-F5344CB8AC3E}">
        <p14:creationId xmlns:p14="http://schemas.microsoft.com/office/powerpoint/2010/main" val="78109786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10AD124-1F89-4D99-A401-59A41462D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71" y="294249"/>
            <a:ext cx="9404723" cy="824549"/>
          </a:xfrm>
        </p:spPr>
        <p:txBody>
          <a:bodyPr/>
          <a:lstStyle/>
          <a:p>
            <a:r>
              <a:rPr lang="zh-CN" altLang="en-US" dirty="0"/>
              <a:t>分析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759B033-5412-4476-B0AE-F386E279E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071" y="2040276"/>
            <a:ext cx="10935955" cy="429789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如何存储</a:t>
            </a:r>
            <a:r>
              <a:rPr lang="en-US" altLang="zh-CN" dirty="0"/>
              <a:t>3</a:t>
            </a:r>
            <a:r>
              <a:rPr lang="zh-CN" altLang="en-US" dirty="0"/>
              <a:t>次测量结果的数据（</a:t>
            </a:r>
            <a:r>
              <a:rPr lang="en-US" altLang="zh-CN" dirty="0"/>
              <a:t>3</a:t>
            </a:r>
            <a:r>
              <a:rPr lang="zh-CN" altLang="en-US" dirty="0"/>
              <a:t>行字符串，每行</a:t>
            </a:r>
            <a:r>
              <a:rPr lang="en-US" altLang="zh-CN" dirty="0"/>
              <a:t>3</a:t>
            </a:r>
            <a:r>
              <a:rPr lang="zh-CN" altLang="en-US" dirty="0"/>
              <a:t>串字符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even</a:t>
            </a:r>
            <a:r>
              <a:rPr lang="zh-CN" altLang="en-US" dirty="0"/>
              <a:t>那行字符串左右两边包含的所有字符都是真币</a:t>
            </a:r>
            <a:endParaRPr lang="en-US" altLang="zh-CN" dirty="0"/>
          </a:p>
          <a:p>
            <a:r>
              <a:rPr lang="zh-CN" altLang="en-US" dirty="0"/>
              <a:t>如果假币是轻的，那一定出现在</a:t>
            </a:r>
            <a:r>
              <a:rPr lang="en-US" altLang="zh-CN" dirty="0"/>
              <a:t>UP</a:t>
            </a:r>
            <a:r>
              <a:rPr lang="zh-CN" altLang="en-US" dirty="0"/>
              <a:t>的那端</a:t>
            </a:r>
            <a:endParaRPr lang="en-US" altLang="zh-CN" dirty="0"/>
          </a:p>
          <a:p>
            <a:r>
              <a:rPr lang="zh-CN" altLang="en-US" dirty="0"/>
              <a:t>如果假币是重的，那一定出现在</a:t>
            </a:r>
            <a:r>
              <a:rPr lang="en-US" altLang="zh-CN" dirty="0"/>
              <a:t>DOWN</a:t>
            </a:r>
            <a:r>
              <a:rPr lang="zh-CN" altLang="en-US" dirty="0"/>
              <a:t>的那端</a:t>
            </a:r>
            <a:endParaRPr lang="en-US" altLang="zh-CN" dirty="0"/>
          </a:p>
          <a:p>
            <a:r>
              <a:rPr lang="zh-CN" altLang="en-US" dirty="0"/>
              <a:t>枚举所有银币，测试两种情况：轻 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2C61FBC2-61BE-45A1-805E-942278F048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82"/>
          <a:stretch/>
        </p:blipFill>
        <p:spPr>
          <a:xfrm>
            <a:off x="3281698" y="116336"/>
            <a:ext cx="3613426" cy="177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8255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zh-CN" altLang="en-US" dirty="0"/>
              <a:t>数据结构设计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071" y="1447800"/>
            <a:ext cx="11526229" cy="4890370"/>
          </a:xfrm>
        </p:spPr>
        <p:txBody>
          <a:bodyPr/>
          <a:lstStyle/>
          <a:p>
            <a:pPr marL="1041400" indent="-457200">
              <a:lnSpc>
                <a:spcPct val="100000"/>
              </a:lnSpc>
              <a:spcBef>
                <a:spcPts val="385"/>
              </a:spcBef>
            </a:pPr>
            <a:r>
              <a:rPr lang="en-US" altLang="zh-CN" spc="-5" dirty="0">
                <a:solidFill>
                  <a:srgbClr val="25252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/>
              </a:rPr>
              <a:t>3</a:t>
            </a:r>
            <a:r>
              <a:rPr lang="zh-CN" altLang="en-US" spc="-5" dirty="0">
                <a:solidFill>
                  <a:srgbClr val="25252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/>
              </a:rPr>
              <a:t>组天平数据，采用</a:t>
            </a:r>
            <a:r>
              <a:rPr lang="en-US" altLang="zh-CN" spc="-5" dirty="0">
                <a:solidFill>
                  <a:srgbClr val="25252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/>
              </a:rPr>
              <a:t>string</a:t>
            </a:r>
            <a:r>
              <a:rPr lang="zh-CN" altLang="en-US" spc="-5" dirty="0">
                <a:solidFill>
                  <a:srgbClr val="25252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/>
              </a:rPr>
              <a:t>数组存储即可</a:t>
            </a:r>
            <a:endParaRPr lang="en-US" altLang="zh-CN" spc="-5" dirty="0">
              <a:solidFill>
                <a:srgbClr val="25252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/>
            </a:endParaRPr>
          </a:p>
          <a:p>
            <a:pPr marL="1041400" indent="-457200">
              <a:lnSpc>
                <a:spcPct val="100000"/>
              </a:lnSpc>
              <a:spcBef>
                <a:spcPts val="385"/>
              </a:spcBef>
            </a:pPr>
            <a:r>
              <a:rPr lang="zh-CN" altLang="en-US" spc="-5" dirty="0">
                <a:solidFill>
                  <a:srgbClr val="25252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/>
              </a:rPr>
              <a:t>天平数据的数据读入</a:t>
            </a:r>
            <a:endParaRPr lang="en-US" altLang="zh-CN" b="1" spc="-5" dirty="0">
              <a:solidFill>
                <a:srgbClr val="252525"/>
              </a:solidFill>
              <a:latin typeface="Courier New"/>
              <a:cs typeface="Courier New"/>
            </a:endParaRPr>
          </a:p>
          <a:p>
            <a:pPr marL="1041400" indent="-457200">
              <a:lnSpc>
                <a:spcPct val="100000"/>
              </a:lnSpc>
              <a:spcBef>
                <a:spcPts val="385"/>
              </a:spcBef>
            </a:pPr>
            <a:endParaRPr lang="nn-NO" altLang="zh-CN" b="1" spc="-5" dirty="0">
              <a:solidFill>
                <a:srgbClr val="252525"/>
              </a:solidFill>
              <a:latin typeface="Courier New"/>
              <a:cs typeface="Courier New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8A2C24D4-2D56-4ED6-9888-D6A41C276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71" y="2812386"/>
            <a:ext cx="4067691" cy="20584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A5D2B4BE-D386-4196-83E0-C05915AD3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098" y="2812386"/>
            <a:ext cx="7283202" cy="291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192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zh-CN" altLang="en-US" dirty="0"/>
              <a:t>算法设计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098" y="1285705"/>
            <a:ext cx="10470541" cy="4890370"/>
          </a:xfrm>
        </p:spPr>
        <p:txBody>
          <a:bodyPr>
            <a:normAutofit/>
          </a:bodyPr>
          <a:lstStyle/>
          <a:p>
            <a:r>
              <a:rPr lang="zh-CN" altLang="en-US" dirty="0"/>
              <a:t>没有数学公式，所以需要把每一枚钱币都试过一遍，看看是否符合</a:t>
            </a:r>
            <a:r>
              <a:rPr lang="en-US" altLang="zh-CN" dirty="0"/>
              <a:t>3</a:t>
            </a:r>
            <a:r>
              <a:rPr lang="zh-CN" altLang="en-US" dirty="0"/>
              <a:t>组数据的测量结果。</a:t>
            </a:r>
            <a:endParaRPr lang="en-US" altLang="zh-CN" dirty="0"/>
          </a:p>
          <a:p>
            <a:r>
              <a:rPr lang="zh-CN" altLang="zh-CN" dirty="0"/>
              <a:t>枚举</a:t>
            </a:r>
            <a:r>
              <a:rPr lang="zh-CN" altLang="en-US" dirty="0"/>
              <a:t>范围</a:t>
            </a:r>
            <a:r>
              <a:rPr lang="zh-CN" altLang="zh-CN" dirty="0"/>
              <a:t>：</a:t>
            </a:r>
            <a:r>
              <a:rPr lang="zh-CN" altLang="en-US" dirty="0"/>
              <a:t>假定</a:t>
            </a:r>
            <a:r>
              <a:rPr lang="en-US" altLang="zh-CN" dirty="0" err="1"/>
              <a:t>iCoin</a:t>
            </a:r>
            <a:r>
              <a:rPr lang="zh-CN" altLang="en-US" dirty="0"/>
              <a:t>是假币 </a:t>
            </a:r>
            <a:r>
              <a:rPr lang="en-US" altLang="zh-CN" dirty="0"/>
              <a:t>A&lt;=</a:t>
            </a:r>
            <a:r>
              <a:rPr lang="en-US" altLang="zh-CN" dirty="0" err="1"/>
              <a:t>iCoin</a:t>
            </a:r>
            <a:r>
              <a:rPr lang="en-US" altLang="zh-CN" dirty="0"/>
              <a:t>&lt;=L</a:t>
            </a:r>
          </a:p>
          <a:p>
            <a:r>
              <a:rPr lang="zh-CN" altLang="en-US" dirty="0"/>
              <a:t>测试条件：假定</a:t>
            </a:r>
            <a:r>
              <a:rPr lang="en-US" altLang="zh-CN" dirty="0" err="1"/>
              <a:t>iCoin</a:t>
            </a:r>
            <a:r>
              <a:rPr lang="zh-CN" altLang="en-US" dirty="0"/>
              <a:t>比较轻，若</a:t>
            </a:r>
            <a:r>
              <a:rPr lang="en-US" altLang="zh-CN" dirty="0"/>
              <a:t>3</a:t>
            </a:r>
            <a:r>
              <a:rPr lang="zh-CN" altLang="en-US" dirty="0"/>
              <a:t>组数据都测试通过，问题解决；否则假定</a:t>
            </a:r>
            <a:r>
              <a:rPr lang="en-US" altLang="zh-CN" dirty="0" err="1"/>
              <a:t>iCoin</a:t>
            </a:r>
            <a:r>
              <a:rPr lang="zh-CN" altLang="en-US" dirty="0"/>
              <a:t>比较重，重复</a:t>
            </a:r>
            <a:r>
              <a:rPr lang="en-US" altLang="zh-CN" dirty="0"/>
              <a:t>3</a:t>
            </a:r>
            <a:r>
              <a:rPr lang="zh-CN" altLang="en-US" dirty="0"/>
              <a:t>组测试，输出结果。</a:t>
            </a:r>
            <a:endParaRPr lang="en-US" altLang="zh-CN" dirty="0"/>
          </a:p>
        </p:txBody>
      </p:sp>
      <p:pic>
        <p:nvPicPr>
          <p:cNvPr id="1026" name="Picture 2" descr="C:\Users\apple\AppData\Local\Temp\qqpyimg158166509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056" y="2232131"/>
            <a:ext cx="558593" cy="55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74355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zh-CN" altLang="en-US" dirty="0"/>
              <a:t>参考代码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08EF95BB-704D-4CB9-95CD-F8D87E841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12" y="1198562"/>
            <a:ext cx="9844088" cy="529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61566"/>
      </p:ext>
    </p:extLst>
  </p:cSld>
  <p:clrMapOvr>
    <a:masterClrMapping/>
  </p:clrMapOvr>
  <p:transition spd="med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isFeitCoin</a:t>
            </a:r>
            <a:r>
              <a:rPr lang="zh-CN" altLang="en-US" dirty="0">
                <a:solidFill>
                  <a:schemeClr val="tx1"/>
                </a:solidFill>
              </a:rPr>
              <a:t> 函数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="" xmlns:a16="http://schemas.microsoft.com/office/drawing/2014/main" id="{1E90B456-A1E0-4E3D-AE20-2BCA03A38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100" y="1172765"/>
            <a:ext cx="9612769" cy="451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97027"/>
      </p:ext>
    </p:extLst>
  </p:cSld>
  <p:clrMapOvr>
    <a:masterClrMapping/>
  </p:clrMapOvr>
  <p:transition spd="med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30" y="237770"/>
            <a:ext cx="9404723" cy="1057630"/>
          </a:xfrm>
          <a:solidFill>
            <a:srgbClr val="7030A0"/>
          </a:solidFill>
        </p:spPr>
        <p:txBody>
          <a:bodyPr/>
          <a:lstStyle/>
          <a:p>
            <a:r>
              <a:rPr lang="zh-CN" altLang="en-US" sz="3200" dirty="0"/>
              <a:t>使用</a:t>
            </a:r>
            <a:r>
              <a:rPr lang="en-US" altLang="zh-CN" sz="3200" dirty="0"/>
              <a:t>string</a:t>
            </a:r>
            <a:r>
              <a:rPr lang="zh-CN" altLang="en-US" sz="3200" dirty="0"/>
              <a:t>的</a:t>
            </a:r>
            <a:r>
              <a:rPr lang="en-US" altLang="zh-CN" sz="3200" dirty="0"/>
              <a:t>find</a:t>
            </a:r>
            <a:r>
              <a:rPr lang="zh-CN" altLang="en-US" sz="3200" dirty="0"/>
              <a:t>函数判断字符串是否包含</a:t>
            </a:r>
            <a:r>
              <a:rPr lang="en-US" altLang="zh-CN" sz="3200" dirty="0" err="1"/>
              <a:t>iCoin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/>
              <a:t>string::</a:t>
            </a:r>
            <a:r>
              <a:rPr lang="en-US" altLang="zh-CN" sz="3200" dirty="0" err="1"/>
              <a:t>npos</a:t>
            </a:r>
            <a:r>
              <a:rPr lang="zh-CN" altLang="en-US" sz="3200" dirty="0"/>
              <a:t>表示没找到</a:t>
            </a:r>
            <a:endParaRPr lang="zh-CN" altLang="en-US" sz="36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D85D0BE3-9369-4056-A723-40A075136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328493"/>
            <a:ext cx="9718070" cy="529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01215"/>
      </p:ext>
    </p:extLst>
  </p:cSld>
  <p:clrMapOvr>
    <a:masterClrMapping/>
  </p:clrMapOvr>
  <p:transition spd="med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DD8E1C3-E553-42A0-B5A5-D7C1D4F30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030" y="474507"/>
            <a:ext cx="9404723" cy="926454"/>
          </a:xfrm>
          <a:solidFill>
            <a:srgbClr val="7030A0"/>
          </a:solidFill>
        </p:spPr>
        <p:txBody>
          <a:bodyPr/>
          <a:lstStyle/>
          <a:p>
            <a:pPr algn="ctr"/>
            <a:r>
              <a:rPr lang="en-US" altLang="zh-CN" dirty="0" smtClean="0"/>
              <a:t>Day1</a:t>
            </a:r>
            <a:r>
              <a:rPr lang="zh-CN" altLang="en-US" dirty="0" smtClean="0"/>
              <a:t>必做题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36" y="2109612"/>
            <a:ext cx="9436517" cy="301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77706"/>
      </p:ext>
    </p:extLst>
  </p:cSld>
  <p:clrMapOvr>
    <a:masterClrMapping/>
  </p:clrMapOvr>
  <p:transition spd="med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30" y="237771"/>
            <a:ext cx="9681718" cy="810854"/>
          </a:xfrm>
          <a:solidFill>
            <a:srgbClr val="7030A0"/>
          </a:solidFill>
        </p:spPr>
        <p:txBody>
          <a:bodyPr/>
          <a:lstStyle/>
          <a:p>
            <a:r>
              <a:rPr lang="en-US" altLang="zh-CN" sz="3600" dirty="0" smtClean="0"/>
              <a:t>1.</a:t>
            </a:r>
            <a:r>
              <a:rPr lang="zh-CN" altLang="en-US" sz="3600" dirty="0" smtClean="0"/>
              <a:t>扫码加入在线编程学社 </a:t>
            </a:r>
            <a:r>
              <a:rPr lang="en-US" altLang="zh-CN" sz="3600" dirty="0" smtClean="0"/>
              <a:t>2.</a:t>
            </a:r>
            <a:r>
              <a:rPr lang="zh-CN" altLang="en-US" sz="3600" dirty="0" smtClean="0"/>
              <a:t>拼团每日一题 </a:t>
            </a:r>
            <a:endParaRPr lang="zh-CN" altLang="en-US" sz="36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99"/>
          <a:stretch/>
        </p:blipFill>
        <p:spPr>
          <a:xfrm>
            <a:off x="645130" y="1271630"/>
            <a:ext cx="3517481" cy="5380583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21884"/>
          <a:stretch/>
        </p:blipFill>
        <p:spPr>
          <a:xfrm>
            <a:off x="4434849" y="1271630"/>
            <a:ext cx="6275467" cy="216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2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29" y="95157"/>
            <a:ext cx="9404723" cy="1523918"/>
          </a:xfrm>
          <a:solidFill>
            <a:srgbClr val="7030A0"/>
          </a:solidFill>
        </p:spPr>
        <p:txBody>
          <a:bodyPr/>
          <a:lstStyle/>
          <a:p>
            <a:pPr algn="ctr"/>
            <a:r>
              <a:rPr lang="en-US" altLang="zh-CN" sz="3200" dirty="0"/>
              <a:t>5DG</a:t>
            </a:r>
            <a:r>
              <a:rPr lang="zh-CN" altLang="en-US" sz="3200" dirty="0"/>
              <a:t>在线编程 </a:t>
            </a:r>
            <a:r>
              <a:rPr lang="en-US" altLang="zh-CN" sz="3200" dirty="0">
                <a:hlinkClick r:id="rId2"/>
              </a:rPr>
              <a:t>http://</a:t>
            </a:r>
            <a:r>
              <a:rPr lang="en-US" altLang="zh-CN" sz="3200" dirty="0" smtClean="0">
                <a:hlinkClick r:id="rId2"/>
              </a:rPr>
              <a:t>xmuoj.com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用户名：学号，密码</a:t>
            </a:r>
            <a:r>
              <a:rPr lang="en-US" altLang="zh-CN" sz="3200" dirty="0" smtClean="0"/>
              <a:t>:123456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zh-CN" altLang="en-US" sz="3200" dirty="0" smtClean="0"/>
              <a:t>第一周试炼密码：</a:t>
            </a:r>
            <a:r>
              <a:rPr lang="en-US" altLang="zh-CN" sz="3200" dirty="0" err="1" smtClean="0"/>
              <a:t>ilovexmu</a:t>
            </a:r>
            <a:endParaRPr lang="zh-CN" altLang="en-US" sz="3200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1482" y="1729465"/>
            <a:ext cx="7912016" cy="502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03387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30" y="237771"/>
            <a:ext cx="9681718" cy="810854"/>
          </a:xfrm>
          <a:solidFill>
            <a:srgbClr val="7030A0"/>
          </a:solidFill>
        </p:spPr>
        <p:txBody>
          <a:bodyPr/>
          <a:lstStyle/>
          <a:p>
            <a:r>
              <a:rPr lang="zh-CN" altLang="en-US" sz="3600" dirty="0" smtClean="0"/>
              <a:t>推荐刷题网站：</a:t>
            </a:r>
            <a:r>
              <a:rPr lang="en-US" altLang="zh-CN" sz="3600" dirty="0"/>
              <a:t>https://</a:t>
            </a:r>
            <a:r>
              <a:rPr lang="en-US" altLang="zh-CN" sz="3600" dirty="0" smtClean="0"/>
              <a:t>www.acwing.com/</a:t>
            </a:r>
            <a:endParaRPr lang="zh-CN" altLang="en-US" sz="36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936" y="1464578"/>
            <a:ext cx="10019992" cy="489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6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>
            <a:noAutofit/>
          </a:bodyPr>
          <a:lstStyle/>
          <a:p>
            <a:r>
              <a:rPr lang="zh-CN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授课方式</a:t>
            </a:r>
            <a:endParaRPr lang="zh-CN" altLang="en-US" dirty="0">
              <a:latin typeface="Segoe UI Light" panose="020B0502040204020203" pitchFamily="34" charset="0"/>
              <a:ea typeface="宋体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dirty="0" smtClean="0"/>
              <a:t>第</a:t>
            </a:r>
            <a:r>
              <a:rPr lang="en-US" altLang="zh-CN" dirty="0"/>
              <a:t>1</a:t>
            </a:r>
            <a:r>
              <a:rPr lang="zh-CN" altLang="en-US" dirty="0" smtClean="0"/>
              <a:t>周 </a:t>
            </a:r>
            <a:r>
              <a:rPr lang="en-US" altLang="zh-CN" dirty="0"/>
              <a:t>–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周 </a:t>
            </a:r>
            <a:endParaRPr lang="zh-CN" altLang="en-US" b="1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dirty="0"/>
              <a:t> </a:t>
            </a:r>
            <a:r>
              <a:rPr lang="zh-CN" altLang="en-US" dirty="0">
                <a:ea typeface="宋体" panose="02010600030101010101" pitchFamily="2" charset="-122"/>
              </a:rPr>
              <a:t>例题讲解 </a:t>
            </a:r>
            <a:r>
              <a:rPr lang="en-US" altLang="zh-CN" dirty="0">
                <a:ea typeface="宋体" panose="02010600030101010101" pitchFamily="2" charset="-122"/>
              </a:rPr>
              <a:t>【</a:t>
            </a:r>
            <a:r>
              <a:rPr lang="zh-CN" altLang="en-US" dirty="0">
                <a:ea typeface="宋体" panose="02010600030101010101" pitchFamily="2" charset="-122"/>
              </a:rPr>
              <a:t>常用算法讲解</a:t>
            </a:r>
            <a:r>
              <a:rPr lang="en-US" altLang="zh-CN" dirty="0">
                <a:ea typeface="宋体" panose="02010600030101010101" pitchFamily="2" charset="-122"/>
              </a:rPr>
              <a:t>】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dirty="0">
                <a:ea typeface="宋体" panose="02010600030101010101" pitchFamily="2" charset="-122"/>
              </a:rPr>
              <a:t> 上机实训</a:t>
            </a:r>
            <a:r>
              <a:rPr lang="en-US" altLang="zh-CN" dirty="0">
                <a:ea typeface="宋体" panose="02010600030101010101" pitchFamily="2" charset="-122"/>
              </a:rPr>
              <a:t>【</a:t>
            </a:r>
            <a:r>
              <a:rPr lang="zh-CN" altLang="en-US" dirty="0">
                <a:ea typeface="宋体" panose="02010600030101010101" pitchFamily="2" charset="-122"/>
              </a:rPr>
              <a:t>在线编程 （</a:t>
            </a:r>
            <a:r>
              <a:rPr lang="en-US" altLang="zh-CN" sz="3200" dirty="0">
                <a:hlinkClick r:id="rId2"/>
              </a:rPr>
              <a:t>http://xmuoj.com</a:t>
            </a:r>
            <a:r>
              <a:rPr lang="zh-CN" altLang="en-US" sz="3200" dirty="0"/>
              <a:t>）</a:t>
            </a:r>
            <a:r>
              <a:rPr lang="en-US" altLang="zh-CN" sz="3200" dirty="0"/>
              <a:t>】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b="1" dirty="0" smtClean="0">
                <a:ea typeface="宋体" panose="02010600030101010101" pitchFamily="2" charset="-122"/>
              </a:rPr>
              <a:t>第</a:t>
            </a:r>
            <a:r>
              <a:rPr lang="en-US" altLang="zh-CN" b="1" dirty="0" smtClean="0">
                <a:ea typeface="宋体" panose="02010600030101010101" pitchFamily="2" charset="-122"/>
              </a:rPr>
              <a:t>5</a:t>
            </a:r>
            <a:r>
              <a:rPr lang="zh-CN" altLang="en-US" b="1" dirty="0" smtClean="0">
                <a:ea typeface="宋体" panose="02010600030101010101" pitchFamily="2" charset="-122"/>
              </a:rPr>
              <a:t>周：刷题战绩报告与</a:t>
            </a:r>
            <a:r>
              <a:rPr lang="en-US" altLang="zh-CN" b="1" dirty="0" smtClean="0">
                <a:ea typeface="宋体" panose="02010600030101010101" pitchFamily="2" charset="-122"/>
              </a:rPr>
              <a:t>C++</a:t>
            </a:r>
            <a:r>
              <a:rPr lang="zh-CN" altLang="en-US" b="1" dirty="0" smtClean="0">
                <a:ea typeface="宋体" panose="02010600030101010101" pitchFamily="2" charset="-122"/>
              </a:rPr>
              <a:t>项目报告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dirty="0" smtClean="0"/>
              <a:t>个人汇报（刷题战绩）</a:t>
            </a:r>
            <a:endParaRPr lang="en-US" altLang="zh-CN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dirty="0" smtClean="0"/>
              <a:t>团队汇报（</a:t>
            </a:r>
            <a:r>
              <a:rPr lang="en-US" altLang="zh-CN" dirty="0" smtClean="0"/>
              <a:t>C++</a:t>
            </a:r>
            <a:r>
              <a:rPr lang="zh-CN" altLang="en-US" dirty="0" smtClean="0"/>
              <a:t>项目）</a:t>
            </a:r>
            <a:endParaRPr lang="zh-CN" altLang="en-US" dirty="0"/>
          </a:p>
        </p:txBody>
      </p:sp>
      <p:sp>
        <p:nvSpPr>
          <p:cNvPr id="38" name="Content Placeholder 17"/>
          <p:cNvSpPr txBox="1"/>
          <p:nvPr/>
        </p:nvSpPr>
        <p:spPr>
          <a:xfrm>
            <a:off x="892175" y="1442085"/>
            <a:ext cx="10253345" cy="51276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endParaRPr lang="zh-CN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898048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zh-CN" altLang="en-US" dirty="0"/>
              <a:t>成绩评定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951" y="1216404"/>
            <a:ext cx="11094076" cy="5121766"/>
          </a:xfrm>
        </p:spPr>
        <p:txBody>
          <a:bodyPr>
            <a:normAutofit fontScale="70000" lnSpcReduction="20000"/>
          </a:bodyPr>
          <a:lstStyle/>
          <a:p>
            <a:pPr lvl="0">
              <a:buFont typeface="Wingdings" panose="05000000000000000000" pitchFamily="2" charset="2"/>
              <a:buChar char="q"/>
              <a:defRPr/>
            </a:pPr>
            <a:r>
              <a:rPr lang="zh-CN" altLang="en-US" sz="3000" b="1" dirty="0"/>
              <a:t> 成绩组成：（百分制）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zh-CN" sz="2700" b="1" dirty="0">
                <a:ea typeface="宋体" panose="02010600030101010101" pitchFamily="2" charset="-122"/>
              </a:rPr>
              <a:t>1.</a:t>
            </a:r>
            <a:r>
              <a:rPr lang="zh-CN" altLang="en-US" sz="2700" b="1" dirty="0">
                <a:ea typeface="宋体" panose="02010600030101010101" pitchFamily="2" charset="-122"/>
              </a:rPr>
              <a:t>考勤成绩</a:t>
            </a:r>
            <a:r>
              <a:rPr lang="en-US" altLang="zh-CN" sz="2700" b="1" dirty="0" smtClean="0">
                <a:ea typeface="宋体" panose="02010600030101010101" pitchFamily="2" charset="-122"/>
              </a:rPr>
              <a:t>: 20</a:t>
            </a:r>
            <a:r>
              <a:rPr lang="en-US" altLang="zh-CN" sz="2700" b="1" dirty="0">
                <a:ea typeface="宋体" panose="02010600030101010101" pitchFamily="2" charset="-122"/>
              </a:rPr>
              <a:t>%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zh-CN" sz="2700" b="1" dirty="0">
                <a:ea typeface="宋体" panose="02010600030101010101" pitchFamily="2" charset="-122"/>
              </a:rPr>
              <a:t>2.</a:t>
            </a:r>
            <a:r>
              <a:rPr lang="zh-CN" altLang="en-US" sz="2700" b="1" dirty="0">
                <a:ea typeface="宋体" panose="02010600030101010101" pitchFamily="2" charset="-122"/>
              </a:rPr>
              <a:t>平时实验</a:t>
            </a:r>
            <a:r>
              <a:rPr lang="zh-CN" altLang="en-US" sz="2700" b="1" dirty="0" smtClean="0">
                <a:ea typeface="宋体" panose="02010600030101010101" pitchFamily="2" charset="-122"/>
              </a:rPr>
              <a:t>成绩</a:t>
            </a:r>
            <a:r>
              <a:rPr lang="en-US" altLang="zh-CN" sz="2700" b="1" dirty="0" smtClean="0">
                <a:ea typeface="宋体" panose="02010600030101010101" pitchFamily="2" charset="-122"/>
              </a:rPr>
              <a:t>: 60%</a:t>
            </a:r>
            <a:r>
              <a:rPr lang="zh-CN" altLang="en-US" sz="2700" b="1" dirty="0" smtClean="0">
                <a:ea typeface="宋体" panose="02010600030101010101" pitchFamily="2" charset="-122"/>
              </a:rPr>
              <a:t> </a:t>
            </a:r>
            <a:endParaRPr lang="en-US" altLang="zh-CN" sz="2700" b="1" dirty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zh-CN" sz="2700" b="1" dirty="0">
                <a:ea typeface="宋体" panose="02010600030101010101" pitchFamily="2" charset="-122"/>
              </a:rPr>
              <a:t>4</a:t>
            </a:r>
            <a:r>
              <a:rPr lang="en-US" altLang="zh-CN" sz="2700" b="1" dirty="0" smtClean="0">
                <a:ea typeface="宋体" panose="02010600030101010101" pitchFamily="2" charset="-122"/>
              </a:rPr>
              <a:t>.</a:t>
            </a:r>
            <a:r>
              <a:rPr lang="zh-CN" altLang="en-US" sz="2700" b="1" dirty="0" smtClean="0">
                <a:ea typeface="宋体" panose="02010600030101010101" pitchFamily="2" charset="-122"/>
              </a:rPr>
              <a:t> 期末项目</a:t>
            </a:r>
            <a:r>
              <a:rPr lang="en-US" altLang="zh-CN" sz="2700" b="1" dirty="0" smtClean="0">
                <a:ea typeface="宋体" panose="02010600030101010101" pitchFamily="2" charset="-122"/>
              </a:rPr>
              <a:t>:20</a:t>
            </a:r>
            <a:r>
              <a:rPr lang="en-US" altLang="zh-CN" sz="2700" b="1" dirty="0">
                <a:ea typeface="宋体" panose="02010600030101010101" pitchFamily="2" charset="-122"/>
              </a:rPr>
              <a:t>%</a:t>
            </a:r>
            <a:r>
              <a:rPr lang="zh-CN" altLang="en-US" sz="2700" b="1" dirty="0">
                <a:ea typeface="宋体" panose="02010600030101010101" pitchFamily="2" charset="-122"/>
              </a:rPr>
              <a:t> </a:t>
            </a:r>
            <a:endParaRPr lang="en-US" altLang="zh-CN" sz="2700" b="1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zh-CN" altLang="en-US" sz="2800" b="1" dirty="0"/>
              <a:t> 考勤</a:t>
            </a:r>
            <a:r>
              <a:rPr lang="en-US" altLang="zh-CN" sz="2800" b="1" dirty="0"/>
              <a:t>(20%): =</a:t>
            </a:r>
            <a:r>
              <a:rPr lang="zh-CN" altLang="en-US" sz="2800" b="1" dirty="0"/>
              <a:t> </a:t>
            </a:r>
            <a:r>
              <a:rPr lang="en-US" altLang="zh-CN" sz="2800" b="1" dirty="0">
                <a:solidFill>
                  <a:srgbClr val="DD462F"/>
                </a:solidFill>
              </a:rPr>
              <a:t>ROUND(</a:t>
            </a:r>
            <a:r>
              <a:rPr lang="zh-CN" altLang="en-US" sz="2800" b="1" dirty="0">
                <a:solidFill>
                  <a:srgbClr val="DD462F"/>
                </a:solidFill>
              </a:rPr>
              <a:t>出勤次数</a:t>
            </a:r>
            <a:r>
              <a:rPr lang="en-US" altLang="zh-CN" sz="2800" b="1" dirty="0">
                <a:solidFill>
                  <a:srgbClr val="DD462F"/>
                </a:solidFill>
              </a:rPr>
              <a:t>/15</a:t>
            </a:r>
            <a:r>
              <a:rPr lang="zh-CN" altLang="en-US" sz="2800" b="1" dirty="0">
                <a:solidFill>
                  <a:srgbClr val="DD462F"/>
                </a:solidFill>
              </a:rPr>
              <a:t>*</a:t>
            </a:r>
            <a:r>
              <a:rPr lang="en-US" altLang="zh-CN" sz="2800" b="1" dirty="0">
                <a:solidFill>
                  <a:srgbClr val="DD462F"/>
                </a:solidFill>
              </a:rPr>
              <a:t>20,0)</a:t>
            </a:r>
            <a:r>
              <a:rPr lang="zh-CN" altLang="en-US" sz="2800" b="1" dirty="0">
                <a:solidFill>
                  <a:srgbClr val="DD462F"/>
                </a:solidFill>
              </a:rPr>
              <a:t>：</a:t>
            </a:r>
            <a:r>
              <a:rPr lang="zh-CN" altLang="en-US" sz="2400" b="1" dirty="0">
                <a:ea typeface="宋体" panose="02010600030101010101" pitchFamily="2" charset="-122"/>
              </a:rPr>
              <a:t> “厦门大学智慧教务” 签到；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zh-CN" altLang="en-US" sz="3000" b="1" dirty="0"/>
              <a:t> 平时实验（</a:t>
            </a:r>
            <a:r>
              <a:rPr lang="en-US" altLang="zh-CN" sz="3000" b="1" dirty="0"/>
              <a:t>50%)</a:t>
            </a:r>
            <a:r>
              <a:rPr lang="zh-CN" altLang="en-US" sz="3000" b="1" dirty="0"/>
              <a:t>（</a:t>
            </a:r>
            <a:r>
              <a:rPr lang="en-US" altLang="zh-CN" sz="3000" b="1" dirty="0"/>
              <a:t>XMUOJ</a:t>
            </a:r>
            <a:r>
              <a:rPr lang="zh-CN" altLang="en-US" sz="3000" b="1" dirty="0"/>
              <a:t>上</a:t>
            </a:r>
            <a:r>
              <a:rPr lang="zh-CN" altLang="en-US" sz="3000" b="1" dirty="0" smtClean="0"/>
              <a:t>的必做题）</a:t>
            </a:r>
            <a:r>
              <a:rPr lang="zh-CN" altLang="en-US" sz="3000" b="1" dirty="0"/>
              <a:t>：</a:t>
            </a:r>
            <a:r>
              <a:rPr lang="en-US" altLang="zh-CN" sz="3000" b="1" dirty="0"/>
              <a:t>=</a:t>
            </a:r>
            <a:r>
              <a:rPr lang="zh-CN" altLang="en-US" sz="3000" b="1" dirty="0"/>
              <a:t> </a:t>
            </a:r>
            <a:r>
              <a:rPr lang="en-US" altLang="zh-CN" sz="3000" b="1" dirty="0">
                <a:solidFill>
                  <a:srgbClr val="DD462F"/>
                </a:solidFill>
              </a:rPr>
              <a:t>AC</a:t>
            </a:r>
            <a:r>
              <a:rPr lang="zh-CN" altLang="en-US" sz="3000" b="1" dirty="0">
                <a:solidFill>
                  <a:srgbClr val="DD462F"/>
                </a:solidFill>
              </a:rPr>
              <a:t>题目总得分</a:t>
            </a:r>
            <a:r>
              <a:rPr lang="en-US" altLang="zh-CN" sz="3000" b="1" dirty="0">
                <a:solidFill>
                  <a:srgbClr val="DD462F"/>
                </a:solidFill>
              </a:rPr>
              <a:t>(</a:t>
            </a:r>
            <a:r>
              <a:rPr lang="zh-CN" altLang="en-US" sz="3000" b="1" dirty="0">
                <a:solidFill>
                  <a:srgbClr val="DD462F"/>
                </a:solidFill>
              </a:rPr>
              <a:t>映射到</a:t>
            </a:r>
            <a:r>
              <a:rPr lang="en-US" altLang="zh-CN" sz="3000" b="1" dirty="0">
                <a:solidFill>
                  <a:srgbClr val="DD462F"/>
                </a:solidFill>
              </a:rPr>
              <a:t>0-100</a:t>
            </a:r>
            <a:r>
              <a:rPr lang="zh-CN" altLang="en-US" sz="3000" b="1" dirty="0">
                <a:solidFill>
                  <a:srgbClr val="DD462F"/>
                </a:solidFill>
              </a:rPr>
              <a:t>之内）</a:t>
            </a:r>
            <a:endParaRPr lang="en-US" altLang="zh-CN" sz="3000" b="1" dirty="0">
              <a:solidFill>
                <a:srgbClr val="DD462F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3400" b="1" dirty="0" smtClean="0"/>
              <a:t>期末</a:t>
            </a:r>
            <a:r>
              <a:rPr lang="zh-CN" altLang="en-US" sz="3400" b="1" dirty="0"/>
              <a:t>报告（</a:t>
            </a:r>
            <a:r>
              <a:rPr lang="en-US" altLang="zh-CN" sz="3400" b="1" dirty="0"/>
              <a:t>20%</a:t>
            </a:r>
            <a:r>
              <a:rPr lang="zh-CN" altLang="en-US" sz="3400" b="1" dirty="0"/>
              <a:t>）</a:t>
            </a:r>
            <a:r>
              <a:rPr lang="zh-CN" altLang="en-US" sz="3400" b="1" dirty="0" smtClean="0"/>
              <a:t>：</a:t>
            </a:r>
            <a:endParaRPr lang="en-US" altLang="zh-CN" sz="3400" b="1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3000" b="1" dirty="0"/>
              <a:t>类型</a:t>
            </a:r>
            <a:r>
              <a:rPr lang="zh-CN" altLang="en-US" sz="3000" b="1" dirty="0" smtClean="0"/>
              <a:t>一：</a:t>
            </a:r>
            <a:r>
              <a:rPr lang="en-US" altLang="zh-CN" sz="3000" b="1" dirty="0" err="1" smtClean="0"/>
              <a:t>ACWing</a:t>
            </a:r>
            <a:r>
              <a:rPr lang="zh-CN" altLang="en-US" sz="3000" b="1" dirty="0" smtClean="0"/>
              <a:t>上的刷题战况</a:t>
            </a:r>
            <a:r>
              <a:rPr lang="en-US" altLang="zh-CN" sz="3000" b="1" dirty="0" smtClean="0"/>
              <a:t/>
            </a:r>
            <a:br>
              <a:rPr lang="en-US" altLang="zh-CN" sz="3000" b="1" dirty="0" smtClean="0"/>
            </a:br>
            <a:r>
              <a:rPr lang="en-US" altLang="zh-CN" sz="3000" b="1" dirty="0" smtClean="0"/>
              <a:t>(XMUOJ</a:t>
            </a:r>
            <a:r>
              <a:rPr lang="zh-CN" altLang="en-US" sz="3000" b="1" dirty="0" smtClean="0"/>
              <a:t>上的</a:t>
            </a:r>
            <a:r>
              <a:rPr lang="en-US" altLang="zh-CN" sz="3000" b="1" dirty="0" smtClean="0"/>
              <a:t>Boss</a:t>
            </a:r>
            <a:r>
              <a:rPr lang="zh-CN" altLang="en-US" sz="3000" b="1" dirty="0" smtClean="0"/>
              <a:t>题、算法基础课</a:t>
            </a:r>
            <a:r>
              <a:rPr lang="en-US" altLang="zh-CN" sz="3000" b="1" dirty="0" smtClean="0"/>
              <a:t>or</a:t>
            </a:r>
            <a:r>
              <a:rPr lang="zh-CN" altLang="en-US" sz="3000" b="1" dirty="0" smtClean="0"/>
              <a:t>算法提高课</a:t>
            </a:r>
            <a:r>
              <a:rPr lang="en-US" altLang="zh-CN" sz="3000" b="1" dirty="0" smtClean="0"/>
              <a:t>or</a:t>
            </a:r>
            <a:r>
              <a:rPr lang="zh-CN" altLang="en-US" sz="3000" b="1" dirty="0" smtClean="0"/>
              <a:t>算法竞赛进阶指南</a:t>
            </a:r>
            <a:r>
              <a:rPr lang="en-US" altLang="zh-CN" sz="3000" b="1" dirty="0" smtClean="0"/>
              <a:t>)</a:t>
            </a:r>
            <a:endParaRPr lang="en-US" altLang="zh-CN" sz="3000" b="1" dirty="0"/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sz="3000" b="1" dirty="0" smtClean="0"/>
              <a:t>类型二：学期</a:t>
            </a:r>
            <a:r>
              <a:rPr lang="en-US" altLang="zh-CN" sz="3000" b="1" dirty="0" smtClean="0"/>
              <a:t>C++</a:t>
            </a:r>
            <a:r>
              <a:rPr lang="zh-CN" altLang="en-US" sz="3000" b="1" dirty="0" smtClean="0"/>
              <a:t>项目（团队报告）</a:t>
            </a:r>
            <a:endParaRPr lang="en-US" altLang="zh-CN" sz="3000" b="1" dirty="0" smtClean="0"/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sz="3000" b="1" dirty="0" smtClean="0"/>
              <a:t>时间：第</a:t>
            </a:r>
            <a:r>
              <a:rPr lang="en-US" altLang="zh-CN" sz="3000" b="1" dirty="0" smtClean="0"/>
              <a:t>5</a:t>
            </a:r>
            <a:r>
              <a:rPr lang="zh-CN" altLang="en-US" sz="3000" b="1" dirty="0" smtClean="0"/>
              <a:t>周，提交：“刷题记录</a:t>
            </a:r>
            <a:r>
              <a:rPr lang="en-US" altLang="zh-CN" sz="3000" b="1" dirty="0" smtClean="0"/>
              <a:t>+</a:t>
            </a:r>
            <a:r>
              <a:rPr lang="zh-CN" altLang="en-US" sz="3000" b="1" dirty="0" smtClean="0"/>
              <a:t>期末报告</a:t>
            </a:r>
            <a:r>
              <a:rPr lang="en-US" altLang="zh-CN" sz="3000" b="1" dirty="0" smtClean="0"/>
              <a:t>+</a:t>
            </a:r>
            <a:r>
              <a:rPr lang="zh-CN" altLang="en-US" sz="3000" b="1" dirty="0" smtClean="0"/>
              <a:t>讲解演示视频</a:t>
            </a:r>
            <a:r>
              <a:rPr lang="en-US" altLang="zh-CN" sz="3000" b="1" dirty="0" smtClean="0"/>
              <a:t>+(</a:t>
            </a:r>
            <a:r>
              <a:rPr lang="zh-CN" altLang="en-US" sz="3000" b="1" dirty="0" smtClean="0"/>
              <a:t>项目源代码</a:t>
            </a:r>
            <a:r>
              <a:rPr lang="en-US" altLang="zh-CN" sz="3000" b="1" dirty="0" smtClean="0"/>
              <a:t>)</a:t>
            </a:r>
            <a:r>
              <a:rPr lang="zh-CN" altLang="en-US" sz="3000" b="1" dirty="0" smtClean="0"/>
              <a:t>”。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80637042"/>
      </p:ext>
    </p:extLst>
  </p:cSld>
  <p:clrMapOvr>
    <a:masterClrMapping/>
  </p:clrMapOvr>
  <p:transition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教学课程概述</Template>
  <TotalTime>0</TotalTime>
  <Words>1055</Words>
  <Application>Microsoft Office PowerPoint</Application>
  <PresentationFormat>宽屏</PresentationFormat>
  <Paragraphs>121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0" baseType="lpstr">
      <vt:lpstr>Microsoft YaHei UI</vt:lpstr>
      <vt:lpstr>宋体</vt:lpstr>
      <vt:lpstr>微软雅黑</vt:lpstr>
      <vt:lpstr>Arial</vt:lpstr>
      <vt:lpstr>Calibri</vt:lpstr>
      <vt:lpstr>Century Gothic</vt:lpstr>
      <vt:lpstr>Courier New</vt:lpstr>
      <vt:lpstr>Segoe UI Light</vt:lpstr>
      <vt:lpstr>Wingdings</vt:lpstr>
      <vt:lpstr>Wingdings 3</vt:lpstr>
      <vt:lpstr>离子</vt:lpstr>
      <vt:lpstr>PowerPoint 演示文稿</vt:lpstr>
      <vt:lpstr>授课对象</vt:lpstr>
      <vt:lpstr>为何要有这堂课？</vt:lpstr>
      <vt:lpstr>PowerPoint 演示文稿</vt:lpstr>
      <vt:lpstr>在线编程（ xmuoj +acwing)</vt:lpstr>
      <vt:lpstr>5DG在线编程 http://xmuoj.com 用户名：学号，密码:123456 第一周试炼密码：ilovexmu</vt:lpstr>
      <vt:lpstr>推荐刷题网站：https://www.acwing.com/</vt:lpstr>
      <vt:lpstr>授课方式</vt:lpstr>
      <vt:lpstr>成绩评定</vt:lpstr>
      <vt:lpstr>本学期 必做题：40+题 Boss题：10+题</vt:lpstr>
      <vt:lpstr>C++小课堂</vt:lpstr>
      <vt:lpstr>从C切换到C++  .c文件.cpp文件</vt:lpstr>
      <vt:lpstr>C++的cin，cout和算法库</vt:lpstr>
      <vt:lpstr>使用string</vt:lpstr>
      <vt:lpstr>使用宏定义优化代码（以循环的优化为例）</vt:lpstr>
      <vt:lpstr>PowerPoint 演示文稿</vt:lpstr>
      <vt:lpstr>代码编辑器：VS CODE https://code.visualstudio.com/ </vt:lpstr>
      <vt:lpstr>插件1:更好的注释？</vt:lpstr>
      <vt:lpstr>Better Comments的配置</vt:lpstr>
      <vt:lpstr>Better Comments的配置</vt:lpstr>
      <vt:lpstr>插件2：彩色括号</vt:lpstr>
      <vt:lpstr>XMUOJ的编译器: Devc++ 原因：单文件编译，0配置难度</vt:lpstr>
      <vt:lpstr>编码问题：DEVC++只支持GBK VSCode默认UTF-8  解决办法: 用VSCode把cpp另存为GBK</vt:lpstr>
      <vt:lpstr>枚举I</vt:lpstr>
      <vt:lpstr>枚举算法(暴力搜索)</vt:lpstr>
      <vt:lpstr>讲义例题</vt:lpstr>
      <vt:lpstr>例题1 A+B</vt:lpstr>
      <vt:lpstr>基本输入输出A+B</vt:lpstr>
      <vt:lpstr>C代码</vt:lpstr>
      <vt:lpstr>C++代码</vt:lpstr>
      <vt:lpstr>python代码</vt:lpstr>
      <vt:lpstr>ACcepted！</vt:lpstr>
      <vt:lpstr>例题2：完美立方</vt:lpstr>
      <vt:lpstr>完美立方 </vt:lpstr>
      <vt:lpstr>PowerPoint 演示文稿</vt:lpstr>
      <vt:lpstr>解题思路</vt:lpstr>
      <vt:lpstr>PowerPoint 演示文稿</vt:lpstr>
      <vt:lpstr>例题3：人的周期</vt:lpstr>
      <vt:lpstr>人的周期</vt:lpstr>
      <vt:lpstr>人的周期</vt:lpstr>
      <vt:lpstr>p每隔 23天、e28天 和 i 33天</vt:lpstr>
      <vt:lpstr>解题思路</vt:lpstr>
      <vt:lpstr>PowerPoint 演示文稿</vt:lpstr>
      <vt:lpstr>ACcepted！</vt:lpstr>
      <vt:lpstr>如何优化代码？跳着试！ </vt:lpstr>
      <vt:lpstr>PowerPoint 演示文稿</vt:lpstr>
      <vt:lpstr>ACcepted！</vt:lpstr>
      <vt:lpstr>例题4：假币问题</vt:lpstr>
      <vt:lpstr>假币问题</vt:lpstr>
      <vt:lpstr>PowerPoint 演示文稿</vt:lpstr>
      <vt:lpstr>重要：天平左右的硬币数总是相等的</vt:lpstr>
      <vt:lpstr>分析:</vt:lpstr>
      <vt:lpstr>数据结构设计</vt:lpstr>
      <vt:lpstr>算法设计</vt:lpstr>
      <vt:lpstr>参考代码</vt:lpstr>
      <vt:lpstr>isFeitCoin 函数</vt:lpstr>
      <vt:lpstr>使用string的find函数判断字符串是否包含iCoin string::npos表示没找到</vt:lpstr>
      <vt:lpstr>Day1必做题</vt:lpstr>
      <vt:lpstr>1.扫码加入在线编程学社 2.拼团每日一题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2019-09-20T06:50:13Z</dcterms:created>
  <dcterms:modified xsi:type="dcterms:W3CDTF">2021-06-24T08:20:11Z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