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450" r:id="rId3"/>
    <p:sldId id="463" r:id="rId4"/>
    <p:sldId id="468" r:id="rId5"/>
    <p:sldId id="3277" r:id="rId6"/>
    <p:sldId id="3278" r:id="rId7"/>
    <p:sldId id="469" r:id="rId8"/>
    <p:sldId id="470" r:id="rId9"/>
    <p:sldId id="471" r:id="rId10"/>
    <p:sldId id="472" r:id="rId11"/>
    <p:sldId id="3261" r:id="rId12"/>
    <p:sldId id="271" r:id="rId13"/>
    <p:sldId id="451" r:id="rId14"/>
    <p:sldId id="452" r:id="rId15"/>
    <p:sldId id="453" r:id="rId16"/>
    <p:sldId id="444" r:id="rId17"/>
    <p:sldId id="455" r:id="rId18"/>
    <p:sldId id="456" r:id="rId19"/>
    <p:sldId id="454" r:id="rId20"/>
    <p:sldId id="460" r:id="rId21"/>
    <p:sldId id="458" r:id="rId22"/>
    <p:sldId id="461" r:id="rId23"/>
    <p:sldId id="462" r:id="rId24"/>
    <p:sldId id="467" r:id="rId25"/>
    <p:sldId id="3262" r:id="rId26"/>
    <p:sldId id="3263" r:id="rId27"/>
    <p:sldId id="3264" r:id="rId28"/>
    <p:sldId id="3265" r:id="rId29"/>
    <p:sldId id="3266" r:id="rId30"/>
    <p:sldId id="3267" r:id="rId31"/>
    <p:sldId id="3268" r:id="rId32"/>
    <p:sldId id="3269" r:id="rId33"/>
    <p:sldId id="3270" r:id="rId34"/>
    <p:sldId id="3271" r:id="rId35"/>
    <p:sldId id="3272" r:id="rId36"/>
    <p:sldId id="3273" r:id="rId37"/>
    <p:sldId id="327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" id="{B9B51309-D148-4332-87C2-07BE32FBCA3B}">
          <p14:sldIdLst>
            <p14:sldId id="256"/>
            <p14:sldId id="450"/>
            <p14:sldId id="463"/>
            <p14:sldId id="468"/>
            <p14:sldId id="3277"/>
            <p14:sldId id="3278"/>
            <p14:sldId id="469"/>
            <p14:sldId id="470"/>
            <p14:sldId id="471"/>
            <p14:sldId id="472"/>
            <p14:sldId id="3261"/>
            <p14:sldId id="271"/>
            <p14:sldId id="451"/>
            <p14:sldId id="452"/>
            <p14:sldId id="453"/>
            <p14:sldId id="444"/>
            <p14:sldId id="455"/>
            <p14:sldId id="456"/>
            <p14:sldId id="454"/>
            <p14:sldId id="460"/>
            <p14:sldId id="458"/>
            <p14:sldId id="461"/>
            <p14:sldId id="462"/>
            <p14:sldId id="467"/>
            <p14:sldId id="3262"/>
            <p14:sldId id="3263"/>
            <p14:sldId id="3264"/>
            <p14:sldId id="3265"/>
            <p14:sldId id="3266"/>
            <p14:sldId id="3267"/>
            <p14:sldId id="3268"/>
            <p14:sldId id="3269"/>
            <p14:sldId id="3270"/>
            <p14:sldId id="3271"/>
            <p14:sldId id="3272"/>
            <p14:sldId id="3273"/>
            <p14:sldId id="3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25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404040"/>
    <a:srgbClr val="D24726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3826" autoAdjust="0"/>
  </p:normalViewPr>
  <p:slideViewPr>
    <p:cSldViewPr snapToGrid="0">
      <p:cViewPr varScale="1">
        <p:scale>
          <a:sx n="107" d="100"/>
          <a:sy n="107" d="100"/>
        </p:scale>
        <p:origin x="924" y="108"/>
      </p:cViewPr>
      <p:guideLst>
        <p:guide orient="horz" pos="2125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52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96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77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11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1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907898" cy="640080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7"/>
            <a:ext cx="11048070" cy="422593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2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2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2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buladong/fucking-algorithm" TargetMode="External"/><Relationship Id="rId2" Type="http://schemas.openxmlformats.org/officeDocument/2006/relationships/hyperlink" Target="https://github.com/chefyuan/algorithm-ba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uogu.com.cn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xmuoj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C++</a:t>
            </a:r>
            <a:r>
              <a:rPr lang="zh-CN" altLang="en-US" sz="4800" dirty="0">
                <a:solidFill>
                  <a:schemeClr val="bg1"/>
                </a:solidFill>
              </a:rPr>
              <a:t>程序设计实践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3336517"/>
            <a:ext cx="9582736" cy="11377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张延坤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-6-28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275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B21CA-FF4C-4B1B-9F66-37C1F41B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学习算法和编程的好处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6DE0E-A69B-4189-BBBE-927B19C6C6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11048070" cy="484823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获得入行程序员的基本技能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程序员的日常工作就是编程，面试的题目就是算法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了解计算机技术与程序员思维的捷径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解决日常问题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像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这种拥有大量支持库的语言，各种功能都已经被封装成库函数，只要具备基本的编程能力，会调用库函数，编写爬虫、数据处理，分析就会很方便。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随着人工智能技术的发展，大量通用模型被封装成基础服务，可以通过调用远程接口使用。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锻炼逻辑思维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算法可以有效地锻炼思维，使大脑灵活地运转起来。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719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BED03-2EA9-4CFB-8C41-CCDEE8EC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推荐书籍与资料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A1A16-B543-417D-8FE3-D5FA71D4D1D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算法导论</a:t>
            </a:r>
            <a:r>
              <a:rPr lang="en-US" altLang="zh-CN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漫画算法：小灰的算法之旅</a:t>
            </a:r>
            <a:r>
              <a:rPr lang="en-US" altLang="zh-CN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算法零基础一本通：</a:t>
            </a:r>
            <a:r>
              <a:rPr lang="en-US" altLang="zh-CN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r>
              <a:rPr lang="en-US" altLang="zh-CN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算法第一步：</a:t>
            </a:r>
            <a:r>
              <a:rPr lang="en-US" altLang="zh-CN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r>
              <a:rPr lang="en-US" altLang="zh-CN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en-US" altLang="zh-CN" sz="9600" b="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labuladong</a:t>
            </a:r>
            <a:r>
              <a:rPr lang="zh-CN" altLang="en-US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的算法小抄</a:t>
            </a:r>
            <a:r>
              <a:rPr lang="en-US" altLang="zh-CN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《effective STL》</a:t>
            </a:r>
            <a:r>
              <a:rPr lang="zh-CN" altLang="en-US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《effective modern C++》</a:t>
            </a:r>
            <a:r>
              <a:rPr lang="zh-CN" altLang="en-US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《effective C++》</a:t>
            </a:r>
            <a:r>
              <a:rPr lang="zh-CN" altLang="en-US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《C++</a:t>
            </a:r>
            <a:r>
              <a:rPr lang="zh-CN" altLang="en-US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编程规范：</a:t>
            </a:r>
            <a:r>
              <a:rPr lang="en-US" altLang="zh-CN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r>
              <a:rPr lang="zh-CN" altLang="en-US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条准则与最佳实践</a:t>
            </a:r>
            <a:r>
              <a:rPr lang="en-US" altLang="zh-CN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数学与泛型编程：高效编程的奥秘</a:t>
            </a:r>
            <a:r>
              <a:rPr lang="en-US" altLang="zh-CN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网络资源</a:t>
            </a:r>
            <a:endParaRPr lang="en-US" altLang="zh-CN" sz="9600" b="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2"/>
            </a:endParaRPr>
          </a:p>
          <a:p>
            <a:pPr lvl="1"/>
            <a:r>
              <a:rPr lang="en-US" altLang="zh-CN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https://github.com/chefyuan/algorithm-base</a:t>
            </a:r>
            <a:endParaRPr lang="en-US" altLang="zh-CN" sz="9600" b="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https://github.com/labuladong/fucking-algorithm</a:t>
            </a:r>
            <a:endParaRPr lang="en-US" altLang="zh-CN" sz="9600" b="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9600" b="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、知乎、简书相关专栏</a:t>
            </a:r>
            <a:endParaRPr lang="en-US" altLang="zh-CN" sz="9600" b="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刷题网站：</a:t>
            </a:r>
            <a:endParaRPr lang="en-US" altLang="zh-CN" sz="9600" b="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洛谷：</a:t>
            </a:r>
            <a:r>
              <a:rPr lang="en-US" altLang="zh-CN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https://www.luogu.com.cn/</a:t>
            </a:r>
            <a:endParaRPr lang="en-US" altLang="zh-CN" sz="9600" b="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力扣：</a:t>
            </a:r>
            <a:r>
              <a:rPr lang="en-US" altLang="zh-CN" sz="96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https://leetcode-cn.com/</a:t>
            </a:r>
            <a:endParaRPr lang="zh-CN" altLang="en-US" sz="9600" b="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7835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05526"/>
            <a:ext cx="8161474" cy="640080"/>
          </a:xfrm>
        </p:spPr>
        <p:txBody>
          <a:bodyPr>
            <a:noAutofit/>
          </a:bodyPr>
          <a:lstStyle/>
          <a:p>
            <a:r>
              <a:rPr lang="zh-CN" altLang="en-US" dirty="0">
                <a:cs typeface="Segoe UI Light" panose="020B0502040204020203" pitchFamily="34" charset="0"/>
              </a:rPr>
              <a:t>枚举</a:t>
            </a:r>
          </a:p>
        </p:txBody>
      </p:sp>
      <p:sp>
        <p:nvSpPr>
          <p:cNvPr id="38" name="Content Placeholder 17"/>
          <p:cNvSpPr txBox="1"/>
          <p:nvPr/>
        </p:nvSpPr>
        <p:spPr>
          <a:xfrm>
            <a:off x="918527" y="1324849"/>
            <a:ext cx="10354945" cy="51276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400" dirty="0"/>
              <a:t>       </a:t>
            </a:r>
            <a:r>
              <a:rPr lang="zh-CN" altLang="en-US" sz="2400" dirty="0"/>
              <a:t>在进行归纳推理时，如果逐个考察了某类事件的所有可能情况，因而得出一般结论，那么这结论是可靠的，这种归纳方法叫做枚举法。</a:t>
            </a:r>
            <a:endParaRPr lang="en-US" altLang="zh-CN" sz="2400" dirty="0"/>
          </a:p>
          <a:p>
            <a:pPr marL="0" lv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zh-CN" altLang="en-US" sz="2400" dirty="0"/>
              <a:t>        因为要列举问题的所有可能的答案，所以它具备以下几个特点：</a:t>
            </a:r>
          </a:p>
          <a:p>
            <a:pPr marL="0" lv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、得到的结果肯定是正确的；</a:t>
            </a:r>
          </a:p>
          <a:p>
            <a:pPr marL="0" lv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、可能做了很多的无用功，浪费了宝贵的时间，效率低下。</a:t>
            </a:r>
          </a:p>
          <a:p>
            <a:pPr marL="0" lv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、通常会涉及到求极值（如最大，最小，最重等）。</a:t>
            </a:r>
          </a:p>
          <a:p>
            <a:pPr marL="0" lv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400" dirty="0"/>
              <a:t>4</a:t>
            </a:r>
            <a:r>
              <a:rPr lang="zh-CN" altLang="en-US" sz="2400" dirty="0"/>
              <a:t>、数据量大的话，可能会造成</a:t>
            </a:r>
            <a:r>
              <a:rPr lang="zh-CN" altLang="en-US" sz="2400" dirty="0">
                <a:solidFill>
                  <a:srgbClr val="FF0000"/>
                </a:solidFill>
              </a:rPr>
              <a:t>时间崩溃</a:t>
            </a:r>
            <a:r>
              <a:rPr lang="zh-CN" altLang="en-US" sz="2400" dirty="0"/>
              <a:t>。</a:t>
            </a:r>
          </a:p>
          <a:p>
            <a:pPr marL="0" lv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23A3B05-A922-4819-8509-FDCBB95E41D3}"/>
              </a:ext>
            </a:extLst>
          </p:cNvPr>
          <p:cNvSpPr txBox="1"/>
          <p:nvPr/>
        </p:nvSpPr>
        <p:spPr>
          <a:xfrm>
            <a:off x="521207" y="6225278"/>
            <a:ext cx="11307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枚举法     https://baike.baidu.com/item/%E6%9E%9A%E4%B8%BE%E6%B3%95/2473707?fr=aladdin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70972-68DA-4DD9-9D0F-D9FE4619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1A040D-FEAE-4B21-BBA6-162C005D89D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812127" cy="41552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 采用枚举算法解题的基本思路：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/>
              <a:t>确定枚举对象、枚举范围和判定条件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/>
              <a:t>枚举可能的解，验证是否是问题的解</a:t>
            </a:r>
          </a:p>
        </p:txBody>
      </p:sp>
    </p:spTree>
    <p:extLst>
      <p:ext uri="{BB962C8B-B14F-4D97-AF65-F5344CB8AC3E}">
        <p14:creationId xmlns:p14="http://schemas.microsoft.com/office/powerpoint/2010/main" val="2942907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6E719-970D-4E6B-A909-C1616FBA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cs typeface="Segoe UI Light" panose="020B0502040204020203" pitchFamily="34" charset="0"/>
              </a:rPr>
              <a:t>枚举法的优化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9B65C-1F10-4ADB-89A6-46502546AB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230" y="1333718"/>
            <a:ext cx="11001539" cy="5076226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400" b="0" i="0" dirty="0">
                <a:solidFill>
                  <a:srgbClr val="333333"/>
                </a:solidFill>
                <a:effectLst/>
              </a:rPr>
              <a:t>  枚举法的时间复杂度可以用状态总数*考察单个状态的耗时来表示，因此优化主要是：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CN" altLang="en-US" sz="2400" b="0" i="0" dirty="0">
                <a:solidFill>
                  <a:srgbClr val="333333"/>
                </a:solidFill>
                <a:effectLst/>
              </a:rPr>
              <a:t>⑴ 减少状态总数（即减少枚举变量和枚举变量的值域）；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CN" altLang="en-US" sz="2400" b="0" i="0" dirty="0">
                <a:solidFill>
                  <a:srgbClr val="333333"/>
                </a:solidFill>
                <a:effectLst/>
              </a:rPr>
              <a:t>⑵ 降低单个状态的考察代价。</a:t>
            </a:r>
          </a:p>
          <a:p>
            <a:pPr marL="0" indent="0" algn="l">
              <a:buNone/>
            </a:pPr>
            <a:endParaRPr lang="en-US" altLang="zh-CN" sz="2400" b="0" i="0" dirty="0">
              <a:solidFill>
                <a:srgbClr val="333333"/>
              </a:solidFill>
              <a:effectLst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400" b="0" i="0" dirty="0">
                <a:solidFill>
                  <a:srgbClr val="333333"/>
                </a:solidFill>
                <a:effectLst/>
              </a:rPr>
              <a:t>  优化过程从几个方面考虑</a:t>
            </a:r>
            <a:r>
              <a:rPr lang="zh-CN" altLang="en-US" sz="2400" dirty="0">
                <a:solidFill>
                  <a:srgbClr val="333333"/>
                </a:solidFill>
              </a:rPr>
              <a:t>：</a:t>
            </a:r>
            <a:endParaRPr lang="zh-CN" altLang="en-US" sz="2400" b="0" i="0" dirty="0">
              <a:solidFill>
                <a:srgbClr val="333333"/>
              </a:solidFill>
              <a:effectLst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zh-CN" altLang="en-US" sz="2400" b="0" i="0" dirty="0">
                <a:solidFill>
                  <a:srgbClr val="333333"/>
                </a:solidFill>
                <a:effectLst/>
              </a:rPr>
              <a:t>⑴ 提取有效信息；</a:t>
            </a:r>
            <a:endParaRPr lang="en-US" altLang="zh-CN" sz="2400" b="0" i="0" dirty="0">
              <a:solidFill>
                <a:srgbClr val="333333"/>
              </a:solidFill>
              <a:effectLst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zh-CN" altLang="en-US" sz="2400" b="0" i="0" dirty="0">
                <a:solidFill>
                  <a:srgbClr val="333333"/>
                </a:solidFill>
                <a:effectLst/>
              </a:rPr>
              <a:t>⑵ 减少重复计算；</a:t>
            </a:r>
            <a:endParaRPr lang="en-US" altLang="zh-CN" sz="2400" b="0" i="0" dirty="0">
              <a:solidFill>
                <a:srgbClr val="333333"/>
              </a:solidFill>
              <a:effectLst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zh-CN" altLang="en-US" sz="2400" b="0" i="0" dirty="0">
                <a:solidFill>
                  <a:srgbClr val="333333"/>
                </a:solidFill>
                <a:effectLst/>
              </a:rPr>
              <a:t>⑶ 将原问题化为更小的问题；</a:t>
            </a:r>
            <a:endParaRPr lang="en-US" altLang="zh-CN" sz="2400" b="0" i="0" dirty="0">
              <a:solidFill>
                <a:srgbClr val="333333"/>
              </a:solidFill>
              <a:effectLst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zh-CN" altLang="en-US" sz="2400" b="0" i="0" dirty="0">
                <a:solidFill>
                  <a:srgbClr val="333333"/>
                </a:solidFill>
                <a:effectLst/>
              </a:rPr>
              <a:t>⑷ 根据问题的性质进行截枝；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CN" altLang="en-US" sz="2400" b="0" i="0" dirty="0">
                <a:solidFill>
                  <a:srgbClr val="333333"/>
                </a:solidFill>
                <a:effectLst/>
              </a:rPr>
              <a:t>⑸ 引进其他算法。</a:t>
            </a:r>
          </a:p>
          <a:p>
            <a:endParaRPr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0FF201-8D87-4937-B0A1-FDA46B94B381}"/>
              </a:ext>
            </a:extLst>
          </p:cNvPr>
          <p:cNvSpPr txBox="1"/>
          <p:nvPr/>
        </p:nvSpPr>
        <p:spPr>
          <a:xfrm>
            <a:off x="4454730" y="6444649"/>
            <a:ext cx="794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参考： 基于枚举算法的优化方法研究， 知网  （校内用户可以用</a:t>
            </a:r>
            <a:r>
              <a:rPr lang="en-US" altLang="zh-CN" dirty="0"/>
              <a:t>IP</a:t>
            </a:r>
            <a:r>
              <a:rPr lang="zh-CN" altLang="en-US" dirty="0"/>
              <a:t>登录）</a:t>
            </a:r>
          </a:p>
        </p:txBody>
      </p:sp>
    </p:spTree>
    <p:extLst>
      <p:ext uri="{BB962C8B-B14F-4D97-AF65-F5344CB8AC3E}">
        <p14:creationId xmlns:p14="http://schemas.microsoft.com/office/powerpoint/2010/main" val="497174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1F826-EF41-4AFE-A9B7-9EDE45E1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B3ECF-2D01-4940-B5EF-61F0909E66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851315" cy="47235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1】</a:t>
            </a:r>
            <a:r>
              <a:rPr lang="zh-CN" altLang="en-US" sz="2400" dirty="0"/>
              <a:t>百钱百鸡问题。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         </a:t>
            </a:r>
            <a:r>
              <a:rPr lang="zh-CN" altLang="en-US" sz="2400" dirty="0"/>
              <a:t>中国古代数学家张丘建在他的</a:t>
            </a:r>
            <a:r>
              <a:rPr lang="en-US" altLang="zh-CN" sz="2400" dirty="0"/>
              <a:t>《</a:t>
            </a:r>
            <a:r>
              <a:rPr lang="zh-CN" altLang="en-US" sz="2400" dirty="0"/>
              <a:t>算经</a:t>
            </a:r>
            <a:r>
              <a:rPr lang="en-US" altLang="zh-CN" sz="2400" dirty="0"/>
              <a:t>》</a:t>
            </a:r>
            <a:r>
              <a:rPr lang="zh-CN" altLang="en-US" sz="2400" dirty="0"/>
              <a:t>中提出了著名的“百钱百鸡问题”：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鸡翁一，值钱五；鸡母一，值钱三；鸡雏三，值钱一；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百钱买百鸡，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翁、母、雏各几何</a:t>
            </a:r>
            <a:r>
              <a:rPr lang="en-US" altLang="zh-CN" sz="2400" dirty="0"/>
              <a:t>?</a:t>
            </a:r>
            <a:r>
              <a:rPr lang="zh-CN" altLang="en-US" sz="2400" dirty="0"/>
              <a:t>（</a:t>
            </a:r>
            <a:r>
              <a:rPr lang="en-US" altLang="zh-CN" sz="2400" dirty="0"/>
              <a:t>cock</a:t>
            </a:r>
            <a:r>
              <a:rPr lang="zh-CN" altLang="en-US" sz="2400" dirty="0"/>
              <a:t>，</a:t>
            </a:r>
            <a:r>
              <a:rPr lang="en-US" altLang="zh-CN" sz="2400" dirty="0"/>
              <a:t>hen</a:t>
            </a:r>
            <a:r>
              <a:rPr lang="zh-CN" altLang="en-US" sz="2400" dirty="0"/>
              <a:t>，</a:t>
            </a:r>
            <a:r>
              <a:rPr lang="en-US" altLang="zh-CN" sz="2400" dirty="0"/>
              <a:t>chick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3118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979BE-D6F9-4D9F-8511-C1C086D4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编程解决问题的步骤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EBDBC4-82D4-489F-92A8-FB396A51AC8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060321" cy="3977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分析问题</a:t>
            </a:r>
            <a:r>
              <a:rPr lang="zh-CN" altLang="en-US" sz="2400" dirty="0"/>
              <a:t>：分析问题的计算部分，</a:t>
            </a:r>
            <a:r>
              <a:rPr lang="zh-CN" altLang="en-US" sz="2400" dirty="0">
                <a:solidFill>
                  <a:srgbClr val="7030A0"/>
                </a:solidFill>
              </a:rPr>
              <a:t>想清楚</a:t>
            </a:r>
            <a:r>
              <a:rPr lang="zh-CN" altLang="en-US" sz="2400" dirty="0"/>
              <a:t>；</a:t>
            </a:r>
            <a:r>
              <a:rPr lang="en-US" altLang="zh-CN" sz="2400" dirty="0"/>
              <a:t>【</a:t>
            </a:r>
            <a:r>
              <a:rPr lang="zh-CN" altLang="en-US" sz="2400" dirty="0"/>
              <a:t>分解问题</a:t>
            </a:r>
            <a:r>
              <a:rPr lang="en-US" altLang="zh-CN" sz="2400" dirty="0"/>
              <a:t>】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划分边界</a:t>
            </a:r>
            <a:r>
              <a:rPr lang="zh-CN" altLang="en-US" sz="2400" dirty="0"/>
              <a:t>：划分问题的功能边界，</a:t>
            </a:r>
            <a:r>
              <a:rPr lang="zh-CN" altLang="en-US" sz="2400" dirty="0">
                <a:solidFill>
                  <a:srgbClr val="7030A0"/>
                </a:solidFill>
              </a:rPr>
              <a:t>规划</a:t>
            </a:r>
            <a:r>
              <a:rPr lang="en-US" altLang="zh-CN" sz="2400" dirty="0">
                <a:solidFill>
                  <a:srgbClr val="7030A0"/>
                </a:solidFill>
              </a:rPr>
              <a:t>IPO</a:t>
            </a:r>
            <a:r>
              <a:rPr lang="zh-CN" altLang="en-US" sz="2400" dirty="0"/>
              <a:t>；</a:t>
            </a:r>
            <a:r>
              <a:rPr lang="en-US" altLang="zh-CN" sz="2400" dirty="0"/>
              <a:t>【input</a:t>
            </a:r>
            <a:r>
              <a:rPr lang="zh-CN" altLang="en-US" sz="2400" dirty="0"/>
              <a:t>、</a:t>
            </a:r>
            <a:r>
              <a:rPr lang="en-US" altLang="zh-CN" sz="2400" dirty="0"/>
              <a:t>process</a:t>
            </a:r>
            <a:r>
              <a:rPr lang="zh-CN" altLang="en-US" sz="2400" dirty="0"/>
              <a:t>、</a:t>
            </a:r>
            <a:r>
              <a:rPr lang="en-US" altLang="zh-CN" sz="2400" dirty="0"/>
              <a:t>output】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设计算法</a:t>
            </a:r>
            <a:r>
              <a:rPr lang="zh-CN" altLang="en-US" sz="2400" dirty="0"/>
              <a:t>：设计问题的求解算法，</a:t>
            </a:r>
            <a:r>
              <a:rPr lang="zh-CN" altLang="en-US" sz="2400" dirty="0">
                <a:solidFill>
                  <a:srgbClr val="7030A0"/>
                </a:solidFill>
              </a:rPr>
              <a:t>关注算法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编写程序：编写问题的计算程序，</a:t>
            </a:r>
            <a:r>
              <a:rPr lang="zh-CN" altLang="en-US" sz="2400" dirty="0">
                <a:solidFill>
                  <a:srgbClr val="7030A0"/>
                </a:solidFill>
              </a:rPr>
              <a:t>编程序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调试测试：调试程序使正确运行，</a:t>
            </a:r>
            <a:r>
              <a:rPr lang="zh-CN" altLang="en-US" sz="2400" dirty="0">
                <a:solidFill>
                  <a:srgbClr val="7030A0"/>
                </a:solidFill>
              </a:rPr>
              <a:t>运行调试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升级维护：适应问题的升级维护，</a:t>
            </a:r>
            <a:r>
              <a:rPr lang="zh-CN" altLang="en-US" sz="2400" dirty="0">
                <a:solidFill>
                  <a:srgbClr val="7030A0"/>
                </a:solidFill>
              </a:rPr>
              <a:t>更新完善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6304EE-7F5D-4001-BD47-827E5BA4E0B1}"/>
              </a:ext>
            </a:extLst>
          </p:cNvPr>
          <p:cNvSpPr txBox="1"/>
          <p:nvPr/>
        </p:nvSpPr>
        <p:spPr>
          <a:xfrm>
            <a:off x="326571" y="6021977"/>
            <a:ext cx="11521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参考教程：北京理工大学</a:t>
            </a:r>
            <a:r>
              <a:rPr lang="en-US" altLang="zh-CN" dirty="0"/>
              <a:t>-Python</a:t>
            </a:r>
            <a:r>
              <a:rPr lang="zh-CN" altLang="en-US" dirty="0"/>
              <a:t>语言程序设计（</a:t>
            </a:r>
            <a:r>
              <a:rPr lang="en-US" altLang="zh-CN" dirty="0"/>
              <a:t>Python</a:t>
            </a:r>
            <a:r>
              <a:rPr lang="zh-CN" altLang="en-US" dirty="0"/>
              <a:t>教学</a:t>
            </a:r>
            <a:r>
              <a:rPr lang="en-US" altLang="zh-CN" dirty="0"/>
              <a:t>-</a:t>
            </a:r>
            <a:r>
              <a:rPr lang="zh-CN" altLang="en-US" dirty="0"/>
              <a:t>最新版）</a:t>
            </a:r>
            <a:r>
              <a:rPr lang="en-US" altLang="zh-CN" dirty="0"/>
              <a:t>P12 【2.2.4】 </a:t>
            </a:r>
            <a:r>
              <a:rPr lang="zh-CN" altLang="en-US" dirty="0"/>
              <a:t>程序 的基本编写和方法</a:t>
            </a:r>
            <a:r>
              <a:rPr lang="en-US" altLang="zh-CN" dirty="0"/>
              <a:t>https://www.bilibili.com/video/BV1gJ411Q7My?p=12&amp;spm_id_from=pageDriver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124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3540F-E84E-4068-B031-5489A446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D7B74-97E6-4F34-8B0B-05F57483159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8068927" cy="497433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 枚举对象：</a:t>
            </a:r>
            <a:r>
              <a:rPr lang="en-US" altLang="zh-CN" sz="2400" dirty="0"/>
              <a:t>cock</a:t>
            </a:r>
            <a:r>
              <a:rPr lang="zh-CN" altLang="en-US" sz="2400" dirty="0"/>
              <a:t>、</a:t>
            </a:r>
            <a:r>
              <a:rPr lang="en-US" altLang="zh-CN" sz="2400" dirty="0"/>
              <a:t>hen</a:t>
            </a:r>
            <a:r>
              <a:rPr lang="zh-CN" altLang="en-US" sz="2400" dirty="0"/>
              <a:t>、</a:t>
            </a:r>
            <a:r>
              <a:rPr lang="en-US" altLang="zh-CN" sz="2400" dirty="0"/>
              <a:t>chick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 枚举范围：</a:t>
            </a:r>
            <a:endParaRPr lang="en-US" altLang="zh-CN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/>
              <a:t> cock: 1 &lt;= cock &lt; 20;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/>
              <a:t> hen:  1 &lt;= hen &lt;34;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/>
              <a:t> chick:  3</a:t>
            </a:r>
            <a:r>
              <a:rPr lang="zh-CN" altLang="en-US" sz="2400" dirty="0"/>
              <a:t>，</a:t>
            </a:r>
            <a:r>
              <a:rPr lang="en-US" altLang="zh-CN" sz="2400" dirty="0"/>
              <a:t>6</a:t>
            </a:r>
            <a:r>
              <a:rPr lang="zh-CN" altLang="en-US" sz="2400" dirty="0"/>
              <a:t>，</a:t>
            </a:r>
            <a:r>
              <a:rPr lang="en-US" altLang="zh-CN" sz="2400" dirty="0"/>
              <a:t>…, 99;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 判定条件：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  </a:t>
            </a:r>
            <a:r>
              <a:rPr lang="en-US" altLang="zh-CN" sz="2400" dirty="0" err="1"/>
              <a:t>cock+hen+chick</a:t>
            </a:r>
            <a:r>
              <a:rPr lang="en-US" altLang="zh-CN" sz="2400" dirty="0"/>
              <a:t> =100    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  </a:t>
            </a:r>
            <a:r>
              <a:rPr lang="en-US" altLang="zh-CN" sz="2400" dirty="0"/>
              <a:t>5*cock+3*</a:t>
            </a:r>
            <a:r>
              <a:rPr lang="en-US" altLang="zh-CN" sz="2400" dirty="0" err="1"/>
              <a:t>hen+chick</a:t>
            </a:r>
            <a:r>
              <a:rPr lang="en-US" altLang="zh-CN" sz="2400" dirty="0"/>
              <a:t>/3 = 100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3213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F931C-94A3-4956-A68E-8A97567F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划分问题（规划</a:t>
            </a:r>
            <a:r>
              <a:rPr lang="en-US" altLang="zh-CN" dirty="0"/>
              <a:t>IPO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51E382-AF22-481B-81F3-4A96DA82E9D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9224990" cy="3977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/>
              <a:t> Input: cock</a:t>
            </a:r>
            <a:r>
              <a:rPr lang="zh-CN" altLang="en-US" sz="2400" dirty="0"/>
              <a:t>、</a:t>
            </a:r>
            <a:r>
              <a:rPr lang="en-US" altLang="zh-CN" sz="2400" dirty="0"/>
              <a:t>hen</a:t>
            </a:r>
            <a:r>
              <a:rPr lang="zh-CN" altLang="en-US" sz="2400" dirty="0"/>
              <a:t>、</a:t>
            </a:r>
            <a:r>
              <a:rPr lang="en-US" altLang="zh-CN" sz="2400" dirty="0"/>
              <a:t>chick  </a:t>
            </a:r>
            <a:r>
              <a:rPr lang="zh-CN" altLang="en-US" sz="2400" dirty="0"/>
              <a:t>个数；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/>
              <a:t> Process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 求总个数是否等于</a:t>
            </a:r>
            <a:r>
              <a:rPr lang="en-US" altLang="zh-CN" sz="2400" dirty="0"/>
              <a:t>100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 求总金额是否等于</a:t>
            </a:r>
            <a:r>
              <a:rPr lang="en-US" altLang="zh-CN" sz="2400" dirty="0"/>
              <a:t>100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/>
              <a:t> Output</a:t>
            </a:r>
            <a:r>
              <a:rPr lang="zh-CN" altLang="en-US" sz="2400" dirty="0"/>
              <a:t>： 当满足判定条件，输出组合；否则，跳过。</a:t>
            </a:r>
          </a:p>
        </p:txBody>
      </p:sp>
    </p:spTree>
    <p:extLst>
      <p:ext uri="{BB962C8B-B14F-4D97-AF65-F5344CB8AC3E}">
        <p14:creationId xmlns:p14="http://schemas.microsoft.com/office/powerpoint/2010/main" val="3804721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E3C37-95D3-41ED-8739-D270E6B0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0C2F6-F46E-4F20-AEF4-DD99E4F62AD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995007" cy="45602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确定枚举对象、枚举范围和判定条件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采用循环结构，验证所有的可能值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根据判定条件，验证是否有正确的答案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输出答案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92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BEEA4-4F11-41C3-A843-D6795248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本周课堂教学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1D0C2-D69C-4254-B08D-7479403B358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9"/>
            <a:ext cx="5116722" cy="403119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教学进度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成绩评定</a:t>
            </a:r>
            <a:endParaRPr lang="en-US" altLang="zh-CN" sz="2800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算法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0986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9D09C-90E0-4D57-8BFA-79A861A3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编写程序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A5DC202-43B0-4DA7-8113-D45197A5955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7" y="1366466"/>
            <a:ext cx="11328673" cy="4760014"/>
          </a:xfrm>
        </p:spPr>
      </p:pic>
    </p:spTree>
    <p:extLst>
      <p:ext uri="{BB962C8B-B14F-4D97-AF65-F5344CB8AC3E}">
        <p14:creationId xmlns:p14="http://schemas.microsoft.com/office/powerpoint/2010/main" val="2775166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D0453-8B04-4DAB-AAEF-BD5AE87E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F6811-B446-45E7-80FE-6988B0A06E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177887" cy="39776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0" i="0" dirty="0">
                <a:solidFill>
                  <a:srgbClr val="333333"/>
                </a:solidFill>
                <a:effectLst/>
              </a:rPr>
              <a:t>  减少状态总数（即减少枚举变量和枚举变量的值域）；</a:t>
            </a:r>
          </a:p>
          <a:p>
            <a:pPr>
              <a:lnSpc>
                <a:spcPct val="150000"/>
              </a:lnSpc>
            </a:pPr>
            <a:r>
              <a:rPr lang="zh-CN" altLang="en-US" sz="2400" b="0" i="0" dirty="0">
                <a:solidFill>
                  <a:srgbClr val="000000"/>
                </a:solidFill>
                <a:effectLst/>
              </a:rPr>
              <a:t>在</a:t>
            </a:r>
            <a:r>
              <a:rPr lang="en-US" altLang="zh-CN" sz="2400" b="0" i="0" dirty="0">
                <a:solidFill>
                  <a:srgbClr val="000000"/>
                </a:solidFill>
                <a:effectLst/>
              </a:rPr>
              <a:t>cock</a:t>
            </a:r>
            <a:r>
              <a:rPr lang="zh-CN" altLang="en-US" sz="2400" b="0" i="0" dirty="0">
                <a:solidFill>
                  <a:srgbClr val="000000"/>
                </a:solidFill>
                <a:effectLst/>
              </a:rPr>
              <a:t>）、</a:t>
            </a:r>
            <a:r>
              <a:rPr lang="en-US" altLang="zh-CN" sz="2400" dirty="0">
                <a:solidFill>
                  <a:srgbClr val="000000"/>
                </a:solidFill>
              </a:rPr>
              <a:t>hen</a:t>
            </a:r>
            <a:r>
              <a:rPr lang="zh-CN" altLang="en-US" sz="2400" b="0" i="0" dirty="0">
                <a:solidFill>
                  <a:srgbClr val="000000"/>
                </a:solidFill>
                <a:effectLst/>
              </a:rPr>
              <a:t>）的数量确定后，</a:t>
            </a:r>
            <a:r>
              <a:rPr lang="en-US" altLang="zh-CN" sz="2400" b="0" i="0" dirty="0">
                <a:solidFill>
                  <a:srgbClr val="000000"/>
                </a:solidFill>
                <a:effectLst/>
              </a:rPr>
              <a:t>chick</a:t>
            </a:r>
            <a:r>
              <a:rPr lang="zh-CN" altLang="en-US" sz="2400" b="0" i="0" dirty="0">
                <a:solidFill>
                  <a:srgbClr val="000000"/>
                </a:solidFill>
                <a:effectLst/>
              </a:rPr>
              <a:t>的数量就固定为</a:t>
            </a:r>
            <a:r>
              <a:rPr lang="en-US" altLang="zh-CN" sz="2400" b="0" i="0" dirty="0">
                <a:solidFill>
                  <a:srgbClr val="000000"/>
                </a:solidFill>
                <a:effectLst/>
              </a:rPr>
              <a:t>100-cock-hen</a:t>
            </a:r>
            <a:r>
              <a:rPr lang="zh-CN" altLang="en-US" sz="2400" b="0" i="0" dirty="0">
                <a:solidFill>
                  <a:srgbClr val="000000"/>
                </a:solidFill>
                <a:effectLst/>
              </a:rPr>
              <a:t>，无需再进行枚举了；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00"/>
                </a:solidFill>
              </a:rPr>
              <a:t> 优化方程组，消去</a:t>
            </a:r>
            <a:r>
              <a:rPr lang="en-US" altLang="zh-CN" sz="2400" dirty="0">
                <a:solidFill>
                  <a:srgbClr val="000000"/>
                </a:solidFill>
              </a:rPr>
              <a:t>chick</a:t>
            </a:r>
            <a:r>
              <a:rPr lang="zh-CN" altLang="en-US" sz="2400" dirty="0">
                <a:solidFill>
                  <a:srgbClr val="000000"/>
                </a:solidFill>
              </a:rPr>
              <a:t>这个枚举变量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 （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）*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3 -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），得到：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  7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cock+ 4*hen = 100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hen = 25 – (7/4)*cock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得到： </a:t>
            </a:r>
            <a:r>
              <a:rPr lang="en-US" altLang="zh-CN" sz="2400" dirty="0"/>
              <a:t>cock</a:t>
            </a:r>
            <a:r>
              <a:rPr lang="zh-CN" altLang="en-US" sz="2400" dirty="0"/>
              <a:t>是</a:t>
            </a:r>
            <a:r>
              <a:rPr lang="en-US" altLang="zh-CN" sz="2400" dirty="0"/>
              <a:t>4</a:t>
            </a:r>
            <a:r>
              <a:rPr lang="zh-CN" altLang="en-US" sz="2400" dirty="0"/>
              <a:t>的倍数；</a:t>
            </a:r>
          </a:p>
        </p:txBody>
      </p:sp>
    </p:spTree>
    <p:extLst>
      <p:ext uri="{BB962C8B-B14F-4D97-AF65-F5344CB8AC3E}">
        <p14:creationId xmlns:p14="http://schemas.microsoft.com/office/powerpoint/2010/main" val="3564640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948CB-AEF8-44DB-AFCA-54CA3D74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优化后的程序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42CB84B1-ED60-4FFD-B5E5-9E7E3E89BD3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7" y="1303543"/>
            <a:ext cx="11542727" cy="3301114"/>
          </a:xfrm>
        </p:spPr>
      </p:pic>
    </p:spTree>
    <p:extLst>
      <p:ext uri="{BB962C8B-B14F-4D97-AF65-F5344CB8AC3E}">
        <p14:creationId xmlns:p14="http://schemas.microsoft.com/office/powerpoint/2010/main" val="2300484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4012E-4259-401D-9799-2A111320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运行速度比较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4B4B8AC-C96F-4325-B335-00A53D0F6EF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7" y="1374540"/>
            <a:ext cx="6148673" cy="4341439"/>
          </a:xfrm>
        </p:spPr>
      </p:pic>
    </p:spTree>
    <p:extLst>
      <p:ext uri="{BB962C8B-B14F-4D97-AF65-F5344CB8AC3E}">
        <p14:creationId xmlns:p14="http://schemas.microsoft.com/office/powerpoint/2010/main" val="4181236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6467E-BB0C-4E13-B768-A1A033AE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Vector(</a:t>
            </a:r>
            <a:r>
              <a:rPr lang="zh-CN" altLang="en-US" dirty="0"/>
              <a:t>动态数组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Picture 4" descr="https://imgconvert.csdnimg.cn/aHR0cHM6Ly9pLmxvbGkubmV0LzIwMTkvMDcvMTUvNWQyYzUyYzVlYTJlMDg4NDgwLnBuZw">
            <a:extLst>
              <a:ext uri="{FF2B5EF4-FFF2-40B4-BE49-F238E27FC236}">
                <a16:creationId xmlns:a16="http://schemas.microsoft.com/office/drawing/2014/main" id="{D664AD45-3FF3-454B-8E01-BA84C4560BB2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99"/>
          <a:stretch/>
        </p:blipFill>
        <p:spPr bwMode="auto">
          <a:xfrm>
            <a:off x="1178561" y="1339407"/>
            <a:ext cx="9834878" cy="522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D5FD872-5E68-4CB6-ACC0-88F9E771E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995" y="2054820"/>
            <a:ext cx="4557055" cy="217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19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9614A-E7B1-4E08-9B8C-28E5949D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1A5CEF-6CD8-4398-A4A2-CCDD7C44D8D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是</a:t>
            </a:r>
            <a:r>
              <a:rPr lang="en-US" altLang="zh-CN" dirty="0"/>
              <a:t>STL</a:t>
            </a:r>
            <a:r>
              <a:rPr lang="zh-CN" altLang="en-US" dirty="0"/>
              <a:t>中的动态数组。内部设计是以数组的形式存储，所以可以兼容一切对数组的操作。</a:t>
            </a:r>
            <a:endParaRPr lang="en-US" altLang="zh-CN" dirty="0"/>
          </a:p>
          <a:p>
            <a:r>
              <a:rPr lang="en-US" altLang="zh-CN" dirty="0"/>
              <a:t>vector</a:t>
            </a:r>
            <a:r>
              <a:rPr lang="zh-CN" altLang="en-US" dirty="0"/>
              <a:t>是一个容器，可以容纳各种类型</a:t>
            </a:r>
            <a:r>
              <a:rPr lang="en-US" altLang="zh-CN" dirty="0" err="1"/>
              <a:t>int,string,struct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vector</a:t>
            </a:r>
            <a:r>
              <a:rPr lang="zh-CN" altLang="en-US" dirty="0"/>
              <a:t>里面嵌套</a:t>
            </a:r>
            <a:r>
              <a:rPr lang="en-US" altLang="zh-CN" dirty="0"/>
              <a:t>vector</a:t>
            </a:r>
            <a:r>
              <a:rPr lang="zh-CN" altLang="en-US" dirty="0"/>
              <a:t>，其功能就相当于二维的动态数组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54A1B3-1CB6-4CFA-A47C-DBEA60856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72" y="3725249"/>
            <a:ext cx="6885666" cy="121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57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BCA65-D659-477B-B521-FEDB35069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的初始化与输出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47A92-7D7F-4B09-A9A7-606BB1510EE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1A3D1D2-DC37-4278-918E-7BF0A257B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30" y="1445418"/>
            <a:ext cx="9949842" cy="20216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AA252FF-330F-4F4D-8755-3B538C41C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30" y="3543299"/>
            <a:ext cx="8194070" cy="310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95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DCA55-0E69-49C1-9A2E-6BB04DD2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的成员函数</a:t>
            </a:r>
            <a:r>
              <a:rPr lang="en-US" altLang="zh-CN" dirty="0"/>
              <a:t>insert</a:t>
            </a:r>
            <a:r>
              <a:rPr lang="zh-CN" altLang="en-US" dirty="0"/>
              <a:t>的用法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E1E3AB3-BC67-43E9-9B7F-0E6A04BD636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04055" y="1396188"/>
            <a:ext cx="11995629" cy="47387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740C37-568A-4839-A927-BC36EB46C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083" y="1832896"/>
            <a:ext cx="5242339" cy="168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34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F2C4B-DBBA-47D8-B085-72EA5405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二维数组（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vector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778A9-A35E-4A71-A99F-88B60D3B94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D53AFC5-5DC3-423C-B47B-C17DCB77A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80" y="1502568"/>
            <a:ext cx="10420330" cy="36218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8231F3-1CB2-49B2-8084-374745D80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465" y="1502568"/>
            <a:ext cx="3404839" cy="362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70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E0E2B-DA70-4B41-924C-26CDD0E1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嵌套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200B4-096F-42C0-91BB-8D0442434B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024AFF3-A9F7-444E-96E5-3A0F39B17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30" y="1531144"/>
            <a:ext cx="8841770" cy="39534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FFC3DC-0DE7-4096-B222-E8F94C9CA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349" y="2345804"/>
            <a:ext cx="4074285" cy="146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9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149F4-F31D-4C6F-82F1-B577BDF9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dirty="0"/>
              <a:t>课程介绍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7DDB0-8BD8-4F93-A7A2-86D4AF08D65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第</a:t>
            </a:r>
            <a:r>
              <a:rPr lang="en-US" altLang="zh-CN" sz="2800" dirty="0"/>
              <a:t>16-21</a:t>
            </a:r>
            <a:r>
              <a:rPr lang="zh-CN" altLang="en-US" sz="2800" dirty="0"/>
              <a:t>周，每周周一到周五，每天</a:t>
            </a:r>
            <a:r>
              <a:rPr lang="en-US" altLang="zh-CN" sz="2800" dirty="0"/>
              <a:t>4</a:t>
            </a:r>
            <a:r>
              <a:rPr lang="zh-CN" altLang="en-US" sz="2800" dirty="0"/>
              <a:t>节课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上课方式：课堂讲解，实验作业，作业汇报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内容：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学习算法，使用</a:t>
            </a:r>
            <a:r>
              <a:rPr lang="en-US" altLang="zh-CN" sz="2800"/>
              <a:t>C++</a:t>
            </a:r>
            <a:r>
              <a:rPr lang="zh-CN" altLang="en-US" sz="2800"/>
              <a:t>编程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学习框架和库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48638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85FB7-06D0-415F-9EBB-DEB4EE022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558458" cy="640080"/>
          </a:xfrm>
        </p:spPr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嵌套，可以动态增加</a:t>
            </a:r>
            <a:r>
              <a:rPr lang="en-US" altLang="zh-CN" dirty="0"/>
              <a:t>vector</a:t>
            </a:r>
            <a:r>
              <a:rPr lang="zh-CN" altLang="en-US" dirty="0"/>
              <a:t>行数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12BB7-3968-4F70-B9F6-C20E690036A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5">
            <a:extLst>
              <a:ext uri="{FF2B5EF4-FFF2-40B4-BE49-F238E27FC236}">
                <a16:creationId xmlns:a16="http://schemas.microsoft.com/office/drawing/2014/main" id="{D2C4C714-1B2E-4238-96C1-3DF1131A5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86"/>
          <a:stretch/>
        </p:blipFill>
        <p:spPr>
          <a:xfrm>
            <a:off x="397480" y="1326356"/>
            <a:ext cx="8403620" cy="19595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314E8A-98E9-4D0E-B3C4-BA7FFFFF3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395" y="3530924"/>
            <a:ext cx="5394455" cy="307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95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27C51-FE0E-42B7-A414-4981E819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sort</a:t>
            </a:r>
            <a:r>
              <a:rPr lang="zh-CN" altLang="en-US" dirty="0"/>
              <a:t>的简单用法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B812109-DE60-4747-815F-7F537C0D4A9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12388" y="1326743"/>
            <a:ext cx="7907898" cy="503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52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05A52-0306-4957-8CB5-2B2C1B1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2</a:t>
            </a:r>
            <a:r>
              <a:rPr lang="zh-CN" altLang="en-US" dirty="0"/>
              <a:t>：两数之和</a:t>
            </a:r>
          </a:p>
        </p:txBody>
      </p:sp>
      <p:pic>
        <p:nvPicPr>
          <p:cNvPr id="4" name="内容占位符 6">
            <a:extLst>
              <a:ext uri="{FF2B5EF4-FFF2-40B4-BE49-F238E27FC236}">
                <a16:creationId xmlns:a16="http://schemas.microsoft.com/office/drawing/2014/main" id="{0C6BF54A-402A-4857-96D6-98FB153E8F3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21207" y="1335381"/>
            <a:ext cx="10562400" cy="325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29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13491-C1D8-4936-A290-3097C08A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8D2BEF2-01AB-46E0-9E7F-472BF78E4BB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21207" y="1352772"/>
            <a:ext cx="8011056" cy="505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41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57CB5-C4C6-44AC-B917-5795A469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思路一：暴力枚举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38EAC5-40CF-4E88-925F-2F14CE6D0CB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3000" dirty="0"/>
                  <a:t>两重循环枚举下标 </a:t>
                </a:r>
                <a:r>
                  <a:rPr lang="en-US" altLang="zh-CN" sz="3000" dirty="0" err="1"/>
                  <a:t>i,j</a:t>
                </a:r>
                <a:r>
                  <a:rPr lang="zh-CN" altLang="en-US" sz="3000" dirty="0"/>
                  <a:t>，然后判断 </a:t>
                </a:r>
                <a:r>
                  <a:rPr lang="en-US" altLang="zh-CN" sz="3000" dirty="0" err="1"/>
                  <a:t>nums</a:t>
                </a:r>
                <a:r>
                  <a:rPr lang="en-US" altLang="zh-CN" sz="3000" dirty="0"/>
                  <a:t>[</a:t>
                </a:r>
                <a:r>
                  <a:rPr lang="en-US" altLang="zh-CN" sz="3000" dirty="0" err="1"/>
                  <a:t>i</a:t>
                </a:r>
                <a:r>
                  <a:rPr lang="en-US" altLang="zh-CN" sz="3000" dirty="0"/>
                  <a:t>]+</a:t>
                </a:r>
                <a:r>
                  <a:rPr lang="en-US" altLang="zh-CN" sz="3000" dirty="0" err="1"/>
                  <a:t>nums</a:t>
                </a:r>
                <a:r>
                  <a:rPr lang="en-US" altLang="zh-CN" sz="3000" dirty="0"/>
                  <a:t>[j] </a:t>
                </a:r>
                <a:r>
                  <a:rPr lang="zh-CN" altLang="en-US" sz="3000" dirty="0"/>
                  <a:t>是否等于 </a:t>
                </a:r>
                <a:r>
                  <a:rPr lang="en-US" altLang="zh-CN" sz="3000" dirty="0"/>
                  <a:t>target</a:t>
                </a:r>
                <a:r>
                  <a:rPr lang="zh-CN" altLang="en-US" sz="3000" dirty="0"/>
                  <a:t>。</a:t>
                </a:r>
                <a:endParaRPr lang="en-US" altLang="zh-CN" sz="3000" dirty="0"/>
              </a:p>
              <a:p>
                <a:pPr>
                  <a:lnSpc>
                    <a:spcPct val="160000"/>
                  </a:lnSpc>
                </a:pPr>
                <a:r>
                  <a:rPr lang="zh-CN" altLang="en-US" sz="3000" dirty="0"/>
                  <a:t>时间复杂度：由于有两重循环，所以复杂度是 </a:t>
                </a:r>
                <a:r>
                  <a:rPr lang="en-US" altLang="zh-CN" sz="3000" dirty="0"/>
                  <a:t>O</a:t>
                </a:r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/>
                  <a:t>).</a:t>
                </a:r>
                <a:endParaRPr lang="zh-CN" altLang="en-US" sz="28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38EAC5-40CF-4E88-925F-2F14CE6D0C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01ACDB0-DFCB-46A5-A03B-76DDF6BC3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53" y="3030279"/>
            <a:ext cx="5916811" cy="24425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6289A7-45DE-4AB4-BC0F-07B86252D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021" y="2961190"/>
            <a:ext cx="5922087" cy="285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19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96EA3D-2FF3-47EA-92F7-686DFE0EF15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21207" y="448056"/>
                <a:ext cx="9069360" cy="640080"/>
              </a:xfrm>
            </p:spPr>
            <p:txBody>
              <a:bodyPr/>
              <a:lstStyle/>
              <a:p>
                <a:r>
                  <a:rPr lang="zh-CN" altLang="en-US" dirty="0"/>
                  <a:t>思路二：双指针算法 </a:t>
                </a:r>
                <a:r>
                  <a:rPr lang="en-US" altLang="zh-CN" sz="4000" dirty="0"/>
                  <a:t>O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)</a:t>
                </a: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sz="4000" dirty="0"/>
                  <a:t>O </a:t>
                </a:r>
                <a:r>
                  <a:rPr lang="en-US" altLang="zh-CN" dirty="0">
                    <a:sym typeface="Wingdings" panose="05000000000000000000" pitchFamily="2" charset="2"/>
                  </a:rPr>
                  <a:t>(n)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96EA3D-2FF3-47EA-92F7-686DFE0EF1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21207" y="448056"/>
                <a:ext cx="9069360" cy="640080"/>
              </a:xfrm>
              <a:blipFill>
                <a:blip r:embed="rId2"/>
                <a:stretch>
                  <a:fillRect l="-2352" t="-27619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6EBCCAD-06EB-4D27-847E-226356D170E2}"/>
              </a:ext>
            </a:extLst>
          </p:cNvPr>
          <p:cNvSpPr txBox="1">
            <a:spLocks/>
          </p:cNvSpPr>
          <p:nvPr/>
        </p:nvSpPr>
        <p:spPr>
          <a:xfrm>
            <a:off x="653071" y="1447800"/>
            <a:ext cx="10935955" cy="48903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使用双指针算法的前提：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数据必须有序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两个指针的移动有单调性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的时候循环测试若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num[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]+num[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target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j--</a:t>
            </a:r>
          </a:p>
          <a:p>
            <a:pPr>
              <a:lnSpc>
                <a:spcPct val="10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num[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 + num[j] == target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则找到答案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FFD3A3-750B-412E-A09D-DEC4B1EA7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531" y="1196454"/>
            <a:ext cx="6249694" cy="212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0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3D941-D2E2-4C87-8D87-164023A4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04C22-06BF-4D09-B61C-1F66CF3ECD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031E850-21F9-4D9A-BD9D-2C4E9EECD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8" y="1304454"/>
            <a:ext cx="5656892" cy="21439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3E9B4C-5DEE-46AD-9D8C-F3E33580C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534" y="3321446"/>
            <a:ext cx="7899405" cy="353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413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E258F-8EEC-4A2C-96D3-577A338D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B03EFE0-6AE4-4882-92F9-C6510016EE61}"/>
              </a:ext>
            </a:extLst>
          </p:cNvPr>
          <p:cNvGrpSpPr/>
          <p:nvPr/>
        </p:nvGrpSpPr>
        <p:grpSpPr>
          <a:xfrm>
            <a:off x="630146" y="1544691"/>
            <a:ext cx="2299531" cy="1379718"/>
            <a:chOff x="1088249" y="2203"/>
            <a:chExt cx="3224119" cy="1934471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93DE893-A174-458B-AFC4-AD764588E6AE}"/>
                </a:ext>
              </a:extLst>
            </p:cNvPr>
            <p:cNvSpPr/>
            <p:nvPr/>
          </p:nvSpPr>
          <p:spPr>
            <a:xfrm>
              <a:off x="1088249" y="2203"/>
              <a:ext cx="3224119" cy="193447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3DC4A6F-97C1-4702-A155-740259883126}"/>
                </a:ext>
              </a:extLst>
            </p:cNvPr>
            <p:cNvSpPr txBox="1"/>
            <p:nvPr/>
          </p:nvSpPr>
          <p:spPr>
            <a:xfrm>
              <a:off x="1088249" y="2203"/>
              <a:ext cx="3224119" cy="19344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5260" tIns="175260" rIns="175260" bIns="175260" numCol="1" spcCol="1270" anchor="ctr" anchorCtr="0">
              <a:noAutofit/>
            </a:bodyPr>
            <a:lstStyle/>
            <a:p>
              <a:pPr marL="0" lvl="0" indent="0"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6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A+B</a:t>
              </a:r>
              <a:endParaRPr lang="zh-CN" sz="3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D7FB771-83FA-4429-AD43-700C62A5975D}"/>
              </a:ext>
            </a:extLst>
          </p:cNvPr>
          <p:cNvGrpSpPr/>
          <p:nvPr/>
        </p:nvGrpSpPr>
        <p:grpSpPr>
          <a:xfrm>
            <a:off x="3160219" y="1577896"/>
            <a:ext cx="2299531" cy="1379718"/>
            <a:chOff x="4634780" y="2203"/>
            <a:chExt cx="3224119" cy="193447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C966B99-6DC2-4CC7-8445-EBB74ED85A94}"/>
                </a:ext>
              </a:extLst>
            </p:cNvPr>
            <p:cNvSpPr/>
            <p:nvPr/>
          </p:nvSpPr>
          <p:spPr>
            <a:xfrm>
              <a:off x="4634780" y="2203"/>
              <a:ext cx="3224119" cy="19344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DF04DCC-D38C-47E0-A00C-F39F4377E186}"/>
                </a:ext>
              </a:extLst>
            </p:cNvPr>
            <p:cNvSpPr txBox="1"/>
            <p:nvPr/>
          </p:nvSpPr>
          <p:spPr>
            <a:xfrm>
              <a:off x="4634780" y="2203"/>
              <a:ext cx="3224119" cy="19344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5260" tIns="175260" rIns="175260" bIns="175260" numCol="1" spcCol="1270" anchor="ctr" anchorCtr="0">
              <a:noAutofit/>
            </a:bodyPr>
            <a:lstStyle/>
            <a:p>
              <a:pPr marL="0" lvl="0" indent="0"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完美立方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FCC5290-5331-420C-9E88-8C5069F64BAE}"/>
              </a:ext>
            </a:extLst>
          </p:cNvPr>
          <p:cNvGrpSpPr/>
          <p:nvPr/>
        </p:nvGrpSpPr>
        <p:grpSpPr>
          <a:xfrm>
            <a:off x="5690292" y="1577896"/>
            <a:ext cx="2299531" cy="1379718"/>
            <a:chOff x="1088249" y="2259086"/>
            <a:chExt cx="3224119" cy="1934471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5FA1E6A-BB3B-42A8-87C2-5B77A4B6B91A}"/>
                </a:ext>
              </a:extLst>
            </p:cNvPr>
            <p:cNvSpPr/>
            <p:nvPr/>
          </p:nvSpPr>
          <p:spPr>
            <a:xfrm>
              <a:off x="1088249" y="2259086"/>
              <a:ext cx="3224119" cy="1934471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5D8DE01-A503-423D-9955-CE7E76588DFC}"/>
                </a:ext>
              </a:extLst>
            </p:cNvPr>
            <p:cNvSpPr txBox="1"/>
            <p:nvPr/>
          </p:nvSpPr>
          <p:spPr>
            <a:xfrm>
              <a:off x="1088249" y="2259086"/>
              <a:ext cx="3224119" cy="19344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5260" tIns="175260" rIns="175260" bIns="175260" numCol="1" spcCol="1270" anchor="ctr" anchorCtr="0">
              <a:noAutofit/>
            </a:bodyPr>
            <a:lstStyle/>
            <a:p>
              <a:pPr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人的周期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D026CBE-85EB-4E99-8B58-E07B41BA8ABB}"/>
              </a:ext>
            </a:extLst>
          </p:cNvPr>
          <p:cNvGrpSpPr/>
          <p:nvPr/>
        </p:nvGrpSpPr>
        <p:grpSpPr>
          <a:xfrm>
            <a:off x="8220365" y="1577896"/>
            <a:ext cx="2299531" cy="1379718"/>
            <a:chOff x="4634780" y="2259086"/>
            <a:chExt cx="3224119" cy="193447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F0ACC34-4D70-4A14-9FB7-AD2DA7C32DF3}"/>
                </a:ext>
              </a:extLst>
            </p:cNvPr>
            <p:cNvSpPr/>
            <p:nvPr/>
          </p:nvSpPr>
          <p:spPr>
            <a:xfrm>
              <a:off x="4634780" y="2259086"/>
              <a:ext cx="3224119" cy="193447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0EA457A-E9BA-4044-AC15-ABDDC88F40E7}"/>
                </a:ext>
              </a:extLst>
            </p:cNvPr>
            <p:cNvSpPr txBox="1"/>
            <p:nvPr/>
          </p:nvSpPr>
          <p:spPr>
            <a:xfrm>
              <a:off x="4634780" y="2259086"/>
              <a:ext cx="3224119" cy="19344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5260" tIns="175260" rIns="175260" bIns="175260" numCol="1" spcCol="1270" anchor="ctr" anchorCtr="0">
              <a:noAutofit/>
            </a:bodyPr>
            <a:lstStyle/>
            <a:p>
              <a:pPr lvl="0" indent="0"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假币问题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9356A72-6BB2-4C56-A31F-410AD6567C20}"/>
              </a:ext>
            </a:extLst>
          </p:cNvPr>
          <p:cNvGrpSpPr/>
          <p:nvPr/>
        </p:nvGrpSpPr>
        <p:grpSpPr>
          <a:xfrm>
            <a:off x="630146" y="3176812"/>
            <a:ext cx="2299531" cy="1379718"/>
            <a:chOff x="0" y="280491"/>
            <a:chExt cx="2795984" cy="167759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08A974C-F6D6-43BC-AA44-769EE30FA715}"/>
                </a:ext>
              </a:extLst>
            </p:cNvPr>
            <p:cNvSpPr/>
            <p:nvPr/>
          </p:nvSpPr>
          <p:spPr>
            <a:xfrm>
              <a:off x="0" y="280491"/>
              <a:ext cx="2795984" cy="167759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3CF935A-C865-48B0-9631-C638274ACD4A}"/>
                </a:ext>
              </a:extLst>
            </p:cNvPr>
            <p:cNvSpPr txBox="1"/>
            <p:nvPr/>
          </p:nvSpPr>
          <p:spPr>
            <a:xfrm>
              <a:off x="0" y="280491"/>
              <a:ext cx="2795984" cy="16775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marL="0" lvl="0" indent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900" kern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两数之和</a:t>
              </a:r>
              <a:endParaRPr lang="zh-CN" sz="39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BCB143C-EDBE-406A-AC6E-AAF5FFF5F32D}"/>
              </a:ext>
            </a:extLst>
          </p:cNvPr>
          <p:cNvGrpSpPr/>
          <p:nvPr/>
        </p:nvGrpSpPr>
        <p:grpSpPr>
          <a:xfrm>
            <a:off x="3160219" y="3169289"/>
            <a:ext cx="2299531" cy="1379718"/>
            <a:chOff x="3075582" y="280491"/>
            <a:chExt cx="2795984" cy="1677590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994C7C8-8D59-4949-A767-8BD703C9DFE4}"/>
                </a:ext>
              </a:extLst>
            </p:cNvPr>
            <p:cNvSpPr/>
            <p:nvPr/>
          </p:nvSpPr>
          <p:spPr>
            <a:xfrm>
              <a:off x="3075582" y="280491"/>
              <a:ext cx="2795984" cy="16775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0492957-6A5E-471C-8A8D-08B0336608C6}"/>
                </a:ext>
              </a:extLst>
            </p:cNvPr>
            <p:cNvSpPr txBox="1"/>
            <p:nvPr/>
          </p:nvSpPr>
          <p:spPr>
            <a:xfrm>
              <a:off x="3075582" y="280491"/>
              <a:ext cx="2795984" cy="16775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marL="0" lvl="0" indent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900" kern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三数之和</a:t>
              </a:r>
              <a:endParaRPr lang="zh-CN" sz="39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D29378B-4E92-41C6-BD74-A63D784A23BF}"/>
              </a:ext>
            </a:extLst>
          </p:cNvPr>
          <p:cNvGrpSpPr/>
          <p:nvPr/>
        </p:nvGrpSpPr>
        <p:grpSpPr>
          <a:xfrm>
            <a:off x="5690292" y="3189908"/>
            <a:ext cx="2299531" cy="1379718"/>
            <a:chOff x="6151165" y="280491"/>
            <a:chExt cx="2795984" cy="1677590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8D1681E-39A5-48EA-8E01-99C8CB098474}"/>
                </a:ext>
              </a:extLst>
            </p:cNvPr>
            <p:cNvSpPr/>
            <p:nvPr/>
          </p:nvSpPr>
          <p:spPr>
            <a:xfrm>
              <a:off x="6151165" y="280491"/>
              <a:ext cx="2795984" cy="167759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DC27C76-79E5-4F87-AAB0-0B8CBCAEB1DB}"/>
                </a:ext>
              </a:extLst>
            </p:cNvPr>
            <p:cNvSpPr txBox="1"/>
            <p:nvPr/>
          </p:nvSpPr>
          <p:spPr>
            <a:xfrm>
              <a:off x="6151165" y="280491"/>
              <a:ext cx="2795984" cy="16775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marL="0" lvl="0" indent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900" kern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四数之和</a:t>
              </a:r>
              <a:endParaRPr lang="zh-CN" sz="39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493AE41-537D-4468-9BF1-9CFEBC5F4D1D}"/>
              </a:ext>
            </a:extLst>
          </p:cNvPr>
          <p:cNvGrpSpPr/>
          <p:nvPr/>
        </p:nvGrpSpPr>
        <p:grpSpPr>
          <a:xfrm>
            <a:off x="8220364" y="3210528"/>
            <a:ext cx="2299531" cy="1379718"/>
            <a:chOff x="1537791" y="2237680"/>
            <a:chExt cx="2795984" cy="1677590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4FFA193-E5FE-49CA-9C27-5B114D87993D}"/>
                </a:ext>
              </a:extLst>
            </p:cNvPr>
            <p:cNvSpPr/>
            <p:nvPr/>
          </p:nvSpPr>
          <p:spPr>
            <a:xfrm>
              <a:off x="1537791" y="2237680"/>
              <a:ext cx="2795984" cy="167759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C1762BB-6662-4B91-9392-ADAF6679A39E}"/>
                </a:ext>
              </a:extLst>
            </p:cNvPr>
            <p:cNvSpPr txBox="1"/>
            <p:nvPr/>
          </p:nvSpPr>
          <p:spPr>
            <a:xfrm>
              <a:off x="1537791" y="2237680"/>
              <a:ext cx="2795984" cy="16775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marL="0" lvl="0" indent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900" kern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特殊密码锁</a:t>
              </a:r>
              <a:endParaRPr lang="zh-CN" sz="39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664CADE-F0D8-432C-A12D-CF0E7C609A5E}"/>
              </a:ext>
            </a:extLst>
          </p:cNvPr>
          <p:cNvGrpSpPr/>
          <p:nvPr/>
        </p:nvGrpSpPr>
        <p:grpSpPr>
          <a:xfrm>
            <a:off x="630145" y="4808933"/>
            <a:ext cx="2299531" cy="1379718"/>
            <a:chOff x="4613374" y="2237680"/>
            <a:chExt cx="2795984" cy="167759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2724C7C-1E04-4D26-8504-C66188B1AB82}"/>
                </a:ext>
              </a:extLst>
            </p:cNvPr>
            <p:cNvSpPr/>
            <p:nvPr/>
          </p:nvSpPr>
          <p:spPr>
            <a:xfrm>
              <a:off x="4613374" y="2237680"/>
              <a:ext cx="2795984" cy="167759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F738046-32E9-4F8F-8979-77698FA51B0A}"/>
                </a:ext>
              </a:extLst>
            </p:cNvPr>
            <p:cNvSpPr txBox="1"/>
            <p:nvPr/>
          </p:nvSpPr>
          <p:spPr>
            <a:xfrm>
              <a:off x="4613374" y="2237680"/>
              <a:ext cx="2795984" cy="16775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marL="0" lvl="0" indent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900" kern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熄灯问题</a:t>
              </a:r>
              <a:endParaRPr lang="zh-CN" sz="39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C5D6E61-E52B-49E7-93A9-BFE4291F9D89}"/>
              </a:ext>
            </a:extLst>
          </p:cNvPr>
          <p:cNvSpPr txBox="1"/>
          <p:nvPr/>
        </p:nvSpPr>
        <p:spPr>
          <a:xfrm>
            <a:off x="5360894" y="5701553"/>
            <a:ext cx="245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D1P1-D2P5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F0B87C58-1291-4A01-AC53-EEC2417C7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489" y="4777628"/>
            <a:ext cx="46577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6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CB5DB-4D61-44E1-A05E-16F1A2F40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dirty="0"/>
              <a:t>教学进度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4C30B50-8081-4A47-A99F-EE1A90E1179A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698814752"/>
              </p:ext>
            </p:extLst>
          </p:nvPr>
        </p:nvGraphicFramePr>
        <p:xfrm>
          <a:off x="539749" y="1435100"/>
          <a:ext cx="11105404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369">
                  <a:extLst>
                    <a:ext uri="{9D8B030D-6E8A-4147-A177-3AD203B41FA5}">
                      <a16:colId xmlns:a16="http://schemas.microsoft.com/office/drawing/2014/main" val="3015343971"/>
                    </a:ext>
                  </a:extLst>
                </a:gridCol>
                <a:gridCol w="9135035">
                  <a:extLst>
                    <a:ext uri="{9D8B030D-6E8A-4147-A177-3AD203B41FA5}">
                      <a16:colId xmlns:a16="http://schemas.microsoft.com/office/drawing/2014/main" val="2202405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6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枚举、递归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879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排序、深搜、广搜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74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</a:t>
                      </a:r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endParaRPr lang="en-US" altLang="zh-CN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：集中突破</a:t>
                      </a:r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</a:t>
                      </a:r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算法编程，</a:t>
                      </a:r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AC40</a:t>
                      </a:r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道算法竞赛进阶题</a:t>
                      </a:r>
                      <a:endParaRPr lang="en-US" altLang="zh-CN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：使用</a:t>
                      </a:r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Qt</a:t>
                      </a:r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进行基于对话框编程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31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第四周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：完成算法提高题</a:t>
                      </a:r>
                      <a:endParaRPr lang="en-US" altLang="zh-CN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：综合大作业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68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第五周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完成前一周任务，汇报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90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20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EFDC5-A862-45EB-B7E8-1AA622AC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021F0-2303-4411-A128-270FB2391E9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DAD5FEA-FAF2-47F2-A807-F01988FFFBC0}"/>
              </a:ext>
            </a:extLst>
          </p:cNvPr>
          <p:cNvSpPr txBox="1">
            <a:spLocks/>
          </p:cNvSpPr>
          <p:nvPr/>
        </p:nvSpPr>
        <p:spPr>
          <a:xfrm>
            <a:off x="539496" y="231030"/>
            <a:ext cx="11048070" cy="15239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5DG</a:t>
            </a:r>
            <a:r>
              <a:rPr lang="zh-CN" altLang="en-US" sz="3200" dirty="0">
                <a:solidFill>
                  <a:schemeClr val="bg1"/>
                </a:solidFill>
              </a:rPr>
              <a:t>在线编程 </a:t>
            </a:r>
            <a:r>
              <a:rPr lang="en-US" altLang="zh-CN" sz="3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http://xmuoj.com</a:t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zh-CN" altLang="en-US" sz="3200" dirty="0">
                <a:solidFill>
                  <a:schemeClr val="bg1"/>
                </a:solidFill>
              </a:rPr>
              <a:t>用户名：学号，密码</a:t>
            </a:r>
            <a:r>
              <a:rPr lang="en-US" altLang="zh-CN" sz="3200" dirty="0">
                <a:solidFill>
                  <a:schemeClr val="bg1"/>
                </a:solidFill>
              </a:rPr>
              <a:t>:123456</a:t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zh-CN" altLang="en-US" sz="3200" dirty="0">
                <a:solidFill>
                  <a:schemeClr val="bg1"/>
                </a:solidFill>
              </a:rPr>
              <a:t>第一周试炼密码：</a:t>
            </a:r>
            <a:r>
              <a:rPr lang="en-US" altLang="zh-CN" sz="3200" dirty="0" err="1">
                <a:solidFill>
                  <a:schemeClr val="bg1"/>
                </a:solidFill>
              </a:rPr>
              <a:t>ilovexmu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内容占位符 8">
            <a:extLst>
              <a:ext uri="{FF2B5EF4-FFF2-40B4-BE49-F238E27FC236}">
                <a16:creationId xmlns:a16="http://schemas.microsoft.com/office/drawing/2014/main" id="{DA1CCAAF-66C3-429A-977F-F92EC925A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" y="1895660"/>
            <a:ext cx="7346593" cy="466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8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7861F-3388-49EC-BB35-019910708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6" y="448056"/>
            <a:ext cx="11339099" cy="640080"/>
          </a:xfrm>
        </p:spPr>
        <p:txBody>
          <a:bodyPr/>
          <a:lstStyle/>
          <a:p>
            <a:r>
              <a:rPr lang="zh-CN" altLang="en-US" sz="4000" dirty="0"/>
              <a:t>推荐刷题网站：</a:t>
            </a:r>
            <a:r>
              <a:rPr lang="en-US" altLang="zh-CN" sz="4000" dirty="0"/>
              <a:t>https://www.acwing.com/</a:t>
            </a:r>
            <a:endParaRPr lang="zh-CN" altLang="en-US" dirty="0"/>
          </a:p>
        </p:txBody>
      </p:sp>
      <p:pic>
        <p:nvPicPr>
          <p:cNvPr id="4" name="内容占位符 5">
            <a:extLst>
              <a:ext uri="{FF2B5EF4-FFF2-40B4-BE49-F238E27FC236}">
                <a16:creationId xmlns:a16="http://schemas.microsoft.com/office/drawing/2014/main" id="{C0BC76F7-E7AC-4967-B9B6-83215198D1A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734794" y="1435100"/>
            <a:ext cx="8657324" cy="422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3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91E39-289F-4F7C-8386-40326BD8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成绩评定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0028E-E482-4B1A-85D4-105C1B67F21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考勤</a:t>
            </a:r>
            <a:r>
              <a:rPr lang="en-US" altLang="zh-CN" sz="2800" dirty="0"/>
              <a:t>-20%</a:t>
            </a:r>
          </a:p>
          <a:p>
            <a:r>
              <a:rPr lang="zh-CN" altLang="en-US" sz="2800" dirty="0"/>
              <a:t>作业</a:t>
            </a:r>
            <a:r>
              <a:rPr lang="en-US" altLang="zh-CN" sz="2800" dirty="0"/>
              <a:t>-70%</a:t>
            </a:r>
          </a:p>
          <a:p>
            <a:r>
              <a:rPr lang="zh-CN" altLang="en-US" sz="2800" dirty="0"/>
              <a:t>汇报</a:t>
            </a:r>
            <a:r>
              <a:rPr lang="en-US" altLang="zh-CN" sz="2800" dirty="0"/>
              <a:t>-10%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97099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85023-6C01-4683-BE2C-63F562C5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11CD2-DC7D-484B-BB3D-2BD12C6DD5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编程的核心在于算法，无论使用哪种语言，算法都是绕不开的。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广义的算法是指做一件事、解决一个问题的方法。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计算机算法：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一个有限的、通过计算机指令实现的可执行操作序列。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这个序列接收输入。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对输入数据进行有限步骤处理。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最终产生确定的输出，用于实现算法的目标。</a:t>
            </a:r>
          </a:p>
        </p:txBody>
      </p:sp>
    </p:spTree>
    <p:extLst>
      <p:ext uri="{BB962C8B-B14F-4D97-AF65-F5344CB8AC3E}">
        <p14:creationId xmlns:p14="http://schemas.microsoft.com/office/powerpoint/2010/main" val="153123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263A-8956-427D-B7DC-1A60655C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596DC-2CE6-489D-998F-DE100CE6061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控制流程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数据结构：数据的组织方式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控制流程：程序运行的步骤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编程就是实现算法的过程，算法是编程的核心。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609139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205</TotalTime>
  <Words>1570</Words>
  <Application>Microsoft Office PowerPoint</Application>
  <PresentationFormat>宽屏</PresentationFormat>
  <Paragraphs>176</Paragraphs>
  <Slides>37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Microsoft YaHei UI</vt:lpstr>
      <vt:lpstr>微软雅黑</vt:lpstr>
      <vt:lpstr>Arial</vt:lpstr>
      <vt:lpstr>Calibri</vt:lpstr>
      <vt:lpstr>Cambria Math</vt:lpstr>
      <vt:lpstr>Segoe UI</vt:lpstr>
      <vt:lpstr>Segoe UI Light</vt:lpstr>
      <vt:lpstr>Wingdings</vt:lpstr>
      <vt:lpstr>WelcomeDoc</vt:lpstr>
      <vt:lpstr>C++程序设计实践</vt:lpstr>
      <vt:lpstr>本周课堂教学</vt:lpstr>
      <vt:lpstr>课程介绍</vt:lpstr>
      <vt:lpstr>教学进度</vt:lpstr>
      <vt:lpstr>PowerPoint 演示文稿</vt:lpstr>
      <vt:lpstr>推荐刷题网站：https://www.acwing.com/</vt:lpstr>
      <vt:lpstr>成绩评定</vt:lpstr>
      <vt:lpstr>算法简介</vt:lpstr>
      <vt:lpstr>算法简介</vt:lpstr>
      <vt:lpstr>学习算法和编程的好处</vt:lpstr>
      <vt:lpstr>推荐书籍与资料</vt:lpstr>
      <vt:lpstr>枚举</vt:lpstr>
      <vt:lpstr>基本思路</vt:lpstr>
      <vt:lpstr>枚举法的优化</vt:lpstr>
      <vt:lpstr>经典案例</vt:lpstr>
      <vt:lpstr>编程解决问题的步骤</vt:lpstr>
      <vt:lpstr>分析问题</vt:lpstr>
      <vt:lpstr>划分问题（规划IPO）</vt:lpstr>
      <vt:lpstr>设计算法</vt:lpstr>
      <vt:lpstr>编写程序</vt:lpstr>
      <vt:lpstr>优化算法</vt:lpstr>
      <vt:lpstr>优化后的程序</vt:lpstr>
      <vt:lpstr>运行速度比较</vt:lpstr>
      <vt:lpstr>Vector(动态数组)</vt:lpstr>
      <vt:lpstr>vector</vt:lpstr>
      <vt:lpstr>vector的初始化与输出</vt:lpstr>
      <vt:lpstr>vector的成员函数insert的用法</vt:lpstr>
      <vt:lpstr>二维数组（10个vector）</vt:lpstr>
      <vt:lpstr>Vector嵌套 </vt:lpstr>
      <vt:lpstr>Vector嵌套，可以动态增加vector行数 </vt:lpstr>
      <vt:lpstr>sort的简单用法</vt:lpstr>
      <vt:lpstr>例题2：两数之和</vt:lpstr>
      <vt:lpstr>输入输出</vt:lpstr>
      <vt:lpstr>思路一：暴力枚举</vt:lpstr>
      <vt:lpstr>思路二：双指针算法 O (n^2)O (n)</vt:lpstr>
      <vt:lpstr>参考代码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《计算机基础知识》实验指导</dc:title>
  <dc:creator>paradise</dc:creator>
  <cp:lastModifiedBy>Zhang Kevin</cp:lastModifiedBy>
  <cp:revision>221</cp:revision>
  <dcterms:created xsi:type="dcterms:W3CDTF">2019-10-14T06:36:00Z</dcterms:created>
  <dcterms:modified xsi:type="dcterms:W3CDTF">2021-06-24T14:03:50Z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2052-11.1.0.9501</vt:lpwstr>
  </property>
</Properties>
</file>