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handoutMasterIdLst>
    <p:handoutMasterId r:id="rId45"/>
  </p:handoutMasterIdLst>
  <p:sldIdLst>
    <p:sldId id="256" r:id="rId2"/>
    <p:sldId id="450" r:id="rId3"/>
    <p:sldId id="3277" r:id="rId4"/>
    <p:sldId id="3278" r:id="rId5"/>
    <p:sldId id="469" r:id="rId6"/>
    <p:sldId id="257" r:id="rId7"/>
    <p:sldId id="258" r:id="rId8"/>
    <p:sldId id="259" r:id="rId9"/>
    <p:sldId id="260" r:id="rId10"/>
    <p:sldId id="261" r:id="rId11"/>
    <p:sldId id="262" r:id="rId12"/>
    <p:sldId id="263" r:id="rId13"/>
    <p:sldId id="264" r:id="rId14"/>
    <p:sldId id="3238" r:id="rId15"/>
    <p:sldId id="3239" r:id="rId16"/>
    <p:sldId id="3240" r:id="rId17"/>
    <p:sldId id="3241" r:id="rId18"/>
    <p:sldId id="3242" r:id="rId19"/>
    <p:sldId id="3243" r:id="rId20"/>
    <p:sldId id="3246" r:id="rId21"/>
    <p:sldId id="3209" r:id="rId22"/>
    <p:sldId id="3219" r:id="rId23"/>
    <p:sldId id="3221" r:id="rId24"/>
    <p:sldId id="3283" r:id="rId25"/>
    <p:sldId id="3284" r:id="rId26"/>
    <p:sldId id="3285" r:id="rId27"/>
    <p:sldId id="3279" r:id="rId28"/>
    <p:sldId id="3280" r:id="rId29"/>
    <p:sldId id="3281" r:id="rId30"/>
    <p:sldId id="3282" r:id="rId31"/>
    <p:sldId id="3247" r:id="rId32"/>
    <p:sldId id="3248" r:id="rId33"/>
    <p:sldId id="3249" r:id="rId34"/>
    <p:sldId id="3250" r:id="rId35"/>
    <p:sldId id="3286" r:id="rId36"/>
    <p:sldId id="3287" r:id="rId37"/>
    <p:sldId id="3304" r:id="rId38"/>
    <p:sldId id="3276" r:id="rId39"/>
    <p:sldId id="3305" r:id="rId40"/>
    <p:sldId id="3306" r:id="rId41"/>
    <p:sldId id="3307" r:id="rId42"/>
    <p:sldId id="330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B9B51309-D148-4332-87C2-07BE32FBCA3B}">
          <p14:sldIdLst>
            <p14:sldId id="256"/>
            <p14:sldId id="450"/>
            <p14:sldId id="3277"/>
            <p14:sldId id="3278"/>
            <p14:sldId id="469"/>
            <p14:sldId id="257"/>
            <p14:sldId id="258"/>
            <p14:sldId id="259"/>
            <p14:sldId id="260"/>
            <p14:sldId id="261"/>
            <p14:sldId id="262"/>
            <p14:sldId id="263"/>
            <p14:sldId id="264"/>
            <p14:sldId id="3238"/>
            <p14:sldId id="3239"/>
            <p14:sldId id="3240"/>
            <p14:sldId id="3241"/>
            <p14:sldId id="3242"/>
            <p14:sldId id="3243"/>
            <p14:sldId id="3246"/>
            <p14:sldId id="3209"/>
            <p14:sldId id="3219"/>
            <p14:sldId id="3221"/>
            <p14:sldId id="3283"/>
            <p14:sldId id="3284"/>
            <p14:sldId id="3285"/>
            <p14:sldId id="3279"/>
            <p14:sldId id="3280"/>
            <p14:sldId id="3281"/>
            <p14:sldId id="3282"/>
            <p14:sldId id="3247"/>
            <p14:sldId id="3248"/>
            <p14:sldId id="3249"/>
            <p14:sldId id="3250"/>
            <p14:sldId id="3286"/>
            <p14:sldId id="3287"/>
            <p14:sldId id="3304"/>
            <p14:sldId id="3276"/>
            <p14:sldId id="3305"/>
            <p14:sldId id="3306"/>
            <p14:sldId id="3307"/>
            <p14:sldId id="3308"/>
          </p14:sldIdLst>
        </p14:section>
      </p14:sectionLst>
    </p:ext>
    <p:ext uri="{EFAFB233-063F-42B5-8137-9DF3F51BA10A}">
      <p15:sldGuideLst xmlns:p15="http://schemas.microsoft.com/office/powerpoint/2012/main">
        <p15:guide id="1" orient="horz" pos="2125">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404040"/>
    <a:srgbClr val="D24726"/>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3826" autoAdjust="0"/>
  </p:normalViewPr>
  <p:slideViewPr>
    <p:cSldViewPr snapToGrid="0">
      <p:cViewPr varScale="1">
        <p:scale>
          <a:sx n="107" d="100"/>
          <a:sy n="107" d="100"/>
        </p:scale>
        <p:origin x="924" y="108"/>
      </p:cViewPr>
      <p:guideLst>
        <p:guide orient="horz" pos="2125"/>
        <p:guide pos="3839"/>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71305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313459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chemeClr val="accent1">
                    <a:lumMod val="75000"/>
                  </a:schemeClr>
                </a:solidFill>
                <a:latin typeface="微软雅黑" panose="020B0503020204020204" pitchFamily="34" charset="-122"/>
                <a:ea typeface="微软雅黑" panose="020B0503020204020204" pitchFamily="34" charset="-122"/>
              </a:rPr>
              <a:t>像这样先深入探索，走到头再回退寻找其他出路的遍历方式，就叫做深度优先</a:t>
            </a:r>
            <a:r>
              <a:rPr lang="zh-CN" altLang="en-US" sz="1200" dirty="0">
                <a:solidFill>
                  <a:schemeClr val="accent1">
                    <a:lumMod val="75000"/>
                  </a:schemeClr>
                </a:solidFill>
                <a:latin typeface="微软雅黑" panose="020B0503020204020204" pitchFamily="34" charset="-122"/>
                <a:ea typeface="微软雅黑" panose="020B0503020204020204" pitchFamily="34" charset="-122"/>
              </a:rPr>
              <a:t>搜索</a:t>
            </a:r>
            <a:r>
              <a:rPr lang="zh-CN" altLang="zh-CN" sz="120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1200" dirty="0">
                <a:solidFill>
                  <a:schemeClr val="accent1">
                    <a:lumMod val="75000"/>
                  </a:schemeClr>
                </a:solidFill>
                <a:latin typeface="微软雅黑" panose="020B0503020204020204" pitchFamily="34" charset="-122"/>
                <a:ea typeface="微软雅黑" panose="020B0503020204020204" pitchFamily="34" charset="-122"/>
              </a:rPr>
              <a:t>DFS</a:t>
            </a:r>
            <a:r>
              <a:rPr lang="zh-CN" altLang="zh-CN" sz="1200" dirty="0">
                <a:solidFill>
                  <a:schemeClr val="accent1">
                    <a:lumMod val="75000"/>
                  </a:schemeClr>
                </a:solidFill>
                <a:latin typeface="微软雅黑" panose="020B0503020204020204" pitchFamily="34" charset="-122"/>
                <a:ea typeface="微软雅黑" panose="020B0503020204020204" pitchFamily="34" charset="-122"/>
              </a:rPr>
              <a:t>）。</a:t>
            </a:r>
          </a:p>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32984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604434" y="1196392"/>
            <a:ext cx="10983132" cy="0"/>
          </a:xfrm>
          <a:prstGeom prst="line">
            <a:avLst/>
          </a:prstGeom>
          <a:ln w="38100">
            <a:solidFill>
              <a:schemeClr val="accent3"/>
            </a:solidFill>
          </a:ln>
        </p:spPr>
        <p:style>
          <a:lnRef idx="1">
            <a:schemeClr val="accent3"/>
          </a:lnRef>
          <a:fillRef idx="0">
            <a:schemeClr val="accent3"/>
          </a:fillRef>
          <a:effectRef idx="0">
            <a:schemeClr val="accent3"/>
          </a:effectRef>
          <a:fontRef idx="minor">
            <a:schemeClr val="tx1"/>
          </a:fontRef>
        </p:style>
      </p:cxnSp>
      <p:sp>
        <p:nvSpPr>
          <p:cNvPr id="4" name="Title 3"/>
          <p:cNvSpPr>
            <a:spLocks noGrp="1"/>
          </p:cNvSpPr>
          <p:nvPr>
            <p:ph type="title"/>
          </p:nvPr>
        </p:nvSpPr>
        <p:spPr>
          <a:xfrm>
            <a:off x="521207" y="448056"/>
            <a:ext cx="7907898" cy="640080"/>
          </a:xfrm>
        </p:spPr>
        <p:txBody>
          <a:bodyPr anchor="b" anchorCtr="0">
            <a:noAutofit/>
          </a:bodyPr>
          <a:lstStyle>
            <a:lvl1pPr>
              <a:defRPr sz="4000">
                <a:solidFill>
                  <a:srgbClr val="0070C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sz="quarter" idx="10" hasCustomPrompt="1"/>
          </p:nvPr>
        </p:nvSpPr>
        <p:spPr>
          <a:xfrm>
            <a:off x="539496" y="1435607"/>
            <a:ext cx="11048070" cy="4225939"/>
          </a:xfrm>
        </p:spPr>
        <p:txBody>
          <a:bodyPr vert="horz" lIns="91440" tIns="45720" rIns="91440" bIns="45720" rtlCol="0">
            <a:normAutofit/>
          </a:bodyPr>
          <a:lstStyle>
            <a:lvl1pPr>
              <a:defRPr lang="en-US" sz="2800" smtClean="0">
                <a:solidFill>
                  <a:schemeClr val="tx1"/>
                </a:solidFill>
                <a:latin typeface="微软雅黑" panose="020B0503020204020204" pitchFamily="34" charset="-122"/>
                <a:ea typeface="微软雅黑" panose="020B0503020204020204" pitchFamily="34" charset="-122"/>
              </a:defRPr>
            </a:lvl1pPr>
            <a:lvl2pPr>
              <a:defRPr lang="en-US" sz="2800" smtClean="0">
                <a:solidFill>
                  <a:schemeClr val="tx1"/>
                </a:solidFill>
                <a:latin typeface="微软雅黑" panose="020B0503020204020204" pitchFamily="34" charset="-122"/>
                <a:ea typeface="微软雅黑" panose="020B0503020204020204" pitchFamily="34" charset="-122"/>
              </a:defRPr>
            </a:lvl2pPr>
            <a:lvl3pPr>
              <a:defRPr lang="en-US" sz="2800" smtClean="0">
                <a:solidFill>
                  <a:schemeClr val="tx1"/>
                </a:solidFill>
                <a:latin typeface="微软雅黑" panose="020B0503020204020204" pitchFamily="34" charset="-122"/>
                <a:ea typeface="微软雅黑" panose="020B0503020204020204" pitchFamily="34" charset="-122"/>
              </a:defRPr>
            </a:lvl3pPr>
            <a:lvl4pPr>
              <a:defRPr lang="en-US" sz="2800" smtClean="0">
                <a:solidFill>
                  <a:schemeClr val="tx1"/>
                </a:solidFill>
                <a:latin typeface="微软雅黑" panose="020B0503020204020204" pitchFamily="34" charset="-122"/>
                <a:ea typeface="微软雅黑" panose="020B0503020204020204" pitchFamily="34" charset="-122"/>
              </a:defRPr>
            </a:lvl4pPr>
            <a:lvl5pPr>
              <a:defRPr lang="en-US" sz="2800">
                <a:solidFill>
                  <a:schemeClr val="tx1"/>
                </a:solidFill>
                <a:latin typeface="微软雅黑" panose="020B0503020204020204" pitchFamily="34" charset="-122"/>
                <a:ea typeface="微软雅黑" panose="020B0503020204020204" pitchFamily="34" charset="-122"/>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D36F4532-3937-47D0-A4B9-28950F2A0F15}"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037CF7-652E-4B30-8938-4F23CB04BA42}" type="slidenum">
              <a:rPr lang="zh-CN" altLang="en-US" smtClean="0"/>
              <a:t>‹#›</a:t>
            </a:fld>
            <a:endParaRPr lang="zh-CN" altLang="en-US"/>
          </a:p>
        </p:txBody>
      </p:sp>
    </p:spTree>
    <p:extLst>
      <p:ext uri="{BB962C8B-B14F-4D97-AF65-F5344CB8AC3E}">
        <p14:creationId xmlns:p14="http://schemas.microsoft.com/office/powerpoint/2010/main" val="19966069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6/30/2021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pPr algn="ctr"/>
            <a:r>
              <a:rPr lang="en-US" altLang="zh-CN" sz="4800" dirty="0">
                <a:solidFill>
                  <a:schemeClr val="bg1"/>
                </a:solidFill>
              </a:rPr>
              <a:t>C++</a:t>
            </a:r>
            <a:r>
              <a:rPr lang="zh-CN" altLang="en-US" sz="4800" dirty="0">
                <a:solidFill>
                  <a:schemeClr val="bg1"/>
                </a:solidFill>
              </a:rPr>
              <a:t>程序设计实践</a:t>
            </a:r>
            <a:endParaRPr lang="en-US" sz="4800" dirty="0">
              <a:solidFill>
                <a:schemeClr val="bg1"/>
              </a:solidFill>
            </a:endParaRPr>
          </a:p>
        </p:txBody>
      </p:sp>
      <p:sp>
        <p:nvSpPr>
          <p:cNvPr id="3" name="Subtitle 2"/>
          <p:cNvSpPr>
            <a:spLocks noGrp="1"/>
          </p:cNvSpPr>
          <p:nvPr>
            <p:ph type="subTitle" idx="4294967295"/>
          </p:nvPr>
        </p:nvSpPr>
        <p:spPr>
          <a:xfrm>
            <a:off x="838200" y="3336517"/>
            <a:ext cx="9582736" cy="1137793"/>
          </a:xfrm>
        </p:spPr>
        <p:txBody>
          <a:bodyPr>
            <a:normAutofit/>
          </a:bodyPr>
          <a:lstStyle/>
          <a:p>
            <a:pPr marL="0" indent="0" algn="ctr">
              <a:buNone/>
            </a:pPr>
            <a:r>
              <a:rPr lang="zh-CN" altLang="en-US" sz="2400" dirty="0">
                <a:solidFill>
                  <a:schemeClr val="bg1"/>
                </a:solidFill>
                <a:latin typeface="微软雅黑" panose="020B0503020204020204" pitchFamily="34" charset="-122"/>
                <a:ea typeface="微软雅黑" panose="020B0503020204020204" pitchFamily="34" charset="-122"/>
              </a:rPr>
              <a:t>张延坤</a:t>
            </a:r>
            <a:endParaRPr lang="en-US" altLang="zh-CN" sz="2400" dirty="0">
              <a:solidFill>
                <a:schemeClr val="bg1"/>
              </a:solidFill>
              <a:latin typeface="微软雅黑" panose="020B0503020204020204" pitchFamily="34" charset="-122"/>
              <a:ea typeface="微软雅黑" panose="020B0503020204020204" pitchFamily="34" charset="-122"/>
            </a:endParaRPr>
          </a:p>
          <a:p>
            <a:pPr marL="0" indent="0" algn="ctr">
              <a:buNone/>
            </a:pPr>
            <a:r>
              <a:rPr lang="en-US" sz="2400" dirty="0">
                <a:solidFill>
                  <a:schemeClr val="bg1"/>
                </a:solidFill>
                <a:latin typeface="微软雅黑" panose="020B0503020204020204" pitchFamily="34" charset="-122"/>
                <a:ea typeface="微软雅黑" panose="020B0503020204020204" pitchFamily="34" charset="-122"/>
              </a:rPr>
              <a:t>2021</a:t>
            </a:r>
            <a:r>
              <a:rPr lang="en-US" altLang="zh-CN" sz="2400" dirty="0">
                <a:solidFill>
                  <a:schemeClr val="bg1"/>
                </a:solidFill>
                <a:latin typeface="微软雅黑" panose="020B0503020204020204" pitchFamily="34" charset="-122"/>
                <a:ea typeface="微软雅黑" panose="020B0503020204020204" pitchFamily="34" charset="-122"/>
              </a:rPr>
              <a:t>-7-7</a:t>
            </a:r>
            <a:endParaRPr 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0275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DFS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6" y="1435607"/>
            <a:ext cx="4956691" cy="4225939"/>
          </a:xfrm>
        </p:spPr>
        <p:txBody>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C</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从栈取出，放入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path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C</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不是目标，</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C</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连接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F</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，所以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F</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放入栈。</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endParaRPr lang="en-US" altLang="zh-CN" dirty="0">
              <a:solidFill>
                <a:srgbClr val="4472C4"/>
              </a:solidFill>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8361" y="3794867"/>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flipH="1">
            <a:off x="7561976" y="3391948"/>
            <a:ext cx="699" cy="402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E55B5E8-941C-41A3-B95F-814525DFDF8E}"/>
              </a:ext>
            </a:extLst>
          </p:cNvPr>
          <p:cNvCxnSpPr/>
          <p:nvPr/>
        </p:nvCxnSpPr>
        <p:spPr>
          <a:xfrm>
            <a:off x="10107335" y="5108895"/>
            <a:ext cx="806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169907" y="5165470"/>
            <a:ext cx="747320"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stack</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54246"/>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15BEADA7-C1A0-4FB0-AA6D-C779D8AA2B96}"/>
              </a:ext>
            </a:extLst>
          </p:cNvPr>
          <p:cNvSpPr/>
          <p:nvPr/>
        </p:nvSpPr>
        <p:spPr>
          <a:xfrm>
            <a:off x="7267662" y="1820032"/>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6" name="椭圆 35">
            <a:extLst>
              <a:ext uri="{FF2B5EF4-FFF2-40B4-BE49-F238E27FC236}">
                <a16:creationId xmlns:a16="http://schemas.microsoft.com/office/drawing/2014/main" id="{1A6C10C7-DD5E-4339-9A76-CF1978099E3D}"/>
              </a:ext>
            </a:extLst>
          </p:cNvPr>
          <p:cNvSpPr/>
          <p:nvPr/>
        </p:nvSpPr>
        <p:spPr>
          <a:xfrm>
            <a:off x="6096000" y="563965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3" name="椭圆 32">
            <a:extLst>
              <a:ext uri="{FF2B5EF4-FFF2-40B4-BE49-F238E27FC236}">
                <a16:creationId xmlns:a16="http://schemas.microsoft.com/office/drawing/2014/main" id="{08F94793-DB88-4311-A561-6489383E547F}"/>
              </a:ext>
            </a:extLst>
          </p:cNvPr>
          <p:cNvSpPr/>
          <p:nvPr/>
        </p:nvSpPr>
        <p:spPr>
          <a:xfrm>
            <a:off x="6100194" y="2811710"/>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5" name="椭圆 34">
            <a:extLst>
              <a:ext uri="{FF2B5EF4-FFF2-40B4-BE49-F238E27FC236}">
                <a16:creationId xmlns:a16="http://schemas.microsoft.com/office/drawing/2014/main" id="{68C011D8-F5C7-4C9A-B022-2A8B2BF4EC86}"/>
              </a:ext>
            </a:extLst>
          </p:cNvPr>
          <p:cNvSpPr/>
          <p:nvPr/>
        </p:nvSpPr>
        <p:spPr>
          <a:xfrm>
            <a:off x="7261371" y="279702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2" name="椭圆 41">
            <a:extLst>
              <a:ext uri="{FF2B5EF4-FFF2-40B4-BE49-F238E27FC236}">
                <a16:creationId xmlns:a16="http://schemas.microsoft.com/office/drawing/2014/main" id="{3D5EF0FF-BA54-44FF-9AE8-5E0B958CA050}"/>
              </a:ext>
            </a:extLst>
          </p:cNvPr>
          <p:cNvSpPr/>
          <p:nvPr/>
        </p:nvSpPr>
        <p:spPr>
          <a:xfrm>
            <a:off x="8541388" y="281171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47" name="椭圆 46">
            <a:extLst>
              <a:ext uri="{FF2B5EF4-FFF2-40B4-BE49-F238E27FC236}">
                <a16:creationId xmlns:a16="http://schemas.microsoft.com/office/drawing/2014/main" id="{56C05142-0ED1-4B49-A8B5-F5546DFFB087}"/>
              </a:ext>
            </a:extLst>
          </p:cNvPr>
          <p:cNvSpPr/>
          <p:nvPr/>
        </p:nvSpPr>
        <p:spPr>
          <a:xfrm>
            <a:off x="6759429" y="562191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8" name="椭圆 47">
            <a:extLst>
              <a:ext uri="{FF2B5EF4-FFF2-40B4-BE49-F238E27FC236}">
                <a16:creationId xmlns:a16="http://schemas.microsoft.com/office/drawing/2014/main" id="{693820A3-7904-4B43-A4D2-3F3F71D60380}"/>
              </a:ext>
            </a:extLst>
          </p:cNvPr>
          <p:cNvSpPr/>
          <p:nvPr/>
        </p:nvSpPr>
        <p:spPr>
          <a:xfrm>
            <a:off x="6096000" y="3785324"/>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39" name="椭圆 38">
            <a:extLst>
              <a:ext uri="{FF2B5EF4-FFF2-40B4-BE49-F238E27FC236}">
                <a16:creationId xmlns:a16="http://schemas.microsoft.com/office/drawing/2014/main" id="{396F721F-2C86-41EA-BFA2-2998BD0E3644}"/>
              </a:ext>
            </a:extLst>
          </p:cNvPr>
          <p:cNvSpPr/>
          <p:nvPr/>
        </p:nvSpPr>
        <p:spPr>
          <a:xfrm>
            <a:off x="7422858" y="5635606"/>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50" name="椭圆 49">
            <a:extLst>
              <a:ext uri="{FF2B5EF4-FFF2-40B4-BE49-F238E27FC236}">
                <a16:creationId xmlns:a16="http://schemas.microsoft.com/office/drawing/2014/main" id="{3FE6298A-90B0-4097-A8AA-72D749A22A23}"/>
              </a:ext>
            </a:extLst>
          </p:cNvPr>
          <p:cNvSpPr/>
          <p:nvPr/>
        </p:nvSpPr>
        <p:spPr>
          <a:xfrm>
            <a:off x="10217091" y="446929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51" name="椭圆 50">
            <a:extLst>
              <a:ext uri="{FF2B5EF4-FFF2-40B4-BE49-F238E27FC236}">
                <a16:creationId xmlns:a16="http://schemas.microsoft.com/office/drawing/2014/main" id="{7CAEB299-4FDB-4619-AEC2-8C567EBC4F21}"/>
              </a:ext>
            </a:extLst>
          </p:cNvPr>
          <p:cNvSpPr/>
          <p:nvPr/>
        </p:nvSpPr>
        <p:spPr>
          <a:xfrm>
            <a:off x="8086287" y="562191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5" name="椭圆 44">
            <a:extLst>
              <a:ext uri="{FF2B5EF4-FFF2-40B4-BE49-F238E27FC236}">
                <a16:creationId xmlns:a16="http://schemas.microsoft.com/office/drawing/2014/main" id="{0819DA5A-64BB-47DF-B2B9-2973C00D16B3}"/>
              </a:ext>
            </a:extLst>
          </p:cNvPr>
          <p:cNvSpPr/>
          <p:nvPr/>
        </p:nvSpPr>
        <p:spPr>
          <a:xfrm>
            <a:off x="10214294" y="3825489"/>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F</a:t>
            </a:r>
            <a:endParaRPr lang="zh-CN" altLang="en-US" dirty="0"/>
          </a:p>
        </p:txBody>
      </p:sp>
    </p:spTree>
    <p:extLst>
      <p:ext uri="{BB962C8B-B14F-4D97-AF65-F5344CB8AC3E}">
        <p14:creationId xmlns:p14="http://schemas.microsoft.com/office/powerpoint/2010/main" val="377684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DFS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6" y="1435607"/>
            <a:ext cx="4663775" cy="4225939"/>
          </a:xfrm>
        </p:spPr>
        <p:txBody>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F</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从栈取出，放入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path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F</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不是目标，连接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I</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和</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J</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，所以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I</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和</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J</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放入栈。</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endParaRPr lang="en-US" altLang="zh-CN" dirty="0">
              <a:solidFill>
                <a:srgbClr val="4472C4"/>
              </a:solidFill>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8361" y="3794867"/>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flipH="1">
            <a:off x="7561976" y="3391948"/>
            <a:ext cx="699" cy="402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E55B5E8-941C-41A3-B95F-814525DFDF8E}"/>
              </a:ext>
            </a:extLst>
          </p:cNvPr>
          <p:cNvCxnSpPr/>
          <p:nvPr/>
        </p:nvCxnSpPr>
        <p:spPr>
          <a:xfrm>
            <a:off x="10107335" y="5108895"/>
            <a:ext cx="806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169907" y="5165470"/>
            <a:ext cx="747320"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stack</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54246"/>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15BEADA7-C1A0-4FB0-AA6D-C779D8AA2B96}"/>
              </a:ext>
            </a:extLst>
          </p:cNvPr>
          <p:cNvSpPr/>
          <p:nvPr/>
        </p:nvSpPr>
        <p:spPr>
          <a:xfrm>
            <a:off x="7267662" y="1820032"/>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6" name="椭圆 35">
            <a:extLst>
              <a:ext uri="{FF2B5EF4-FFF2-40B4-BE49-F238E27FC236}">
                <a16:creationId xmlns:a16="http://schemas.microsoft.com/office/drawing/2014/main" id="{1A6C10C7-DD5E-4339-9A76-CF1978099E3D}"/>
              </a:ext>
            </a:extLst>
          </p:cNvPr>
          <p:cNvSpPr/>
          <p:nvPr/>
        </p:nvSpPr>
        <p:spPr>
          <a:xfrm>
            <a:off x="6096000" y="563965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3" name="椭圆 32">
            <a:extLst>
              <a:ext uri="{FF2B5EF4-FFF2-40B4-BE49-F238E27FC236}">
                <a16:creationId xmlns:a16="http://schemas.microsoft.com/office/drawing/2014/main" id="{08F94793-DB88-4311-A561-6489383E547F}"/>
              </a:ext>
            </a:extLst>
          </p:cNvPr>
          <p:cNvSpPr/>
          <p:nvPr/>
        </p:nvSpPr>
        <p:spPr>
          <a:xfrm>
            <a:off x="6100194" y="2811710"/>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5" name="椭圆 34">
            <a:extLst>
              <a:ext uri="{FF2B5EF4-FFF2-40B4-BE49-F238E27FC236}">
                <a16:creationId xmlns:a16="http://schemas.microsoft.com/office/drawing/2014/main" id="{68C011D8-F5C7-4C9A-B022-2A8B2BF4EC86}"/>
              </a:ext>
            </a:extLst>
          </p:cNvPr>
          <p:cNvSpPr/>
          <p:nvPr/>
        </p:nvSpPr>
        <p:spPr>
          <a:xfrm>
            <a:off x="7261371" y="279702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2" name="椭圆 41">
            <a:extLst>
              <a:ext uri="{FF2B5EF4-FFF2-40B4-BE49-F238E27FC236}">
                <a16:creationId xmlns:a16="http://schemas.microsoft.com/office/drawing/2014/main" id="{3D5EF0FF-BA54-44FF-9AE8-5E0B958CA050}"/>
              </a:ext>
            </a:extLst>
          </p:cNvPr>
          <p:cNvSpPr/>
          <p:nvPr/>
        </p:nvSpPr>
        <p:spPr>
          <a:xfrm>
            <a:off x="8541388" y="281171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47" name="椭圆 46">
            <a:extLst>
              <a:ext uri="{FF2B5EF4-FFF2-40B4-BE49-F238E27FC236}">
                <a16:creationId xmlns:a16="http://schemas.microsoft.com/office/drawing/2014/main" id="{56C05142-0ED1-4B49-A8B5-F5546DFFB087}"/>
              </a:ext>
            </a:extLst>
          </p:cNvPr>
          <p:cNvSpPr/>
          <p:nvPr/>
        </p:nvSpPr>
        <p:spPr>
          <a:xfrm>
            <a:off x="6759429" y="562191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8" name="椭圆 47">
            <a:extLst>
              <a:ext uri="{FF2B5EF4-FFF2-40B4-BE49-F238E27FC236}">
                <a16:creationId xmlns:a16="http://schemas.microsoft.com/office/drawing/2014/main" id="{693820A3-7904-4B43-A4D2-3F3F71D60380}"/>
              </a:ext>
            </a:extLst>
          </p:cNvPr>
          <p:cNvSpPr/>
          <p:nvPr/>
        </p:nvSpPr>
        <p:spPr>
          <a:xfrm>
            <a:off x="6096000" y="3785324"/>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39" name="椭圆 38">
            <a:extLst>
              <a:ext uri="{FF2B5EF4-FFF2-40B4-BE49-F238E27FC236}">
                <a16:creationId xmlns:a16="http://schemas.microsoft.com/office/drawing/2014/main" id="{396F721F-2C86-41EA-BFA2-2998BD0E3644}"/>
              </a:ext>
            </a:extLst>
          </p:cNvPr>
          <p:cNvSpPr/>
          <p:nvPr/>
        </p:nvSpPr>
        <p:spPr>
          <a:xfrm>
            <a:off x="7422858" y="5635606"/>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50" name="椭圆 49">
            <a:extLst>
              <a:ext uri="{FF2B5EF4-FFF2-40B4-BE49-F238E27FC236}">
                <a16:creationId xmlns:a16="http://schemas.microsoft.com/office/drawing/2014/main" id="{3FE6298A-90B0-4097-A8AA-72D749A22A23}"/>
              </a:ext>
            </a:extLst>
          </p:cNvPr>
          <p:cNvSpPr/>
          <p:nvPr/>
        </p:nvSpPr>
        <p:spPr>
          <a:xfrm>
            <a:off x="10217091" y="446929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51" name="椭圆 50">
            <a:extLst>
              <a:ext uri="{FF2B5EF4-FFF2-40B4-BE49-F238E27FC236}">
                <a16:creationId xmlns:a16="http://schemas.microsoft.com/office/drawing/2014/main" id="{7CAEB299-4FDB-4619-AEC2-8C567EBC4F21}"/>
              </a:ext>
            </a:extLst>
          </p:cNvPr>
          <p:cNvSpPr/>
          <p:nvPr/>
        </p:nvSpPr>
        <p:spPr>
          <a:xfrm>
            <a:off x="8086287" y="562191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9" name="椭圆 48">
            <a:extLst>
              <a:ext uri="{FF2B5EF4-FFF2-40B4-BE49-F238E27FC236}">
                <a16:creationId xmlns:a16="http://schemas.microsoft.com/office/drawing/2014/main" id="{051A5FB8-EFDB-4F44-9769-BA8533467455}"/>
              </a:ext>
            </a:extLst>
          </p:cNvPr>
          <p:cNvSpPr/>
          <p:nvPr/>
        </p:nvSpPr>
        <p:spPr>
          <a:xfrm>
            <a:off x="10217091" y="3190860"/>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a:t>
            </a:r>
            <a:endParaRPr lang="zh-CN" altLang="en-US" dirty="0"/>
          </a:p>
        </p:txBody>
      </p:sp>
      <p:sp>
        <p:nvSpPr>
          <p:cNvPr id="52" name="椭圆 51">
            <a:extLst>
              <a:ext uri="{FF2B5EF4-FFF2-40B4-BE49-F238E27FC236}">
                <a16:creationId xmlns:a16="http://schemas.microsoft.com/office/drawing/2014/main" id="{DFD73891-5246-44A1-A0DB-52D20119D789}"/>
              </a:ext>
            </a:extLst>
          </p:cNvPr>
          <p:cNvSpPr/>
          <p:nvPr/>
        </p:nvSpPr>
        <p:spPr>
          <a:xfrm>
            <a:off x="10201009" y="3832076"/>
            <a:ext cx="587229" cy="5872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a:t>
            </a:r>
            <a:endParaRPr lang="zh-CN" altLang="en-US" dirty="0"/>
          </a:p>
        </p:txBody>
      </p:sp>
      <p:sp>
        <p:nvSpPr>
          <p:cNvPr id="53" name="椭圆 52">
            <a:extLst>
              <a:ext uri="{FF2B5EF4-FFF2-40B4-BE49-F238E27FC236}">
                <a16:creationId xmlns:a16="http://schemas.microsoft.com/office/drawing/2014/main" id="{3E8CB251-BC50-419D-ADEB-7E9C72895724}"/>
              </a:ext>
            </a:extLst>
          </p:cNvPr>
          <p:cNvSpPr/>
          <p:nvPr/>
        </p:nvSpPr>
        <p:spPr>
          <a:xfrm>
            <a:off x="8735734" y="5606388"/>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Tree>
    <p:extLst>
      <p:ext uri="{BB962C8B-B14F-4D97-AF65-F5344CB8AC3E}">
        <p14:creationId xmlns:p14="http://schemas.microsoft.com/office/powerpoint/2010/main" val="56950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DFS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6" y="1435607"/>
            <a:ext cx="4540038" cy="4225939"/>
          </a:xfrm>
        </p:spPr>
        <p:txBody>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I</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从栈取出，放入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path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I</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不是目标，且</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I</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没有其它连接点，所以检查新的栈顶点。</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endParaRPr lang="en-US" altLang="zh-CN" dirty="0">
              <a:solidFill>
                <a:srgbClr val="4472C4"/>
              </a:solidFill>
            </a:endParaRPr>
          </a:p>
          <a:p>
            <a:pPr>
              <a:buFont typeface="Wingdings" panose="05000000000000000000" pitchFamily="2" charset="2"/>
              <a:buChar char="l"/>
            </a:pPr>
            <a:endParaRPr lang="en-US" altLang="zh-CN" dirty="0">
              <a:solidFill>
                <a:srgbClr val="4472C4"/>
              </a:solidFill>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8361" y="3794867"/>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flipH="1">
            <a:off x="7561976" y="3391948"/>
            <a:ext cx="699" cy="402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E55B5E8-941C-41A3-B95F-814525DFDF8E}"/>
              </a:ext>
            </a:extLst>
          </p:cNvPr>
          <p:cNvCxnSpPr/>
          <p:nvPr/>
        </p:nvCxnSpPr>
        <p:spPr>
          <a:xfrm>
            <a:off x="10107335" y="5108895"/>
            <a:ext cx="806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169907" y="5165470"/>
            <a:ext cx="747320"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stack</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54246"/>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15BEADA7-C1A0-4FB0-AA6D-C779D8AA2B96}"/>
              </a:ext>
            </a:extLst>
          </p:cNvPr>
          <p:cNvSpPr/>
          <p:nvPr/>
        </p:nvSpPr>
        <p:spPr>
          <a:xfrm>
            <a:off x="7267662" y="1820032"/>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6" name="椭圆 35">
            <a:extLst>
              <a:ext uri="{FF2B5EF4-FFF2-40B4-BE49-F238E27FC236}">
                <a16:creationId xmlns:a16="http://schemas.microsoft.com/office/drawing/2014/main" id="{1A6C10C7-DD5E-4339-9A76-CF1978099E3D}"/>
              </a:ext>
            </a:extLst>
          </p:cNvPr>
          <p:cNvSpPr/>
          <p:nvPr/>
        </p:nvSpPr>
        <p:spPr>
          <a:xfrm>
            <a:off x="6096000" y="563965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3" name="椭圆 32">
            <a:extLst>
              <a:ext uri="{FF2B5EF4-FFF2-40B4-BE49-F238E27FC236}">
                <a16:creationId xmlns:a16="http://schemas.microsoft.com/office/drawing/2014/main" id="{08F94793-DB88-4311-A561-6489383E547F}"/>
              </a:ext>
            </a:extLst>
          </p:cNvPr>
          <p:cNvSpPr/>
          <p:nvPr/>
        </p:nvSpPr>
        <p:spPr>
          <a:xfrm>
            <a:off x="6100194" y="2811710"/>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5" name="椭圆 34">
            <a:extLst>
              <a:ext uri="{FF2B5EF4-FFF2-40B4-BE49-F238E27FC236}">
                <a16:creationId xmlns:a16="http://schemas.microsoft.com/office/drawing/2014/main" id="{68C011D8-F5C7-4C9A-B022-2A8B2BF4EC86}"/>
              </a:ext>
            </a:extLst>
          </p:cNvPr>
          <p:cNvSpPr/>
          <p:nvPr/>
        </p:nvSpPr>
        <p:spPr>
          <a:xfrm>
            <a:off x="7261371" y="279702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2" name="椭圆 41">
            <a:extLst>
              <a:ext uri="{FF2B5EF4-FFF2-40B4-BE49-F238E27FC236}">
                <a16:creationId xmlns:a16="http://schemas.microsoft.com/office/drawing/2014/main" id="{3D5EF0FF-BA54-44FF-9AE8-5E0B958CA050}"/>
              </a:ext>
            </a:extLst>
          </p:cNvPr>
          <p:cNvSpPr/>
          <p:nvPr/>
        </p:nvSpPr>
        <p:spPr>
          <a:xfrm>
            <a:off x="8541388" y="281171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47" name="椭圆 46">
            <a:extLst>
              <a:ext uri="{FF2B5EF4-FFF2-40B4-BE49-F238E27FC236}">
                <a16:creationId xmlns:a16="http://schemas.microsoft.com/office/drawing/2014/main" id="{56C05142-0ED1-4B49-A8B5-F5546DFFB087}"/>
              </a:ext>
            </a:extLst>
          </p:cNvPr>
          <p:cNvSpPr/>
          <p:nvPr/>
        </p:nvSpPr>
        <p:spPr>
          <a:xfrm>
            <a:off x="6759429" y="562191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8" name="椭圆 47">
            <a:extLst>
              <a:ext uri="{FF2B5EF4-FFF2-40B4-BE49-F238E27FC236}">
                <a16:creationId xmlns:a16="http://schemas.microsoft.com/office/drawing/2014/main" id="{693820A3-7904-4B43-A4D2-3F3F71D60380}"/>
              </a:ext>
            </a:extLst>
          </p:cNvPr>
          <p:cNvSpPr/>
          <p:nvPr/>
        </p:nvSpPr>
        <p:spPr>
          <a:xfrm>
            <a:off x="6096000" y="3785324"/>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39" name="椭圆 38">
            <a:extLst>
              <a:ext uri="{FF2B5EF4-FFF2-40B4-BE49-F238E27FC236}">
                <a16:creationId xmlns:a16="http://schemas.microsoft.com/office/drawing/2014/main" id="{396F721F-2C86-41EA-BFA2-2998BD0E3644}"/>
              </a:ext>
            </a:extLst>
          </p:cNvPr>
          <p:cNvSpPr/>
          <p:nvPr/>
        </p:nvSpPr>
        <p:spPr>
          <a:xfrm>
            <a:off x="7422858" y="5635606"/>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50" name="椭圆 49">
            <a:extLst>
              <a:ext uri="{FF2B5EF4-FFF2-40B4-BE49-F238E27FC236}">
                <a16:creationId xmlns:a16="http://schemas.microsoft.com/office/drawing/2014/main" id="{3FE6298A-90B0-4097-A8AA-72D749A22A23}"/>
              </a:ext>
            </a:extLst>
          </p:cNvPr>
          <p:cNvSpPr/>
          <p:nvPr/>
        </p:nvSpPr>
        <p:spPr>
          <a:xfrm>
            <a:off x="10217091" y="446929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51" name="椭圆 50">
            <a:extLst>
              <a:ext uri="{FF2B5EF4-FFF2-40B4-BE49-F238E27FC236}">
                <a16:creationId xmlns:a16="http://schemas.microsoft.com/office/drawing/2014/main" id="{7CAEB299-4FDB-4619-AEC2-8C567EBC4F21}"/>
              </a:ext>
            </a:extLst>
          </p:cNvPr>
          <p:cNvSpPr/>
          <p:nvPr/>
        </p:nvSpPr>
        <p:spPr>
          <a:xfrm>
            <a:off x="8086287" y="562191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52" name="椭圆 51">
            <a:extLst>
              <a:ext uri="{FF2B5EF4-FFF2-40B4-BE49-F238E27FC236}">
                <a16:creationId xmlns:a16="http://schemas.microsoft.com/office/drawing/2014/main" id="{DFD73891-5246-44A1-A0DB-52D20119D789}"/>
              </a:ext>
            </a:extLst>
          </p:cNvPr>
          <p:cNvSpPr/>
          <p:nvPr/>
        </p:nvSpPr>
        <p:spPr>
          <a:xfrm>
            <a:off x="10201009" y="3832076"/>
            <a:ext cx="587229" cy="587229"/>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J</a:t>
            </a:r>
            <a:endParaRPr lang="zh-CN" altLang="en-US" dirty="0"/>
          </a:p>
        </p:txBody>
      </p:sp>
      <p:sp>
        <p:nvSpPr>
          <p:cNvPr id="53" name="椭圆 52">
            <a:extLst>
              <a:ext uri="{FF2B5EF4-FFF2-40B4-BE49-F238E27FC236}">
                <a16:creationId xmlns:a16="http://schemas.microsoft.com/office/drawing/2014/main" id="{3E8CB251-BC50-419D-ADEB-7E9C72895724}"/>
              </a:ext>
            </a:extLst>
          </p:cNvPr>
          <p:cNvSpPr/>
          <p:nvPr/>
        </p:nvSpPr>
        <p:spPr>
          <a:xfrm>
            <a:off x="8735734" y="5606388"/>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45" name="椭圆 44">
            <a:extLst>
              <a:ext uri="{FF2B5EF4-FFF2-40B4-BE49-F238E27FC236}">
                <a16:creationId xmlns:a16="http://schemas.microsoft.com/office/drawing/2014/main" id="{A449BACA-84CB-4AE5-AA24-6F2B2F55C813}"/>
              </a:ext>
            </a:extLst>
          </p:cNvPr>
          <p:cNvSpPr/>
          <p:nvPr/>
        </p:nvSpPr>
        <p:spPr>
          <a:xfrm>
            <a:off x="9385181" y="5616083"/>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I</a:t>
            </a:r>
            <a:endParaRPr lang="zh-CN" altLang="en-US" dirty="0"/>
          </a:p>
        </p:txBody>
      </p:sp>
    </p:spTree>
    <p:extLst>
      <p:ext uri="{BB962C8B-B14F-4D97-AF65-F5344CB8AC3E}">
        <p14:creationId xmlns:p14="http://schemas.microsoft.com/office/powerpoint/2010/main" val="279337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DFS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5" y="1435607"/>
            <a:ext cx="5047573" cy="4225939"/>
          </a:xfrm>
        </p:spPr>
        <p:txBody>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J</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从栈取出，放入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path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J</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是目标，所以搜索成功。</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endParaRPr lang="en-US" altLang="zh-CN" dirty="0">
              <a:solidFill>
                <a:srgbClr val="4472C4"/>
              </a:solidFill>
            </a:endParaRPr>
          </a:p>
          <a:p>
            <a:pPr>
              <a:buFont typeface="Wingdings" panose="05000000000000000000" pitchFamily="2" charset="2"/>
              <a:buChar char="l"/>
            </a:pPr>
            <a:endParaRPr lang="en-US" altLang="zh-CN" dirty="0">
              <a:solidFill>
                <a:srgbClr val="4472C4"/>
              </a:solidFill>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8361" y="3794867"/>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flipH="1">
            <a:off x="7561976" y="3391948"/>
            <a:ext cx="699" cy="402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E55B5E8-941C-41A3-B95F-814525DFDF8E}"/>
              </a:ext>
            </a:extLst>
          </p:cNvPr>
          <p:cNvCxnSpPr/>
          <p:nvPr/>
        </p:nvCxnSpPr>
        <p:spPr>
          <a:xfrm>
            <a:off x="10107335" y="5108895"/>
            <a:ext cx="806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169907" y="5165470"/>
            <a:ext cx="747320"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stack</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54246"/>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15BEADA7-C1A0-4FB0-AA6D-C779D8AA2B96}"/>
              </a:ext>
            </a:extLst>
          </p:cNvPr>
          <p:cNvSpPr/>
          <p:nvPr/>
        </p:nvSpPr>
        <p:spPr>
          <a:xfrm>
            <a:off x="7267662" y="1820032"/>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6" name="椭圆 35">
            <a:extLst>
              <a:ext uri="{FF2B5EF4-FFF2-40B4-BE49-F238E27FC236}">
                <a16:creationId xmlns:a16="http://schemas.microsoft.com/office/drawing/2014/main" id="{1A6C10C7-DD5E-4339-9A76-CF1978099E3D}"/>
              </a:ext>
            </a:extLst>
          </p:cNvPr>
          <p:cNvSpPr/>
          <p:nvPr/>
        </p:nvSpPr>
        <p:spPr>
          <a:xfrm>
            <a:off x="6096000" y="563965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3" name="椭圆 32">
            <a:extLst>
              <a:ext uri="{FF2B5EF4-FFF2-40B4-BE49-F238E27FC236}">
                <a16:creationId xmlns:a16="http://schemas.microsoft.com/office/drawing/2014/main" id="{08F94793-DB88-4311-A561-6489383E547F}"/>
              </a:ext>
            </a:extLst>
          </p:cNvPr>
          <p:cNvSpPr/>
          <p:nvPr/>
        </p:nvSpPr>
        <p:spPr>
          <a:xfrm>
            <a:off x="6100194" y="2811710"/>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5" name="椭圆 34">
            <a:extLst>
              <a:ext uri="{FF2B5EF4-FFF2-40B4-BE49-F238E27FC236}">
                <a16:creationId xmlns:a16="http://schemas.microsoft.com/office/drawing/2014/main" id="{68C011D8-F5C7-4C9A-B022-2A8B2BF4EC86}"/>
              </a:ext>
            </a:extLst>
          </p:cNvPr>
          <p:cNvSpPr/>
          <p:nvPr/>
        </p:nvSpPr>
        <p:spPr>
          <a:xfrm>
            <a:off x="7261371" y="279702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2" name="椭圆 41">
            <a:extLst>
              <a:ext uri="{FF2B5EF4-FFF2-40B4-BE49-F238E27FC236}">
                <a16:creationId xmlns:a16="http://schemas.microsoft.com/office/drawing/2014/main" id="{3D5EF0FF-BA54-44FF-9AE8-5E0B958CA050}"/>
              </a:ext>
            </a:extLst>
          </p:cNvPr>
          <p:cNvSpPr/>
          <p:nvPr/>
        </p:nvSpPr>
        <p:spPr>
          <a:xfrm>
            <a:off x="8541388" y="281171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47" name="椭圆 46">
            <a:extLst>
              <a:ext uri="{FF2B5EF4-FFF2-40B4-BE49-F238E27FC236}">
                <a16:creationId xmlns:a16="http://schemas.microsoft.com/office/drawing/2014/main" id="{56C05142-0ED1-4B49-A8B5-F5546DFFB087}"/>
              </a:ext>
            </a:extLst>
          </p:cNvPr>
          <p:cNvSpPr/>
          <p:nvPr/>
        </p:nvSpPr>
        <p:spPr>
          <a:xfrm>
            <a:off x="6759429" y="562191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8" name="椭圆 47">
            <a:extLst>
              <a:ext uri="{FF2B5EF4-FFF2-40B4-BE49-F238E27FC236}">
                <a16:creationId xmlns:a16="http://schemas.microsoft.com/office/drawing/2014/main" id="{693820A3-7904-4B43-A4D2-3F3F71D60380}"/>
              </a:ext>
            </a:extLst>
          </p:cNvPr>
          <p:cNvSpPr/>
          <p:nvPr/>
        </p:nvSpPr>
        <p:spPr>
          <a:xfrm>
            <a:off x="6096000" y="3785324"/>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39" name="椭圆 38">
            <a:extLst>
              <a:ext uri="{FF2B5EF4-FFF2-40B4-BE49-F238E27FC236}">
                <a16:creationId xmlns:a16="http://schemas.microsoft.com/office/drawing/2014/main" id="{396F721F-2C86-41EA-BFA2-2998BD0E3644}"/>
              </a:ext>
            </a:extLst>
          </p:cNvPr>
          <p:cNvSpPr/>
          <p:nvPr/>
        </p:nvSpPr>
        <p:spPr>
          <a:xfrm>
            <a:off x="7422858" y="5635606"/>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50" name="椭圆 49">
            <a:extLst>
              <a:ext uri="{FF2B5EF4-FFF2-40B4-BE49-F238E27FC236}">
                <a16:creationId xmlns:a16="http://schemas.microsoft.com/office/drawing/2014/main" id="{3FE6298A-90B0-4097-A8AA-72D749A22A23}"/>
              </a:ext>
            </a:extLst>
          </p:cNvPr>
          <p:cNvSpPr/>
          <p:nvPr/>
        </p:nvSpPr>
        <p:spPr>
          <a:xfrm>
            <a:off x="10217091" y="446929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51" name="椭圆 50">
            <a:extLst>
              <a:ext uri="{FF2B5EF4-FFF2-40B4-BE49-F238E27FC236}">
                <a16:creationId xmlns:a16="http://schemas.microsoft.com/office/drawing/2014/main" id="{7CAEB299-4FDB-4619-AEC2-8C567EBC4F21}"/>
              </a:ext>
            </a:extLst>
          </p:cNvPr>
          <p:cNvSpPr/>
          <p:nvPr/>
        </p:nvSpPr>
        <p:spPr>
          <a:xfrm>
            <a:off x="8086287" y="562191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52" name="椭圆 51">
            <a:extLst>
              <a:ext uri="{FF2B5EF4-FFF2-40B4-BE49-F238E27FC236}">
                <a16:creationId xmlns:a16="http://schemas.microsoft.com/office/drawing/2014/main" id="{DFD73891-5246-44A1-A0DB-52D20119D789}"/>
              </a:ext>
            </a:extLst>
          </p:cNvPr>
          <p:cNvSpPr/>
          <p:nvPr/>
        </p:nvSpPr>
        <p:spPr>
          <a:xfrm>
            <a:off x="10201009" y="3832076"/>
            <a:ext cx="587229" cy="587229"/>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a:t>J</a:t>
            </a:r>
            <a:endParaRPr lang="zh-CN" altLang="en-US" dirty="0"/>
          </a:p>
        </p:txBody>
      </p:sp>
      <p:sp>
        <p:nvSpPr>
          <p:cNvPr id="53" name="椭圆 52">
            <a:extLst>
              <a:ext uri="{FF2B5EF4-FFF2-40B4-BE49-F238E27FC236}">
                <a16:creationId xmlns:a16="http://schemas.microsoft.com/office/drawing/2014/main" id="{3E8CB251-BC50-419D-ADEB-7E9C72895724}"/>
              </a:ext>
            </a:extLst>
          </p:cNvPr>
          <p:cNvSpPr/>
          <p:nvPr/>
        </p:nvSpPr>
        <p:spPr>
          <a:xfrm>
            <a:off x="8735734" y="5606388"/>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45" name="椭圆 44">
            <a:extLst>
              <a:ext uri="{FF2B5EF4-FFF2-40B4-BE49-F238E27FC236}">
                <a16:creationId xmlns:a16="http://schemas.microsoft.com/office/drawing/2014/main" id="{A449BACA-84CB-4AE5-AA24-6F2B2F55C813}"/>
              </a:ext>
            </a:extLst>
          </p:cNvPr>
          <p:cNvSpPr/>
          <p:nvPr/>
        </p:nvSpPr>
        <p:spPr>
          <a:xfrm>
            <a:off x="9385181" y="5616083"/>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I</a:t>
            </a:r>
            <a:endParaRPr lang="zh-CN" altLang="en-US" dirty="0"/>
          </a:p>
        </p:txBody>
      </p:sp>
      <p:sp>
        <p:nvSpPr>
          <p:cNvPr id="49" name="椭圆 48">
            <a:extLst>
              <a:ext uri="{FF2B5EF4-FFF2-40B4-BE49-F238E27FC236}">
                <a16:creationId xmlns:a16="http://schemas.microsoft.com/office/drawing/2014/main" id="{D3B01EF4-453B-4994-B5D5-359D98CC6BF0}"/>
              </a:ext>
            </a:extLst>
          </p:cNvPr>
          <p:cNvSpPr/>
          <p:nvPr/>
        </p:nvSpPr>
        <p:spPr>
          <a:xfrm>
            <a:off x="10034628" y="5608399"/>
            <a:ext cx="587229" cy="5872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a:t>
            </a:r>
            <a:endParaRPr lang="zh-CN" altLang="en-US" dirty="0"/>
          </a:p>
        </p:txBody>
      </p:sp>
    </p:spTree>
    <p:extLst>
      <p:ext uri="{BB962C8B-B14F-4D97-AF65-F5344CB8AC3E}">
        <p14:creationId xmlns:p14="http://schemas.microsoft.com/office/powerpoint/2010/main" val="178305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1.85185E-6 L -0.01367 0.2588 " pathEditMode="relative" rAng="0" ptsTypes="AA">
                                      <p:cBhvr>
                                        <p:cTn id="6" dur="2000" fill="hold"/>
                                        <p:tgtEl>
                                          <p:spTgt spid="52"/>
                                        </p:tgtEl>
                                        <p:attrNameLst>
                                          <p:attrName>ppt_x</p:attrName>
                                          <p:attrName>ppt_y</p:attrName>
                                        </p:attrNameLst>
                                      </p:cBhvr>
                                      <p:rCtr x="-742" y="129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FFA81-DD07-442F-9AA5-604006B3C9CD}"/>
              </a:ext>
            </a:extLst>
          </p:cNvPr>
          <p:cNvSpPr>
            <a:spLocks noGrp="1"/>
          </p:cNvSpPr>
          <p:nvPr>
            <p:ph type="title"/>
          </p:nvPr>
        </p:nvSpPr>
        <p:spPr/>
        <p:txBody>
          <a:bodyPr/>
          <a:lstStyle/>
          <a:p>
            <a:r>
              <a:rPr lang="zh-CN" altLang="en-US" dirty="0"/>
              <a:t>骑士林克的怜悯</a:t>
            </a:r>
            <a:r>
              <a:rPr lang="en-US" altLang="zh-CN" dirty="0"/>
              <a:t>(1)-</a:t>
            </a:r>
            <a:r>
              <a:rPr lang="zh-CN" altLang="en-US" dirty="0"/>
              <a:t>马踏棋盘</a:t>
            </a:r>
          </a:p>
        </p:txBody>
      </p:sp>
      <p:sp>
        <p:nvSpPr>
          <p:cNvPr id="3" name="内容占位符 2">
            <a:extLst>
              <a:ext uri="{FF2B5EF4-FFF2-40B4-BE49-F238E27FC236}">
                <a16:creationId xmlns:a16="http://schemas.microsoft.com/office/drawing/2014/main" id="{8466B9CF-38D3-445A-B3AD-1FB92C089923}"/>
              </a:ext>
            </a:extLst>
          </p:cNvPr>
          <p:cNvSpPr>
            <a:spLocks noGrp="1"/>
          </p:cNvSpPr>
          <p:nvPr>
            <p:ph sz="quarter" idx="10"/>
          </p:nvPr>
        </p:nvSpPr>
        <p:spPr/>
        <p:txBody>
          <a:bodyPr/>
          <a:lstStyle/>
          <a:p>
            <a:pPr algn="l">
              <a:spcAft>
                <a:spcPts val="1125"/>
              </a:spcAft>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将马随机放在国际象棋的</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8×8</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棋盘的某个方格中，马按走棋规则</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马走日字</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进行移动。要求每个方格只进入一次，走遍棋盘上全部</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64</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个方格</a:t>
            </a:r>
            <a:endParaRPr lang="zh-CN"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ADA49EB2-5C3A-4F5D-B6EB-4537D590D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56544"/>
            <a:ext cx="3985470" cy="3782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28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FFA81-DD07-442F-9AA5-604006B3C9CD}"/>
              </a:ext>
            </a:extLst>
          </p:cNvPr>
          <p:cNvSpPr>
            <a:spLocks noGrp="1"/>
          </p:cNvSpPr>
          <p:nvPr>
            <p:ph type="title"/>
          </p:nvPr>
        </p:nvSpPr>
        <p:spPr/>
        <p:txBody>
          <a:bodyPr/>
          <a:lstStyle/>
          <a:p>
            <a:r>
              <a:rPr lang="zh-CN" altLang="en-US" dirty="0"/>
              <a:t>题目要求</a:t>
            </a:r>
          </a:p>
        </p:txBody>
      </p:sp>
      <p:sp>
        <p:nvSpPr>
          <p:cNvPr id="3" name="内容占位符 2">
            <a:extLst>
              <a:ext uri="{FF2B5EF4-FFF2-40B4-BE49-F238E27FC236}">
                <a16:creationId xmlns:a16="http://schemas.microsoft.com/office/drawing/2014/main" id="{8466B9CF-38D3-445A-B3AD-1FB92C089923}"/>
              </a:ext>
            </a:extLst>
          </p:cNvPr>
          <p:cNvSpPr>
            <a:spLocks noGrp="1"/>
          </p:cNvSpPr>
          <p:nvPr>
            <p:ph sz="quarter" idx="10"/>
          </p:nvPr>
        </p:nvSpPr>
        <p:spPr/>
        <p:txBody>
          <a:bodyPr/>
          <a:lstStyle/>
          <a:p>
            <a:pPr algn="l"/>
            <a:r>
              <a:rPr lang="zh-CN" altLang="en-US" b="0" dirty="0">
                <a:solidFill>
                  <a:schemeClr val="accent1">
                    <a:lumMod val="75000"/>
                  </a:schemeClr>
                </a:solidFill>
                <a:latin typeface="微软雅黑" panose="020B0503020204020204" pitchFamily="34" charset="-122"/>
                <a:ea typeface="微软雅黑" panose="020B0503020204020204" pitchFamily="34" charset="-122"/>
              </a:rPr>
              <a:t>变形棋盘可以根据输入的两个参数的（</a:t>
            </a:r>
            <a:r>
              <a:rPr lang="en-US" altLang="zh-CN" b="0" dirty="0" err="1">
                <a:solidFill>
                  <a:schemeClr val="accent1">
                    <a:lumMod val="75000"/>
                  </a:schemeClr>
                </a:solidFill>
                <a:latin typeface="微软雅黑" panose="020B0503020204020204" pitchFamily="34" charset="-122"/>
                <a:ea typeface="微软雅黑" panose="020B0503020204020204" pitchFamily="34" charset="-122"/>
              </a:rPr>
              <a:t>p,q</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）创造全新的棋盘空间。</a:t>
            </a:r>
          </a:p>
          <a:p>
            <a:pPr algn="l"/>
            <a:r>
              <a:rPr lang="zh-CN" altLang="en-US" b="0" dirty="0">
                <a:solidFill>
                  <a:schemeClr val="accent1">
                    <a:lumMod val="75000"/>
                  </a:schemeClr>
                </a:solidFill>
                <a:latin typeface="微软雅黑" panose="020B0503020204020204" pitchFamily="34" charset="-122"/>
                <a:ea typeface="微软雅黑" panose="020B0503020204020204" pitchFamily="34" charset="-122"/>
              </a:rPr>
              <a:t>如下图分别是（</a:t>
            </a:r>
            <a:r>
              <a:rPr lang="en-US" altLang="zh-CN" b="0" dirty="0" err="1">
                <a:solidFill>
                  <a:schemeClr val="accent1">
                    <a:lumMod val="75000"/>
                  </a:schemeClr>
                </a:solidFill>
                <a:latin typeface="微软雅黑" panose="020B0503020204020204" pitchFamily="34" charset="-122"/>
                <a:ea typeface="微软雅黑" panose="020B0503020204020204" pitchFamily="34" charset="-122"/>
              </a:rPr>
              <a:t>p,q</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）为</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(3,9) , (6,3) ,</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以及</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(5,5)</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的棋盘空间。</a:t>
            </a:r>
          </a:p>
          <a:p>
            <a:pPr algn="l">
              <a:spcAft>
                <a:spcPts val="1125"/>
              </a:spcAft>
            </a:pPr>
            <a:endParaRPr lang="zh-CN" altLang="zh-CN" b="0" dirty="0">
              <a:solidFill>
                <a:schemeClr val="accent1">
                  <a:lumMod val="75000"/>
                </a:schemeClr>
              </a:solidFill>
              <a:latin typeface="微软雅黑" panose="020B0503020204020204" pitchFamily="34" charset="-122"/>
              <a:ea typeface="微软雅黑" panose="020B0503020204020204" pitchFamily="34" charset="-122"/>
            </a:endParaRPr>
          </a:p>
          <a:p>
            <a:pPr algn="l">
              <a:spcAft>
                <a:spcPts val="1125"/>
              </a:spcAft>
            </a:pPr>
            <a:endParaRPr lang="zh-CN"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83EB47DA-C94F-4D2F-BC03-27E35703E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823" y="3158781"/>
            <a:ext cx="344805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1192B1D-69EE-47E5-8067-B8925D699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697" y="2572993"/>
            <a:ext cx="115252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4374D66-626E-4AED-A864-244DC1700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9494" y="2861258"/>
            <a:ext cx="192405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54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FFA81-DD07-442F-9AA5-604006B3C9CD}"/>
              </a:ext>
            </a:extLst>
          </p:cNvPr>
          <p:cNvSpPr>
            <a:spLocks noGrp="1"/>
          </p:cNvSpPr>
          <p:nvPr>
            <p:ph type="title"/>
          </p:nvPr>
        </p:nvSpPr>
        <p:spPr/>
        <p:txBody>
          <a:bodyPr/>
          <a:lstStyle/>
          <a:p>
            <a:r>
              <a:rPr lang="zh-CN" altLang="en-US" dirty="0"/>
              <a:t>输入输出</a:t>
            </a:r>
          </a:p>
        </p:txBody>
      </p:sp>
      <p:pic>
        <p:nvPicPr>
          <p:cNvPr id="10" name="内容占位符 9">
            <a:extLst>
              <a:ext uri="{FF2B5EF4-FFF2-40B4-BE49-F238E27FC236}">
                <a16:creationId xmlns:a16="http://schemas.microsoft.com/office/drawing/2014/main" id="{CDE2DC94-4A4D-454B-8FDA-6980440297B2}"/>
              </a:ext>
            </a:extLst>
          </p:cNvPr>
          <p:cNvPicPr>
            <a:picLocks noGrp="1" noChangeAspect="1"/>
          </p:cNvPicPr>
          <p:nvPr>
            <p:ph sz="quarter" idx="10"/>
          </p:nvPr>
        </p:nvPicPr>
        <p:blipFill>
          <a:blip r:embed="rId2"/>
          <a:stretch>
            <a:fillRect/>
          </a:stretch>
        </p:blipFill>
        <p:spPr>
          <a:xfrm>
            <a:off x="1391444" y="2009775"/>
            <a:ext cx="9344025" cy="3076575"/>
          </a:xfrm>
        </p:spPr>
      </p:pic>
      <p:pic>
        <p:nvPicPr>
          <p:cNvPr id="5" name="图片 4">
            <a:extLst>
              <a:ext uri="{FF2B5EF4-FFF2-40B4-BE49-F238E27FC236}">
                <a16:creationId xmlns:a16="http://schemas.microsoft.com/office/drawing/2014/main" id="{0F9CDF7E-415B-4C72-827B-B25823157607}"/>
              </a:ext>
            </a:extLst>
          </p:cNvPr>
          <p:cNvPicPr>
            <a:picLocks noChangeAspect="1"/>
          </p:cNvPicPr>
          <p:nvPr/>
        </p:nvPicPr>
        <p:blipFill>
          <a:blip r:embed="rId3"/>
          <a:stretch>
            <a:fillRect/>
          </a:stretch>
        </p:blipFill>
        <p:spPr>
          <a:xfrm>
            <a:off x="9200581" y="1389904"/>
            <a:ext cx="908415" cy="1799018"/>
          </a:xfrm>
          <a:prstGeom prst="rect">
            <a:avLst/>
          </a:prstGeom>
        </p:spPr>
      </p:pic>
      <p:pic>
        <p:nvPicPr>
          <p:cNvPr id="8" name="图片 7">
            <a:extLst>
              <a:ext uri="{FF2B5EF4-FFF2-40B4-BE49-F238E27FC236}">
                <a16:creationId xmlns:a16="http://schemas.microsoft.com/office/drawing/2014/main" id="{1C568378-4F93-4A79-B887-A881AD284CB5}"/>
              </a:ext>
            </a:extLst>
          </p:cNvPr>
          <p:cNvPicPr>
            <a:picLocks noChangeAspect="1"/>
          </p:cNvPicPr>
          <p:nvPr/>
        </p:nvPicPr>
        <p:blipFill>
          <a:blip r:embed="rId4"/>
          <a:stretch>
            <a:fillRect/>
          </a:stretch>
        </p:blipFill>
        <p:spPr>
          <a:xfrm>
            <a:off x="4733925" y="4005549"/>
            <a:ext cx="3822846" cy="2258954"/>
          </a:xfrm>
          <a:prstGeom prst="rect">
            <a:avLst/>
          </a:prstGeom>
        </p:spPr>
      </p:pic>
    </p:spTree>
    <p:extLst>
      <p:ext uri="{BB962C8B-B14F-4D97-AF65-F5344CB8AC3E}">
        <p14:creationId xmlns:p14="http://schemas.microsoft.com/office/powerpoint/2010/main" val="2786868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FFA81-DD07-442F-9AA5-604006B3C9CD}"/>
              </a:ext>
            </a:extLst>
          </p:cNvPr>
          <p:cNvSpPr>
            <a:spLocks noGrp="1"/>
          </p:cNvSpPr>
          <p:nvPr>
            <p:ph type="title"/>
          </p:nvPr>
        </p:nvSpPr>
        <p:spPr/>
        <p:txBody>
          <a:bodyPr/>
          <a:lstStyle/>
          <a:p>
            <a:r>
              <a:rPr lang="zh-CN" altLang="en-US" dirty="0"/>
              <a:t>解题思路</a:t>
            </a:r>
          </a:p>
        </p:txBody>
      </p:sp>
      <p:sp>
        <p:nvSpPr>
          <p:cNvPr id="3" name="内容占位符 2">
            <a:extLst>
              <a:ext uri="{FF2B5EF4-FFF2-40B4-BE49-F238E27FC236}">
                <a16:creationId xmlns:a16="http://schemas.microsoft.com/office/drawing/2014/main" id="{8466B9CF-38D3-445A-B3AD-1FB92C089923}"/>
              </a:ext>
            </a:extLst>
          </p:cNvPr>
          <p:cNvSpPr>
            <a:spLocks noGrp="1"/>
          </p:cNvSpPr>
          <p:nvPr>
            <p:ph sz="quarter" idx="10"/>
          </p:nvPr>
        </p:nvSpPr>
        <p:spPr/>
        <p:txBody>
          <a:bodyPr/>
          <a:lstStyle/>
          <a:p>
            <a:pPr algn="l">
              <a:spcAft>
                <a:spcPts val="1125"/>
              </a:spcAft>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用一个二维数组来存放棋盘，假设马儿的坐标为</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(x</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y)</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，那么可供选择的下一个位置共有</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8</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种可能。我们所要做的，就是从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0</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号位置开始，依次判断新的马儿位置是否可用，不可用的话（即马儿已经走过该位置），则遍历下一个可能的</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号位置，直到</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7</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号位置停止，如果没有可用位置，则进行回溯，如果回溯到了起始位置，则表示此路不通，即无法从该位置开始遍历整个棋盘。</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lgn="l">
              <a:spcAft>
                <a:spcPts val="1125"/>
              </a:spcAft>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如果在遍历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0-7</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号位置的过程中，发现有可用位置，则将该位置坐标赋予</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(x</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y)</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。之后，利用递归，再次寻找马儿的新的跳跃位置。直到马儿跳了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p*q</a:t>
            </a:r>
            <a:r>
              <a:rPr lang="zh-CN" altLang="en-US" b="0">
                <a:solidFill>
                  <a:schemeClr val="accent1">
                    <a:lumMod val="75000"/>
                  </a:schemeClr>
                </a:solidFill>
                <a:latin typeface="微软雅黑" panose="020B0503020204020204" pitchFamily="34" charset="-122"/>
                <a:ea typeface="微软雅黑" panose="020B0503020204020204" pitchFamily="34" charset="-122"/>
              </a:rPr>
              <a:t>次</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时停止，此时，马儿就已经将整个棋盘走过了。</a:t>
            </a:r>
            <a:endParaRPr lang="zh-CN"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A4BE390-FEA2-4A65-B8A0-BF9F350818CA}"/>
              </a:ext>
            </a:extLst>
          </p:cNvPr>
          <p:cNvSpPr txBox="1"/>
          <p:nvPr/>
        </p:nvSpPr>
        <p:spPr>
          <a:xfrm>
            <a:off x="1812021" y="6388290"/>
            <a:ext cx="7642371" cy="307777"/>
          </a:xfrm>
          <a:prstGeom prst="rect">
            <a:avLst/>
          </a:prstGeom>
          <a:noFill/>
        </p:spPr>
        <p:txBody>
          <a:bodyPr wrap="square">
            <a:spAutoFit/>
          </a:bodyPr>
          <a:lstStyle/>
          <a:p>
            <a:r>
              <a:rPr lang="zh-CN" altLang="en-US" sz="1400" dirty="0">
                <a:solidFill>
                  <a:schemeClr val="accent1">
                    <a:lumMod val="75000"/>
                  </a:schemeClr>
                </a:solidFill>
                <a:latin typeface="微软雅黑" panose="020B0503020204020204" pitchFamily="34" charset="-122"/>
                <a:ea typeface="微软雅黑" panose="020B0503020204020204" pitchFamily="34" charset="-122"/>
              </a:rPr>
              <a:t>资料来源：</a:t>
            </a:r>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 https://www.cnblogs.com/lpfuture/p/7111524.html</a:t>
            </a:r>
            <a:endParaRPr lang="zh-CN" altLang="en-US" sz="1400"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351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FFA81-DD07-442F-9AA5-604006B3C9CD}"/>
              </a:ext>
            </a:extLst>
          </p:cNvPr>
          <p:cNvSpPr>
            <a:spLocks noGrp="1"/>
          </p:cNvSpPr>
          <p:nvPr>
            <p:ph type="title"/>
          </p:nvPr>
        </p:nvSpPr>
        <p:spPr/>
        <p:txBody>
          <a:bodyPr/>
          <a:lstStyle/>
          <a:p>
            <a:r>
              <a:rPr lang="zh-CN" altLang="en-US" dirty="0"/>
              <a:t>解题思路</a:t>
            </a:r>
          </a:p>
        </p:txBody>
      </p:sp>
      <p:sp>
        <p:nvSpPr>
          <p:cNvPr id="3" name="内容占位符 2">
            <a:extLst>
              <a:ext uri="{FF2B5EF4-FFF2-40B4-BE49-F238E27FC236}">
                <a16:creationId xmlns:a16="http://schemas.microsoft.com/office/drawing/2014/main" id="{8466B9CF-38D3-445A-B3AD-1FB92C089923}"/>
              </a:ext>
            </a:extLst>
          </p:cNvPr>
          <p:cNvSpPr>
            <a:spLocks noGrp="1"/>
          </p:cNvSpPr>
          <p:nvPr>
            <p:ph sz="quarter" idx="10"/>
          </p:nvPr>
        </p:nvSpPr>
        <p:spPr/>
        <p:txBody>
          <a:bodyPr/>
          <a:lstStyle/>
          <a:p>
            <a:pPr marL="0" indent="0" algn="l">
              <a:spcAft>
                <a:spcPts val="1125"/>
              </a:spcAft>
              <a:buNone/>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lgn="l">
              <a:spcAft>
                <a:spcPts val="1125"/>
              </a:spcAft>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lgn="l">
              <a:spcAft>
                <a:spcPts val="1125"/>
              </a:spcAft>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0A1ECD03-FCE0-480E-9E08-5F493BD815A2}"/>
              </a:ext>
            </a:extLst>
          </p:cNvPr>
          <p:cNvPicPr>
            <a:picLocks noChangeAspect="1"/>
          </p:cNvPicPr>
          <p:nvPr/>
        </p:nvPicPr>
        <p:blipFill>
          <a:blip r:embed="rId2"/>
          <a:stretch>
            <a:fillRect/>
          </a:stretch>
        </p:blipFill>
        <p:spPr>
          <a:xfrm>
            <a:off x="838199" y="1238293"/>
            <a:ext cx="9295701" cy="4989951"/>
          </a:xfrm>
          <a:prstGeom prst="rect">
            <a:avLst/>
          </a:prstGeom>
        </p:spPr>
      </p:pic>
    </p:spTree>
    <p:extLst>
      <p:ext uri="{BB962C8B-B14F-4D97-AF65-F5344CB8AC3E}">
        <p14:creationId xmlns:p14="http://schemas.microsoft.com/office/powerpoint/2010/main" val="33468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FFA81-DD07-442F-9AA5-604006B3C9CD}"/>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8466B9CF-38D3-445A-B3AD-1FB92C089923}"/>
              </a:ext>
            </a:extLst>
          </p:cNvPr>
          <p:cNvSpPr>
            <a:spLocks noGrp="1"/>
          </p:cNvSpPr>
          <p:nvPr>
            <p:ph sz="quarter" idx="10"/>
          </p:nvPr>
        </p:nvSpPr>
        <p:spPr/>
        <p:txBody>
          <a:bodyPr/>
          <a:lstStyle/>
          <a:p>
            <a:pPr algn="l">
              <a:spcAft>
                <a:spcPts val="1125"/>
              </a:spcAft>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lgn="l">
              <a:spcAft>
                <a:spcPts val="1125"/>
              </a:spcAft>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lgn="l">
              <a:spcAft>
                <a:spcPts val="1125"/>
              </a:spcAft>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lgn="l">
              <a:spcAft>
                <a:spcPts val="1125"/>
              </a:spcAft>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AFCDC1F-66A7-4F8F-9EC1-67B2D24D5617}"/>
              </a:ext>
            </a:extLst>
          </p:cNvPr>
          <p:cNvPicPr>
            <a:picLocks noChangeAspect="1"/>
          </p:cNvPicPr>
          <p:nvPr/>
        </p:nvPicPr>
        <p:blipFill>
          <a:blip r:embed="rId2"/>
          <a:stretch>
            <a:fillRect/>
          </a:stretch>
        </p:blipFill>
        <p:spPr>
          <a:xfrm>
            <a:off x="887513" y="1259722"/>
            <a:ext cx="7629525" cy="5505450"/>
          </a:xfrm>
          <a:prstGeom prst="rect">
            <a:avLst/>
          </a:prstGeom>
        </p:spPr>
      </p:pic>
    </p:spTree>
    <p:extLst>
      <p:ext uri="{BB962C8B-B14F-4D97-AF65-F5344CB8AC3E}">
        <p14:creationId xmlns:p14="http://schemas.microsoft.com/office/powerpoint/2010/main" val="52797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1BEEA4-4F11-41C3-A843-D67952486A0D}"/>
              </a:ext>
            </a:extLst>
          </p:cNvPr>
          <p:cNvSpPr>
            <a:spLocks noGrp="1"/>
          </p:cNvSpPr>
          <p:nvPr>
            <p:ph type="title"/>
          </p:nvPr>
        </p:nvSpPr>
        <p:spPr/>
        <p:txBody>
          <a:bodyPr>
            <a:noAutofit/>
          </a:bodyPr>
          <a:lstStyle/>
          <a:p>
            <a:r>
              <a:rPr lang="zh-CN" altLang="en-US" sz="4000" dirty="0">
                <a:latin typeface="微软雅黑" panose="020B0503020204020204" pitchFamily="34" charset="-122"/>
                <a:ea typeface="微软雅黑" panose="020B0503020204020204" pitchFamily="34" charset="-122"/>
              </a:rPr>
              <a:t>本周课堂教学</a:t>
            </a:r>
          </a:p>
        </p:txBody>
      </p:sp>
      <p:sp>
        <p:nvSpPr>
          <p:cNvPr id="3" name="内容占位符 2">
            <a:extLst>
              <a:ext uri="{FF2B5EF4-FFF2-40B4-BE49-F238E27FC236}">
                <a16:creationId xmlns:a16="http://schemas.microsoft.com/office/drawing/2014/main" id="{1361D0C2-D69C-4254-B08D-7479403B3581}"/>
              </a:ext>
            </a:extLst>
          </p:cNvPr>
          <p:cNvSpPr>
            <a:spLocks noGrp="1"/>
          </p:cNvSpPr>
          <p:nvPr>
            <p:ph sz="quarter" idx="10"/>
          </p:nvPr>
        </p:nvSpPr>
        <p:spPr>
          <a:xfrm>
            <a:off x="539496" y="1435609"/>
            <a:ext cx="5116722" cy="4031198"/>
          </a:xfrm>
        </p:spPr>
        <p:txBody>
          <a:bodyPr>
            <a:normAutofit/>
          </a:bodyPr>
          <a:lstStyle/>
          <a:p>
            <a:pPr>
              <a:lnSpc>
                <a:spcPct val="160000"/>
              </a:lnSpc>
              <a:buFont typeface="Wingdings" panose="05000000000000000000" pitchFamily="2" charset="2"/>
              <a:buChar char="l"/>
            </a:pPr>
            <a:r>
              <a:rPr lang="zh-CN" altLang="en-US" sz="2800" dirty="0">
                <a:solidFill>
                  <a:schemeClr val="tx1"/>
                </a:solidFill>
                <a:latin typeface="微软雅黑" panose="020B0503020204020204" pitchFamily="34" charset="-122"/>
                <a:ea typeface="微软雅黑" panose="020B0503020204020204" pitchFamily="34" charset="-122"/>
              </a:rPr>
              <a:t> 深度搜索</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60000"/>
              </a:lnSpc>
              <a:buFont typeface="Wingdings" panose="05000000000000000000" pitchFamily="2" charset="2"/>
              <a:buChar char="l"/>
            </a:pPr>
            <a:r>
              <a:rPr lang="zh-CN" altLang="en-US" dirty="0">
                <a:solidFill>
                  <a:schemeClr val="tx1"/>
                </a:solidFill>
                <a:latin typeface="微软雅黑" panose="020B0503020204020204" pitchFamily="34" charset="-122"/>
                <a:ea typeface="微软雅黑" panose="020B0503020204020204" pitchFamily="34" charset="-122"/>
              </a:rPr>
              <a:t> 广度搜索</a:t>
            </a:r>
            <a:endParaRPr lang="en-US" altLang="zh-CN" dirty="0">
              <a:solidFill>
                <a:schemeClr val="tx1"/>
              </a:solidFill>
              <a:latin typeface="微软雅黑" panose="020B0503020204020204" pitchFamily="34" charset="-122"/>
              <a:ea typeface="微软雅黑" panose="020B0503020204020204" pitchFamily="34" charset="-122"/>
            </a:endParaRPr>
          </a:p>
          <a:p>
            <a:pPr>
              <a:lnSpc>
                <a:spcPct val="160000"/>
              </a:lnSpc>
              <a:buFont typeface="Wingdings" panose="05000000000000000000" pitchFamily="2" charset="2"/>
              <a:buChar char="l"/>
            </a:pPr>
            <a:r>
              <a:rPr lang="zh-CN" altLang="en-US" dirty="0">
                <a:solidFill>
                  <a:schemeClr val="tx1"/>
                </a:solidFill>
                <a:latin typeface="微软雅黑" panose="020B0503020204020204" pitchFamily="34" charset="-122"/>
                <a:ea typeface="微软雅黑" panose="020B0503020204020204" pitchFamily="34" charset="-122"/>
              </a:rPr>
              <a:t> 例题</a:t>
            </a:r>
            <a:endParaRPr lang="en-US" altLang="zh-CN"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986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FFA81-DD07-442F-9AA5-604006B3C9CD}"/>
              </a:ext>
            </a:extLst>
          </p:cNvPr>
          <p:cNvSpPr>
            <a:spLocks noGrp="1"/>
          </p:cNvSpPr>
          <p:nvPr>
            <p:ph type="title"/>
          </p:nvPr>
        </p:nvSpPr>
        <p:spPr/>
        <p:txBody>
          <a:bodyPr/>
          <a:lstStyle/>
          <a:p>
            <a:r>
              <a:rPr lang="zh-CN" altLang="en-US" dirty="0"/>
              <a:t>代码</a:t>
            </a:r>
          </a:p>
        </p:txBody>
      </p:sp>
      <p:sp>
        <p:nvSpPr>
          <p:cNvPr id="3" name="内容占位符 2">
            <a:extLst>
              <a:ext uri="{FF2B5EF4-FFF2-40B4-BE49-F238E27FC236}">
                <a16:creationId xmlns:a16="http://schemas.microsoft.com/office/drawing/2014/main" id="{8466B9CF-38D3-445A-B3AD-1FB92C089923}"/>
              </a:ext>
            </a:extLst>
          </p:cNvPr>
          <p:cNvSpPr>
            <a:spLocks noGrp="1"/>
          </p:cNvSpPr>
          <p:nvPr>
            <p:ph sz="quarter" idx="10"/>
          </p:nvPr>
        </p:nvSpPr>
        <p:spPr/>
        <p:txBody>
          <a:bodyPr/>
          <a:lstStyle/>
          <a:p>
            <a:pPr algn="l">
              <a:spcAft>
                <a:spcPts val="1125"/>
              </a:spcAft>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lgn="l">
              <a:spcAft>
                <a:spcPts val="1125"/>
              </a:spcAft>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lgn="l">
              <a:spcAft>
                <a:spcPts val="1125"/>
              </a:spcAft>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lgn="l">
              <a:spcAft>
                <a:spcPts val="1125"/>
              </a:spcAft>
            </a:pP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FB91B22-7F0B-4834-8D33-120BCA6D4D2D}"/>
              </a:ext>
            </a:extLst>
          </p:cNvPr>
          <p:cNvPicPr>
            <a:picLocks noChangeAspect="1"/>
          </p:cNvPicPr>
          <p:nvPr/>
        </p:nvPicPr>
        <p:blipFill>
          <a:blip r:embed="rId2"/>
          <a:stretch>
            <a:fillRect/>
          </a:stretch>
        </p:blipFill>
        <p:spPr>
          <a:xfrm>
            <a:off x="932328" y="1273080"/>
            <a:ext cx="6861043" cy="5153497"/>
          </a:xfrm>
          <a:prstGeom prst="rect">
            <a:avLst/>
          </a:prstGeom>
        </p:spPr>
      </p:pic>
    </p:spTree>
    <p:extLst>
      <p:ext uri="{BB962C8B-B14F-4D97-AF65-F5344CB8AC3E}">
        <p14:creationId xmlns:p14="http://schemas.microsoft.com/office/powerpoint/2010/main" val="813913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海拉鲁城堡问题</a:t>
            </a:r>
          </a:p>
        </p:txBody>
      </p:sp>
      <p:sp>
        <p:nvSpPr>
          <p:cNvPr id="3" name="内容占位符 2">
            <a:extLst>
              <a:ext uri="{FF2B5EF4-FFF2-40B4-BE49-F238E27FC236}">
                <a16:creationId xmlns:a16="http://schemas.microsoft.com/office/drawing/2014/main" id="{0510D034-3D1E-4890-9440-2F5F4A71D1F1}"/>
              </a:ext>
            </a:extLst>
          </p:cNvPr>
          <p:cNvSpPr>
            <a:spLocks noGrp="1"/>
          </p:cNvSpPr>
          <p:nvPr>
            <p:ph sz="quarter" idx="10"/>
          </p:nvPr>
        </p:nvSpPr>
        <p:spPr/>
        <p:txBody>
          <a:bodyPr/>
          <a:lstStyle/>
          <a:p>
            <a:endParaRPr lang="zh-CN" altLang="en-US"/>
          </a:p>
        </p:txBody>
      </p:sp>
      <p:pic>
        <p:nvPicPr>
          <p:cNvPr id="8" name="内容占位符 5">
            <a:extLst>
              <a:ext uri="{FF2B5EF4-FFF2-40B4-BE49-F238E27FC236}">
                <a16:creationId xmlns:a16="http://schemas.microsoft.com/office/drawing/2014/main" id="{2EA9E181-0677-4358-AEA2-0C1C34A13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8181"/>
            <a:ext cx="7017440" cy="4375245"/>
          </a:xfrm>
          <a:prstGeom prst="rect">
            <a:avLst/>
          </a:prstGeom>
        </p:spPr>
      </p:pic>
      <p:pic>
        <p:nvPicPr>
          <p:cNvPr id="9" name="图片 8">
            <a:extLst>
              <a:ext uri="{FF2B5EF4-FFF2-40B4-BE49-F238E27FC236}">
                <a16:creationId xmlns:a16="http://schemas.microsoft.com/office/drawing/2014/main" id="{B55ABF0A-BF5C-4D92-B59D-F7A119632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66" y="1318181"/>
            <a:ext cx="5267364" cy="4343432"/>
          </a:xfrm>
          <a:prstGeom prst="rect">
            <a:avLst/>
          </a:prstGeom>
        </p:spPr>
      </p:pic>
    </p:spTree>
    <p:extLst>
      <p:ext uri="{BB962C8B-B14F-4D97-AF65-F5344CB8AC3E}">
        <p14:creationId xmlns:p14="http://schemas.microsoft.com/office/powerpoint/2010/main" val="803205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323B189A-5BA5-45D3-B7C6-AE22C4DCC183}"/>
              </a:ext>
            </a:extLst>
          </p:cNvPr>
          <p:cNvSpPr>
            <a:spLocks noGrp="1"/>
          </p:cNvSpPr>
          <p:nvPr>
            <p:ph sz="quarter" idx="10"/>
          </p:nvPr>
        </p:nvSpPr>
        <p:spPr/>
        <p:txBody>
          <a:bodyPr/>
          <a:lstStyle/>
          <a:p>
            <a:endParaRPr lang="zh-CN" altLang="en-US"/>
          </a:p>
        </p:txBody>
      </p:sp>
      <p:pic>
        <p:nvPicPr>
          <p:cNvPr id="5" name="内容占位符 6">
            <a:extLst>
              <a:ext uri="{FF2B5EF4-FFF2-40B4-BE49-F238E27FC236}">
                <a16:creationId xmlns:a16="http://schemas.microsoft.com/office/drawing/2014/main" id="{20897792-53E1-4980-8D6F-B959D5F65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070" y="1267175"/>
            <a:ext cx="3881897" cy="4594397"/>
          </a:xfrm>
          <a:prstGeom prst="rect">
            <a:avLst/>
          </a:prstGeom>
        </p:spPr>
      </p:pic>
      <p:pic>
        <p:nvPicPr>
          <p:cNvPr id="7" name="图片 6">
            <a:extLst>
              <a:ext uri="{FF2B5EF4-FFF2-40B4-BE49-F238E27FC236}">
                <a16:creationId xmlns:a16="http://schemas.microsoft.com/office/drawing/2014/main" id="{9CF37B8D-5C27-4159-A5CC-8B6A3432E7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228423"/>
            <a:ext cx="8232234" cy="3690636"/>
          </a:xfrm>
          <a:prstGeom prst="rect">
            <a:avLst/>
          </a:prstGeom>
        </p:spPr>
      </p:pic>
      <p:pic>
        <p:nvPicPr>
          <p:cNvPr id="9" name="图片 8">
            <a:extLst>
              <a:ext uri="{FF2B5EF4-FFF2-40B4-BE49-F238E27FC236}">
                <a16:creationId xmlns:a16="http://schemas.microsoft.com/office/drawing/2014/main" id="{13A2A3BE-818C-4F09-8051-F2493D6B8C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956" y="4484628"/>
            <a:ext cx="2054540" cy="1639974"/>
          </a:xfrm>
          <a:prstGeom prst="rect">
            <a:avLst/>
          </a:prstGeom>
        </p:spPr>
      </p:pic>
    </p:spTree>
    <p:extLst>
      <p:ext uri="{BB962C8B-B14F-4D97-AF65-F5344CB8AC3E}">
        <p14:creationId xmlns:p14="http://schemas.microsoft.com/office/powerpoint/2010/main" val="1783521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核心算法</a:t>
            </a:r>
          </a:p>
        </p:txBody>
      </p:sp>
      <p:sp>
        <p:nvSpPr>
          <p:cNvPr id="9" name="文本框 8">
            <a:extLst>
              <a:ext uri="{FF2B5EF4-FFF2-40B4-BE49-F238E27FC236}">
                <a16:creationId xmlns:a16="http://schemas.microsoft.com/office/drawing/2014/main" id="{7C7EE7FF-CA88-46B4-BE8C-7209CEA53AA4}"/>
              </a:ext>
            </a:extLst>
          </p:cNvPr>
          <p:cNvSpPr txBox="1"/>
          <p:nvPr/>
        </p:nvSpPr>
        <p:spPr>
          <a:xfrm>
            <a:off x="521207" y="1264829"/>
            <a:ext cx="10874242" cy="4192943"/>
          </a:xfrm>
          <a:prstGeom prst="rect">
            <a:avLst/>
          </a:prstGeom>
          <a:noFill/>
        </p:spPr>
        <p:txBody>
          <a:bodyPr wrap="square" rtlCol="0">
            <a:spAutoFit/>
          </a:bodyPr>
          <a:lstStyle/>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、利用深度优先搜索算法，先将房间状态置</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0</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（未到达）</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2</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、从左上角第一个房间出发；</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、分别向 东、西、南、北方向试探；</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4</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、如果某一个方向没有墙，则由此方向进入下一个房间，面积</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，并将该房间标为已探索，重复第</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步；</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5</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、如果都无法前进，则后退到上一个房间，再选择另外的一个方向，进行试探；</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6</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、当退回到最先出发的房间时，本次搜索结束。</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7</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、选择未探索的另一个房间，重新出发，直到所有的房间都搜索完毕。</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8</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、搜索的次数就是房间数，其中的面积最大值就是所求的最大房间面积。</a:t>
            </a:r>
          </a:p>
        </p:txBody>
      </p:sp>
    </p:spTree>
    <p:extLst>
      <p:ext uri="{BB962C8B-B14F-4D97-AF65-F5344CB8AC3E}">
        <p14:creationId xmlns:p14="http://schemas.microsoft.com/office/powerpoint/2010/main" val="3521334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zh-CN" altLang="en-US" dirty="0"/>
              <a:t>数独</a:t>
            </a:r>
          </a:p>
        </p:txBody>
      </p:sp>
      <p:sp>
        <p:nvSpPr>
          <p:cNvPr id="3" name="内容占位符 2">
            <a:extLst>
              <a:ext uri="{FF2B5EF4-FFF2-40B4-BE49-F238E27FC236}">
                <a16:creationId xmlns:a16="http://schemas.microsoft.com/office/drawing/2014/main" id="{3E506A03-3003-4B22-94A1-FCFFCC8501B5}"/>
              </a:ext>
            </a:extLst>
          </p:cNvPr>
          <p:cNvSpPr>
            <a:spLocks noGrp="1"/>
          </p:cNvSpPr>
          <p:nvPr>
            <p:ph sz="quarter" idx="10"/>
          </p:nvPr>
        </p:nvSpPr>
        <p:spPr/>
        <p:txBody>
          <a:bodyPr/>
          <a:lstStyle/>
          <a:p>
            <a:endParaRPr lang="zh-CN" altLang="en-US"/>
          </a:p>
        </p:txBody>
      </p:sp>
      <p:sp>
        <p:nvSpPr>
          <p:cNvPr id="39" name="文本框 38">
            <a:extLst>
              <a:ext uri="{FF2B5EF4-FFF2-40B4-BE49-F238E27FC236}">
                <a16:creationId xmlns:a16="http://schemas.microsoft.com/office/drawing/2014/main" id="{35163A0F-1D13-4D5B-8E1F-447EF1CA4487}"/>
              </a:ext>
            </a:extLst>
          </p:cNvPr>
          <p:cNvSpPr txBox="1"/>
          <p:nvPr/>
        </p:nvSpPr>
        <p:spPr>
          <a:xfrm>
            <a:off x="669022" y="1475868"/>
            <a:ext cx="6094602" cy="3477875"/>
          </a:xfrm>
          <a:prstGeom prst="rect">
            <a:avLst/>
          </a:prstGeom>
          <a:noFill/>
        </p:spPr>
        <p:txBody>
          <a:bodyPr wrap="square">
            <a:spAutoFit/>
          </a:bodyPr>
          <a:lstStyle/>
          <a:p>
            <a:pPr marL="342900" indent="-342900">
              <a:buFont typeface="Wingdings" panose="05000000000000000000" pitchFamily="2" charset="2"/>
              <a:buChar char="l"/>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数独盘面是个九宫，每一宫又分为九个小格。在这八十一格中给出一定的已知数字和解题条件，利用逻辑和推理，在其他的空格上填入</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1-9</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的数字。使</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1-9</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每个数字在每一行、每一列和每一宫中都只出现一次，所以又称“九宫格”。</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规则 ：</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数字 1-9 在每一行只能出现一次。</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数字 1-9 在每一列只能出现一次。</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800100" lvl="1" indent="-342900">
              <a:buFont typeface="Arial" panose="020B0604020202020204" pitchFamily="34" charset="0"/>
              <a:buChar char="•"/>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数字 1-9 在每一个以粗实线分隔的 3x3 宫内只能出现一次。</a:t>
            </a:r>
          </a:p>
        </p:txBody>
      </p:sp>
      <p:pic>
        <p:nvPicPr>
          <p:cNvPr id="42" name="图片 41">
            <a:extLst>
              <a:ext uri="{FF2B5EF4-FFF2-40B4-BE49-F238E27FC236}">
                <a16:creationId xmlns:a16="http://schemas.microsoft.com/office/drawing/2014/main" id="{A28FCC71-0263-41AF-8C96-FB9AFC6685B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05864" y="1475868"/>
            <a:ext cx="4317114" cy="4317114"/>
          </a:xfrm>
          <a:prstGeom prst="rect">
            <a:avLst/>
          </a:prstGeom>
          <a:noFill/>
          <a:ln>
            <a:noFill/>
          </a:ln>
        </p:spPr>
      </p:pic>
    </p:spTree>
    <p:extLst>
      <p:ext uri="{BB962C8B-B14F-4D97-AF65-F5344CB8AC3E}">
        <p14:creationId xmlns:p14="http://schemas.microsoft.com/office/powerpoint/2010/main" val="1593832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zh-CN" altLang="en-US" dirty="0"/>
              <a:t>算法</a:t>
            </a:r>
          </a:p>
        </p:txBody>
      </p:sp>
      <p:sp>
        <p:nvSpPr>
          <p:cNvPr id="3" name="内容占位符 2">
            <a:extLst>
              <a:ext uri="{FF2B5EF4-FFF2-40B4-BE49-F238E27FC236}">
                <a16:creationId xmlns:a16="http://schemas.microsoft.com/office/drawing/2014/main" id="{4650B50B-5850-412E-A69B-7E88C06D8F21}"/>
              </a:ext>
            </a:extLst>
          </p:cNvPr>
          <p:cNvSpPr>
            <a:spLocks noGrp="1"/>
          </p:cNvSpPr>
          <p:nvPr>
            <p:ph sz="quarter" idx="10"/>
          </p:nvPr>
        </p:nvSpPr>
        <p:spPr/>
        <p:txBody>
          <a:bodyPr/>
          <a:lstStyle/>
          <a:p>
            <a:endParaRPr lang="zh-CN" altLang="en-US"/>
          </a:p>
        </p:txBody>
      </p:sp>
      <p:pic>
        <p:nvPicPr>
          <p:cNvPr id="49" name="图片 48" descr="IMG_256">
            <a:extLst>
              <a:ext uri="{FF2B5EF4-FFF2-40B4-BE49-F238E27FC236}">
                <a16:creationId xmlns:a16="http://schemas.microsoft.com/office/drawing/2014/main" id="{6F56C9E7-D9BE-43ED-9B80-2A202B90F7A9}"/>
              </a:ext>
            </a:extLst>
          </p:cNvPr>
          <p:cNvPicPr/>
          <p:nvPr/>
        </p:nvPicPr>
        <p:blipFill>
          <a:blip r:embed="rId2"/>
          <a:stretch>
            <a:fillRect/>
          </a:stretch>
        </p:blipFill>
        <p:spPr>
          <a:xfrm>
            <a:off x="6878069" y="1579435"/>
            <a:ext cx="4845050" cy="4808855"/>
          </a:xfrm>
          <a:prstGeom prst="rect">
            <a:avLst/>
          </a:prstGeom>
          <a:noFill/>
          <a:ln w="9525">
            <a:noFill/>
          </a:ln>
        </p:spPr>
      </p:pic>
      <p:sp>
        <p:nvSpPr>
          <p:cNvPr id="52" name="文本框 51">
            <a:extLst>
              <a:ext uri="{FF2B5EF4-FFF2-40B4-BE49-F238E27FC236}">
                <a16:creationId xmlns:a16="http://schemas.microsoft.com/office/drawing/2014/main" id="{2FB6748F-9CDA-4B11-9D2B-930A11236844}"/>
              </a:ext>
            </a:extLst>
          </p:cNvPr>
          <p:cNvSpPr txBox="1"/>
          <p:nvPr/>
        </p:nvSpPr>
        <p:spPr>
          <a:xfrm>
            <a:off x="589326" y="1579435"/>
            <a:ext cx="6094602" cy="2862322"/>
          </a:xfrm>
          <a:prstGeom prst="rect">
            <a:avLst/>
          </a:prstGeom>
          <a:noFill/>
        </p:spPr>
        <p:txBody>
          <a:bodyPr wrap="square">
            <a:spAutoFit/>
          </a:bodyPr>
          <a:lstStyle/>
          <a:p>
            <a:pPr marL="342900" indent="-342900" algn="just">
              <a:buFont typeface="Wingdings" panose="05000000000000000000" pitchFamily="2" charset="2"/>
              <a:buChar char="l"/>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建立</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9</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9</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的二维数组</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board[</a:t>
            </a: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rPr>
              <a:t>i</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][j]</a:t>
            </a: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just"/>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 </a:t>
            </a: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遍历到每个数的时候，我们判断其是否满足三个条件：</a:t>
            </a:r>
          </a:p>
          <a:p>
            <a:pPr marL="914400" lvl="1" indent="-457200" algn="just">
              <a:buFont typeface="+mj-ea"/>
              <a:buAutoNum type="circleNumDbPlain"/>
            </a:pP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在第</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rPr>
              <a:t>i</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 </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个行中是否出现过</a:t>
            </a:r>
          </a:p>
          <a:p>
            <a:pPr marL="914400" lvl="1" indent="-457200" algn="just">
              <a:buFont typeface="+mj-ea"/>
              <a:buAutoNum type="circleNumDbPlain"/>
            </a:pP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在第</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 j </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个列中是否出现过</a:t>
            </a:r>
          </a:p>
          <a:p>
            <a:pPr marL="914400" lvl="1" indent="-457200" algn="just">
              <a:buFont typeface="+mj-ea"/>
              <a:buAutoNum type="circleNumDbPlain"/>
            </a:pP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在第</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rPr>
              <a:t>i</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/3)*3 + j /3</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个</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box</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中是否出现过</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gn="just"/>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为什么是</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rPr>
              <a:t>i</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/3)*3 + j /3</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呢？</a:t>
            </a:r>
          </a:p>
        </p:txBody>
      </p:sp>
      <p:sp>
        <p:nvSpPr>
          <p:cNvPr id="53" name="文本框 52">
            <a:extLst>
              <a:ext uri="{FF2B5EF4-FFF2-40B4-BE49-F238E27FC236}">
                <a16:creationId xmlns:a16="http://schemas.microsoft.com/office/drawing/2014/main" id="{0248EBA9-7291-4475-B062-8E39FB4661CE}"/>
              </a:ext>
            </a:extLst>
          </p:cNvPr>
          <p:cNvSpPr txBox="1"/>
          <p:nvPr/>
        </p:nvSpPr>
        <p:spPr>
          <a:xfrm>
            <a:off x="8675818" y="1161879"/>
            <a:ext cx="1802032" cy="461665"/>
          </a:xfrm>
          <a:prstGeom prst="rect">
            <a:avLst/>
          </a:prstGeom>
          <a:noFill/>
        </p:spPr>
        <p:txBody>
          <a:bodyPr wrap="square">
            <a:spAutoFit/>
          </a:bodyPr>
          <a:lstStyle/>
          <a:p>
            <a:r>
              <a:rPr lang="en-US" altLang="zh-CN" sz="2400" dirty="0">
                <a:solidFill>
                  <a:schemeClr val="accent1">
                    <a:lumMod val="75000"/>
                  </a:schemeClr>
                </a:solidFill>
                <a:latin typeface="微软雅黑" panose="020B0503020204020204" pitchFamily="34" charset="-122"/>
                <a:ea typeface="微软雅黑" panose="020B0503020204020204" pitchFamily="34" charset="-122"/>
              </a:rPr>
              <a:t>board[</a:t>
            </a:r>
            <a:r>
              <a:rPr lang="en-US" altLang="zh-CN" sz="2400" dirty="0" err="1">
                <a:solidFill>
                  <a:schemeClr val="accent1">
                    <a:lumMod val="75000"/>
                  </a:schemeClr>
                </a:solidFill>
                <a:latin typeface="微软雅黑" panose="020B0503020204020204" pitchFamily="34" charset="-122"/>
                <a:ea typeface="微软雅黑" panose="020B0503020204020204" pitchFamily="34" charset="-122"/>
              </a:rPr>
              <a:t>i</a:t>
            </a:r>
            <a:r>
              <a:rPr lang="en-US" altLang="zh-CN" sz="2400" dirty="0">
                <a:solidFill>
                  <a:schemeClr val="accent1">
                    <a:lumMod val="75000"/>
                  </a:schemeClr>
                </a:solidFill>
                <a:latin typeface="微软雅黑" panose="020B0503020204020204" pitchFamily="34" charset="-122"/>
                <a:ea typeface="微软雅黑" panose="020B0503020204020204" pitchFamily="34" charset="-122"/>
              </a:rPr>
              <a:t>][j]</a:t>
            </a:r>
            <a:endParaRPr lang="zh-CN" altLang="en-US" sz="2400" dirty="0"/>
          </a:p>
        </p:txBody>
      </p:sp>
    </p:spTree>
    <p:extLst>
      <p:ext uri="{BB962C8B-B14F-4D97-AF65-F5344CB8AC3E}">
        <p14:creationId xmlns:p14="http://schemas.microsoft.com/office/powerpoint/2010/main" val="186335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zh-CN" altLang="en-US" dirty="0"/>
              <a:t>算法</a:t>
            </a:r>
          </a:p>
        </p:txBody>
      </p:sp>
      <p:sp>
        <p:nvSpPr>
          <p:cNvPr id="3" name="内容占位符 2">
            <a:extLst>
              <a:ext uri="{FF2B5EF4-FFF2-40B4-BE49-F238E27FC236}">
                <a16:creationId xmlns:a16="http://schemas.microsoft.com/office/drawing/2014/main" id="{5E44A8B5-AA76-4825-8302-159135656614}"/>
              </a:ext>
            </a:extLst>
          </p:cNvPr>
          <p:cNvSpPr>
            <a:spLocks noGrp="1"/>
          </p:cNvSpPr>
          <p:nvPr>
            <p:ph sz="quarter" idx="10"/>
          </p:nvPr>
        </p:nvSpPr>
        <p:spPr/>
        <p:txBody>
          <a:bodyPr/>
          <a:lstStyle/>
          <a:p>
            <a:endParaRPr lang="zh-CN" altLang="en-US"/>
          </a:p>
        </p:txBody>
      </p:sp>
      <p:sp>
        <p:nvSpPr>
          <p:cNvPr id="54" name="文本框 53">
            <a:extLst>
              <a:ext uri="{FF2B5EF4-FFF2-40B4-BE49-F238E27FC236}">
                <a16:creationId xmlns:a16="http://schemas.microsoft.com/office/drawing/2014/main" id="{9270509C-7233-40A2-AC9D-34D60666C0D7}"/>
              </a:ext>
            </a:extLst>
          </p:cNvPr>
          <p:cNvSpPr txBox="1"/>
          <p:nvPr/>
        </p:nvSpPr>
        <p:spPr>
          <a:xfrm>
            <a:off x="838200" y="1329466"/>
            <a:ext cx="7760516" cy="400110"/>
          </a:xfrm>
          <a:prstGeom prst="rect">
            <a:avLst/>
          </a:prstGeom>
          <a:noFill/>
        </p:spPr>
        <p:txBody>
          <a:bodyPr wrap="square">
            <a:spAutoFit/>
          </a:bodyPr>
          <a:lstStyle/>
          <a:p>
            <a:pPr algn="just"/>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重述一遍问题：给定</a:t>
            </a: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rPr>
              <a:t>i</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和</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j</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，如何判定</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board[</a:t>
            </a: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rPr>
              <a:t>i</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][j]</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在第几个</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box</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呢？</a:t>
            </a:r>
          </a:p>
        </p:txBody>
      </p:sp>
      <p:pic>
        <p:nvPicPr>
          <p:cNvPr id="55" name="图片 54" descr="IMG_256">
            <a:extLst>
              <a:ext uri="{FF2B5EF4-FFF2-40B4-BE49-F238E27FC236}">
                <a16:creationId xmlns:a16="http://schemas.microsoft.com/office/drawing/2014/main" id="{F17E8ABC-C14D-480A-9EA2-D33AA4421EC6}"/>
              </a:ext>
            </a:extLst>
          </p:cNvPr>
          <p:cNvPicPr/>
          <p:nvPr/>
        </p:nvPicPr>
        <p:blipFill>
          <a:blip r:embed="rId2"/>
          <a:stretch>
            <a:fillRect/>
          </a:stretch>
        </p:blipFill>
        <p:spPr>
          <a:xfrm>
            <a:off x="838200" y="1820246"/>
            <a:ext cx="6647598" cy="2727602"/>
          </a:xfrm>
          <a:prstGeom prst="rect">
            <a:avLst/>
          </a:prstGeom>
          <a:noFill/>
          <a:ln w="9525">
            <a:noFill/>
          </a:ln>
        </p:spPr>
      </p:pic>
      <p:sp>
        <p:nvSpPr>
          <p:cNvPr id="56" name="文本框 55">
            <a:extLst>
              <a:ext uri="{FF2B5EF4-FFF2-40B4-BE49-F238E27FC236}">
                <a16:creationId xmlns:a16="http://schemas.microsoft.com/office/drawing/2014/main" id="{9E8A2F97-2C7B-47E3-886A-45C8332B190F}"/>
              </a:ext>
            </a:extLst>
          </p:cNvPr>
          <p:cNvSpPr txBox="1"/>
          <p:nvPr/>
        </p:nvSpPr>
        <p:spPr>
          <a:xfrm>
            <a:off x="838199" y="4638518"/>
            <a:ext cx="9991987" cy="1631216"/>
          </a:xfrm>
          <a:prstGeom prst="rect">
            <a:avLst/>
          </a:prstGeom>
          <a:noFill/>
        </p:spPr>
        <p:txBody>
          <a:bodyPr wrap="square">
            <a:spAutoFit/>
          </a:bodyPr>
          <a:lstStyle/>
          <a:p>
            <a:pPr marL="342900" indent="-342900" algn="just">
              <a:buFont typeface="Wingdings" panose="05000000000000000000" pitchFamily="2" charset="2"/>
              <a:buChar char="l"/>
            </a:pP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显然每个数属于哪个</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box</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就只取决于纵坐标，纵坐标为</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0/1/2</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的都属于</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box[0],</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纵坐标为</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3/4/5</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的都属于</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box[1],</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纵坐标为</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6/7/8</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的都属于</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box[2].</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也就是</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j/3.</a:t>
            </a: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l"/>
            </a:pP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而对于</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9x9</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的矩阵，我们光根据</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j/3</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得到</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0/1/2</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还是不够的，可能加上一个</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的倍数，例如加</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0</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表示本行的</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box</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，加</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1*3</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，表示在下一行的</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box</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，加</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2*3</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，表示在下两行的</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box</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 这里的</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0/1/2</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怎么来的？和</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j/3</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差不多同理，也就是</a:t>
            </a: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rPr>
              <a:t>i</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60029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什么是广度优先搜索</a:t>
            </a:r>
          </a:p>
        </p:txBody>
      </p:sp>
      <p:sp>
        <p:nvSpPr>
          <p:cNvPr id="6" name="文本框 5"/>
          <p:cNvSpPr txBox="1"/>
          <p:nvPr/>
        </p:nvSpPr>
        <p:spPr>
          <a:xfrm>
            <a:off x="1077595" y="1280155"/>
            <a:ext cx="10036810"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广</a:t>
            </a: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度优先搜索</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(Breadth</a:t>
            </a:r>
            <a:r>
              <a:rPr lang="en-US" altLang="zh-CN" dirty="0"/>
              <a:t>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First Search)</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属于一种盲目搜寻法，目的是系统地展开并检查图中的所有节点，以找寻结果。换句话说，它并不考虑结果的可能位置，而是先查询距离初始状态最近的状态，彻底地搜索整张图，直到找到结果为止。</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例题：张三旅游</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目的地、路费、酒店价格</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57968B6C-6AC6-4CCE-B1BC-E639941C85A3}"/>
              </a:ext>
            </a:extLst>
          </p:cNvPr>
          <p:cNvSpPr/>
          <p:nvPr/>
        </p:nvSpPr>
        <p:spPr>
          <a:xfrm>
            <a:off x="7940878" y="3900880"/>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张三</a:t>
            </a:r>
          </a:p>
        </p:txBody>
      </p:sp>
      <p:sp>
        <p:nvSpPr>
          <p:cNvPr id="8" name="椭圆 7">
            <a:extLst>
              <a:ext uri="{FF2B5EF4-FFF2-40B4-BE49-F238E27FC236}">
                <a16:creationId xmlns:a16="http://schemas.microsoft.com/office/drawing/2014/main" id="{57C0A27F-C628-4848-8A22-7DAA40C7143C}"/>
              </a:ext>
            </a:extLst>
          </p:cNvPr>
          <p:cNvSpPr/>
          <p:nvPr/>
        </p:nvSpPr>
        <p:spPr>
          <a:xfrm>
            <a:off x="7940876" y="5158395"/>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北京</a:t>
            </a:r>
          </a:p>
        </p:txBody>
      </p:sp>
      <p:sp>
        <p:nvSpPr>
          <p:cNvPr id="9" name="椭圆 8">
            <a:extLst>
              <a:ext uri="{FF2B5EF4-FFF2-40B4-BE49-F238E27FC236}">
                <a16:creationId xmlns:a16="http://schemas.microsoft.com/office/drawing/2014/main" id="{908F5820-C95F-499E-B894-F737DDAD318C}"/>
              </a:ext>
            </a:extLst>
          </p:cNvPr>
          <p:cNvSpPr/>
          <p:nvPr/>
        </p:nvSpPr>
        <p:spPr>
          <a:xfrm>
            <a:off x="7940877" y="2682845"/>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成都</a:t>
            </a:r>
          </a:p>
        </p:txBody>
      </p:sp>
      <p:sp>
        <p:nvSpPr>
          <p:cNvPr id="10" name="椭圆 9">
            <a:extLst>
              <a:ext uri="{FF2B5EF4-FFF2-40B4-BE49-F238E27FC236}">
                <a16:creationId xmlns:a16="http://schemas.microsoft.com/office/drawing/2014/main" id="{A612D6A2-A3C0-44F2-A9FC-60A668668141}"/>
              </a:ext>
            </a:extLst>
          </p:cNvPr>
          <p:cNvSpPr/>
          <p:nvPr/>
        </p:nvSpPr>
        <p:spPr>
          <a:xfrm>
            <a:off x="9785756" y="3900879"/>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上海</a:t>
            </a:r>
          </a:p>
        </p:txBody>
      </p:sp>
      <p:sp>
        <p:nvSpPr>
          <p:cNvPr id="11" name="椭圆 10">
            <a:extLst>
              <a:ext uri="{FF2B5EF4-FFF2-40B4-BE49-F238E27FC236}">
                <a16:creationId xmlns:a16="http://schemas.microsoft.com/office/drawing/2014/main" id="{660ACF12-3993-4952-92F8-75449653ACD3}"/>
              </a:ext>
            </a:extLst>
          </p:cNvPr>
          <p:cNvSpPr/>
          <p:nvPr/>
        </p:nvSpPr>
        <p:spPr>
          <a:xfrm>
            <a:off x="6096000" y="3900879"/>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厦门</a:t>
            </a:r>
          </a:p>
        </p:txBody>
      </p:sp>
      <p:cxnSp>
        <p:nvCxnSpPr>
          <p:cNvPr id="12" name="直接箭头连接符 11">
            <a:extLst>
              <a:ext uri="{FF2B5EF4-FFF2-40B4-BE49-F238E27FC236}">
                <a16:creationId xmlns:a16="http://schemas.microsoft.com/office/drawing/2014/main" id="{6D86A73A-338B-4916-834B-3E8C4E8BCDC5}"/>
              </a:ext>
            </a:extLst>
          </p:cNvPr>
          <p:cNvCxnSpPr>
            <a:stCxn id="3" idx="0"/>
          </p:cNvCxnSpPr>
          <p:nvPr/>
        </p:nvCxnSpPr>
        <p:spPr>
          <a:xfrm flipH="1" flipV="1">
            <a:off x="8581235" y="3488188"/>
            <a:ext cx="3" cy="4126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DCFD407-4EAD-4DE4-925E-6EDA7CD0E971}"/>
              </a:ext>
            </a:extLst>
          </p:cNvPr>
          <p:cNvCxnSpPr>
            <a:cxnSpLocks/>
            <a:stCxn id="3" idx="6"/>
            <a:endCxn id="10" idx="2"/>
          </p:cNvCxnSpPr>
          <p:nvPr/>
        </p:nvCxnSpPr>
        <p:spPr>
          <a:xfrm flipV="1">
            <a:off x="9221597" y="4303551"/>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F62E3EA-34B0-44FA-A7F3-9E619A4D88A7}"/>
              </a:ext>
            </a:extLst>
          </p:cNvPr>
          <p:cNvCxnSpPr>
            <a:cxnSpLocks/>
            <a:stCxn id="3" idx="2"/>
            <a:endCxn id="11" idx="6"/>
          </p:cNvCxnSpPr>
          <p:nvPr/>
        </p:nvCxnSpPr>
        <p:spPr>
          <a:xfrm flipH="1" flipV="1">
            <a:off x="7376719" y="4303551"/>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E376506-6492-4FDB-A492-DFC67D26BD13}"/>
              </a:ext>
            </a:extLst>
          </p:cNvPr>
          <p:cNvCxnSpPr>
            <a:cxnSpLocks/>
            <a:stCxn id="3" idx="4"/>
            <a:endCxn id="8" idx="0"/>
          </p:cNvCxnSpPr>
          <p:nvPr/>
        </p:nvCxnSpPr>
        <p:spPr>
          <a:xfrm flipH="1">
            <a:off x="8581236" y="4706223"/>
            <a:ext cx="2" cy="4521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06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什么是广度优先搜索</a:t>
            </a:r>
          </a:p>
        </p:txBody>
      </p:sp>
      <p:sp>
        <p:nvSpPr>
          <p:cNvPr id="3" name="内容占位符 2">
            <a:extLst>
              <a:ext uri="{FF2B5EF4-FFF2-40B4-BE49-F238E27FC236}">
                <a16:creationId xmlns:a16="http://schemas.microsoft.com/office/drawing/2014/main" id="{541ED714-E942-4440-8D44-5C7F00513358}"/>
              </a:ext>
            </a:extLst>
          </p:cNvPr>
          <p:cNvSpPr>
            <a:spLocks noGrp="1"/>
          </p:cNvSpPr>
          <p:nvPr>
            <p:ph sz="quarter" idx="10"/>
          </p:nvPr>
        </p:nvSpPr>
        <p:spPr/>
        <p:txBody>
          <a:bodyPr/>
          <a:lstStyle/>
          <a:p>
            <a:endParaRPr lang="zh-CN" altLang="en-US"/>
          </a:p>
        </p:txBody>
      </p:sp>
      <p:sp>
        <p:nvSpPr>
          <p:cNvPr id="6" name="文本框 5"/>
          <p:cNvSpPr txBox="1"/>
          <p:nvPr/>
        </p:nvSpPr>
        <p:spPr>
          <a:xfrm>
            <a:off x="1077595" y="1280155"/>
            <a:ext cx="10036810" cy="400110"/>
          </a:xfrm>
          <a:prstGeom prst="rect">
            <a:avLst/>
          </a:prstGeom>
          <a:noFill/>
        </p:spPr>
        <p:txBody>
          <a:bodyPr wrap="square" rtlCol="0">
            <a:spAutoFit/>
          </a:bodyPr>
          <a:lstStyle/>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根据目的地，查询机票价格</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7304B20F-4AC3-4345-AD6B-3700A08966D1}"/>
              </a:ext>
            </a:extLst>
          </p:cNvPr>
          <p:cNvSpPr/>
          <p:nvPr/>
        </p:nvSpPr>
        <p:spPr>
          <a:xfrm>
            <a:off x="5524848" y="3657599"/>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张三</a:t>
            </a:r>
          </a:p>
        </p:txBody>
      </p:sp>
      <p:sp>
        <p:nvSpPr>
          <p:cNvPr id="7" name="椭圆 6">
            <a:extLst>
              <a:ext uri="{FF2B5EF4-FFF2-40B4-BE49-F238E27FC236}">
                <a16:creationId xmlns:a16="http://schemas.microsoft.com/office/drawing/2014/main" id="{CC4BD506-717A-483E-A384-FE552BD85CF5}"/>
              </a:ext>
            </a:extLst>
          </p:cNvPr>
          <p:cNvSpPr/>
          <p:nvPr/>
        </p:nvSpPr>
        <p:spPr>
          <a:xfrm>
            <a:off x="5524846" y="4762255"/>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北京</a:t>
            </a:r>
          </a:p>
        </p:txBody>
      </p:sp>
      <p:sp>
        <p:nvSpPr>
          <p:cNvPr id="8" name="椭圆 7">
            <a:extLst>
              <a:ext uri="{FF2B5EF4-FFF2-40B4-BE49-F238E27FC236}">
                <a16:creationId xmlns:a16="http://schemas.microsoft.com/office/drawing/2014/main" id="{ABEA84AE-DAC4-42CF-AB42-B03B87C7B5C5}"/>
              </a:ext>
            </a:extLst>
          </p:cNvPr>
          <p:cNvSpPr/>
          <p:nvPr/>
        </p:nvSpPr>
        <p:spPr>
          <a:xfrm>
            <a:off x="5524845" y="2570202"/>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成都</a:t>
            </a:r>
          </a:p>
        </p:txBody>
      </p:sp>
      <p:sp>
        <p:nvSpPr>
          <p:cNvPr id="9" name="椭圆 8">
            <a:extLst>
              <a:ext uri="{FF2B5EF4-FFF2-40B4-BE49-F238E27FC236}">
                <a16:creationId xmlns:a16="http://schemas.microsoft.com/office/drawing/2014/main" id="{8FB7AE1B-A556-4CA6-B4F6-CB17C2825BE8}"/>
              </a:ext>
            </a:extLst>
          </p:cNvPr>
          <p:cNvSpPr/>
          <p:nvPr/>
        </p:nvSpPr>
        <p:spPr>
          <a:xfrm>
            <a:off x="7369726" y="3657598"/>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上海</a:t>
            </a:r>
          </a:p>
        </p:txBody>
      </p:sp>
      <p:sp>
        <p:nvSpPr>
          <p:cNvPr id="10" name="椭圆 9">
            <a:extLst>
              <a:ext uri="{FF2B5EF4-FFF2-40B4-BE49-F238E27FC236}">
                <a16:creationId xmlns:a16="http://schemas.microsoft.com/office/drawing/2014/main" id="{92F2F2A8-3D9E-482B-A0D7-1526CBD84F34}"/>
              </a:ext>
            </a:extLst>
          </p:cNvPr>
          <p:cNvSpPr/>
          <p:nvPr/>
        </p:nvSpPr>
        <p:spPr>
          <a:xfrm>
            <a:off x="3679970" y="3657598"/>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厦门</a:t>
            </a:r>
          </a:p>
        </p:txBody>
      </p:sp>
      <p:cxnSp>
        <p:nvCxnSpPr>
          <p:cNvPr id="11" name="直接箭头连接符 10">
            <a:extLst>
              <a:ext uri="{FF2B5EF4-FFF2-40B4-BE49-F238E27FC236}">
                <a16:creationId xmlns:a16="http://schemas.microsoft.com/office/drawing/2014/main" id="{2D0A0DC8-6F7E-4000-AF98-690BC67473C9}"/>
              </a:ext>
            </a:extLst>
          </p:cNvPr>
          <p:cNvCxnSpPr>
            <a:cxnSpLocks/>
            <a:stCxn id="5" idx="0"/>
            <a:endCxn id="8" idx="4"/>
          </p:cNvCxnSpPr>
          <p:nvPr/>
        </p:nvCxnSpPr>
        <p:spPr>
          <a:xfrm flipH="1" flipV="1">
            <a:off x="6165205" y="3375545"/>
            <a:ext cx="3" cy="2820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D50AE75-EBC1-4926-A3D7-F20B76BB2248}"/>
              </a:ext>
            </a:extLst>
          </p:cNvPr>
          <p:cNvCxnSpPr>
            <a:cxnSpLocks/>
            <a:stCxn id="5" idx="6"/>
            <a:endCxn id="9" idx="2"/>
          </p:cNvCxnSpPr>
          <p:nvPr/>
        </p:nvCxnSpPr>
        <p:spPr>
          <a:xfrm flipV="1">
            <a:off x="6805567" y="4060270"/>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905FBDC-F3A9-4007-B3F1-BFEDA49D8456}"/>
              </a:ext>
            </a:extLst>
          </p:cNvPr>
          <p:cNvCxnSpPr>
            <a:cxnSpLocks/>
            <a:stCxn id="5" idx="2"/>
            <a:endCxn id="10" idx="6"/>
          </p:cNvCxnSpPr>
          <p:nvPr/>
        </p:nvCxnSpPr>
        <p:spPr>
          <a:xfrm flipH="1" flipV="1">
            <a:off x="4960689" y="4060270"/>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6621062-6565-4DE8-8163-35EF913F2FF7}"/>
              </a:ext>
            </a:extLst>
          </p:cNvPr>
          <p:cNvCxnSpPr>
            <a:cxnSpLocks/>
            <a:stCxn id="5" idx="4"/>
            <a:endCxn id="7" idx="0"/>
          </p:cNvCxnSpPr>
          <p:nvPr/>
        </p:nvCxnSpPr>
        <p:spPr>
          <a:xfrm flipH="1">
            <a:off x="6165206" y="4462942"/>
            <a:ext cx="2" cy="2993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A0430A8C-0E89-47FE-9D07-9CA8A700D729}"/>
              </a:ext>
            </a:extLst>
          </p:cNvPr>
          <p:cNvSpPr/>
          <p:nvPr/>
        </p:nvSpPr>
        <p:spPr>
          <a:xfrm>
            <a:off x="5524845" y="1379800"/>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sp>
        <p:nvSpPr>
          <p:cNvPr id="16" name="椭圆 15">
            <a:extLst>
              <a:ext uri="{FF2B5EF4-FFF2-40B4-BE49-F238E27FC236}">
                <a16:creationId xmlns:a16="http://schemas.microsoft.com/office/drawing/2014/main" id="{437B1E73-874A-4A63-ADA4-527972DA6C64}"/>
              </a:ext>
            </a:extLst>
          </p:cNvPr>
          <p:cNvSpPr/>
          <p:nvPr/>
        </p:nvSpPr>
        <p:spPr>
          <a:xfrm>
            <a:off x="8982507" y="3657597"/>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sp>
        <p:nvSpPr>
          <p:cNvPr id="17" name="椭圆 16">
            <a:extLst>
              <a:ext uri="{FF2B5EF4-FFF2-40B4-BE49-F238E27FC236}">
                <a16:creationId xmlns:a16="http://schemas.microsoft.com/office/drawing/2014/main" id="{83F09FDB-00D0-4DA3-8188-B484B33C1ED9}"/>
              </a:ext>
            </a:extLst>
          </p:cNvPr>
          <p:cNvSpPr/>
          <p:nvPr/>
        </p:nvSpPr>
        <p:spPr>
          <a:xfrm>
            <a:off x="2067187" y="3657597"/>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sp>
        <p:nvSpPr>
          <p:cNvPr id="18" name="椭圆 17">
            <a:extLst>
              <a:ext uri="{FF2B5EF4-FFF2-40B4-BE49-F238E27FC236}">
                <a16:creationId xmlns:a16="http://schemas.microsoft.com/office/drawing/2014/main" id="{1D7ADB15-6FCC-4244-AE8F-DB6B8F59E7FB}"/>
              </a:ext>
            </a:extLst>
          </p:cNvPr>
          <p:cNvSpPr/>
          <p:nvPr/>
        </p:nvSpPr>
        <p:spPr>
          <a:xfrm>
            <a:off x="5524845" y="5919490"/>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cxnSp>
        <p:nvCxnSpPr>
          <p:cNvPr id="19" name="直接箭头连接符 18">
            <a:extLst>
              <a:ext uri="{FF2B5EF4-FFF2-40B4-BE49-F238E27FC236}">
                <a16:creationId xmlns:a16="http://schemas.microsoft.com/office/drawing/2014/main" id="{06A81A6A-4F50-422F-AF2F-F17DB812B87A}"/>
              </a:ext>
            </a:extLst>
          </p:cNvPr>
          <p:cNvCxnSpPr>
            <a:cxnSpLocks/>
            <a:stCxn id="8" idx="0"/>
            <a:endCxn id="15" idx="4"/>
          </p:cNvCxnSpPr>
          <p:nvPr/>
        </p:nvCxnSpPr>
        <p:spPr>
          <a:xfrm flipV="1">
            <a:off x="6165205" y="2185143"/>
            <a:ext cx="0" cy="385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1A555D5-FFB3-4F02-AAB2-A7368608A2D8}"/>
              </a:ext>
            </a:extLst>
          </p:cNvPr>
          <p:cNvCxnSpPr>
            <a:cxnSpLocks/>
            <a:stCxn id="7" idx="4"/>
            <a:endCxn id="18" idx="0"/>
          </p:cNvCxnSpPr>
          <p:nvPr/>
        </p:nvCxnSpPr>
        <p:spPr>
          <a:xfrm flipH="1">
            <a:off x="6165205" y="5567598"/>
            <a:ext cx="1" cy="3518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8DD68AF-1480-4601-9A71-3DE44D738941}"/>
              </a:ext>
            </a:extLst>
          </p:cNvPr>
          <p:cNvCxnSpPr>
            <a:cxnSpLocks/>
            <a:endCxn id="16" idx="2"/>
          </p:cNvCxnSpPr>
          <p:nvPr/>
        </p:nvCxnSpPr>
        <p:spPr>
          <a:xfrm flipV="1">
            <a:off x="8650445" y="4060269"/>
            <a:ext cx="33206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3474161-0871-4DC7-AA8E-30150FD42B50}"/>
              </a:ext>
            </a:extLst>
          </p:cNvPr>
          <p:cNvCxnSpPr>
            <a:cxnSpLocks/>
            <a:stCxn id="10" idx="2"/>
          </p:cNvCxnSpPr>
          <p:nvPr/>
        </p:nvCxnSpPr>
        <p:spPr>
          <a:xfrm flipH="1">
            <a:off x="3347908" y="4060270"/>
            <a:ext cx="33206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04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5" grpId="0" animBg="1"/>
      <p:bldP spid="16" grpId="0" animBg="1"/>
      <p:bldP spid="17" grpId="0" animBg="1"/>
      <p:bldP spid="1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什么是广度优先搜索</a:t>
            </a:r>
          </a:p>
        </p:txBody>
      </p:sp>
      <p:sp>
        <p:nvSpPr>
          <p:cNvPr id="6" name="文本框 5"/>
          <p:cNvSpPr txBox="1"/>
          <p:nvPr/>
        </p:nvSpPr>
        <p:spPr>
          <a:xfrm>
            <a:off x="1077595" y="1280155"/>
            <a:ext cx="10036810" cy="1631216"/>
          </a:xfrm>
          <a:prstGeom prst="rect">
            <a:avLst/>
          </a:prstGeom>
          <a:noFill/>
        </p:spPr>
        <p:txBody>
          <a:bodyPr wrap="square" rtlCol="0">
            <a:spAutoFit/>
          </a:bodyPr>
          <a:lstStyle/>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查询各目的地酒店价格</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可以看出，</a:t>
            </a:r>
            <a:r>
              <a:rPr lang="en-US" altLang="zh-CN" sz="2000" dirty="0" err="1">
                <a:solidFill>
                  <a:schemeClr val="accent1">
                    <a:lumMod val="75000"/>
                  </a:schemeClr>
                </a:solidFill>
                <a:latin typeface="微软雅黑" panose="020B0503020204020204" pitchFamily="34" charset="-122"/>
                <a:ea typeface="微软雅黑" panose="020B0503020204020204" pitchFamily="34" charset="-122"/>
              </a:rPr>
              <a:t>bfs</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在搜索所有答案的时候采用的是由</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近及远的方式，先访问离起始点最近的点，再访</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问远一点的点。</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7A3A2C47-5775-48A2-84BF-DFB505B8E239}"/>
              </a:ext>
            </a:extLst>
          </p:cNvPr>
          <p:cNvGrpSpPr/>
          <p:nvPr/>
        </p:nvGrpSpPr>
        <p:grpSpPr>
          <a:xfrm>
            <a:off x="3065166" y="1191238"/>
            <a:ext cx="8288634" cy="5586563"/>
            <a:chOff x="2446641" y="915251"/>
            <a:chExt cx="8947038" cy="6030329"/>
          </a:xfrm>
        </p:grpSpPr>
        <p:grpSp>
          <p:nvGrpSpPr>
            <p:cNvPr id="3" name="组合 2">
              <a:extLst>
                <a:ext uri="{FF2B5EF4-FFF2-40B4-BE49-F238E27FC236}">
                  <a16:creationId xmlns:a16="http://schemas.microsoft.com/office/drawing/2014/main" id="{2360F5DA-B8C5-46DA-A27C-215AB675C998}"/>
                </a:ext>
              </a:extLst>
            </p:cNvPr>
            <p:cNvGrpSpPr/>
            <p:nvPr/>
          </p:nvGrpSpPr>
          <p:grpSpPr>
            <a:xfrm>
              <a:off x="3702001" y="1846765"/>
              <a:ext cx="6427001" cy="4191358"/>
              <a:chOff x="2067187" y="1379800"/>
              <a:chExt cx="8196039" cy="5345033"/>
            </a:xfrm>
          </p:grpSpPr>
          <p:sp>
            <p:nvSpPr>
              <p:cNvPr id="5" name="椭圆 4">
                <a:extLst>
                  <a:ext uri="{FF2B5EF4-FFF2-40B4-BE49-F238E27FC236}">
                    <a16:creationId xmlns:a16="http://schemas.microsoft.com/office/drawing/2014/main" id="{7304B20F-4AC3-4345-AD6B-3700A08966D1}"/>
                  </a:ext>
                </a:extLst>
              </p:cNvPr>
              <p:cNvSpPr/>
              <p:nvPr/>
            </p:nvSpPr>
            <p:spPr>
              <a:xfrm>
                <a:off x="5524848" y="3657599"/>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张三</a:t>
                </a:r>
              </a:p>
            </p:txBody>
          </p:sp>
          <p:sp>
            <p:nvSpPr>
              <p:cNvPr id="7" name="椭圆 6">
                <a:extLst>
                  <a:ext uri="{FF2B5EF4-FFF2-40B4-BE49-F238E27FC236}">
                    <a16:creationId xmlns:a16="http://schemas.microsoft.com/office/drawing/2014/main" id="{CC4BD506-717A-483E-A384-FE552BD85CF5}"/>
                  </a:ext>
                </a:extLst>
              </p:cNvPr>
              <p:cNvSpPr/>
              <p:nvPr/>
            </p:nvSpPr>
            <p:spPr>
              <a:xfrm>
                <a:off x="5524846" y="4762255"/>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北京</a:t>
                </a:r>
              </a:p>
            </p:txBody>
          </p:sp>
          <p:sp>
            <p:nvSpPr>
              <p:cNvPr id="8" name="椭圆 7">
                <a:extLst>
                  <a:ext uri="{FF2B5EF4-FFF2-40B4-BE49-F238E27FC236}">
                    <a16:creationId xmlns:a16="http://schemas.microsoft.com/office/drawing/2014/main" id="{ABEA84AE-DAC4-42CF-AB42-B03B87C7B5C5}"/>
                  </a:ext>
                </a:extLst>
              </p:cNvPr>
              <p:cNvSpPr/>
              <p:nvPr/>
            </p:nvSpPr>
            <p:spPr>
              <a:xfrm>
                <a:off x="5524845" y="2570202"/>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成都</a:t>
                </a:r>
              </a:p>
            </p:txBody>
          </p:sp>
          <p:sp>
            <p:nvSpPr>
              <p:cNvPr id="9" name="椭圆 8">
                <a:extLst>
                  <a:ext uri="{FF2B5EF4-FFF2-40B4-BE49-F238E27FC236}">
                    <a16:creationId xmlns:a16="http://schemas.microsoft.com/office/drawing/2014/main" id="{8FB7AE1B-A556-4CA6-B4F6-CB17C2825BE8}"/>
                  </a:ext>
                </a:extLst>
              </p:cNvPr>
              <p:cNvSpPr/>
              <p:nvPr/>
            </p:nvSpPr>
            <p:spPr>
              <a:xfrm>
                <a:off x="7369726" y="3657598"/>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上海</a:t>
                </a:r>
              </a:p>
            </p:txBody>
          </p:sp>
          <p:sp>
            <p:nvSpPr>
              <p:cNvPr id="10" name="椭圆 9">
                <a:extLst>
                  <a:ext uri="{FF2B5EF4-FFF2-40B4-BE49-F238E27FC236}">
                    <a16:creationId xmlns:a16="http://schemas.microsoft.com/office/drawing/2014/main" id="{92F2F2A8-3D9E-482B-A0D7-1526CBD84F34}"/>
                  </a:ext>
                </a:extLst>
              </p:cNvPr>
              <p:cNvSpPr/>
              <p:nvPr/>
            </p:nvSpPr>
            <p:spPr>
              <a:xfrm>
                <a:off x="3679970" y="3657598"/>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厦门</a:t>
                </a:r>
              </a:p>
            </p:txBody>
          </p:sp>
          <p:cxnSp>
            <p:nvCxnSpPr>
              <p:cNvPr id="11" name="直接箭头连接符 10">
                <a:extLst>
                  <a:ext uri="{FF2B5EF4-FFF2-40B4-BE49-F238E27FC236}">
                    <a16:creationId xmlns:a16="http://schemas.microsoft.com/office/drawing/2014/main" id="{2D0A0DC8-6F7E-4000-AF98-690BC67473C9}"/>
                  </a:ext>
                </a:extLst>
              </p:cNvPr>
              <p:cNvCxnSpPr>
                <a:cxnSpLocks/>
                <a:stCxn id="5" idx="0"/>
                <a:endCxn id="8" idx="4"/>
              </p:cNvCxnSpPr>
              <p:nvPr/>
            </p:nvCxnSpPr>
            <p:spPr>
              <a:xfrm flipH="1" flipV="1">
                <a:off x="6165205" y="3375545"/>
                <a:ext cx="3" cy="2820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D50AE75-EBC1-4926-A3D7-F20B76BB2248}"/>
                  </a:ext>
                </a:extLst>
              </p:cNvPr>
              <p:cNvCxnSpPr>
                <a:cxnSpLocks/>
                <a:stCxn id="5" idx="6"/>
                <a:endCxn id="9" idx="2"/>
              </p:cNvCxnSpPr>
              <p:nvPr/>
            </p:nvCxnSpPr>
            <p:spPr>
              <a:xfrm flipV="1">
                <a:off x="6805567" y="4060270"/>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905FBDC-F3A9-4007-B3F1-BFEDA49D8456}"/>
                  </a:ext>
                </a:extLst>
              </p:cNvPr>
              <p:cNvCxnSpPr>
                <a:cxnSpLocks/>
                <a:stCxn id="5" idx="2"/>
                <a:endCxn id="10" idx="6"/>
              </p:cNvCxnSpPr>
              <p:nvPr/>
            </p:nvCxnSpPr>
            <p:spPr>
              <a:xfrm flipH="1" flipV="1">
                <a:off x="4960689" y="4060270"/>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6621062-6565-4DE8-8163-35EF913F2FF7}"/>
                  </a:ext>
                </a:extLst>
              </p:cNvPr>
              <p:cNvCxnSpPr>
                <a:cxnSpLocks/>
                <a:stCxn id="5" idx="4"/>
                <a:endCxn id="7" idx="0"/>
              </p:cNvCxnSpPr>
              <p:nvPr/>
            </p:nvCxnSpPr>
            <p:spPr>
              <a:xfrm flipH="1">
                <a:off x="6165206" y="4462942"/>
                <a:ext cx="2" cy="2993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A0430A8C-0E89-47FE-9D07-9CA8A700D729}"/>
                  </a:ext>
                </a:extLst>
              </p:cNvPr>
              <p:cNvSpPr/>
              <p:nvPr/>
            </p:nvSpPr>
            <p:spPr>
              <a:xfrm>
                <a:off x="5524845" y="1379800"/>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sp>
            <p:nvSpPr>
              <p:cNvPr id="16" name="椭圆 15">
                <a:extLst>
                  <a:ext uri="{FF2B5EF4-FFF2-40B4-BE49-F238E27FC236}">
                    <a16:creationId xmlns:a16="http://schemas.microsoft.com/office/drawing/2014/main" id="{437B1E73-874A-4A63-ADA4-527972DA6C64}"/>
                  </a:ext>
                </a:extLst>
              </p:cNvPr>
              <p:cNvSpPr/>
              <p:nvPr/>
            </p:nvSpPr>
            <p:spPr>
              <a:xfrm>
                <a:off x="8982507" y="3657597"/>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sp>
            <p:nvSpPr>
              <p:cNvPr id="17" name="椭圆 16">
                <a:extLst>
                  <a:ext uri="{FF2B5EF4-FFF2-40B4-BE49-F238E27FC236}">
                    <a16:creationId xmlns:a16="http://schemas.microsoft.com/office/drawing/2014/main" id="{83F09FDB-00D0-4DA3-8188-B484B33C1ED9}"/>
                  </a:ext>
                </a:extLst>
              </p:cNvPr>
              <p:cNvSpPr/>
              <p:nvPr/>
            </p:nvSpPr>
            <p:spPr>
              <a:xfrm>
                <a:off x="2067187" y="3657597"/>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sp>
            <p:nvSpPr>
              <p:cNvPr id="18" name="椭圆 17">
                <a:extLst>
                  <a:ext uri="{FF2B5EF4-FFF2-40B4-BE49-F238E27FC236}">
                    <a16:creationId xmlns:a16="http://schemas.microsoft.com/office/drawing/2014/main" id="{1D7ADB15-6FCC-4244-AE8F-DB6B8F59E7FB}"/>
                  </a:ext>
                </a:extLst>
              </p:cNvPr>
              <p:cNvSpPr/>
              <p:nvPr/>
            </p:nvSpPr>
            <p:spPr>
              <a:xfrm>
                <a:off x="5524845" y="5919490"/>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cxnSp>
            <p:nvCxnSpPr>
              <p:cNvPr id="19" name="直接箭头连接符 18">
                <a:extLst>
                  <a:ext uri="{FF2B5EF4-FFF2-40B4-BE49-F238E27FC236}">
                    <a16:creationId xmlns:a16="http://schemas.microsoft.com/office/drawing/2014/main" id="{06A81A6A-4F50-422F-AF2F-F17DB812B87A}"/>
                  </a:ext>
                </a:extLst>
              </p:cNvPr>
              <p:cNvCxnSpPr>
                <a:cxnSpLocks/>
                <a:stCxn id="8" idx="0"/>
                <a:endCxn id="15" idx="4"/>
              </p:cNvCxnSpPr>
              <p:nvPr/>
            </p:nvCxnSpPr>
            <p:spPr>
              <a:xfrm flipV="1">
                <a:off x="6165205" y="2185143"/>
                <a:ext cx="0" cy="385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1A555D5-FFB3-4F02-AAB2-A7368608A2D8}"/>
                  </a:ext>
                </a:extLst>
              </p:cNvPr>
              <p:cNvCxnSpPr>
                <a:cxnSpLocks/>
                <a:stCxn id="7" idx="4"/>
                <a:endCxn id="18" idx="0"/>
              </p:cNvCxnSpPr>
              <p:nvPr/>
            </p:nvCxnSpPr>
            <p:spPr>
              <a:xfrm flipH="1">
                <a:off x="6165205" y="5567598"/>
                <a:ext cx="1" cy="3518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58DD68AF-1480-4601-9A71-3DE44D738941}"/>
                  </a:ext>
                </a:extLst>
              </p:cNvPr>
              <p:cNvCxnSpPr>
                <a:cxnSpLocks/>
                <a:endCxn id="16" idx="2"/>
              </p:cNvCxnSpPr>
              <p:nvPr/>
            </p:nvCxnSpPr>
            <p:spPr>
              <a:xfrm flipV="1">
                <a:off x="8650445" y="4060269"/>
                <a:ext cx="33206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23474161-0871-4DC7-AA8E-30150FD42B50}"/>
                  </a:ext>
                </a:extLst>
              </p:cNvPr>
              <p:cNvCxnSpPr>
                <a:cxnSpLocks/>
                <a:stCxn id="10" idx="2"/>
              </p:cNvCxnSpPr>
              <p:nvPr/>
            </p:nvCxnSpPr>
            <p:spPr>
              <a:xfrm flipH="1">
                <a:off x="3347908" y="4060270"/>
                <a:ext cx="33206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2" name="椭圆 21">
              <a:extLst>
                <a:ext uri="{FF2B5EF4-FFF2-40B4-BE49-F238E27FC236}">
                  <a16:creationId xmlns:a16="http://schemas.microsoft.com/office/drawing/2014/main" id="{1B4ECF65-1F5D-41C3-87D5-5C261BF722A8}"/>
                </a:ext>
              </a:extLst>
            </p:cNvPr>
            <p:cNvSpPr/>
            <p:nvPr/>
          </p:nvSpPr>
          <p:spPr>
            <a:xfrm>
              <a:off x="6413356" y="915251"/>
              <a:ext cx="1004288" cy="631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酒店价格</a:t>
              </a:r>
            </a:p>
          </p:txBody>
        </p:sp>
        <p:cxnSp>
          <p:nvCxnSpPr>
            <p:cNvPr id="24" name="直接箭头连接符 23">
              <a:extLst>
                <a:ext uri="{FF2B5EF4-FFF2-40B4-BE49-F238E27FC236}">
                  <a16:creationId xmlns:a16="http://schemas.microsoft.com/office/drawing/2014/main" id="{B8AD86A9-D2E8-4356-B4FB-FD73FF05AFC7}"/>
                </a:ext>
              </a:extLst>
            </p:cNvPr>
            <p:cNvCxnSpPr>
              <a:cxnSpLocks/>
              <a:endCxn id="22" idx="4"/>
            </p:cNvCxnSpPr>
            <p:nvPr/>
          </p:nvCxnSpPr>
          <p:spPr>
            <a:xfrm flipV="1">
              <a:off x="6915500" y="1546768"/>
              <a:ext cx="0" cy="3019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6A6E65D6-3CDB-4E60-9D6E-2A69AD24F2FE}"/>
                </a:ext>
              </a:extLst>
            </p:cNvPr>
            <p:cNvSpPr/>
            <p:nvPr/>
          </p:nvSpPr>
          <p:spPr>
            <a:xfrm>
              <a:off x="10389391" y="3632921"/>
              <a:ext cx="1004288" cy="631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酒店价格</a:t>
              </a:r>
            </a:p>
          </p:txBody>
        </p:sp>
        <p:cxnSp>
          <p:nvCxnSpPr>
            <p:cNvPr id="26" name="直接箭头连接符 25">
              <a:extLst>
                <a:ext uri="{FF2B5EF4-FFF2-40B4-BE49-F238E27FC236}">
                  <a16:creationId xmlns:a16="http://schemas.microsoft.com/office/drawing/2014/main" id="{02778BA9-064F-4AA3-8341-8FE00D176843}"/>
                </a:ext>
              </a:extLst>
            </p:cNvPr>
            <p:cNvCxnSpPr>
              <a:cxnSpLocks/>
              <a:endCxn id="25" idx="2"/>
            </p:cNvCxnSpPr>
            <p:nvPr/>
          </p:nvCxnSpPr>
          <p:spPr>
            <a:xfrm flipV="1">
              <a:off x="10129002" y="3948680"/>
              <a:ext cx="26039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5DEB5D14-CCBE-4164-867D-2F41D0654A1B}"/>
                </a:ext>
              </a:extLst>
            </p:cNvPr>
            <p:cNvSpPr/>
            <p:nvPr/>
          </p:nvSpPr>
          <p:spPr>
            <a:xfrm>
              <a:off x="2446641" y="3632921"/>
              <a:ext cx="1004288" cy="631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酒店价格</a:t>
              </a:r>
            </a:p>
          </p:txBody>
        </p:sp>
        <p:cxnSp>
          <p:nvCxnSpPr>
            <p:cNvPr id="28" name="直接箭头连接符 27">
              <a:extLst>
                <a:ext uri="{FF2B5EF4-FFF2-40B4-BE49-F238E27FC236}">
                  <a16:creationId xmlns:a16="http://schemas.microsoft.com/office/drawing/2014/main" id="{A325BFE8-BD7C-4CFC-A3AB-683FC0737211}"/>
                </a:ext>
              </a:extLst>
            </p:cNvPr>
            <p:cNvCxnSpPr>
              <a:cxnSpLocks/>
            </p:cNvCxnSpPr>
            <p:nvPr/>
          </p:nvCxnSpPr>
          <p:spPr>
            <a:xfrm flipH="1">
              <a:off x="3450930" y="3948681"/>
              <a:ext cx="2603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AE0E9204-443F-4ADB-95B7-A483125CCA32}"/>
                </a:ext>
              </a:extLst>
            </p:cNvPr>
            <p:cNvSpPr/>
            <p:nvPr/>
          </p:nvSpPr>
          <p:spPr>
            <a:xfrm>
              <a:off x="6413356" y="6314063"/>
              <a:ext cx="1004288" cy="631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酒店价格</a:t>
              </a:r>
            </a:p>
          </p:txBody>
        </p:sp>
        <p:cxnSp>
          <p:nvCxnSpPr>
            <p:cNvPr id="31" name="直接箭头连接符 30">
              <a:extLst>
                <a:ext uri="{FF2B5EF4-FFF2-40B4-BE49-F238E27FC236}">
                  <a16:creationId xmlns:a16="http://schemas.microsoft.com/office/drawing/2014/main" id="{5A2BCB66-5B4F-4386-9AF5-D8F1BE314242}"/>
                </a:ext>
              </a:extLst>
            </p:cNvPr>
            <p:cNvCxnSpPr>
              <a:cxnSpLocks/>
              <a:endCxn id="29" idx="0"/>
            </p:cNvCxnSpPr>
            <p:nvPr/>
          </p:nvCxnSpPr>
          <p:spPr>
            <a:xfrm flipH="1">
              <a:off x="6915500" y="6038123"/>
              <a:ext cx="1" cy="275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775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EFDC5-A862-45EB-B7E8-1AA622ACFA36}"/>
              </a:ext>
            </a:extLst>
          </p:cNvPr>
          <p:cNvSpPr>
            <a:spLocks noGrp="1"/>
          </p:cNvSpPr>
          <p:nvPr>
            <p:ph type="title"/>
          </p:nvPr>
        </p:nvSpPr>
        <p:spPr/>
        <p:txBody>
          <a:bodyPr/>
          <a:lstStyle/>
          <a:p>
            <a:r>
              <a:rPr lang="zh-CN" altLang="en-US" dirty="0"/>
              <a:t>什么是深度优先搜索</a:t>
            </a:r>
          </a:p>
        </p:txBody>
      </p:sp>
      <p:sp>
        <p:nvSpPr>
          <p:cNvPr id="3" name="内容占位符 2">
            <a:extLst>
              <a:ext uri="{FF2B5EF4-FFF2-40B4-BE49-F238E27FC236}">
                <a16:creationId xmlns:a16="http://schemas.microsoft.com/office/drawing/2014/main" id="{151021F0-2303-4411-A128-270FB2391E95}"/>
              </a:ext>
            </a:extLst>
          </p:cNvPr>
          <p:cNvSpPr>
            <a:spLocks noGrp="1"/>
          </p:cNvSpPr>
          <p:nvPr>
            <p:ph sz="quarter" idx="10"/>
          </p:nvPr>
        </p:nvSpPr>
        <p:spPr/>
        <p:txBody>
          <a:bodyPr/>
          <a:lstStyle/>
          <a:p>
            <a:pPr>
              <a:buFont typeface="Wingdings" panose="05000000000000000000" pitchFamily="2" charset="2"/>
              <a:buChar char="l"/>
            </a:pPr>
            <a:r>
              <a:rPr lang="zh-CN" altLang="zh-CN" sz="2400" dirty="0">
                <a:latin typeface="微软雅黑" panose="020B0503020204020204" pitchFamily="34" charset="-122"/>
                <a:ea typeface="微软雅黑" panose="020B0503020204020204" pitchFamily="34" charset="-122"/>
              </a:rPr>
              <a:t>深度优先搜索</a:t>
            </a:r>
            <a:r>
              <a:rPr lang="en-US" altLang="zh-CN" sz="2400" dirty="0">
                <a:latin typeface="微软雅黑" panose="020B0503020204020204" pitchFamily="34" charset="-122"/>
                <a:ea typeface="微软雅黑" panose="020B0503020204020204" pitchFamily="34" charset="-122"/>
              </a:rPr>
              <a:t>(Depth First Search)</a:t>
            </a:r>
            <a:r>
              <a:rPr lang="zh-CN" altLang="zh-CN" sz="2400" dirty="0">
                <a:latin typeface="微软雅黑" panose="020B0503020204020204" pitchFamily="34" charset="-122"/>
                <a:ea typeface="微软雅黑" panose="020B0503020204020204" pitchFamily="34" charset="-122"/>
              </a:rPr>
              <a:t>是一种搜索思路，相比广度优先搜索</a:t>
            </a:r>
            <a:r>
              <a:rPr lang="en-US" altLang="zh-CN" sz="2400" dirty="0">
                <a:latin typeface="微软雅黑" panose="020B0503020204020204" pitchFamily="34" charset="-122"/>
                <a:ea typeface="微软雅黑" panose="020B0503020204020204" pitchFamily="34" charset="-122"/>
              </a:rPr>
              <a:t>(BFS)</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DFS</a:t>
            </a:r>
            <a:r>
              <a:rPr lang="zh-CN" altLang="zh-CN" sz="2400" dirty="0">
                <a:latin typeface="微软雅黑" panose="020B0503020204020204" pitchFamily="34" charset="-122"/>
                <a:ea typeface="微软雅黑" panose="020B0503020204020204" pitchFamily="34" charset="-122"/>
              </a:rPr>
              <a:t>对每一个分枝路径深入到不能再深入为止，其应用于树</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图的遍历、嵌套关系处理、回溯等，可以用递归、堆栈</a:t>
            </a:r>
            <a:r>
              <a:rPr lang="en-US" altLang="zh-CN" sz="2400" dirty="0">
                <a:latin typeface="微软雅黑" panose="020B0503020204020204" pitchFamily="34" charset="-122"/>
                <a:ea typeface="微软雅黑" panose="020B0503020204020204" pitchFamily="34" charset="-122"/>
              </a:rPr>
              <a:t>(stack)</a:t>
            </a:r>
            <a:r>
              <a:rPr lang="zh-CN" altLang="zh-CN" sz="2400" dirty="0">
                <a:latin typeface="微软雅黑" panose="020B0503020204020204" pitchFamily="34" charset="-122"/>
                <a:ea typeface="微软雅黑" panose="020B0503020204020204" pitchFamily="34" charset="-122"/>
              </a:rPr>
              <a:t>实现</a:t>
            </a:r>
            <a:r>
              <a:rPr lang="en-US" altLang="zh-CN" sz="2400" dirty="0">
                <a:latin typeface="微软雅黑" panose="020B0503020204020204" pitchFamily="34" charset="-122"/>
                <a:ea typeface="微软雅黑" panose="020B0503020204020204" pitchFamily="34" charset="-122"/>
              </a:rPr>
              <a:t>DFS</a:t>
            </a:r>
            <a:r>
              <a:rPr lang="zh-CN" altLang="zh-CN" sz="2400" dirty="0">
                <a:latin typeface="微软雅黑" panose="020B0503020204020204" pitchFamily="34" charset="-122"/>
                <a:ea typeface="微软雅黑" panose="020B0503020204020204" pitchFamily="34" charset="-122"/>
              </a:rPr>
              <a:t>过程。</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400" dirty="0"/>
              <a:t>我们用张三旅游的例子来说明什么是深度搜索。</a:t>
            </a:r>
            <a:endParaRPr lang="en-US" altLang="zh-CN" sz="2400" dirty="0"/>
          </a:p>
          <a:p>
            <a:pPr marL="342900" indent="-342900">
              <a:buFont typeface="Wingdings" panose="05000000000000000000" pitchFamily="2" charset="2"/>
              <a:buChar char="l"/>
            </a:pPr>
            <a:r>
              <a:rPr lang="zh-CN" altLang="en-US" sz="2400" dirty="0"/>
              <a:t>张三今年即将本科毕业，准备和小伙伴到外地旅游，</a:t>
            </a:r>
            <a:endParaRPr lang="en-US" altLang="zh-CN" sz="2400" dirty="0"/>
          </a:p>
          <a:p>
            <a:pPr marL="0" indent="0">
              <a:buNone/>
            </a:pPr>
            <a:r>
              <a:rPr lang="zh-CN" altLang="en-US" sz="2400" dirty="0"/>
              <a:t>目的地是北京、上海、成都，厦门</a:t>
            </a:r>
            <a:r>
              <a:rPr lang="en-US" altLang="zh-CN" sz="2400" dirty="0"/>
              <a:t>4</a:t>
            </a:r>
            <a:r>
              <a:rPr lang="zh-CN" altLang="en-US" sz="2400" dirty="0"/>
              <a:t>选</a:t>
            </a:r>
            <a:r>
              <a:rPr lang="en-US" altLang="zh-CN" sz="2400" dirty="0"/>
              <a:t>1</a:t>
            </a:r>
            <a:r>
              <a:rPr lang="zh-CN" altLang="en-US" sz="2400" dirty="0"/>
              <a:t>，由于还要靠家长</a:t>
            </a:r>
            <a:endParaRPr lang="en-US" altLang="zh-CN" sz="2400" dirty="0"/>
          </a:p>
          <a:p>
            <a:pPr marL="0" indent="0">
              <a:buNone/>
            </a:pPr>
            <a:r>
              <a:rPr lang="zh-CN" altLang="en-US" sz="2400" dirty="0"/>
              <a:t>给生活费，所以路费、酒店价格都需要考虑。</a:t>
            </a:r>
            <a:endParaRPr lang="en-US" altLang="zh-CN" sz="2400" dirty="0"/>
          </a:p>
          <a:p>
            <a:endParaRPr lang="zh-CN" altLang="en-US" dirty="0"/>
          </a:p>
        </p:txBody>
      </p:sp>
      <p:sp>
        <p:nvSpPr>
          <p:cNvPr id="6" name="椭圆 5">
            <a:extLst>
              <a:ext uri="{FF2B5EF4-FFF2-40B4-BE49-F238E27FC236}">
                <a16:creationId xmlns:a16="http://schemas.microsoft.com/office/drawing/2014/main" id="{C86115B2-BC5E-40B4-AED7-5926762C9174}"/>
              </a:ext>
            </a:extLst>
          </p:cNvPr>
          <p:cNvSpPr/>
          <p:nvPr/>
        </p:nvSpPr>
        <p:spPr>
          <a:xfrm>
            <a:off x="8738737" y="4532431"/>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张三</a:t>
            </a:r>
          </a:p>
        </p:txBody>
      </p:sp>
      <p:sp>
        <p:nvSpPr>
          <p:cNvPr id="7" name="椭圆 6">
            <a:extLst>
              <a:ext uri="{FF2B5EF4-FFF2-40B4-BE49-F238E27FC236}">
                <a16:creationId xmlns:a16="http://schemas.microsoft.com/office/drawing/2014/main" id="{4F6BC623-9676-4905-9A42-A43B7DDCDE11}"/>
              </a:ext>
            </a:extLst>
          </p:cNvPr>
          <p:cNvSpPr/>
          <p:nvPr/>
        </p:nvSpPr>
        <p:spPr>
          <a:xfrm>
            <a:off x="8738735" y="5789946"/>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北京</a:t>
            </a:r>
          </a:p>
        </p:txBody>
      </p:sp>
      <p:sp>
        <p:nvSpPr>
          <p:cNvPr id="8" name="椭圆 7">
            <a:extLst>
              <a:ext uri="{FF2B5EF4-FFF2-40B4-BE49-F238E27FC236}">
                <a16:creationId xmlns:a16="http://schemas.microsoft.com/office/drawing/2014/main" id="{F09ED9B1-F92F-4A18-97AC-2EBEAD800224}"/>
              </a:ext>
            </a:extLst>
          </p:cNvPr>
          <p:cNvSpPr/>
          <p:nvPr/>
        </p:nvSpPr>
        <p:spPr>
          <a:xfrm>
            <a:off x="8738736" y="3314396"/>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成都</a:t>
            </a:r>
          </a:p>
        </p:txBody>
      </p:sp>
      <p:sp>
        <p:nvSpPr>
          <p:cNvPr id="9" name="椭圆 8">
            <a:extLst>
              <a:ext uri="{FF2B5EF4-FFF2-40B4-BE49-F238E27FC236}">
                <a16:creationId xmlns:a16="http://schemas.microsoft.com/office/drawing/2014/main" id="{CB5E4297-C4FA-4A2C-ADA5-6C2C6F2A4B9D}"/>
              </a:ext>
            </a:extLst>
          </p:cNvPr>
          <p:cNvSpPr/>
          <p:nvPr/>
        </p:nvSpPr>
        <p:spPr>
          <a:xfrm>
            <a:off x="10583615" y="4532430"/>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上海</a:t>
            </a:r>
          </a:p>
        </p:txBody>
      </p:sp>
      <p:sp>
        <p:nvSpPr>
          <p:cNvPr id="10" name="椭圆 9">
            <a:extLst>
              <a:ext uri="{FF2B5EF4-FFF2-40B4-BE49-F238E27FC236}">
                <a16:creationId xmlns:a16="http://schemas.microsoft.com/office/drawing/2014/main" id="{D3F3F614-4506-4284-9D72-AF391E53F4DF}"/>
              </a:ext>
            </a:extLst>
          </p:cNvPr>
          <p:cNvSpPr/>
          <p:nvPr/>
        </p:nvSpPr>
        <p:spPr>
          <a:xfrm>
            <a:off x="6893859" y="4532430"/>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厦门</a:t>
            </a:r>
          </a:p>
        </p:txBody>
      </p:sp>
      <p:cxnSp>
        <p:nvCxnSpPr>
          <p:cNvPr id="11" name="直接箭头连接符 10">
            <a:extLst>
              <a:ext uri="{FF2B5EF4-FFF2-40B4-BE49-F238E27FC236}">
                <a16:creationId xmlns:a16="http://schemas.microsoft.com/office/drawing/2014/main" id="{90E7EE0A-425E-4046-8A97-6D43D30766C3}"/>
              </a:ext>
            </a:extLst>
          </p:cNvPr>
          <p:cNvCxnSpPr>
            <a:stCxn id="6" idx="0"/>
          </p:cNvCxnSpPr>
          <p:nvPr/>
        </p:nvCxnSpPr>
        <p:spPr>
          <a:xfrm flipH="1" flipV="1">
            <a:off x="9379094" y="4119739"/>
            <a:ext cx="3" cy="4126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31EF703-5466-4C26-91C5-1FF25083D63C}"/>
              </a:ext>
            </a:extLst>
          </p:cNvPr>
          <p:cNvCxnSpPr>
            <a:cxnSpLocks/>
            <a:stCxn id="6" idx="6"/>
            <a:endCxn id="9" idx="2"/>
          </p:cNvCxnSpPr>
          <p:nvPr/>
        </p:nvCxnSpPr>
        <p:spPr>
          <a:xfrm flipV="1">
            <a:off x="10019456" y="4935102"/>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9676833-BFCD-4686-9F30-1E1E2AB08AB6}"/>
              </a:ext>
            </a:extLst>
          </p:cNvPr>
          <p:cNvCxnSpPr>
            <a:cxnSpLocks/>
            <a:stCxn id="6" idx="2"/>
            <a:endCxn id="10" idx="6"/>
          </p:cNvCxnSpPr>
          <p:nvPr/>
        </p:nvCxnSpPr>
        <p:spPr>
          <a:xfrm flipH="1" flipV="1">
            <a:off x="8174578" y="4935102"/>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26E7F8E5-4BCD-4A75-A45F-C575552331F5}"/>
              </a:ext>
            </a:extLst>
          </p:cNvPr>
          <p:cNvCxnSpPr>
            <a:cxnSpLocks/>
            <a:stCxn id="6" idx="4"/>
            <a:endCxn id="7" idx="0"/>
          </p:cNvCxnSpPr>
          <p:nvPr/>
        </p:nvCxnSpPr>
        <p:spPr>
          <a:xfrm flipH="1">
            <a:off x="9379095" y="5337774"/>
            <a:ext cx="2" cy="4521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885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BFS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p:txBody>
          <a:bodyPr>
            <a:normAutofit/>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点出发，寻找</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点。</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队列</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(queue)</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存储目前搜寻位置。</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已访问列表</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(path)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存储搜索路径。</a:t>
            </a: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9060" y="3783813"/>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a:off x="7562675" y="3391948"/>
            <a:ext cx="0"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093007" y="5164648"/>
            <a:ext cx="1071341"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Queue</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89734"/>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7205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BFS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6" y="1435607"/>
            <a:ext cx="5121677" cy="4225939"/>
          </a:xfrm>
        </p:spPr>
        <p:txBody>
          <a:bodyPr>
            <a:normAutofit/>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放入队列</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从队列中取出</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进行比较，由于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不是要搜索的点，因此将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的相邻节点</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B</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C</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D</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加入队列，</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放入已访问列表。</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9060" y="3783813"/>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a:off x="7562675" y="3391948"/>
            <a:ext cx="0"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093007" y="5164648"/>
            <a:ext cx="1071341"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Queue</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89734"/>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73BF4D29-C6E8-4096-B00B-BB6FF10E3455}"/>
              </a:ext>
            </a:extLst>
          </p:cNvPr>
          <p:cNvSpPr/>
          <p:nvPr/>
        </p:nvSpPr>
        <p:spPr>
          <a:xfrm>
            <a:off x="10206605" y="230957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Tree>
    <p:extLst>
      <p:ext uri="{BB962C8B-B14F-4D97-AF65-F5344CB8AC3E}">
        <p14:creationId xmlns:p14="http://schemas.microsoft.com/office/powerpoint/2010/main" val="2546925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BFS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6" y="1435607"/>
            <a:ext cx="4939912" cy="4225939"/>
          </a:xfrm>
        </p:spPr>
        <p:txBody>
          <a:bodyPr>
            <a:normAutofit/>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放入队列</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从队列中取出</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进行比较，由于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不是要搜索的点，因此将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的相邻节点</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B</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C</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D</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加入队列，</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放入已访问列表。</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9060" y="3783813"/>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a:off x="7562675" y="3391948"/>
            <a:ext cx="0"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093007" y="5164648"/>
            <a:ext cx="1071341"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Queue</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89734"/>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73BF4D29-C6E8-4096-B00B-BB6FF10E3455}"/>
              </a:ext>
            </a:extLst>
          </p:cNvPr>
          <p:cNvSpPr/>
          <p:nvPr/>
        </p:nvSpPr>
        <p:spPr>
          <a:xfrm>
            <a:off x="5996030" y="563965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1" name="椭圆 30">
            <a:extLst>
              <a:ext uri="{FF2B5EF4-FFF2-40B4-BE49-F238E27FC236}">
                <a16:creationId xmlns:a16="http://schemas.microsoft.com/office/drawing/2014/main" id="{FAC75D38-2506-49A5-B307-EBB82CC84088}"/>
              </a:ext>
            </a:extLst>
          </p:cNvPr>
          <p:cNvSpPr/>
          <p:nvPr/>
        </p:nvSpPr>
        <p:spPr>
          <a:xfrm>
            <a:off x="10206605" y="2258308"/>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B</a:t>
            </a:r>
            <a:endParaRPr lang="zh-CN" altLang="en-US" dirty="0"/>
          </a:p>
        </p:txBody>
      </p:sp>
      <p:sp>
        <p:nvSpPr>
          <p:cNvPr id="33" name="椭圆 32">
            <a:extLst>
              <a:ext uri="{FF2B5EF4-FFF2-40B4-BE49-F238E27FC236}">
                <a16:creationId xmlns:a16="http://schemas.microsoft.com/office/drawing/2014/main" id="{2A065A24-1F24-462A-B430-011D9AB80951}"/>
              </a:ext>
            </a:extLst>
          </p:cNvPr>
          <p:cNvSpPr/>
          <p:nvPr/>
        </p:nvSpPr>
        <p:spPr>
          <a:xfrm>
            <a:off x="10206605" y="2924447"/>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C</a:t>
            </a:r>
            <a:endParaRPr lang="zh-CN" altLang="en-US" dirty="0"/>
          </a:p>
        </p:txBody>
      </p:sp>
      <p:sp>
        <p:nvSpPr>
          <p:cNvPr id="35" name="椭圆 34">
            <a:extLst>
              <a:ext uri="{FF2B5EF4-FFF2-40B4-BE49-F238E27FC236}">
                <a16:creationId xmlns:a16="http://schemas.microsoft.com/office/drawing/2014/main" id="{49E81BDC-3DDC-4FAB-81D4-01032BCF1D3F}"/>
              </a:ext>
            </a:extLst>
          </p:cNvPr>
          <p:cNvSpPr/>
          <p:nvPr/>
        </p:nvSpPr>
        <p:spPr>
          <a:xfrm>
            <a:off x="10213594" y="3575239"/>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D</a:t>
            </a:r>
            <a:endParaRPr lang="zh-CN" altLang="en-US" dirty="0"/>
          </a:p>
        </p:txBody>
      </p:sp>
    </p:spTree>
    <p:extLst>
      <p:ext uri="{BB962C8B-B14F-4D97-AF65-F5344CB8AC3E}">
        <p14:creationId xmlns:p14="http://schemas.microsoft.com/office/powerpoint/2010/main" val="2046115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BFS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6" y="1435607"/>
            <a:ext cx="4939912" cy="4225939"/>
          </a:xfrm>
        </p:spPr>
        <p:txBody>
          <a:bodyPr>
            <a:normAutofit/>
          </a:bodyPr>
          <a:lstStyle/>
          <a:p>
            <a:pPr marL="0" indent="0">
              <a:buNone/>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从队列中取出</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B</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进行比较，由于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B</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不是要搜索的点，因此将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的相邻节点</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E</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加入队列，</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B</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放入已访问列表。</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9060" y="3783813"/>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a:off x="7562675" y="3391948"/>
            <a:ext cx="0"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093007" y="5164648"/>
            <a:ext cx="1071341"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Queue</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89734"/>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73BF4D29-C6E8-4096-B00B-BB6FF10E3455}"/>
              </a:ext>
            </a:extLst>
          </p:cNvPr>
          <p:cNvSpPr/>
          <p:nvPr/>
        </p:nvSpPr>
        <p:spPr>
          <a:xfrm>
            <a:off x="5996030" y="563965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3" name="椭圆 32">
            <a:extLst>
              <a:ext uri="{FF2B5EF4-FFF2-40B4-BE49-F238E27FC236}">
                <a16:creationId xmlns:a16="http://schemas.microsoft.com/office/drawing/2014/main" id="{2A065A24-1F24-462A-B430-011D9AB80951}"/>
              </a:ext>
            </a:extLst>
          </p:cNvPr>
          <p:cNvSpPr/>
          <p:nvPr/>
        </p:nvSpPr>
        <p:spPr>
          <a:xfrm>
            <a:off x="10213594" y="2279444"/>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C</a:t>
            </a:r>
            <a:endParaRPr lang="zh-CN" altLang="en-US" dirty="0"/>
          </a:p>
        </p:txBody>
      </p:sp>
      <p:sp>
        <p:nvSpPr>
          <p:cNvPr id="35" name="椭圆 34">
            <a:extLst>
              <a:ext uri="{FF2B5EF4-FFF2-40B4-BE49-F238E27FC236}">
                <a16:creationId xmlns:a16="http://schemas.microsoft.com/office/drawing/2014/main" id="{49E81BDC-3DDC-4FAB-81D4-01032BCF1D3F}"/>
              </a:ext>
            </a:extLst>
          </p:cNvPr>
          <p:cNvSpPr/>
          <p:nvPr/>
        </p:nvSpPr>
        <p:spPr>
          <a:xfrm>
            <a:off x="10213594" y="2996741"/>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D</a:t>
            </a:r>
            <a:endParaRPr lang="zh-CN" altLang="en-US" dirty="0"/>
          </a:p>
        </p:txBody>
      </p:sp>
      <p:sp>
        <p:nvSpPr>
          <p:cNvPr id="34" name="椭圆 33">
            <a:extLst>
              <a:ext uri="{FF2B5EF4-FFF2-40B4-BE49-F238E27FC236}">
                <a16:creationId xmlns:a16="http://schemas.microsoft.com/office/drawing/2014/main" id="{3BD357F1-FD5A-445D-B8A8-06B8792C38B3}"/>
              </a:ext>
            </a:extLst>
          </p:cNvPr>
          <p:cNvSpPr/>
          <p:nvPr/>
        </p:nvSpPr>
        <p:spPr>
          <a:xfrm>
            <a:off x="10199611" y="3697713"/>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E</a:t>
            </a:r>
            <a:endParaRPr lang="zh-CN" altLang="en-US" dirty="0"/>
          </a:p>
        </p:txBody>
      </p:sp>
      <p:sp>
        <p:nvSpPr>
          <p:cNvPr id="36" name="椭圆 35">
            <a:extLst>
              <a:ext uri="{FF2B5EF4-FFF2-40B4-BE49-F238E27FC236}">
                <a16:creationId xmlns:a16="http://schemas.microsoft.com/office/drawing/2014/main" id="{72851E80-4E96-4FCA-A298-4F6E0522A639}"/>
              </a:ext>
            </a:extLst>
          </p:cNvPr>
          <p:cNvSpPr/>
          <p:nvPr/>
        </p:nvSpPr>
        <p:spPr>
          <a:xfrm>
            <a:off x="6681829" y="5647114"/>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Tree>
    <p:extLst>
      <p:ext uri="{BB962C8B-B14F-4D97-AF65-F5344CB8AC3E}">
        <p14:creationId xmlns:p14="http://schemas.microsoft.com/office/powerpoint/2010/main" val="1212962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BFS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6" y="1435607"/>
            <a:ext cx="4895343" cy="4225939"/>
          </a:xfrm>
        </p:spPr>
        <p:txBody>
          <a:bodyPr>
            <a:normAutofit/>
          </a:bodyPr>
          <a:lstStyle/>
          <a:p>
            <a:pPr marL="0" indent="0">
              <a:buNone/>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一直对各顶点进行比较。</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marL="0" indent="0">
              <a:buNone/>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从队列中取出</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进行比较，由于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是要搜索的点，搜索完成。</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9060" y="3783813"/>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a:off x="7562675" y="3391948"/>
            <a:ext cx="0"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093007" y="5164648"/>
            <a:ext cx="1071341"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Queue</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89734"/>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73BF4D29-C6E8-4096-B00B-BB6FF10E3455}"/>
              </a:ext>
            </a:extLst>
          </p:cNvPr>
          <p:cNvSpPr/>
          <p:nvPr/>
        </p:nvSpPr>
        <p:spPr>
          <a:xfrm>
            <a:off x="5996030" y="563965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3" name="椭圆 32">
            <a:extLst>
              <a:ext uri="{FF2B5EF4-FFF2-40B4-BE49-F238E27FC236}">
                <a16:creationId xmlns:a16="http://schemas.microsoft.com/office/drawing/2014/main" id="{2A065A24-1F24-462A-B430-011D9AB80951}"/>
              </a:ext>
            </a:extLst>
          </p:cNvPr>
          <p:cNvSpPr/>
          <p:nvPr/>
        </p:nvSpPr>
        <p:spPr>
          <a:xfrm>
            <a:off x="10213594" y="2279444"/>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H</a:t>
            </a:r>
            <a:endParaRPr lang="zh-CN" altLang="en-US" dirty="0"/>
          </a:p>
        </p:txBody>
      </p:sp>
      <p:sp>
        <p:nvSpPr>
          <p:cNvPr id="35" name="椭圆 34">
            <a:extLst>
              <a:ext uri="{FF2B5EF4-FFF2-40B4-BE49-F238E27FC236}">
                <a16:creationId xmlns:a16="http://schemas.microsoft.com/office/drawing/2014/main" id="{49E81BDC-3DDC-4FAB-81D4-01032BCF1D3F}"/>
              </a:ext>
            </a:extLst>
          </p:cNvPr>
          <p:cNvSpPr/>
          <p:nvPr/>
        </p:nvSpPr>
        <p:spPr>
          <a:xfrm>
            <a:off x="10213594" y="2996741"/>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I</a:t>
            </a:r>
            <a:endParaRPr lang="zh-CN" altLang="en-US" dirty="0"/>
          </a:p>
        </p:txBody>
      </p:sp>
      <p:sp>
        <p:nvSpPr>
          <p:cNvPr id="34" name="椭圆 33">
            <a:extLst>
              <a:ext uri="{FF2B5EF4-FFF2-40B4-BE49-F238E27FC236}">
                <a16:creationId xmlns:a16="http://schemas.microsoft.com/office/drawing/2014/main" id="{3BD357F1-FD5A-445D-B8A8-06B8792C38B3}"/>
              </a:ext>
            </a:extLst>
          </p:cNvPr>
          <p:cNvSpPr/>
          <p:nvPr/>
        </p:nvSpPr>
        <p:spPr>
          <a:xfrm>
            <a:off x="10199611" y="3697713"/>
            <a:ext cx="587229" cy="5872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t>J</a:t>
            </a:r>
            <a:endParaRPr lang="zh-CN" altLang="en-US" dirty="0"/>
          </a:p>
        </p:txBody>
      </p:sp>
      <p:sp>
        <p:nvSpPr>
          <p:cNvPr id="36" name="椭圆 35">
            <a:extLst>
              <a:ext uri="{FF2B5EF4-FFF2-40B4-BE49-F238E27FC236}">
                <a16:creationId xmlns:a16="http://schemas.microsoft.com/office/drawing/2014/main" id="{72851E80-4E96-4FCA-A298-4F6E0522A639}"/>
              </a:ext>
            </a:extLst>
          </p:cNvPr>
          <p:cNvSpPr/>
          <p:nvPr/>
        </p:nvSpPr>
        <p:spPr>
          <a:xfrm>
            <a:off x="6681829" y="5647114"/>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9" name="椭圆 38">
            <a:extLst>
              <a:ext uri="{FF2B5EF4-FFF2-40B4-BE49-F238E27FC236}">
                <a16:creationId xmlns:a16="http://schemas.microsoft.com/office/drawing/2014/main" id="{6E7C01E4-EA5A-47B9-91A2-3C19877D67E5}"/>
              </a:ext>
            </a:extLst>
          </p:cNvPr>
          <p:cNvSpPr/>
          <p:nvPr/>
        </p:nvSpPr>
        <p:spPr>
          <a:xfrm>
            <a:off x="7365533" y="5647114"/>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C</a:t>
            </a:r>
            <a:endParaRPr lang="zh-CN" altLang="en-US" dirty="0"/>
          </a:p>
        </p:txBody>
      </p:sp>
      <p:sp>
        <p:nvSpPr>
          <p:cNvPr id="40" name="椭圆 39">
            <a:extLst>
              <a:ext uri="{FF2B5EF4-FFF2-40B4-BE49-F238E27FC236}">
                <a16:creationId xmlns:a16="http://schemas.microsoft.com/office/drawing/2014/main" id="{97D23E59-BF1C-4562-B0A1-CDA574753E54}"/>
              </a:ext>
            </a:extLst>
          </p:cNvPr>
          <p:cNvSpPr/>
          <p:nvPr/>
        </p:nvSpPr>
        <p:spPr>
          <a:xfrm>
            <a:off x="8042245" y="5647114"/>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D</a:t>
            </a:r>
            <a:endParaRPr lang="zh-CN" altLang="en-US" dirty="0"/>
          </a:p>
        </p:txBody>
      </p:sp>
      <p:sp>
        <p:nvSpPr>
          <p:cNvPr id="42" name="椭圆 41">
            <a:extLst>
              <a:ext uri="{FF2B5EF4-FFF2-40B4-BE49-F238E27FC236}">
                <a16:creationId xmlns:a16="http://schemas.microsoft.com/office/drawing/2014/main" id="{64F8A0B3-0F27-41D9-B248-EB1850A42547}"/>
              </a:ext>
            </a:extLst>
          </p:cNvPr>
          <p:cNvSpPr/>
          <p:nvPr/>
        </p:nvSpPr>
        <p:spPr>
          <a:xfrm>
            <a:off x="8718957" y="5647113"/>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45" name="椭圆 44">
            <a:extLst>
              <a:ext uri="{FF2B5EF4-FFF2-40B4-BE49-F238E27FC236}">
                <a16:creationId xmlns:a16="http://schemas.microsoft.com/office/drawing/2014/main" id="{769FB222-F01F-42BE-9B08-50B95B86C434}"/>
              </a:ext>
            </a:extLst>
          </p:cNvPr>
          <p:cNvSpPr/>
          <p:nvPr/>
        </p:nvSpPr>
        <p:spPr>
          <a:xfrm>
            <a:off x="9395669" y="5647113"/>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F</a:t>
            </a:r>
            <a:endParaRPr lang="zh-CN" altLang="en-US" dirty="0"/>
          </a:p>
        </p:txBody>
      </p:sp>
      <p:sp>
        <p:nvSpPr>
          <p:cNvPr id="47" name="椭圆 46">
            <a:extLst>
              <a:ext uri="{FF2B5EF4-FFF2-40B4-BE49-F238E27FC236}">
                <a16:creationId xmlns:a16="http://schemas.microsoft.com/office/drawing/2014/main" id="{CC805FB9-59C1-4E37-A8FB-D4DB53A62F7B}"/>
              </a:ext>
            </a:extLst>
          </p:cNvPr>
          <p:cNvSpPr/>
          <p:nvPr/>
        </p:nvSpPr>
        <p:spPr>
          <a:xfrm>
            <a:off x="10045644" y="5647113"/>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G</a:t>
            </a:r>
            <a:endParaRPr lang="zh-CN" altLang="en-US" dirty="0"/>
          </a:p>
        </p:txBody>
      </p:sp>
    </p:spTree>
    <p:extLst>
      <p:ext uri="{BB962C8B-B14F-4D97-AF65-F5344CB8AC3E}">
        <p14:creationId xmlns:p14="http://schemas.microsoft.com/office/powerpoint/2010/main" val="2096891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公主的攻击范围</a:t>
            </a:r>
          </a:p>
        </p:txBody>
      </p:sp>
      <p:sp>
        <p:nvSpPr>
          <p:cNvPr id="4" name="内容占位符 3">
            <a:extLst>
              <a:ext uri="{FF2B5EF4-FFF2-40B4-BE49-F238E27FC236}">
                <a16:creationId xmlns:a16="http://schemas.microsoft.com/office/drawing/2014/main" id="{BAD25E87-A99E-452E-A4F3-A620B5CA2894}"/>
              </a:ext>
            </a:extLst>
          </p:cNvPr>
          <p:cNvSpPr>
            <a:spLocks noGrp="1"/>
          </p:cNvSpPr>
          <p:nvPr>
            <p:ph sz="quarter" idx="10"/>
          </p:nvPr>
        </p:nvSpPr>
        <p:spPr/>
        <p:txBody>
          <a:bodyPr/>
          <a:lstStyle/>
          <a:p>
            <a:endParaRPr lang="zh-CN" altLang="en-US"/>
          </a:p>
        </p:txBody>
      </p:sp>
      <p:sp>
        <p:nvSpPr>
          <p:cNvPr id="6" name="文本框 5"/>
          <p:cNvSpPr txBox="1"/>
          <p:nvPr/>
        </p:nvSpPr>
        <p:spPr>
          <a:xfrm>
            <a:off x="1077595" y="1280155"/>
            <a:ext cx="10036810" cy="1322070"/>
          </a:xfrm>
          <a:prstGeom prst="rect">
            <a:avLst/>
          </a:prstGeom>
          <a:noFill/>
        </p:spPr>
        <p:txBody>
          <a:bodyPr wrap="square" rtlCol="0">
            <a:spAutoFit/>
          </a:bodyPr>
          <a:lstStyle/>
          <a:p>
            <a:pPr indent="0">
              <a:buFont typeface="Wingdings" panose="05000000000000000000" pitchFamily="2" charset="2"/>
              <a:buNone/>
            </a:pP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3"/>
          <a:stretch>
            <a:fillRect/>
          </a:stretch>
        </p:blipFill>
        <p:spPr>
          <a:xfrm>
            <a:off x="965835" y="1366520"/>
            <a:ext cx="9602470" cy="453771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曼哈顿距离</a:t>
            </a:r>
          </a:p>
        </p:txBody>
      </p:sp>
      <p:sp>
        <p:nvSpPr>
          <p:cNvPr id="4" name="内容占位符 3">
            <a:extLst>
              <a:ext uri="{FF2B5EF4-FFF2-40B4-BE49-F238E27FC236}">
                <a16:creationId xmlns:a16="http://schemas.microsoft.com/office/drawing/2014/main" id="{FA926D85-0867-45D5-BF2B-40277A14D323}"/>
              </a:ext>
            </a:extLst>
          </p:cNvPr>
          <p:cNvSpPr>
            <a:spLocks noGrp="1"/>
          </p:cNvSpPr>
          <p:nvPr>
            <p:ph sz="quarter" idx="10"/>
          </p:nvPr>
        </p:nvSpPr>
        <p:spPr/>
        <p:txBody>
          <a:bodyPr/>
          <a:lstStyle/>
          <a:p>
            <a:endParaRPr lang="zh-CN" altLang="en-US"/>
          </a:p>
        </p:txBody>
      </p:sp>
      <p:sp>
        <p:nvSpPr>
          <p:cNvPr id="6" name="文本框 5"/>
          <p:cNvSpPr txBox="1"/>
          <p:nvPr/>
        </p:nvSpPr>
        <p:spPr>
          <a:xfrm>
            <a:off x="1077595" y="1280155"/>
            <a:ext cx="10036810" cy="1630045"/>
          </a:xfrm>
          <a:prstGeom prst="rect">
            <a:avLst/>
          </a:prstGeom>
          <a:noFill/>
        </p:spPr>
        <p:txBody>
          <a:bodyPr wrap="square" rtlCol="0">
            <a:spAutoFit/>
          </a:bodyPr>
          <a:lstStyle/>
          <a:p>
            <a:pPr marL="342900" indent="-342900">
              <a:buFont typeface="Wingdings" panose="05000000000000000000" pitchFamily="2" charset="2"/>
              <a:buChar char="l"/>
            </a:pPr>
            <a:r>
              <a:rPr lang="zh-CN" altLang="zh-CN" sz="2000" dirty="0">
                <a:solidFill>
                  <a:schemeClr val="accent1">
                    <a:lumMod val="75000"/>
                  </a:schemeClr>
                </a:solidFill>
                <a:latin typeface="微软雅黑" panose="020B0503020204020204" pitchFamily="34" charset="-122"/>
                <a:ea typeface="微软雅黑" panose="020B0503020204020204" pitchFamily="34" charset="-122"/>
              </a:rPr>
              <a:t>曼哈顿距离——两点在南北方向上的距离加上在东西方向上的距离，即d（i，j）=|xi-xj|+|yi-yj|。对于一个具备正南正北、正东正西方向规则布局的城镇街道，从一点到达另外一点的距离正是在南北方向上旅行的距离加上在东西方向上旅行的距离。</a:t>
            </a:r>
          </a:p>
          <a:p>
            <a:pPr marL="342900" indent="-342900">
              <a:buFont typeface="Wingdings" panose="05000000000000000000" pitchFamily="2" charset="2"/>
              <a:buChar char="l"/>
            </a:pPr>
            <a:endParaRPr lang="zh-CN" altLang="zh-CN" sz="2000" dirty="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077595" y="6234401"/>
            <a:ext cx="6918821" cy="521970"/>
          </a:xfrm>
          <a:prstGeom prst="rect">
            <a:avLst/>
          </a:prstGeom>
          <a:noFill/>
        </p:spPr>
        <p:txBody>
          <a:bodyPr wrap="square">
            <a:spAutoFit/>
          </a:bodyPr>
          <a:lstStyle/>
          <a:p>
            <a:r>
              <a:rPr lang="en-US" altLang="zh-CN" sz="1400" dirty="0">
                <a:solidFill>
                  <a:schemeClr val="accent1">
                    <a:lumMod val="75000"/>
                  </a:schemeClr>
                </a:solidFill>
                <a:latin typeface="微软雅黑" panose="020B0503020204020204" pitchFamily="34" charset="-122"/>
                <a:ea typeface="微软雅黑" panose="020B0503020204020204" pitchFamily="34" charset="-122"/>
              </a:rPr>
              <a:t>https://baike.baidu.com/item/%E6%9B%BC%E5%93%88%E9%A1%BF%E8%B7%9D%E7%A6%BB/743092?fr=aladdin</a:t>
            </a:r>
          </a:p>
        </p:txBody>
      </p:sp>
      <p:pic>
        <p:nvPicPr>
          <p:cNvPr id="3" name="图片 2"/>
          <p:cNvPicPr>
            <a:picLocks noChangeAspect="1"/>
          </p:cNvPicPr>
          <p:nvPr/>
        </p:nvPicPr>
        <p:blipFill>
          <a:blip r:embed="rId2"/>
          <a:stretch>
            <a:fillRect/>
          </a:stretch>
        </p:blipFill>
        <p:spPr>
          <a:xfrm>
            <a:off x="3951605" y="2448560"/>
            <a:ext cx="3634740" cy="36626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输入输出</a:t>
            </a:r>
          </a:p>
        </p:txBody>
      </p:sp>
      <p:pic>
        <p:nvPicPr>
          <p:cNvPr id="4" name="内容占位符 3"/>
          <p:cNvPicPr>
            <a:picLocks noGrp="1" noChangeAspect="1"/>
          </p:cNvPicPr>
          <p:nvPr>
            <p:ph sz="quarter" idx="10"/>
            <p:custDataLst>
              <p:tags r:id="rId1"/>
            </p:custDataLst>
          </p:nvPr>
        </p:nvPicPr>
        <p:blipFill>
          <a:blip r:embed="rId3"/>
          <a:stretch>
            <a:fillRect/>
          </a:stretch>
        </p:blipFill>
        <p:spPr>
          <a:xfrm>
            <a:off x="1925756" y="1435100"/>
            <a:ext cx="8275401" cy="42259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矩阵</a:t>
            </a:r>
          </a:p>
        </p:txBody>
      </p:sp>
      <p:sp>
        <p:nvSpPr>
          <p:cNvPr id="5" name="内容占位符 4">
            <a:extLst>
              <a:ext uri="{FF2B5EF4-FFF2-40B4-BE49-F238E27FC236}">
                <a16:creationId xmlns:a16="http://schemas.microsoft.com/office/drawing/2014/main" id="{9264747A-3328-4FF7-9117-4CDA22554D18}"/>
              </a:ext>
            </a:extLst>
          </p:cNvPr>
          <p:cNvSpPr>
            <a:spLocks noGrp="1"/>
          </p:cNvSpPr>
          <p:nvPr>
            <p:ph sz="quarter" idx="10"/>
          </p:nvPr>
        </p:nvSpPr>
        <p:spPr/>
        <p:txBody>
          <a:bodyPr/>
          <a:lstStyle/>
          <a:p>
            <a:endParaRPr lang="zh-CN" altLang="en-US"/>
          </a:p>
        </p:txBody>
      </p:sp>
      <p:pic>
        <p:nvPicPr>
          <p:cNvPr id="4" name="内容占位符 3"/>
          <p:cNvPicPr>
            <a:picLocks noChangeAspect="1"/>
          </p:cNvPicPr>
          <p:nvPr/>
        </p:nvPicPr>
        <p:blipFill>
          <a:blip r:embed="rId2"/>
          <a:stretch>
            <a:fillRect/>
          </a:stretch>
        </p:blipFill>
        <p:spPr>
          <a:xfrm>
            <a:off x="485473" y="1557222"/>
            <a:ext cx="9776128" cy="43065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Dist</a:t>
            </a:r>
            <a:r>
              <a:rPr lang="zh-CN" altLang="en-US" dirty="0"/>
              <a:t>更新分析</a:t>
            </a:r>
          </a:p>
        </p:txBody>
      </p:sp>
      <p:sp>
        <p:nvSpPr>
          <p:cNvPr id="3" name="内容占位符 2"/>
          <p:cNvSpPr>
            <a:spLocks noGrp="1"/>
          </p:cNvSpPr>
          <p:nvPr>
            <p:ph sz="quarter" idx="10"/>
          </p:nvPr>
        </p:nvSpPr>
        <p:spPr/>
        <p:txBody>
          <a:bodyPr/>
          <a:lstStyle/>
          <a:p>
            <a:r>
              <a:rPr lang="en-US" altLang="zh-CN"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dirty="0">
                <a:solidFill>
                  <a:schemeClr val="accent1">
                    <a:lumMod val="75000"/>
                  </a:schemeClr>
                </a:solidFill>
                <a:latin typeface="微软雅黑" panose="020B0503020204020204" pitchFamily="34" charset="-122"/>
                <a:ea typeface="微软雅黑" panose="020B0503020204020204" pitchFamily="34" charset="-122"/>
              </a:rPr>
              <a:t>的位置初始值为</a:t>
            </a:r>
            <a:r>
              <a:rPr lang="en-US" altLang="zh-CN" dirty="0">
                <a:solidFill>
                  <a:schemeClr val="accent1">
                    <a:lumMod val="75000"/>
                  </a:schemeClr>
                </a:solidFill>
                <a:latin typeface="微软雅黑" panose="020B0503020204020204" pitchFamily="34" charset="-122"/>
                <a:ea typeface="微软雅黑" panose="020B0503020204020204" pitchFamily="34" charset="-122"/>
              </a:rPr>
              <a:t>0</a:t>
            </a:r>
            <a:endParaRPr lang="zh-CN" altLang="en-US"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4" name="内容占位符 3"/>
          <p:cNvPicPr>
            <a:picLocks noChangeAspect="1"/>
          </p:cNvPicPr>
          <p:nvPr/>
        </p:nvPicPr>
        <p:blipFill>
          <a:blip r:embed="rId2"/>
          <a:stretch>
            <a:fillRect/>
          </a:stretch>
        </p:blipFill>
        <p:spPr>
          <a:xfrm>
            <a:off x="2306972" y="2325399"/>
            <a:ext cx="7983855" cy="34077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7861F-3388-49EC-BB35-019910708C40}"/>
              </a:ext>
            </a:extLst>
          </p:cNvPr>
          <p:cNvSpPr>
            <a:spLocks noGrp="1"/>
          </p:cNvSpPr>
          <p:nvPr>
            <p:ph type="title"/>
          </p:nvPr>
        </p:nvSpPr>
        <p:spPr>
          <a:xfrm>
            <a:off x="521206" y="448056"/>
            <a:ext cx="11339099" cy="640080"/>
          </a:xfrm>
        </p:spPr>
        <p:txBody>
          <a:bodyPr/>
          <a:lstStyle/>
          <a:p>
            <a:r>
              <a:rPr lang="zh-CN" altLang="en-US" dirty="0"/>
              <a:t>什么是深度优先搜索</a:t>
            </a:r>
          </a:p>
        </p:txBody>
      </p:sp>
      <p:sp>
        <p:nvSpPr>
          <p:cNvPr id="5" name="内容占位符 4">
            <a:extLst>
              <a:ext uri="{FF2B5EF4-FFF2-40B4-BE49-F238E27FC236}">
                <a16:creationId xmlns:a16="http://schemas.microsoft.com/office/drawing/2014/main" id="{D38948EB-17CB-46A2-B2D2-CB0B194FCEBB}"/>
              </a:ext>
            </a:extLst>
          </p:cNvPr>
          <p:cNvSpPr>
            <a:spLocks noGrp="1"/>
          </p:cNvSpPr>
          <p:nvPr>
            <p:ph sz="quarter" idx="10"/>
          </p:nvPr>
        </p:nvSpPr>
        <p:spPr>
          <a:xfrm>
            <a:off x="521206" y="1426642"/>
            <a:ext cx="11048070" cy="4225939"/>
          </a:xfrm>
        </p:spPr>
        <p:txBody>
          <a:bodyPr/>
          <a:lstStyle/>
          <a:p>
            <a:r>
              <a:rPr lang="zh-CN" altLang="en-US" dirty="0"/>
              <a:t>首先做去厦门的攻略</a:t>
            </a:r>
            <a:endParaRPr lang="en-US" altLang="zh-CN" dirty="0"/>
          </a:p>
          <a:p>
            <a:r>
              <a:rPr lang="zh-CN" altLang="en-US" dirty="0"/>
              <a:t>先查询机票价格</a:t>
            </a:r>
            <a:endParaRPr lang="en-US" altLang="zh-CN" dirty="0"/>
          </a:p>
          <a:p>
            <a:endParaRPr lang="en-US" altLang="zh-CN" dirty="0"/>
          </a:p>
          <a:p>
            <a:endParaRPr lang="en-US" altLang="zh-CN" dirty="0"/>
          </a:p>
          <a:p>
            <a:r>
              <a:rPr lang="zh-CN" altLang="en-US" dirty="0"/>
              <a:t>再查询酒店价格</a:t>
            </a:r>
          </a:p>
        </p:txBody>
      </p:sp>
      <p:sp>
        <p:nvSpPr>
          <p:cNvPr id="6" name="椭圆 5">
            <a:extLst>
              <a:ext uri="{FF2B5EF4-FFF2-40B4-BE49-F238E27FC236}">
                <a16:creationId xmlns:a16="http://schemas.microsoft.com/office/drawing/2014/main" id="{9C258844-5B02-49F7-9AAD-8EBE9323CB97}"/>
              </a:ext>
            </a:extLst>
          </p:cNvPr>
          <p:cNvSpPr/>
          <p:nvPr/>
        </p:nvSpPr>
        <p:spPr>
          <a:xfrm>
            <a:off x="5300731" y="2554941"/>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张三</a:t>
            </a:r>
          </a:p>
        </p:txBody>
      </p:sp>
      <p:sp>
        <p:nvSpPr>
          <p:cNvPr id="7" name="椭圆 6">
            <a:extLst>
              <a:ext uri="{FF2B5EF4-FFF2-40B4-BE49-F238E27FC236}">
                <a16:creationId xmlns:a16="http://schemas.microsoft.com/office/drawing/2014/main" id="{9C21E61C-98DC-4F1E-A4E9-255D158C9E94}"/>
              </a:ext>
            </a:extLst>
          </p:cNvPr>
          <p:cNvSpPr/>
          <p:nvPr/>
        </p:nvSpPr>
        <p:spPr>
          <a:xfrm>
            <a:off x="3455853" y="2554940"/>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厦门</a:t>
            </a:r>
          </a:p>
        </p:txBody>
      </p:sp>
      <p:cxnSp>
        <p:nvCxnSpPr>
          <p:cNvPr id="8" name="直接箭头连接符 7">
            <a:extLst>
              <a:ext uri="{FF2B5EF4-FFF2-40B4-BE49-F238E27FC236}">
                <a16:creationId xmlns:a16="http://schemas.microsoft.com/office/drawing/2014/main" id="{BF86EA39-14A3-4880-BB8C-72DEBFE89A31}"/>
              </a:ext>
            </a:extLst>
          </p:cNvPr>
          <p:cNvCxnSpPr>
            <a:cxnSpLocks/>
            <a:stCxn id="6" idx="2"/>
            <a:endCxn id="7" idx="6"/>
          </p:cNvCxnSpPr>
          <p:nvPr/>
        </p:nvCxnSpPr>
        <p:spPr>
          <a:xfrm flipH="1" flipV="1">
            <a:off x="4736572" y="2957612"/>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4140436D-522A-43F2-BC19-CAF8DBD54F06}"/>
              </a:ext>
            </a:extLst>
          </p:cNvPr>
          <p:cNvSpPr/>
          <p:nvPr/>
        </p:nvSpPr>
        <p:spPr>
          <a:xfrm>
            <a:off x="1534774" y="2554939"/>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cxnSp>
        <p:nvCxnSpPr>
          <p:cNvPr id="10" name="直接箭头连接符 9">
            <a:extLst>
              <a:ext uri="{FF2B5EF4-FFF2-40B4-BE49-F238E27FC236}">
                <a16:creationId xmlns:a16="http://schemas.microsoft.com/office/drawing/2014/main" id="{97F4EA8E-E2C2-442C-A9F4-EAB0B68CB340}"/>
              </a:ext>
            </a:extLst>
          </p:cNvPr>
          <p:cNvCxnSpPr>
            <a:cxnSpLocks/>
            <a:stCxn id="7" idx="2"/>
          </p:cNvCxnSpPr>
          <p:nvPr/>
        </p:nvCxnSpPr>
        <p:spPr>
          <a:xfrm flipH="1" flipV="1">
            <a:off x="2815493" y="2947904"/>
            <a:ext cx="640360" cy="9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66F21FFD-3E02-4F54-A3C9-9D0F32708835}"/>
              </a:ext>
            </a:extLst>
          </p:cNvPr>
          <p:cNvSpPr/>
          <p:nvPr/>
        </p:nvSpPr>
        <p:spPr>
          <a:xfrm>
            <a:off x="5559920" y="4296499"/>
            <a:ext cx="930383" cy="585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张三</a:t>
            </a:r>
          </a:p>
        </p:txBody>
      </p:sp>
      <p:sp>
        <p:nvSpPr>
          <p:cNvPr id="13" name="椭圆 12">
            <a:extLst>
              <a:ext uri="{FF2B5EF4-FFF2-40B4-BE49-F238E27FC236}">
                <a16:creationId xmlns:a16="http://schemas.microsoft.com/office/drawing/2014/main" id="{59B1FD96-1E4B-482C-8789-0337E5BB521F}"/>
              </a:ext>
            </a:extLst>
          </p:cNvPr>
          <p:cNvSpPr/>
          <p:nvPr/>
        </p:nvSpPr>
        <p:spPr>
          <a:xfrm>
            <a:off x="4219701" y="4296498"/>
            <a:ext cx="930383" cy="585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厦门</a:t>
            </a:r>
          </a:p>
        </p:txBody>
      </p:sp>
      <p:cxnSp>
        <p:nvCxnSpPr>
          <p:cNvPr id="14" name="直接箭头连接符 13">
            <a:extLst>
              <a:ext uri="{FF2B5EF4-FFF2-40B4-BE49-F238E27FC236}">
                <a16:creationId xmlns:a16="http://schemas.microsoft.com/office/drawing/2014/main" id="{7AB09AC1-B624-49F6-BFF2-CD9AF145094E}"/>
              </a:ext>
            </a:extLst>
          </p:cNvPr>
          <p:cNvCxnSpPr>
            <a:cxnSpLocks/>
            <a:stCxn id="12" idx="2"/>
            <a:endCxn id="13" idx="6"/>
          </p:cNvCxnSpPr>
          <p:nvPr/>
        </p:nvCxnSpPr>
        <p:spPr>
          <a:xfrm flipH="1" flipV="1">
            <a:off x="5150085" y="4589021"/>
            <a:ext cx="40983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椭圆 14">
            <a:extLst>
              <a:ext uri="{FF2B5EF4-FFF2-40B4-BE49-F238E27FC236}">
                <a16:creationId xmlns:a16="http://schemas.microsoft.com/office/drawing/2014/main" id="{C446572A-0B67-4B86-9353-4195D8F45D8E}"/>
              </a:ext>
            </a:extLst>
          </p:cNvPr>
          <p:cNvSpPr/>
          <p:nvPr/>
        </p:nvSpPr>
        <p:spPr>
          <a:xfrm>
            <a:off x="3048089" y="4296497"/>
            <a:ext cx="930383" cy="5850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cxnSp>
        <p:nvCxnSpPr>
          <p:cNvPr id="16" name="直接箭头连接符 15">
            <a:extLst>
              <a:ext uri="{FF2B5EF4-FFF2-40B4-BE49-F238E27FC236}">
                <a16:creationId xmlns:a16="http://schemas.microsoft.com/office/drawing/2014/main" id="{B9EDD38A-5534-488B-9A5E-353569700359}"/>
              </a:ext>
            </a:extLst>
          </p:cNvPr>
          <p:cNvCxnSpPr>
            <a:cxnSpLocks/>
            <a:stCxn id="13" idx="2"/>
          </p:cNvCxnSpPr>
          <p:nvPr/>
        </p:nvCxnSpPr>
        <p:spPr>
          <a:xfrm flipH="1">
            <a:off x="3978474" y="4589021"/>
            <a:ext cx="2412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2EEAB754-3412-4E5D-A3CB-4ED7060D134B}"/>
              </a:ext>
            </a:extLst>
          </p:cNvPr>
          <p:cNvSpPr/>
          <p:nvPr/>
        </p:nvSpPr>
        <p:spPr>
          <a:xfrm>
            <a:off x="1885110" y="4296497"/>
            <a:ext cx="930383" cy="5850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酒店价格</a:t>
            </a:r>
          </a:p>
        </p:txBody>
      </p:sp>
      <p:cxnSp>
        <p:nvCxnSpPr>
          <p:cNvPr id="18" name="直接箭头连接符 17">
            <a:extLst>
              <a:ext uri="{FF2B5EF4-FFF2-40B4-BE49-F238E27FC236}">
                <a16:creationId xmlns:a16="http://schemas.microsoft.com/office/drawing/2014/main" id="{8F44B641-93FE-4636-A9F8-F756AB0D7B9D}"/>
              </a:ext>
            </a:extLst>
          </p:cNvPr>
          <p:cNvCxnSpPr>
            <a:cxnSpLocks/>
          </p:cNvCxnSpPr>
          <p:nvPr/>
        </p:nvCxnSpPr>
        <p:spPr>
          <a:xfrm flipH="1">
            <a:off x="2815494" y="4589021"/>
            <a:ext cx="2412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0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Dist</a:t>
            </a:r>
            <a:r>
              <a:rPr lang="zh-CN" altLang="en-US" dirty="0"/>
              <a:t>更新分析</a:t>
            </a:r>
          </a:p>
        </p:txBody>
      </p:sp>
      <p:pic>
        <p:nvPicPr>
          <p:cNvPr id="4" name="内容占位符 4"/>
          <p:cNvPicPr>
            <a:picLocks noGrp="1" noChangeAspect="1"/>
          </p:cNvPicPr>
          <p:nvPr>
            <p:ph sz="quarter" idx="10"/>
          </p:nvPr>
        </p:nvPicPr>
        <p:blipFill>
          <a:blip r:embed="rId2"/>
          <a:stretch>
            <a:fillRect/>
          </a:stretch>
        </p:blipFill>
        <p:spPr>
          <a:xfrm>
            <a:off x="932330" y="1850930"/>
            <a:ext cx="9879105" cy="4233901"/>
          </a:xfrm>
          <a:prstGeom prst="rect">
            <a:avLst/>
          </a:prstGeom>
        </p:spPr>
      </p:pic>
      <p:sp>
        <p:nvSpPr>
          <p:cNvPr id="6" name="文本框 5"/>
          <p:cNvSpPr txBox="1"/>
          <p:nvPr/>
        </p:nvSpPr>
        <p:spPr>
          <a:xfrm>
            <a:off x="838200" y="1325352"/>
            <a:ext cx="6094602" cy="400110"/>
          </a:xfrm>
          <a:prstGeom prst="rect">
            <a:avLst/>
          </a:prstGeom>
          <a:noFill/>
        </p:spPr>
        <p:txBody>
          <a:bodyPr wrap="square">
            <a:spAutoFit/>
          </a:bodyPr>
          <a:lstStyle/>
          <a:p>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BFS</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扩展到最近的</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0</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Dist</a:t>
            </a:r>
            <a:r>
              <a:rPr lang="zh-CN" altLang="en-US" dirty="0"/>
              <a:t>更新分析</a:t>
            </a:r>
          </a:p>
        </p:txBody>
      </p:sp>
      <p:pic>
        <p:nvPicPr>
          <p:cNvPr id="4" name="内容占位符 3"/>
          <p:cNvPicPr>
            <a:picLocks noGrp="1" noChangeAspect="1"/>
          </p:cNvPicPr>
          <p:nvPr>
            <p:ph sz="quarter" idx="10"/>
          </p:nvPr>
        </p:nvPicPr>
        <p:blipFill>
          <a:blip r:embed="rId2"/>
          <a:stretch>
            <a:fillRect/>
          </a:stretch>
        </p:blipFill>
        <p:spPr>
          <a:xfrm>
            <a:off x="838199" y="1809352"/>
            <a:ext cx="9986741" cy="4161142"/>
          </a:xfrm>
          <a:prstGeom prst="rect">
            <a:avLst/>
          </a:prstGeom>
        </p:spPr>
      </p:pic>
      <p:sp>
        <p:nvSpPr>
          <p:cNvPr id="6" name="文本框 5"/>
          <p:cNvSpPr txBox="1"/>
          <p:nvPr/>
        </p:nvSpPr>
        <p:spPr>
          <a:xfrm>
            <a:off x="838200" y="1409242"/>
            <a:ext cx="6094602" cy="400110"/>
          </a:xfrm>
          <a:prstGeom prst="rect">
            <a:avLst/>
          </a:prstGeom>
          <a:noFill/>
        </p:spPr>
        <p:txBody>
          <a:bodyPr wrap="square">
            <a:spAutoFit/>
          </a:bodyPr>
          <a:lstStyle/>
          <a:p>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BFS</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扩展到最近的</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0</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Dist</a:t>
            </a:r>
            <a:r>
              <a:rPr lang="zh-CN" altLang="en-US" dirty="0"/>
              <a:t>更新分析</a:t>
            </a:r>
          </a:p>
        </p:txBody>
      </p:sp>
      <p:pic>
        <p:nvPicPr>
          <p:cNvPr id="4" name="内容占位符 4"/>
          <p:cNvPicPr>
            <a:picLocks noGrp="1" noChangeAspect="1"/>
          </p:cNvPicPr>
          <p:nvPr>
            <p:ph sz="quarter" idx="10"/>
          </p:nvPr>
        </p:nvPicPr>
        <p:blipFill>
          <a:blip r:embed="rId2"/>
          <a:stretch>
            <a:fillRect/>
          </a:stretch>
        </p:blipFill>
        <p:spPr>
          <a:xfrm>
            <a:off x="838200" y="1860456"/>
            <a:ext cx="9749118" cy="4117640"/>
          </a:xfrm>
          <a:prstGeom prst="rect">
            <a:avLst/>
          </a:prstGeom>
        </p:spPr>
      </p:pic>
      <p:sp>
        <p:nvSpPr>
          <p:cNvPr id="6" name="文本框 5"/>
          <p:cNvSpPr txBox="1"/>
          <p:nvPr/>
        </p:nvSpPr>
        <p:spPr>
          <a:xfrm>
            <a:off x="838200" y="1350519"/>
            <a:ext cx="6094602" cy="400110"/>
          </a:xfrm>
          <a:prstGeom prst="rect">
            <a:avLst/>
          </a:prstGeom>
          <a:noFill/>
        </p:spPr>
        <p:txBody>
          <a:bodyPr wrap="square">
            <a:spAutoFit/>
          </a:bodyPr>
          <a:lstStyle/>
          <a:p>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BFS</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扩展到最近的</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0</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A91E39-289F-4F7C-8386-40326BD8EB2A}"/>
              </a:ext>
            </a:extLst>
          </p:cNvPr>
          <p:cNvSpPr>
            <a:spLocks noGrp="1"/>
          </p:cNvSpPr>
          <p:nvPr>
            <p:ph type="title"/>
          </p:nvPr>
        </p:nvSpPr>
        <p:spPr/>
        <p:txBody>
          <a:bodyPr/>
          <a:lstStyle/>
          <a:p>
            <a:r>
              <a:rPr lang="zh-CN" altLang="en-US" dirty="0"/>
              <a:t>什么是深度优先搜索</a:t>
            </a:r>
          </a:p>
        </p:txBody>
      </p:sp>
      <p:sp>
        <p:nvSpPr>
          <p:cNvPr id="3" name="内容占位符 2">
            <a:extLst>
              <a:ext uri="{FF2B5EF4-FFF2-40B4-BE49-F238E27FC236}">
                <a16:creationId xmlns:a16="http://schemas.microsoft.com/office/drawing/2014/main" id="{25D0028E-E482-4B1A-85D4-105C1B67F217}"/>
              </a:ext>
            </a:extLst>
          </p:cNvPr>
          <p:cNvSpPr>
            <a:spLocks noGrp="1"/>
          </p:cNvSpPr>
          <p:nvPr>
            <p:ph sz="quarter" idx="10"/>
          </p:nvPr>
        </p:nvSpPr>
        <p:spPr/>
        <p:txBody>
          <a:bodyPr>
            <a:normAutofit/>
          </a:bodyPr>
          <a:lstStyle/>
          <a:p>
            <a:r>
              <a:rPr lang="zh-CN" altLang="en-US" sz="2400" dirty="0"/>
              <a:t>查完厦门的信息，再按机票、酒店</a:t>
            </a:r>
            <a:endParaRPr lang="en-US" altLang="zh-CN" sz="2400" dirty="0"/>
          </a:p>
          <a:p>
            <a:pPr marL="0" indent="0">
              <a:buNone/>
            </a:pPr>
            <a:r>
              <a:rPr lang="zh-CN" altLang="en-US" sz="2400" dirty="0"/>
              <a:t>查其它城市的信息，知道全部查完。</a:t>
            </a:r>
            <a:endParaRPr lang="en-US" altLang="zh-CN" sz="2400" dirty="0"/>
          </a:p>
          <a:p>
            <a:pPr marL="0" indent="0">
              <a:buNone/>
            </a:pPr>
            <a:endParaRPr lang="zh-CN" altLang="en-US" sz="2800" dirty="0"/>
          </a:p>
        </p:txBody>
      </p:sp>
      <p:grpSp>
        <p:nvGrpSpPr>
          <p:cNvPr id="4" name="组合 3">
            <a:extLst>
              <a:ext uri="{FF2B5EF4-FFF2-40B4-BE49-F238E27FC236}">
                <a16:creationId xmlns:a16="http://schemas.microsoft.com/office/drawing/2014/main" id="{7725BB57-90AA-4408-9A53-47F4607EA9D5}"/>
              </a:ext>
            </a:extLst>
          </p:cNvPr>
          <p:cNvGrpSpPr/>
          <p:nvPr/>
        </p:nvGrpSpPr>
        <p:grpSpPr>
          <a:xfrm>
            <a:off x="3065166" y="1191238"/>
            <a:ext cx="8288634" cy="5586563"/>
            <a:chOff x="2446641" y="915251"/>
            <a:chExt cx="8947038" cy="6030329"/>
          </a:xfrm>
        </p:grpSpPr>
        <p:grpSp>
          <p:nvGrpSpPr>
            <p:cNvPr id="5" name="组合 4">
              <a:extLst>
                <a:ext uri="{FF2B5EF4-FFF2-40B4-BE49-F238E27FC236}">
                  <a16:creationId xmlns:a16="http://schemas.microsoft.com/office/drawing/2014/main" id="{94DEAF4B-D75F-4E82-B690-9DD719FD679C}"/>
                </a:ext>
              </a:extLst>
            </p:cNvPr>
            <p:cNvGrpSpPr/>
            <p:nvPr/>
          </p:nvGrpSpPr>
          <p:grpSpPr>
            <a:xfrm>
              <a:off x="3702001" y="1846765"/>
              <a:ext cx="6427001" cy="4191358"/>
              <a:chOff x="2067187" y="1379800"/>
              <a:chExt cx="8196039" cy="5345033"/>
            </a:xfrm>
          </p:grpSpPr>
          <p:sp>
            <p:nvSpPr>
              <p:cNvPr id="14" name="椭圆 13">
                <a:extLst>
                  <a:ext uri="{FF2B5EF4-FFF2-40B4-BE49-F238E27FC236}">
                    <a16:creationId xmlns:a16="http://schemas.microsoft.com/office/drawing/2014/main" id="{C66EC24D-B85E-4C37-AB1E-BA8E035CA94C}"/>
                  </a:ext>
                </a:extLst>
              </p:cNvPr>
              <p:cNvSpPr/>
              <p:nvPr/>
            </p:nvSpPr>
            <p:spPr>
              <a:xfrm>
                <a:off x="5524848" y="3657599"/>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张三</a:t>
                </a:r>
              </a:p>
            </p:txBody>
          </p:sp>
          <p:sp>
            <p:nvSpPr>
              <p:cNvPr id="15" name="椭圆 14">
                <a:extLst>
                  <a:ext uri="{FF2B5EF4-FFF2-40B4-BE49-F238E27FC236}">
                    <a16:creationId xmlns:a16="http://schemas.microsoft.com/office/drawing/2014/main" id="{E0C3BD86-0F21-4ACA-BBFD-714C94F2989B}"/>
                  </a:ext>
                </a:extLst>
              </p:cNvPr>
              <p:cNvSpPr/>
              <p:nvPr/>
            </p:nvSpPr>
            <p:spPr>
              <a:xfrm>
                <a:off x="5524846" y="4762255"/>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北京</a:t>
                </a:r>
              </a:p>
            </p:txBody>
          </p:sp>
          <p:sp>
            <p:nvSpPr>
              <p:cNvPr id="16" name="椭圆 15">
                <a:extLst>
                  <a:ext uri="{FF2B5EF4-FFF2-40B4-BE49-F238E27FC236}">
                    <a16:creationId xmlns:a16="http://schemas.microsoft.com/office/drawing/2014/main" id="{7C5ECF69-20D7-4D02-B418-70A0A4932C3A}"/>
                  </a:ext>
                </a:extLst>
              </p:cNvPr>
              <p:cNvSpPr/>
              <p:nvPr/>
            </p:nvSpPr>
            <p:spPr>
              <a:xfrm>
                <a:off x="5524845" y="2570202"/>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成都</a:t>
                </a:r>
              </a:p>
            </p:txBody>
          </p:sp>
          <p:sp>
            <p:nvSpPr>
              <p:cNvPr id="17" name="椭圆 16">
                <a:extLst>
                  <a:ext uri="{FF2B5EF4-FFF2-40B4-BE49-F238E27FC236}">
                    <a16:creationId xmlns:a16="http://schemas.microsoft.com/office/drawing/2014/main" id="{FEF6F54B-5709-42C5-8CE6-24C21821CCA7}"/>
                  </a:ext>
                </a:extLst>
              </p:cNvPr>
              <p:cNvSpPr/>
              <p:nvPr/>
            </p:nvSpPr>
            <p:spPr>
              <a:xfrm>
                <a:off x="7369726" y="3657598"/>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上海</a:t>
                </a:r>
              </a:p>
            </p:txBody>
          </p:sp>
          <p:sp>
            <p:nvSpPr>
              <p:cNvPr id="18" name="椭圆 17">
                <a:extLst>
                  <a:ext uri="{FF2B5EF4-FFF2-40B4-BE49-F238E27FC236}">
                    <a16:creationId xmlns:a16="http://schemas.microsoft.com/office/drawing/2014/main" id="{58962C71-48AB-4B4B-B5A2-B4807F605800}"/>
                  </a:ext>
                </a:extLst>
              </p:cNvPr>
              <p:cNvSpPr/>
              <p:nvPr/>
            </p:nvSpPr>
            <p:spPr>
              <a:xfrm>
                <a:off x="3679970" y="3657598"/>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厦门</a:t>
                </a:r>
              </a:p>
            </p:txBody>
          </p:sp>
          <p:cxnSp>
            <p:nvCxnSpPr>
              <p:cNvPr id="19" name="直接箭头连接符 18">
                <a:extLst>
                  <a:ext uri="{FF2B5EF4-FFF2-40B4-BE49-F238E27FC236}">
                    <a16:creationId xmlns:a16="http://schemas.microsoft.com/office/drawing/2014/main" id="{B633E54E-2113-4DE2-B2B4-73E6DAE371E0}"/>
                  </a:ext>
                </a:extLst>
              </p:cNvPr>
              <p:cNvCxnSpPr>
                <a:cxnSpLocks/>
                <a:stCxn id="14" idx="0"/>
                <a:endCxn id="16" idx="4"/>
              </p:cNvCxnSpPr>
              <p:nvPr/>
            </p:nvCxnSpPr>
            <p:spPr>
              <a:xfrm flipH="1" flipV="1">
                <a:off x="6165205" y="3375545"/>
                <a:ext cx="3" cy="2820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D43FCD5-8C9B-437B-9315-575661B93740}"/>
                  </a:ext>
                </a:extLst>
              </p:cNvPr>
              <p:cNvCxnSpPr>
                <a:cxnSpLocks/>
                <a:stCxn id="14" idx="6"/>
                <a:endCxn id="17" idx="2"/>
              </p:cNvCxnSpPr>
              <p:nvPr/>
            </p:nvCxnSpPr>
            <p:spPr>
              <a:xfrm flipV="1">
                <a:off x="6805567" y="4060270"/>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3FDF006-B092-4C5A-9675-B729D3BAAA4E}"/>
                  </a:ext>
                </a:extLst>
              </p:cNvPr>
              <p:cNvCxnSpPr>
                <a:cxnSpLocks/>
                <a:stCxn id="14" idx="2"/>
                <a:endCxn id="18" idx="6"/>
              </p:cNvCxnSpPr>
              <p:nvPr/>
            </p:nvCxnSpPr>
            <p:spPr>
              <a:xfrm flipH="1" flipV="1">
                <a:off x="4960689" y="4060270"/>
                <a:ext cx="56415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C5531A-C76F-45B5-AADD-A9AF2106DDA6}"/>
                  </a:ext>
                </a:extLst>
              </p:cNvPr>
              <p:cNvCxnSpPr>
                <a:cxnSpLocks/>
                <a:stCxn id="14" idx="4"/>
                <a:endCxn id="15" idx="0"/>
              </p:cNvCxnSpPr>
              <p:nvPr/>
            </p:nvCxnSpPr>
            <p:spPr>
              <a:xfrm flipH="1">
                <a:off x="6165206" y="4462942"/>
                <a:ext cx="2" cy="2993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CC5D0E53-CC0D-4AD0-B796-875E724CA8B8}"/>
                  </a:ext>
                </a:extLst>
              </p:cNvPr>
              <p:cNvSpPr/>
              <p:nvPr/>
            </p:nvSpPr>
            <p:spPr>
              <a:xfrm>
                <a:off x="5524845" y="1379800"/>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sp>
            <p:nvSpPr>
              <p:cNvPr id="24" name="椭圆 23">
                <a:extLst>
                  <a:ext uri="{FF2B5EF4-FFF2-40B4-BE49-F238E27FC236}">
                    <a16:creationId xmlns:a16="http://schemas.microsoft.com/office/drawing/2014/main" id="{4D14EC2A-42C2-414E-9BDA-963926888E55}"/>
                  </a:ext>
                </a:extLst>
              </p:cNvPr>
              <p:cNvSpPr/>
              <p:nvPr/>
            </p:nvSpPr>
            <p:spPr>
              <a:xfrm>
                <a:off x="8982507" y="3657597"/>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sp>
            <p:nvSpPr>
              <p:cNvPr id="25" name="椭圆 24">
                <a:extLst>
                  <a:ext uri="{FF2B5EF4-FFF2-40B4-BE49-F238E27FC236}">
                    <a16:creationId xmlns:a16="http://schemas.microsoft.com/office/drawing/2014/main" id="{492FFADE-1E85-4909-BE1A-9375A5CF04D0}"/>
                  </a:ext>
                </a:extLst>
              </p:cNvPr>
              <p:cNvSpPr/>
              <p:nvPr/>
            </p:nvSpPr>
            <p:spPr>
              <a:xfrm>
                <a:off x="2067187" y="3657597"/>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sp>
            <p:nvSpPr>
              <p:cNvPr id="26" name="椭圆 25">
                <a:extLst>
                  <a:ext uri="{FF2B5EF4-FFF2-40B4-BE49-F238E27FC236}">
                    <a16:creationId xmlns:a16="http://schemas.microsoft.com/office/drawing/2014/main" id="{4FA25055-B01B-4FC4-A268-98FC4DDCA4A9}"/>
                  </a:ext>
                </a:extLst>
              </p:cNvPr>
              <p:cNvSpPr/>
              <p:nvPr/>
            </p:nvSpPr>
            <p:spPr>
              <a:xfrm>
                <a:off x="5524845" y="5919490"/>
                <a:ext cx="1280719" cy="805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机票价格</a:t>
                </a:r>
              </a:p>
            </p:txBody>
          </p:sp>
          <p:cxnSp>
            <p:nvCxnSpPr>
              <p:cNvPr id="27" name="直接箭头连接符 26">
                <a:extLst>
                  <a:ext uri="{FF2B5EF4-FFF2-40B4-BE49-F238E27FC236}">
                    <a16:creationId xmlns:a16="http://schemas.microsoft.com/office/drawing/2014/main" id="{72884C14-5656-4E17-B061-15F3A2C14E29}"/>
                  </a:ext>
                </a:extLst>
              </p:cNvPr>
              <p:cNvCxnSpPr>
                <a:cxnSpLocks/>
                <a:stCxn id="16" idx="0"/>
                <a:endCxn id="23" idx="4"/>
              </p:cNvCxnSpPr>
              <p:nvPr/>
            </p:nvCxnSpPr>
            <p:spPr>
              <a:xfrm flipV="1">
                <a:off x="6165205" y="2185143"/>
                <a:ext cx="0" cy="385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161B3779-10C9-4C70-BC0F-41F14F2AF03D}"/>
                  </a:ext>
                </a:extLst>
              </p:cNvPr>
              <p:cNvCxnSpPr>
                <a:cxnSpLocks/>
                <a:stCxn id="15" idx="4"/>
                <a:endCxn id="26" idx="0"/>
              </p:cNvCxnSpPr>
              <p:nvPr/>
            </p:nvCxnSpPr>
            <p:spPr>
              <a:xfrm flipH="1">
                <a:off x="6165205" y="5567598"/>
                <a:ext cx="1" cy="3518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5AE988F9-338C-4B3E-A1F1-6E1021E0C0E9}"/>
                  </a:ext>
                </a:extLst>
              </p:cNvPr>
              <p:cNvCxnSpPr>
                <a:cxnSpLocks/>
                <a:endCxn id="24" idx="2"/>
              </p:cNvCxnSpPr>
              <p:nvPr/>
            </p:nvCxnSpPr>
            <p:spPr>
              <a:xfrm flipV="1">
                <a:off x="8650445" y="4060269"/>
                <a:ext cx="33206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6DC4C386-C396-4794-BA4C-134CAC3F0554}"/>
                  </a:ext>
                </a:extLst>
              </p:cNvPr>
              <p:cNvCxnSpPr>
                <a:cxnSpLocks/>
                <a:stCxn id="18" idx="2"/>
              </p:cNvCxnSpPr>
              <p:nvPr/>
            </p:nvCxnSpPr>
            <p:spPr>
              <a:xfrm flipH="1">
                <a:off x="3347908" y="4060270"/>
                <a:ext cx="33206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 name="椭圆 5">
              <a:extLst>
                <a:ext uri="{FF2B5EF4-FFF2-40B4-BE49-F238E27FC236}">
                  <a16:creationId xmlns:a16="http://schemas.microsoft.com/office/drawing/2014/main" id="{496E491A-F5E6-4BF0-8DAE-73887405C70F}"/>
                </a:ext>
              </a:extLst>
            </p:cNvPr>
            <p:cNvSpPr/>
            <p:nvPr/>
          </p:nvSpPr>
          <p:spPr>
            <a:xfrm>
              <a:off x="6413356" y="915251"/>
              <a:ext cx="1004288" cy="631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酒店价格</a:t>
              </a:r>
            </a:p>
          </p:txBody>
        </p:sp>
        <p:cxnSp>
          <p:nvCxnSpPr>
            <p:cNvPr id="7" name="直接箭头连接符 6">
              <a:extLst>
                <a:ext uri="{FF2B5EF4-FFF2-40B4-BE49-F238E27FC236}">
                  <a16:creationId xmlns:a16="http://schemas.microsoft.com/office/drawing/2014/main" id="{CBEBFDEA-C0EF-4CE4-8F8A-174900BF0502}"/>
                </a:ext>
              </a:extLst>
            </p:cNvPr>
            <p:cNvCxnSpPr>
              <a:cxnSpLocks/>
              <a:endCxn id="6" idx="4"/>
            </p:cNvCxnSpPr>
            <p:nvPr/>
          </p:nvCxnSpPr>
          <p:spPr>
            <a:xfrm flipV="1">
              <a:off x="6915500" y="1546768"/>
              <a:ext cx="0" cy="3019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椭圆 7">
              <a:extLst>
                <a:ext uri="{FF2B5EF4-FFF2-40B4-BE49-F238E27FC236}">
                  <a16:creationId xmlns:a16="http://schemas.microsoft.com/office/drawing/2014/main" id="{F4F8F0F5-3F42-4363-B1BE-938CD8713AA6}"/>
                </a:ext>
              </a:extLst>
            </p:cNvPr>
            <p:cNvSpPr/>
            <p:nvPr/>
          </p:nvSpPr>
          <p:spPr>
            <a:xfrm>
              <a:off x="10389391" y="3632921"/>
              <a:ext cx="1004288" cy="631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酒店价格</a:t>
              </a:r>
            </a:p>
          </p:txBody>
        </p:sp>
        <p:cxnSp>
          <p:nvCxnSpPr>
            <p:cNvPr id="9" name="直接箭头连接符 8">
              <a:extLst>
                <a:ext uri="{FF2B5EF4-FFF2-40B4-BE49-F238E27FC236}">
                  <a16:creationId xmlns:a16="http://schemas.microsoft.com/office/drawing/2014/main" id="{B24F32CE-38AE-4296-9971-6AE0B5AAD0FC}"/>
                </a:ext>
              </a:extLst>
            </p:cNvPr>
            <p:cNvCxnSpPr>
              <a:cxnSpLocks/>
              <a:endCxn id="8" idx="2"/>
            </p:cNvCxnSpPr>
            <p:nvPr/>
          </p:nvCxnSpPr>
          <p:spPr>
            <a:xfrm flipV="1">
              <a:off x="10129002" y="3948680"/>
              <a:ext cx="260390"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5B355883-D858-4423-8D86-1B3CB688CC7D}"/>
                </a:ext>
              </a:extLst>
            </p:cNvPr>
            <p:cNvSpPr/>
            <p:nvPr/>
          </p:nvSpPr>
          <p:spPr>
            <a:xfrm>
              <a:off x="2446641" y="3632921"/>
              <a:ext cx="1004288" cy="631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酒店价格</a:t>
              </a:r>
            </a:p>
          </p:txBody>
        </p:sp>
        <p:cxnSp>
          <p:nvCxnSpPr>
            <p:cNvPr id="11" name="直接箭头连接符 10">
              <a:extLst>
                <a:ext uri="{FF2B5EF4-FFF2-40B4-BE49-F238E27FC236}">
                  <a16:creationId xmlns:a16="http://schemas.microsoft.com/office/drawing/2014/main" id="{D2A9A7C7-70C2-46B0-A18B-91D2BBBCDD7E}"/>
                </a:ext>
              </a:extLst>
            </p:cNvPr>
            <p:cNvCxnSpPr>
              <a:cxnSpLocks/>
            </p:cNvCxnSpPr>
            <p:nvPr/>
          </p:nvCxnSpPr>
          <p:spPr>
            <a:xfrm flipH="1">
              <a:off x="3450930" y="3948681"/>
              <a:ext cx="2603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7BC1145B-6FB5-4BF7-BB0B-89F6AE7B9979}"/>
                </a:ext>
              </a:extLst>
            </p:cNvPr>
            <p:cNvSpPr/>
            <p:nvPr/>
          </p:nvSpPr>
          <p:spPr>
            <a:xfrm>
              <a:off x="6413356" y="6314063"/>
              <a:ext cx="1004288" cy="631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酒店价格</a:t>
              </a:r>
            </a:p>
          </p:txBody>
        </p:sp>
        <p:cxnSp>
          <p:nvCxnSpPr>
            <p:cNvPr id="13" name="直接箭头连接符 12">
              <a:extLst>
                <a:ext uri="{FF2B5EF4-FFF2-40B4-BE49-F238E27FC236}">
                  <a16:creationId xmlns:a16="http://schemas.microsoft.com/office/drawing/2014/main" id="{B7D418C0-8637-4E69-9016-1E8C7A5B03CB}"/>
                </a:ext>
              </a:extLst>
            </p:cNvPr>
            <p:cNvCxnSpPr>
              <a:cxnSpLocks/>
              <a:endCxn id="12" idx="0"/>
            </p:cNvCxnSpPr>
            <p:nvPr/>
          </p:nvCxnSpPr>
          <p:spPr>
            <a:xfrm flipH="1">
              <a:off x="6915500" y="6038123"/>
              <a:ext cx="1" cy="2759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2" name="文本框 31">
            <a:extLst>
              <a:ext uri="{FF2B5EF4-FFF2-40B4-BE49-F238E27FC236}">
                <a16:creationId xmlns:a16="http://schemas.microsoft.com/office/drawing/2014/main" id="{6DF69762-935E-4E5B-B691-2078C3D49ADC}"/>
              </a:ext>
            </a:extLst>
          </p:cNvPr>
          <p:cNvSpPr txBox="1"/>
          <p:nvPr/>
        </p:nvSpPr>
        <p:spPr>
          <a:xfrm>
            <a:off x="521207" y="2595809"/>
            <a:ext cx="6096000" cy="1200329"/>
          </a:xfrm>
          <a:prstGeom prst="rect">
            <a:avLst/>
          </a:prstGeom>
          <a:noFill/>
        </p:spPr>
        <p:txBody>
          <a:bodyPr wrap="square">
            <a:spAutoFit/>
          </a:bodyPr>
          <a:lstStyle/>
          <a:p>
            <a:pPr algn="just"/>
            <a:r>
              <a:rPr lang="zh-CN" altLang="zh-CN" sz="2400" dirty="0">
                <a:latin typeface="微软雅黑" panose="020B0503020204020204" pitchFamily="34" charset="-122"/>
                <a:ea typeface="微软雅黑" panose="020B0503020204020204" pitchFamily="34" charset="-122"/>
              </a:rPr>
              <a:t>像这样先深入探索，走到头再回退寻找其他出路的遍历方式，就叫做深度优先</a:t>
            </a:r>
            <a:r>
              <a:rPr lang="zh-CN" altLang="en-US" sz="2400" dirty="0">
                <a:latin typeface="微软雅黑" panose="020B0503020204020204" pitchFamily="34" charset="-122"/>
                <a:ea typeface="微软雅黑" panose="020B0503020204020204" pitchFamily="34" charset="-122"/>
              </a:rPr>
              <a:t>搜索</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DFS</a:t>
            </a:r>
            <a:r>
              <a:rPr lang="zh-CN"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29709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DFS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p:txBody>
          <a:bodyPr>
            <a:normAutofit/>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点出发，寻找</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J</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点。</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栈</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(stack)</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存储目前搜寻位置。</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已访问列表</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(path)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存储搜索路径。</a:t>
            </a: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9060" y="3783813"/>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a:off x="7562675" y="3391948"/>
            <a:ext cx="0"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E55B5E8-941C-41A3-B95F-814525DFDF8E}"/>
              </a:ext>
            </a:extLst>
          </p:cNvPr>
          <p:cNvCxnSpPr/>
          <p:nvPr/>
        </p:nvCxnSpPr>
        <p:spPr>
          <a:xfrm>
            <a:off x="10107335" y="5108895"/>
            <a:ext cx="806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169907" y="5165470"/>
            <a:ext cx="747320"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stack</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89734"/>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01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par>
                                <p:cTn id="13" presetID="10"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fade">
                                      <p:cBhvr>
                                        <p:cTn id="31" dur="500"/>
                                        <p:tgtEl>
                                          <p:spTgt spid="43"/>
                                        </p:tgtEl>
                                      </p:cBhvr>
                                    </p:animEffect>
                                  </p:childTnLst>
                                </p:cTn>
                              </p:par>
                              <p:par>
                                <p:cTn id="32" presetID="10" presetClass="entr" presetSubtype="0"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DFS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6" y="1435607"/>
            <a:ext cx="4858818" cy="4225939"/>
          </a:xfrm>
        </p:spPr>
        <p:txBody>
          <a:bodyPr>
            <a:normAutofit/>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放入栈</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从栈取出，放入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path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，检查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是不是目标节点。</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9060" y="3783813"/>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a:off x="7562675" y="3391948"/>
            <a:ext cx="0"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E55B5E8-941C-41A3-B95F-814525DFDF8E}"/>
              </a:ext>
            </a:extLst>
          </p:cNvPr>
          <p:cNvCxnSpPr/>
          <p:nvPr/>
        </p:nvCxnSpPr>
        <p:spPr>
          <a:xfrm>
            <a:off x="10107335" y="5108895"/>
            <a:ext cx="806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169907" y="5165470"/>
            <a:ext cx="747320"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stack</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89734"/>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B8C61951-5C0E-414C-AD52-61B49E72EB4A}"/>
              </a:ext>
            </a:extLst>
          </p:cNvPr>
          <p:cNvSpPr/>
          <p:nvPr/>
        </p:nvSpPr>
        <p:spPr>
          <a:xfrm>
            <a:off x="10241557" y="4453583"/>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4" name="椭圆 33">
            <a:extLst>
              <a:ext uri="{FF2B5EF4-FFF2-40B4-BE49-F238E27FC236}">
                <a16:creationId xmlns:a16="http://schemas.microsoft.com/office/drawing/2014/main" id="{15BEADA7-C1A0-4FB0-AA6D-C779D8AA2B96}"/>
              </a:ext>
            </a:extLst>
          </p:cNvPr>
          <p:cNvSpPr/>
          <p:nvPr/>
        </p:nvSpPr>
        <p:spPr>
          <a:xfrm>
            <a:off x="7267662" y="1820032"/>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36" name="椭圆 35">
            <a:extLst>
              <a:ext uri="{FF2B5EF4-FFF2-40B4-BE49-F238E27FC236}">
                <a16:creationId xmlns:a16="http://schemas.microsoft.com/office/drawing/2014/main" id="{1A6C10C7-DD5E-4339-9A76-CF1978099E3D}"/>
              </a:ext>
            </a:extLst>
          </p:cNvPr>
          <p:cNvSpPr/>
          <p:nvPr/>
        </p:nvSpPr>
        <p:spPr>
          <a:xfrm>
            <a:off x="6096000" y="563965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Tree>
    <p:extLst>
      <p:ext uri="{BB962C8B-B14F-4D97-AF65-F5344CB8AC3E}">
        <p14:creationId xmlns:p14="http://schemas.microsoft.com/office/powerpoint/2010/main" val="299490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2.5E-6 2.22222E-6 L 0.12123 2.22222E-6 C 0.17552 2.22222E-6 0.24258 0.10578 0.24258 0.19166 L 0.24258 0.38356 " pathEditMode="relative" rAng="0" ptsTypes="AAAA">
                                      <p:cBhvr>
                                        <p:cTn id="6" dur="2000" fill="hold"/>
                                        <p:tgtEl>
                                          <p:spTgt spid="4"/>
                                        </p:tgtEl>
                                        <p:attrNameLst>
                                          <p:attrName>ppt_x</p:attrName>
                                          <p:attrName>ppt_y</p:attrName>
                                        </p:attrNameLst>
                                      </p:cBhvr>
                                      <p:rCtr x="12122" y="19167"/>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2.5E-6 3.7037E-7 L -0.34023 0.17338 " pathEditMode="relative" rAng="0" ptsTypes="AA">
                                      <p:cBhvr>
                                        <p:cTn id="18" dur="2000" fill="hold"/>
                                        <p:tgtEl>
                                          <p:spTgt spid="31"/>
                                        </p:tgtEl>
                                        <p:attrNameLst>
                                          <p:attrName>ppt_x</p:attrName>
                                          <p:attrName>ppt_y</p:attrName>
                                        </p:attrNameLst>
                                      </p:cBhvr>
                                      <p:rCtr x="-17018" y="865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uiExpand="1" animBg="1"/>
      <p:bldP spid="31" grpId="1"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DFS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6" y="1435607"/>
            <a:ext cx="4895517" cy="4225939"/>
          </a:xfrm>
        </p:spPr>
        <p:txBody>
          <a:bodyPr>
            <a:normAutofit/>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不是目标节点，将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的相邻节点</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B</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C</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D</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存入栈。</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B</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从栈取出，放入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path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B</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不是目标，</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B</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链接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E</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，所以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E</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放入栈。</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9060" y="3783813"/>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a:off x="7562675" y="3391948"/>
            <a:ext cx="0"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E55B5E8-941C-41A3-B95F-814525DFDF8E}"/>
              </a:ext>
            </a:extLst>
          </p:cNvPr>
          <p:cNvCxnSpPr/>
          <p:nvPr/>
        </p:nvCxnSpPr>
        <p:spPr>
          <a:xfrm>
            <a:off x="10107335" y="5108895"/>
            <a:ext cx="806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169907" y="5165470"/>
            <a:ext cx="747320"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stack</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54246"/>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15BEADA7-C1A0-4FB0-AA6D-C779D8AA2B96}"/>
              </a:ext>
            </a:extLst>
          </p:cNvPr>
          <p:cNvSpPr/>
          <p:nvPr/>
        </p:nvSpPr>
        <p:spPr>
          <a:xfrm>
            <a:off x="7267662" y="1820032"/>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6" name="椭圆 35">
            <a:extLst>
              <a:ext uri="{FF2B5EF4-FFF2-40B4-BE49-F238E27FC236}">
                <a16:creationId xmlns:a16="http://schemas.microsoft.com/office/drawing/2014/main" id="{1A6C10C7-DD5E-4339-9A76-CF1978099E3D}"/>
              </a:ext>
            </a:extLst>
          </p:cNvPr>
          <p:cNvSpPr/>
          <p:nvPr/>
        </p:nvSpPr>
        <p:spPr>
          <a:xfrm>
            <a:off x="6096000" y="563965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3" name="椭圆 32">
            <a:extLst>
              <a:ext uri="{FF2B5EF4-FFF2-40B4-BE49-F238E27FC236}">
                <a16:creationId xmlns:a16="http://schemas.microsoft.com/office/drawing/2014/main" id="{08F94793-DB88-4311-A561-6489383E547F}"/>
              </a:ext>
            </a:extLst>
          </p:cNvPr>
          <p:cNvSpPr/>
          <p:nvPr/>
        </p:nvSpPr>
        <p:spPr>
          <a:xfrm>
            <a:off x="6100194" y="2811710"/>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35" name="椭圆 34">
            <a:extLst>
              <a:ext uri="{FF2B5EF4-FFF2-40B4-BE49-F238E27FC236}">
                <a16:creationId xmlns:a16="http://schemas.microsoft.com/office/drawing/2014/main" id="{68C011D8-F5C7-4C9A-B022-2A8B2BF4EC86}"/>
              </a:ext>
            </a:extLst>
          </p:cNvPr>
          <p:cNvSpPr/>
          <p:nvPr/>
        </p:nvSpPr>
        <p:spPr>
          <a:xfrm>
            <a:off x="7261371" y="279702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42" name="椭圆 41">
            <a:extLst>
              <a:ext uri="{FF2B5EF4-FFF2-40B4-BE49-F238E27FC236}">
                <a16:creationId xmlns:a16="http://schemas.microsoft.com/office/drawing/2014/main" id="{3D5EF0FF-BA54-44FF-9AE8-5E0B958CA050}"/>
              </a:ext>
            </a:extLst>
          </p:cNvPr>
          <p:cNvSpPr/>
          <p:nvPr/>
        </p:nvSpPr>
        <p:spPr>
          <a:xfrm>
            <a:off x="8541388" y="281171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45" name="椭圆 44">
            <a:extLst>
              <a:ext uri="{FF2B5EF4-FFF2-40B4-BE49-F238E27FC236}">
                <a16:creationId xmlns:a16="http://schemas.microsoft.com/office/drawing/2014/main" id="{B2A6B8B9-E2F1-44F5-80DA-64B978E08981}"/>
              </a:ext>
            </a:extLst>
          </p:cNvPr>
          <p:cNvSpPr/>
          <p:nvPr/>
        </p:nvSpPr>
        <p:spPr>
          <a:xfrm>
            <a:off x="10249952" y="3077890"/>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47" name="椭圆 46">
            <a:extLst>
              <a:ext uri="{FF2B5EF4-FFF2-40B4-BE49-F238E27FC236}">
                <a16:creationId xmlns:a16="http://schemas.microsoft.com/office/drawing/2014/main" id="{56C05142-0ED1-4B49-A8B5-F5546DFFB087}"/>
              </a:ext>
            </a:extLst>
          </p:cNvPr>
          <p:cNvSpPr/>
          <p:nvPr/>
        </p:nvSpPr>
        <p:spPr>
          <a:xfrm>
            <a:off x="6759429" y="562191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8" name="椭圆 47">
            <a:extLst>
              <a:ext uri="{FF2B5EF4-FFF2-40B4-BE49-F238E27FC236}">
                <a16:creationId xmlns:a16="http://schemas.microsoft.com/office/drawing/2014/main" id="{693820A3-7904-4B43-A4D2-3F3F71D60380}"/>
              </a:ext>
            </a:extLst>
          </p:cNvPr>
          <p:cNvSpPr/>
          <p:nvPr/>
        </p:nvSpPr>
        <p:spPr>
          <a:xfrm>
            <a:off x="6096000" y="3785324"/>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a:t>
            </a:r>
            <a:endParaRPr lang="zh-CN" altLang="en-US" dirty="0"/>
          </a:p>
        </p:txBody>
      </p:sp>
    </p:spTree>
    <p:extLst>
      <p:ext uri="{BB962C8B-B14F-4D97-AF65-F5344CB8AC3E}">
        <p14:creationId xmlns:p14="http://schemas.microsoft.com/office/powerpoint/2010/main" val="367835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25E-7 1.11111E-6 L 0.13893 0.24305 " pathEditMode="relative" rAng="0" ptsTypes="AA">
                                      <p:cBhvr>
                                        <p:cTn id="6" dur="2000" fill="hold"/>
                                        <p:tgtEl>
                                          <p:spTgt spid="8"/>
                                        </p:tgtEl>
                                        <p:attrNameLst>
                                          <p:attrName>ppt_x</p:attrName>
                                          <p:attrName>ppt_y</p:attrName>
                                        </p:attrNameLst>
                                      </p:cBhvr>
                                      <p:rCtr x="6940" y="1215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5E-6 -1.85185E-6 L 0.24258 0.14213 " pathEditMode="relative" rAng="0" ptsTypes="AA">
                                      <p:cBhvr>
                                        <p:cTn id="10" dur="2000" fill="hold"/>
                                        <p:tgtEl>
                                          <p:spTgt spid="6"/>
                                        </p:tgtEl>
                                        <p:attrNameLst>
                                          <p:attrName>ppt_x</p:attrName>
                                          <p:attrName>ppt_y</p:attrName>
                                        </p:attrNameLst>
                                      </p:cBhvr>
                                      <p:rCtr x="12122" y="710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1.45833E-6 -1.85185E-6 L 0.34023 0.04097 " pathEditMode="relative" rAng="0" ptsTypes="AA">
                                      <p:cBhvr>
                                        <p:cTn id="14" dur="2000" fill="hold"/>
                                        <p:tgtEl>
                                          <p:spTgt spid="7"/>
                                        </p:tgtEl>
                                        <p:attrNameLst>
                                          <p:attrName>ppt_x</p:attrName>
                                          <p:attrName>ppt_y</p:attrName>
                                        </p:attrNameLst>
                                      </p:cBhvr>
                                      <p:rCtr x="17005" y="2037"/>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3.75E-6 3.33333E-6 L -0.28685 0.37014 " pathEditMode="relative" rAng="0" ptsTypes="AA">
                                      <p:cBhvr>
                                        <p:cTn id="22" dur="2000" fill="hold"/>
                                        <p:tgtEl>
                                          <p:spTgt spid="45"/>
                                        </p:tgtEl>
                                        <p:attrNameLst>
                                          <p:attrName>ppt_x</p:attrName>
                                          <p:attrName>ppt_y</p:attrName>
                                        </p:attrNameLst>
                                      </p:cBhvr>
                                      <p:rCtr x="-14349" y="18495"/>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33"/>
                                        </p:tgtEl>
                                        <p:attrNameLst>
                                          <p:attrName>fillcolor</p:attrName>
                                        </p:attrNameLst>
                                      </p:cBhvr>
                                      <p:to>
                                        <a:srgbClr val="A5A5A5"/>
                                      </p:to>
                                    </p:animClr>
                                    <p:set>
                                      <p:cBhvr>
                                        <p:cTn id="31" dur="2000" fill="hold"/>
                                        <p:tgtEl>
                                          <p:spTgt spid="33"/>
                                        </p:tgtEl>
                                        <p:attrNameLst>
                                          <p:attrName>fill.type</p:attrName>
                                        </p:attrNameLst>
                                      </p:cBhvr>
                                      <p:to>
                                        <p:strVal val="solid"/>
                                      </p:to>
                                    </p:set>
                                    <p:set>
                                      <p:cBhvr>
                                        <p:cTn id="32" dur="2000" fill="hold"/>
                                        <p:tgtEl>
                                          <p:spTgt spid="33"/>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0" nodeType="clickEffect">
                                  <p:stCondLst>
                                    <p:cond delay="0"/>
                                  </p:stCondLst>
                                  <p:childTnLst>
                                    <p:animMotion origin="layout" path="M 1.45833E-6 1.11022E-16 L 0.34075 -0.10209 " pathEditMode="relative" rAng="0" ptsTypes="AA">
                                      <p:cBhvr>
                                        <p:cTn id="40" dur="2000" fill="hold"/>
                                        <p:tgtEl>
                                          <p:spTgt spid="9"/>
                                        </p:tgtEl>
                                        <p:attrNameLst>
                                          <p:attrName>ppt_x</p:attrName>
                                          <p:attrName>ppt_y</p:attrName>
                                        </p:attrNameLst>
                                      </p:cBhvr>
                                      <p:rCtr x="17005" y="-5046"/>
                                    </p:animMotion>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2000" fill="hold"/>
                                        <p:tgtEl>
                                          <p:spTgt spid="9"/>
                                        </p:tgtEl>
                                        <p:attrNameLst>
                                          <p:attrName>fillcolor</p:attrName>
                                        </p:attrNameLst>
                                      </p:cBhvr>
                                      <p:to>
                                        <a:srgbClr val="4472C4"/>
                                      </p:to>
                                    </p:animClr>
                                    <p:set>
                                      <p:cBhvr>
                                        <p:cTn id="45" dur="2000" fill="hold"/>
                                        <p:tgtEl>
                                          <p:spTgt spid="9"/>
                                        </p:tgtEl>
                                        <p:attrNameLst>
                                          <p:attrName>fill.type</p:attrName>
                                        </p:attrNameLst>
                                      </p:cBhvr>
                                      <p:to>
                                        <p:strVal val="solid"/>
                                      </p:to>
                                    </p:set>
                                    <p:set>
                                      <p:cBhvr>
                                        <p:cTn id="46" dur="2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45" grpId="0" animBg="1"/>
      <p:bldP spid="45" grpId="1" animBg="1"/>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7B062-4F4E-4ABC-97C1-2CE01D5ED762}"/>
              </a:ext>
            </a:extLst>
          </p:cNvPr>
          <p:cNvSpPr>
            <a:spLocks noGrp="1"/>
          </p:cNvSpPr>
          <p:nvPr>
            <p:ph type="title"/>
          </p:nvPr>
        </p:nvSpPr>
        <p:spPr/>
        <p:txBody>
          <a:bodyPr/>
          <a:lstStyle/>
          <a:p>
            <a:r>
              <a:rPr lang="en-US" altLang="zh-CN" dirty="0"/>
              <a:t>DFS</a:t>
            </a:r>
            <a:r>
              <a:rPr lang="zh-CN" altLang="en-US" dirty="0"/>
              <a:t>算法理论</a:t>
            </a:r>
          </a:p>
        </p:txBody>
      </p:sp>
      <p:sp>
        <p:nvSpPr>
          <p:cNvPr id="3" name="内容占位符 2">
            <a:extLst>
              <a:ext uri="{FF2B5EF4-FFF2-40B4-BE49-F238E27FC236}">
                <a16:creationId xmlns:a16="http://schemas.microsoft.com/office/drawing/2014/main" id="{5B22432E-3194-484C-A2B4-E5F57A4BEE5E}"/>
              </a:ext>
            </a:extLst>
          </p:cNvPr>
          <p:cNvSpPr>
            <a:spLocks noGrp="1"/>
          </p:cNvSpPr>
          <p:nvPr>
            <p:ph sz="quarter" idx="10"/>
          </p:nvPr>
        </p:nvSpPr>
        <p:spPr>
          <a:xfrm>
            <a:off x="539496" y="1435607"/>
            <a:ext cx="4947602" cy="4225939"/>
          </a:xfrm>
        </p:spPr>
        <p:txBody>
          <a:bodyPr/>
          <a:lstStyle/>
          <a:p>
            <a:pPr>
              <a:buFont typeface="Wingdings" panose="05000000000000000000" pitchFamily="2" charset="2"/>
              <a:buChar char="l"/>
            </a:pPr>
            <a:r>
              <a:rPr lang="zh-CN" altLang="en-US"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E</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从栈取出，放入</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path</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，由于</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E</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不是目标，且</a:t>
            </a:r>
            <a:r>
              <a:rPr lang="en-US" altLang="zh-CN" b="0" dirty="0">
                <a:solidFill>
                  <a:schemeClr val="accent1">
                    <a:lumMod val="75000"/>
                  </a:schemeClr>
                </a:solidFill>
                <a:latin typeface="微软雅黑" panose="020B0503020204020204" pitchFamily="34" charset="-122"/>
                <a:ea typeface="微软雅黑" panose="020B0503020204020204" pitchFamily="34" charset="-122"/>
              </a:rPr>
              <a:t>E</a:t>
            </a:r>
            <a:r>
              <a:rPr lang="zh-CN" altLang="en-US" b="0" dirty="0">
                <a:solidFill>
                  <a:schemeClr val="accent1">
                    <a:lumMod val="75000"/>
                  </a:schemeClr>
                </a:solidFill>
                <a:latin typeface="微软雅黑" panose="020B0503020204020204" pitchFamily="34" charset="-122"/>
                <a:ea typeface="微软雅黑" panose="020B0503020204020204" pitchFamily="34" charset="-122"/>
              </a:rPr>
              <a:t>没有其它连接点，所以检查新的栈顶点。</a:t>
            </a:r>
            <a:endParaRPr lang="en-US" altLang="zh-CN" b="0" dirty="0">
              <a:solidFill>
                <a:schemeClr val="accent1">
                  <a:lumMod val="75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l"/>
            </a:pPr>
            <a:endParaRPr lang="en-US" altLang="zh-CN" dirty="0">
              <a:solidFill>
                <a:srgbClr val="4472C4"/>
              </a:solidFill>
            </a:endParaRPr>
          </a:p>
        </p:txBody>
      </p:sp>
      <p:sp>
        <p:nvSpPr>
          <p:cNvPr id="4" name="椭圆 3">
            <a:extLst>
              <a:ext uri="{FF2B5EF4-FFF2-40B4-BE49-F238E27FC236}">
                <a16:creationId xmlns:a16="http://schemas.microsoft.com/office/drawing/2014/main" id="{CCE7E796-E125-4942-9749-B54EAB434B32}"/>
              </a:ext>
            </a:extLst>
          </p:cNvPr>
          <p:cNvSpPr/>
          <p:nvPr/>
        </p:nvSpPr>
        <p:spPr>
          <a:xfrm>
            <a:off x="7269060" y="1825625"/>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endParaRPr lang="zh-CN" altLang="en-US" dirty="0"/>
          </a:p>
        </p:txBody>
      </p:sp>
      <p:sp>
        <p:nvSpPr>
          <p:cNvPr id="6" name="椭圆 5">
            <a:extLst>
              <a:ext uri="{FF2B5EF4-FFF2-40B4-BE49-F238E27FC236}">
                <a16:creationId xmlns:a16="http://schemas.microsoft.com/office/drawing/2014/main" id="{129B2033-1467-4149-A4EF-2577D55C864B}"/>
              </a:ext>
            </a:extLst>
          </p:cNvPr>
          <p:cNvSpPr/>
          <p:nvPr/>
        </p:nvSpPr>
        <p:spPr>
          <a:xfrm>
            <a:off x="7269060" y="280471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C</a:t>
            </a:r>
            <a:endParaRPr lang="zh-CN" altLang="en-US" dirty="0"/>
          </a:p>
        </p:txBody>
      </p:sp>
      <p:sp>
        <p:nvSpPr>
          <p:cNvPr id="7" name="椭圆 6">
            <a:extLst>
              <a:ext uri="{FF2B5EF4-FFF2-40B4-BE49-F238E27FC236}">
                <a16:creationId xmlns:a16="http://schemas.microsoft.com/office/drawing/2014/main" id="{A8DA5D6C-48BF-4379-9250-F6A3BC86C0FA}"/>
              </a:ext>
            </a:extLst>
          </p:cNvPr>
          <p:cNvSpPr/>
          <p:nvPr/>
        </p:nvSpPr>
        <p:spPr>
          <a:xfrm>
            <a:off x="6096000" y="2804719"/>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endParaRPr lang="zh-CN" altLang="en-US" dirty="0"/>
          </a:p>
        </p:txBody>
      </p:sp>
      <p:sp>
        <p:nvSpPr>
          <p:cNvPr id="8" name="椭圆 7">
            <a:extLst>
              <a:ext uri="{FF2B5EF4-FFF2-40B4-BE49-F238E27FC236}">
                <a16:creationId xmlns:a16="http://schemas.microsoft.com/office/drawing/2014/main" id="{93A0E18C-BD45-4D1B-8C3B-857C79D14DEB}"/>
              </a:ext>
            </a:extLst>
          </p:cNvPr>
          <p:cNvSpPr/>
          <p:nvPr/>
        </p:nvSpPr>
        <p:spPr>
          <a:xfrm>
            <a:off x="8541390" y="280262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9" name="椭圆 8">
            <a:extLst>
              <a:ext uri="{FF2B5EF4-FFF2-40B4-BE49-F238E27FC236}">
                <a16:creationId xmlns:a16="http://schemas.microsoft.com/office/drawing/2014/main" id="{A3439D86-C4E7-4A36-94B1-F1E5F76A8F47}"/>
              </a:ext>
            </a:extLst>
          </p:cNvPr>
          <p:cNvSpPr/>
          <p:nvPr/>
        </p:nvSpPr>
        <p:spPr>
          <a:xfrm>
            <a:off x="6096000"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E</a:t>
            </a:r>
            <a:endParaRPr lang="zh-CN" altLang="en-US" dirty="0"/>
          </a:p>
        </p:txBody>
      </p:sp>
      <p:sp>
        <p:nvSpPr>
          <p:cNvPr id="10" name="椭圆 9">
            <a:extLst>
              <a:ext uri="{FF2B5EF4-FFF2-40B4-BE49-F238E27FC236}">
                <a16:creationId xmlns:a16="http://schemas.microsoft.com/office/drawing/2014/main" id="{A631C8CD-36C6-4DF7-8A37-BBA0D5EE1202}"/>
              </a:ext>
            </a:extLst>
          </p:cNvPr>
          <p:cNvSpPr/>
          <p:nvPr/>
        </p:nvSpPr>
        <p:spPr>
          <a:xfrm>
            <a:off x="7269060" y="3783813"/>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F</a:t>
            </a:r>
            <a:endParaRPr lang="zh-CN" altLang="en-US" dirty="0"/>
          </a:p>
        </p:txBody>
      </p:sp>
      <p:sp>
        <p:nvSpPr>
          <p:cNvPr id="11" name="椭圆 10">
            <a:extLst>
              <a:ext uri="{FF2B5EF4-FFF2-40B4-BE49-F238E27FC236}">
                <a16:creationId xmlns:a16="http://schemas.microsoft.com/office/drawing/2014/main" id="{7B918854-CCF3-4815-8534-755F092540CF}"/>
              </a:ext>
            </a:extLst>
          </p:cNvPr>
          <p:cNvSpPr/>
          <p:nvPr/>
        </p:nvSpPr>
        <p:spPr>
          <a:xfrm>
            <a:off x="8148505" y="377809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G</a:t>
            </a:r>
            <a:endParaRPr lang="zh-CN" altLang="en-US" dirty="0"/>
          </a:p>
        </p:txBody>
      </p:sp>
      <p:sp>
        <p:nvSpPr>
          <p:cNvPr id="12" name="椭圆 11">
            <a:extLst>
              <a:ext uri="{FF2B5EF4-FFF2-40B4-BE49-F238E27FC236}">
                <a16:creationId xmlns:a16="http://schemas.microsoft.com/office/drawing/2014/main" id="{F64838D0-40EE-4907-9DC3-78CABF5EC206}"/>
              </a:ext>
            </a:extLst>
          </p:cNvPr>
          <p:cNvSpPr/>
          <p:nvPr/>
        </p:nvSpPr>
        <p:spPr>
          <a:xfrm>
            <a:off x="9027950" y="3778089"/>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H</a:t>
            </a:r>
            <a:endParaRPr lang="zh-CN" altLang="en-US" dirty="0"/>
          </a:p>
        </p:txBody>
      </p:sp>
      <p:sp>
        <p:nvSpPr>
          <p:cNvPr id="13" name="椭圆 12">
            <a:extLst>
              <a:ext uri="{FF2B5EF4-FFF2-40B4-BE49-F238E27FC236}">
                <a16:creationId xmlns:a16="http://schemas.microsoft.com/office/drawing/2014/main" id="{EAD5F3FD-67A4-44EA-8734-3E1BEC210B92}"/>
              </a:ext>
            </a:extLst>
          </p:cNvPr>
          <p:cNvSpPr/>
          <p:nvPr/>
        </p:nvSpPr>
        <p:spPr>
          <a:xfrm>
            <a:off x="6851009" y="4762907"/>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I</a:t>
            </a:r>
            <a:endParaRPr lang="zh-CN" altLang="en-US" dirty="0"/>
          </a:p>
        </p:txBody>
      </p:sp>
      <p:sp>
        <p:nvSpPr>
          <p:cNvPr id="14" name="椭圆 13">
            <a:extLst>
              <a:ext uri="{FF2B5EF4-FFF2-40B4-BE49-F238E27FC236}">
                <a16:creationId xmlns:a16="http://schemas.microsoft.com/office/drawing/2014/main" id="{9AD842C4-07B5-4208-A7E3-669546E333D4}"/>
              </a:ext>
            </a:extLst>
          </p:cNvPr>
          <p:cNvSpPr/>
          <p:nvPr/>
        </p:nvSpPr>
        <p:spPr>
          <a:xfrm>
            <a:off x="7748631" y="4762907"/>
            <a:ext cx="587229" cy="5872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t>J</a:t>
            </a:r>
            <a:endParaRPr lang="zh-CN" altLang="en-US" dirty="0"/>
          </a:p>
        </p:txBody>
      </p:sp>
      <p:cxnSp>
        <p:nvCxnSpPr>
          <p:cNvPr id="16" name="直接箭头连接符 15">
            <a:extLst>
              <a:ext uri="{FF2B5EF4-FFF2-40B4-BE49-F238E27FC236}">
                <a16:creationId xmlns:a16="http://schemas.microsoft.com/office/drawing/2014/main" id="{834BCBFD-B1D8-4E37-B00A-B60CB43A0CC1}"/>
              </a:ext>
            </a:extLst>
          </p:cNvPr>
          <p:cNvCxnSpPr>
            <a:stCxn id="4" idx="4"/>
          </p:cNvCxnSpPr>
          <p:nvPr/>
        </p:nvCxnSpPr>
        <p:spPr>
          <a:xfrm flipH="1">
            <a:off x="7562674" y="2412854"/>
            <a:ext cx="1"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430925E-5C4B-452C-BB22-32E1AEA8006E}"/>
              </a:ext>
            </a:extLst>
          </p:cNvPr>
          <p:cNvCxnSpPr>
            <a:endCxn id="7" idx="0"/>
          </p:cNvCxnSpPr>
          <p:nvPr/>
        </p:nvCxnSpPr>
        <p:spPr>
          <a:xfrm flipH="1">
            <a:off x="6389615" y="2412854"/>
            <a:ext cx="1173059"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AEB3B3-40E2-4020-95DF-78B20E45AE14}"/>
              </a:ext>
            </a:extLst>
          </p:cNvPr>
          <p:cNvCxnSpPr>
            <a:stCxn id="4" idx="4"/>
          </p:cNvCxnSpPr>
          <p:nvPr/>
        </p:nvCxnSpPr>
        <p:spPr>
          <a:xfrm>
            <a:off x="7562675" y="2412854"/>
            <a:ext cx="1272329" cy="380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6E93810-6D88-49A5-9050-F05EC880439C}"/>
              </a:ext>
            </a:extLst>
          </p:cNvPr>
          <p:cNvCxnSpPr>
            <a:stCxn id="7" idx="4"/>
            <a:endCxn id="9" idx="0"/>
          </p:cNvCxnSpPr>
          <p:nvPr/>
        </p:nvCxnSpPr>
        <p:spPr>
          <a:xfrm>
            <a:off x="6389615" y="3391948"/>
            <a:ext cx="0" cy="38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FE76463-E2B7-4CB7-8BFD-3A678255CF5A}"/>
              </a:ext>
            </a:extLst>
          </p:cNvPr>
          <p:cNvCxnSpPr>
            <a:stCxn id="6" idx="4"/>
            <a:endCxn id="10" idx="0"/>
          </p:cNvCxnSpPr>
          <p:nvPr/>
        </p:nvCxnSpPr>
        <p:spPr>
          <a:xfrm>
            <a:off x="7562675" y="3391948"/>
            <a:ext cx="0" cy="39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CCD36DE0-857E-4FF1-AE66-4566D4B340C2}"/>
              </a:ext>
            </a:extLst>
          </p:cNvPr>
          <p:cNvCxnSpPr>
            <a:stCxn id="8" idx="4"/>
          </p:cNvCxnSpPr>
          <p:nvPr/>
        </p:nvCxnSpPr>
        <p:spPr>
          <a:xfrm flipH="1">
            <a:off x="8442119" y="3389851"/>
            <a:ext cx="392886" cy="388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38B7B4C-16F9-498B-A91D-4FA9C7095E8D}"/>
              </a:ext>
            </a:extLst>
          </p:cNvPr>
          <p:cNvCxnSpPr>
            <a:endCxn id="12" idx="0"/>
          </p:cNvCxnSpPr>
          <p:nvPr/>
        </p:nvCxnSpPr>
        <p:spPr>
          <a:xfrm>
            <a:off x="8835004" y="3398939"/>
            <a:ext cx="486561" cy="37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1208B3A-8205-4971-AA10-5C339CEC4947}"/>
              </a:ext>
            </a:extLst>
          </p:cNvPr>
          <p:cNvCxnSpPr/>
          <p:nvPr/>
        </p:nvCxnSpPr>
        <p:spPr>
          <a:xfrm flipH="1">
            <a:off x="7169789" y="4374406"/>
            <a:ext cx="391488" cy="373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C71BAB7-50B1-4BE3-95AC-15B00AF5BF7C}"/>
              </a:ext>
            </a:extLst>
          </p:cNvPr>
          <p:cNvCxnSpPr>
            <a:cxnSpLocks/>
            <a:endCxn id="14" idx="0"/>
          </p:cNvCxnSpPr>
          <p:nvPr/>
        </p:nvCxnSpPr>
        <p:spPr>
          <a:xfrm>
            <a:off x="7575255" y="4374406"/>
            <a:ext cx="466991" cy="388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6072F1A0-7F3D-4A9A-A0C5-2D2E2B6C0300}"/>
              </a:ext>
            </a:extLst>
          </p:cNvPr>
          <p:cNvCxnSpPr/>
          <p:nvPr/>
        </p:nvCxnSpPr>
        <p:spPr>
          <a:xfrm>
            <a:off x="10107335" y="2198747"/>
            <a:ext cx="0" cy="2910148"/>
          </a:xfrm>
          <a:prstGeom prst="line">
            <a:avLst/>
          </a:prstGeom>
          <a:ln w="28575">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F7C99D1-8776-4DEF-A7F5-EC62142B0E04}"/>
              </a:ext>
            </a:extLst>
          </p:cNvPr>
          <p:cNvCxnSpPr/>
          <p:nvPr/>
        </p:nvCxnSpPr>
        <p:spPr>
          <a:xfrm>
            <a:off x="10905687" y="2198747"/>
            <a:ext cx="0" cy="291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AE55B5E8-941C-41A3-B95F-814525DFDF8E}"/>
              </a:ext>
            </a:extLst>
          </p:cNvPr>
          <p:cNvCxnSpPr/>
          <p:nvPr/>
        </p:nvCxnSpPr>
        <p:spPr>
          <a:xfrm>
            <a:off x="10107335" y="5108895"/>
            <a:ext cx="806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314A7A8-7D69-48A4-9D7B-2D037024CD97}"/>
              </a:ext>
            </a:extLst>
          </p:cNvPr>
          <p:cNvSpPr txBox="1"/>
          <p:nvPr/>
        </p:nvSpPr>
        <p:spPr>
          <a:xfrm>
            <a:off x="10169907" y="5165470"/>
            <a:ext cx="747320" cy="369332"/>
          </a:xfrm>
          <a:prstGeom prst="rect">
            <a:avLst/>
          </a:prstGeom>
          <a:noFill/>
        </p:spPr>
        <p:txBody>
          <a:bodyPr wrap="square" rtlCol="0">
            <a:spAutoFit/>
          </a:bodyPr>
          <a:lstStyle/>
          <a:p>
            <a:r>
              <a:rPr lang="en-US" altLang="zh-CN" dirty="0">
                <a:solidFill>
                  <a:srgbClr val="4472C4"/>
                </a:solidFill>
                <a:latin typeface="微软雅黑" panose="020B0503020204020204" pitchFamily="34" charset="-122"/>
                <a:ea typeface="微软雅黑" panose="020B0503020204020204" pitchFamily="34" charset="-122"/>
              </a:rPr>
              <a:t>stack</a:t>
            </a:r>
            <a:endParaRPr lang="zh-CN" altLang="en-US" dirty="0">
              <a:solidFill>
                <a:srgbClr val="4472C4"/>
              </a:solidFill>
              <a:latin typeface="微软雅黑" panose="020B0503020204020204" pitchFamily="34" charset="-122"/>
              <a:ea typeface="微软雅黑" panose="020B0503020204020204" pitchFamily="34" charset="-122"/>
            </a:endParaRPr>
          </a:p>
        </p:txBody>
      </p:sp>
      <p:cxnSp>
        <p:nvCxnSpPr>
          <p:cNvPr id="43" name="直接连接符 42">
            <a:extLst>
              <a:ext uri="{FF2B5EF4-FFF2-40B4-BE49-F238E27FC236}">
                <a16:creationId xmlns:a16="http://schemas.microsoft.com/office/drawing/2014/main" id="{940932E6-3E20-4CF6-9926-C076B5B5C867}"/>
              </a:ext>
            </a:extLst>
          </p:cNvPr>
          <p:cNvCxnSpPr/>
          <p:nvPr/>
        </p:nvCxnSpPr>
        <p:spPr>
          <a:xfrm>
            <a:off x="5971566" y="5554246"/>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6B39518-7D3F-4268-B8C2-10597E8B64ED}"/>
              </a:ext>
            </a:extLst>
          </p:cNvPr>
          <p:cNvCxnSpPr/>
          <p:nvPr/>
        </p:nvCxnSpPr>
        <p:spPr>
          <a:xfrm>
            <a:off x="5971566" y="6279029"/>
            <a:ext cx="414835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5575426C-4805-423F-9689-6B345A0D7CD9}"/>
              </a:ext>
            </a:extLst>
          </p:cNvPr>
          <p:cNvSpPr txBox="1"/>
          <p:nvPr/>
        </p:nvSpPr>
        <p:spPr>
          <a:xfrm>
            <a:off x="7463405" y="6276812"/>
            <a:ext cx="2643930" cy="369332"/>
          </a:xfrm>
          <a:prstGeom prst="rect">
            <a:avLst/>
          </a:prstGeom>
          <a:noFill/>
        </p:spPr>
        <p:txBody>
          <a:bodyPr wrap="square">
            <a:spAutoFit/>
          </a:bodyPr>
          <a:lstStyle/>
          <a:p>
            <a:r>
              <a:rPr lang="en-US" altLang="zh-CN" dirty="0">
                <a:solidFill>
                  <a:srgbClr val="4472C4"/>
                </a:solidFill>
                <a:latin typeface="微软雅黑" panose="020B0503020204020204" pitchFamily="34" charset="-122"/>
                <a:ea typeface="微软雅黑" panose="020B0503020204020204" pitchFamily="34" charset="-122"/>
              </a:rPr>
              <a:t>path</a:t>
            </a:r>
            <a:endParaRPr lang="zh-CN" altLang="en-US" dirty="0">
              <a:solidFill>
                <a:srgbClr val="4472C4"/>
              </a:solidFill>
              <a:latin typeface="微软雅黑" panose="020B0503020204020204" pitchFamily="34" charset="-122"/>
              <a:ea typeface="微软雅黑" panose="020B0503020204020204" pitchFamily="34" charset="-122"/>
            </a:endParaRPr>
          </a:p>
        </p:txBody>
      </p:sp>
      <p:sp>
        <p:nvSpPr>
          <p:cNvPr id="34" name="椭圆 33">
            <a:extLst>
              <a:ext uri="{FF2B5EF4-FFF2-40B4-BE49-F238E27FC236}">
                <a16:creationId xmlns:a16="http://schemas.microsoft.com/office/drawing/2014/main" id="{15BEADA7-C1A0-4FB0-AA6D-C779D8AA2B96}"/>
              </a:ext>
            </a:extLst>
          </p:cNvPr>
          <p:cNvSpPr/>
          <p:nvPr/>
        </p:nvSpPr>
        <p:spPr>
          <a:xfrm>
            <a:off x="7267662" y="1820032"/>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6" name="椭圆 35">
            <a:extLst>
              <a:ext uri="{FF2B5EF4-FFF2-40B4-BE49-F238E27FC236}">
                <a16:creationId xmlns:a16="http://schemas.microsoft.com/office/drawing/2014/main" id="{1A6C10C7-DD5E-4339-9A76-CF1978099E3D}"/>
              </a:ext>
            </a:extLst>
          </p:cNvPr>
          <p:cNvSpPr/>
          <p:nvPr/>
        </p:nvSpPr>
        <p:spPr>
          <a:xfrm>
            <a:off x="6096000" y="5639659"/>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A</a:t>
            </a:r>
            <a:endParaRPr lang="zh-CN" altLang="en-US" dirty="0"/>
          </a:p>
        </p:txBody>
      </p:sp>
      <p:sp>
        <p:nvSpPr>
          <p:cNvPr id="33" name="椭圆 32">
            <a:extLst>
              <a:ext uri="{FF2B5EF4-FFF2-40B4-BE49-F238E27FC236}">
                <a16:creationId xmlns:a16="http://schemas.microsoft.com/office/drawing/2014/main" id="{08F94793-DB88-4311-A561-6489383E547F}"/>
              </a:ext>
            </a:extLst>
          </p:cNvPr>
          <p:cNvSpPr/>
          <p:nvPr/>
        </p:nvSpPr>
        <p:spPr>
          <a:xfrm>
            <a:off x="6100194" y="2811710"/>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35" name="椭圆 34">
            <a:extLst>
              <a:ext uri="{FF2B5EF4-FFF2-40B4-BE49-F238E27FC236}">
                <a16:creationId xmlns:a16="http://schemas.microsoft.com/office/drawing/2014/main" id="{68C011D8-F5C7-4C9A-B022-2A8B2BF4EC86}"/>
              </a:ext>
            </a:extLst>
          </p:cNvPr>
          <p:cNvSpPr/>
          <p:nvPr/>
        </p:nvSpPr>
        <p:spPr>
          <a:xfrm>
            <a:off x="7261371" y="2797029"/>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42" name="椭圆 41">
            <a:extLst>
              <a:ext uri="{FF2B5EF4-FFF2-40B4-BE49-F238E27FC236}">
                <a16:creationId xmlns:a16="http://schemas.microsoft.com/office/drawing/2014/main" id="{3D5EF0FF-BA54-44FF-9AE8-5E0B958CA050}"/>
              </a:ext>
            </a:extLst>
          </p:cNvPr>
          <p:cNvSpPr/>
          <p:nvPr/>
        </p:nvSpPr>
        <p:spPr>
          <a:xfrm>
            <a:off x="8541388" y="2811710"/>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47" name="椭圆 46">
            <a:extLst>
              <a:ext uri="{FF2B5EF4-FFF2-40B4-BE49-F238E27FC236}">
                <a16:creationId xmlns:a16="http://schemas.microsoft.com/office/drawing/2014/main" id="{56C05142-0ED1-4B49-A8B5-F5546DFFB087}"/>
              </a:ext>
            </a:extLst>
          </p:cNvPr>
          <p:cNvSpPr/>
          <p:nvPr/>
        </p:nvSpPr>
        <p:spPr>
          <a:xfrm>
            <a:off x="6759429" y="5621915"/>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B</a:t>
            </a:r>
            <a:endParaRPr lang="zh-CN" altLang="en-US" dirty="0"/>
          </a:p>
        </p:txBody>
      </p:sp>
      <p:sp>
        <p:nvSpPr>
          <p:cNvPr id="48" name="椭圆 47">
            <a:extLst>
              <a:ext uri="{FF2B5EF4-FFF2-40B4-BE49-F238E27FC236}">
                <a16:creationId xmlns:a16="http://schemas.microsoft.com/office/drawing/2014/main" id="{693820A3-7904-4B43-A4D2-3F3F71D60380}"/>
              </a:ext>
            </a:extLst>
          </p:cNvPr>
          <p:cNvSpPr/>
          <p:nvPr/>
        </p:nvSpPr>
        <p:spPr>
          <a:xfrm>
            <a:off x="6096000" y="3785324"/>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39" name="椭圆 38">
            <a:extLst>
              <a:ext uri="{FF2B5EF4-FFF2-40B4-BE49-F238E27FC236}">
                <a16:creationId xmlns:a16="http://schemas.microsoft.com/office/drawing/2014/main" id="{396F721F-2C86-41EA-BFA2-2998BD0E3644}"/>
              </a:ext>
            </a:extLst>
          </p:cNvPr>
          <p:cNvSpPr/>
          <p:nvPr/>
        </p:nvSpPr>
        <p:spPr>
          <a:xfrm>
            <a:off x="7422858" y="5635606"/>
            <a:ext cx="587229" cy="58722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E</a:t>
            </a:r>
            <a:endParaRPr lang="zh-CN" altLang="en-US" dirty="0"/>
          </a:p>
        </p:txBody>
      </p:sp>
      <p:sp>
        <p:nvSpPr>
          <p:cNvPr id="50" name="椭圆 49">
            <a:extLst>
              <a:ext uri="{FF2B5EF4-FFF2-40B4-BE49-F238E27FC236}">
                <a16:creationId xmlns:a16="http://schemas.microsoft.com/office/drawing/2014/main" id="{3FE6298A-90B0-4097-A8AA-72D749A22A23}"/>
              </a:ext>
            </a:extLst>
          </p:cNvPr>
          <p:cNvSpPr/>
          <p:nvPr/>
        </p:nvSpPr>
        <p:spPr>
          <a:xfrm>
            <a:off x="10217091" y="4469292"/>
            <a:ext cx="587229" cy="58722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D</a:t>
            </a:r>
            <a:endParaRPr lang="zh-CN" altLang="en-US" dirty="0"/>
          </a:p>
        </p:txBody>
      </p:sp>
      <p:sp>
        <p:nvSpPr>
          <p:cNvPr id="51" name="椭圆 50">
            <a:extLst>
              <a:ext uri="{FF2B5EF4-FFF2-40B4-BE49-F238E27FC236}">
                <a16:creationId xmlns:a16="http://schemas.microsoft.com/office/drawing/2014/main" id="{7CAEB299-4FDB-4619-AEC2-8C567EBC4F21}"/>
              </a:ext>
            </a:extLst>
          </p:cNvPr>
          <p:cNvSpPr/>
          <p:nvPr/>
        </p:nvSpPr>
        <p:spPr>
          <a:xfrm>
            <a:off x="10208703" y="3824759"/>
            <a:ext cx="587229" cy="587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Tree>
    <p:extLst>
      <p:ext uri="{BB962C8B-B14F-4D97-AF65-F5344CB8AC3E}">
        <p14:creationId xmlns:p14="http://schemas.microsoft.com/office/powerpoint/2010/main" val="38820811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550,&quot;width&quot;:11745}"/>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185,&quot;width&quot;:14070}"/>
</p:tagLst>
</file>

<file path=ppt/theme/theme1.xml><?xml version="1.0" encoding="utf-8"?>
<a:theme xmlns:a="http://schemas.openxmlformats.org/drawingml/2006/main" name="WelcomeDoc">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255</TotalTime>
  <Words>2119</Words>
  <Application>Microsoft Office PowerPoint</Application>
  <PresentationFormat>宽屏</PresentationFormat>
  <Paragraphs>442</Paragraphs>
  <Slides>42</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微软雅黑</vt:lpstr>
      <vt:lpstr>Arial</vt:lpstr>
      <vt:lpstr>Calibri</vt:lpstr>
      <vt:lpstr>Segoe UI</vt:lpstr>
      <vt:lpstr>Segoe UI Light</vt:lpstr>
      <vt:lpstr>Wingdings</vt:lpstr>
      <vt:lpstr>WelcomeDoc</vt:lpstr>
      <vt:lpstr>C++程序设计实践</vt:lpstr>
      <vt:lpstr>本周课堂教学</vt:lpstr>
      <vt:lpstr>什么是深度优先搜索</vt:lpstr>
      <vt:lpstr>什么是深度优先搜索</vt:lpstr>
      <vt:lpstr>什么是深度优先搜索</vt:lpstr>
      <vt:lpstr>DFS算法理论</vt:lpstr>
      <vt:lpstr>DFS算法理论</vt:lpstr>
      <vt:lpstr>DFS算法理论</vt:lpstr>
      <vt:lpstr>DFS算法理论</vt:lpstr>
      <vt:lpstr>DFS算法理论</vt:lpstr>
      <vt:lpstr>DFS算法理论</vt:lpstr>
      <vt:lpstr>DFS算法理论</vt:lpstr>
      <vt:lpstr>DFS算法理论</vt:lpstr>
      <vt:lpstr>骑士林克的怜悯(1)-马踏棋盘</vt:lpstr>
      <vt:lpstr>题目要求</vt:lpstr>
      <vt:lpstr>输入输出</vt:lpstr>
      <vt:lpstr>解题思路</vt:lpstr>
      <vt:lpstr>解题思路</vt:lpstr>
      <vt:lpstr>代码</vt:lpstr>
      <vt:lpstr>代码</vt:lpstr>
      <vt:lpstr>海拉鲁城堡问题</vt:lpstr>
      <vt:lpstr>数据结构</vt:lpstr>
      <vt:lpstr>核心算法</vt:lpstr>
      <vt:lpstr>数独</vt:lpstr>
      <vt:lpstr>算法</vt:lpstr>
      <vt:lpstr>算法</vt:lpstr>
      <vt:lpstr>什么是广度优先搜索</vt:lpstr>
      <vt:lpstr>什么是广度优先搜索</vt:lpstr>
      <vt:lpstr>什么是广度优先搜索</vt:lpstr>
      <vt:lpstr>BFS算法理论</vt:lpstr>
      <vt:lpstr>BFS算法理论</vt:lpstr>
      <vt:lpstr>BFS算法理论</vt:lpstr>
      <vt:lpstr>BFS算法理论</vt:lpstr>
      <vt:lpstr>BFS算法理论</vt:lpstr>
      <vt:lpstr>公主的攻击范围</vt:lpstr>
      <vt:lpstr>曼哈顿距离</vt:lpstr>
      <vt:lpstr>输入输出</vt:lpstr>
      <vt:lpstr>01矩阵</vt:lpstr>
      <vt:lpstr>Dist更新分析</vt:lpstr>
      <vt:lpstr>Dist更新分析</vt:lpstr>
      <vt:lpstr>Dist更新分析</vt:lpstr>
      <vt:lpstr>Dist更新分析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《计算机基础知识》实验指导</dc:title>
  <dc:creator>paradise</dc:creator>
  <cp:lastModifiedBy>Administrator</cp:lastModifiedBy>
  <cp:revision>234</cp:revision>
  <dcterms:created xsi:type="dcterms:W3CDTF">2019-10-14T06:36:00Z</dcterms:created>
  <dcterms:modified xsi:type="dcterms:W3CDTF">2021-06-30T13:54:08Z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2052-11.1.0.9501</vt:lpwstr>
  </property>
</Properties>
</file>