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256" r:id="rId2"/>
    <p:sldId id="450" r:id="rId3"/>
    <p:sldId id="463" r:id="rId4"/>
    <p:sldId id="468" r:id="rId5"/>
    <p:sldId id="469" r:id="rId6"/>
    <p:sldId id="271" r:id="rId7"/>
    <p:sldId id="451" r:id="rId8"/>
    <p:sldId id="452" r:id="rId9"/>
    <p:sldId id="453" r:id="rId10"/>
    <p:sldId id="444" r:id="rId11"/>
    <p:sldId id="455" r:id="rId12"/>
    <p:sldId id="456" r:id="rId13"/>
    <p:sldId id="454" r:id="rId14"/>
    <p:sldId id="457" r:id="rId15"/>
    <p:sldId id="460" r:id="rId16"/>
    <p:sldId id="458" r:id="rId17"/>
    <p:sldId id="459" r:id="rId18"/>
    <p:sldId id="3218" r:id="rId19"/>
    <p:sldId id="3219" r:id="rId20"/>
    <p:sldId id="3220" r:id="rId21"/>
    <p:sldId id="3221" r:id="rId22"/>
    <p:sldId id="3222" r:id="rId23"/>
    <p:sldId id="473" r:id="rId24"/>
    <p:sldId id="474" r:id="rId25"/>
    <p:sldId id="475" r:id="rId26"/>
    <p:sldId id="47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id="{B9B51309-D148-4332-87C2-07BE32FBCA3B}">
          <p14:sldIdLst>
            <p14:sldId id="256"/>
            <p14:sldId id="450"/>
            <p14:sldId id="463"/>
            <p14:sldId id="468"/>
            <p14:sldId id="469"/>
            <p14:sldId id="271"/>
            <p14:sldId id="451"/>
            <p14:sldId id="452"/>
            <p14:sldId id="453"/>
            <p14:sldId id="444"/>
            <p14:sldId id="455"/>
            <p14:sldId id="456"/>
            <p14:sldId id="454"/>
            <p14:sldId id="457"/>
            <p14:sldId id="460"/>
            <p14:sldId id="458"/>
            <p14:sldId id="459"/>
            <p14:sldId id="3218"/>
            <p14:sldId id="3219"/>
            <p14:sldId id="3220"/>
            <p14:sldId id="3221"/>
            <p14:sldId id="3222"/>
            <p14:sldId id="473"/>
            <p14:sldId id="474"/>
            <p14:sldId id="475"/>
            <p14:sldId id="470"/>
          </p14:sldIdLst>
        </p14:section>
      </p14:sectionLst>
    </p:ext>
    <p:ext uri="{EFAFB233-063F-42B5-8137-9DF3F51BA10A}">
      <p15:sldGuideLst xmlns:p15="http://schemas.microsoft.com/office/powerpoint/2012/main">
        <p15:guide id="1" orient="horz" pos="2125">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462F"/>
    <a:srgbClr val="404040"/>
    <a:srgbClr val="D24726"/>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77665" autoAdjust="0"/>
  </p:normalViewPr>
  <p:slideViewPr>
    <p:cSldViewPr snapToGrid="0">
      <p:cViewPr varScale="1">
        <p:scale>
          <a:sx n="52" d="100"/>
          <a:sy n="52" d="100"/>
        </p:scale>
        <p:origin x="1344" y="48"/>
      </p:cViewPr>
      <p:guideLst>
        <p:guide orient="horz" pos="2125"/>
        <p:guide pos="3839"/>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9" d="100"/>
          <a:sy n="69" d="100"/>
        </p:scale>
        <p:origin x="2784"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6/30/2021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F61EA0F-A667-4B49-8422-0062BC55E249}" type="slidenum">
              <a:rPr lang="en-US" smtClean="0"/>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dirty="0"/>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12" name="Straight Connector 11"/>
          <p:cNvCxnSpPr/>
          <p:nvPr userDrawn="1"/>
        </p:nvCxnSpPr>
        <p:spPr>
          <a:xfrm>
            <a:off x="604434" y="1196392"/>
            <a:ext cx="10983132" cy="0"/>
          </a:xfrm>
          <a:prstGeom prst="line">
            <a:avLst/>
          </a:prstGeom>
          <a:ln w="38100">
            <a:solidFill>
              <a:schemeClr val="accent3"/>
            </a:solidFill>
          </a:ln>
        </p:spPr>
        <p:style>
          <a:lnRef idx="1">
            <a:schemeClr val="accent3"/>
          </a:lnRef>
          <a:fillRef idx="0">
            <a:schemeClr val="accent3"/>
          </a:fillRef>
          <a:effectRef idx="0">
            <a:schemeClr val="accent3"/>
          </a:effectRef>
          <a:fontRef idx="minor">
            <a:schemeClr val="tx1"/>
          </a:fontRef>
        </p:style>
      </p:cxnSp>
      <p:sp>
        <p:nvSpPr>
          <p:cNvPr id="4" name="Title 3"/>
          <p:cNvSpPr>
            <a:spLocks noGrp="1"/>
          </p:cNvSpPr>
          <p:nvPr>
            <p:ph type="title"/>
          </p:nvPr>
        </p:nvSpPr>
        <p:spPr>
          <a:xfrm>
            <a:off x="521207" y="448056"/>
            <a:ext cx="7907898" cy="640080"/>
          </a:xfrm>
        </p:spPr>
        <p:txBody>
          <a:bodyPr anchor="b" anchorCtr="0">
            <a:noAutofit/>
          </a:bodyPr>
          <a:lstStyle>
            <a:lvl1pPr>
              <a:defRPr sz="4000">
                <a:solidFill>
                  <a:srgbClr val="0070C0"/>
                </a:solidFill>
                <a:latin typeface="微软雅黑" panose="020B0503020204020204" pitchFamily="34" charset="-122"/>
                <a:ea typeface="微软雅黑" panose="020B0503020204020204" pitchFamily="34" charset="-122"/>
              </a:defRPr>
            </a:lvl1pPr>
          </a:lstStyle>
          <a:p>
            <a:r>
              <a:rPr lang="en-US" dirty="0"/>
              <a:t>Click to edit Master title style</a:t>
            </a:r>
          </a:p>
        </p:txBody>
      </p:sp>
      <p:sp>
        <p:nvSpPr>
          <p:cNvPr id="3" name="Content Placeholder 2"/>
          <p:cNvSpPr>
            <a:spLocks noGrp="1"/>
          </p:cNvSpPr>
          <p:nvPr>
            <p:ph sz="quarter" idx="10"/>
          </p:nvPr>
        </p:nvSpPr>
        <p:spPr>
          <a:xfrm>
            <a:off x="539496" y="1435607"/>
            <a:ext cx="11048070" cy="4225939"/>
          </a:xfrm>
        </p:spPr>
        <p:txBody>
          <a:bodyPr vert="horz" lIns="91440" tIns="45720" rIns="91440" bIns="45720" rtlCol="0">
            <a:normAutofit/>
          </a:bodyPr>
          <a:lstStyle>
            <a:lvl1pPr>
              <a:defRPr lang="en-US" sz="1200" smtClean="0">
                <a:solidFill>
                  <a:schemeClr val="tx1"/>
                </a:solidFill>
                <a:latin typeface="微软雅黑" panose="020B0503020204020204" pitchFamily="34" charset="-122"/>
                <a:ea typeface="微软雅黑" panose="020B0503020204020204" pitchFamily="34" charset="-122"/>
              </a:defRPr>
            </a:lvl1pPr>
            <a:lvl2pPr>
              <a:defRPr lang="en-US" sz="1200" smtClean="0">
                <a:solidFill>
                  <a:schemeClr val="tx1"/>
                </a:solidFill>
                <a:latin typeface="微软雅黑" panose="020B0503020204020204" pitchFamily="34" charset="-122"/>
                <a:ea typeface="微软雅黑" panose="020B0503020204020204" pitchFamily="34" charset="-122"/>
              </a:defRPr>
            </a:lvl2pPr>
            <a:lvl3pPr>
              <a:defRPr lang="en-US" sz="1200" smtClean="0">
                <a:solidFill>
                  <a:schemeClr val="tx1"/>
                </a:solidFill>
                <a:latin typeface="微软雅黑" panose="020B0503020204020204" pitchFamily="34" charset="-122"/>
                <a:ea typeface="微软雅黑" panose="020B0503020204020204" pitchFamily="34" charset="-122"/>
              </a:defRPr>
            </a:lvl3pPr>
            <a:lvl4pPr>
              <a:defRPr lang="en-US" sz="1200" smtClean="0">
                <a:solidFill>
                  <a:schemeClr val="tx1"/>
                </a:solidFill>
                <a:latin typeface="微软雅黑" panose="020B0503020204020204" pitchFamily="34" charset="-122"/>
                <a:ea typeface="微软雅黑" panose="020B0503020204020204" pitchFamily="34" charset="-122"/>
              </a:defRPr>
            </a:lvl4pPr>
            <a:lvl5pPr>
              <a:defRPr lang="en-US" sz="1200">
                <a:solidFill>
                  <a:schemeClr val="tx1"/>
                </a:solidFill>
                <a:latin typeface="微软雅黑" panose="020B0503020204020204" pitchFamily="34" charset="-122"/>
                <a:ea typeface="微软雅黑" panose="020B0503020204020204" pitchFamily="34" charset="-122"/>
              </a:defRPr>
            </a:lvl5pPr>
          </a:lstStyle>
          <a:p>
            <a:pPr marL="0" lvl="0" indent="0">
              <a:lnSpc>
                <a:spcPct val="150000"/>
              </a:lnSpc>
              <a:spcBef>
                <a:spcPts val="1000"/>
              </a:spcBef>
              <a:spcAft>
                <a:spcPts val="1200"/>
              </a:spcAft>
              <a:buNone/>
            </a:pPr>
            <a:r>
              <a:rPr lang="en-US" dirty="0"/>
              <a:t>Edit Master text styles</a:t>
            </a:r>
          </a:p>
          <a:p>
            <a:pPr marL="0" lvl="1" indent="0">
              <a:lnSpc>
                <a:spcPct val="150000"/>
              </a:lnSpc>
              <a:spcBef>
                <a:spcPts val="1000"/>
              </a:spcBef>
              <a:spcAft>
                <a:spcPts val="1200"/>
              </a:spcAft>
              <a:buNone/>
            </a:pPr>
            <a:r>
              <a:rPr lang="en-US" dirty="0"/>
              <a:t>Second level</a:t>
            </a:r>
          </a:p>
          <a:p>
            <a:pPr marL="0" lvl="2" indent="0">
              <a:lnSpc>
                <a:spcPct val="150000"/>
              </a:lnSpc>
              <a:spcBef>
                <a:spcPts val="1000"/>
              </a:spcBef>
              <a:spcAft>
                <a:spcPts val="1200"/>
              </a:spcAft>
              <a:buNone/>
            </a:pPr>
            <a:r>
              <a:rPr lang="en-US" dirty="0"/>
              <a:t>Third level</a:t>
            </a:r>
          </a:p>
          <a:p>
            <a:pPr marL="0" lvl="3" indent="0">
              <a:lnSpc>
                <a:spcPct val="150000"/>
              </a:lnSpc>
              <a:spcBef>
                <a:spcPts val="1000"/>
              </a:spcBef>
              <a:spcAft>
                <a:spcPts val="1200"/>
              </a:spcAft>
              <a:buNone/>
            </a:pPr>
            <a:r>
              <a:rPr lang="en-US" dirty="0"/>
              <a:t>Fourth level</a:t>
            </a:r>
          </a:p>
          <a:p>
            <a:pPr marL="0" lvl="4" indent="0">
              <a:lnSpc>
                <a:spcPct val="150000"/>
              </a:lnSpc>
              <a:spcBef>
                <a:spcPts val="1000"/>
              </a:spcBef>
              <a:spcAft>
                <a:spcPts val="1200"/>
              </a:spcAft>
              <a:buNone/>
            </a:pPr>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b="1"/>
            </a:lvl1pPr>
            <a:lvl2pPr>
              <a:defRPr b="1"/>
            </a:lvl2pPr>
            <a:lvl3pPr>
              <a:defRPr b="1"/>
            </a:lvl3pPr>
            <a:lvl4pPr>
              <a:defRPr b="1"/>
            </a:lvl4pPr>
            <a:lvl5pPr>
              <a:defRPr b="1"/>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10"/>
          </p:nvPr>
        </p:nvSpPr>
        <p:spPr/>
        <p:txBody>
          <a:bodyPr/>
          <a:lstStyle/>
          <a:p>
            <a:fld id="{D36F4532-3937-47D0-A4B9-28950F2A0F15}" type="datetimeFigureOut">
              <a:rPr lang="zh-CN" altLang="en-US" smtClean="0"/>
              <a:t>2021/6/30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037CF7-652E-4B30-8938-4F23CB04BA42}" type="slidenum">
              <a:rPr lang="zh-CN" altLang="en-US" smtClean="0"/>
              <a:t>‹#›</a:t>
            </a:fld>
            <a:endParaRPr lang="zh-CN" altLang="en-US"/>
          </a:p>
        </p:txBody>
      </p:sp>
    </p:spTree>
    <p:extLst>
      <p:ext uri="{BB962C8B-B14F-4D97-AF65-F5344CB8AC3E}">
        <p14:creationId xmlns:p14="http://schemas.microsoft.com/office/powerpoint/2010/main" val="35093813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6/30/2021</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ormAutofit/>
          </a:bodyPr>
          <a:lstStyle/>
          <a:p>
            <a:pPr algn="ctr"/>
            <a:r>
              <a:rPr lang="en-US" altLang="zh-CN" sz="4800" dirty="0">
                <a:solidFill>
                  <a:schemeClr val="bg1"/>
                </a:solidFill>
              </a:rPr>
              <a:t>C++</a:t>
            </a:r>
            <a:r>
              <a:rPr lang="zh-CN" altLang="en-US" sz="4800" dirty="0">
                <a:solidFill>
                  <a:schemeClr val="bg1"/>
                </a:solidFill>
              </a:rPr>
              <a:t>程序设计实践</a:t>
            </a:r>
            <a:endParaRPr lang="en-US" sz="4800" dirty="0">
              <a:solidFill>
                <a:schemeClr val="bg1"/>
              </a:solidFill>
            </a:endParaRPr>
          </a:p>
        </p:txBody>
      </p:sp>
      <p:sp>
        <p:nvSpPr>
          <p:cNvPr id="3" name="Subtitle 2"/>
          <p:cNvSpPr>
            <a:spLocks noGrp="1"/>
          </p:cNvSpPr>
          <p:nvPr>
            <p:ph type="subTitle" idx="4294967295"/>
          </p:nvPr>
        </p:nvSpPr>
        <p:spPr>
          <a:xfrm>
            <a:off x="941705" y="3891915"/>
            <a:ext cx="9582785" cy="1146810"/>
          </a:xfrm>
        </p:spPr>
        <p:txBody>
          <a:bodyPr>
            <a:normAutofit/>
          </a:bodyPr>
          <a:lstStyle/>
          <a:p>
            <a:pPr marL="0" indent="0" algn="ctr">
              <a:buNone/>
            </a:pPr>
            <a:r>
              <a:rPr lang="zh-CN" altLang="en-US"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张延坤</a:t>
            </a:r>
          </a:p>
          <a:p>
            <a:pPr marL="0" indent="0" algn="ctr">
              <a:buNone/>
            </a:pPr>
            <a:r>
              <a:rPr lang="en-US" altLang="zh-CN"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2021-6-30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a:t>
            </a:r>
            <a:r>
              <a:rPr lang="en-US" altLang="zh-CN" dirty="0"/>
              <a:t>N!</a:t>
            </a:r>
            <a:endParaRPr lang="zh-CN" altLang="en-US" dirty="0"/>
          </a:p>
        </p:txBody>
      </p:sp>
      <p:sp>
        <p:nvSpPr>
          <p:cNvPr id="3" name="内容占位符 2"/>
          <p:cNvSpPr>
            <a:spLocks noGrp="1"/>
          </p:cNvSpPr>
          <p:nvPr>
            <p:ph sz="quarter" idx="10"/>
          </p:nvPr>
        </p:nvSpPr>
        <p:spPr>
          <a:xfrm>
            <a:off x="539495" y="1435608"/>
            <a:ext cx="11060321" cy="3977640"/>
          </a:xfrm>
        </p:spPr>
        <p:txBody>
          <a:bodyPr>
            <a:normAutofit/>
          </a:bodyPr>
          <a:lstStyle/>
          <a:p>
            <a:pPr marL="0" indent="0">
              <a:lnSpc>
                <a:spcPct val="150000"/>
              </a:lnSpc>
              <a:buNone/>
            </a:pPr>
            <a:endParaRPr lang="en-US" altLang="zh-CN" sz="2400" dirty="0"/>
          </a:p>
          <a:p>
            <a:pPr>
              <a:lnSpc>
                <a:spcPct val="150000"/>
              </a:lnSpc>
            </a:pPr>
            <a:endParaRPr lang="en-US" altLang="zh-CN" sz="2400" dirty="0"/>
          </a:p>
          <a:p>
            <a:pPr>
              <a:lnSpc>
                <a:spcPct val="150000"/>
              </a:lnSpc>
            </a:pPr>
            <a:endParaRPr lang="zh-CN" altLang="en-US" sz="2400" dirty="0"/>
          </a:p>
        </p:txBody>
      </p:sp>
      <p:pic>
        <p:nvPicPr>
          <p:cNvPr id="5" name="内容占位符 8"/>
          <p:cNvPicPr>
            <a:picLocks noChangeAspect="1"/>
          </p:cNvPicPr>
          <p:nvPr/>
        </p:nvPicPr>
        <p:blipFill>
          <a:blip r:embed="rId2"/>
          <a:stretch>
            <a:fillRect/>
          </a:stretch>
        </p:blipFill>
        <p:spPr>
          <a:xfrm>
            <a:off x="424543" y="1301510"/>
            <a:ext cx="6809770" cy="4674739"/>
          </a:xfrm>
          <a:prstGeom prst="rect">
            <a:avLst/>
          </a:prstGeom>
        </p:spPr>
      </p:pic>
      <p:pic>
        <p:nvPicPr>
          <p:cNvPr id="6" name="图片 5"/>
          <p:cNvPicPr>
            <a:picLocks noChangeAspect="1"/>
          </p:cNvPicPr>
          <p:nvPr/>
        </p:nvPicPr>
        <p:blipFill>
          <a:blip r:embed="rId3"/>
          <a:stretch>
            <a:fillRect/>
          </a:stretch>
        </p:blipFill>
        <p:spPr>
          <a:xfrm>
            <a:off x="7813554" y="2523829"/>
            <a:ext cx="2745397" cy="205904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汉诺塔</a:t>
            </a:r>
          </a:p>
        </p:txBody>
      </p:sp>
      <p:pic>
        <p:nvPicPr>
          <p:cNvPr id="4" name="内容占位符 5"/>
          <p:cNvPicPr>
            <a:picLocks noGrp="1" noChangeAspect="1"/>
          </p:cNvPicPr>
          <p:nvPr>
            <p:ph sz="quarter" idx="10"/>
          </p:nvPr>
        </p:nvPicPr>
        <p:blipFill>
          <a:blip r:embed="rId2"/>
          <a:stretch>
            <a:fillRect/>
          </a:stretch>
        </p:blipFill>
        <p:spPr>
          <a:xfrm>
            <a:off x="757666" y="1304471"/>
            <a:ext cx="6731705" cy="523925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latin typeface="+mn-lt"/>
              </a:rPr>
              <a:t>问题分析</a:t>
            </a:r>
            <a:endParaRPr lang="zh-CN" altLang="en-US" dirty="0"/>
          </a:p>
        </p:txBody>
      </p:sp>
      <p:sp>
        <p:nvSpPr>
          <p:cNvPr id="3" name="内容占位符 2"/>
          <p:cNvSpPr>
            <a:spLocks noGrp="1"/>
          </p:cNvSpPr>
          <p:nvPr>
            <p:ph sz="quarter" idx="10"/>
          </p:nvPr>
        </p:nvSpPr>
        <p:spPr>
          <a:xfrm>
            <a:off x="539496" y="1435608"/>
            <a:ext cx="9224990" cy="3977640"/>
          </a:xfrm>
        </p:spPr>
        <p:txBody>
          <a:bodyPr>
            <a:normAutofit/>
          </a:bodyPr>
          <a:lstStyle/>
          <a:p>
            <a:pPr>
              <a:lnSpc>
                <a:spcPct val="100000"/>
              </a:lnSpc>
              <a:buSzPct val="100000"/>
              <a:buFont typeface="Wingdings" panose="05000000000000000000" pitchFamily="2" charset="2"/>
              <a:buChar char="l"/>
            </a:pPr>
            <a:r>
              <a:rPr lang="zh-CN" altLang="en-US" sz="2800" b="0" dirty="0">
                <a:latin typeface="微软雅黑" panose="020B0503020204020204" pitchFamily="34" charset="-122"/>
                <a:ea typeface="微软雅黑" panose="020B0503020204020204" pitchFamily="34" charset="-122"/>
              </a:rPr>
              <a:t> 解法的基本思想是递归</a:t>
            </a:r>
            <a:endParaRPr lang="en-US" altLang="zh-CN" sz="2800" b="0" dirty="0">
              <a:latin typeface="微软雅黑" panose="020B0503020204020204" pitchFamily="34" charset="-122"/>
              <a:ea typeface="微软雅黑" panose="020B0503020204020204" pitchFamily="34" charset="-122"/>
            </a:endParaRPr>
          </a:p>
          <a:p>
            <a:pPr>
              <a:lnSpc>
                <a:spcPct val="100000"/>
              </a:lnSpc>
              <a:buSzPct val="100000"/>
              <a:buFont typeface="Wingdings" panose="05000000000000000000" pitchFamily="2" charset="2"/>
              <a:buChar char="l"/>
            </a:pPr>
            <a:r>
              <a:rPr lang="zh-CN" altLang="en-US" sz="2800" b="0" dirty="0">
                <a:latin typeface="微软雅黑" panose="020B0503020204020204" pitchFamily="34" charset="-122"/>
                <a:ea typeface="微软雅黑" panose="020B0503020204020204" pitchFamily="34" charset="-122"/>
              </a:rPr>
              <a:t> 假设有</a:t>
            </a:r>
            <a:r>
              <a:rPr lang="en-US" altLang="zh-CN" sz="2800" b="0" dirty="0">
                <a:latin typeface="微软雅黑" panose="020B0503020204020204" pitchFamily="34" charset="-122"/>
                <a:ea typeface="微软雅黑" panose="020B0503020204020204" pitchFamily="34" charset="-122"/>
              </a:rPr>
              <a:t>A</a:t>
            </a:r>
            <a:r>
              <a:rPr lang="zh-CN" altLang="en-US" sz="2800" b="0" dirty="0">
                <a:latin typeface="微软雅黑" panose="020B0503020204020204" pitchFamily="34" charset="-122"/>
                <a:ea typeface="微软雅黑" panose="020B0503020204020204" pitchFamily="34" charset="-122"/>
              </a:rPr>
              <a:t>、</a:t>
            </a:r>
            <a:r>
              <a:rPr lang="en-US" altLang="zh-CN" sz="2800" b="0" dirty="0">
                <a:latin typeface="微软雅黑" panose="020B0503020204020204" pitchFamily="34" charset="-122"/>
                <a:ea typeface="微软雅黑" panose="020B0503020204020204" pitchFamily="34" charset="-122"/>
              </a:rPr>
              <a:t>B</a:t>
            </a:r>
            <a:r>
              <a:rPr lang="zh-CN" altLang="en-US" sz="2800" b="0" dirty="0">
                <a:latin typeface="微软雅黑" panose="020B0503020204020204" pitchFamily="34" charset="-122"/>
                <a:ea typeface="微软雅黑" panose="020B0503020204020204" pitchFamily="34" charset="-122"/>
              </a:rPr>
              <a:t>、</a:t>
            </a:r>
            <a:r>
              <a:rPr lang="en-US" altLang="zh-CN" sz="2800" b="0" dirty="0">
                <a:latin typeface="微软雅黑" panose="020B0503020204020204" pitchFamily="34" charset="-122"/>
                <a:ea typeface="微软雅黑" panose="020B0503020204020204" pitchFamily="34" charset="-122"/>
              </a:rPr>
              <a:t>C</a:t>
            </a:r>
            <a:r>
              <a:rPr lang="zh-CN" altLang="en-US" sz="2800" b="0" dirty="0">
                <a:latin typeface="微软雅黑" panose="020B0503020204020204" pitchFamily="34" charset="-122"/>
                <a:ea typeface="微软雅黑" panose="020B0503020204020204" pitchFamily="34" charset="-122"/>
              </a:rPr>
              <a:t>三个塔，</a:t>
            </a:r>
            <a:r>
              <a:rPr lang="en-US" altLang="zh-CN" sz="2800" b="0" dirty="0">
                <a:latin typeface="微软雅黑" panose="020B0503020204020204" pitchFamily="34" charset="-122"/>
                <a:ea typeface="微软雅黑" panose="020B0503020204020204" pitchFamily="34" charset="-122"/>
              </a:rPr>
              <a:t>A</a:t>
            </a:r>
            <a:r>
              <a:rPr lang="zh-CN" altLang="en-US" sz="2800" b="0" dirty="0">
                <a:latin typeface="微软雅黑" panose="020B0503020204020204" pitchFamily="34" charset="-122"/>
                <a:ea typeface="微软雅黑" panose="020B0503020204020204" pitchFamily="34" charset="-122"/>
              </a:rPr>
              <a:t>塔有</a:t>
            </a:r>
            <a:r>
              <a:rPr lang="en-US" altLang="zh-CN" sz="2800" b="0" dirty="0">
                <a:latin typeface="微软雅黑" panose="020B0503020204020204" pitchFamily="34" charset="-122"/>
                <a:ea typeface="微软雅黑" panose="020B0503020204020204" pitchFamily="34" charset="-122"/>
              </a:rPr>
              <a:t>N</a:t>
            </a:r>
            <a:r>
              <a:rPr lang="zh-CN" altLang="en-US" sz="2800" b="0" dirty="0">
                <a:latin typeface="微软雅黑" panose="020B0503020204020204" pitchFamily="34" charset="-122"/>
                <a:ea typeface="微软雅黑" panose="020B0503020204020204" pitchFamily="34" charset="-122"/>
              </a:rPr>
              <a:t>块盘，目标是把这些盘全部移到</a:t>
            </a:r>
            <a:r>
              <a:rPr lang="en-US" altLang="zh-CN" sz="2800" b="0" dirty="0">
                <a:latin typeface="微软雅黑" panose="020B0503020204020204" pitchFamily="34" charset="-122"/>
                <a:ea typeface="微软雅黑" panose="020B0503020204020204" pitchFamily="34" charset="-122"/>
              </a:rPr>
              <a:t>C</a:t>
            </a:r>
            <a:r>
              <a:rPr lang="zh-CN" altLang="en-US" sz="2800" b="0" dirty="0">
                <a:latin typeface="微软雅黑" panose="020B0503020204020204" pitchFamily="34" charset="-122"/>
                <a:ea typeface="微软雅黑" panose="020B0503020204020204" pitchFamily="34" charset="-122"/>
              </a:rPr>
              <a:t>塔。那么先把</a:t>
            </a:r>
            <a:r>
              <a:rPr lang="en-US" altLang="zh-CN" sz="2800" b="0" dirty="0">
                <a:latin typeface="微软雅黑" panose="020B0503020204020204" pitchFamily="34" charset="-122"/>
                <a:ea typeface="微软雅黑" panose="020B0503020204020204" pitchFamily="34" charset="-122"/>
              </a:rPr>
              <a:t>A</a:t>
            </a:r>
            <a:r>
              <a:rPr lang="zh-CN" altLang="en-US" sz="2800" b="0" dirty="0">
                <a:latin typeface="微软雅黑" panose="020B0503020204020204" pitchFamily="34" charset="-122"/>
                <a:ea typeface="微软雅黑" panose="020B0503020204020204" pitchFamily="34" charset="-122"/>
              </a:rPr>
              <a:t>塔顶部的</a:t>
            </a:r>
            <a:r>
              <a:rPr lang="en-US" altLang="zh-CN" sz="2800" b="0" dirty="0">
                <a:latin typeface="微软雅黑" panose="020B0503020204020204" pitchFamily="34" charset="-122"/>
                <a:ea typeface="微软雅黑" panose="020B0503020204020204" pitchFamily="34" charset="-122"/>
              </a:rPr>
              <a:t>N-1</a:t>
            </a:r>
            <a:r>
              <a:rPr lang="zh-CN" altLang="en-US" sz="2800" b="0" dirty="0">
                <a:latin typeface="微软雅黑" panose="020B0503020204020204" pitchFamily="34" charset="-122"/>
                <a:ea typeface="微软雅黑" panose="020B0503020204020204" pitchFamily="34" charset="-122"/>
              </a:rPr>
              <a:t>块盘移动到</a:t>
            </a:r>
            <a:r>
              <a:rPr lang="en-US" altLang="zh-CN" sz="2800" b="0" dirty="0">
                <a:latin typeface="微软雅黑" panose="020B0503020204020204" pitchFamily="34" charset="-122"/>
                <a:ea typeface="微软雅黑" panose="020B0503020204020204" pitchFamily="34" charset="-122"/>
              </a:rPr>
              <a:t>B</a:t>
            </a:r>
            <a:r>
              <a:rPr lang="zh-CN" altLang="en-US" sz="2800" b="0" dirty="0">
                <a:latin typeface="微软雅黑" panose="020B0503020204020204" pitchFamily="34" charset="-122"/>
                <a:ea typeface="微软雅黑" panose="020B0503020204020204" pitchFamily="34" charset="-122"/>
              </a:rPr>
              <a:t>塔，再把</a:t>
            </a:r>
            <a:r>
              <a:rPr lang="en-US" altLang="zh-CN" sz="2800" b="0" dirty="0">
                <a:latin typeface="微软雅黑" panose="020B0503020204020204" pitchFamily="34" charset="-122"/>
                <a:ea typeface="微软雅黑" panose="020B0503020204020204" pitchFamily="34" charset="-122"/>
              </a:rPr>
              <a:t>A</a:t>
            </a:r>
            <a:r>
              <a:rPr lang="zh-CN" altLang="en-US" sz="2800" b="0" dirty="0">
                <a:latin typeface="微软雅黑" panose="020B0503020204020204" pitchFamily="34" charset="-122"/>
                <a:ea typeface="微软雅黑" panose="020B0503020204020204" pitchFamily="34" charset="-122"/>
              </a:rPr>
              <a:t>塔剩下的大盘移到</a:t>
            </a:r>
            <a:r>
              <a:rPr lang="en-US" altLang="zh-CN" sz="2800" b="0" dirty="0">
                <a:latin typeface="微软雅黑" panose="020B0503020204020204" pitchFamily="34" charset="-122"/>
                <a:ea typeface="微软雅黑" panose="020B0503020204020204" pitchFamily="34" charset="-122"/>
              </a:rPr>
              <a:t>C</a:t>
            </a:r>
            <a:r>
              <a:rPr lang="zh-CN" altLang="en-US" sz="2800" b="0" dirty="0">
                <a:latin typeface="微软雅黑" panose="020B0503020204020204" pitchFamily="34" charset="-122"/>
                <a:ea typeface="微软雅黑" panose="020B0503020204020204" pitchFamily="34" charset="-122"/>
              </a:rPr>
              <a:t>，最后把</a:t>
            </a:r>
            <a:r>
              <a:rPr lang="en-US" altLang="zh-CN" sz="2800" b="0" dirty="0">
                <a:latin typeface="微软雅黑" panose="020B0503020204020204" pitchFamily="34" charset="-122"/>
                <a:ea typeface="微软雅黑" panose="020B0503020204020204" pitchFamily="34" charset="-122"/>
              </a:rPr>
              <a:t>B</a:t>
            </a:r>
            <a:r>
              <a:rPr lang="zh-CN" altLang="en-US" sz="2800" b="0" dirty="0">
                <a:latin typeface="微软雅黑" panose="020B0503020204020204" pitchFamily="34" charset="-122"/>
                <a:ea typeface="微软雅黑" panose="020B0503020204020204" pitchFamily="34" charset="-122"/>
              </a:rPr>
              <a:t>塔的</a:t>
            </a:r>
            <a:r>
              <a:rPr lang="en-US" altLang="zh-CN" sz="2800" b="0" dirty="0">
                <a:latin typeface="微软雅黑" panose="020B0503020204020204" pitchFamily="34" charset="-122"/>
                <a:ea typeface="微软雅黑" panose="020B0503020204020204" pitchFamily="34" charset="-122"/>
              </a:rPr>
              <a:t>N-1</a:t>
            </a:r>
            <a:r>
              <a:rPr lang="zh-CN" altLang="en-US" sz="2800" b="0" dirty="0">
                <a:latin typeface="微软雅黑" panose="020B0503020204020204" pitchFamily="34" charset="-122"/>
                <a:ea typeface="微软雅黑" panose="020B0503020204020204" pitchFamily="34" charset="-122"/>
              </a:rPr>
              <a:t>块盘移到</a:t>
            </a:r>
            <a:r>
              <a:rPr lang="en-US" altLang="zh-CN" sz="2800" b="0" dirty="0">
                <a:latin typeface="微软雅黑" panose="020B0503020204020204" pitchFamily="34" charset="-122"/>
                <a:ea typeface="微软雅黑" panose="020B0503020204020204" pitchFamily="34" charset="-122"/>
              </a:rPr>
              <a:t>C</a:t>
            </a:r>
            <a:r>
              <a:rPr lang="zh-CN" altLang="en-US" sz="2800" b="0" dirty="0">
                <a:latin typeface="微软雅黑" panose="020B0503020204020204" pitchFamily="34" charset="-122"/>
                <a:ea typeface="微软雅黑" panose="020B0503020204020204" pitchFamily="34" charset="-122"/>
              </a:rPr>
              <a:t>。 每次移动多于一块盘时，则再次使用上述算法来移动。</a:t>
            </a:r>
            <a:endParaRPr lang="en-US" altLang="zh-CN" sz="28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算法分析</a:t>
            </a:r>
            <a:r>
              <a:rPr lang="en-US" altLang="zh-CN" dirty="0"/>
              <a:t>(n=3</a:t>
            </a:r>
            <a:r>
              <a:rPr lang="zh-CN" altLang="en-US" dirty="0"/>
              <a:t>）</a:t>
            </a:r>
          </a:p>
        </p:txBody>
      </p:sp>
      <p:sp>
        <p:nvSpPr>
          <p:cNvPr id="3" name="内容占位符 2"/>
          <p:cNvSpPr>
            <a:spLocks noGrp="1"/>
          </p:cNvSpPr>
          <p:nvPr>
            <p:ph sz="quarter" idx="10"/>
          </p:nvPr>
        </p:nvSpPr>
        <p:spPr>
          <a:xfrm>
            <a:off x="539495" y="1435607"/>
            <a:ext cx="10995007" cy="4560243"/>
          </a:xfrm>
        </p:spPr>
        <p:txBody>
          <a:bodyPr>
            <a:normAutofit/>
          </a:bodyPr>
          <a:lstStyle/>
          <a:p>
            <a:endParaRPr lang="zh-CN" altLang="en-US" sz="2400" dirty="0"/>
          </a:p>
        </p:txBody>
      </p:sp>
      <p:pic>
        <p:nvPicPr>
          <p:cNvPr id="4" name="内容占位符 4"/>
          <p:cNvPicPr>
            <a:picLocks noChangeAspect="1"/>
          </p:cNvPicPr>
          <p:nvPr/>
        </p:nvPicPr>
        <p:blipFill>
          <a:blip r:embed="rId3"/>
          <a:stretch>
            <a:fillRect/>
          </a:stretch>
        </p:blipFill>
        <p:spPr>
          <a:xfrm>
            <a:off x="365284" y="1204536"/>
            <a:ext cx="2438981" cy="2665280"/>
          </a:xfrm>
          <a:prstGeom prst="rect">
            <a:avLst/>
          </a:prstGeom>
        </p:spPr>
      </p:pic>
      <p:pic>
        <p:nvPicPr>
          <p:cNvPr id="5" name="图片 4"/>
          <p:cNvPicPr>
            <a:picLocks noChangeAspect="1"/>
          </p:cNvPicPr>
          <p:nvPr/>
        </p:nvPicPr>
        <p:blipFill>
          <a:blip r:embed="rId4"/>
          <a:stretch>
            <a:fillRect/>
          </a:stretch>
        </p:blipFill>
        <p:spPr>
          <a:xfrm>
            <a:off x="365284" y="4036235"/>
            <a:ext cx="2438981" cy="2727358"/>
          </a:xfrm>
          <a:prstGeom prst="rect">
            <a:avLst/>
          </a:prstGeom>
        </p:spPr>
      </p:pic>
      <p:pic>
        <p:nvPicPr>
          <p:cNvPr id="6" name="图片 5"/>
          <p:cNvPicPr>
            <a:picLocks noChangeAspect="1"/>
          </p:cNvPicPr>
          <p:nvPr/>
        </p:nvPicPr>
        <p:blipFill>
          <a:blip r:embed="rId5"/>
          <a:stretch>
            <a:fillRect/>
          </a:stretch>
        </p:blipFill>
        <p:spPr>
          <a:xfrm>
            <a:off x="2951425" y="2065826"/>
            <a:ext cx="2808548" cy="3284099"/>
          </a:xfrm>
          <a:prstGeom prst="rect">
            <a:avLst/>
          </a:prstGeom>
        </p:spPr>
      </p:pic>
      <p:pic>
        <p:nvPicPr>
          <p:cNvPr id="7" name="图片 6"/>
          <p:cNvPicPr>
            <a:picLocks noChangeAspect="1"/>
          </p:cNvPicPr>
          <p:nvPr/>
        </p:nvPicPr>
        <p:blipFill>
          <a:blip r:embed="rId6"/>
          <a:stretch>
            <a:fillRect/>
          </a:stretch>
        </p:blipFill>
        <p:spPr>
          <a:xfrm>
            <a:off x="5907133" y="2065826"/>
            <a:ext cx="2999007" cy="3264899"/>
          </a:xfrm>
          <a:prstGeom prst="rect">
            <a:avLst/>
          </a:prstGeom>
        </p:spPr>
      </p:pic>
      <p:pic>
        <p:nvPicPr>
          <p:cNvPr id="8" name="图片 7"/>
          <p:cNvPicPr>
            <a:picLocks noChangeAspect="1"/>
          </p:cNvPicPr>
          <p:nvPr/>
        </p:nvPicPr>
        <p:blipFill>
          <a:blip r:embed="rId7"/>
          <a:stretch>
            <a:fillRect/>
          </a:stretch>
        </p:blipFill>
        <p:spPr>
          <a:xfrm>
            <a:off x="8961105" y="2065825"/>
            <a:ext cx="2872649" cy="32648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mn-lt"/>
              </a:rPr>
              <a:t>算法设计</a:t>
            </a:r>
            <a:endParaRPr lang="zh-CN" altLang="en-US" dirty="0"/>
          </a:p>
        </p:txBody>
      </p:sp>
      <p:sp>
        <p:nvSpPr>
          <p:cNvPr id="4" name="内容占位符 3"/>
          <p:cNvSpPr>
            <a:spLocks noGrp="1"/>
          </p:cNvSpPr>
          <p:nvPr>
            <p:ph sz="quarter" idx="10"/>
          </p:nvPr>
        </p:nvSpPr>
        <p:spPr>
          <a:xfrm>
            <a:off x="539496" y="1435607"/>
            <a:ext cx="11048070" cy="4974337"/>
          </a:xfrm>
        </p:spPr>
        <p:txBody>
          <a:bodyPr>
            <a:normAutofit fontScale="85000" lnSpcReduction="10000"/>
          </a:bodyPr>
          <a:lstStyle/>
          <a:p>
            <a:pPr>
              <a:lnSpc>
                <a:spcPct val="100000"/>
              </a:lnSpc>
              <a:buSzPct val="80000"/>
              <a:buFont typeface="Wingdings" panose="05000000000000000000" pitchFamily="2" charset="2"/>
              <a:buChar char="l"/>
            </a:pPr>
            <a:r>
              <a:rPr lang="zh-CN" altLang="en-US" sz="3300" b="0" dirty="0">
                <a:latin typeface="微软雅黑" panose="020B0503020204020204" pitchFamily="34" charset="-122"/>
                <a:ea typeface="微软雅黑" panose="020B0503020204020204" pitchFamily="34" charset="-122"/>
              </a:rPr>
              <a:t>输入数据</a:t>
            </a:r>
            <a:endParaRPr lang="en-US" altLang="zh-CN" sz="3300" b="0" dirty="0">
              <a:latin typeface="微软雅黑" panose="020B0503020204020204" pitchFamily="34" charset="-122"/>
              <a:ea typeface="微软雅黑" panose="020B0503020204020204" pitchFamily="34" charset="-122"/>
            </a:endParaRPr>
          </a:p>
          <a:p>
            <a:pPr marL="457200" lvl="1" indent="0">
              <a:lnSpc>
                <a:spcPct val="100000"/>
              </a:lnSpc>
              <a:buSzPct val="80000"/>
              <a:buNone/>
            </a:pPr>
            <a:r>
              <a:rPr lang="zh-CN" altLang="en-US" sz="3300" b="0" dirty="0">
                <a:latin typeface="微软雅黑" panose="020B0503020204020204" pitchFamily="34" charset="-122"/>
                <a:ea typeface="微软雅黑" panose="020B0503020204020204" pitchFamily="34" charset="-122"/>
              </a:rPr>
              <a:t> 输入盘子的个数</a:t>
            </a:r>
            <a:r>
              <a:rPr lang="en-US" altLang="zh-CN" sz="3300" b="0" dirty="0">
                <a:latin typeface="微软雅黑" panose="020B0503020204020204" pitchFamily="34" charset="-122"/>
                <a:ea typeface="微软雅黑" panose="020B0503020204020204" pitchFamily="34" charset="-122"/>
              </a:rPr>
              <a:t>n</a:t>
            </a:r>
          </a:p>
          <a:p>
            <a:pPr>
              <a:lnSpc>
                <a:spcPct val="100000"/>
              </a:lnSpc>
              <a:buSzPct val="80000"/>
              <a:buFont typeface="Wingdings" panose="05000000000000000000" pitchFamily="2" charset="2"/>
              <a:buChar char="l"/>
            </a:pPr>
            <a:r>
              <a:rPr lang="zh-CN" altLang="en-US" sz="3300" b="0" dirty="0">
                <a:latin typeface="微软雅黑" panose="020B0503020204020204" pitchFamily="34" charset="-122"/>
                <a:ea typeface="微软雅黑" panose="020B0503020204020204" pitchFamily="34" charset="-122"/>
              </a:rPr>
              <a:t>处理数据</a:t>
            </a:r>
            <a:endParaRPr lang="en-US" altLang="zh-CN" sz="3300" b="0" dirty="0">
              <a:latin typeface="微软雅黑" panose="020B0503020204020204" pitchFamily="34" charset="-122"/>
              <a:ea typeface="微软雅黑" panose="020B0503020204020204" pitchFamily="34" charset="-122"/>
            </a:endParaRPr>
          </a:p>
          <a:p>
            <a:pPr marL="457200" lvl="1" indent="0">
              <a:lnSpc>
                <a:spcPct val="100000"/>
              </a:lnSpc>
              <a:buSzPct val="80000"/>
              <a:buNone/>
            </a:pPr>
            <a:r>
              <a:rPr lang="zh-CN" altLang="en-US" sz="3300" b="0" dirty="0">
                <a:latin typeface="微软雅黑" panose="020B0503020204020204" pitchFamily="34" charset="-122"/>
                <a:ea typeface="微软雅黑" panose="020B0503020204020204" pitchFamily="34" charset="-122"/>
              </a:rPr>
              <a:t> ①  如果盘子数为</a:t>
            </a:r>
            <a:r>
              <a:rPr lang="en-US" altLang="zh-CN" sz="3300" b="0" dirty="0">
                <a:latin typeface="微软雅黑" panose="020B0503020204020204" pitchFamily="34" charset="-122"/>
                <a:ea typeface="微软雅黑" panose="020B0503020204020204" pitchFamily="34" charset="-122"/>
              </a:rPr>
              <a:t>1</a:t>
            </a:r>
            <a:r>
              <a:rPr lang="zh-CN" altLang="en-US" sz="3300" b="0" dirty="0">
                <a:latin typeface="微软雅黑" panose="020B0503020204020204" pitchFamily="34" charset="-122"/>
                <a:ea typeface="微软雅黑" panose="020B0503020204020204" pitchFamily="34" charset="-122"/>
              </a:rPr>
              <a:t>，把这个盘子从</a:t>
            </a:r>
            <a:r>
              <a:rPr lang="en-US" altLang="zh-CN" sz="3300" b="0" dirty="0">
                <a:latin typeface="微软雅黑" panose="020B0503020204020204" pitchFamily="34" charset="-122"/>
                <a:ea typeface="微软雅黑" panose="020B0503020204020204" pitchFamily="34" charset="-122"/>
              </a:rPr>
              <a:t>A</a:t>
            </a:r>
            <a:r>
              <a:rPr lang="zh-CN" altLang="en-US" sz="3300" b="0" dirty="0">
                <a:latin typeface="微软雅黑" panose="020B0503020204020204" pitchFamily="34" charset="-122"/>
                <a:ea typeface="微软雅黑" panose="020B0503020204020204" pitchFamily="34" charset="-122"/>
              </a:rPr>
              <a:t>移到</a:t>
            </a:r>
            <a:r>
              <a:rPr lang="en-US" altLang="zh-CN" sz="3300" b="0" dirty="0">
                <a:latin typeface="微软雅黑" panose="020B0503020204020204" pitchFamily="34" charset="-122"/>
                <a:ea typeface="微软雅黑" panose="020B0503020204020204" pitchFamily="34" charset="-122"/>
              </a:rPr>
              <a:t>C</a:t>
            </a:r>
          </a:p>
          <a:p>
            <a:pPr marL="457200" lvl="1" indent="0">
              <a:lnSpc>
                <a:spcPct val="100000"/>
              </a:lnSpc>
              <a:buSzPct val="80000"/>
              <a:buNone/>
            </a:pPr>
            <a:r>
              <a:rPr lang="zh-CN" altLang="en-US" sz="3300" b="0" dirty="0">
                <a:latin typeface="微软雅黑" panose="020B0503020204020204" pitchFamily="34" charset="-122"/>
                <a:ea typeface="微软雅黑" panose="020B0503020204020204" pitchFamily="34" charset="-122"/>
              </a:rPr>
              <a:t> ②  如果盘子数大于</a:t>
            </a:r>
            <a:r>
              <a:rPr lang="en-US" altLang="zh-CN" sz="3300" b="0" dirty="0">
                <a:latin typeface="微软雅黑" panose="020B0503020204020204" pitchFamily="34" charset="-122"/>
                <a:ea typeface="微软雅黑" panose="020B0503020204020204" pitchFamily="34" charset="-122"/>
              </a:rPr>
              <a:t>1</a:t>
            </a:r>
            <a:r>
              <a:rPr lang="zh-CN" altLang="en-US" sz="3300" b="0" dirty="0">
                <a:latin typeface="微软雅黑" panose="020B0503020204020204" pitchFamily="34" charset="-122"/>
                <a:ea typeface="微软雅黑" panose="020B0503020204020204" pitchFamily="34" charset="-122"/>
              </a:rPr>
              <a:t>，把</a:t>
            </a:r>
            <a:r>
              <a:rPr lang="en-US" altLang="zh-CN" sz="3300" b="0" dirty="0">
                <a:latin typeface="微软雅黑" panose="020B0503020204020204" pitchFamily="34" charset="-122"/>
                <a:ea typeface="微软雅黑" panose="020B0503020204020204" pitchFamily="34" charset="-122"/>
              </a:rPr>
              <a:t>A</a:t>
            </a:r>
            <a:r>
              <a:rPr lang="zh-CN" altLang="en-US" sz="3300" b="0" dirty="0">
                <a:latin typeface="微软雅黑" panose="020B0503020204020204" pitchFamily="34" charset="-122"/>
                <a:ea typeface="微软雅黑" panose="020B0503020204020204" pitchFamily="34" charset="-122"/>
              </a:rPr>
              <a:t>上的</a:t>
            </a:r>
            <a:r>
              <a:rPr lang="en-US" altLang="zh-CN" sz="3300" b="0" dirty="0">
                <a:latin typeface="微软雅黑" panose="020B0503020204020204" pitchFamily="34" charset="-122"/>
                <a:ea typeface="微软雅黑" panose="020B0503020204020204" pitchFamily="34" charset="-122"/>
              </a:rPr>
              <a:t>n-1</a:t>
            </a:r>
            <a:r>
              <a:rPr lang="zh-CN" altLang="en-US" sz="3300" b="0" dirty="0">
                <a:latin typeface="微软雅黑" panose="020B0503020204020204" pitchFamily="34" charset="-122"/>
                <a:ea typeface="微软雅黑" panose="020B0503020204020204" pitchFamily="34" charset="-122"/>
              </a:rPr>
              <a:t>个盘子从</a:t>
            </a:r>
            <a:r>
              <a:rPr lang="en-US" altLang="zh-CN" sz="3300" b="0" dirty="0">
                <a:latin typeface="微软雅黑" panose="020B0503020204020204" pitchFamily="34" charset="-122"/>
                <a:ea typeface="微软雅黑" panose="020B0503020204020204" pitchFamily="34" charset="-122"/>
              </a:rPr>
              <a:t>A</a:t>
            </a:r>
            <a:r>
              <a:rPr lang="zh-CN" altLang="en-US" sz="3300" b="0" dirty="0">
                <a:latin typeface="微软雅黑" panose="020B0503020204020204" pitchFamily="34" charset="-122"/>
                <a:ea typeface="微软雅黑" panose="020B0503020204020204" pitchFamily="34" charset="-122"/>
              </a:rPr>
              <a:t>移动到</a:t>
            </a:r>
            <a:r>
              <a:rPr lang="en-US" altLang="zh-CN" sz="3300" b="0" dirty="0">
                <a:latin typeface="微软雅黑" panose="020B0503020204020204" pitchFamily="34" charset="-122"/>
                <a:ea typeface="微软雅黑" panose="020B0503020204020204" pitchFamily="34" charset="-122"/>
              </a:rPr>
              <a:t>B</a:t>
            </a:r>
            <a:r>
              <a:rPr lang="zh-CN" altLang="en-US" sz="3300" b="0" dirty="0">
                <a:latin typeface="微软雅黑" panose="020B0503020204020204" pitchFamily="34" charset="-122"/>
                <a:ea typeface="微软雅黑" panose="020B0503020204020204" pitchFamily="34" charset="-122"/>
              </a:rPr>
              <a:t>（通过</a:t>
            </a:r>
            <a:r>
              <a:rPr lang="en-US" altLang="zh-CN" sz="3300" b="0" dirty="0">
                <a:latin typeface="微软雅黑" panose="020B0503020204020204" pitchFamily="34" charset="-122"/>
                <a:ea typeface="微软雅黑" panose="020B0503020204020204" pitchFamily="34" charset="-122"/>
              </a:rPr>
              <a:t>C</a:t>
            </a:r>
            <a:r>
              <a:rPr lang="zh-CN" altLang="en-US" sz="3300" b="0" dirty="0">
                <a:latin typeface="微软雅黑" panose="020B0503020204020204" pitchFamily="34" charset="-122"/>
                <a:ea typeface="微软雅黑" panose="020B0503020204020204" pitchFamily="34" charset="-122"/>
              </a:rPr>
              <a:t>过渡）</a:t>
            </a:r>
            <a:endParaRPr lang="en-US" altLang="zh-CN" sz="3300" b="0" dirty="0">
              <a:latin typeface="微软雅黑" panose="020B0503020204020204" pitchFamily="34" charset="-122"/>
              <a:ea typeface="微软雅黑" panose="020B0503020204020204" pitchFamily="34" charset="-122"/>
            </a:endParaRPr>
          </a:p>
          <a:p>
            <a:pPr marL="457200" lvl="1" indent="0">
              <a:lnSpc>
                <a:spcPct val="100000"/>
              </a:lnSpc>
              <a:buSzPct val="80000"/>
              <a:buNone/>
            </a:pPr>
            <a:r>
              <a:rPr lang="zh-CN" altLang="en-US" sz="3300" b="0" dirty="0">
                <a:latin typeface="微软雅黑" panose="020B0503020204020204" pitchFamily="34" charset="-122"/>
                <a:ea typeface="微软雅黑" panose="020B0503020204020204" pitchFamily="34" charset="-122"/>
              </a:rPr>
              <a:t> ③  把</a:t>
            </a:r>
            <a:r>
              <a:rPr lang="en-US" altLang="zh-CN" sz="3300" b="0" dirty="0">
                <a:latin typeface="微软雅黑" panose="020B0503020204020204" pitchFamily="34" charset="-122"/>
                <a:ea typeface="微软雅黑" panose="020B0503020204020204" pitchFamily="34" charset="-122"/>
              </a:rPr>
              <a:t>A</a:t>
            </a:r>
            <a:r>
              <a:rPr lang="zh-CN" altLang="en-US" sz="3300" b="0" dirty="0">
                <a:latin typeface="微软雅黑" panose="020B0503020204020204" pitchFamily="34" charset="-122"/>
                <a:ea typeface="微软雅黑" panose="020B0503020204020204" pitchFamily="34" charset="-122"/>
              </a:rPr>
              <a:t>上的最后一个盘子从</a:t>
            </a:r>
            <a:r>
              <a:rPr lang="en-US" altLang="zh-CN" sz="3300" b="0" dirty="0">
                <a:latin typeface="微软雅黑" panose="020B0503020204020204" pitchFamily="34" charset="-122"/>
                <a:ea typeface="微软雅黑" panose="020B0503020204020204" pitchFamily="34" charset="-122"/>
              </a:rPr>
              <a:t>A</a:t>
            </a:r>
            <a:r>
              <a:rPr lang="zh-CN" altLang="en-US" sz="3300" b="0" dirty="0">
                <a:latin typeface="微软雅黑" panose="020B0503020204020204" pitchFamily="34" charset="-122"/>
                <a:ea typeface="微软雅黑" panose="020B0503020204020204" pitchFamily="34" charset="-122"/>
              </a:rPr>
              <a:t>移动到</a:t>
            </a:r>
            <a:r>
              <a:rPr lang="en-US" altLang="zh-CN" sz="3300" b="0" dirty="0">
                <a:latin typeface="微软雅黑" panose="020B0503020204020204" pitchFamily="34" charset="-122"/>
                <a:ea typeface="微软雅黑" panose="020B0503020204020204" pitchFamily="34" charset="-122"/>
              </a:rPr>
              <a:t>C</a:t>
            </a:r>
          </a:p>
          <a:p>
            <a:pPr marL="457200" lvl="1" indent="0">
              <a:lnSpc>
                <a:spcPct val="100000"/>
              </a:lnSpc>
              <a:buSzPct val="80000"/>
              <a:buNone/>
            </a:pPr>
            <a:r>
              <a:rPr lang="zh-CN" altLang="en-US" sz="3300" b="0" dirty="0">
                <a:latin typeface="微软雅黑" panose="020B0503020204020204" pitchFamily="34" charset="-122"/>
                <a:ea typeface="微软雅黑" panose="020B0503020204020204" pitchFamily="34" charset="-122"/>
              </a:rPr>
              <a:t> ④  把</a:t>
            </a:r>
            <a:r>
              <a:rPr lang="en-US" altLang="zh-CN" sz="3300" b="0" dirty="0">
                <a:latin typeface="微软雅黑" panose="020B0503020204020204" pitchFamily="34" charset="-122"/>
                <a:ea typeface="微软雅黑" panose="020B0503020204020204" pitchFamily="34" charset="-122"/>
              </a:rPr>
              <a:t>B</a:t>
            </a:r>
            <a:r>
              <a:rPr lang="zh-CN" altLang="en-US" sz="3300" b="0" dirty="0">
                <a:latin typeface="微软雅黑" panose="020B0503020204020204" pitchFamily="34" charset="-122"/>
                <a:ea typeface="微软雅黑" panose="020B0503020204020204" pitchFamily="34" charset="-122"/>
              </a:rPr>
              <a:t>上的</a:t>
            </a:r>
            <a:r>
              <a:rPr lang="en-US" altLang="zh-CN" sz="3300" b="0" dirty="0">
                <a:latin typeface="微软雅黑" panose="020B0503020204020204" pitchFamily="34" charset="-122"/>
                <a:ea typeface="微软雅黑" panose="020B0503020204020204" pitchFamily="34" charset="-122"/>
              </a:rPr>
              <a:t>n-1</a:t>
            </a:r>
            <a:r>
              <a:rPr lang="zh-CN" altLang="en-US" sz="3300" b="0" dirty="0">
                <a:latin typeface="微软雅黑" panose="020B0503020204020204" pitchFamily="34" charset="-122"/>
                <a:ea typeface="微软雅黑" panose="020B0503020204020204" pitchFamily="34" charset="-122"/>
              </a:rPr>
              <a:t>个盘子从</a:t>
            </a:r>
            <a:r>
              <a:rPr lang="en-US" altLang="zh-CN" sz="3300" b="0" dirty="0">
                <a:latin typeface="微软雅黑" panose="020B0503020204020204" pitchFamily="34" charset="-122"/>
                <a:ea typeface="微软雅黑" panose="020B0503020204020204" pitchFamily="34" charset="-122"/>
              </a:rPr>
              <a:t>B</a:t>
            </a:r>
            <a:r>
              <a:rPr lang="zh-CN" altLang="en-US" sz="3300" b="0" dirty="0">
                <a:latin typeface="微软雅黑" panose="020B0503020204020204" pitchFamily="34" charset="-122"/>
                <a:ea typeface="微软雅黑" panose="020B0503020204020204" pitchFamily="34" charset="-122"/>
              </a:rPr>
              <a:t>移动到</a:t>
            </a:r>
            <a:r>
              <a:rPr lang="en-US" altLang="zh-CN" sz="3300" b="0" dirty="0">
                <a:latin typeface="微软雅黑" panose="020B0503020204020204" pitchFamily="34" charset="-122"/>
                <a:ea typeface="微软雅黑" panose="020B0503020204020204" pitchFamily="34" charset="-122"/>
              </a:rPr>
              <a:t>C</a:t>
            </a:r>
            <a:r>
              <a:rPr lang="zh-CN" altLang="en-US" sz="3300" b="0" dirty="0">
                <a:latin typeface="微软雅黑" panose="020B0503020204020204" pitchFamily="34" charset="-122"/>
                <a:ea typeface="微软雅黑" panose="020B0503020204020204" pitchFamily="34" charset="-122"/>
              </a:rPr>
              <a:t>（通过</a:t>
            </a:r>
            <a:r>
              <a:rPr lang="en-US" altLang="zh-CN" sz="3300" b="0" dirty="0">
                <a:latin typeface="微软雅黑" panose="020B0503020204020204" pitchFamily="34" charset="-122"/>
                <a:ea typeface="微软雅黑" panose="020B0503020204020204" pitchFamily="34" charset="-122"/>
              </a:rPr>
              <a:t>A</a:t>
            </a:r>
            <a:r>
              <a:rPr lang="zh-CN" altLang="en-US" sz="3300" b="0" dirty="0">
                <a:latin typeface="微软雅黑" panose="020B0503020204020204" pitchFamily="34" charset="-122"/>
                <a:ea typeface="微软雅黑" panose="020B0503020204020204" pitchFamily="34" charset="-122"/>
              </a:rPr>
              <a:t>过渡）</a:t>
            </a:r>
            <a:endParaRPr lang="en-US" altLang="zh-CN" sz="3300" b="0" dirty="0">
              <a:latin typeface="微软雅黑" panose="020B0503020204020204" pitchFamily="34" charset="-122"/>
              <a:ea typeface="微软雅黑" panose="020B0503020204020204" pitchFamily="34" charset="-122"/>
            </a:endParaRPr>
          </a:p>
          <a:p>
            <a:pPr>
              <a:lnSpc>
                <a:spcPct val="100000"/>
              </a:lnSpc>
              <a:buSzPct val="80000"/>
              <a:buFont typeface="Wingdings" panose="05000000000000000000" pitchFamily="2" charset="2"/>
              <a:buChar char="l"/>
            </a:pPr>
            <a:r>
              <a:rPr lang="zh-CN" altLang="en-US" sz="3300" b="0" dirty="0">
                <a:latin typeface="微软雅黑" panose="020B0503020204020204" pitchFamily="34" charset="-122"/>
                <a:ea typeface="微软雅黑" panose="020B0503020204020204" pitchFamily="34" charset="-122"/>
              </a:rPr>
              <a:t>输出数据</a:t>
            </a:r>
            <a:endParaRPr lang="en-US" altLang="zh-CN" sz="3300" b="0" dirty="0">
              <a:latin typeface="微软雅黑" panose="020B0503020204020204" pitchFamily="34" charset="-122"/>
              <a:ea typeface="微软雅黑" panose="020B0503020204020204" pitchFamily="34" charset="-122"/>
            </a:endParaRPr>
          </a:p>
          <a:p>
            <a:pPr marL="457200" lvl="1" indent="0">
              <a:lnSpc>
                <a:spcPct val="100000"/>
              </a:lnSpc>
              <a:buSzPct val="80000"/>
              <a:buNone/>
            </a:pPr>
            <a:r>
              <a:rPr lang="zh-CN" altLang="en-US" sz="3300" b="0" dirty="0">
                <a:latin typeface="微软雅黑" panose="020B0503020204020204" pitchFamily="34" charset="-122"/>
                <a:ea typeface="微软雅黑" panose="020B0503020204020204" pitchFamily="34" charset="-122"/>
              </a:rPr>
              <a:t> 根据输出格式要求，打印出按键情况</a:t>
            </a:r>
            <a:endParaRPr lang="en-US" altLang="zh-CN" sz="3300" b="0"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p>
        </p:txBody>
      </p:sp>
      <p:sp>
        <p:nvSpPr>
          <p:cNvPr id="4" name="内容占位符 3"/>
          <p:cNvSpPr>
            <a:spLocks noGrp="1"/>
          </p:cNvSpPr>
          <p:nvPr>
            <p:ph sz="quarter" idx="10"/>
          </p:nvPr>
        </p:nvSpPr>
        <p:spPr/>
        <p:txBody>
          <a:bodyPr/>
          <a:lstStyle/>
          <a:p>
            <a:endParaRPr lang="zh-CN" altLang="en-US"/>
          </a:p>
        </p:txBody>
      </p:sp>
      <p:pic>
        <p:nvPicPr>
          <p:cNvPr id="6" name="内容占位符 3"/>
          <p:cNvPicPr>
            <a:picLocks noChangeAspect="1"/>
          </p:cNvPicPr>
          <p:nvPr/>
        </p:nvPicPr>
        <p:blipFill>
          <a:blip r:embed="rId2"/>
          <a:stretch>
            <a:fillRect/>
          </a:stretch>
        </p:blipFill>
        <p:spPr>
          <a:xfrm>
            <a:off x="645130" y="1243187"/>
            <a:ext cx="8695675" cy="2849311"/>
          </a:xfrm>
          <a:prstGeom prst="rect">
            <a:avLst/>
          </a:prstGeom>
        </p:spPr>
      </p:pic>
      <p:pic>
        <p:nvPicPr>
          <p:cNvPr id="8" name="图片 7"/>
          <p:cNvPicPr>
            <a:picLocks noChangeAspect="1"/>
          </p:cNvPicPr>
          <p:nvPr/>
        </p:nvPicPr>
        <p:blipFill rotWithShape="1">
          <a:blip r:embed="rId3"/>
          <a:srcRect r="5997"/>
          <a:stretch>
            <a:fillRect/>
          </a:stretch>
        </p:blipFill>
        <p:spPr>
          <a:xfrm>
            <a:off x="645130" y="4273366"/>
            <a:ext cx="8677290" cy="212743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优化算法</a:t>
            </a:r>
          </a:p>
        </p:txBody>
      </p:sp>
      <p:pic>
        <p:nvPicPr>
          <p:cNvPr id="4" name="内容占位符 6"/>
          <p:cNvPicPr>
            <a:picLocks noGrp="1" noChangeAspect="1"/>
          </p:cNvPicPr>
          <p:nvPr>
            <p:ph sz="quarter" idx="10"/>
          </p:nvPr>
        </p:nvPicPr>
        <p:blipFill>
          <a:blip r:embed="rId2"/>
          <a:stretch>
            <a:fillRect/>
          </a:stretch>
        </p:blipFill>
        <p:spPr>
          <a:xfrm>
            <a:off x="602358" y="1541145"/>
            <a:ext cx="10987283" cy="422871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代码</a:t>
            </a:r>
          </a:p>
        </p:txBody>
      </p:sp>
      <p:pic>
        <p:nvPicPr>
          <p:cNvPr id="9" name="内容占位符 8"/>
          <p:cNvPicPr>
            <a:picLocks noGrp="1" noChangeAspect="1"/>
          </p:cNvPicPr>
          <p:nvPr>
            <p:ph sz="quarter" idx="10"/>
          </p:nvPr>
        </p:nvPicPr>
        <p:blipFill>
          <a:blip r:embed="rId2">
            <a:extLst>
              <a:ext uri="{28A0092B-C50C-407E-A947-70E740481C1C}">
                <a14:useLocalDpi xmlns:a14="http://schemas.microsoft.com/office/drawing/2010/main" val="0"/>
              </a:ext>
            </a:extLst>
          </a:blip>
          <a:stretch>
            <a:fillRect/>
          </a:stretch>
        </p:blipFill>
        <p:spPr>
          <a:xfrm>
            <a:off x="521207" y="1348824"/>
            <a:ext cx="9288999" cy="526853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5B5978E-8FFD-4AF6-8565-4094B3202A4D}"/>
              </a:ext>
            </a:extLst>
          </p:cNvPr>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Aft>
                <a:spcPct val="0"/>
              </a:spcAft>
            </a:pPr>
            <a:r>
              <a:rPr lang="en-US" altLang="zh-CN" dirty="0">
                <a:latin typeface="+mn-lt"/>
              </a:rPr>
              <a:t>24</a:t>
            </a:r>
            <a:r>
              <a:rPr lang="zh-CN" altLang="en-US" dirty="0">
                <a:latin typeface="+mn-lt"/>
              </a:rPr>
              <a:t>点游戏</a:t>
            </a:r>
            <a:endParaRPr lang="zh-CN" altLang="zh-CN" dirty="0">
              <a:latin typeface="+mn-lt"/>
            </a:endParaRPr>
          </a:p>
        </p:txBody>
      </p:sp>
      <p:sp>
        <p:nvSpPr>
          <p:cNvPr id="5" name="Rectangle 2">
            <a:extLst>
              <a:ext uri="{FF2B5EF4-FFF2-40B4-BE49-F238E27FC236}">
                <a16:creationId xmlns:a16="http://schemas.microsoft.com/office/drawing/2014/main" id="{E3DAF2F5-B762-4585-B85B-D5E23520E25A}"/>
              </a:ext>
            </a:extLst>
          </p:cNvPr>
          <p:cNvSpPr>
            <a:spLocks noGrp="1" noChangeArrowheads="1"/>
          </p:cNvSpPr>
          <p:nvPr>
            <p:ph sz="quarter" idx="10"/>
          </p:nvPr>
        </p:nvSpPr>
        <p:spPr bwMode="auto">
          <a:xfrm>
            <a:off x="539496" y="1086364"/>
            <a:ext cx="1104807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2800" b="0" dirty="0">
                <a:solidFill>
                  <a:schemeClr val="accent1">
                    <a:lumMod val="75000"/>
                  </a:schemeClr>
                </a:solidFill>
                <a:latin typeface="微软雅黑" panose="020B0503020204020204" pitchFamily="34" charset="-122"/>
                <a:ea typeface="微软雅黑" panose="020B0503020204020204" pitchFamily="34" charset="-122"/>
              </a:rPr>
              <a:t>问题描述：给出</a:t>
            </a:r>
            <a:r>
              <a:rPr lang="en-US" altLang="zh-CN" sz="2800" b="0" dirty="0">
                <a:solidFill>
                  <a:schemeClr val="accent1">
                    <a:lumMod val="75000"/>
                  </a:schemeClr>
                </a:solidFill>
                <a:latin typeface="微软雅黑" panose="020B0503020204020204" pitchFamily="34" charset="-122"/>
                <a:ea typeface="微软雅黑" panose="020B0503020204020204" pitchFamily="34" charset="-122"/>
              </a:rPr>
              <a:t>4</a:t>
            </a:r>
            <a:r>
              <a:rPr lang="zh-CN" altLang="en-US" sz="2800" b="0" dirty="0">
                <a:solidFill>
                  <a:schemeClr val="accent1">
                    <a:lumMod val="75000"/>
                  </a:schemeClr>
                </a:solidFill>
                <a:latin typeface="微软雅黑" panose="020B0503020204020204" pitchFamily="34" charset="-122"/>
                <a:ea typeface="微软雅黑" panose="020B0503020204020204" pitchFamily="34" charset="-122"/>
              </a:rPr>
              <a:t>个</a:t>
            </a:r>
            <a:r>
              <a:rPr lang="en-US" altLang="zh-CN" sz="2800" b="0" dirty="0">
                <a:solidFill>
                  <a:schemeClr val="accent1">
                    <a:lumMod val="75000"/>
                  </a:schemeClr>
                </a:solidFill>
                <a:latin typeface="微软雅黑" panose="020B0503020204020204" pitchFamily="34" charset="-122"/>
                <a:ea typeface="微软雅黑" panose="020B0503020204020204" pitchFamily="34" charset="-122"/>
              </a:rPr>
              <a:t>1-10</a:t>
            </a:r>
            <a:r>
              <a:rPr lang="zh-CN" altLang="en-US" sz="2800" b="0" dirty="0">
                <a:solidFill>
                  <a:schemeClr val="accent1">
                    <a:lumMod val="75000"/>
                  </a:schemeClr>
                </a:solidFill>
                <a:latin typeface="微软雅黑" panose="020B0503020204020204" pitchFamily="34" charset="-122"/>
                <a:ea typeface="微软雅黑" panose="020B0503020204020204" pitchFamily="34" charset="-122"/>
              </a:rPr>
              <a:t>的数字，通过加减乘除，得到数字为</a:t>
            </a:r>
            <a:r>
              <a:rPr lang="en-US" altLang="zh-CN" sz="2800" b="0" dirty="0">
                <a:solidFill>
                  <a:schemeClr val="accent1">
                    <a:lumMod val="75000"/>
                  </a:schemeClr>
                </a:solidFill>
                <a:latin typeface="微软雅黑" panose="020B0503020204020204" pitchFamily="34" charset="-122"/>
                <a:ea typeface="微软雅黑" panose="020B0503020204020204" pitchFamily="34" charset="-122"/>
              </a:rPr>
              <a:t>24</a:t>
            </a:r>
            <a:r>
              <a:rPr lang="zh-CN" altLang="en-US" sz="2800" b="0" dirty="0">
                <a:solidFill>
                  <a:schemeClr val="accent1">
                    <a:lumMod val="75000"/>
                  </a:schemeClr>
                </a:solidFill>
                <a:latin typeface="微软雅黑" panose="020B0503020204020204" pitchFamily="34" charset="-122"/>
                <a:ea typeface="微软雅黑" panose="020B0503020204020204" pitchFamily="34" charset="-122"/>
              </a:rPr>
              <a:t>就算胜利</a:t>
            </a:r>
            <a:endParaRPr lang="en-US" altLang="zh-CN" sz="2800" b="0" dirty="0">
              <a:solidFill>
                <a:schemeClr val="accent1">
                  <a:lumMod val="75000"/>
                </a:schemeClr>
              </a:solidFill>
              <a:latin typeface="微软雅黑" panose="020B0503020204020204" pitchFamily="34" charset="-122"/>
              <a:ea typeface="微软雅黑" panose="020B0503020204020204" pitchFamily="34" charset="-122"/>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2800" b="0" dirty="0">
                <a:solidFill>
                  <a:schemeClr val="accent1">
                    <a:lumMod val="75000"/>
                  </a:schemeClr>
                </a:solidFill>
                <a:latin typeface="微软雅黑" panose="020B0503020204020204" pitchFamily="34" charset="-122"/>
                <a:ea typeface="微软雅黑" panose="020B0503020204020204" pitchFamily="34" charset="-122"/>
              </a:rPr>
              <a:t>输入：</a:t>
            </a:r>
            <a:br>
              <a:rPr lang="zh-CN" altLang="en-US" sz="2800" b="0" dirty="0">
                <a:solidFill>
                  <a:schemeClr val="accent1">
                    <a:lumMod val="75000"/>
                  </a:schemeClr>
                </a:solidFill>
                <a:latin typeface="微软雅黑" panose="020B0503020204020204" pitchFamily="34" charset="-122"/>
                <a:ea typeface="微软雅黑" panose="020B0503020204020204" pitchFamily="34" charset="-122"/>
              </a:rPr>
            </a:br>
            <a:r>
              <a:rPr lang="en-US" altLang="zh-CN" sz="2800" b="0" dirty="0">
                <a:solidFill>
                  <a:schemeClr val="accent1">
                    <a:lumMod val="75000"/>
                  </a:schemeClr>
                </a:solidFill>
                <a:latin typeface="微软雅黑" panose="020B0503020204020204" pitchFamily="34" charset="-122"/>
                <a:ea typeface="微软雅黑" panose="020B0503020204020204" pitchFamily="34" charset="-122"/>
              </a:rPr>
              <a:t>4</a:t>
            </a:r>
            <a:r>
              <a:rPr lang="zh-CN" altLang="en-US" sz="2800" b="0" dirty="0">
                <a:solidFill>
                  <a:schemeClr val="accent1">
                    <a:lumMod val="75000"/>
                  </a:schemeClr>
                </a:solidFill>
                <a:latin typeface="微软雅黑" panose="020B0503020204020204" pitchFamily="34" charset="-122"/>
                <a:ea typeface="微软雅黑" panose="020B0503020204020204" pitchFamily="34" charset="-122"/>
              </a:rPr>
              <a:t>个</a:t>
            </a:r>
            <a:r>
              <a:rPr lang="en-US" altLang="zh-CN" sz="2800" b="0" dirty="0">
                <a:solidFill>
                  <a:schemeClr val="accent1">
                    <a:lumMod val="75000"/>
                  </a:schemeClr>
                </a:solidFill>
                <a:latin typeface="微软雅黑" panose="020B0503020204020204" pitchFamily="34" charset="-122"/>
                <a:ea typeface="微软雅黑" panose="020B0503020204020204" pitchFamily="34" charset="-122"/>
              </a:rPr>
              <a:t>1-10</a:t>
            </a:r>
            <a:r>
              <a:rPr lang="zh-CN" altLang="en-US" sz="2800" b="0" dirty="0">
                <a:solidFill>
                  <a:schemeClr val="accent1">
                    <a:lumMod val="75000"/>
                  </a:schemeClr>
                </a:solidFill>
                <a:latin typeface="微软雅黑" panose="020B0503020204020204" pitchFamily="34" charset="-122"/>
                <a:ea typeface="微软雅黑" panose="020B0503020204020204" pitchFamily="34" charset="-122"/>
              </a:rPr>
              <a:t>的数字。</a:t>
            </a:r>
            <a:endParaRPr lang="en-US" altLang="zh-CN" sz="2800" b="0" dirty="0">
              <a:solidFill>
                <a:schemeClr val="accent1">
                  <a:lumMod val="75000"/>
                </a:schemeClr>
              </a:solidFill>
              <a:latin typeface="微软雅黑" panose="020B0503020204020204" pitchFamily="34" charset="-122"/>
              <a:ea typeface="微软雅黑" panose="020B0503020204020204" pitchFamily="34" charset="-122"/>
            </a:endParaRP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2800" b="0" dirty="0">
                <a:solidFill>
                  <a:schemeClr val="accent1">
                    <a:lumMod val="75000"/>
                  </a:schemeClr>
                </a:solidFill>
                <a:latin typeface="微软雅黑" panose="020B0503020204020204" pitchFamily="34" charset="-122"/>
                <a:ea typeface="微软雅黑" panose="020B0503020204020204" pitchFamily="34" charset="-122"/>
              </a:rPr>
              <a:t>输出：</a:t>
            </a:r>
            <a:br>
              <a:rPr lang="zh-CN" altLang="en-US" sz="2800" b="0" dirty="0">
                <a:solidFill>
                  <a:schemeClr val="accent1">
                    <a:lumMod val="75000"/>
                  </a:schemeClr>
                </a:solidFill>
                <a:latin typeface="微软雅黑" panose="020B0503020204020204" pitchFamily="34" charset="-122"/>
                <a:ea typeface="微软雅黑" panose="020B0503020204020204" pitchFamily="34" charset="-122"/>
              </a:rPr>
            </a:br>
            <a:r>
              <a:rPr lang="en-US" altLang="zh-CN" sz="2800" b="0" dirty="0">
                <a:solidFill>
                  <a:schemeClr val="accent1">
                    <a:lumMod val="75000"/>
                  </a:schemeClr>
                </a:solidFill>
                <a:latin typeface="微软雅黑" panose="020B0503020204020204" pitchFamily="34" charset="-122"/>
                <a:ea typeface="微软雅黑" panose="020B0503020204020204" pitchFamily="34" charset="-122"/>
              </a:rPr>
              <a:t>true or false</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l"/>
              <a:tabLst/>
            </a:pPr>
            <a:r>
              <a:rPr lang="zh-CN" altLang="en-US" sz="2800" b="0" dirty="0">
                <a:solidFill>
                  <a:schemeClr val="accent1">
                    <a:lumMod val="75000"/>
                  </a:schemeClr>
                </a:solidFill>
                <a:latin typeface="微软雅黑" panose="020B0503020204020204" pitchFamily="34" charset="-122"/>
                <a:ea typeface="微软雅黑" panose="020B0503020204020204" pitchFamily="34" charset="-122"/>
              </a:rPr>
              <a:t>算法设计：使用枚举、递归都能实现</a:t>
            </a:r>
            <a:endParaRPr lang="en-US" altLang="zh-CN" sz="2800" b="0" dirty="0">
              <a:solidFill>
                <a:schemeClr val="accent1">
                  <a:lumMod val="75000"/>
                </a:schemeClr>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3443964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5B5978E-8FFD-4AF6-8565-4094B3202A4D}"/>
              </a:ext>
            </a:extLst>
          </p:cNvPr>
          <p:cNvSpPr>
            <a:spLocks noGrp="1" noChangeArrowheads="1"/>
          </p:cNvSpPr>
          <p:nvPr>
            <p:ph type="title"/>
          </p:nvPr>
        </p:nvSpPr>
        <p:spPr bwMode="auto">
          <a:xfrm>
            <a:off x="521207" y="414153"/>
            <a:ext cx="200086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Aft>
                <a:spcPct val="0"/>
              </a:spcAft>
            </a:pPr>
            <a:r>
              <a:rPr lang="zh-CN" altLang="en-US" dirty="0">
                <a:latin typeface="+mn-lt"/>
              </a:rPr>
              <a:t>算法</a:t>
            </a:r>
            <a:r>
              <a:rPr lang="en-US" altLang="zh-CN" dirty="0">
                <a:latin typeface="+mn-lt"/>
              </a:rPr>
              <a:t>1</a:t>
            </a:r>
            <a:r>
              <a:rPr lang="zh-CN" altLang="en-US" dirty="0">
                <a:latin typeface="+mn-lt"/>
              </a:rPr>
              <a:t>：</a:t>
            </a:r>
            <a:endParaRPr lang="zh-CN" altLang="zh-CN" dirty="0">
              <a:latin typeface="+mn-lt"/>
            </a:endParaRPr>
          </a:p>
        </p:txBody>
      </p:sp>
      <p:sp>
        <p:nvSpPr>
          <p:cNvPr id="5" name="Rectangle 2">
            <a:extLst>
              <a:ext uri="{FF2B5EF4-FFF2-40B4-BE49-F238E27FC236}">
                <a16:creationId xmlns:a16="http://schemas.microsoft.com/office/drawing/2014/main" id="{E3DAF2F5-B762-4585-B85B-D5E23520E25A}"/>
              </a:ext>
            </a:extLst>
          </p:cNvPr>
          <p:cNvSpPr>
            <a:spLocks noGrp="1" noChangeArrowheads="1"/>
          </p:cNvSpPr>
          <p:nvPr>
            <p:ph sz="quarter" idx="10"/>
          </p:nvPr>
        </p:nvSpPr>
        <p:spPr bwMode="auto">
          <a:xfrm>
            <a:off x="571965" y="1416737"/>
            <a:ext cx="1104807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buNone/>
            </a:pPr>
            <a:r>
              <a:rPr lang="zh-CN" altLang="en-US" sz="2400" b="0" dirty="0">
                <a:solidFill>
                  <a:schemeClr val="accent1">
                    <a:lumMod val="75000"/>
                  </a:schemeClr>
                </a:solidFill>
                <a:latin typeface="微软雅黑" panose="020B0503020204020204" pitchFamily="34" charset="-122"/>
                <a:ea typeface="微软雅黑" panose="020B0503020204020204" pitchFamily="34" charset="-122"/>
              </a:rPr>
              <a:t>枚</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举法搜索整个解空间，筛选出符合要求的全部解，如何确定解空间。</a:t>
            </a:r>
          </a:p>
          <a:p>
            <a:pPr marL="0" indent="0" algn="just">
              <a:buNone/>
            </a:pP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假设输入</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4</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个整数为</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a:t>
            </a:r>
            <a:r>
              <a:rPr lang="zh-CN" altLang="en-US"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B</a:t>
            </a:r>
            <a:r>
              <a:rPr lang="zh-CN" altLang="en-US"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C</a:t>
            </a:r>
            <a:r>
              <a:rPr lang="zh-CN" altLang="en-US"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D</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，如果不考虑括号优先级的情况，仅用四则运算符将它们连接起来，则有</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4*4*4=64</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种可能，如果考虑加括号的情况，而不考虑运算符，则有</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5</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种情况：</a:t>
            </a:r>
          </a:p>
          <a:p>
            <a:pPr algn="just"/>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((A□B)□C)□D</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algn="just"/>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(A□(B□C))□D</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algn="just"/>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A□(B□(C□D))</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algn="just"/>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A□((B□C)□D)</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algn="just"/>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(A□B)□(C□D)</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0" indent="0" algn="just">
              <a:buNone/>
            </a:pP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其中，</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代表</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中的任意一种，则构成解空间为</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64*5=320</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种表达式。我们的任务就是在</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320</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种表达式中，寻找结果为</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24</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的表达式。</a:t>
            </a:r>
            <a:endParaRPr lang="en-US"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mn-ea"/>
            </a:endParaRPr>
          </a:p>
        </p:txBody>
      </p:sp>
    </p:spTree>
    <p:extLst>
      <p:ext uri="{BB962C8B-B14F-4D97-AF65-F5344CB8AC3E}">
        <p14:creationId xmlns:p14="http://schemas.microsoft.com/office/powerpoint/2010/main" val="1019042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sz="4000" dirty="0">
                <a:latin typeface="微软雅黑" panose="020B0503020204020204" pitchFamily="34" charset="-122"/>
                <a:ea typeface="微软雅黑" panose="020B0503020204020204" pitchFamily="34" charset="-122"/>
              </a:rPr>
              <a:t>本周课堂教学</a:t>
            </a:r>
          </a:p>
        </p:txBody>
      </p:sp>
      <p:sp>
        <p:nvSpPr>
          <p:cNvPr id="3" name="内容占位符 2"/>
          <p:cNvSpPr>
            <a:spLocks noGrp="1"/>
          </p:cNvSpPr>
          <p:nvPr>
            <p:ph sz="quarter" idx="10"/>
          </p:nvPr>
        </p:nvSpPr>
        <p:spPr>
          <a:xfrm>
            <a:off x="539496" y="1435609"/>
            <a:ext cx="5116722" cy="4031198"/>
          </a:xfrm>
        </p:spPr>
        <p:txBody>
          <a:bodyPr>
            <a:normAutofit/>
          </a:bodyPr>
          <a:lstStyle/>
          <a:p>
            <a:pPr>
              <a:lnSpc>
                <a:spcPct val="160000"/>
              </a:lnSpc>
              <a:buFont typeface="Wingdings" panose="05000000000000000000" pitchFamily="2" charset="2"/>
              <a:buChar char="l"/>
            </a:pPr>
            <a:r>
              <a:rPr lang="zh-CN" altLang="en-US" sz="2800" dirty="0">
                <a:solidFill>
                  <a:schemeClr val="tx1"/>
                </a:solidFill>
                <a:latin typeface="微软雅黑" panose="020B0503020204020204" pitchFamily="34" charset="-122"/>
                <a:ea typeface="微软雅黑" panose="020B0503020204020204" pitchFamily="34" charset="-122"/>
              </a:rPr>
              <a:t> 递归简介</a:t>
            </a:r>
            <a:endParaRPr lang="en-US" altLang="zh-CN" sz="2800" dirty="0">
              <a:solidFill>
                <a:schemeClr val="tx1"/>
              </a:solidFill>
              <a:latin typeface="微软雅黑" panose="020B0503020204020204" pitchFamily="34" charset="-122"/>
              <a:ea typeface="微软雅黑" panose="020B0503020204020204" pitchFamily="34" charset="-122"/>
            </a:endParaRPr>
          </a:p>
          <a:p>
            <a:pPr>
              <a:lnSpc>
                <a:spcPct val="160000"/>
              </a:lnSpc>
              <a:buFont typeface="Wingdings" panose="05000000000000000000" pitchFamily="2" charset="2"/>
              <a:buChar char="l"/>
            </a:pPr>
            <a:r>
              <a:rPr lang="zh-CN" altLang="en-US" sz="2800" dirty="0">
                <a:solidFill>
                  <a:schemeClr val="tx1"/>
                </a:solidFill>
                <a:latin typeface="微软雅黑" panose="020B0503020204020204" pitchFamily="34" charset="-122"/>
                <a:ea typeface="微软雅黑" panose="020B0503020204020204" pitchFamily="34" charset="-122"/>
              </a:rPr>
              <a:t> 例题</a:t>
            </a:r>
            <a:endParaRPr lang="en-US" altLang="zh-CN" sz="2800" dirty="0">
              <a:solidFill>
                <a:schemeClr val="tx1"/>
              </a:solidFill>
              <a:latin typeface="微软雅黑" panose="020B0503020204020204" pitchFamily="34" charset="-122"/>
              <a:ea typeface="微软雅黑" panose="020B0503020204020204" pitchFamily="34" charset="-122"/>
            </a:endParaRPr>
          </a:p>
          <a:p>
            <a:pPr>
              <a:lnSpc>
                <a:spcPct val="160000"/>
              </a:lnSpc>
            </a:pP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DBE6D-7D95-4865-99A2-7D8B06B84D24}"/>
              </a:ext>
            </a:extLst>
          </p:cNvPr>
          <p:cNvSpPr>
            <a:spLocks noGrp="1"/>
          </p:cNvSpPr>
          <p:nvPr>
            <p:ph type="title"/>
          </p:nvPr>
        </p:nvSpPr>
        <p:spPr/>
        <p:txBody>
          <a:bodyPr/>
          <a:lstStyle/>
          <a:p>
            <a:r>
              <a:rPr lang="zh-CN" altLang="zh-CN" dirty="0">
                <a:latin typeface="+mn-lt"/>
              </a:rPr>
              <a:t>算法设计</a:t>
            </a:r>
            <a:r>
              <a:rPr lang="en-US" altLang="zh-CN" dirty="0">
                <a:latin typeface="+mn-lt"/>
              </a:rPr>
              <a:t> </a:t>
            </a:r>
            <a:r>
              <a:rPr lang="zh-CN" altLang="en-US" dirty="0">
                <a:latin typeface="+mn-lt"/>
              </a:rPr>
              <a:t>枚举</a:t>
            </a:r>
          </a:p>
        </p:txBody>
      </p:sp>
      <p:sp>
        <p:nvSpPr>
          <p:cNvPr id="3" name="内容占位符 2">
            <a:extLst>
              <a:ext uri="{FF2B5EF4-FFF2-40B4-BE49-F238E27FC236}">
                <a16:creationId xmlns:a16="http://schemas.microsoft.com/office/drawing/2014/main" id="{EF330E37-51D3-42C8-8C67-5A06CBE3ADAB}"/>
              </a:ext>
            </a:extLst>
          </p:cNvPr>
          <p:cNvSpPr>
            <a:spLocks noGrp="1"/>
          </p:cNvSpPr>
          <p:nvPr>
            <p:ph sz="quarter" idx="10"/>
          </p:nvPr>
        </p:nvSpPr>
        <p:spPr/>
        <p:txBody>
          <a:bodyPr>
            <a:normAutofit/>
          </a:bodyPr>
          <a:lstStyle/>
          <a:p>
            <a:pPr marL="0" indent="0" algn="just">
              <a:buNone/>
            </a:pP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将</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3</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个不同位置上的运算符设置成不同变量：</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op1</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op2</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op3</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 op1 B op2 C op3 D</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，规定</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op1</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op2</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op3</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取值范围为</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1</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2</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3</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4</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，分别表示</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a:t>
            </a:r>
          </a:p>
          <a:p>
            <a:pPr marL="0" indent="0" algn="just">
              <a:buNone/>
            </a:pP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这样，通过一个三重循环就可以枚举出不考虑括号情况的</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64</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种表达式：</a:t>
            </a:r>
          </a:p>
          <a:p>
            <a:pPr algn="just"/>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for op1 in range(1,5):</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algn="just"/>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for op2 in range(1,5):</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algn="just"/>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for op3 in range(1,5):</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algn="just"/>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得到不含括号的表达式：</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 op1 B op2 C op3 D</a:t>
            </a:r>
          </a:p>
          <a:p>
            <a:pPr marL="0" indent="0">
              <a:buNone/>
            </a:pPr>
            <a:endParaRPr lang="en-US"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0" indent="0">
              <a:buNone/>
            </a:pP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下面的问题就是考虑如何在表达式中添加括号，以及如何通过每种表达式的状态计算对应的表达式的值。</a:t>
            </a:r>
          </a:p>
          <a:p>
            <a:pPr marL="0" indent="0" algn="just">
              <a:buNone/>
            </a:pPr>
            <a:endParaRPr lang="zh-CN" altLang="zh-CN" b="0" dirty="0">
              <a:solidFill>
                <a:schemeClr val="accent1">
                  <a:lumMod val="75000"/>
                </a:schemeClr>
              </a:solidFill>
              <a:latin typeface="微软雅黑" panose="020B0503020204020204" pitchFamily="34" charset="-122"/>
              <a:ea typeface="微软雅黑" panose="020B0503020204020204" pitchFamily="34" charset="-122"/>
            </a:endParaRPr>
          </a:p>
          <a:p>
            <a:pPr marL="0" indent="0">
              <a:buNone/>
            </a:pPr>
            <a:endParaRPr lang="zh-CN" altLang="en-US" dirty="0"/>
          </a:p>
        </p:txBody>
      </p:sp>
    </p:spTree>
    <p:extLst>
      <p:ext uri="{BB962C8B-B14F-4D97-AF65-F5344CB8AC3E}">
        <p14:creationId xmlns:p14="http://schemas.microsoft.com/office/powerpoint/2010/main" val="299967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DBE6D-7D95-4865-99A2-7D8B06B84D24}"/>
              </a:ext>
            </a:extLst>
          </p:cNvPr>
          <p:cNvSpPr>
            <a:spLocks noGrp="1"/>
          </p:cNvSpPr>
          <p:nvPr>
            <p:ph type="title"/>
          </p:nvPr>
        </p:nvSpPr>
        <p:spPr/>
        <p:txBody>
          <a:bodyPr/>
          <a:lstStyle/>
          <a:p>
            <a:r>
              <a:rPr lang="zh-CN" altLang="zh-CN" dirty="0">
                <a:latin typeface="+mn-lt"/>
              </a:rPr>
              <a:t>算法设计</a:t>
            </a:r>
            <a:r>
              <a:rPr lang="en-US" altLang="zh-CN" dirty="0">
                <a:latin typeface="+mn-lt"/>
              </a:rPr>
              <a:t> </a:t>
            </a:r>
            <a:r>
              <a:rPr lang="zh-CN" altLang="en-US" dirty="0">
                <a:latin typeface="+mn-lt"/>
              </a:rPr>
              <a:t>枚举</a:t>
            </a:r>
          </a:p>
        </p:txBody>
      </p:sp>
      <p:sp>
        <p:nvSpPr>
          <p:cNvPr id="3" name="内容占位符 2">
            <a:extLst>
              <a:ext uri="{FF2B5EF4-FFF2-40B4-BE49-F238E27FC236}">
                <a16:creationId xmlns:a16="http://schemas.microsoft.com/office/drawing/2014/main" id="{EF330E37-51D3-42C8-8C67-5A06CBE3ADAB}"/>
              </a:ext>
            </a:extLst>
          </p:cNvPr>
          <p:cNvSpPr>
            <a:spLocks noGrp="1"/>
          </p:cNvSpPr>
          <p:nvPr>
            <p:ph sz="quarter" idx="10"/>
          </p:nvPr>
        </p:nvSpPr>
        <p:spPr/>
        <p:txBody>
          <a:bodyPr>
            <a:normAutofit/>
          </a:bodyPr>
          <a:lstStyle/>
          <a:p>
            <a:pPr marL="0" indent="0" algn="just">
              <a:buNone/>
            </a:pP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首先，上述算法得到的每一种表达式都可能有</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5</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种添加括号的方法，即表达式以任何优先级方式运算，都包含在这</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5</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种表达式之中。</a:t>
            </a:r>
          </a:p>
          <a:p>
            <a:pPr marL="0" indent="0" algn="just">
              <a:buNone/>
            </a:pP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可以设置</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5</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个函数，分别对应每一种类型表达式的计算。</a:t>
            </a:r>
          </a:p>
          <a:p>
            <a:pPr marL="457200" indent="-457200" algn="just">
              <a:buFont typeface="+mj-lt"/>
              <a:buAutoNum type="arabicPeriod"/>
            </a:pP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#((A□B)□C)□D</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gn="just">
              <a:buFont typeface="+mj-lt"/>
              <a:buAutoNum type="arabicPeriod"/>
            </a:pP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def calculate_model1(i,j,k,t,op1,op2,op3):</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gn="just">
              <a:buFont typeface="+mj-lt"/>
              <a:buAutoNum type="arabicPeriod"/>
            </a:pP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r1=</a:t>
            </a:r>
            <a:r>
              <a:rPr lang="en-US" altLang="zh-CN" sz="2400" b="0" dirty="0" err="1">
                <a:solidFill>
                  <a:schemeClr val="accent1">
                    <a:lumMod val="75000"/>
                  </a:schemeClr>
                </a:solidFill>
                <a:latin typeface="微软雅黑" panose="020B0503020204020204" pitchFamily="34" charset="-122"/>
                <a:ea typeface="微软雅黑" panose="020B0503020204020204" pitchFamily="34" charset="-122"/>
              </a:rPr>
              <a:t>cal</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(i,j,op1)</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gn="just">
              <a:buFont typeface="+mj-lt"/>
              <a:buAutoNum type="arabicPeriod"/>
            </a:pP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r2=</a:t>
            </a:r>
            <a:r>
              <a:rPr lang="en-US" altLang="zh-CN" sz="2400" b="0" dirty="0" err="1">
                <a:solidFill>
                  <a:schemeClr val="accent1">
                    <a:lumMod val="75000"/>
                  </a:schemeClr>
                </a:solidFill>
                <a:latin typeface="微软雅黑" panose="020B0503020204020204" pitchFamily="34" charset="-122"/>
                <a:ea typeface="微软雅黑" panose="020B0503020204020204" pitchFamily="34" charset="-122"/>
              </a:rPr>
              <a:t>cal</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(r1,k,op2)</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gn="just">
              <a:buFont typeface="+mj-lt"/>
              <a:buAutoNum type="arabicPeriod"/>
            </a:pP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r3=</a:t>
            </a:r>
            <a:r>
              <a:rPr lang="en-US" altLang="zh-CN" sz="2400" b="0" dirty="0" err="1">
                <a:solidFill>
                  <a:schemeClr val="accent1">
                    <a:lumMod val="75000"/>
                  </a:schemeClr>
                </a:solidFill>
                <a:latin typeface="微软雅黑" panose="020B0503020204020204" pitchFamily="34" charset="-122"/>
                <a:ea typeface="微软雅黑" panose="020B0503020204020204" pitchFamily="34" charset="-122"/>
              </a:rPr>
              <a:t>cal</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(r2,t,op3)</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gn="just">
              <a:buFont typeface="+mj-lt"/>
              <a:buAutoNum type="arabicPeriod"/>
            </a:pP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return r3</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0" indent="0" algn="just">
              <a:buNone/>
            </a:pPr>
            <a:endParaRPr lang="zh-CN" altLang="zh-CN" b="0" dirty="0">
              <a:solidFill>
                <a:schemeClr val="accent1">
                  <a:lumMod val="75000"/>
                </a:schemeClr>
              </a:solidFill>
              <a:latin typeface="微软雅黑" panose="020B0503020204020204" pitchFamily="34" charset="-122"/>
              <a:ea typeface="微软雅黑" panose="020B0503020204020204" pitchFamily="34" charset="-122"/>
            </a:endParaRPr>
          </a:p>
          <a:p>
            <a:pPr marL="0" indent="0">
              <a:buNone/>
            </a:pPr>
            <a:endParaRPr lang="zh-CN" altLang="en-US" dirty="0"/>
          </a:p>
        </p:txBody>
      </p:sp>
    </p:spTree>
    <p:extLst>
      <p:ext uri="{BB962C8B-B14F-4D97-AF65-F5344CB8AC3E}">
        <p14:creationId xmlns:p14="http://schemas.microsoft.com/office/powerpoint/2010/main" val="1684237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8DBE6D-7D95-4865-99A2-7D8B06B84D24}"/>
              </a:ext>
            </a:extLst>
          </p:cNvPr>
          <p:cNvSpPr>
            <a:spLocks noGrp="1"/>
          </p:cNvSpPr>
          <p:nvPr>
            <p:ph type="title"/>
          </p:nvPr>
        </p:nvSpPr>
        <p:spPr/>
        <p:txBody>
          <a:bodyPr/>
          <a:lstStyle/>
          <a:p>
            <a:r>
              <a:rPr lang="zh-CN" altLang="zh-CN" dirty="0">
                <a:latin typeface="+mn-lt"/>
              </a:rPr>
              <a:t>算法设计</a:t>
            </a:r>
            <a:r>
              <a:rPr lang="en-US" altLang="zh-CN" dirty="0">
                <a:latin typeface="+mn-lt"/>
              </a:rPr>
              <a:t> </a:t>
            </a:r>
            <a:r>
              <a:rPr lang="zh-CN" altLang="en-US" dirty="0">
                <a:latin typeface="+mn-lt"/>
              </a:rPr>
              <a:t>枚举</a:t>
            </a:r>
          </a:p>
        </p:txBody>
      </p:sp>
      <p:sp>
        <p:nvSpPr>
          <p:cNvPr id="3" name="内容占位符 2">
            <a:extLst>
              <a:ext uri="{FF2B5EF4-FFF2-40B4-BE49-F238E27FC236}">
                <a16:creationId xmlns:a16="http://schemas.microsoft.com/office/drawing/2014/main" id="{EF330E37-51D3-42C8-8C67-5A06CBE3ADAB}"/>
              </a:ext>
            </a:extLst>
          </p:cNvPr>
          <p:cNvSpPr>
            <a:spLocks noGrp="1"/>
          </p:cNvSpPr>
          <p:nvPr>
            <p:ph sz="quarter" idx="10"/>
          </p:nvPr>
        </p:nvSpPr>
        <p:spPr>
          <a:xfrm>
            <a:off x="539496" y="1435607"/>
            <a:ext cx="11446558" cy="5298825"/>
          </a:xfrm>
        </p:spPr>
        <p:txBody>
          <a:bodyPr>
            <a:normAutofit/>
          </a:bodyPr>
          <a:lstStyle/>
          <a:p>
            <a:pPr marL="0" indent="0" algn="just">
              <a:buNone/>
            </a:pP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其中函数</a:t>
            </a:r>
            <a:r>
              <a:rPr lang="en-US" altLang="zh-CN" sz="2400" b="0" dirty="0" err="1">
                <a:solidFill>
                  <a:schemeClr val="accent1">
                    <a:lumMod val="75000"/>
                  </a:schemeClr>
                </a:solidFill>
                <a:latin typeface="微软雅黑" panose="020B0503020204020204" pitchFamily="34" charset="-122"/>
                <a:ea typeface="微软雅黑" panose="020B0503020204020204" pitchFamily="34" charset="-122"/>
              </a:rPr>
              <a:t>cal</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是通过每种表达式的状态计算出对应的表达式的值。</a:t>
            </a:r>
          </a:p>
          <a:p>
            <a:pPr marL="457200" indent="-457200" algn="just">
              <a:buFont typeface="+mj-lt"/>
              <a:buAutoNum type="arabicPeriod"/>
            </a:pP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def </a:t>
            </a:r>
            <a:r>
              <a:rPr lang="en-US" altLang="zh-CN" sz="2400" b="0" dirty="0" err="1">
                <a:solidFill>
                  <a:schemeClr val="accent1">
                    <a:lumMod val="75000"/>
                  </a:schemeClr>
                </a:solidFill>
                <a:latin typeface="微软雅黑" panose="020B0503020204020204" pitchFamily="34" charset="-122"/>
                <a:ea typeface="微软雅黑" panose="020B0503020204020204" pitchFamily="34" charset="-122"/>
              </a:rPr>
              <a:t>cal</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t>
            </a:r>
            <a:r>
              <a:rPr lang="en-US" altLang="zh-CN" sz="2400" b="0" dirty="0" err="1">
                <a:solidFill>
                  <a:schemeClr val="accent1">
                    <a:lumMod val="75000"/>
                  </a:schemeClr>
                </a:solidFill>
                <a:latin typeface="微软雅黑" panose="020B0503020204020204" pitchFamily="34" charset="-122"/>
                <a:ea typeface="微软雅黑" panose="020B0503020204020204" pitchFamily="34" charset="-122"/>
              </a:rPr>
              <a:t>x,y,op</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gn="just">
              <a:buFont typeface="+mj-lt"/>
              <a:buAutoNum type="arabicPeriod"/>
            </a:pP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if op == 1:</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gn="just">
              <a:buFont typeface="+mj-lt"/>
              <a:buAutoNum type="arabicPeriod"/>
            </a:pP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return </a:t>
            </a:r>
            <a:r>
              <a:rPr lang="en-US" altLang="zh-CN" sz="2400" b="0" dirty="0" err="1">
                <a:solidFill>
                  <a:schemeClr val="accent1">
                    <a:lumMod val="75000"/>
                  </a:schemeClr>
                </a:solidFill>
                <a:latin typeface="微软雅黑" panose="020B0503020204020204" pitchFamily="34" charset="-122"/>
                <a:ea typeface="微软雅黑" panose="020B0503020204020204" pitchFamily="34" charset="-122"/>
              </a:rPr>
              <a:t>x+y</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gn="just">
              <a:buFont typeface="+mj-lt"/>
              <a:buAutoNum type="arabicPeriod"/>
            </a:pP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sz="2400" b="0" dirty="0" err="1">
                <a:solidFill>
                  <a:schemeClr val="accent1">
                    <a:lumMod val="75000"/>
                  </a:schemeClr>
                </a:solidFill>
                <a:latin typeface="微软雅黑" panose="020B0503020204020204" pitchFamily="34" charset="-122"/>
                <a:ea typeface="微软雅黑" panose="020B0503020204020204" pitchFamily="34" charset="-122"/>
              </a:rPr>
              <a:t>elif</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op ==2:</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gn="just">
              <a:buFont typeface="+mj-lt"/>
              <a:buAutoNum type="arabicPeriod"/>
            </a:pP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return x-y</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gn="just">
              <a:buFont typeface="+mj-lt"/>
              <a:buAutoNum type="arabicPeriod"/>
            </a:pP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sz="2400" b="0" dirty="0" err="1">
                <a:solidFill>
                  <a:schemeClr val="accent1">
                    <a:lumMod val="75000"/>
                  </a:schemeClr>
                </a:solidFill>
                <a:latin typeface="微软雅黑" panose="020B0503020204020204" pitchFamily="34" charset="-122"/>
                <a:ea typeface="微软雅黑" panose="020B0503020204020204" pitchFamily="34" charset="-122"/>
              </a:rPr>
              <a:t>elif</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op ==3:</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gn="just">
              <a:buFont typeface="+mj-lt"/>
              <a:buAutoNum type="arabicPeriod"/>
            </a:pP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return x*y</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gn="just">
              <a:buFont typeface="+mj-lt"/>
              <a:buAutoNum type="arabicPeriod"/>
            </a:pP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a:t>
            </a:r>
            <a:r>
              <a:rPr lang="en-US" altLang="zh-CN" sz="2400" b="0" dirty="0" err="1">
                <a:solidFill>
                  <a:schemeClr val="accent1">
                    <a:lumMod val="75000"/>
                  </a:schemeClr>
                </a:solidFill>
                <a:latin typeface="微软雅黑" panose="020B0503020204020204" pitchFamily="34" charset="-122"/>
                <a:ea typeface="微软雅黑" panose="020B0503020204020204" pitchFamily="34" charset="-122"/>
              </a:rPr>
              <a:t>elif</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op == 4:</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gn="just">
              <a:buFont typeface="+mj-lt"/>
              <a:buAutoNum type="arabicPeriod"/>
            </a:pP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		return x/y</a:t>
            </a:r>
            <a:endParaRPr lang="zh-CN"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0" indent="0" algn="just">
              <a:buNone/>
            </a:pPr>
            <a:endParaRPr lang="en-US" altLang="zh-CN" sz="2400" b="0" dirty="0">
              <a:solidFill>
                <a:schemeClr val="accent1">
                  <a:lumMod val="75000"/>
                </a:schemeClr>
              </a:solidFill>
              <a:latin typeface="微软雅黑" panose="020B0503020204020204" pitchFamily="34" charset="-122"/>
              <a:ea typeface="微软雅黑" panose="020B0503020204020204" pitchFamily="34" charset="-122"/>
            </a:endParaRPr>
          </a:p>
          <a:p>
            <a:pPr marL="0" indent="0" algn="just">
              <a:buNone/>
            </a:pP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将上面的算法结合起来，就可以遍历</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320</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中表达式从而寻找其中答案为</a:t>
            </a:r>
            <a:r>
              <a:rPr lang="en-US" altLang="zh-CN" sz="2400" b="0" dirty="0">
                <a:solidFill>
                  <a:schemeClr val="accent1">
                    <a:lumMod val="75000"/>
                  </a:schemeClr>
                </a:solidFill>
                <a:latin typeface="微软雅黑" panose="020B0503020204020204" pitchFamily="34" charset="-122"/>
                <a:ea typeface="微软雅黑" panose="020B0503020204020204" pitchFamily="34" charset="-122"/>
              </a:rPr>
              <a:t>24</a:t>
            </a:r>
            <a:r>
              <a:rPr lang="zh-CN" altLang="zh-CN" sz="2400" b="0" dirty="0">
                <a:solidFill>
                  <a:schemeClr val="accent1">
                    <a:lumMod val="75000"/>
                  </a:schemeClr>
                </a:solidFill>
                <a:latin typeface="微软雅黑" panose="020B0503020204020204" pitchFamily="34" charset="-122"/>
                <a:ea typeface="微软雅黑" panose="020B0503020204020204" pitchFamily="34" charset="-122"/>
              </a:rPr>
              <a:t>的表达式。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endParaRPr lang="zh-CN" altLang="zh-CN" b="0" dirty="0">
              <a:solidFill>
                <a:schemeClr val="accent1">
                  <a:lumMod val="75000"/>
                </a:schemeClr>
              </a:solidFill>
              <a:latin typeface="微软雅黑" panose="020B0503020204020204" pitchFamily="34" charset="-122"/>
              <a:ea typeface="微软雅黑" panose="020B0503020204020204" pitchFamily="34" charset="-122"/>
            </a:endParaRPr>
          </a:p>
          <a:p>
            <a:pPr marL="0" indent="0">
              <a:buNone/>
            </a:pPr>
            <a:endParaRPr lang="zh-CN" altLang="en-US" dirty="0"/>
          </a:p>
        </p:txBody>
      </p:sp>
    </p:spTree>
    <p:extLst>
      <p:ext uri="{BB962C8B-B14F-4D97-AF65-F5344CB8AC3E}">
        <p14:creationId xmlns:p14="http://schemas.microsoft.com/office/powerpoint/2010/main" val="1266380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r>
              <a:rPr lang="en-US" altLang="zh-CN" dirty="0"/>
              <a:t>2</a:t>
            </a:r>
            <a:r>
              <a:rPr lang="zh-CN" altLang="en-US" dirty="0"/>
              <a:t>：</a:t>
            </a:r>
          </a:p>
        </p:txBody>
      </p:sp>
      <p:sp>
        <p:nvSpPr>
          <p:cNvPr id="3" name="内容占位符 2"/>
          <p:cNvSpPr>
            <a:spLocks noGrp="1"/>
          </p:cNvSpPr>
          <p:nvPr>
            <p:ph sz="quarter" idx="10"/>
          </p:nvPr>
        </p:nvSpPr>
        <p:spPr/>
        <p:txBody>
          <a:bodyPr/>
          <a:lstStyle/>
          <a:p>
            <a:pPr marR="5080">
              <a:lnSpc>
                <a:spcPct val="100000"/>
              </a:lnSpc>
              <a:spcBef>
                <a:spcPts val="105"/>
              </a:spcBef>
              <a:buFont typeface="Wingdings" panose="05000000000000000000" pitchFamily="2" charset="2"/>
              <a:buChar char="l"/>
            </a:pPr>
            <a:r>
              <a:rPr lang="en-US" altLang="zh-CN" sz="2800" dirty="0"/>
              <a:t>n</a:t>
            </a:r>
            <a:r>
              <a:rPr lang="zh-CN" altLang="en-US" sz="2800" dirty="0"/>
              <a:t>个数算</a:t>
            </a:r>
            <a:r>
              <a:rPr lang="en-US" altLang="zh-CN" sz="2800" dirty="0"/>
              <a:t>24</a:t>
            </a:r>
            <a:r>
              <a:rPr lang="zh-CN" altLang="en-US" sz="2800" dirty="0"/>
              <a:t>，必有两个数要先算。</a:t>
            </a:r>
          </a:p>
          <a:p>
            <a:pPr marR="5080">
              <a:lnSpc>
                <a:spcPct val="100000"/>
              </a:lnSpc>
              <a:spcBef>
                <a:spcPts val="105"/>
              </a:spcBef>
              <a:buFont typeface="Wingdings" panose="05000000000000000000" pitchFamily="2" charset="2"/>
              <a:buChar char="l"/>
            </a:pPr>
            <a:r>
              <a:rPr lang="zh-CN" altLang="en-US" sz="2800" dirty="0"/>
              <a:t>这两个数算的结果，和剩余</a:t>
            </a:r>
            <a:r>
              <a:rPr lang="en-US" altLang="zh-CN" sz="2800" dirty="0"/>
              <a:t>n-2</a:t>
            </a:r>
            <a:r>
              <a:rPr lang="zh-CN" altLang="en-US" sz="2800" dirty="0"/>
              <a:t>个数，就 构成了</a:t>
            </a:r>
            <a:r>
              <a:rPr lang="en-US" altLang="zh-CN" sz="2800" dirty="0"/>
              <a:t>n-1</a:t>
            </a:r>
            <a:r>
              <a:rPr lang="zh-CN" altLang="en-US" sz="2800" dirty="0"/>
              <a:t>个数求</a:t>
            </a:r>
            <a:r>
              <a:rPr lang="en-US" altLang="zh-CN" sz="2800" dirty="0"/>
              <a:t>24</a:t>
            </a:r>
            <a:r>
              <a:rPr lang="zh-CN" altLang="en-US" sz="2800" dirty="0"/>
              <a:t>的问题</a:t>
            </a:r>
            <a:endParaRPr lang="en-US" altLang="zh-CN" sz="2800" dirty="0"/>
          </a:p>
          <a:p>
            <a:pPr marR="5080">
              <a:lnSpc>
                <a:spcPct val="100000"/>
              </a:lnSpc>
              <a:spcBef>
                <a:spcPts val="105"/>
              </a:spcBef>
              <a:buFont typeface="Wingdings" panose="05000000000000000000" pitchFamily="2" charset="2"/>
              <a:buChar char="l"/>
            </a:pPr>
            <a:r>
              <a:rPr lang="zh-CN" altLang="en-US" sz="2800" dirty="0"/>
              <a:t>因此，将“</a:t>
            </a:r>
            <a:r>
              <a:rPr lang="en-US" altLang="zh-CN" sz="2800" dirty="0"/>
              <a:t>4</a:t>
            </a:r>
            <a:r>
              <a:rPr lang="zh-CN" altLang="en-US" sz="2800" dirty="0"/>
              <a:t>个数算</a:t>
            </a:r>
            <a:r>
              <a:rPr lang="en-US" altLang="zh-CN" sz="2800" dirty="0"/>
              <a:t>24</a:t>
            </a:r>
            <a:r>
              <a:rPr lang="zh-CN" altLang="en-US" sz="2800" dirty="0"/>
              <a:t>点”转换为规模较小的“</a:t>
            </a:r>
            <a:r>
              <a:rPr lang="en-US" altLang="zh-CN" sz="2800" dirty="0"/>
              <a:t>3</a:t>
            </a:r>
            <a:r>
              <a:rPr lang="zh-CN" altLang="en-US" sz="2800" dirty="0"/>
              <a:t>个数算</a:t>
            </a:r>
            <a:r>
              <a:rPr lang="en-US" altLang="zh-CN" sz="2800" dirty="0"/>
              <a:t>24</a:t>
            </a:r>
            <a:r>
              <a:rPr lang="zh-CN" altLang="en-US" sz="2800" dirty="0"/>
              <a:t>点”，再转换为规模较小的“</a:t>
            </a:r>
            <a:r>
              <a:rPr lang="en-US" altLang="zh-CN" sz="2800" dirty="0"/>
              <a:t>2</a:t>
            </a:r>
            <a:r>
              <a:rPr lang="zh-CN" altLang="en-US" sz="2800" dirty="0"/>
              <a:t>个数算</a:t>
            </a:r>
            <a:r>
              <a:rPr lang="en-US" altLang="zh-CN" sz="2800" dirty="0"/>
              <a:t>24</a:t>
            </a:r>
            <a:r>
              <a:rPr lang="zh-CN" altLang="en-US" sz="2800" dirty="0"/>
              <a:t>点”，最后转换为“</a:t>
            </a:r>
            <a:r>
              <a:rPr lang="en-US" altLang="zh-CN" sz="2800" dirty="0"/>
              <a:t>1</a:t>
            </a:r>
            <a:r>
              <a:rPr lang="zh-CN" altLang="en-US" sz="2800" dirty="0"/>
              <a:t>个数算</a:t>
            </a:r>
            <a:r>
              <a:rPr lang="en-US" altLang="zh-CN" sz="2800" dirty="0"/>
              <a:t>24</a:t>
            </a:r>
            <a:r>
              <a:rPr lang="zh-CN" altLang="en-US" sz="2800" dirty="0"/>
              <a:t>点”。</a:t>
            </a:r>
            <a:endParaRPr lang="en-US" altLang="zh-CN" sz="2800" dirty="0"/>
          </a:p>
          <a:p>
            <a:pPr marR="5080">
              <a:lnSpc>
                <a:spcPct val="100000"/>
              </a:lnSpc>
              <a:spcBef>
                <a:spcPts val="105"/>
              </a:spcBef>
              <a:buFont typeface="Wingdings" panose="05000000000000000000" pitchFamily="2" charset="2"/>
              <a:buChar char="l"/>
            </a:pPr>
            <a:r>
              <a:rPr lang="zh-CN" altLang="en-US" sz="2800" dirty="0"/>
              <a:t>解法：</a:t>
            </a:r>
            <a:r>
              <a:rPr lang="zh-CN" altLang="en-US" sz="2800" b="1" dirty="0"/>
              <a:t>把原问题</a:t>
            </a:r>
            <a:r>
              <a:rPr lang="en-US" altLang="zh-CN" sz="2800" b="1" dirty="0"/>
              <a:t>n</a:t>
            </a:r>
            <a:r>
              <a:rPr lang="zh-CN" altLang="en-US" sz="2800" b="1" dirty="0"/>
              <a:t>个数中的任意两个数通过</a:t>
            </a:r>
            <a:r>
              <a:rPr lang="en-US" altLang="zh-CN" sz="2800" b="1" dirty="0"/>
              <a:t>4</a:t>
            </a:r>
            <a:r>
              <a:rPr lang="zh-CN" altLang="en-US" sz="2800" b="1" dirty="0"/>
              <a:t>种运算符得到一个新数</a:t>
            </a:r>
            <a:r>
              <a:rPr lang="zh-CN" altLang="en-US" sz="2800" dirty="0"/>
              <a:t>，再把其并入剩下的</a:t>
            </a:r>
            <a:r>
              <a:rPr lang="en-US" altLang="zh-CN" sz="2800" dirty="0"/>
              <a:t>n-2</a:t>
            </a:r>
            <a:r>
              <a:rPr lang="zh-CN" altLang="en-US" sz="2800" dirty="0"/>
              <a:t>个数中计算。问题变成求解</a:t>
            </a:r>
            <a:r>
              <a:rPr lang="en-US" altLang="zh-CN" sz="2800" dirty="0"/>
              <a:t>n-1</a:t>
            </a:r>
            <a:r>
              <a:rPr lang="zh-CN" altLang="en-US" sz="2800" dirty="0"/>
              <a:t>个数的算</a:t>
            </a:r>
            <a:r>
              <a:rPr lang="en-US" altLang="zh-CN" sz="2800" dirty="0"/>
              <a:t>24</a:t>
            </a:r>
            <a:r>
              <a:rPr lang="zh-CN" altLang="en-US" sz="2800" dirty="0"/>
              <a:t>点问题。</a:t>
            </a:r>
            <a:endParaRPr lang="en-US" altLang="zh-CN" sz="2800" dirty="0"/>
          </a:p>
          <a:p>
            <a:pPr marR="5080">
              <a:lnSpc>
                <a:spcPct val="100000"/>
              </a:lnSpc>
              <a:spcBef>
                <a:spcPts val="105"/>
              </a:spcBef>
              <a:buFont typeface="Wingdings" panose="05000000000000000000" pitchFamily="2" charset="2"/>
              <a:buChar char="l"/>
            </a:pPr>
            <a:r>
              <a:rPr lang="zh-CN" altLang="en-US" sz="2800" dirty="0"/>
              <a:t>边界条件：最后只剩一个数</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p>
        </p:txBody>
      </p:sp>
      <p:sp>
        <p:nvSpPr>
          <p:cNvPr id="3" name="内容占位符 2"/>
          <p:cNvSpPr>
            <a:spLocks noGrp="1"/>
          </p:cNvSpPr>
          <p:nvPr>
            <p:ph sz="quarter" idx="10"/>
          </p:nvPr>
        </p:nvSpPr>
        <p:spPr/>
        <p:txBody>
          <a:bodyPr/>
          <a:lstStyle/>
          <a:p>
            <a:endParaRPr lang="zh-CN" altLang="en-US" dirty="0"/>
          </a:p>
        </p:txBody>
      </p:sp>
      <p:pic>
        <p:nvPicPr>
          <p:cNvPr id="4" name="内容占位符 4"/>
          <p:cNvPicPr>
            <a:picLocks noChangeAspect="1"/>
          </p:cNvPicPr>
          <p:nvPr/>
        </p:nvPicPr>
        <p:blipFill>
          <a:blip r:embed="rId2"/>
          <a:stretch>
            <a:fillRect/>
          </a:stretch>
        </p:blipFill>
        <p:spPr>
          <a:xfrm>
            <a:off x="645129" y="3192731"/>
            <a:ext cx="8076519" cy="3282714"/>
          </a:xfrm>
          <a:prstGeom prst="rect">
            <a:avLst/>
          </a:prstGeom>
        </p:spPr>
      </p:pic>
      <p:pic>
        <p:nvPicPr>
          <p:cNvPr id="5" name="图片 4"/>
          <p:cNvPicPr>
            <a:picLocks noChangeAspect="1"/>
          </p:cNvPicPr>
          <p:nvPr/>
        </p:nvPicPr>
        <p:blipFill>
          <a:blip r:embed="rId3"/>
          <a:stretch>
            <a:fillRect/>
          </a:stretch>
        </p:blipFill>
        <p:spPr>
          <a:xfrm>
            <a:off x="645129" y="1213271"/>
            <a:ext cx="4113483" cy="167786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代码</a:t>
            </a:r>
          </a:p>
        </p:txBody>
      </p:sp>
      <p:pic>
        <p:nvPicPr>
          <p:cNvPr id="4" name="内容占位符 3"/>
          <p:cNvPicPr>
            <a:picLocks noGrp="1" noChangeAspect="1"/>
          </p:cNvPicPr>
          <p:nvPr>
            <p:ph sz="quarter" idx="10"/>
          </p:nvPr>
        </p:nvPicPr>
        <p:blipFill>
          <a:blip r:embed="rId2"/>
          <a:stretch>
            <a:fillRect/>
          </a:stretch>
        </p:blipFill>
        <p:spPr>
          <a:xfrm>
            <a:off x="521207" y="1297440"/>
            <a:ext cx="7327393" cy="468259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作业</a:t>
            </a:r>
          </a:p>
        </p:txBody>
      </p:sp>
      <p:sp>
        <p:nvSpPr>
          <p:cNvPr id="3" name="内容占位符 2"/>
          <p:cNvSpPr>
            <a:spLocks noGrp="1"/>
          </p:cNvSpPr>
          <p:nvPr>
            <p:ph sz="quarter" idx="10"/>
          </p:nvPr>
        </p:nvSpPr>
        <p:spPr/>
        <p:txBody>
          <a:bodyPr/>
          <a:lstStyle/>
          <a:p>
            <a:endParaRPr lang="zh-CN" altLang="en-US" dirty="0"/>
          </a:p>
        </p:txBody>
      </p:sp>
      <p:grpSp>
        <p:nvGrpSpPr>
          <p:cNvPr id="4" name="组合 3"/>
          <p:cNvGrpSpPr/>
          <p:nvPr/>
        </p:nvGrpSpPr>
        <p:grpSpPr>
          <a:xfrm>
            <a:off x="521207" y="1435607"/>
            <a:ext cx="1756267" cy="1272494"/>
            <a:chOff x="0" y="113439"/>
            <a:chExt cx="2371034" cy="1422620"/>
          </a:xfrm>
        </p:grpSpPr>
        <p:sp>
          <p:nvSpPr>
            <p:cNvPr id="23" name="矩形 22"/>
            <p:cNvSpPr/>
            <p:nvPr/>
          </p:nvSpPr>
          <p:spPr>
            <a:xfrm>
              <a:off x="0" y="113439"/>
              <a:ext cx="2371034" cy="1422620"/>
            </a:xfrm>
            <a:prstGeom prst="rect">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4" name="文本框 23"/>
            <p:cNvSpPr txBox="1"/>
            <p:nvPr/>
          </p:nvSpPr>
          <p:spPr>
            <a:xfrm>
              <a:off x="0" y="113439"/>
              <a:ext cx="2371034" cy="1422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Microsoft YaHei UI" panose="020B0503020204020204" pitchFamily="34" charset="-122"/>
                  <a:ea typeface="Microsoft YaHei UI" panose="020B0503020204020204" pitchFamily="34" charset="-122"/>
                </a:rPr>
                <a:t>汉诺塔</a:t>
              </a:r>
              <a:r>
                <a:rPr lang="en-US" altLang="zh-CN" sz="2600" kern="1200" dirty="0">
                  <a:latin typeface="Microsoft YaHei UI" panose="020B0503020204020204" pitchFamily="34" charset="-122"/>
                  <a:ea typeface="Microsoft YaHei UI" panose="020B0503020204020204" pitchFamily="34" charset="-122"/>
                </a:rPr>
                <a:t>I</a:t>
              </a:r>
            </a:p>
          </p:txBody>
        </p:sp>
      </p:grpSp>
      <p:grpSp>
        <p:nvGrpSpPr>
          <p:cNvPr id="5" name="组合 4"/>
          <p:cNvGrpSpPr/>
          <p:nvPr/>
        </p:nvGrpSpPr>
        <p:grpSpPr>
          <a:xfrm>
            <a:off x="2609352" y="1435607"/>
            <a:ext cx="1887604" cy="1272494"/>
            <a:chOff x="2608137" y="113439"/>
            <a:chExt cx="2371034" cy="1422620"/>
          </a:xfrm>
        </p:grpSpPr>
        <p:sp>
          <p:nvSpPr>
            <p:cNvPr id="21" name="矩形 20"/>
            <p:cNvSpPr/>
            <p:nvPr/>
          </p:nvSpPr>
          <p:spPr>
            <a:xfrm>
              <a:off x="2608137" y="113439"/>
              <a:ext cx="2371034" cy="1422620"/>
            </a:xfrm>
            <a:prstGeom prst="rect">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2" name="文本框 21"/>
            <p:cNvSpPr txBox="1"/>
            <p:nvPr/>
          </p:nvSpPr>
          <p:spPr>
            <a:xfrm>
              <a:off x="2608137" y="113439"/>
              <a:ext cx="2371034" cy="1422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Microsoft YaHei UI" panose="020B0503020204020204" pitchFamily="34" charset="-122"/>
                  <a:ea typeface="Microsoft YaHei UI" panose="020B0503020204020204" pitchFamily="34" charset="-122"/>
                </a:rPr>
                <a:t>汉诺塔</a:t>
              </a:r>
              <a:r>
                <a:rPr lang="en-US" altLang="zh-CN" sz="2600" kern="1200" dirty="0">
                  <a:latin typeface="Microsoft YaHei UI" panose="020B0503020204020204" pitchFamily="34" charset="-122"/>
                  <a:ea typeface="Microsoft YaHei UI" panose="020B0503020204020204" pitchFamily="34" charset="-122"/>
                </a:rPr>
                <a:t>II</a:t>
              </a:r>
              <a:endParaRPr lang="zh-CN" sz="2600" kern="1200" dirty="0">
                <a:latin typeface="Microsoft YaHei UI" panose="020B0503020204020204" pitchFamily="34" charset="-122"/>
                <a:ea typeface="Microsoft YaHei UI" panose="020B0503020204020204" pitchFamily="34" charset="-122"/>
              </a:endParaRPr>
            </a:p>
          </p:txBody>
        </p:sp>
      </p:grpSp>
      <p:grpSp>
        <p:nvGrpSpPr>
          <p:cNvPr id="6" name="组合 5"/>
          <p:cNvGrpSpPr/>
          <p:nvPr/>
        </p:nvGrpSpPr>
        <p:grpSpPr>
          <a:xfrm>
            <a:off x="4817459" y="1433880"/>
            <a:ext cx="1855378" cy="1272494"/>
            <a:chOff x="5216275" y="113439"/>
            <a:chExt cx="2371034" cy="1422620"/>
          </a:xfrm>
        </p:grpSpPr>
        <p:sp>
          <p:nvSpPr>
            <p:cNvPr id="19" name="矩形 18"/>
            <p:cNvSpPr/>
            <p:nvPr/>
          </p:nvSpPr>
          <p:spPr>
            <a:xfrm>
              <a:off x="5216275" y="113439"/>
              <a:ext cx="2371034" cy="1422620"/>
            </a:xfrm>
            <a:prstGeom prst="rect">
              <a:avLst/>
            </a:prstGeom>
            <a:solidFill>
              <a:schemeClr val="accent1"/>
            </a:solidFill>
            <a:ln>
              <a:solidFill>
                <a:schemeClr val="accent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0" name="文本框 19"/>
            <p:cNvSpPr txBox="1"/>
            <p:nvPr/>
          </p:nvSpPr>
          <p:spPr>
            <a:xfrm>
              <a:off x="5216275" y="113439"/>
              <a:ext cx="2371034" cy="1422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Microsoft YaHei UI" panose="020B0503020204020204" pitchFamily="34" charset="-122"/>
                  <a:ea typeface="Microsoft YaHei UI" panose="020B0503020204020204" pitchFamily="34" charset="-122"/>
                </a:rPr>
                <a:t>排列数字</a:t>
              </a:r>
              <a:endParaRPr lang="zh-CN" altLang="en-US" sz="2600" kern="1200" dirty="0"/>
            </a:p>
          </p:txBody>
        </p:sp>
      </p:grpSp>
      <p:grpSp>
        <p:nvGrpSpPr>
          <p:cNvPr id="7" name="组合 6"/>
          <p:cNvGrpSpPr/>
          <p:nvPr/>
        </p:nvGrpSpPr>
        <p:grpSpPr>
          <a:xfrm>
            <a:off x="6879147" y="1433880"/>
            <a:ext cx="1904568" cy="1272494"/>
            <a:chOff x="0" y="1773163"/>
            <a:chExt cx="2371034" cy="1422620"/>
          </a:xfrm>
        </p:grpSpPr>
        <p:sp>
          <p:nvSpPr>
            <p:cNvPr id="17" name="矩形 16"/>
            <p:cNvSpPr/>
            <p:nvPr/>
          </p:nvSpPr>
          <p:spPr>
            <a:xfrm>
              <a:off x="0" y="1773163"/>
              <a:ext cx="2371034" cy="1422620"/>
            </a:xfrm>
            <a:prstGeom prst="rect">
              <a:avLst/>
            </a:prstGeom>
            <a:solidFill>
              <a:srgbClr val="FFC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8" name="文本框 17"/>
            <p:cNvSpPr txBox="1"/>
            <p:nvPr/>
          </p:nvSpPr>
          <p:spPr>
            <a:xfrm>
              <a:off x="0" y="1773163"/>
              <a:ext cx="2371034" cy="1422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Microsoft YaHei UI" panose="020B0503020204020204" pitchFamily="34" charset="-122"/>
                  <a:ea typeface="Microsoft YaHei UI" panose="020B0503020204020204" pitchFamily="34" charset="-122"/>
                </a:rPr>
                <a:t>字符全排列</a:t>
              </a:r>
              <a:endParaRPr lang="zh-CN" sz="2600" kern="1200" dirty="0">
                <a:latin typeface="Microsoft YaHei UI" panose="020B0503020204020204" pitchFamily="34" charset="-122"/>
                <a:ea typeface="Microsoft YaHei UI" panose="020B0503020204020204" pitchFamily="34" charset="-122"/>
              </a:endParaRPr>
            </a:p>
          </p:txBody>
        </p:sp>
      </p:grpSp>
      <p:grpSp>
        <p:nvGrpSpPr>
          <p:cNvPr id="8" name="组合 7"/>
          <p:cNvGrpSpPr/>
          <p:nvPr/>
        </p:nvGrpSpPr>
        <p:grpSpPr>
          <a:xfrm>
            <a:off x="9044289" y="1433880"/>
            <a:ext cx="1904569" cy="1272495"/>
            <a:chOff x="2608136" y="1773162"/>
            <a:chExt cx="2371035" cy="1422621"/>
          </a:xfrm>
        </p:grpSpPr>
        <p:sp>
          <p:nvSpPr>
            <p:cNvPr id="15" name="矩形 14"/>
            <p:cNvSpPr/>
            <p:nvPr/>
          </p:nvSpPr>
          <p:spPr>
            <a:xfrm>
              <a:off x="2608137" y="1773163"/>
              <a:ext cx="2371034" cy="1422620"/>
            </a:xfrm>
            <a:prstGeom prst="rect">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文本框 15"/>
            <p:cNvSpPr txBox="1"/>
            <p:nvPr/>
          </p:nvSpPr>
          <p:spPr>
            <a:xfrm>
              <a:off x="2608136" y="1773162"/>
              <a:ext cx="2371034" cy="1422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altLang="zh-CN" sz="2600" kern="1200" dirty="0">
                  <a:latin typeface="Microsoft YaHei UI" panose="020B0503020204020204" pitchFamily="34" charset="-122"/>
                  <a:ea typeface="Microsoft YaHei UI" panose="020B0503020204020204" pitchFamily="34" charset="-122"/>
                </a:rPr>
                <a:t>N</a:t>
              </a:r>
              <a:r>
                <a:rPr lang="zh-CN" altLang="en-US" sz="2600" kern="1200" dirty="0">
                  <a:latin typeface="Microsoft YaHei UI" panose="020B0503020204020204" pitchFamily="34" charset="-122"/>
                  <a:ea typeface="Microsoft YaHei UI" panose="020B0503020204020204" pitchFamily="34" charset="-122"/>
                </a:rPr>
                <a:t>皇后</a:t>
              </a:r>
              <a:endParaRPr lang="en-US" altLang="zh-CN" sz="2600" kern="1200" dirty="0">
                <a:latin typeface="Microsoft YaHei UI" panose="020B0503020204020204" pitchFamily="34" charset="-122"/>
                <a:ea typeface="Microsoft YaHei UI" panose="020B0503020204020204" pitchFamily="34" charset="-122"/>
              </a:endParaRPr>
            </a:p>
            <a:p>
              <a:pPr marL="0" lvl="0" indent="0" algn="ctr" defTabSz="1155700">
                <a:lnSpc>
                  <a:spcPct val="90000"/>
                </a:lnSpc>
                <a:spcBef>
                  <a:spcPct val="0"/>
                </a:spcBef>
                <a:spcAft>
                  <a:spcPct val="35000"/>
                </a:spcAft>
                <a:buNone/>
              </a:pPr>
              <a:r>
                <a:rPr lang="zh-CN" altLang="en-US" sz="2600" kern="1200" dirty="0">
                  <a:latin typeface="Microsoft YaHei UI" panose="020B0503020204020204" pitchFamily="34" charset="-122"/>
                  <a:ea typeface="Microsoft YaHei UI" panose="020B0503020204020204" pitchFamily="34" charset="-122"/>
                </a:rPr>
                <a:t>排列问题</a:t>
              </a:r>
              <a:endParaRPr lang="zh-CN" sz="2600" kern="1200" dirty="0">
                <a:latin typeface="Microsoft YaHei UI" panose="020B0503020204020204" pitchFamily="34" charset="-122"/>
                <a:ea typeface="Microsoft YaHei UI" panose="020B0503020204020204" pitchFamily="34" charset="-122"/>
              </a:endParaRPr>
            </a:p>
          </p:txBody>
        </p:sp>
      </p:grpSp>
      <p:grpSp>
        <p:nvGrpSpPr>
          <p:cNvPr id="9" name="组合 8"/>
          <p:cNvGrpSpPr/>
          <p:nvPr/>
        </p:nvGrpSpPr>
        <p:grpSpPr>
          <a:xfrm>
            <a:off x="604435" y="4377281"/>
            <a:ext cx="1673040" cy="1103507"/>
            <a:chOff x="5216275" y="1773163"/>
            <a:chExt cx="2371034" cy="1422621"/>
          </a:xfrm>
        </p:grpSpPr>
        <p:sp>
          <p:nvSpPr>
            <p:cNvPr id="13" name="矩形 12"/>
            <p:cNvSpPr/>
            <p:nvPr/>
          </p:nvSpPr>
          <p:spPr>
            <a:xfrm>
              <a:off x="5216275" y="1773163"/>
              <a:ext cx="2371034" cy="1422620"/>
            </a:xfrm>
            <a:prstGeom prst="rect">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文本框 13"/>
            <p:cNvSpPr txBox="1"/>
            <p:nvPr/>
          </p:nvSpPr>
          <p:spPr>
            <a:xfrm>
              <a:off x="5216275" y="1773164"/>
              <a:ext cx="2371034" cy="1422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Microsoft YaHei UI" panose="020B0503020204020204" pitchFamily="34" charset="-122"/>
                  <a:ea typeface="Microsoft YaHei UI" panose="020B0503020204020204" pitchFamily="34" charset="-122"/>
                </a:rPr>
                <a:t>求八皇后</a:t>
              </a:r>
              <a:endParaRPr lang="en-US" altLang="zh-CN" sz="2600" kern="1200" dirty="0">
                <a:latin typeface="Microsoft YaHei UI" panose="020B0503020204020204" pitchFamily="34" charset="-122"/>
                <a:ea typeface="Microsoft YaHei UI" panose="020B0503020204020204" pitchFamily="34" charset="-122"/>
              </a:endParaRPr>
            </a:p>
            <a:p>
              <a:pPr marL="0" lvl="0" indent="0" algn="ctr" defTabSz="1155700">
                <a:lnSpc>
                  <a:spcPct val="90000"/>
                </a:lnSpc>
                <a:spcBef>
                  <a:spcPct val="0"/>
                </a:spcBef>
                <a:spcAft>
                  <a:spcPct val="35000"/>
                </a:spcAft>
                <a:buNone/>
              </a:pPr>
              <a:r>
                <a:rPr lang="zh-CN" altLang="en-US" sz="2600" kern="1200" dirty="0">
                  <a:latin typeface="Microsoft YaHei UI" panose="020B0503020204020204" pitchFamily="34" charset="-122"/>
                  <a:ea typeface="Microsoft YaHei UI" panose="020B0503020204020204" pitchFamily="34" charset="-122"/>
                </a:rPr>
                <a:t>第</a:t>
              </a:r>
              <a:r>
                <a:rPr lang="en-US" altLang="zh-CN" sz="2600" kern="1200" dirty="0">
                  <a:latin typeface="Microsoft YaHei UI" panose="020B0503020204020204" pitchFamily="34" charset="-122"/>
                  <a:ea typeface="Microsoft YaHei UI" panose="020B0503020204020204" pitchFamily="34" charset="-122"/>
                </a:rPr>
                <a:t>N</a:t>
              </a:r>
              <a:r>
                <a:rPr lang="zh-CN" altLang="en-US" sz="2600" kern="1200" dirty="0">
                  <a:latin typeface="Microsoft YaHei UI" panose="020B0503020204020204" pitchFamily="34" charset="-122"/>
                  <a:ea typeface="Microsoft YaHei UI" panose="020B0503020204020204" pitchFamily="34" charset="-122"/>
                </a:rPr>
                <a:t>种解</a:t>
              </a:r>
              <a:endParaRPr lang="zh-CN" sz="2600" kern="1200" dirty="0">
                <a:latin typeface="Microsoft YaHei UI" panose="020B0503020204020204" pitchFamily="34" charset="-122"/>
                <a:ea typeface="Microsoft YaHei UI" panose="020B0503020204020204" pitchFamily="34" charset="-122"/>
              </a:endParaRPr>
            </a:p>
          </p:txBody>
        </p:sp>
      </p:grpSp>
      <p:grpSp>
        <p:nvGrpSpPr>
          <p:cNvPr id="10" name="组合 9"/>
          <p:cNvGrpSpPr/>
          <p:nvPr/>
        </p:nvGrpSpPr>
        <p:grpSpPr>
          <a:xfrm>
            <a:off x="539497" y="2931052"/>
            <a:ext cx="1737978" cy="1134380"/>
            <a:chOff x="2608137" y="3432887"/>
            <a:chExt cx="2371034" cy="1422620"/>
          </a:xfrm>
        </p:grpSpPr>
        <p:sp>
          <p:nvSpPr>
            <p:cNvPr id="11" name="矩形 10"/>
            <p:cNvSpPr/>
            <p:nvPr/>
          </p:nvSpPr>
          <p:spPr>
            <a:xfrm>
              <a:off x="2608137" y="3432887"/>
              <a:ext cx="2371034" cy="1422620"/>
            </a:xfrm>
            <a:prstGeom prst="rect">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文本框 11"/>
            <p:cNvSpPr txBox="1"/>
            <p:nvPr/>
          </p:nvSpPr>
          <p:spPr>
            <a:xfrm>
              <a:off x="2608137" y="3432887"/>
              <a:ext cx="2371034" cy="14226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latin typeface="Microsoft YaHei UI" panose="020B0503020204020204" pitchFamily="34" charset="-122"/>
                  <a:ea typeface="Microsoft YaHei UI" panose="020B0503020204020204" pitchFamily="34" charset="-122"/>
                </a:rPr>
                <a:t>拨钟问题</a:t>
              </a:r>
              <a:endParaRPr lang="zh-CN" sz="2600" kern="1200" dirty="0">
                <a:latin typeface="Microsoft YaHei UI" panose="020B0503020204020204" pitchFamily="34" charset="-122"/>
                <a:ea typeface="Microsoft YaHei UI" panose="020B0503020204020204" pitchFamily="34" charset="-122"/>
              </a:endParaRPr>
            </a:p>
          </p:txBody>
        </p:sp>
      </p:grpSp>
      <p:grpSp>
        <p:nvGrpSpPr>
          <p:cNvPr id="25" name="组合 24"/>
          <p:cNvGrpSpPr/>
          <p:nvPr/>
        </p:nvGrpSpPr>
        <p:grpSpPr>
          <a:xfrm>
            <a:off x="2628437" y="2931052"/>
            <a:ext cx="1868519" cy="1121111"/>
            <a:chOff x="0" y="280491"/>
            <a:chExt cx="2795984" cy="1677590"/>
          </a:xfrm>
        </p:grpSpPr>
        <p:sp>
          <p:nvSpPr>
            <p:cNvPr id="41" name="矩形 40"/>
            <p:cNvSpPr/>
            <p:nvPr/>
          </p:nvSpPr>
          <p:spPr>
            <a:xfrm>
              <a:off x="0" y="280491"/>
              <a:ext cx="2795984" cy="1677590"/>
            </a:xfrm>
            <a:prstGeom prst="rect">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2" name="文本框 41"/>
            <p:cNvSpPr txBox="1"/>
            <p:nvPr/>
          </p:nvSpPr>
          <p:spPr>
            <a:xfrm>
              <a:off x="0" y="280491"/>
              <a:ext cx="2795984" cy="16775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Microsoft YaHei UI" panose="020B0503020204020204" pitchFamily="34" charset="-122"/>
                  <a:ea typeface="Microsoft YaHei UI" panose="020B0503020204020204" pitchFamily="34" charset="-122"/>
                </a:rPr>
                <a:t>爬天梯</a:t>
              </a:r>
              <a:endParaRPr lang="en-US" altLang="zh-CN" sz="3600" kern="1200" dirty="0">
                <a:latin typeface="Microsoft YaHei UI" panose="020B0503020204020204" pitchFamily="34" charset="-122"/>
                <a:ea typeface="Microsoft YaHei UI" panose="020B0503020204020204" pitchFamily="34" charset="-122"/>
              </a:endParaRPr>
            </a:p>
          </p:txBody>
        </p:sp>
      </p:grpSp>
      <p:grpSp>
        <p:nvGrpSpPr>
          <p:cNvPr id="26" name="组合 25"/>
          <p:cNvGrpSpPr/>
          <p:nvPr/>
        </p:nvGrpSpPr>
        <p:grpSpPr>
          <a:xfrm>
            <a:off x="4804319" y="2944321"/>
            <a:ext cx="1868519" cy="1121111"/>
            <a:chOff x="3075582" y="280491"/>
            <a:chExt cx="2795984" cy="1677590"/>
          </a:xfrm>
        </p:grpSpPr>
        <p:sp>
          <p:nvSpPr>
            <p:cNvPr id="39" name="矩形 38"/>
            <p:cNvSpPr/>
            <p:nvPr/>
          </p:nvSpPr>
          <p:spPr>
            <a:xfrm>
              <a:off x="3075582" y="280491"/>
              <a:ext cx="2795984" cy="1677590"/>
            </a:xfrm>
            <a:prstGeom prst="rect">
              <a:avLst/>
            </a:prstGeom>
            <a:solidFill>
              <a:srgbClr val="00B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0" name="文本框 39"/>
            <p:cNvSpPr txBox="1"/>
            <p:nvPr/>
          </p:nvSpPr>
          <p:spPr>
            <a:xfrm>
              <a:off x="3075582" y="280491"/>
              <a:ext cx="2795984" cy="16775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Microsoft YaHei UI" panose="020B0503020204020204" pitchFamily="34" charset="-122"/>
                  <a:ea typeface="Microsoft YaHei UI" panose="020B0503020204020204" pitchFamily="34" charset="-122"/>
                </a:rPr>
                <a:t>放苹果</a:t>
              </a:r>
              <a:endParaRPr lang="en-US" altLang="zh-CN" sz="3600" kern="1200" dirty="0">
                <a:latin typeface="Microsoft YaHei UI" panose="020B0503020204020204" pitchFamily="34" charset="-122"/>
                <a:ea typeface="Microsoft YaHei UI" panose="020B0503020204020204" pitchFamily="34" charset="-122"/>
              </a:endParaRPr>
            </a:p>
          </p:txBody>
        </p:sp>
      </p:grpSp>
      <p:grpSp>
        <p:nvGrpSpPr>
          <p:cNvPr id="27" name="组合 26"/>
          <p:cNvGrpSpPr/>
          <p:nvPr/>
        </p:nvGrpSpPr>
        <p:grpSpPr>
          <a:xfrm>
            <a:off x="6927276" y="2935420"/>
            <a:ext cx="1886543" cy="1138911"/>
            <a:chOff x="6151165" y="253855"/>
            <a:chExt cx="2822954" cy="1704226"/>
          </a:xfrm>
        </p:grpSpPr>
        <p:sp>
          <p:nvSpPr>
            <p:cNvPr id="37" name="矩形 36"/>
            <p:cNvSpPr/>
            <p:nvPr/>
          </p:nvSpPr>
          <p:spPr>
            <a:xfrm>
              <a:off x="6151165" y="280491"/>
              <a:ext cx="2795984" cy="1677590"/>
            </a:xfrm>
            <a:prstGeom prst="rect">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文本框 37"/>
            <p:cNvSpPr txBox="1"/>
            <p:nvPr/>
          </p:nvSpPr>
          <p:spPr>
            <a:xfrm>
              <a:off x="6178135" y="253855"/>
              <a:ext cx="2795984" cy="16775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2400" kern="1200" dirty="0">
                  <a:latin typeface="Microsoft YaHei UI" panose="020B0503020204020204" pitchFamily="34" charset="-122"/>
                  <a:ea typeface="Microsoft YaHei UI" panose="020B0503020204020204" pitchFamily="34" charset="-122"/>
                </a:rPr>
                <a:t>求波兰</a:t>
              </a:r>
              <a:br>
                <a:rPr lang="en-US" altLang="zh-CN" sz="2400" kern="1200" dirty="0">
                  <a:latin typeface="Microsoft YaHei UI" panose="020B0503020204020204" pitchFamily="34" charset="-122"/>
                  <a:ea typeface="Microsoft YaHei UI" panose="020B0503020204020204" pitchFamily="34" charset="-122"/>
                </a:rPr>
              </a:br>
              <a:r>
                <a:rPr lang="zh-CN" altLang="en-US" sz="2400" kern="1200" dirty="0">
                  <a:latin typeface="Microsoft YaHei UI" panose="020B0503020204020204" pitchFamily="34" charset="-122"/>
                  <a:ea typeface="Microsoft YaHei UI" panose="020B0503020204020204" pitchFamily="34" charset="-122"/>
                </a:rPr>
                <a:t>表达式的值</a:t>
              </a:r>
              <a:endParaRPr lang="en-US" altLang="zh-CN" sz="2400" kern="1200" dirty="0">
                <a:latin typeface="Microsoft YaHei UI" panose="020B0503020204020204" pitchFamily="34" charset="-122"/>
                <a:ea typeface="Microsoft YaHei UI" panose="020B0503020204020204" pitchFamily="34" charset="-122"/>
              </a:endParaRPr>
            </a:p>
          </p:txBody>
        </p:sp>
      </p:grpSp>
      <p:grpSp>
        <p:nvGrpSpPr>
          <p:cNvPr id="28" name="组合 27"/>
          <p:cNvGrpSpPr/>
          <p:nvPr/>
        </p:nvGrpSpPr>
        <p:grpSpPr>
          <a:xfrm>
            <a:off x="9080338" y="2931051"/>
            <a:ext cx="1868519" cy="1121111"/>
            <a:chOff x="0" y="2204128"/>
            <a:chExt cx="2795984" cy="1677590"/>
          </a:xfrm>
        </p:grpSpPr>
        <p:sp>
          <p:nvSpPr>
            <p:cNvPr id="35" name="矩形 34"/>
            <p:cNvSpPr/>
            <p:nvPr/>
          </p:nvSpPr>
          <p:spPr>
            <a:xfrm>
              <a:off x="0" y="2204128"/>
              <a:ext cx="2795984" cy="1677590"/>
            </a:xfrm>
            <a:prstGeom prst="rect">
              <a:avLst/>
            </a:prstGeom>
            <a:solidFill>
              <a:schemeClr val="accent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文本框 35"/>
            <p:cNvSpPr txBox="1"/>
            <p:nvPr/>
          </p:nvSpPr>
          <p:spPr>
            <a:xfrm>
              <a:off x="0" y="2204128"/>
              <a:ext cx="2795984" cy="16775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altLang="zh-CN" sz="2800" b="0" i="0" kern="1200" dirty="0"/>
                <a:t>2</a:t>
              </a:r>
              <a:r>
                <a:rPr lang="zh-CN" altLang="en-US" sz="2800" kern="1200" dirty="0">
                  <a:latin typeface="Microsoft YaHei UI" panose="020B0503020204020204" pitchFamily="34" charset="-122"/>
                  <a:ea typeface="Microsoft YaHei UI" panose="020B0503020204020204" pitchFamily="34" charset="-122"/>
                </a:rPr>
                <a:t>的幂次方表示</a:t>
              </a:r>
              <a:endParaRPr lang="zh-CN" sz="2800" kern="1200" dirty="0">
                <a:latin typeface="Microsoft YaHei UI" panose="020B0503020204020204" pitchFamily="34" charset="-122"/>
                <a:ea typeface="Microsoft YaHei UI" panose="020B0503020204020204" pitchFamily="34" charset="-122"/>
              </a:endParaRPr>
            </a:p>
          </p:txBody>
        </p:sp>
      </p:grpSp>
      <p:grpSp>
        <p:nvGrpSpPr>
          <p:cNvPr id="29" name="组合 28"/>
          <p:cNvGrpSpPr/>
          <p:nvPr/>
        </p:nvGrpSpPr>
        <p:grpSpPr>
          <a:xfrm>
            <a:off x="2628437" y="4359677"/>
            <a:ext cx="1868519" cy="1121111"/>
            <a:chOff x="3075582" y="2237680"/>
            <a:chExt cx="2795984" cy="1677590"/>
          </a:xfrm>
        </p:grpSpPr>
        <p:sp>
          <p:nvSpPr>
            <p:cNvPr id="33" name="矩形 32"/>
            <p:cNvSpPr/>
            <p:nvPr/>
          </p:nvSpPr>
          <p:spPr>
            <a:xfrm>
              <a:off x="3075582" y="2237680"/>
              <a:ext cx="2795984" cy="1677590"/>
            </a:xfrm>
            <a:prstGeom prst="rect">
              <a:avLst/>
            </a:prstGeom>
            <a:solidFill>
              <a:srgbClr val="FF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文本框 33"/>
            <p:cNvSpPr txBox="1"/>
            <p:nvPr/>
          </p:nvSpPr>
          <p:spPr>
            <a:xfrm>
              <a:off x="3075582" y="2237680"/>
              <a:ext cx="2795984" cy="16775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Microsoft YaHei UI" panose="020B0503020204020204" pitchFamily="34" charset="-122"/>
                  <a:ea typeface="Microsoft YaHei UI" panose="020B0503020204020204" pitchFamily="34" charset="-122"/>
                </a:rPr>
                <a:t>快速幂</a:t>
              </a:r>
              <a:endParaRPr lang="zh-CN" sz="3600" kern="1200" dirty="0">
                <a:latin typeface="Microsoft YaHei UI" panose="020B0503020204020204" pitchFamily="34" charset="-122"/>
                <a:ea typeface="Microsoft YaHei UI" panose="020B0503020204020204" pitchFamily="34" charset="-122"/>
              </a:endParaRPr>
            </a:p>
          </p:txBody>
        </p:sp>
      </p:grpSp>
      <p:grpSp>
        <p:nvGrpSpPr>
          <p:cNvPr id="30" name="组合 29"/>
          <p:cNvGrpSpPr/>
          <p:nvPr/>
        </p:nvGrpSpPr>
        <p:grpSpPr>
          <a:xfrm>
            <a:off x="4804318" y="4379918"/>
            <a:ext cx="1868519" cy="1121111"/>
            <a:chOff x="6151165" y="2237680"/>
            <a:chExt cx="2795984" cy="1677590"/>
          </a:xfrm>
        </p:grpSpPr>
        <p:sp>
          <p:nvSpPr>
            <p:cNvPr id="31" name="矩形 30"/>
            <p:cNvSpPr/>
            <p:nvPr/>
          </p:nvSpPr>
          <p:spPr>
            <a:xfrm>
              <a:off x="6151165" y="2237680"/>
              <a:ext cx="2795984" cy="1677590"/>
            </a:xfrm>
            <a:prstGeom prst="rect">
              <a:avLst/>
            </a:prstGeom>
            <a:solidFill>
              <a:srgbClr val="0070C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文本框 31"/>
            <p:cNvSpPr txBox="1"/>
            <p:nvPr/>
          </p:nvSpPr>
          <p:spPr>
            <a:xfrm>
              <a:off x="6151165" y="2237680"/>
              <a:ext cx="2795984" cy="167759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latin typeface="Microsoft YaHei UI" panose="020B0503020204020204" pitchFamily="34" charset="-122"/>
                  <a:ea typeface="Microsoft YaHei UI" panose="020B0503020204020204" pitchFamily="34" charset="-122"/>
                </a:rPr>
                <a:t>算</a:t>
              </a:r>
              <a:r>
                <a:rPr lang="en-US" altLang="zh-CN" sz="3600" kern="1200" dirty="0">
                  <a:latin typeface="Microsoft YaHei UI" panose="020B0503020204020204" pitchFamily="34" charset="-122"/>
                  <a:ea typeface="Microsoft YaHei UI" panose="020B0503020204020204" pitchFamily="34" charset="-122"/>
                </a:rPr>
                <a:t>24</a:t>
              </a:r>
              <a:endParaRPr lang="zh-CN" sz="3600" kern="1200" dirty="0">
                <a:latin typeface="Microsoft YaHei UI" panose="020B0503020204020204" pitchFamily="34" charset="-122"/>
                <a:ea typeface="Microsoft YaHei UI" panose="020B0503020204020204" pitchFamily="34" charset="-122"/>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en-US" dirty="0"/>
              <a:t>什么是递归</a:t>
            </a:r>
            <a:endParaRPr lang="zh-CN" altLang="en-US" sz="4000" dirty="0"/>
          </a:p>
        </p:txBody>
      </p:sp>
      <p:sp>
        <p:nvSpPr>
          <p:cNvPr id="3" name="内容占位符 2"/>
          <p:cNvSpPr>
            <a:spLocks noGrp="1"/>
          </p:cNvSpPr>
          <p:nvPr>
            <p:ph sz="quarter" idx="10"/>
          </p:nvPr>
        </p:nvSpPr>
        <p:spPr>
          <a:xfrm>
            <a:off x="539496" y="1435607"/>
            <a:ext cx="11048070" cy="5052279"/>
          </a:xfrm>
        </p:spPr>
        <p:txBody>
          <a:bodyPr>
            <a:normAutofit/>
          </a:bodyPr>
          <a:lstStyle/>
          <a:p>
            <a:pPr>
              <a:lnSpc>
                <a:spcPct val="120000"/>
              </a:lnSpc>
            </a:pPr>
            <a:r>
              <a:rPr lang="zh-CN" altLang="zh-CN" sz="2400" dirty="0"/>
              <a:t>递归：你打开面前这扇门，看到屋里面还有一扇门。你走过去，发现手中的钥匙还可以打开它，你推开门，发现里面还有一扇门，你继续打开它。若干次之后，你打开面前的门后，发现只有一间屋子，没有门了。然后，你开始原路返回，每走回一间屋子，你数一次，走到入口的时候，你可以回答出你到底用这你把钥匙打开了几扇门。</a:t>
            </a:r>
          </a:p>
          <a:p>
            <a:pPr marL="0" indent="0">
              <a:lnSpc>
                <a:spcPct val="120000"/>
              </a:lnSpc>
              <a:buNone/>
            </a:pPr>
            <a:endParaRPr lang="en-US" altLang="zh-CN" sz="2400" dirty="0"/>
          </a:p>
          <a:p>
            <a:pPr>
              <a:lnSpc>
                <a:spcPct val="120000"/>
              </a:lnSpc>
            </a:pPr>
            <a:r>
              <a:rPr lang="zh-CN" altLang="zh-CN" sz="2400" dirty="0"/>
              <a:t>在数学与计算机科学中，递归</a:t>
            </a:r>
            <a:r>
              <a:rPr lang="en-US" altLang="zh-CN" sz="2400" dirty="0"/>
              <a:t>(Recursion)</a:t>
            </a:r>
            <a:r>
              <a:rPr lang="zh-CN" altLang="zh-CN" sz="2400" dirty="0"/>
              <a:t>是指在函数的定义中使用函数自身的方法。实际上，递归，顾名思义，其包含了两个意思：递 和 归，这正是递归思想的精华所在。</a:t>
            </a:r>
          </a:p>
          <a:p>
            <a:endParaRPr lang="zh-CN" altLang="en-US" sz="2800" dirty="0"/>
          </a:p>
        </p:txBody>
      </p:sp>
      <p:sp>
        <p:nvSpPr>
          <p:cNvPr id="4" name="文本框 3"/>
          <p:cNvSpPr txBox="1"/>
          <p:nvPr/>
        </p:nvSpPr>
        <p:spPr>
          <a:xfrm>
            <a:off x="2593597" y="6388290"/>
            <a:ext cx="8850384" cy="327397"/>
          </a:xfrm>
          <a:prstGeom prst="rect">
            <a:avLst/>
          </a:prstGeom>
          <a:noFill/>
        </p:spPr>
        <p:txBody>
          <a:bodyPr wrap="square">
            <a:spAutoFit/>
          </a:bodyPr>
          <a:lstStyle/>
          <a:p>
            <a:pPr indent="266700">
              <a:lnSpc>
                <a:spcPts val="1950"/>
              </a:lnSpc>
              <a:spcAft>
                <a:spcPts val="1200"/>
              </a:spcAft>
            </a:pPr>
            <a:r>
              <a:rPr lang="zh-CN" altLang="en-US" sz="1400" dirty="0">
                <a:latin typeface="微软雅黑" panose="020B0503020204020204" pitchFamily="34" charset="-122"/>
                <a:ea typeface="微软雅黑" panose="020B0503020204020204" pitchFamily="34" charset="-122"/>
              </a:rPr>
              <a:t>资料来源：</a:t>
            </a:r>
            <a:r>
              <a:rPr lang="en-US" altLang="zh-CN" sz="1400" dirty="0">
                <a:latin typeface="微软雅黑" panose="020B0503020204020204" pitchFamily="34" charset="-122"/>
                <a:ea typeface="微软雅黑" panose="020B0503020204020204" pitchFamily="34" charset="-122"/>
              </a:rPr>
              <a:t>https://blog.csdn.net/sinat_38052999/article/details/73303111</a:t>
            </a:r>
            <a:endParaRPr lang="zh-CN" altLang="zh-CN" sz="1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r>
              <a:rPr lang="zh-CN" altLang="zh-CN" dirty="0"/>
              <a:t>递归的精髓</a:t>
            </a:r>
            <a:endParaRPr lang="zh-CN" altLang="en-US" sz="4000" dirty="0"/>
          </a:p>
        </p:txBody>
      </p:sp>
      <p:sp>
        <p:nvSpPr>
          <p:cNvPr id="6" name="文本框 5"/>
          <p:cNvSpPr txBox="1"/>
          <p:nvPr/>
        </p:nvSpPr>
        <p:spPr>
          <a:xfrm>
            <a:off x="838201" y="1337800"/>
            <a:ext cx="6069218" cy="4893647"/>
          </a:xfrm>
          <a:prstGeom prst="rect">
            <a:avLst/>
          </a:prstGeom>
          <a:noFill/>
        </p:spPr>
        <p:txBody>
          <a:bodyPr wrap="square" rtlCol="0">
            <a:spAutoFit/>
          </a:bodyPr>
          <a:lstStyle/>
          <a:p>
            <a:pPr marL="342900" indent="-342900">
              <a:buFont typeface="Wingdings" panose="05000000000000000000" pitchFamily="2" charset="2"/>
              <a:buChar char="l"/>
            </a:pPr>
            <a:r>
              <a:rPr lang="zh-CN" altLang="zh-CN" sz="2400" dirty="0">
                <a:latin typeface="微软雅黑" panose="020B0503020204020204" pitchFamily="34" charset="-122"/>
                <a:ea typeface="微软雅黑" panose="020B0503020204020204" pitchFamily="34" charset="-122"/>
              </a:rPr>
              <a:t>正如上面所描述的场景，递归就是有去（递去）有回（归来），如</a:t>
            </a:r>
            <a:r>
              <a:rPr lang="zh-CN" altLang="en-US" sz="2400" dirty="0">
                <a:latin typeface="微软雅黑" panose="020B0503020204020204" pitchFamily="34" charset="-122"/>
                <a:ea typeface="微软雅黑" panose="020B0503020204020204" pitchFamily="34" charset="-122"/>
              </a:rPr>
              <a:t>右</a:t>
            </a:r>
            <a:r>
              <a:rPr lang="zh-CN" altLang="zh-CN" sz="2400" dirty="0">
                <a:latin typeface="微软雅黑" panose="020B0503020204020204" pitchFamily="34" charset="-122"/>
                <a:ea typeface="微软雅黑" panose="020B0503020204020204" pitchFamily="34" charset="-122"/>
              </a:rPr>
              <a:t>图所示。</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有去</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是指：递归问题必须可以分解为若干个规模较小，与原问题形式相同的子问题，这些子问题可以用相同的解题思路来解决，就像上面例子中的钥匙可以打开后面所有门上的锁一样；</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有回</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是指</a:t>
            </a:r>
            <a:r>
              <a:rPr lang="en-US" altLang="zh-CN" sz="2400" dirty="0">
                <a:latin typeface="微软雅黑" panose="020B0503020204020204" pitchFamily="34" charset="-122"/>
                <a:ea typeface="微软雅黑" panose="020B0503020204020204" pitchFamily="34" charset="-122"/>
              </a:rPr>
              <a:t> : </a:t>
            </a:r>
            <a:r>
              <a:rPr lang="zh-CN" altLang="zh-CN" sz="2400" dirty="0">
                <a:latin typeface="微软雅黑" panose="020B0503020204020204" pitchFamily="34" charset="-122"/>
                <a:ea typeface="微软雅黑" panose="020B0503020204020204" pitchFamily="34" charset="-122"/>
              </a:rPr>
              <a:t>这些问题的演化过程是一个从大到小，由近及远的过程，并且会有一个明确的终点</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临界点</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，一旦到达了这个临界点，就不用再往更小、更远的地方走下去。最后，从这个临界点开始，原路返回到原点，原问题解决。　</a:t>
            </a:r>
            <a:endParaRPr lang="en-US" altLang="zh-CN" sz="2400" dirty="0">
              <a:latin typeface="微软雅黑" panose="020B0503020204020204" pitchFamily="34" charset="-122"/>
              <a:ea typeface="微软雅黑" panose="020B0503020204020204" pitchFamily="34" charset="-122"/>
            </a:endParaRPr>
          </a:p>
        </p:txBody>
      </p:sp>
      <p:pic>
        <p:nvPicPr>
          <p:cNvPr id="7" name="图片 6" descr="这里写图片描述"/>
          <p:cNvPicPr/>
          <p:nvPr/>
        </p:nvPicPr>
        <p:blipFill>
          <a:blip r:embed="rId3">
            <a:extLst>
              <a:ext uri="{28A0092B-C50C-407E-A947-70E740481C1C}">
                <a14:useLocalDpi xmlns:a14="http://schemas.microsoft.com/office/drawing/2010/main" val="0"/>
              </a:ext>
            </a:extLst>
          </a:blip>
          <a:srcRect/>
          <a:stretch>
            <a:fillRect/>
          </a:stretch>
        </p:blipFill>
        <p:spPr bwMode="auto">
          <a:xfrm>
            <a:off x="6907419" y="1409350"/>
            <a:ext cx="4446380" cy="52348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递归的精髓</a:t>
            </a:r>
            <a:endParaRPr lang="zh-CN" altLang="en-US" dirty="0"/>
          </a:p>
        </p:txBody>
      </p:sp>
      <p:sp>
        <p:nvSpPr>
          <p:cNvPr id="3" name="内容占位符 2"/>
          <p:cNvSpPr>
            <a:spLocks noGrp="1"/>
          </p:cNvSpPr>
          <p:nvPr>
            <p:ph sz="quarter" idx="10"/>
          </p:nvPr>
        </p:nvSpPr>
        <p:spPr/>
        <p:txBody>
          <a:bodyPr>
            <a:normAutofit/>
          </a:bodyPr>
          <a:lstStyle/>
          <a:p>
            <a:pPr>
              <a:lnSpc>
                <a:spcPct val="100000"/>
              </a:lnSpc>
              <a:spcAft>
                <a:spcPts val="1200"/>
              </a:spcAft>
            </a:pPr>
            <a:r>
              <a:rPr lang="zh-CN" altLang="zh-CN" sz="2800" dirty="0">
                <a:latin typeface="微软雅黑" panose="020B0503020204020204" pitchFamily="34" charset="-122"/>
                <a:ea typeface="微软雅黑" panose="020B0503020204020204" pitchFamily="34" charset="-122"/>
              </a:rPr>
              <a:t>更直接地说，递归的基本思想就是把规模大的问题转化为规模小的相似的子问题来解决。特别地，在函数实现时，因为解决大问题的方法和解决小问题的方法往往是同一个方法，所以就产生了函数调用它自身的情况，这也正是递归的定义所在。格外重要的是，这个解决问题的函数必须有明确的结束条件，否则就会导致无限递归的情况。</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8161474" cy="640080"/>
          </a:xfrm>
        </p:spPr>
        <p:txBody>
          <a:bodyPr>
            <a:noAutofit/>
          </a:bodyPr>
          <a:lstStyle/>
          <a:p>
            <a:r>
              <a:rPr lang="zh-CN" altLang="zh-CN" dirty="0">
                <a:latin typeface="Segoe UI Light" panose="020B0502040204020203" pitchFamily="34" charset="0"/>
                <a:cs typeface="Segoe UI Light" panose="020B0502040204020203" pitchFamily="34" charset="0"/>
              </a:rPr>
              <a:t>用归纳法来理解递归</a:t>
            </a:r>
            <a:endParaRPr lang="zh-CN" altLang="en-US" dirty="0">
              <a:latin typeface="Segoe UI Light" panose="020B0502040204020203" pitchFamily="34" charset="0"/>
              <a:cs typeface="Segoe UI Light" panose="020B0502040204020203" pitchFamily="34" charset="0"/>
            </a:endParaRPr>
          </a:p>
        </p:txBody>
      </p:sp>
      <p:sp>
        <p:nvSpPr>
          <p:cNvPr id="38" name="Content Placeholder 17"/>
          <p:cNvSpPr txBox="1"/>
          <p:nvPr/>
        </p:nvSpPr>
        <p:spPr>
          <a:xfrm>
            <a:off x="892175" y="1442085"/>
            <a:ext cx="10354945" cy="5274401"/>
          </a:xfrm>
          <a:prstGeom prst="rect">
            <a:avLst/>
          </a:prstGeom>
        </p:spPr>
        <p:txBody>
          <a:bodyPr vert="horz" lIns="91440" tIns="45720" rIns="91440" bIns="45720" rtlCol="0">
            <a:normAutofit fontScale="97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10000"/>
              </a:lnSpc>
              <a:buFont typeface="Arial" panose="020B0604020202020204" pitchFamily="34" charset="0"/>
              <a:buChar char="•"/>
            </a:pPr>
            <a:r>
              <a:rPr lang="zh-CN" altLang="zh-CN" sz="2400" dirty="0">
                <a:solidFill>
                  <a:schemeClr val="accent1">
                    <a:lumMod val="75000"/>
                  </a:schemeClr>
                </a:solidFill>
                <a:latin typeface="微软雅黑" panose="020B0503020204020204" pitchFamily="34" charset="-122"/>
                <a:ea typeface="微软雅黑" panose="020B0503020204020204" pitchFamily="34" charset="-122"/>
              </a:rPr>
              <a:t>数学归纳法适用于将解决的原问题转化为解决它的子问题，而它的子问题又变成子问题的子问题，而且我们发现这些问题其实都是一个模型，也就是说存在相同的逻辑归纳处理项。当然有一个是例外的，也就是归纳结束的那一个处理方法不适用于我们的归纳处理项，当然也不能适用，否则我们就无穷归纳了。总的来说，归纳法主要包含以下三个关键要素：</a:t>
            </a:r>
          </a:p>
          <a:p>
            <a:pPr marL="342900" indent="-342900">
              <a:lnSpc>
                <a:spcPct val="110000"/>
              </a:lnSpc>
              <a:buFont typeface="Arial" panose="020B0604020202020204" pitchFamily="34" charset="0"/>
              <a:buChar char="•"/>
            </a:pPr>
            <a:r>
              <a:rPr lang="zh-CN" altLang="zh-CN" sz="2400" dirty="0">
                <a:solidFill>
                  <a:schemeClr val="accent1">
                    <a:lumMod val="75000"/>
                  </a:schemeClr>
                </a:solidFill>
                <a:latin typeface="微软雅黑" panose="020B0503020204020204" pitchFamily="34" charset="-122"/>
                <a:ea typeface="微软雅黑" panose="020B0503020204020204" pitchFamily="34" charset="-122"/>
              </a:rPr>
              <a:t>步进表达式：问题蜕变成子问题的表达式</a:t>
            </a:r>
            <a:endParaRPr lang="en-US" altLang="zh-CN" sz="2400"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nSpc>
                <a:spcPct val="110000"/>
              </a:lnSpc>
              <a:buFont typeface="Arial" panose="020B0604020202020204" pitchFamily="34" charset="0"/>
              <a:buChar char="•"/>
            </a:pPr>
            <a:r>
              <a:rPr lang="zh-CN" altLang="zh-CN" sz="2400" dirty="0">
                <a:solidFill>
                  <a:schemeClr val="accent1">
                    <a:lumMod val="75000"/>
                  </a:schemeClr>
                </a:solidFill>
                <a:latin typeface="微软雅黑" panose="020B0503020204020204" pitchFamily="34" charset="-122"/>
                <a:ea typeface="微软雅黑" panose="020B0503020204020204" pitchFamily="34" charset="-122"/>
              </a:rPr>
              <a:t>结束条件：什么时候可以不再使用步进表达式</a:t>
            </a:r>
            <a:endParaRPr lang="en-US" altLang="zh-CN" sz="2400" dirty="0">
              <a:solidFill>
                <a:schemeClr val="accent1">
                  <a:lumMod val="75000"/>
                </a:schemeClr>
              </a:solidFill>
              <a:latin typeface="微软雅黑" panose="020B0503020204020204" pitchFamily="34" charset="-122"/>
              <a:ea typeface="微软雅黑" panose="020B0503020204020204" pitchFamily="34" charset="-122"/>
            </a:endParaRPr>
          </a:p>
          <a:p>
            <a:pPr marL="342900" indent="-342900">
              <a:lnSpc>
                <a:spcPct val="110000"/>
              </a:lnSpc>
              <a:buFont typeface="Arial" panose="020B0604020202020204" pitchFamily="34" charset="0"/>
              <a:buChar char="•"/>
            </a:pPr>
            <a:r>
              <a:rPr lang="zh-CN" altLang="zh-CN" sz="2400" dirty="0">
                <a:solidFill>
                  <a:schemeClr val="accent1">
                    <a:lumMod val="75000"/>
                  </a:schemeClr>
                </a:solidFill>
                <a:latin typeface="微软雅黑" panose="020B0503020204020204" pitchFamily="34" charset="-122"/>
                <a:ea typeface="微软雅黑" panose="020B0503020204020204" pitchFamily="34" charset="-122"/>
              </a:rPr>
              <a:t>直接求解表达式：在结束条件下能够直接计算返回值的表达式</a:t>
            </a:r>
            <a:br>
              <a:rPr lang="en-US" altLang="zh-CN" sz="2400" dirty="0">
                <a:solidFill>
                  <a:schemeClr val="accent1">
                    <a:lumMod val="75000"/>
                  </a:schemeClr>
                </a:solidFill>
                <a:latin typeface="微软雅黑" panose="020B0503020204020204" pitchFamily="34" charset="-122"/>
                <a:ea typeface="微软雅黑" panose="020B0503020204020204" pitchFamily="34" charset="-122"/>
              </a:rPr>
            </a:br>
            <a:br>
              <a:rPr lang="en-US" altLang="zh-CN" sz="2400" dirty="0">
                <a:solidFill>
                  <a:schemeClr val="accent1">
                    <a:lumMod val="75000"/>
                  </a:schemeClr>
                </a:solidFill>
                <a:latin typeface="微软雅黑" panose="020B0503020204020204" pitchFamily="34" charset="-122"/>
                <a:ea typeface="微软雅黑" panose="020B0503020204020204" pitchFamily="34" charset="-122"/>
              </a:rPr>
            </a:br>
            <a:r>
              <a:rPr lang="zh-CN" altLang="zh-CN" sz="2400" dirty="0">
                <a:solidFill>
                  <a:schemeClr val="accent1">
                    <a:lumMod val="75000"/>
                  </a:schemeClr>
                </a:solidFill>
                <a:latin typeface="微软雅黑" panose="020B0503020204020204" pitchFamily="34" charset="-122"/>
                <a:ea typeface="微软雅黑" panose="020B0503020204020204" pitchFamily="34" charset="-122"/>
              </a:rPr>
              <a:t>事实上，这也正是某些数学中的数列问题在利用编程的方式去解决时可以使用递归的原因</a:t>
            </a:r>
            <a:endParaRPr lang="zh-CN" altLang="en-US"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递归的三要素</a:t>
            </a:r>
            <a:endParaRPr lang="zh-CN" altLang="en-US" dirty="0"/>
          </a:p>
        </p:txBody>
      </p:sp>
      <p:sp>
        <p:nvSpPr>
          <p:cNvPr id="3" name="内容占位符 2"/>
          <p:cNvSpPr>
            <a:spLocks noGrp="1"/>
          </p:cNvSpPr>
          <p:nvPr>
            <p:ph sz="quarter" idx="10"/>
          </p:nvPr>
        </p:nvSpPr>
        <p:spPr>
          <a:xfrm>
            <a:off x="539495" y="1435607"/>
            <a:ext cx="10812127" cy="4155295"/>
          </a:xfrm>
        </p:spPr>
        <p:txBody>
          <a:bodyPr>
            <a:normAutofit/>
          </a:bodyPr>
          <a:lstStyle/>
          <a:p>
            <a:pPr marL="0" indent="0" algn="just">
              <a:lnSpc>
                <a:spcPct val="150000"/>
              </a:lnSpc>
              <a:buNone/>
            </a:pPr>
            <a:r>
              <a:rPr lang="zh-CN" altLang="zh-CN" sz="2400" dirty="0">
                <a:solidFill>
                  <a:schemeClr val="accent1">
                    <a:lumMod val="75000"/>
                  </a:schemeClr>
                </a:solidFill>
                <a:latin typeface="微软雅黑" panose="020B0503020204020204" pitchFamily="34" charset="-122"/>
                <a:ea typeface="微软雅黑" panose="020B0503020204020204" pitchFamily="34" charset="-122"/>
              </a:rPr>
              <a:t>在我们了解了递归的基本思想及其数学模型之后，我们如何才能写出一个漂亮的递归程序呢？</a:t>
            </a:r>
            <a:endParaRPr lang="en-US" altLang="zh-CN" sz="2400" dirty="0">
              <a:solidFill>
                <a:schemeClr val="accent1">
                  <a:lumMod val="75000"/>
                </a:schemeClr>
              </a:solidFill>
              <a:latin typeface="微软雅黑" panose="020B0503020204020204" pitchFamily="34" charset="-122"/>
              <a:ea typeface="微软雅黑" panose="020B0503020204020204" pitchFamily="34" charset="-122"/>
            </a:endParaRPr>
          </a:p>
          <a:p>
            <a:pPr marL="800100" lvl="1" indent="-342900" algn="just">
              <a:lnSpc>
                <a:spcPct val="150000"/>
              </a:lnSpc>
              <a:buFont typeface="Wingdings" panose="05000000000000000000" pitchFamily="2" charset="2"/>
              <a:buChar char="l"/>
            </a:pPr>
            <a:r>
              <a:rPr lang="zh-CN" altLang="zh-CN" sz="2400" dirty="0">
                <a:solidFill>
                  <a:schemeClr val="accent1">
                    <a:lumMod val="75000"/>
                  </a:schemeClr>
                </a:solidFill>
                <a:latin typeface="微软雅黑" panose="020B0503020204020204" pitchFamily="34" charset="-122"/>
                <a:ea typeface="微软雅黑" panose="020B0503020204020204" pitchFamily="34" charset="-122"/>
              </a:rPr>
              <a:t>明确递归终止条件</a:t>
            </a:r>
            <a:endParaRPr lang="en-US" altLang="zh-CN" sz="2400" dirty="0">
              <a:solidFill>
                <a:schemeClr val="accent1">
                  <a:lumMod val="75000"/>
                </a:schemeClr>
              </a:solidFill>
              <a:latin typeface="微软雅黑" panose="020B0503020204020204" pitchFamily="34" charset="-122"/>
              <a:ea typeface="微软雅黑" panose="020B0503020204020204" pitchFamily="34" charset="-122"/>
            </a:endParaRPr>
          </a:p>
          <a:p>
            <a:pPr marL="800100" lvl="1" indent="-342900" algn="just">
              <a:lnSpc>
                <a:spcPct val="150000"/>
              </a:lnSpc>
              <a:buFont typeface="Wingdings" panose="05000000000000000000" pitchFamily="2" charset="2"/>
              <a:buChar char="l"/>
            </a:pPr>
            <a:r>
              <a:rPr lang="zh-CN" altLang="zh-CN" sz="2400" dirty="0">
                <a:solidFill>
                  <a:schemeClr val="accent1">
                    <a:lumMod val="75000"/>
                  </a:schemeClr>
                </a:solidFill>
                <a:latin typeface="微软雅黑" panose="020B0503020204020204" pitchFamily="34" charset="-122"/>
                <a:ea typeface="微软雅黑" panose="020B0503020204020204" pitchFamily="34" charset="-122"/>
              </a:rPr>
              <a:t>给出递归终止时的处理办法</a:t>
            </a:r>
          </a:p>
          <a:p>
            <a:pPr marL="800100" lvl="1" indent="-342900" algn="just">
              <a:lnSpc>
                <a:spcPct val="150000"/>
              </a:lnSpc>
              <a:buFont typeface="Wingdings" panose="05000000000000000000" pitchFamily="2" charset="2"/>
              <a:buChar char="l"/>
            </a:pPr>
            <a:r>
              <a:rPr lang="zh-CN" altLang="zh-CN" sz="2400" dirty="0">
                <a:solidFill>
                  <a:schemeClr val="accent1">
                    <a:lumMod val="75000"/>
                  </a:schemeClr>
                </a:solidFill>
                <a:latin typeface="微软雅黑" panose="020B0503020204020204" pitchFamily="34" charset="-122"/>
                <a:ea typeface="微软雅黑" panose="020B0503020204020204" pitchFamily="34" charset="-122"/>
              </a:rPr>
              <a:t>提取重复的逻辑，缩小问题规模</a:t>
            </a:r>
            <a:endParaRPr lang="en-US" altLang="zh-CN" sz="2400" dirty="0">
              <a:solidFill>
                <a:schemeClr val="accent1">
                  <a:lumMod val="7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t>应用场景</a:t>
            </a:r>
            <a:endParaRPr lang="zh-CN" altLang="en-US" dirty="0"/>
          </a:p>
        </p:txBody>
      </p:sp>
      <p:sp>
        <p:nvSpPr>
          <p:cNvPr id="3" name="内容占位符 2"/>
          <p:cNvSpPr>
            <a:spLocks noGrp="1"/>
          </p:cNvSpPr>
          <p:nvPr>
            <p:ph sz="quarter" idx="10"/>
          </p:nvPr>
        </p:nvSpPr>
        <p:spPr>
          <a:xfrm>
            <a:off x="539495" y="1435608"/>
            <a:ext cx="11001539" cy="5076226"/>
          </a:xfrm>
        </p:spPr>
        <p:txBody>
          <a:bodyPr>
            <a:normAutofit/>
          </a:bodyPr>
          <a:lstStyle/>
          <a:p>
            <a:pPr marL="0" indent="0">
              <a:lnSpc>
                <a:spcPct val="150000"/>
              </a:lnSpc>
              <a:buNone/>
            </a:pPr>
            <a:r>
              <a:rPr lang="zh-CN" altLang="zh-CN" sz="2400" dirty="0">
                <a:solidFill>
                  <a:schemeClr val="accent1">
                    <a:lumMod val="75000"/>
                  </a:schemeClr>
                </a:solidFill>
                <a:latin typeface="微软雅黑" panose="020B0503020204020204" pitchFamily="34" charset="-122"/>
                <a:ea typeface="微软雅黑" panose="020B0503020204020204" pitchFamily="34" charset="-122"/>
              </a:rPr>
              <a:t>在我们实际学习工作中，递归算法一般用于解决三类问题：</a:t>
            </a:r>
          </a:p>
          <a:p>
            <a:pPr marL="800100" lvl="1" indent="-342900">
              <a:lnSpc>
                <a:spcPct val="150000"/>
              </a:lnSpc>
              <a:buFont typeface="Wingdings" panose="05000000000000000000" pitchFamily="2" charset="2"/>
              <a:buChar char="l"/>
            </a:pPr>
            <a:r>
              <a:rPr lang="zh-CN" altLang="zh-CN" sz="2400" dirty="0">
                <a:solidFill>
                  <a:schemeClr val="accent1">
                    <a:lumMod val="75000"/>
                  </a:schemeClr>
                </a:solidFill>
                <a:latin typeface="微软雅黑" panose="020B0503020204020204" pitchFamily="34" charset="-122"/>
                <a:ea typeface="微软雅黑" panose="020B0503020204020204" pitchFamily="34" charset="-122"/>
              </a:rPr>
              <a:t>问题的定义是按递归定义的（</a:t>
            </a:r>
            <a:r>
              <a:rPr lang="en-US" altLang="zh-CN" sz="2400" dirty="0">
                <a:solidFill>
                  <a:schemeClr val="accent1">
                    <a:lumMod val="75000"/>
                  </a:schemeClr>
                </a:solidFill>
                <a:latin typeface="微软雅黑" panose="020B0503020204020204" pitchFamily="34" charset="-122"/>
                <a:ea typeface="微软雅黑" panose="020B0503020204020204" pitchFamily="34" charset="-122"/>
              </a:rPr>
              <a:t>Fibonacci</a:t>
            </a:r>
            <a:r>
              <a:rPr lang="zh-CN" altLang="zh-CN" sz="2400" dirty="0">
                <a:solidFill>
                  <a:schemeClr val="accent1">
                    <a:lumMod val="75000"/>
                  </a:schemeClr>
                </a:solidFill>
                <a:latin typeface="微软雅黑" panose="020B0503020204020204" pitchFamily="34" charset="-122"/>
                <a:ea typeface="微软雅黑" panose="020B0503020204020204" pitchFamily="34" charset="-122"/>
              </a:rPr>
              <a:t>函数，阶乘）</a:t>
            </a:r>
          </a:p>
          <a:p>
            <a:pPr marL="800100" lvl="1" indent="-342900">
              <a:lnSpc>
                <a:spcPct val="150000"/>
              </a:lnSpc>
              <a:buFont typeface="Wingdings" panose="05000000000000000000" pitchFamily="2" charset="2"/>
              <a:buChar char="l"/>
            </a:pPr>
            <a:r>
              <a:rPr lang="zh-CN" altLang="zh-CN" sz="2400" dirty="0">
                <a:solidFill>
                  <a:schemeClr val="accent1">
                    <a:lumMod val="75000"/>
                  </a:schemeClr>
                </a:solidFill>
                <a:latin typeface="微软雅黑" panose="020B0503020204020204" pitchFamily="34" charset="-122"/>
                <a:ea typeface="微软雅黑" panose="020B0503020204020204" pitchFamily="34" charset="-122"/>
              </a:rPr>
              <a:t>问题的解法是递归的（有些问题只能使用递归方法来解决，例如，汉诺塔问题）</a:t>
            </a:r>
          </a:p>
          <a:p>
            <a:pPr marL="800100" lvl="1" indent="-342900">
              <a:lnSpc>
                <a:spcPct val="150000"/>
              </a:lnSpc>
              <a:buFont typeface="Wingdings" panose="05000000000000000000" pitchFamily="2" charset="2"/>
              <a:buChar char="l"/>
            </a:pPr>
            <a:r>
              <a:rPr lang="zh-CN" altLang="zh-CN" sz="2400" dirty="0">
                <a:solidFill>
                  <a:schemeClr val="accent1">
                    <a:lumMod val="75000"/>
                  </a:schemeClr>
                </a:solidFill>
                <a:latin typeface="微软雅黑" panose="020B0503020204020204" pitchFamily="34" charset="-122"/>
                <a:ea typeface="微软雅黑" panose="020B0503020204020204" pitchFamily="34" charset="-122"/>
              </a:rPr>
              <a:t>数据结构是递归的（链表、树等的操作，包括树的遍历，树的深度）</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栈</a:t>
            </a:r>
          </a:p>
        </p:txBody>
      </p:sp>
      <p:sp>
        <p:nvSpPr>
          <p:cNvPr id="3" name="内容占位符 2"/>
          <p:cNvSpPr>
            <a:spLocks noGrp="1"/>
          </p:cNvSpPr>
          <p:nvPr>
            <p:ph sz="quarter" idx="10"/>
          </p:nvPr>
        </p:nvSpPr>
        <p:spPr>
          <a:xfrm>
            <a:off x="539495" y="1435607"/>
            <a:ext cx="10851315" cy="4723529"/>
          </a:xfrm>
        </p:spPr>
        <p:txBody>
          <a:bodyPr>
            <a:normAutofit/>
          </a:bodyPr>
          <a:lstStyle/>
          <a:p>
            <a:pPr marL="0" indent="0">
              <a:lnSpc>
                <a:spcPct val="100000"/>
              </a:lnSpc>
              <a:buNone/>
            </a:pPr>
            <a:r>
              <a:rPr lang="zh-CN" altLang="en-US" sz="2400" b="0" dirty="0">
                <a:latin typeface="微软雅黑" panose="020B0503020204020204" pitchFamily="34" charset="-122"/>
                <a:ea typeface="微软雅黑" panose="020B0503020204020204" pitchFamily="34" charset="-122"/>
              </a:rPr>
              <a:t>栈（</a:t>
            </a:r>
            <a:r>
              <a:rPr lang="en-US" altLang="zh-CN" sz="2400" b="0" dirty="0">
                <a:latin typeface="微软雅黑" panose="020B0503020204020204" pitchFamily="34" charset="-122"/>
                <a:ea typeface="微软雅黑" panose="020B0503020204020204" pitchFamily="34" charset="-122"/>
              </a:rPr>
              <a:t>stack</a:t>
            </a:r>
            <a:r>
              <a:rPr lang="zh-CN" altLang="en-US" sz="2400" b="0" dirty="0">
                <a:latin typeface="微软雅黑" panose="020B0503020204020204" pitchFamily="34" charset="-122"/>
                <a:ea typeface="微软雅黑" panose="020B0503020204020204" pitchFamily="34" charset="-122"/>
              </a:rPr>
              <a:t>）又名堆栈，它是一种运算受限的线性表。限定仅在表尾进行插入和删除操作的线性表。这一端被称为栈顶，相对地，把另一端称为栈底。向一个栈插入新元素又称作进栈、入栈或压栈，它是把新元素放到栈顶元素的上面，使之成为新的栈顶元素；从一个栈删除元素又称作出栈或退栈，它是把栈顶元素删除掉，使其相邻的元素成为新的栈顶元素。</a:t>
            </a:r>
          </a:p>
          <a:p>
            <a:pPr>
              <a:lnSpc>
                <a:spcPct val="150000"/>
              </a:lnSpc>
            </a:pPr>
            <a:endParaRPr lang="zh-CN" alt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156" y="3429000"/>
            <a:ext cx="2862604" cy="271108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2508309" y="6409035"/>
            <a:ext cx="8347046" cy="307777"/>
          </a:xfrm>
          <a:prstGeom prst="rect">
            <a:avLst/>
          </a:prstGeom>
          <a:noFill/>
        </p:spPr>
        <p:txBody>
          <a:bodyPr wrap="square">
            <a:spAutoFit/>
          </a:bodyPr>
          <a:lstStyle/>
          <a:p>
            <a:r>
              <a:rPr lang="zh-CN" altLang="en-US" sz="1400" dirty="0">
                <a:latin typeface="微软雅黑" panose="020B0503020204020204" pitchFamily="34" charset="-122"/>
                <a:ea typeface="微软雅黑" panose="020B0503020204020204" pitchFamily="34" charset="-122"/>
              </a:rPr>
              <a:t>https://baike.baidu.com/item/%E6%A0%88/12808149?fr=aladdin</a:t>
            </a:r>
          </a:p>
        </p:txBody>
      </p:sp>
    </p:spTree>
  </p:cSld>
  <p:clrMapOvr>
    <a:masterClrMapping/>
  </p:clrMapOvr>
</p:sld>
</file>

<file path=ppt/theme/theme1.xml><?xml version="1.0" encoding="utf-8"?>
<a:theme xmlns:a="http://schemas.openxmlformats.org/drawingml/2006/main" name="WelcomeDoc">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Welcome to PowerPoint</Template>
  <TotalTime>4</TotalTime>
  <Words>1868</Words>
  <Application>Microsoft Office PowerPoint</Application>
  <PresentationFormat>宽屏</PresentationFormat>
  <Paragraphs>128</Paragraphs>
  <Slides>26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26</vt:i4>
      </vt:variant>
    </vt:vector>
  </HeadingPairs>
  <TitlesOfParts>
    <vt:vector size="35" baseType="lpstr">
      <vt:lpstr>Microsoft YaHei UI</vt:lpstr>
      <vt:lpstr>等线</vt:lpstr>
      <vt:lpstr>微软雅黑</vt:lpstr>
      <vt:lpstr>Arial</vt:lpstr>
      <vt:lpstr>Calibri</vt:lpstr>
      <vt:lpstr>Segoe UI</vt:lpstr>
      <vt:lpstr>Segoe UI Light</vt:lpstr>
      <vt:lpstr>Wingdings</vt:lpstr>
      <vt:lpstr>WelcomeDoc</vt:lpstr>
      <vt:lpstr>C++程序设计实践</vt:lpstr>
      <vt:lpstr>本周课堂教学</vt:lpstr>
      <vt:lpstr>什么是递归</vt:lpstr>
      <vt:lpstr>递归的精髓</vt:lpstr>
      <vt:lpstr>递归的精髓</vt:lpstr>
      <vt:lpstr>用归纳法来理解递归</vt:lpstr>
      <vt:lpstr>递归的三要素</vt:lpstr>
      <vt:lpstr>应用场景</vt:lpstr>
      <vt:lpstr>栈</vt:lpstr>
      <vt:lpstr>计算N!</vt:lpstr>
      <vt:lpstr>汉诺塔</vt:lpstr>
      <vt:lpstr>问题分析</vt:lpstr>
      <vt:lpstr>算法分析(n=3）</vt:lpstr>
      <vt:lpstr>算法设计</vt:lpstr>
      <vt:lpstr>代码</vt:lpstr>
      <vt:lpstr>优化算法</vt:lpstr>
      <vt:lpstr>代码</vt:lpstr>
      <vt:lpstr>24点游戏</vt:lpstr>
      <vt:lpstr>算法1：</vt:lpstr>
      <vt:lpstr>算法设计 枚举</vt:lpstr>
      <vt:lpstr>算法设计 枚举</vt:lpstr>
      <vt:lpstr>算法设计 枚举</vt:lpstr>
      <vt:lpstr>算法2：</vt:lpstr>
      <vt:lpstr>代码</vt:lpstr>
      <vt:lpstr>代码</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《计算机基础知识》实验指导</dc:title>
  <dc:creator>paradise</dc:creator>
  <cp:lastModifiedBy>Kevin Zhang</cp:lastModifiedBy>
  <cp:revision>188</cp:revision>
  <dcterms:created xsi:type="dcterms:W3CDTF">2019-10-14T06:36:00Z</dcterms:created>
  <dcterms:modified xsi:type="dcterms:W3CDTF">2021-06-29T23:53:13Z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