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0" r:id="rId3"/>
    <p:sldId id="463" r:id="rId4"/>
    <p:sldId id="3302" r:id="rId5"/>
    <p:sldId id="469" r:id="rId6"/>
    <p:sldId id="3305" r:id="rId7"/>
    <p:sldId id="3306" r:id="rId8"/>
    <p:sldId id="3307" r:id="rId9"/>
    <p:sldId id="3308" r:id="rId10"/>
    <p:sldId id="3309" r:id="rId11"/>
    <p:sldId id="3316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15" r:id="rId20"/>
    <p:sldId id="3314" r:id="rId21"/>
    <p:sldId id="3311" r:id="rId22"/>
    <p:sldId id="468" r:id="rId23"/>
    <p:sldId id="3312" r:id="rId24"/>
    <p:sldId id="3324" r:id="rId25"/>
    <p:sldId id="3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B9B51309-D148-4332-87C2-07BE32FBCA3B}">
          <p14:sldIdLst>
            <p14:sldId id="256"/>
            <p14:sldId id="450"/>
            <p14:sldId id="463"/>
            <p14:sldId id="3302"/>
            <p14:sldId id="469"/>
            <p14:sldId id="3305"/>
            <p14:sldId id="3306"/>
            <p14:sldId id="3307"/>
            <p14:sldId id="3308"/>
            <p14:sldId id="3309"/>
            <p14:sldId id="3316"/>
            <p14:sldId id="3317"/>
            <p14:sldId id="3318"/>
            <p14:sldId id="3319"/>
            <p14:sldId id="3320"/>
            <p14:sldId id="3321"/>
            <p14:sldId id="3322"/>
            <p14:sldId id="3323"/>
            <p14:sldId id="3315"/>
            <p14:sldId id="3314"/>
            <p14:sldId id="3311"/>
            <p14:sldId id="468"/>
            <p14:sldId id="3312"/>
            <p14:sldId id="3324"/>
            <p14:sldId id="3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404040"/>
    <a:srgbClr val="D24726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916" y="48"/>
      </p:cViewPr>
      <p:guideLst>
        <p:guide orient="horz" pos="2160"/>
        <p:guide pos="3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07898" cy="640080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48070" cy="42259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4411H78N/?spm_id_from=333.788.videocard.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程序设计实践</a:t>
            </a:r>
            <a:b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4632" y="4487286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安装步骤</a:t>
            </a:r>
          </a:p>
        </p:txBody>
      </p:sp>
      <p:pic>
        <p:nvPicPr>
          <p:cNvPr id="6" name="图片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335" y="1316355"/>
            <a:ext cx="728218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编写Qt窗口程序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从开始菜单打开 QtCreator 集成开发环境，启动之后看到类似下面的界面：</a:t>
            </a:r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6" name="图片 5" descr="ch02-04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0" y="1934845"/>
            <a:ext cx="7256780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打开 QtCreator 文件菜单，点击“新建 文件或项目”（快捷键 Ctrl+N），或者直接在欢迎模式点击快捷按钮“New Project”，都可以打开如下所示的新建项目对话框：</a:t>
            </a:r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5" y="2104390"/>
            <a:ext cx="763905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选择该项目模板，点击对话框下方的“Choose...”按钮，进入 Qt Widgets Application 项目新建的向导界面：</a:t>
            </a:r>
          </a:p>
          <a:p>
            <a:r>
              <a:rPr lang="zh-CN" altLang="en-US" sz="2000"/>
              <a:t>将项目名称设置为 hellocreator ，创建路径设置为 D:\QtProjects\ch02，点击“下一步”，进入“Kit Selection”界面：</a:t>
            </a:r>
          </a:p>
          <a:p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696845"/>
            <a:ext cx="76581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这一步是为 hellocreator 设置 Qt 套件（Qt Kits），默认只有第一个“Desktop Qt 5.4.0 MinGW 32bit”，如果安装配置了多个 Qt 套件，就可以都选上。Qt 套件是指 Qt 程序从编译链接到运行环境的全部工具和 Qt 类库的集合，对于 MinGW 版本 Qt 程序生成和调试，至少需要 MinGW 中的编译器 g++（自动调用链接器）、g++ 配套的基础库、调试器 gdb 还有使用 MinGW 环境编译而成的 Qt 类库自身。默认情况下，在上面 Kit Selection 里选中全部套件，然后点击“下一步”，进入“类信息”设置界面：</a:t>
            </a:r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30" y="3253740"/>
            <a:ext cx="6435090" cy="3446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在类信息设置界面，最关键的是基类的选择，目前是三种基类：</a:t>
            </a:r>
          </a:p>
          <a:p>
            <a:pPr lvl="1"/>
            <a:r>
              <a:rPr lang="zh-CN" altLang="en-US" sz="2000"/>
              <a:t>QMainWindow：基于主窗口类的程序，一般用于较为复杂的应用程序，除了中央客户区界面，还可以包括菜单栏、工具栏、状态栏以及多个可停靠的 工具对话框等等。</a:t>
            </a:r>
          </a:p>
          <a:p>
            <a:pPr lvl="1"/>
            <a:r>
              <a:rPr lang="zh-CN" altLang="en-US" sz="2000"/>
              <a:t>QWidget：最简单最基本的窗体程序，里面可以放置多个控件实现程序功能。</a:t>
            </a:r>
          </a:p>
          <a:p>
            <a:pPr lvl="1"/>
            <a:r>
              <a:rPr lang="zh-CN" altLang="en-US" sz="2000"/>
              <a:t>QDialog：基于对话框的程序，对话框一般用于弹窗，也可以用于主界面显示。对话框是从 QWidget 继承而来的，并丰富了一些功能，如模态显示和返回值等。</a:t>
            </a:r>
          </a:p>
          <a:p>
            <a:r>
              <a:rPr lang="zh-CN" altLang="en-US" sz="2000"/>
              <a:t>我们从最简单的学起，在基类里选择 QWidget ，类名和文件名会根据基类自动修改，不需要额外设置。点击“下一步”，进入“项目管理”界面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75" y="4170045"/>
            <a:ext cx="4582160" cy="24060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在项目管理界面可以设置作为子项目，以及加入版本控制系统管理。这两个功能暂时用不到，都用默认的 &lt;None&gt; ，然后点击 “完成”。</a:t>
            </a:r>
          </a:p>
          <a:p>
            <a:r>
              <a:rPr lang="zh-CN" altLang="en-US" sz="2000"/>
              <a:t>项目创建完成之后，QtCreator 会直接进入代码编辑模式，可以看到类似下图界面：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491105"/>
            <a:ext cx="6782435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编辑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在 QtCreator 编辑模式边栏上面的项目视图里，包含一个 hellocreator.pro 项目文件和头文件、源文件、界面文件三个虚拟目录。这三个虚拟目录是项目里对文件类型的归类显示，widget.h 和 main.cpp、widget.cpp 三个代码文件在后续小节讲解，本小节先设计图形界面。点开界面文件目录，可以看到 widget.ui ：</a:t>
            </a:r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4455"/>
            <a:ext cx="2562225" cy="1952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651375"/>
            <a:ext cx="3931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3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双击 widget.ui 文件，QtCreator 会自动进入设计模式，可以对图形界面进行可视化编辑：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05" y="2555875"/>
            <a:ext cx="6577330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编辑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拖一个 Label 标签控件到窗体编辑区里，设置标签控件的 geometry 的四个子属性： X 为 10，Y 为 10，宽度为 200，高度为 40。接着编辑标签控件的 text 属性为 &lt;h1&gt;Hello Creator!&lt;/h1&gt; ，看到效果如下：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85" y="2439035"/>
            <a:ext cx="6691630" cy="4149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控件</a:t>
            </a:r>
          </a:p>
        </p:txBody>
      </p:sp>
      <p:pic>
        <p:nvPicPr>
          <p:cNvPr id="4" name="内容占位符 3" descr="ch05-01-0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47825" y="1349375"/>
            <a:ext cx="8896350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本周课堂教学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9"/>
            <a:ext cx="5116722" cy="403119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2800" dirty="0"/>
              <a:t>GUI</a:t>
            </a:r>
            <a:r>
              <a:rPr lang="zh-CN" altLang="en-US" sz="2800" dirty="0"/>
              <a:t>入门</a:t>
            </a:r>
            <a:endParaRPr lang="en-US" altLang="zh-CN" sz="28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/>
              <a:t>在 Qt 的坐标系统中，每个像素占据 1x1 的空间。你可以把它想象成一张方格纸，每个小格都是1个像素。</a:t>
            </a:r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2875915"/>
            <a:ext cx="647700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信号和槽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r>
              <a:rPr lang="zh-CN" altLang="en-US" sz="2000"/>
              <a:t>下面举叫外卖的例子来说明什么是信号和槽，比如：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000"/>
              <a:t>比如到午饭时间了，小明饿了——由不饿到饿，是一个状态的变化，肚子饿了就相当于是一个信号。谁都会饿的，每个人都可以发这类信号。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000"/>
              <a:t>街上餐馆很多，都希望多做点生意，送外卖也是常事——做好饭送外卖就是槽函数。这个送外卖功能，餐馆一般都是有的，但谁来买送给谁，这个暂时定不了。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000"/>
              <a:t>食客饿了（信号），餐馆有送饭服务（槽函数），二者怎么沟通呢？通常我们都是打电话，Qt 把这个过程叫信号和槽的关联（connect）。虽然我们每次叫外卖都要拨一长串号码，但 Qt 关联比我们打电话方便，它只需要将信号关联具体某家餐馆外卖服务一次，以后都是自动拨号的。Qt 对象的信号和槽关联好之后，源头只需要发个信号，叫一声“我饿了”，connect 函数会自动拨号，餐馆立刻就送餐过来。</a:t>
            </a:r>
          </a:p>
          <a:p>
            <a:pPr algn="l"/>
            <a:r>
              <a:rPr lang="zh-CN" altLang="en-US" sz="2000"/>
              <a:t>信号和槽函数在进行关联的时候，二者的参数需要一致，不能我叫西红柿鸡蛋的盖浇饭，餐馆给送兰州拉面，那是不行的。多个对象的信号和槽函数在参数匹配 的情况下，它 们之间的关联可以是一对一，一对多（某吃货可以同时叫多个餐馆的饭），多对一（多个人可以同时订某家餐馆的饭），所以关联是比较自由的。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1207" y="1355052"/>
            <a:ext cx="10945495" cy="5314689"/>
          </a:xfrm>
        </p:spPr>
        <p:txBody>
          <a:bodyPr>
            <a:normAutofit lnSpcReduction="10000"/>
          </a:bodyPr>
          <a:lstStyle/>
          <a:p>
            <a:r>
              <a:rPr lang="zh-CN" altLang="en-US" sz="3100" b="1" dirty="0">
                <a:solidFill>
                  <a:srgbClr val="00B0F0"/>
                </a:solidFill>
                <a:effectLst/>
                <a:sym typeface="+mn-ea"/>
              </a:rPr>
              <a:t>下载地址</a:t>
            </a:r>
            <a:endParaRPr lang="zh-CN" altLang="en-US" sz="3100" b="1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altLang="zh-CN" sz="2000" dirty="0">
                <a:sym typeface="+mn-ea"/>
              </a:rPr>
              <a:t>    https://www.qt.io/download    </a:t>
            </a:r>
          </a:p>
          <a:p>
            <a:pPr marL="0" indent="0">
              <a:buNone/>
            </a:pPr>
            <a:r>
              <a:rPr altLang="zh-CN" sz="2000" dirty="0">
                <a:sym typeface="+mn-ea"/>
              </a:rPr>
              <a:t>    https://download.qt.io/archive/qt/</a:t>
            </a:r>
            <a:endParaRPr lang="en-US" altLang="zh-CN" sz="2000" dirty="0">
              <a:sym typeface="+mn-ea"/>
            </a:endParaRPr>
          </a:p>
          <a:p>
            <a:pPr>
              <a:buClrTx/>
              <a:buSzTx/>
            </a:pP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学习资料</a:t>
            </a:r>
          </a:p>
          <a:p>
            <a:pPr marL="0" indent="0">
              <a:buClrTx/>
              <a:buSzTx/>
              <a:buNone/>
            </a:pP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Qt 快速入门系列教程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https://wizardforcel.gitbooks.io/qt-beginning/content/</a:t>
            </a:r>
            <a:endParaRPr lang="en-US" altLang="zh-CN" sz="2000" dirty="0"/>
          </a:p>
          <a:p>
            <a:pPr marL="0" indent="0">
              <a:buClrTx/>
              <a:buSzTx/>
              <a:buNone/>
            </a:pP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Qt开源社区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    https://www.qter.org/</a:t>
            </a:r>
          </a:p>
          <a:p>
            <a:pPr marL="0" indent="0">
              <a:buClrTx/>
              <a:buSzTx/>
              <a:buNone/>
            </a:pPr>
            <a:r>
              <a:rPr lang="en-US" altLang="zh-CN" sz="2000" dirty="0">
                <a:sym typeface="+mn-ea"/>
              </a:rPr>
              <a:t>   Qt</a:t>
            </a:r>
            <a:r>
              <a:rPr lang="zh-CN" altLang="en-US" sz="2000" dirty="0">
                <a:sym typeface="+mn-ea"/>
              </a:rPr>
              <a:t>编程指南</a:t>
            </a:r>
            <a:endParaRPr lang="en-US" altLang="zh-CN" sz="2000" dirty="0"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dirty="0">
                <a:sym typeface="+mn-ea"/>
              </a:rPr>
              <a:t>          https://qtguide.ustclug.org/   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70C0"/>
                </a:solidFill>
              </a:rPr>
              <a:t>2021</a:t>
            </a:r>
            <a:r>
              <a:rPr lang="zh-CN" altLang="en-US" sz="2000" dirty="0">
                <a:solidFill>
                  <a:srgbClr val="0070C0"/>
                </a:solidFill>
              </a:rPr>
              <a:t>版</a:t>
            </a:r>
            <a:r>
              <a:rPr lang="en-US" altLang="zh-CN" sz="2000" dirty="0">
                <a:solidFill>
                  <a:srgbClr val="0070C0"/>
                </a:solidFill>
              </a:rPr>
              <a:t>QT</a:t>
            </a:r>
            <a:r>
              <a:rPr lang="zh-CN" altLang="en-US" sz="2000" dirty="0">
                <a:solidFill>
                  <a:srgbClr val="0070C0"/>
                </a:solidFill>
              </a:rPr>
              <a:t>图形框架编程开发</a:t>
            </a:r>
          </a:p>
          <a:p>
            <a:pPr marL="0" indent="0">
              <a:buClrTx/>
              <a:buSzTx/>
              <a:buNone/>
            </a:pPr>
            <a:r>
              <a:rPr lang="en-US" altLang="zh-CN" sz="2000" dirty="0">
                <a:sym typeface="+mn-ea"/>
              </a:rPr>
              <a:t>https://www.bilibili.com/video/BV1Wf4y1Y7uh?from=search&amp;seid=15700077019371536811</a:t>
            </a:r>
          </a:p>
          <a:p>
            <a:pPr marL="0" lvl="0" indent="0">
              <a:buClrTx/>
              <a:buSzTx/>
              <a:buNone/>
            </a:pPr>
            <a:r>
              <a:rPr lang="zh-CN" altLang="en-US" sz="2000" dirty="0">
                <a:sym typeface="+mn-ea"/>
              </a:rPr>
              <a:t>  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2019年最新QT从入门到实战完整版|传智播客</a:t>
            </a:r>
            <a:r>
              <a:rPr lang="en-US" altLang="zh-CN" sz="2000" dirty="0">
                <a:sym typeface="+mn-ea"/>
              </a:rPr>
              <a:t>        </a:t>
            </a:r>
            <a:r>
              <a:rPr lang="en-US" altLang="zh-CN" sz="2000" dirty="0"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https://www.bilibili.com/video/BV1g4411H78N/?spm_id_from=333.788.videocard.10</a:t>
            </a:r>
            <a:endParaRPr lang="en-US" altLang="zh-CN" sz="2000" dirty="0"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en-US" altLang="zh-CN" sz="8000" dirty="0">
              <a:cs typeface="+mn-ea"/>
            </a:endParaRPr>
          </a:p>
          <a:p>
            <a:pPr marL="0" indent="0">
              <a:buNone/>
            </a:pPr>
            <a:endParaRPr lang="zh-CN" altLang="en-US" u="sng" dirty="0">
              <a:solidFill>
                <a:schemeClr val="accent1"/>
              </a:solidFill>
              <a:effectLst/>
              <a:sym typeface="+mn-ea"/>
            </a:endParaRPr>
          </a:p>
          <a:p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1C3DE0-ADCA-4A89-A4B9-762144D37878}"/>
              </a:ext>
            </a:extLst>
          </p:cNvPr>
          <p:cNvCxnSpPr/>
          <p:nvPr/>
        </p:nvCxnSpPr>
        <p:spPr>
          <a:xfrm flipH="1">
            <a:off x="4096871" y="5002306"/>
            <a:ext cx="914400" cy="80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29D9AC-E3F7-49DE-B537-BEB3C894893E}"/>
              </a:ext>
            </a:extLst>
          </p:cNvPr>
          <p:cNvSpPr txBox="1"/>
          <p:nvPr/>
        </p:nvSpPr>
        <p:spPr>
          <a:xfrm>
            <a:off x="5011271" y="4817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推荐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335" y="1513205"/>
            <a:ext cx="2162175" cy="2867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45" y="1513205"/>
            <a:ext cx="2628900" cy="29432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4F86C1-997F-45E2-9EF3-D74AC6B5DEBF}"/>
              </a:ext>
            </a:extLst>
          </p:cNvPr>
          <p:cNvSpPr txBox="1"/>
          <p:nvPr/>
        </p:nvSpPr>
        <p:spPr>
          <a:xfrm>
            <a:off x="1042055" y="4696833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可从图书馆、网络获取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书中的内容都很详细，易懂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750" y="1435735"/>
            <a:ext cx="11048365" cy="472376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计算器、记事本、画图板，</a:t>
            </a:r>
            <a:r>
              <a:rPr altLang="zh-CN" sz="2400" dirty="0"/>
              <a:t>3</a:t>
            </a:r>
            <a:r>
              <a:rPr lang="zh-CN" altLang="en-US" sz="2400" dirty="0"/>
              <a:t>选</a:t>
            </a:r>
            <a:r>
              <a:rPr altLang="zh-CN" sz="2400" dirty="0"/>
              <a:t>1</a:t>
            </a:r>
            <a:r>
              <a:rPr lang="zh-CN" altLang="en-US" sz="2400" dirty="0"/>
              <a:t>。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完成一个信息管理系统，如：图书管理系统、学生信息管理系统等。</a:t>
            </a:r>
          </a:p>
          <a:p>
            <a:pPr marL="0" indent="0">
              <a:buNone/>
            </a:pPr>
            <a:r>
              <a:rPr altLang="zh-CN" sz="2400" dirty="0"/>
              <a:t>     </a:t>
            </a:r>
            <a:r>
              <a:rPr lang="en-US" altLang="zh-CN" sz="2400" dirty="0"/>
              <a:t>2</a:t>
            </a:r>
            <a:r>
              <a:rPr lang="zh-CN" altLang="en-US" sz="2400" dirty="0"/>
              <a:t>周后上台汇报。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基本</a:t>
            </a:r>
            <a:r>
              <a:rPr lang="zh-CN" altLang="en-US" sz="2400"/>
              <a:t>要求（学生信息管理系统）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2000" kern="100" dirty="0">
                <a:effectLst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）建立学生信息的管理和维护，实现信息的增加、查询、删除和修改。。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）建立学生成绩管理和维护，实现成绩的增加、查询、删除和修改。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）建立课程设置管理，实现课程的增加、查询、删除和修改。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cs typeface="Times New Roman" panose="02020603050405020304" pitchFamily="18" charset="0"/>
              </a:rPr>
              <a:t>）将学生信息保存在文件中。</a:t>
            </a:r>
            <a:endParaRPr lang="en-US" altLang="zh-CN" sz="20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20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）其它必要的功能。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400" dirty="0"/>
              <a:t>选做：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）实现系统的权限设置管理，使用账户密码登录。（登录密码输错</a:t>
            </a:r>
            <a:r>
              <a:rPr lang="en-US" altLang="zh-CN" sz="2000" kern="100" dirty="0"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cs typeface="Times New Roman" panose="02020603050405020304" pitchFamily="18" charset="0"/>
              </a:rPr>
              <a:t>次不允许登录）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）将学生信息保存在数据库（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Sqllite</a:t>
            </a:r>
            <a:r>
              <a:rPr lang="en-US" altLang="zh-CN" sz="2000" kern="100" dirty="0"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mysql</a:t>
            </a:r>
            <a:r>
              <a:rPr lang="zh-CN" altLang="zh-CN" sz="2000" kern="100" dirty="0">
                <a:cs typeface="Times New Roman" panose="02020603050405020304" pitchFamily="18" charset="0"/>
              </a:rPr>
              <a:t>等）中。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16CB6-3D54-48BC-A0A7-83505614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101539-E26A-41E8-A1C1-E849BB9063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70" y="1362635"/>
            <a:ext cx="5512832" cy="422592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A002C6-7414-49A2-A4AC-F528A7B61FCC}"/>
              </a:ext>
            </a:extLst>
          </p:cNvPr>
          <p:cNvSpPr txBox="1"/>
          <p:nvPr/>
        </p:nvSpPr>
        <p:spPr>
          <a:xfrm>
            <a:off x="521207" y="1362635"/>
            <a:ext cx="4041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仅供参考，达到要求后，功能、界面等可自由发挥。</a:t>
            </a:r>
          </a:p>
        </p:txBody>
      </p:sp>
    </p:spTree>
    <p:extLst>
      <p:ext uri="{BB962C8B-B14F-4D97-AF65-F5344CB8AC3E}">
        <p14:creationId xmlns:p14="http://schemas.microsoft.com/office/powerpoint/2010/main" val="15724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Qt</a:t>
            </a:r>
            <a:r>
              <a:rPr lang="zh-CN" altLang="en-US" sz="4000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7500" lnSpcReduction="20000"/>
          </a:bodyPr>
          <a:lstStyle/>
          <a:p>
            <a:pPr algn="l">
              <a:lnSpc>
                <a:spcPct val="100000"/>
              </a:lnSpc>
            </a:pPr>
            <a:r>
              <a:rPr altLang="zh-CN" dirty="0">
                <a:cs typeface="微软雅黑" panose="020B0503020204020204" pitchFamily="34" charset="-122"/>
                <a:sym typeface="+mn-ea"/>
              </a:rPr>
              <a:t>Qt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是一个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跨平台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的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应用程序开发框架。广泛用于开发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GUI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程序，这种情况下又被称为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部件工具箱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。也可用于开发非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GUI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程序，比如控制台工具和服务器。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zh-CN" dirty="0">
                <a:cs typeface="微软雅黑" panose="020B0503020204020204" pitchFamily="34" charset="-122"/>
                <a:sym typeface="+mn-ea"/>
              </a:rPr>
              <a:t>它是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Digia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公司的产品。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Qt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使用标准的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和特殊的代码生成扩展（称为元对象编译器（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Meta Object Compiler, </a:t>
            </a:r>
            <a:r>
              <a:rPr altLang="zh-CN" dirty="0" err="1">
                <a:cs typeface="微软雅黑" panose="020B0503020204020204" pitchFamily="34" charset="-122"/>
                <a:sym typeface="+mn-ea"/>
              </a:rPr>
              <a:t>moc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））以及一些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宏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。通过语言绑定，其他的编程语言也可以使用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Qt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。</a:t>
            </a:r>
          </a:p>
          <a:p>
            <a:pPr algn="l">
              <a:lnSpc>
                <a:spcPct val="100000"/>
              </a:lnSpc>
            </a:pPr>
            <a:endParaRPr lang="zh-CN" altLang="zh-CN" dirty="0"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altLang="zh-CN" dirty="0">
                <a:cs typeface="微软雅黑" panose="020B0503020204020204" pitchFamily="34" charset="-122"/>
                <a:sym typeface="+mn-ea"/>
              </a:rPr>
              <a:t>Qt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是自由且开放源代码的软件，在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GNU宽通用公共许可证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（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LGPL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）条款下发布。所有版本都支持广泛的编译器，包括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GCC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的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编译器和</a:t>
            </a:r>
            <a:r>
              <a:rPr altLang="zh-CN" dirty="0">
                <a:cs typeface="微软雅黑" panose="020B0503020204020204" pitchFamily="34" charset="-122"/>
                <a:sym typeface="+mn-ea"/>
              </a:rPr>
              <a:t>Visual Studio</a:t>
            </a:r>
            <a:r>
              <a:rPr lang="zh-CN" altLang="zh-CN" dirty="0"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5154295"/>
            <a:ext cx="1649730" cy="1209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9555" y="56616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https://www.qt.io/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学习任务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Qt开发环境的搭建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编写Qt窗口程序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坐标系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信号和槽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控件</a:t>
            </a:r>
            <a:endParaRPr lang="zh-CN" altLang="en-US" dirty="0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最新版</a:t>
            </a:r>
            <a:r>
              <a:rPr altLang="zh-CN" sz="2800" dirty="0"/>
              <a:t>6.1 </a:t>
            </a:r>
            <a:r>
              <a:rPr lang="zh-CN" altLang="en-US" sz="2800" dirty="0"/>
              <a:t>，下载方式</a:t>
            </a:r>
            <a:r>
              <a:rPr altLang="zh-CN" sz="2800" dirty="0"/>
              <a:t>1</a:t>
            </a:r>
            <a:r>
              <a:rPr lang="zh-CN" altLang="en-US" sz="2800" dirty="0"/>
              <a:t>：</a:t>
            </a:r>
            <a:r>
              <a:rPr altLang="zh-CN" dirty="0">
                <a:sym typeface="+mn-ea"/>
              </a:rPr>
              <a:t>https://www.qt.io/download</a:t>
            </a:r>
            <a:endParaRPr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2110105"/>
            <a:ext cx="8887460" cy="433260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206365" y="4872355"/>
            <a:ext cx="326390" cy="394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下载方式</a:t>
            </a:r>
            <a:r>
              <a:rPr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https://download.qt.io/archive/qt/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22475"/>
            <a:ext cx="8561705" cy="4173855"/>
          </a:xfrm>
          <a:prstGeom prst="rect">
            <a:avLst/>
          </a:prstGeom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95" y="3575050"/>
            <a:ext cx="5273040" cy="222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安装步骤</a:t>
            </a:r>
          </a:p>
        </p:txBody>
      </p:sp>
      <p:pic>
        <p:nvPicPr>
          <p:cNvPr id="4" name="图片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4835" y="1316355"/>
            <a:ext cx="7393940" cy="513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安装步骤</a:t>
            </a:r>
          </a:p>
        </p:txBody>
      </p:sp>
      <p:pic>
        <p:nvPicPr>
          <p:cNvPr id="15" name="图片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335" y="1375410"/>
            <a:ext cx="7312660" cy="510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安装步骤</a:t>
            </a:r>
          </a:p>
        </p:txBody>
      </p:sp>
      <p:pic>
        <p:nvPicPr>
          <p:cNvPr id="14" name="图片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335" y="1315720"/>
            <a:ext cx="7411720" cy="514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42.352755905512,&quot;width&quot;:3057.7527559055115}"/>
</p:tagLst>
</file>

<file path=ppt/theme/theme1.xml><?xml version="1.0" encoding="utf-8"?>
<a:theme xmlns:a="http://schemas.openxmlformats.org/drawingml/2006/main" name="WelcomeDoc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44</TotalTime>
  <Words>1560</Words>
  <Application>Microsoft Office PowerPoint</Application>
  <PresentationFormat>宽屏</PresentationFormat>
  <Paragraphs>100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微软雅黑</vt:lpstr>
      <vt:lpstr>Arial</vt:lpstr>
      <vt:lpstr>Calibri</vt:lpstr>
      <vt:lpstr>Segoe UI</vt:lpstr>
      <vt:lpstr>Segoe UI Light</vt:lpstr>
      <vt:lpstr>Wingdings</vt:lpstr>
      <vt:lpstr>WelcomeDoc</vt:lpstr>
      <vt:lpstr>C++程序设计实践 Qt</vt:lpstr>
      <vt:lpstr>本周课堂教学</vt:lpstr>
      <vt:lpstr>Qt介绍</vt:lpstr>
      <vt:lpstr>学习任务</vt:lpstr>
      <vt:lpstr>开发环境</vt:lpstr>
      <vt:lpstr>开发环境</vt:lpstr>
      <vt:lpstr>安装步骤</vt:lpstr>
      <vt:lpstr>安装步骤</vt:lpstr>
      <vt:lpstr>安装步骤</vt:lpstr>
      <vt:lpstr>安装步骤</vt:lpstr>
      <vt:lpstr>编写Qt窗口程序</vt:lpstr>
      <vt:lpstr>新建项目</vt:lpstr>
      <vt:lpstr>新建项目</vt:lpstr>
      <vt:lpstr>新建项目</vt:lpstr>
      <vt:lpstr>新建项目</vt:lpstr>
      <vt:lpstr>新建项目</vt:lpstr>
      <vt:lpstr>UI编辑</vt:lpstr>
      <vt:lpstr>UI编辑</vt:lpstr>
      <vt:lpstr>控件</vt:lpstr>
      <vt:lpstr>坐标系</vt:lpstr>
      <vt:lpstr>信号和槽</vt:lpstr>
      <vt:lpstr>参考资料</vt:lpstr>
      <vt:lpstr>参考资料</vt:lpstr>
      <vt:lpstr>作业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《计算机基础知识》实验指导</dc:title>
  <dc:creator>paradise</dc:creator>
  <cp:lastModifiedBy>Kevin Zhang</cp:lastModifiedBy>
  <cp:revision>268</cp:revision>
  <dcterms:created xsi:type="dcterms:W3CDTF">2019-10-14T06:36:00Z</dcterms:created>
  <dcterms:modified xsi:type="dcterms:W3CDTF">2021-07-08T00:29:12Z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9D37119D124F4F1EB7C1BE66258B5F3D</vt:lpwstr>
  </property>
</Properties>
</file>