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171"/>
    <a:srgbClr val="001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/>
    <p:restoredTop sz="93189"/>
  </p:normalViewPr>
  <p:slideViewPr>
    <p:cSldViewPr snapToGrid="0" snapToObjects="1">
      <p:cViewPr>
        <p:scale>
          <a:sx n="113" d="100"/>
          <a:sy n="113" d="100"/>
        </p:scale>
        <p:origin x="728" y="-144"/>
      </p:cViewPr>
      <p:guideLst/>
    </p:cSldViewPr>
  </p:slideViewPr>
  <p:notesTextViewPr>
    <p:cViewPr>
      <p:scale>
        <a:sx n="35" d="100"/>
        <a:sy n="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C0427-5409-4140-AB0E-C02A9B4E5118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A3B76-F225-9E42-AD22-CCA8CE2152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85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3B76-F225-9E42-AD22-CCA8CE21526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00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03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627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68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82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26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477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013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442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49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106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49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849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618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193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75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34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0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02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41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54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38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A3B76-F225-9E42-AD22-CCA8CE21526F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73FB-B158-6745-94F6-1111227E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F37A3-F897-844F-8010-DF5548F83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84E74-F88E-4141-BFC6-8DE3AA71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E157-49AA-C144-A961-684C833D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766D2-5292-5A47-9AB9-27913C92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861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4AB27-9B33-2242-B754-7C6A41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966B36-79F4-7A4F-90F7-57C2E7759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D2313-D2E3-4C40-9A0C-09012C93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A2ADF-301C-8C42-AA58-D30F84F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63B85-14E9-6B4D-9886-0E9D8CD7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1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3FA09E-B8E5-A641-A689-837C0027D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6B933-8495-3340-9B95-525E8C58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D7007-910F-C14D-9033-1DC34F0E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3C770-28CA-2F40-B9E6-A057AC5F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4F992-AEB3-6C41-867E-C69BCACA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864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6D14E-0F06-D441-99C8-D072EEB2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3899-0B49-E24C-A3CE-6ADDFBA4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96C3F-096C-B74F-BA55-BAB3C751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34002-7316-7F4E-960C-B9E6865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C9663-5646-084C-89C1-A1A8698E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095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86715-DF97-3A47-95F1-3EE02E5E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B53F7-7D91-2E4C-B6C6-670FA22C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5D70-9BA0-9E42-ADD1-E1F3DE8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6B7F4-B788-754E-8853-520D395E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80453-CE70-A543-A732-C584A3C0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121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2B975-FCAF-5C48-BF42-FB182481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9E969-0C7E-5846-8EFB-471C8D0D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1DE63-64E8-C644-8204-643C2A3D4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8411B-2560-5C46-A6D0-1397644C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E711D-0D97-C247-9F9F-FE674512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DFD4A-4D12-6947-99BD-AD07AB04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052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236E2-A06C-374F-AE4F-AD8FD026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1D015-53FD-3A4A-A871-18EBE08E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0AC054-AB0D-0D43-B3EA-2EAEF351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FB6BD-E386-2D4C-BED2-B8398400E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2A8D00-27B2-1E4F-A3C1-09DC116D1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A73806-7A67-D547-93F4-042FA04F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C73395-7BDF-DC45-93F6-5A9271EC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9BC4D0-3E37-ED44-82C9-E7AA9A62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31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B0673-0384-774D-AE8D-1CD62CA7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F9683-0B66-F14F-9C2A-CAAC3DB4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23E314-49D8-2848-B99B-77657E0C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093044-667E-B84D-BA3D-9760D256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72AD95-6DA6-9242-9353-1F8D5C5D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0349E-71CF-BB4F-88E3-3C4E7C3E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6E47B-3737-2C4A-B897-F7C55324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895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18D90-65BD-3B47-92E5-F6602DAB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B4EC8-0A98-E04D-B3A8-063021E60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DECD7-95C9-A045-846C-3BDC666D1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AB04-D312-6347-A437-024338F1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D2C93-CB90-E94B-8C57-D96823E1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26A84-FE93-BE4F-9CD4-99EA67FD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52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E223C-68C1-0E4E-9316-F157AB6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62F883-90DE-7647-B4D5-8E052DC7B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6E5A9-5531-5542-A6CA-C6D25512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08919-4160-AE46-8E66-4E94D09A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C52DA-77DC-514A-B984-217089F0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70C0A-243D-BC42-95CC-667EEA15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930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80139-58F0-D741-ADE0-F1314E3A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2B967-F9A2-994D-BB96-4E5EBB2C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1386E-9458-AB40-9704-28C753DA9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C0A1B-8CC8-594E-9852-2FD55BF525F7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19792-A805-F442-8E7D-EAC0EAB4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DDAF3-1833-8847-ACE4-792EFBC86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C7361-4B2D-9C43-9842-2B70C6EA26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376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D2013-309D-514F-ADFC-76DF2DE0A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GroupFace</a:t>
            </a:r>
            <a:endParaRPr kumimoji="1" lang="ko-Kore-KR" altLang="en-US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A9E758-9359-E04B-89ED-19F7211B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35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" altLang="ko-Kore-KR" dirty="0">
                <a:solidFill>
                  <a:schemeClr val="bg1">
                    <a:lumMod val="95000"/>
                  </a:schemeClr>
                </a:solidFill>
              </a:rPr>
              <a:t>Learning Latent Groups and Constructing </a:t>
            </a:r>
            <a:r>
              <a:rPr lang="en" altLang="ko-Kore-KR" u="sng" dirty="0">
                <a:solidFill>
                  <a:schemeClr val="bg1">
                    <a:lumMod val="95000"/>
                  </a:schemeClr>
                </a:solidFill>
              </a:rPr>
              <a:t>Group-based Representations </a:t>
            </a:r>
            <a:r>
              <a:rPr lang="en" altLang="ko-Kore-KR" dirty="0">
                <a:solidFill>
                  <a:schemeClr val="bg1">
                    <a:lumMod val="95000"/>
                  </a:schemeClr>
                </a:solidFill>
              </a:rPr>
              <a:t>for Face Recognition </a:t>
            </a:r>
          </a:p>
          <a:p>
            <a:endParaRPr kumimoji="1" lang="en-US" altLang="ko-Kore-KR" dirty="0"/>
          </a:p>
          <a:p>
            <a:r>
              <a:rPr kumimoji="1" lang="ko-Kore-KR" altLang="en-US" dirty="0">
                <a:solidFill>
                  <a:schemeClr val="bg1"/>
                </a:solidFill>
              </a:rPr>
              <a:t>신승윤</a:t>
            </a:r>
          </a:p>
        </p:txBody>
      </p:sp>
    </p:spTree>
    <p:extLst>
      <p:ext uri="{BB962C8B-B14F-4D97-AF65-F5344CB8AC3E}">
        <p14:creationId xmlns:p14="http://schemas.microsoft.com/office/powerpoint/2010/main" val="275288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Related Work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3052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F</a:t>
            </a:r>
            <a:r>
              <a:rPr kumimoji="1" lang="en-US" altLang="ko-Kore-KR" sz="2000" dirty="0" err="1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ocused</a:t>
            </a:r>
            <a:r>
              <a:rPr kumimoji="1" lang="en-US" altLang="ko-Kore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on loss function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1C1808-58C1-8141-BE69-FD81DBC9108D}"/>
              </a:ext>
            </a:extLst>
          </p:cNvPr>
          <p:cNvSpPr/>
          <p:nvPr/>
        </p:nvSpPr>
        <p:spPr>
          <a:xfrm>
            <a:off x="1856509" y="2535141"/>
            <a:ext cx="39661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이러한 접근 방법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+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Loss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함수를 조금씩 바꾸고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+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FC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레이어나 일부 모델 구조를 변경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7ACFA-2EF5-6443-A3B3-F56D23143485}"/>
              </a:ext>
            </a:extLst>
          </p:cNvPr>
          <p:cNvSpPr/>
          <p:nvPr/>
        </p:nvSpPr>
        <p:spPr>
          <a:xfrm>
            <a:off x="1856509" y="4166357"/>
            <a:ext cx="616867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25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❗괄목할 만한 성능 향상을 가져오지는 못한다</a:t>
            </a:r>
            <a:r>
              <a:rPr kumimoji="1" lang="en-US" altLang="ko-KR" sz="25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sz="25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en-US" altLang="ko-KR" sz="25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3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Related Work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273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Grouping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1C1808-58C1-8141-BE69-FD81DBC9108D}"/>
              </a:ext>
            </a:extLst>
          </p:cNvPr>
          <p:cNvSpPr/>
          <p:nvPr/>
        </p:nvSpPr>
        <p:spPr>
          <a:xfrm>
            <a:off x="1856509" y="2535141"/>
            <a:ext cx="390203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K-mean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과 같은 </a:t>
            </a:r>
            <a:r>
              <a:rPr kumimoji="1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클러스터링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방법론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  <a:p>
            <a:pPr lvl="0"/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➡️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2000" dirty="0" err="1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딥러닝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기반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방법론 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/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➡️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2000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minibatch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에는 적용 불가능 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7ACFA-2EF5-6443-A3B3-F56D23143485}"/>
              </a:ext>
            </a:extLst>
          </p:cNvPr>
          <p:cNvSpPr/>
          <p:nvPr/>
        </p:nvSpPr>
        <p:spPr>
          <a:xfrm>
            <a:off x="1856509" y="4166357"/>
            <a:ext cx="55236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5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💡 self</a:t>
            </a:r>
            <a:r>
              <a:rPr kumimoji="1" lang="en-US" altLang="ko-KR" sz="25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– distributed</a:t>
            </a:r>
            <a:r>
              <a:rPr kumimoji="1" lang="en-US" altLang="ko-KR" sz="25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en-US" altLang="ko-KR" sz="25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  <a:p>
            <a:pPr lvl="0"/>
            <a:r>
              <a:rPr kumimoji="1" lang="en-US" altLang="ko-KR" sz="25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💡 expectation normalized (uniform)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43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8A29DF-A466-0D47-B469-F3A10803B77D}"/>
              </a:ext>
            </a:extLst>
          </p:cNvPr>
          <p:cNvSpPr/>
          <p:nvPr/>
        </p:nvSpPr>
        <p:spPr>
          <a:xfrm>
            <a:off x="1371600" y="1616268"/>
            <a:ext cx="1292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Overview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1B74AC-8ADF-8F4B-862B-F59D894A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23" y="2016378"/>
            <a:ext cx="9576377" cy="41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8A29DF-A466-0D47-B469-F3A10803B77D}"/>
              </a:ext>
            </a:extLst>
          </p:cNvPr>
          <p:cNvSpPr/>
          <p:nvPr/>
        </p:nvSpPr>
        <p:spPr>
          <a:xfrm>
            <a:off x="1371600" y="1616268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Instance</a:t>
            </a: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based representation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666D0F-40F6-2444-BD77-F945D492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65" y="2201226"/>
            <a:ext cx="7435611" cy="42708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068324-1449-D840-B9D4-76D9B403E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232" y="1197168"/>
            <a:ext cx="2705100" cy="419100"/>
          </a:xfrm>
          <a:prstGeom prst="rect">
            <a:avLst/>
          </a:prstGeom>
        </p:spPr>
      </p:pic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7495CCD6-CA94-3C4D-85BD-2289FEAD6E30}"/>
              </a:ext>
            </a:extLst>
          </p:cNvPr>
          <p:cNvCxnSpPr>
            <a:cxnSpLocks/>
          </p:cNvCxnSpPr>
          <p:nvPr/>
        </p:nvCxnSpPr>
        <p:spPr>
          <a:xfrm flipV="1">
            <a:off x="7472826" y="1406719"/>
            <a:ext cx="2239209" cy="1599717"/>
          </a:xfrm>
          <a:prstGeom prst="curved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8A29DF-A466-0D47-B469-F3A10803B77D}"/>
              </a:ext>
            </a:extLst>
          </p:cNvPr>
          <p:cNvSpPr/>
          <p:nvPr/>
        </p:nvSpPr>
        <p:spPr>
          <a:xfrm>
            <a:off x="1371600" y="1616268"/>
            <a:ext cx="3550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Group-aware</a:t>
            </a: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representation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9FDA7E-2313-2449-A9E0-5E47F5245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80" y="3267521"/>
            <a:ext cx="9531927" cy="30303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B161065-E0C2-E648-80CA-48E9C207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572" y="2258010"/>
            <a:ext cx="2828958" cy="683821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34E91D-D699-334E-90AE-15C16542F00A}"/>
              </a:ext>
            </a:extLst>
          </p:cNvPr>
          <p:cNvGrpSpPr/>
          <p:nvPr/>
        </p:nvGrpSpPr>
        <p:grpSpPr>
          <a:xfrm>
            <a:off x="6811617" y="2856322"/>
            <a:ext cx="1974164" cy="2356701"/>
            <a:chOff x="6811617" y="2856322"/>
            <a:chExt cx="1974164" cy="2356701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DCD076E-92EB-C944-95E6-7ED09C197C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1127" y="2856322"/>
              <a:ext cx="1434654" cy="235670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991C739-80E5-704F-A18E-A1843962DEF3}"/>
                </a:ext>
              </a:extLst>
            </p:cNvPr>
            <p:cNvSpPr/>
            <p:nvPr/>
          </p:nvSpPr>
          <p:spPr>
            <a:xfrm>
              <a:off x="6811617" y="3340088"/>
              <a:ext cx="17802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2000" dirty="0">
                  <a:solidFill>
                    <a:srgbClr val="C00000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Group-aware</a:t>
              </a:r>
              <a:endPara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487CF5-D0F2-CC4A-BFC4-53469DA3E05C}"/>
              </a:ext>
            </a:extLst>
          </p:cNvPr>
          <p:cNvGrpSpPr/>
          <p:nvPr/>
        </p:nvGrpSpPr>
        <p:grpSpPr>
          <a:xfrm>
            <a:off x="5392132" y="2856322"/>
            <a:ext cx="1545996" cy="669304"/>
            <a:chOff x="5392132" y="2856322"/>
            <a:chExt cx="1545996" cy="669304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9BDBA4A-8925-CB47-A783-FDC442A3C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2132" y="2856322"/>
              <a:ext cx="1545996" cy="66930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51E1463-55ED-2843-B5EB-D2D56C059D25}"/>
                </a:ext>
              </a:extLst>
            </p:cNvPr>
            <p:cNvSpPr/>
            <p:nvPr/>
          </p:nvSpPr>
          <p:spPr>
            <a:xfrm>
              <a:off x="5415942" y="3028890"/>
              <a:ext cx="11608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dirty="0">
                  <a:solidFill>
                    <a:srgbClr val="C00000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Instance</a:t>
              </a:r>
              <a:endPara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854EDFC-DEB1-9346-A78D-B11C10395C61}"/>
              </a:ext>
            </a:extLst>
          </p:cNvPr>
          <p:cNvGrpSpPr/>
          <p:nvPr/>
        </p:nvGrpSpPr>
        <p:grpSpPr>
          <a:xfrm>
            <a:off x="7682845" y="2699323"/>
            <a:ext cx="2264858" cy="826303"/>
            <a:chOff x="7682845" y="2699323"/>
            <a:chExt cx="2264858" cy="826303"/>
          </a:xfrm>
        </p:grpSpPr>
        <p:cxnSp>
          <p:nvCxnSpPr>
            <p:cNvPr id="26" name="꺾인 연결선[E] 25">
              <a:extLst>
                <a:ext uri="{FF2B5EF4-FFF2-40B4-BE49-F238E27FC236}">
                  <a16:creationId xmlns:a16="http://schemas.microsoft.com/office/drawing/2014/main" id="{551D6FF1-2D29-C84B-943D-C852CE72DA5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845" y="2699323"/>
              <a:ext cx="1489435" cy="826303"/>
            </a:xfrm>
            <a:prstGeom prst="bentConnector3">
              <a:avLst>
                <a:gd name="adj1" fmla="val 100000"/>
              </a:avLst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46A1A16-2767-E84A-9D27-72807DADA753}"/>
                </a:ext>
              </a:extLst>
            </p:cNvPr>
            <p:cNvSpPr/>
            <p:nvPr/>
          </p:nvSpPr>
          <p:spPr>
            <a:xfrm>
              <a:off x="9198780" y="2741776"/>
              <a:ext cx="7489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NanumBarunGothic" panose="020B0603020101020101" pitchFamily="34" charset="-127"/>
                  <a:ea typeface="NanumBarunGothic" panose="020B0603020101020101" pitchFamily="34" charset="-127"/>
                  <a:cs typeface="+mn-cs"/>
                </a:rPr>
                <a:t>F</a:t>
              </a:r>
              <a:r>
                <a:rPr kumimoji="1" lang="en-US" altLang="ko-Kore-KR" sz="2000" dirty="0" err="1">
                  <a:solidFill>
                    <a:srgbClr val="C00000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inal</a:t>
              </a:r>
              <a:endPara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97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8A29DF-A466-0D47-B469-F3A10803B77D}"/>
              </a:ext>
            </a:extLst>
          </p:cNvPr>
          <p:cNvSpPr/>
          <p:nvPr/>
        </p:nvSpPr>
        <p:spPr>
          <a:xfrm>
            <a:off x="1371600" y="1616268"/>
            <a:ext cx="3550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Group-aware</a:t>
            </a: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representation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161065-E0C2-E648-80CA-48E9C207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70" y="2113592"/>
            <a:ext cx="3974660" cy="96076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A971033-C95C-F047-99A8-22672027E04F}"/>
              </a:ext>
            </a:extLst>
          </p:cNvPr>
          <p:cNvGrpSpPr/>
          <p:nvPr/>
        </p:nvGrpSpPr>
        <p:grpSpPr>
          <a:xfrm>
            <a:off x="7275444" y="1616268"/>
            <a:ext cx="4315886" cy="1391976"/>
            <a:chOff x="7275444" y="1616268"/>
            <a:chExt cx="4315886" cy="1391976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4F371AD1-A99E-C840-928E-589DF7036A9B}"/>
                </a:ext>
              </a:extLst>
            </p:cNvPr>
            <p:cNvSpPr/>
            <p:nvPr/>
          </p:nvSpPr>
          <p:spPr>
            <a:xfrm>
              <a:off x="7275444" y="2504662"/>
              <a:ext cx="503582" cy="503582"/>
            </a:xfrm>
            <a:prstGeom prst="frame">
              <a:avLst>
                <a:gd name="adj1" fmla="val 4808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구부러진 연결선[U] 6">
              <a:extLst>
                <a:ext uri="{FF2B5EF4-FFF2-40B4-BE49-F238E27FC236}">
                  <a16:creationId xmlns:a16="http://schemas.microsoft.com/office/drawing/2014/main" id="{A7AEEBED-D3A7-214C-9050-A635F65703B1}"/>
                </a:ext>
              </a:extLst>
            </p:cNvPr>
            <p:cNvCxnSpPr>
              <a:stCxn id="4" idx="0"/>
            </p:cNvCxnSpPr>
            <p:nvPr/>
          </p:nvCxnSpPr>
          <p:spPr>
            <a:xfrm rot="5400000" flipH="1" flipV="1">
              <a:off x="7706139" y="1636644"/>
              <a:ext cx="689114" cy="1046922"/>
            </a:xfrm>
            <a:prstGeom prst="curved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EFB2DB-4CD5-B343-9F59-F518BB23FE24}"/>
                </a:ext>
              </a:extLst>
            </p:cNvPr>
            <p:cNvSpPr/>
            <p:nvPr/>
          </p:nvSpPr>
          <p:spPr>
            <a:xfrm>
              <a:off x="8574157" y="1616268"/>
              <a:ext cx="30171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kumimoji="1" lang="en-US" altLang="ko-Kore-KR" sz="25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NanumBarunGothic" panose="020B0603020101020101" pitchFamily="34" charset="-127"/>
                  <a:ea typeface="NanumBarunGothic" panose="020B0603020101020101" pitchFamily="34" charset="-127"/>
                  <a:cs typeface="+mn-cs"/>
                </a:rPr>
                <a:t>V</a:t>
              </a:r>
              <a:r>
                <a:rPr kumimoji="1" lang="en-US" altLang="ko-Kore-KR" sz="2500" baseline="30000" dirty="0">
                  <a:solidFill>
                    <a:srgbClr val="C00000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</a:t>
              </a:r>
              <a:r>
                <a:rPr kumimoji="1" lang="en-US" altLang="ko-Kore-KR" sz="2500" baseline="-25000" dirty="0">
                  <a:solidFill>
                    <a:srgbClr val="C00000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kumimoji="1" lang="ko-KR" altLang="en-US" sz="25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는 어떻게 구할까</a:t>
              </a:r>
              <a:r>
                <a:rPr kumimoji="1" lang="ko-KR" altLang="en-US" sz="2500" dirty="0">
                  <a:solidFill>
                    <a:srgbClr val="C00000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kumimoji="1" lang="en-US" altLang="ko-KR" sz="2500" dirty="0">
                  <a:solidFill>
                    <a:srgbClr val="C00000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?</a:t>
              </a:r>
              <a:endParaRPr kumimoji="0" lang="ko-Kore-KR" altLang="en-US" sz="2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0439C1-1267-CD46-83A4-9A6129554D60}"/>
              </a:ext>
            </a:extLst>
          </p:cNvPr>
          <p:cNvGrpSpPr/>
          <p:nvPr/>
        </p:nvGrpSpPr>
        <p:grpSpPr>
          <a:xfrm>
            <a:off x="3606807" y="3247619"/>
            <a:ext cx="7449920" cy="3245256"/>
            <a:chOff x="3606807" y="3247619"/>
            <a:chExt cx="7449920" cy="324525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FB86FD1-B05A-1941-9EED-7B073106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6807" y="3247619"/>
              <a:ext cx="4978386" cy="324525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82DAB3-8A54-0041-A564-A25AF77BEC57}"/>
                </a:ext>
              </a:extLst>
            </p:cNvPr>
            <p:cNvSpPr/>
            <p:nvPr/>
          </p:nvSpPr>
          <p:spPr>
            <a:xfrm>
              <a:off x="9108758" y="4101051"/>
              <a:ext cx="19479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ore-KR" sz="2500" dirty="0">
                  <a:solidFill>
                    <a:schemeClr val="bg1"/>
                  </a:solidFill>
                  <a:latin typeface="Calibri" panose="020F0502020204030204"/>
                </a:rPr>
                <a:t>improvement</a:t>
              </a:r>
              <a:endParaRPr kumimoji="0" lang="ko-Kore-KR" altLang="en-US" sz="2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A89BEB-6F15-9A4C-82B3-C8589D244F04}"/>
                </a:ext>
              </a:extLst>
            </p:cNvPr>
            <p:cNvSpPr/>
            <p:nvPr/>
          </p:nvSpPr>
          <p:spPr>
            <a:xfrm>
              <a:off x="9437212" y="5724442"/>
              <a:ext cx="129105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ore-KR" sz="2500" dirty="0">
                  <a:solidFill>
                    <a:schemeClr val="bg1"/>
                  </a:solidFill>
                  <a:latin typeface="Calibri" panose="020F0502020204030204"/>
                </a:rPr>
                <a:t>practical</a:t>
              </a:r>
              <a:endParaRPr kumimoji="0" lang="ko-Kore-KR" altLang="en-US" sz="2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5BB376D-0DCB-2C4C-8131-92440A655FCC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381461" y="4339578"/>
              <a:ext cx="1727297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2D5C707-FB8D-2B41-8239-6E33E3B51D2E}"/>
                </a:ext>
              </a:extLst>
            </p:cNvPr>
            <p:cNvCxnSpPr>
              <a:cxnSpLocks/>
            </p:cNvCxnSpPr>
            <p:nvPr/>
          </p:nvCxnSpPr>
          <p:spPr>
            <a:xfrm>
              <a:off x="7187047" y="5962969"/>
              <a:ext cx="22501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50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8A29DF-A466-0D47-B469-F3A10803B77D}"/>
              </a:ext>
            </a:extLst>
          </p:cNvPr>
          <p:cNvSpPr/>
          <p:nvPr/>
        </p:nvSpPr>
        <p:spPr>
          <a:xfrm>
            <a:off x="1371600" y="1616268"/>
            <a:ext cx="1755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S-</a:t>
            </a:r>
            <a:r>
              <a:rPr kumimoji="1" lang="en-US" altLang="ko-Kore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GroupFace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8A1F36-2BD2-9E4F-A38B-223398F0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" y="2211687"/>
            <a:ext cx="10933043" cy="3829790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8D2C95E3-08A8-7D45-BE6D-FFC54FCB2FF5}"/>
              </a:ext>
            </a:extLst>
          </p:cNvPr>
          <p:cNvGrpSpPr/>
          <p:nvPr/>
        </p:nvGrpSpPr>
        <p:grpSpPr>
          <a:xfrm>
            <a:off x="1631115" y="3552497"/>
            <a:ext cx="9791263" cy="2551358"/>
            <a:chOff x="1631115" y="3552497"/>
            <a:chExt cx="9791263" cy="25513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9574B3E-F7C9-074E-A5CB-B16BCAC8D385}"/>
                </a:ext>
              </a:extLst>
            </p:cNvPr>
            <p:cNvGrpSpPr/>
            <p:nvPr/>
          </p:nvGrpSpPr>
          <p:grpSpPr>
            <a:xfrm>
              <a:off x="1631115" y="3552497"/>
              <a:ext cx="5398384" cy="2551358"/>
              <a:chOff x="1631115" y="3552497"/>
              <a:chExt cx="5398384" cy="2551358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E7A766FF-4884-AC43-B18C-77DDFF433A5C}"/>
                  </a:ext>
                </a:extLst>
              </p:cNvPr>
              <p:cNvGrpSpPr/>
              <p:nvPr/>
            </p:nvGrpSpPr>
            <p:grpSpPr>
              <a:xfrm>
                <a:off x="1631115" y="3552497"/>
                <a:ext cx="5398384" cy="2228193"/>
                <a:chOff x="1631115" y="3552497"/>
                <a:chExt cx="5398384" cy="2228193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58B6231B-FA53-3344-B71B-6914987456F0}"/>
                    </a:ext>
                  </a:extLst>
                </p:cNvPr>
                <p:cNvGrpSpPr/>
                <p:nvPr/>
              </p:nvGrpSpPr>
              <p:grpSpPr>
                <a:xfrm>
                  <a:off x="1631115" y="3777779"/>
                  <a:ext cx="3520876" cy="1580832"/>
                  <a:chOff x="1631115" y="3777779"/>
                  <a:chExt cx="3520876" cy="1580832"/>
                </a:xfrm>
              </p:grpSpPr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E6575BD6-1138-D044-96C4-144B8D6C41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9419" y="3856382"/>
                    <a:ext cx="276933" cy="0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>
                    <a:extLst>
                      <a:ext uri="{FF2B5EF4-FFF2-40B4-BE49-F238E27FC236}">
                        <a16:creationId xmlns:a16="http://schemas.microsoft.com/office/drawing/2014/main" id="{6ADA32C1-84C0-224C-8316-ED1D02851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1115" y="3856382"/>
                    <a:ext cx="223811" cy="0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9699EED4-DD47-974A-97A8-2A774B4236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50356" y="3940855"/>
                    <a:ext cx="223811" cy="0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화살표 연결선 26">
                    <a:extLst>
                      <a:ext uri="{FF2B5EF4-FFF2-40B4-BE49-F238E27FC236}">
                        <a16:creationId xmlns:a16="http://schemas.microsoft.com/office/drawing/2014/main" id="{22F1D6AC-1C65-4A4E-8A10-C82EF0F09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50355" y="4516492"/>
                    <a:ext cx="223811" cy="0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화살표 연결선 27">
                    <a:extLst>
                      <a:ext uri="{FF2B5EF4-FFF2-40B4-BE49-F238E27FC236}">
                        <a16:creationId xmlns:a16="http://schemas.microsoft.com/office/drawing/2014/main" id="{1A480426-02A0-4345-8702-9CB2E439A3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49047" y="5353386"/>
                    <a:ext cx="223811" cy="0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E951F54E-FF92-854B-85EB-FF95C0C1B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2568" y="3940855"/>
                    <a:ext cx="452847" cy="0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:a16="http://schemas.microsoft.com/office/drawing/2014/main" id="{0B7F1300-4243-A848-9D1B-97FC19A24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7793" y="4518461"/>
                    <a:ext cx="452847" cy="0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화살표 연결선 31">
                    <a:extLst>
                      <a:ext uri="{FF2B5EF4-FFF2-40B4-BE49-F238E27FC236}">
                        <a16:creationId xmlns:a16="http://schemas.microsoft.com/office/drawing/2014/main" id="{A14D7239-A234-A246-B65A-CC8795526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2568" y="5358194"/>
                    <a:ext cx="489423" cy="417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[R] 34">
                    <a:extLst>
                      <a:ext uri="{FF2B5EF4-FFF2-40B4-BE49-F238E27FC236}">
                        <a16:creationId xmlns:a16="http://schemas.microsoft.com/office/drawing/2014/main" id="{A6D6C036-B12F-0644-9B55-D083C1E1D1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56155" y="3777779"/>
                    <a:ext cx="198117" cy="0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[R] 36">
                    <a:extLst>
                      <a:ext uri="{FF2B5EF4-FFF2-40B4-BE49-F238E27FC236}">
                        <a16:creationId xmlns:a16="http://schemas.microsoft.com/office/drawing/2014/main" id="{49B6F9A9-69A2-9047-90BF-8BC54413F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64722" y="3777779"/>
                    <a:ext cx="0" cy="1570382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액자 44">
                  <a:extLst>
                    <a:ext uri="{FF2B5EF4-FFF2-40B4-BE49-F238E27FC236}">
                      <a16:creationId xmlns:a16="http://schemas.microsoft.com/office/drawing/2014/main" id="{CD3D111D-E2CD-BC4D-A43E-C2CC59D4EAD9}"/>
                    </a:ext>
                  </a:extLst>
                </p:cNvPr>
                <p:cNvSpPr/>
                <p:nvPr/>
              </p:nvSpPr>
              <p:spPr>
                <a:xfrm>
                  <a:off x="4771696" y="3552497"/>
                  <a:ext cx="2257803" cy="2228193"/>
                </a:xfrm>
                <a:prstGeom prst="frame">
                  <a:avLst>
                    <a:gd name="adj1" fmla="val 1548"/>
                  </a:avLst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FEA2F6D-3398-5240-B844-F07C86C0BB39}"/>
                  </a:ext>
                </a:extLst>
              </p:cNvPr>
              <p:cNvSpPr/>
              <p:nvPr/>
            </p:nvSpPr>
            <p:spPr>
              <a:xfrm>
                <a:off x="5031332" y="5780690"/>
                <a:ext cx="190148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ore-KR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rPr>
                  <a:t>512</a:t>
                </a:r>
                <a:r>
                  <a:rPr kumimoji="1" lang="ko-KR" altLang="en-US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rPr>
                  <a:t>차원 </a:t>
                </a:r>
                <a:r>
                  <a:rPr kumimoji="1" lang="en-US" altLang="ko-KR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rPr>
                  <a:t>X </a:t>
                </a:r>
                <a:r>
                  <a:rPr kumimoji="1" lang="en-US" altLang="ko-KR" sz="1500" b="1" dirty="0">
                    <a:solidFill>
                      <a:srgbClr val="C00000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k</a:t>
                </a:r>
                <a:r>
                  <a:rPr kumimoji="1" lang="ko-KR" altLang="en-US" sz="1500" b="1" dirty="0">
                    <a:solidFill>
                      <a:srgbClr val="C00000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그룹 벡터</a:t>
                </a:r>
                <a:endParaRPr kumimoji="0" lang="ko-Kore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4361F37E-2F3E-664F-A942-7F62ACEFB90E}"/>
                </a:ext>
              </a:extLst>
            </p:cNvPr>
            <p:cNvCxnSpPr>
              <a:cxnSpLocks/>
            </p:cNvCxnSpPr>
            <p:nvPr/>
          </p:nvCxnSpPr>
          <p:spPr>
            <a:xfrm>
              <a:off x="11224261" y="5533956"/>
              <a:ext cx="198117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E1B45C1-C86B-2B4A-9C77-3950B66ED745}"/>
              </a:ext>
            </a:extLst>
          </p:cNvPr>
          <p:cNvGrpSpPr/>
          <p:nvPr/>
        </p:nvGrpSpPr>
        <p:grpSpPr>
          <a:xfrm>
            <a:off x="7527028" y="3728732"/>
            <a:ext cx="3621524" cy="2344124"/>
            <a:chOff x="7527028" y="3728732"/>
            <a:chExt cx="3621524" cy="234412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8490743-E190-1048-BA72-031E029208CA}"/>
                </a:ext>
              </a:extLst>
            </p:cNvPr>
            <p:cNvGrpSpPr/>
            <p:nvPr/>
          </p:nvGrpSpPr>
          <p:grpSpPr>
            <a:xfrm>
              <a:off x="7527028" y="3728732"/>
              <a:ext cx="1710725" cy="2344124"/>
              <a:chOff x="7527028" y="3728732"/>
              <a:chExt cx="1710725" cy="2344124"/>
            </a:xfrm>
          </p:grpSpPr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A523F2B5-0C23-CF41-B472-D5D3EFCFC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3555" y="4271717"/>
                <a:ext cx="300445" cy="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1F157537-02A8-8446-9220-F634FE8BE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9486" y="3728732"/>
                <a:ext cx="1" cy="53738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액자 55">
                <a:extLst>
                  <a:ext uri="{FF2B5EF4-FFF2-40B4-BE49-F238E27FC236}">
                    <a16:creationId xmlns:a16="http://schemas.microsoft.com/office/drawing/2014/main" id="{7184132E-E20D-FA47-8A70-78630AB59DFE}"/>
                  </a:ext>
                </a:extLst>
              </p:cNvPr>
              <p:cNvSpPr/>
              <p:nvPr/>
            </p:nvSpPr>
            <p:spPr>
              <a:xfrm>
                <a:off x="7787633" y="4034979"/>
                <a:ext cx="1063167" cy="1523578"/>
              </a:xfrm>
              <a:prstGeom prst="frame">
                <a:avLst>
                  <a:gd name="adj1" fmla="val 1548"/>
                </a:avLst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66738F-3713-634F-B8B0-AE4C5DCF6673}"/>
                  </a:ext>
                </a:extLst>
              </p:cNvPr>
              <p:cNvSpPr/>
              <p:nvPr/>
            </p:nvSpPr>
            <p:spPr>
              <a:xfrm>
                <a:off x="7527028" y="5749691"/>
                <a:ext cx="171072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ore-KR" sz="1500" b="1" dirty="0">
                    <a:solidFill>
                      <a:srgbClr val="C00000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K</a:t>
                </a:r>
                <a:r>
                  <a:rPr kumimoji="1" lang="ko-KR" altLang="en-US" sz="1500" b="1" dirty="0">
                    <a:solidFill>
                      <a:srgbClr val="C00000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그룹 </a:t>
                </a:r>
                <a:r>
                  <a:rPr kumimoji="1" lang="en-US" altLang="ko-KR" sz="1500" b="1" dirty="0">
                    <a:solidFill>
                      <a:srgbClr val="C00000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X </a:t>
                </a:r>
                <a:r>
                  <a:rPr kumimoji="1" lang="ko-KR" altLang="en-US" sz="1500" b="1" dirty="0" err="1">
                    <a:solidFill>
                      <a:srgbClr val="C00000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확률스칼라</a:t>
                </a:r>
                <a:endParaRPr kumimoji="0" lang="ko-Kore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2E5305B0-0AF1-D14B-A912-C7A5A3A57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696" y="5533956"/>
              <a:ext cx="54285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B981C2C-DF8F-C347-A95E-DCBEDC036A01}"/>
              </a:ext>
            </a:extLst>
          </p:cNvPr>
          <p:cNvGrpSpPr/>
          <p:nvPr/>
        </p:nvGrpSpPr>
        <p:grpSpPr>
          <a:xfrm>
            <a:off x="6743783" y="3874437"/>
            <a:ext cx="4802559" cy="1746018"/>
            <a:chOff x="6743783" y="3874437"/>
            <a:chExt cx="4802559" cy="1746018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7DC778F-0182-5B4E-B2BF-A187BBE67618}"/>
                </a:ext>
              </a:extLst>
            </p:cNvPr>
            <p:cNvGrpSpPr/>
            <p:nvPr/>
          </p:nvGrpSpPr>
          <p:grpSpPr>
            <a:xfrm>
              <a:off x="6743783" y="3874437"/>
              <a:ext cx="3039677" cy="1453228"/>
              <a:chOff x="6743783" y="3874437"/>
              <a:chExt cx="3039677" cy="1453228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D0B55A4-AD31-054D-A793-5192AD86DF43}"/>
                  </a:ext>
                </a:extLst>
              </p:cNvPr>
              <p:cNvGrpSpPr/>
              <p:nvPr/>
            </p:nvGrpSpPr>
            <p:grpSpPr>
              <a:xfrm>
                <a:off x="6743783" y="3874437"/>
                <a:ext cx="1241017" cy="1435538"/>
                <a:chOff x="6743783" y="3874437"/>
                <a:chExt cx="1241017" cy="1435538"/>
              </a:xfrm>
            </p:grpSpPr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3DB6631D-0D2A-F24C-9C82-1735B2CA7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83" y="3874437"/>
                  <a:ext cx="1241017" cy="499911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79AEDDF9-0B46-9B48-B5E6-89ABDBD6F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2218" y="4436726"/>
                  <a:ext cx="1232582" cy="279771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A3DB06C5-BF65-C045-BD8D-5955169A1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2211" y="5237496"/>
                  <a:ext cx="1182589" cy="72479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BF59DBEC-27D7-784C-96F8-C87C4C2D22AC}"/>
                  </a:ext>
                </a:extLst>
              </p:cNvPr>
              <p:cNvSpPr/>
              <p:nvPr/>
            </p:nvSpPr>
            <p:spPr>
              <a:xfrm>
                <a:off x="8897860" y="4315104"/>
                <a:ext cx="885600" cy="142144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정육면체 67">
                <a:extLst>
                  <a:ext uri="{FF2B5EF4-FFF2-40B4-BE49-F238E27FC236}">
                    <a16:creationId xmlns:a16="http://schemas.microsoft.com/office/drawing/2014/main" id="{B48A4BD2-CB4C-EE42-A7D6-510F7FFD8C08}"/>
                  </a:ext>
                </a:extLst>
              </p:cNvPr>
              <p:cNvSpPr/>
              <p:nvPr/>
            </p:nvSpPr>
            <p:spPr>
              <a:xfrm>
                <a:off x="8897860" y="4634758"/>
                <a:ext cx="885600" cy="142144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정육면체 68">
                <a:extLst>
                  <a:ext uri="{FF2B5EF4-FFF2-40B4-BE49-F238E27FC236}">
                    <a16:creationId xmlns:a16="http://schemas.microsoft.com/office/drawing/2014/main" id="{885D19D6-A709-4946-8892-A2EA8D088CE7}"/>
                  </a:ext>
                </a:extLst>
              </p:cNvPr>
              <p:cNvSpPr/>
              <p:nvPr/>
            </p:nvSpPr>
            <p:spPr>
              <a:xfrm>
                <a:off x="8897860" y="5185521"/>
                <a:ext cx="885600" cy="142144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D4312B9-6CD8-F845-A2A5-CFF4ECD35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5501" y="4353603"/>
                <a:ext cx="334520" cy="32573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68C6A07A-8D94-654E-938B-7FFB1BA5E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5501" y="4704800"/>
                <a:ext cx="334520" cy="32573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09AC3FD5-E801-874C-A934-9DC64A4D2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1122" y="5259627"/>
                <a:ext cx="338899" cy="1410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27715B32-2E80-4E45-9257-3F282D94A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2322" y="4858666"/>
                <a:ext cx="198238" cy="302863"/>
              </a:xfrm>
              <a:prstGeom prst="rect">
                <a:avLst/>
              </a:prstGeom>
            </p:spPr>
          </p:pic>
        </p:grpSp>
        <p:sp>
          <p:nvSpPr>
            <p:cNvPr id="99" name="액자 98">
              <a:extLst>
                <a:ext uri="{FF2B5EF4-FFF2-40B4-BE49-F238E27FC236}">
                  <a16:creationId xmlns:a16="http://schemas.microsoft.com/office/drawing/2014/main" id="{26044626-97C3-534B-9413-474B0CC5C25C}"/>
                </a:ext>
              </a:extLst>
            </p:cNvPr>
            <p:cNvSpPr/>
            <p:nvPr/>
          </p:nvSpPr>
          <p:spPr>
            <a:xfrm>
              <a:off x="10544746" y="5185521"/>
              <a:ext cx="1001596" cy="434934"/>
            </a:xfrm>
            <a:prstGeom prst="frame">
              <a:avLst>
                <a:gd name="adj1" fmla="val 1548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3D6B374-0A26-124D-B57B-F1C1638CB0CB}"/>
              </a:ext>
            </a:extLst>
          </p:cNvPr>
          <p:cNvGrpSpPr/>
          <p:nvPr/>
        </p:nvGrpSpPr>
        <p:grpSpPr>
          <a:xfrm>
            <a:off x="9763750" y="4369889"/>
            <a:ext cx="1782585" cy="1379772"/>
            <a:chOff x="9763750" y="4369889"/>
            <a:chExt cx="1782585" cy="1379772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57E096C-C005-1442-AF66-75E22585AF39}"/>
                </a:ext>
              </a:extLst>
            </p:cNvPr>
            <p:cNvGrpSpPr/>
            <p:nvPr/>
          </p:nvGrpSpPr>
          <p:grpSpPr>
            <a:xfrm>
              <a:off x="9763750" y="4369889"/>
              <a:ext cx="1384802" cy="906659"/>
              <a:chOff x="9763750" y="4369889"/>
              <a:chExt cx="1384802" cy="906659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5AA7F079-D052-9946-AEB7-E8FAB6C9181B}"/>
                  </a:ext>
                </a:extLst>
              </p:cNvPr>
              <p:cNvGrpSpPr/>
              <p:nvPr/>
            </p:nvGrpSpPr>
            <p:grpSpPr>
              <a:xfrm>
                <a:off x="9763750" y="4369889"/>
                <a:ext cx="290763" cy="906659"/>
                <a:chOff x="9763750" y="4369889"/>
                <a:chExt cx="290763" cy="906659"/>
              </a:xfrm>
            </p:grpSpPr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78107443-91C2-1A46-9039-64B5519E7F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9222" y="4694047"/>
                  <a:ext cx="185291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[R] 83">
                  <a:extLst>
                    <a:ext uri="{FF2B5EF4-FFF2-40B4-BE49-F238E27FC236}">
                      <a16:creationId xmlns:a16="http://schemas.microsoft.com/office/drawing/2014/main" id="{BE2A4400-57EB-BD4B-BFFC-EAF8305CF1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9222" y="4369889"/>
                  <a:ext cx="0" cy="906659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[R] 86">
                  <a:extLst>
                    <a:ext uri="{FF2B5EF4-FFF2-40B4-BE49-F238E27FC236}">
                      <a16:creationId xmlns:a16="http://schemas.microsoft.com/office/drawing/2014/main" id="{75273D9D-0634-B945-BAA3-76D3800CD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3750" y="4386176"/>
                  <a:ext cx="105472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[R] 88">
                  <a:extLst>
                    <a:ext uri="{FF2B5EF4-FFF2-40B4-BE49-F238E27FC236}">
                      <a16:creationId xmlns:a16="http://schemas.microsoft.com/office/drawing/2014/main" id="{806FB59A-5A06-4A4D-BC90-37DE67188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3750" y="4689686"/>
                  <a:ext cx="105472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[R] 89">
                  <a:extLst>
                    <a:ext uri="{FF2B5EF4-FFF2-40B4-BE49-F238E27FC236}">
                      <a16:creationId xmlns:a16="http://schemas.microsoft.com/office/drawing/2014/main" id="{A1B34F7B-1CC7-9D4F-96CC-8E36873B7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71307" y="5260954"/>
                  <a:ext cx="105472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3DF883C-4F19-5341-9723-18B4F77F9434}"/>
                  </a:ext>
                </a:extLst>
              </p:cNvPr>
              <p:cNvSpPr/>
              <p:nvPr/>
            </p:nvSpPr>
            <p:spPr>
              <a:xfrm>
                <a:off x="9897889" y="4698408"/>
                <a:ext cx="125066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ore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rPr>
                  <a:t>Elementwise </a:t>
                </a:r>
                <a:r>
                  <a:rPr kumimoji="1" lang="en-US" altLang="ko-Kore-KR" sz="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rPr>
                  <a:t>sumation</a:t>
                </a:r>
                <a:endParaRPr kumimoji="0" lang="ko-Kore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액자 100">
              <a:extLst>
                <a:ext uri="{FF2B5EF4-FFF2-40B4-BE49-F238E27FC236}">
                  <a16:creationId xmlns:a16="http://schemas.microsoft.com/office/drawing/2014/main" id="{FF1538A3-59A5-8140-A468-C46ACDFBE665}"/>
                </a:ext>
              </a:extLst>
            </p:cNvPr>
            <p:cNvSpPr/>
            <p:nvPr/>
          </p:nvSpPr>
          <p:spPr>
            <a:xfrm>
              <a:off x="10233356" y="5140726"/>
              <a:ext cx="1312979" cy="608935"/>
            </a:xfrm>
            <a:prstGeom prst="frame">
              <a:avLst>
                <a:gd name="adj1" fmla="val 1548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21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8A29DF-A466-0D47-B469-F3A10803B77D}"/>
              </a:ext>
            </a:extLst>
          </p:cNvPr>
          <p:cNvSpPr/>
          <p:nvPr/>
        </p:nvSpPr>
        <p:spPr>
          <a:xfrm>
            <a:off x="1371600" y="1616268"/>
            <a:ext cx="1755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S-</a:t>
            </a:r>
            <a:r>
              <a:rPr kumimoji="1" lang="en-US" altLang="ko-Kore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GroupFace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8A1F36-2BD2-9E4F-A38B-223398F0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7" y="3005191"/>
            <a:ext cx="6219926" cy="2178809"/>
          </a:xfrm>
          <a:prstGeom prst="rect">
            <a:avLst/>
          </a:prstGeom>
        </p:spPr>
      </p:pic>
      <p:pic>
        <p:nvPicPr>
          <p:cNvPr id="4" name="그림 3" descr="스크린샷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75DAFC88-ECD9-D941-9F56-DF8BD4C82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837" y="2947460"/>
            <a:ext cx="4853868" cy="229427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B0817E2-FD0E-7E4C-BC8C-F21DF44D7547}"/>
              </a:ext>
            </a:extLst>
          </p:cNvPr>
          <p:cNvGrpSpPr/>
          <p:nvPr/>
        </p:nvGrpSpPr>
        <p:grpSpPr>
          <a:xfrm>
            <a:off x="4733416" y="4145816"/>
            <a:ext cx="6571893" cy="218366"/>
            <a:chOff x="4733416" y="4145816"/>
            <a:chExt cx="6571893" cy="218366"/>
          </a:xfrm>
        </p:grpSpPr>
        <p:sp>
          <p:nvSpPr>
            <p:cNvPr id="55" name="액자 54">
              <a:extLst>
                <a:ext uri="{FF2B5EF4-FFF2-40B4-BE49-F238E27FC236}">
                  <a16:creationId xmlns:a16="http://schemas.microsoft.com/office/drawing/2014/main" id="{CA28089D-59A0-A54C-A887-ACAC3CFB3924}"/>
                </a:ext>
              </a:extLst>
            </p:cNvPr>
            <p:cNvSpPr/>
            <p:nvPr/>
          </p:nvSpPr>
          <p:spPr>
            <a:xfrm>
              <a:off x="4733416" y="4145816"/>
              <a:ext cx="406619" cy="183730"/>
            </a:xfrm>
            <a:prstGeom prst="frame">
              <a:avLst>
                <a:gd name="adj1" fmla="val 1548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액자 59">
              <a:extLst>
                <a:ext uri="{FF2B5EF4-FFF2-40B4-BE49-F238E27FC236}">
                  <a16:creationId xmlns:a16="http://schemas.microsoft.com/office/drawing/2014/main" id="{570C542A-9431-7C4C-9069-8D662F0E899C}"/>
                </a:ext>
              </a:extLst>
            </p:cNvPr>
            <p:cNvSpPr/>
            <p:nvPr/>
          </p:nvSpPr>
          <p:spPr>
            <a:xfrm>
              <a:off x="7809127" y="4208161"/>
              <a:ext cx="3496182" cy="156021"/>
            </a:xfrm>
            <a:prstGeom prst="frame">
              <a:avLst>
                <a:gd name="adj1" fmla="val 1548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DFEFF3-346F-3A47-82BD-A3F61F742313}"/>
              </a:ext>
            </a:extLst>
          </p:cNvPr>
          <p:cNvGrpSpPr/>
          <p:nvPr/>
        </p:nvGrpSpPr>
        <p:grpSpPr>
          <a:xfrm>
            <a:off x="3099499" y="3907245"/>
            <a:ext cx="8205808" cy="609337"/>
            <a:chOff x="3099499" y="3907245"/>
            <a:chExt cx="8205808" cy="609337"/>
          </a:xfrm>
        </p:grpSpPr>
        <p:sp>
          <p:nvSpPr>
            <p:cNvPr id="62" name="액자 61">
              <a:extLst>
                <a:ext uri="{FF2B5EF4-FFF2-40B4-BE49-F238E27FC236}">
                  <a16:creationId xmlns:a16="http://schemas.microsoft.com/office/drawing/2014/main" id="{92363360-A72F-764F-9A32-69509FC252EE}"/>
                </a:ext>
              </a:extLst>
            </p:cNvPr>
            <p:cNvSpPr/>
            <p:nvPr/>
          </p:nvSpPr>
          <p:spPr>
            <a:xfrm>
              <a:off x="7809125" y="4360561"/>
              <a:ext cx="3496182" cy="156021"/>
            </a:xfrm>
            <a:prstGeom prst="frame">
              <a:avLst>
                <a:gd name="adj1" fmla="val 1548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액자 62">
              <a:extLst>
                <a:ext uri="{FF2B5EF4-FFF2-40B4-BE49-F238E27FC236}">
                  <a16:creationId xmlns:a16="http://schemas.microsoft.com/office/drawing/2014/main" id="{8A9EA4F3-B1EA-7741-8A42-3801E7B261DF}"/>
                </a:ext>
              </a:extLst>
            </p:cNvPr>
            <p:cNvSpPr/>
            <p:nvPr/>
          </p:nvSpPr>
          <p:spPr>
            <a:xfrm>
              <a:off x="3099499" y="3907245"/>
              <a:ext cx="932174" cy="145210"/>
            </a:xfrm>
            <a:prstGeom prst="frame">
              <a:avLst>
                <a:gd name="adj1" fmla="val 1548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C5673A-6E31-4943-A1D7-C64CCE4C8652}"/>
              </a:ext>
            </a:extLst>
          </p:cNvPr>
          <p:cNvGrpSpPr/>
          <p:nvPr/>
        </p:nvGrpSpPr>
        <p:grpSpPr>
          <a:xfrm>
            <a:off x="5754654" y="4385226"/>
            <a:ext cx="5536798" cy="276829"/>
            <a:chOff x="5754654" y="4385226"/>
            <a:chExt cx="5536798" cy="276829"/>
          </a:xfrm>
        </p:grpSpPr>
        <p:sp>
          <p:nvSpPr>
            <p:cNvPr id="71" name="액자 70">
              <a:extLst>
                <a:ext uri="{FF2B5EF4-FFF2-40B4-BE49-F238E27FC236}">
                  <a16:creationId xmlns:a16="http://schemas.microsoft.com/office/drawing/2014/main" id="{2A70CBFD-CBBE-2B4A-BFAE-8573BD20298F}"/>
                </a:ext>
              </a:extLst>
            </p:cNvPr>
            <p:cNvSpPr/>
            <p:nvPr/>
          </p:nvSpPr>
          <p:spPr>
            <a:xfrm>
              <a:off x="5754654" y="4385226"/>
              <a:ext cx="932174" cy="145210"/>
            </a:xfrm>
            <a:prstGeom prst="frame">
              <a:avLst>
                <a:gd name="adj1" fmla="val 1548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액자 73">
              <a:extLst>
                <a:ext uri="{FF2B5EF4-FFF2-40B4-BE49-F238E27FC236}">
                  <a16:creationId xmlns:a16="http://schemas.microsoft.com/office/drawing/2014/main" id="{93EDC46A-83FE-1B47-A72F-C95F250D20B2}"/>
                </a:ext>
              </a:extLst>
            </p:cNvPr>
            <p:cNvSpPr/>
            <p:nvPr/>
          </p:nvSpPr>
          <p:spPr>
            <a:xfrm>
              <a:off x="7601307" y="4506034"/>
              <a:ext cx="3690145" cy="156021"/>
            </a:xfrm>
            <a:prstGeom prst="frame">
              <a:avLst>
                <a:gd name="adj1" fmla="val 1548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4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2908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Group-aware </a:t>
            </a: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similarity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1C1808-58C1-8141-BE69-FD81DBC9108D}"/>
              </a:ext>
            </a:extLst>
          </p:cNvPr>
          <p:cNvSpPr/>
          <p:nvPr/>
        </p:nvSpPr>
        <p:spPr>
          <a:xfrm>
            <a:off x="1941853" y="2126223"/>
            <a:ext cx="573804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💡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새로운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similarity metric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제안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/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  <a:p>
            <a:pPr lvl="0"/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similarity = Instance similarity + group similarity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DF12EA-D58F-484F-BE63-7F3EA319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45" y="3149707"/>
            <a:ext cx="6591300" cy="825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C18E23-0EEA-C249-BA8B-45F7EA0DA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853" y="4192974"/>
            <a:ext cx="7745485" cy="246243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F16D24-1E40-D549-8816-5CB1DA8CC092}"/>
              </a:ext>
            </a:extLst>
          </p:cNvPr>
          <p:cNvCxnSpPr/>
          <p:nvPr/>
        </p:nvCxnSpPr>
        <p:spPr>
          <a:xfrm flipH="1" flipV="1">
            <a:off x="5181600" y="3757439"/>
            <a:ext cx="3023616" cy="6926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0CB6EF0-3DB8-304E-A364-9E8E6CEF8D1A}"/>
              </a:ext>
            </a:extLst>
          </p:cNvPr>
          <p:cNvCxnSpPr>
            <a:cxnSpLocks/>
          </p:cNvCxnSpPr>
          <p:nvPr/>
        </p:nvCxnSpPr>
        <p:spPr>
          <a:xfrm flipV="1">
            <a:off x="6595872" y="3737771"/>
            <a:ext cx="550052" cy="13828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7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3196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Self-distributed Grouping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5BA162-8779-6849-B2CD-D9112F48A4A7}"/>
              </a:ext>
            </a:extLst>
          </p:cNvPr>
          <p:cNvSpPr/>
          <p:nvPr/>
        </p:nvSpPr>
        <p:spPr>
          <a:xfrm>
            <a:off x="1856509" y="2535141"/>
            <a:ext cx="629210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Group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: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같은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visual, non-visual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특징을 가진 것들의 집합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/>
            <a:r>
              <a:rPr kumimoji="1" lang="en-US" altLang="ko-KR" sz="2000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GDN 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/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+ self-grouping </a:t>
            </a:r>
          </a:p>
          <a:p>
            <a:pPr lvl="0"/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+ latent groups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/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ko-Kore-KR" altLang="en-US" dirty="0"/>
              <a:t>💡</a:t>
            </a:r>
            <a:r>
              <a:rPr lang="en-US" altLang="ko-Kore-KR" b="1" dirty="0"/>
              <a:t>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latent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로부터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explicit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한 정보없이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self-training</a:t>
            </a:r>
          </a:p>
        </p:txBody>
      </p:sp>
    </p:spTree>
    <p:extLst>
      <p:ext uri="{BB962C8B-B14F-4D97-AF65-F5344CB8AC3E}">
        <p14:creationId xmlns:p14="http://schemas.microsoft.com/office/powerpoint/2010/main" val="147572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Abstract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8F407-DBE2-CF49-BC70-021196BF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b="1" dirty="0">
                <a:solidFill>
                  <a:schemeClr val="bg1"/>
                </a:solidFill>
              </a:rPr>
              <a:t>    </a:t>
            </a:r>
            <a:r>
              <a:rPr kumimoji="1" lang="ko-KR" altLang="en-US" b="1" dirty="0">
                <a:solidFill>
                  <a:schemeClr val="bg1"/>
                </a:solidFill>
              </a:rPr>
              <a:t>대규모 얼굴인식을 위한 </a:t>
            </a:r>
            <a:r>
              <a:rPr kumimoji="1" lang="en-US" altLang="ko-KR" b="1" dirty="0">
                <a:solidFill>
                  <a:schemeClr val="bg1"/>
                </a:solidFill>
              </a:rPr>
              <a:t>Group-aware representation</a:t>
            </a:r>
          </a:p>
          <a:p>
            <a:pPr marL="0" indent="0">
              <a:buNone/>
            </a:pPr>
            <a:endParaRPr kumimoji="1"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" altLang="ko-Kore-KR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self-distributed labels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+</a:t>
            </a: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추가적인 </a:t>
            </a:r>
            <a:r>
              <a:rPr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annotation </a:t>
            </a: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없이  </a:t>
            </a:r>
            <a:r>
              <a:rPr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group</a:t>
            </a: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간의 </a:t>
            </a:r>
            <a:r>
              <a:rPr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sample </a:t>
            </a: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수를 </a:t>
            </a:r>
            <a:endParaRPr lang="en-US" altLang="ko-KR" sz="20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uniform </a:t>
            </a: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하게 분포하게 함</a:t>
            </a:r>
            <a:r>
              <a:rPr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en" altLang="ko-Kore-KR" sz="20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buNone/>
            </a:pPr>
            <a:endParaRPr lang="en" altLang="ko-Kore-KR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group-aware representation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+</a:t>
            </a: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search space</a:t>
            </a:r>
            <a:r>
              <a:rPr lang="ko-KR" altLang="en-US" sz="20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를</a:t>
            </a: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줄이고 </a:t>
            </a:r>
            <a:endParaRPr lang="en-US" altLang="ko-KR" sz="20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performance  </a:t>
            </a: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 향상을 가져옴</a:t>
            </a:r>
            <a:endParaRPr lang="en" altLang="ko-Kore-KR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indent="0">
              <a:buNone/>
            </a:pPr>
            <a:endParaRPr kumimoji="1"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ore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7475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895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Naïve Labeling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EB957-93FF-6B43-9F95-971262DB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2501128"/>
            <a:ext cx="3771900" cy="14478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9A81FF-D334-224B-975F-B99CA89DEC4A}"/>
              </a:ext>
            </a:extLst>
          </p:cNvPr>
          <p:cNvGrpSpPr/>
          <p:nvPr/>
        </p:nvGrpSpPr>
        <p:grpSpPr>
          <a:xfrm>
            <a:off x="4076700" y="2743200"/>
            <a:ext cx="4704045" cy="3489292"/>
            <a:chOff x="4076700" y="2743200"/>
            <a:chExt cx="4704045" cy="348929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6138637-5F1A-934F-955D-86EE41213DDA}"/>
                </a:ext>
              </a:extLst>
            </p:cNvPr>
            <p:cNvGrpSpPr/>
            <p:nvPr/>
          </p:nvGrpSpPr>
          <p:grpSpPr>
            <a:xfrm>
              <a:off x="4076700" y="2768252"/>
              <a:ext cx="4704045" cy="3464240"/>
              <a:chOff x="4076700" y="2768252"/>
              <a:chExt cx="4704045" cy="346424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2E5DD3B-2962-A945-A7A6-B1AA87545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6700" y="4225892"/>
                <a:ext cx="4038600" cy="2006600"/>
              </a:xfrm>
              <a:prstGeom prst="rect">
                <a:avLst/>
              </a:prstGeom>
            </p:spPr>
          </p:pic>
          <p:cxnSp>
            <p:nvCxnSpPr>
              <p:cNvPr id="7" name="꺾인 연결선[E] 6">
                <a:extLst>
                  <a:ext uri="{FF2B5EF4-FFF2-40B4-BE49-F238E27FC236}">
                    <a16:creationId xmlns:a16="http://schemas.microsoft.com/office/drawing/2014/main" id="{390B454C-1AA3-9947-A652-92118BBA017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779924" y="3316055"/>
                <a:ext cx="2548624" cy="1453018"/>
              </a:xfrm>
              <a:prstGeom prst="bentConnector3">
                <a:avLst>
                  <a:gd name="adj1" fmla="val 118807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47DA3BC-7764-4D4A-8539-773FF8C7735C}"/>
                  </a:ext>
                </a:extLst>
              </p:cNvPr>
              <p:cNvCxnSpPr/>
              <p:nvPr/>
            </p:nvCxnSpPr>
            <p:spPr>
              <a:xfrm>
                <a:off x="7603299" y="5316874"/>
                <a:ext cx="117744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06A65B64-5195-E44E-A77A-72C5BE8EF527}"/>
                </a:ext>
              </a:extLst>
            </p:cNvPr>
            <p:cNvSpPr/>
            <p:nvPr/>
          </p:nvSpPr>
          <p:spPr>
            <a:xfrm>
              <a:off x="6951945" y="2743200"/>
              <a:ext cx="651354" cy="325677"/>
            </a:xfrm>
            <a:prstGeom prst="frame">
              <a:avLst>
                <a:gd name="adj1" fmla="val 3677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D1FC7-4BE6-6447-BD51-981FEDB4D0F8}"/>
              </a:ext>
            </a:extLst>
          </p:cNvPr>
          <p:cNvSpPr/>
          <p:nvPr/>
        </p:nvSpPr>
        <p:spPr>
          <a:xfrm>
            <a:off x="8989512" y="3318750"/>
            <a:ext cx="26725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확률 값이 가장 큰 그룹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dirty="0" err="1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를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고른다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14411D-65CC-9243-85D0-79EA86ADD0DF}"/>
              </a:ext>
            </a:extLst>
          </p:cNvPr>
          <p:cNvSpPr/>
          <p:nvPr/>
        </p:nvSpPr>
        <p:spPr>
          <a:xfrm>
            <a:off x="3658135" y="1616268"/>
            <a:ext cx="6099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❗ 특정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group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분포가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치우쳐지게됨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.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67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3098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Self-distributed Labeling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7A7424-CDAF-0A42-A031-B7DFD0A37417}"/>
                  </a:ext>
                </a:extLst>
              </p:cNvPr>
              <p:cNvSpPr/>
              <p:nvPr/>
            </p:nvSpPr>
            <p:spPr>
              <a:xfrm>
                <a:off x="1686838" y="2240735"/>
                <a:ext cx="6160661" cy="1391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1" lang="en-US" altLang="ko-Kore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⛳ group</a:t>
                </a:r>
                <a:r>
                  <a:rPr kumimoji="1" lang="ko-KR" altLang="en-US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을 </a:t>
                </a:r>
                <a:r>
                  <a:rPr kumimoji="1" lang="en-US" altLang="ko-Kore-KR" sz="2000" dirty="0">
                    <a:solidFill>
                      <a:srgbClr val="C00000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Uniformly-distributed</a:t>
                </a:r>
                <a:r>
                  <a:rPr kumimoji="1" lang="en-US" altLang="ko-Kore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</a:t>
                </a:r>
                <a:r>
                  <a:rPr kumimoji="1" lang="ko-KR" altLang="en-US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하게 </a:t>
                </a:r>
                <a:r>
                  <a:rPr kumimoji="1" lang="ko-KR" altLang="en-US" sz="2000" dirty="0" err="1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라벨링을</a:t>
                </a:r>
                <a:r>
                  <a:rPr kumimoji="1" lang="ko-KR" altLang="en-US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하자</a:t>
                </a:r>
                <a:r>
                  <a:rPr kumimoji="1" lang="en-US" altLang="ko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!</a:t>
                </a:r>
              </a:p>
              <a:p>
                <a:pPr lvl="0"/>
                <a:r>
                  <a:rPr kumimoji="1" lang="ko-KR" altLang="en-US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     </a:t>
                </a:r>
                <a:r>
                  <a:rPr kumimoji="1" lang="en-US" altLang="ko-Kore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uniform distributed label </a:t>
                </a:r>
                <a14:m>
                  <m:oMath xmlns:m="http://schemas.openxmlformats.org/officeDocument/2006/math">
                    <m:r>
                      <a:rPr kumimoji="1" lang="en-US" altLang="ko-Kore-KR" sz="25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 </m:t>
                    </m:r>
                    <m:acc>
                      <m:accPr>
                        <m:chr m:val="̃"/>
                        <m:ctrlPr>
                          <a:rPr kumimoji="1" lang="en-US" altLang="ko-Kore-KR" sz="25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</m:ctrlPr>
                      </m:accPr>
                      <m:e>
                        <m:r>
                          <a:rPr kumimoji="1" lang="en-US" altLang="ko-Kore-KR" sz="25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𝑝</m:t>
                        </m:r>
                      </m:e>
                    </m:acc>
                    <m:r>
                      <a:rPr kumimoji="1" lang="en-US" altLang="ko-Kore-KR" sz="25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 </m:t>
                    </m:r>
                  </m:oMath>
                </a14:m>
                <a:r>
                  <a:rPr kumimoji="1" lang="en-US" altLang="ko-Kore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</a:t>
                </a:r>
              </a:p>
              <a:p>
                <a:pPr lvl="0"/>
                <a:r>
                  <a:rPr kumimoji="1" lang="ko-KR" altLang="en-US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     </a:t>
                </a:r>
                <a:endParaRPr kumimoji="1" lang="en-US" altLang="ko-KR" sz="2000" dirty="0">
                  <a:solidFill>
                    <a:prstClr val="white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0"/>
                <a:r>
                  <a:rPr kumimoji="1" lang="en-US" altLang="ko-Kore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🤔 Expectation normalized probability</a:t>
                </a: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7A7424-CDAF-0A42-A031-B7DFD0A37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38" y="2240735"/>
                <a:ext cx="6160661" cy="1391535"/>
              </a:xfrm>
              <a:prstGeom prst="rect">
                <a:avLst/>
              </a:prstGeom>
              <a:blipFill>
                <a:blip r:embed="rId3"/>
                <a:stretch>
                  <a:fillRect l="-1029" t="-1802" b="-63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AD7222A-B17B-A74C-ABB2-FEF6EA2F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50" y="4182317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3098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Self-distributed Labeling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7A7424-CDAF-0A42-A031-B7DFD0A37417}"/>
                  </a:ext>
                </a:extLst>
              </p:cNvPr>
              <p:cNvSpPr/>
              <p:nvPr/>
            </p:nvSpPr>
            <p:spPr>
              <a:xfrm>
                <a:off x="1649260" y="2157286"/>
                <a:ext cx="6138925" cy="1238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ore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rPr>
                  <a:t>⛳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ore-KR" sz="2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anumBarunGothic" panose="020B0603020101020101" pitchFamily="34" charset="-127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ko-Kore-KR" sz="2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anumBarunGothic" panose="020B0603020101020101" pitchFamily="34" charset="-127"/>
                            <a:cs typeface="+mn-cs"/>
                          </a:rPr>
                          <m:t>𝑝</m:t>
                        </m:r>
                      </m:e>
                    </m:acc>
                    <m:r>
                      <a:rPr kumimoji="1" lang="en-US" altLang="ko-Kore-KR" sz="25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NanumBarunGothic" panose="020B0603020101020101" pitchFamily="34" charset="-127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ko-Kore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rPr>
                  <a:t> </a:t>
                </a:r>
                <a:r>
                  <a:rPr kumimoji="1" lang="ko-KR" altLang="en-US" sz="2000" noProof="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에서 </a:t>
                </a:r>
                <a:r>
                  <a:rPr kumimoji="1" lang="ko-KR" altLang="en-US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그룹 </a:t>
                </a:r>
                <a:r>
                  <a:rPr kumimoji="1" lang="en-US" altLang="ko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k </a:t>
                </a:r>
                <a:r>
                  <a:rPr kumimoji="1" lang="ko-KR" altLang="en-US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에 속한 </a:t>
                </a:r>
                <a:r>
                  <a:rPr kumimoji="1" lang="en-US" altLang="ko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sample </a:t>
                </a:r>
                <a:r>
                  <a:rPr kumimoji="1" lang="ko-KR" altLang="en-US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이 일정하게 분포되도록</a:t>
                </a:r>
                <a:endParaRPr kumimoji="1" lang="en-US" altLang="ko-KR" sz="2000" dirty="0">
                  <a:solidFill>
                    <a:prstClr val="white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0"/>
                <a:r>
                  <a:rPr kumimoji="1" lang="en-US" altLang="ko-Kore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</a:t>
                </a:r>
                <a:r>
                  <a:rPr kumimoji="1" lang="en-US" altLang="ko-Kore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	</a:t>
                </a:r>
                <a:r>
                  <a:rPr kumimoji="1" lang="ko-KR" altLang="en-US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➡️</a:t>
                </a:r>
                <a:r>
                  <a:rPr kumimoji="1" lang="en-US" altLang="ko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ore-KR" sz="2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</m:ctrlPr>
                      </m:accPr>
                      <m:e>
                        <m:r>
                          <a:rPr kumimoji="1" lang="en-US" altLang="ko-Kore-KR" sz="2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𝑝</m:t>
                        </m:r>
                      </m:e>
                    </m:acc>
                    <m:r>
                      <a:rPr kumimoji="1" lang="en-US" altLang="ko-Kore-KR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 </m:t>
                    </m:r>
                  </m:oMath>
                </a14:m>
                <a:r>
                  <a:rPr kumimoji="1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의 </a:t>
                </a:r>
                <a:r>
                  <a:rPr kumimoji="1" lang="ko-KR" alt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기댓값이</a:t>
                </a:r>
                <a:r>
                  <a:rPr kumimoji="1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</m:ctrlPr>
                      </m:fPr>
                      <m:num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𝑘</m:t>
                        </m:r>
                      </m:den>
                    </m:f>
                  </m:oMath>
                </a14:m>
                <a:r>
                  <a:rPr kumimoji="1" lang="en-US" altLang="ko-Kore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 </a:t>
                </a:r>
                <a:r>
                  <a:rPr kumimoji="1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이면 된다</a:t>
                </a:r>
                <a:r>
                  <a:rPr kumimoji="1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!</a:t>
                </a:r>
                <a:endParaRPr kumimoji="1" lang="en-US" altLang="ko-Kore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rPr>
                  <a:t>      </a:t>
                </a:r>
                <a:endPara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anumBarunGothic" panose="020B0603020101020101" pitchFamily="34" charset="-127"/>
                  <a:ea typeface="NanumBarunGothic" panose="020B0603020101020101" pitchFamily="34" charset="-127"/>
                  <a:cs typeface="+mn-cs"/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7A7424-CDAF-0A42-A031-B7DFD0A37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60" y="2157286"/>
                <a:ext cx="6138925" cy="1238481"/>
              </a:xfrm>
              <a:prstGeom prst="rect">
                <a:avLst/>
              </a:prstGeom>
              <a:blipFill>
                <a:blip r:embed="rId3"/>
                <a:stretch>
                  <a:fillRect l="-1033" b="-510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068469B-59C1-424D-9F5D-B4476FB7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260" y="3572481"/>
            <a:ext cx="8273006" cy="181911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9DE314-2C99-7942-9F0A-AAFCBF5A732A}"/>
              </a:ext>
            </a:extLst>
          </p:cNvPr>
          <p:cNvGrpSpPr/>
          <p:nvPr/>
        </p:nvGrpSpPr>
        <p:grpSpPr>
          <a:xfrm>
            <a:off x="5098093" y="1140078"/>
            <a:ext cx="6789107" cy="3131297"/>
            <a:chOff x="5098093" y="1140078"/>
            <a:chExt cx="6789107" cy="31312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4CB0F1E-187A-BF47-98CB-081741A5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0500" y="1140078"/>
              <a:ext cx="5346700" cy="876300"/>
            </a:xfrm>
            <a:prstGeom prst="rect">
              <a:avLst/>
            </a:prstGeom>
          </p:spPr>
        </p:pic>
        <p:cxnSp>
          <p:nvCxnSpPr>
            <p:cNvPr id="9" name="구부러진 연결선[U] 8">
              <a:extLst>
                <a:ext uri="{FF2B5EF4-FFF2-40B4-BE49-F238E27FC236}">
                  <a16:creationId xmlns:a16="http://schemas.microsoft.com/office/drawing/2014/main" id="{C6D9F3A1-C168-AE44-978C-E8EE1E28354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30171" y="1130490"/>
              <a:ext cx="1556103" cy="342808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C5EB4598-3678-B84C-89CC-0588219D374D}"/>
                </a:ext>
              </a:extLst>
            </p:cNvPr>
            <p:cNvSpPr/>
            <p:nvPr/>
          </p:nvSpPr>
          <p:spPr>
            <a:xfrm>
              <a:off x="5098093" y="3622585"/>
              <a:ext cx="4396636" cy="648790"/>
            </a:xfrm>
            <a:prstGeom prst="frame">
              <a:avLst>
                <a:gd name="adj1" fmla="val 4777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FDEE33A-ABC6-AE4A-B4C2-A480C0D1735B}"/>
              </a:ext>
            </a:extLst>
          </p:cNvPr>
          <p:cNvCxnSpPr/>
          <p:nvPr/>
        </p:nvCxnSpPr>
        <p:spPr>
          <a:xfrm flipV="1">
            <a:off x="4647156" y="4396636"/>
            <a:ext cx="4096011" cy="2505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15AAC4-0475-5344-A9AB-29712AC8DF23}"/>
              </a:ext>
            </a:extLst>
          </p:cNvPr>
          <p:cNvGrpSpPr/>
          <p:nvPr/>
        </p:nvGrpSpPr>
        <p:grpSpPr>
          <a:xfrm>
            <a:off x="4466896" y="3278795"/>
            <a:ext cx="3535303" cy="343790"/>
            <a:chOff x="4466896" y="3278795"/>
            <a:chExt cx="3535303" cy="343790"/>
          </a:xfrm>
        </p:grpSpPr>
        <p:sp>
          <p:nvSpPr>
            <p:cNvPr id="20" name="U자형 화살표[U] 19">
              <a:extLst>
                <a:ext uri="{FF2B5EF4-FFF2-40B4-BE49-F238E27FC236}">
                  <a16:creationId xmlns:a16="http://schemas.microsoft.com/office/drawing/2014/main" id="{636F5A8B-2B7D-714A-BB9C-B38EB1BC27F7}"/>
                </a:ext>
              </a:extLst>
            </p:cNvPr>
            <p:cNvSpPr/>
            <p:nvPr/>
          </p:nvSpPr>
          <p:spPr>
            <a:xfrm>
              <a:off x="4470525" y="3281819"/>
              <a:ext cx="1504390" cy="340766"/>
            </a:xfrm>
            <a:prstGeom prst="uturnArrow">
              <a:avLst>
                <a:gd name="adj1" fmla="val 13520"/>
                <a:gd name="adj2" fmla="val 18543"/>
                <a:gd name="adj3" fmla="val 35045"/>
                <a:gd name="adj4" fmla="val 50000"/>
                <a:gd name="adj5" fmla="val 10000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U자형 화살표[U] 20">
              <a:extLst>
                <a:ext uri="{FF2B5EF4-FFF2-40B4-BE49-F238E27FC236}">
                  <a16:creationId xmlns:a16="http://schemas.microsoft.com/office/drawing/2014/main" id="{2F89498F-12DD-5E44-86CC-4D0C02AC3413}"/>
                </a:ext>
              </a:extLst>
            </p:cNvPr>
            <p:cNvSpPr/>
            <p:nvPr/>
          </p:nvSpPr>
          <p:spPr>
            <a:xfrm>
              <a:off x="4466896" y="3278795"/>
              <a:ext cx="3535303" cy="340766"/>
            </a:xfrm>
            <a:prstGeom prst="uturnArrow">
              <a:avLst>
                <a:gd name="adj1" fmla="val 13520"/>
                <a:gd name="adj2" fmla="val 18543"/>
                <a:gd name="adj3" fmla="val 35045"/>
                <a:gd name="adj4" fmla="val 50000"/>
                <a:gd name="adj5" fmla="val 10000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7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3098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Self-distributed Labeling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59ADB1-5632-474D-902E-294401055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5" y="3395083"/>
            <a:ext cx="4598877" cy="31808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6A7867-8116-4844-80D9-341FDBA72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54" y="2123785"/>
            <a:ext cx="5283200" cy="8382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633184E-074B-AB42-99D2-5EBE6090A7AD}"/>
              </a:ext>
            </a:extLst>
          </p:cNvPr>
          <p:cNvGrpSpPr/>
          <p:nvPr/>
        </p:nvGrpSpPr>
        <p:grpSpPr>
          <a:xfrm>
            <a:off x="1507972" y="2705415"/>
            <a:ext cx="1284694" cy="1927041"/>
            <a:chOff x="4322618" y="2705415"/>
            <a:chExt cx="1284694" cy="1927041"/>
          </a:xfrm>
        </p:grpSpPr>
        <p:sp>
          <p:nvSpPr>
            <p:cNvPr id="27" name="액자 26">
              <a:extLst>
                <a:ext uri="{FF2B5EF4-FFF2-40B4-BE49-F238E27FC236}">
                  <a16:creationId xmlns:a16="http://schemas.microsoft.com/office/drawing/2014/main" id="{F285935E-BE9E-154C-B5DC-B06F76CBC49C}"/>
                </a:ext>
              </a:extLst>
            </p:cNvPr>
            <p:cNvSpPr/>
            <p:nvPr/>
          </p:nvSpPr>
          <p:spPr>
            <a:xfrm>
              <a:off x="4322618" y="4254605"/>
              <a:ext cx="385408" cy="377851"/>
            </a:xfrm>
            <a:prstGeom prst="frame">
              <a:avLst>
                <a:gd name="adj1" fmla="val 857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구부러진 연결선[U] 27">
              <a:extLst>
                <a:ext uri="{FF2B5EF4-FFF2-40B4-BE49-F238E27FC236}">
                  <a16:creationId xmlns:a16="http://schemas.microsoft.com/office/drawing/2014/main" id="{C66C5B33-7F04-D847-BCEF-1CE2613FD6F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86722" y="2934015"/>
              <a:ext cx="1549190" cy="1091990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그림 38" descr="스크린샷, 화면, 모니터, 텔레비전이(가) 표시된 사진&#10;&#10;자동 생성된 설명">
            <a:extLst>
              <a:ext uri="{FF2B5EF4-FFF2-40B4-BE49-F238E27FC236}">
                <a16:creationId xmlns:a16="http://schemas.microsoft.com/office/drawing/2014/main" id="{CDE9D568-A194-7D42-974D-5CF301E36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954" y="3429000"/>
            <a:ext cx="6096000" cy="1960951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6F79AB-2557-A04E-8438-388BB3E1A5F0}"/>
              </a:ext>
            </a:extLst>
          </p:cNvPr>
          <p:cNvGrpSpPr/>
          <p:nvPr/>
        </p:nvGrpSpPr>
        <p:grpSpPr>
          <a:xfrm>
            <a:off x="1507972" y="2381723"/>
            <a:ext cx="6636170" cy="4111152"/>
            <a:chOff x="1507972" y="2381723"/>
            <a:chExt cx="6636170" cy="411115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99AA91A-2F07-684B-861A-5AFE77D67BCE}"/>
                </a:ext>
              </a:extLst>
            </p:cNvPr>
            <p:cNvGrpSpPr/>
            <p:nvPr/>
          </p:nvGrpSpPr>
          <p:grpSpPr>
            <a:xfrm>
              <a:off x="1507972" y="2381723"/>
              <a:ext cx="3710498" cy="4111152"/>
              <a:chOff x="4322618" y="2381723"/>
              <a:chExt cx="3710498" cy="4111152"/>
            </a:xfrm>
          </p:grpSpPr>
          <p:sp>
            <p:nvSpPr>
              <p:cNvPr id="6" name="액자 5">
                <a:extLst>
                  <a:ext uri="{FF2B5EF4-FFF2-40B4-BE49-F238E27FC236}">
                    <a16:creationId xmlns:a16="http://schemas.microsoft.com/office/drawing/2014/main" id="{5D47711D-615C-884A-B3F4-EEA0F6A53FA2}"/>
                  </a:ext>
                </a:extLst>
              </p:cNvPr>
              <p:cNvSpPr/>
              <p:nvPr/>
            </p:nvSpPr>
            <p:spPr>
              <a:xfrm>
                <a:off x="4322618" y="4254605"/>
                <a:ext cx="385408" cy="2238270"/>
              </a:xfrm>
              <a:prstGeom prst="frame">
                <a:avLst>
                  <a:gd name="adj1" fmla="val 8578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액자 22">
                <a:extLst>
                  <a:ext uri="{FF2B5EF4-FFF2-40B4-BE49-F238E27FC236}">
                    <a16:creationId xmlns:a16="http://schemas.microsoft.com/office/drawing/2014/main" id="{0D6BB9DC-4149-1E49-B206-7D9FB8CA7C62}"/>
                  </a:ext>
                </a:extLst>
              </p:cNvPr>
              <p:cNvSpPr/>
              <p:nvPr/>
            </p:nvSpPr>
            <p:spPr>
              <a:xfrm>
                <a:off x="6302559" y="2381723"/>
                <a:ext cx="1730557" cy="323692"/>
              </a:xfrm>
              <a:prstGeom prst="frame">
                <a:avLst>
                  <a:gd name="adj1" fmla="val 8578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구부러진 연결선[U] 24">
                <a:extLst>
                  <a:ext uri="{FF2B5EF4-FFF2-40B4-BE49-F238E27FC236}">
                    <a16:creationId xmlns:a16="http://schemas.microsoft.com/office/drawing/2014/main" id="{9460E4DF-E412-DB43-8844-E9A57C164523}"/>
                  </a:ext>
                </a:extLst>
              </p:cNvPr>
              <p:cNvCxnSpPr>
                <a:stCxn id="6" idx="0"/>
                <a:endCxn id="23" idx="2"/>
              </p:cNvCxnSpPr>
              <p:nvPr/>
            </p:nvCxnSpPr>
            <p:spPr>
              <a:xfrm rot="5400000" flipH="1" flipV="1">
                <a:off x="5066985" y="2153752"/>
                <a:ext cx="1549190" cy="2652516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B51FF49E-1F5B-6A45-A1CB-7ADFBA459F6F}"/>
                </a:ext>
              </a:extLst>
            </p:cNvPr>
            <p:cNvCxnSpPr>
              <a:cxnSpLocks/>
            </p:cNvCxnSpPr>
            <p:nvPr/>
          </p:nvCxnSpPr>
          <p:spPr>
            <a:xfrm>
              <a:off x="6443529" y="4589444"/>
              <a:ext cx="1700613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556719B-DF38-BF47-8285-AE92BCC11A47}"/>
              </a:ext>
            </a:extLst>
          </p:cNvPr>
          <p:cNvGrpSpPr/>
          <p:nvPr/>
        </p:nvGrpSpPr>
        <p:grpSpPr>
          <a:xfrm>
            <a:off x="3281355" y="2961984"/>
            <a:ext cx="8161464" cy="1745677"/>
            <a:chOff x="3281355" y="2961984"/>
            <a:chExt cx="8161464" cy="1745677"/>
          </a:xfrm>
        </p:grpSpPr>
        <p:cxnSp>
          <p:nvCxnSpPr>
            <p:cNvPr id="32" name="구부러진 연결선[U] 31">
              <a:extLst>
                <a:ext uri="{FF2B5EF4-FFF2-40B4-BE49-F238E27FC236}">
                  <a16:creationId xmlns:a16="http://schemas.microsoft.com/office/drawing/2014/main" id="{99331045-558B-BD4C-AF05-C09CA5015B7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051982" y="3191357"/>
              <a:ext cx="1421005" cy="962260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99B23D10-AEDE-E442-B743-104F6E37EC56}"/>
                </a:ext>
              </a:extLst>
            </p:cNvPr>
            <p:cNvCxnSpPr>
              <a:cxnSpLocks/>
            </p:cNvCxnSpPr>
            <p:nvPr/>
          </p:nvCxnSpPr>
          <p:spPr>
            <a:xfrm>
              <a:off x="6443528" y="4707661"/>
              <a:ext cx="499929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3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733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Loss</a:t>
            </a: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function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0EDBB-8ACF-934D-B9B8-3743BE09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067" y="2138366"/>
            <a:ext cx="7605070" cy="160692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F21EF4-2B73-7748-88EB-13F0A3191945}"/>
              </a:ext>
            </a:extLst>
          </p:cNvPr>
          <p:cNvSpPr/>
          <p:nvPr/>
        </p:nvSpPr>
        <p:spPr>
          <a:xfrm>
            <a:off x="1657863" y="2741776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Final</a:t>
            </a:r>
            <a:endParaRPr kumimoji="0" lang="ko-Kore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14FA64-46D7-4748-952A-C57CBE94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404" y="4238213"/>
            <a:ext cx="6884733" cy="160692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D271A0-C574-F140-B8FC-963194326E59}"/>
              </a:ext>
            </a:extLst>
          </p:cNvPr>
          <p:cNvSpPr/>
          <p:nvPr/>
        </p:nvSpPr>
        <p:spPr>
          <a:xfrm>
            <a:off x="1606763" y="4841623"/>
            <a:ext cx="1775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Self Grouping</a:t>
            </a:r>
            <a:endParaRPr kumimoji="0" lang="ko-Kore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835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292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Overview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0EDBB-8ACF-934D-B9B8-3743BE09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235" y="1460544"/>
            <a:ext cx="4635861" cy="979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14FA64-46D7-4748-952A-C57CBE94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83" y="5604558"/>
            <a:ext cx="4403913" cy="1027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5C64BE-E7E0-BF42-A58B-D4B80B0E5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95" y="2765778"/>
            <a:ext cx="8110213" cy="257839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203C96-CFA7-A447-A989-35941C839346}"/>
              </a:ext>
            </a:extLst>
          </p:cNvPr>
          <p:cNvGrpSpPr/>
          <p:nvPr/>
        </p:nvGrpSpPr>
        <p:grpSpPr>
          <a:xfrm>
            <a:off x="6414447" y="1950316"/>
            <a:ext cx="1189736" cy="4168189"/>
            <a:chOff x="6414447" y="1950316"/>
            <a:chExt cx="1189736" cy="4168189"/>
          </a:xfrm>
        </p:grpSpPr>
        <p:cxnSp>
          <p:nvCxnSpPr>
            <p:cNvPr id="5" name="구부러진 연결선[U] 4">
              <a:extLst>
                <a:ext uri="{FF2B5EF4-FFF2-40B4-BE49-F238E27FC236}">
                  <a16:creationId xmlns:a16="http://schemas.microsoft.com/office/drawing/2014/main" id="{81ACDF36-DFC1-C348-9C7E-8401009AE62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5400000" flipH="1" flipV="1">
              <a:off x="6578786" y="2181763"/>
              <a:ext cx="1024896" cy="562002"/>
            </a:xfrm>
            <a:prstGeom prst="curved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구부러진 연결선[U] 12">
              <a:extLst>
                <a:ext uri="{FF2B5EF4-FFF2-40B4-BE49-F238E27FC236}">
                  <a16:creationId xmlns:a16="http://schemas.microsoft.com/office/drawing/2014/main" id="{262A044B-E92C-AC42-8583-6A09954E987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16200000" flipH="1">
              <a:off x="5891458" y="4405780"/>
              <a:ext cx="2235714" cy="1189736"/>
            </a:xfrm>
            <a:prstGeom prst="curved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013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Proposed Method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292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Overview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CEAFE-9595-E540-8740-3888A801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906" y="3100872"/>
            <a:ext cx="8210187" cy="10588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58DDF-0E4B-6646-A608-210A44D34664}"/>
              </a:ext>
            </a:extLst>
          </p:cNvPr>
          <p:cNvSpPr/>
          <p:nvPr/>
        </p:nvSpPr>
        <p:spPr>
          <a:xfrm>
            <a:off x="4507146" y="4173339"/>
            <a:ext cx="3259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두 개 태스크에 대한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weight 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B16DEE-C860-A940-9D25-F2EE6445E4D2}"/>
              </a:ext>
            </a:extLst>
          </p:cNvPr>
          <p:cNvSpPr/>
          <p:nvPr/>
        </p:nvSpPr>
        <p:spPr>
          <a:xfrm>
            <a:off x="6297277" y="3799923"/>
            <a:ext cx="6357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0.1</a:t>
            </a:r>
            <a:endParaRPr kumimoji="0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9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Experiments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218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Learning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58DDF-0E4B-6646-A608-210A44D34664}"/>
              </a:ext>
            </a:extLst>
          </p:cNvPr>
          <p:cNvSpPr/>
          <p:nvPr/>
        </p:nvSpPr>
        <p:spPr>
          <a:xfrm>
            <a:off x="1791241" y="2303596"/>
            <a:ext cx="1361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+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8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GPUS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993F48-164F-AC43-AD98-BE6291A4A9FB}"/>
              </a:ext>
            </a:extLst>
          </p:cNvPr>
          <p:cNvSpPr/>
          <p:nvPr/>
        </p:nvSpPr>
        <p:spPr>
          <a:xfrm>
            <a:off x="1791240" y="2790869"/>
            <a:ext cx="5974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+ 128</a:t>
            </a:r>
            <a:r>
              <a:rPr kumimoji="1" lang="en-US" altLang="ko-KR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images per GPU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➡️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1024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mini-batch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CC007A-3C1A-2848-BF0C-CFAD9E40EA72}"/>
              </a:ext>
            </a:extLst>
          </p:cNvPr>
          <p:cNvSpPr/>
          <p:nvPr/>
        </p:nvSpPr>
        <p:spPr>
          <a:xfrm>
            <a:off x="1791239" y="3278142"/>
            <a:ext cx="9562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+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pretrained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with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Softmax</a:t>
            </a:r>
            <a:r>
              <a:rPr kumimoji="1" lang="en-US" altLang="ko-KR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( group probability</a:t>
            </a:r>
            <a:r>
              <a:rPr kumimoji="1" lang="ko-KR" alt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의 안정적인 수렴을 위해</a:t>
            </a:r>
            <a:r>
              <a:rPr kumimoji="1" lang="en-US" altLang="ko-KR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) 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BC653E-ADEA-8947-8F96-E251B4608117}"/>
              </a:ext>
            </a:extLst>
          </p:cNvPr>
          <p:cNvSpPr/>
          <p:nvPr/>
        </p:nvSpPr>
        <p:spPr>
          <a:xfrm>
            <a:off x="1791238" y="3765415"/>
            <a:ext cx="9562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+ 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learning rate (</a:t>
            </a:r>
            <a:r>
              <a:rPr kumimoji="1" lang="en-US" altLang="ko-KR" sz="2000" dirty="0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0.005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512145-646A-F344-8EC2-4A104B2CB31A}"/>
              </a:ext>
            </a:extLst>
          </p:cNvPr>
          <p:cNvSpPr/>
          <p:nvPr/>
        </p:nvSpPr>
        <p:spPr>
          <a:xfrm>
            <a:off x="1791238" y="4214088"/>
            <a:ext cx="9562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+ 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weight decay (</a:t>
            </a:r>
            <a:r>
              <a:rPr kumimoji="1" lang="en-US" altLang="ko-KR" sz="2000" dirty="0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0.0005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EAC1B6-4CDC-8B42-9D51-A9F911066280}"/>
              </a:ext>
            </a:extLst>
          </p:cNvPr>
          <p:cNvSpPr/>
          <p:nvPr/>
        </p:nvSpPr>
        <p:spPr>
          <a:xfrm>
            <a:off x="1791238" y="4695973"/>
            <a:ext cx="9562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+ 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momentum (</a:t>
            </a:r>
            <a:r>
              <a:rPr kumimoji="1" lang="en-US" altLang="ko-KR" sz="2000" dirty="0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0.9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A74DE1-10A1-DC4A-B8B8-94CD9AEF1C46}"/>
              </a:ext>
            </a:extLst>
          </p:cNvPr>
          <p:cNvSpPr/>
          <p:nvPr/>
        </p:nvSpPr>
        <p:spPr>
          <a:xfrm>
            <a:off x="1791238" y="5177858"/>
            <a:ext cx="9562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+ </a:t>
            </a:r>
            <a:r>
              <a:rPr kumimoji="1" lang="en-US" altLang="ko-KR" sz="2000" dirty="0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E34F2-88B7-0240-9799-F0181F315D11}"/>
              </a:ext>
            </a:extLst>
          </p:cNvPr>
          <p:cNvSpPr/>
          <p:nvPr/>
        </p:nvSpPr>
        <p:spPr>
          <a:xfrm>
            <a:off x="1791237" y="5577968"/>
            <a:ext cx="956256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+ </a:t>
            </a:r>
            <a:r>
              <a:rPr kumimoji="1"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최근 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B-Batches </a:t>
            </a:r>
            <a:r>
              <a:rPr kumimoji="1"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대해 </a:t>
            </a:r>
            <a:r>
              <a:rPr kumimoji="1" lang="en-US" altLang="ko-KR" sz="2000" dirty="0" err="1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Expection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을 구함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(32</a:t>
            </a:r>
            <a:r>
              <a:rPr kumimoji="1"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와 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128</a:t>
            </a:r>
            <a:r>
              <a:rPr kumimoji="1"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이 선험적으로 </a:t>
            </a:r>
            <a:r>
              <a:rPr kumimoji="1" lang="ko-KR" altLang="en-US" sz="20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비슷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20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  <p:bldP spid="9" grpId="0"/>
      <p:bldP spid="10" grpId="0"/>
      <p:bldP spid="12" grpId="0"/>
      <p:bldP spid="1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Experiments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2084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Ablation Studies</a:t>
            </a:r>
            <a:endParaRPr lang="en" altLang="ko-Kore-KR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76CF91-851F-CA41-B1AE-6938EBCA7C5E}"/>
              </a:ext>
            </a:extLst>
          </p:cNvPr>
          <p:cNvGrpSpPr/>
          <p:nvPr/>
        </p:nvGrpSpPr>
        <p:grpSpPr>
          <a:xfrm>
            <a:off x="1385248" y="2123508"/>
            <a:ext cx="3816116" cy="1920576"/>
            <a:chOff x="1385248" y="2123508"/>
            <a:chExt cx="3816116" cy="192057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E6271F-605F-5047-8455-1C2A8FE15A79}"/>
                </a:ext>
              </a:extLst>
            </p:cNvPr>
            <p:cNvSpPr/>
            <p:nvPr/>
          </p:nvSpPr>
          <p:spPr>
            <a:xfrm>
              <a:off x="1385248" y="2123508"/>
              <a:ext cx="1406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2000" dirty="0">
                  <a:solidFill>
                    <a:prstClr val="white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# of Group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D3816C0-C86E-3142-8646-B756062D5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7581" y="2523618"/>
              <a:ext cx="3463783" cy="1520466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10CD13C6-9EBD-844A-8F98-83863E2B2B24}"/>
                </a:ext>
              </a:extLst>
            </p:cNvPr>
            <p:cNvCxnSpPr/>
            <p:nvPr/>
          </p:nvCxnSpPr>
          <p:spPr>
            <a:xfrm>
              <a:off x="3962400" y="3120887"/>
              <a:ext cx="0" cy="6162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0E5C0DD-4F28-4244-A7C5-E16D21D07368}"/>
              </a:ext>
            </a:extLst>
          </p:cNvPr>
          <p:cNvGrpSpPr/>
          <p:nvPr/>
        </p:nvGrpSpPr>
        <p:grpSpPr>
          <a:xfrm>
            <a:off x="604951" y="4551324"/>
            <a:ext cx="3816116" cy="1548086"/>
            <a:chOff x="1385248" y="4281444"/>
            <a:chExt cx="3816116" cy="15480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D9CDCF-CBB8-6B42-B2EC-477B439381FA}"/>
                </a:ext>
              </a:extLst>
            </p:cNvPr>
            <p:cNvSpPr/>
            <p:nvPr/>
          </p:nvSpPr>
          <p:spPr>
            <a:xfrm>
              <a:off x="1385248" y="4281444"/>
              <a:ext cx="13326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2000" dirty="0">
                  <a:solidFill>
                    <a:prstClr val="white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Ensemble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AB9E7E6-9C6F-CC44-BCC6-9F050D57D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7581" y="4726589"/>
              <a:ext cx="3463783" cy="1102941"/>
            </a:xfrm>
            <a:prstGeom prst="rect">
              <a:avLst/>
            </a:prstGeom>
          </p:spPr>
        </p:pic>
        <p:sp>
          <p:nvSpPr>
            <p:cNvPr id="29" name="액자 28">
              <a:extLst>
                <a:ext uri="{FF2B5EF4-FFF2-40B4-BE49-F238E27FC236}">
                  <a16:creationId xmlns:a16="http://schemas.microsoft.com/office/drawing/2014/main" id="{51F54C14-6EB7-6D4F-B9EE-307C770C1C51}"/>
                </a:ext>
              </a:extLst>
            </p:cNvPr>
            <p:cNvSpPr/>
            <p:nvPr/>
          </p:nvSpPr>
          <p:spPr>
            <a:xfrm>
              <a:off x="1929008" y="5382205"/>
              <a:ext cx="3144033" cy="225468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E301E9-E4BB-2F42-840F-7DBA4AB4DB53}"/>
              </a:ext>
            </a:extLst>
          </p:cNvPr>
          <p:cNvGrpSpPr/>
          <p:nvPr/>
        </p:nvGrpSpPr>
        <p:grpSpPr>
          <a:xfrm>
            <a:off x="5702062" y="2116733"/>
            <a:ext cx="4247481" cy="1927351"/>
            <a:chOff x="5702062" y="2116733"/>
            <a:chExt cx="4247481" cy="19273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69EE689-F637-D545-8C19-B161D6259712}"/>
                </a:ext>
              </a:extLst>
            </p:cNvPr>
            <p:cNvGrpSpPr/>
            <p:nvPr/>
          </p:nvGrpSpPr>
          <p:grpSpPr>
            <a:xfrm>
              <a:off x="5702062" y="2116733"/>
              <a:ext cx="4247481" cy="1927351"/>
              <a:chOff x="5702062" y="2116733"/>
              <a:chExt cx="4247481" cy="1927351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4E78F8A-B6F0-9342-88EF-83C8C1227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0921" y="2534679"/>
                <a:ext cx="4028622" cy="1509405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FCF639A-456C-1C4B-89EA-A29CC4724934}"/>
                  </a:ext>
                </a:extLst>
              </p:cNvPr>
              <p:cNvSpPr/>
              <p:nvPr/>
            </p:nvSpPr>
            <p:spPr>
              <a:xfrm>
                <a:off x="5702062" y="2116733"/>
                <a:ext cx="21178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ore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Learning of GDN</a:t>
                </a:r>
              </a:p>
            </p:txBody>
          </p:sp>
        </p:grpSp>
        <p:sp>
          <p:nvSpPr>
            <p:cNvPr id="30" name="액자 29">
              <a:extLst>
                <a:ext uri="{FF2B5EF4-FFF2-40B4-BE49-F238E27FC236}">
                  <a16:creationId xmlns:a16="http://schemas.microsoft.com/office/drawing/2014/main" id="{FF685B8E-DC8D-4245-AFEB-7CEA940502BC}"/>
                </a:ext>
              </a:extLst>
            </p:cNvPr>
            <p:cNvSpPr/>
            <p:nvPr/>
          </p:nvSpPr>
          <p:spPr>
            <a:xfrm>
              <a:off x="6136641" y="3504870"/>
              <a:ext cx="3264142" cy="225468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0CDA4BC-54F0-EE40-9971-DA23782B2653}"/>
              </a:ext>
            </a:extLst>
          </p:cNvPr>
          <p:cNvGrpSpPr/>
          <p:nvPr/>
        </p:nvGrpSpPr>
        <p:grpSpPr>
          <a:xfrm>
            <a:off x="4716313" y="4572169"/>
            <a:ext cx="3103573" cy="1527241"/>
            <a:chOff x="5702062" y="4326479"/>
            <a:chExt cx="3103573" cy="1527241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A9F3823-E682-CE49-8A2D-512D51A08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0921" y="4766489"/>
              <a:ext cx="2884714" cy="1087231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889FC89-6917-474B-863A-3DE61D19B282}"/>
                </a:ext>
              </a:extLst>
            </p:cNvPr>
            <p:cNvGrpSpPr/>
            <p:nvPr/>
          </p:nvGrpSpPr>
          <p:grpSpPr>
            <a:xfrm>
              <a:off x="5702062" y="4326479"/>
              <a:ext cx="2807115" cy="1281194"/>
              <a:chOff x="1376370" y="4266765"/>
              <a:chExt cx="2807115" cy="1281194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6F60459-B760-B044-B0DF-708E8547E928}"/>
                  </a:ext>
                </a:extLst>
              </p:cNvPr>
              <p:cNvSpPr/>
              <p:nvPr/>
            </p:nvSpPr>
            <p:spPr>
              <a:xfrm>
                <a:off x="1376370" y="4266765"/>
                <a:ext cx="28071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ore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Aggregation vs </a:t>
                </a:r>
                <a:r>
                  <a:rPr kumimoji="1" lang="en-US" altLang="ko-Kore-KR" sz="2000" dirty="0" err="1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Concat</a:t>
                </a:r>
                <a:endParaRPr kumimoji="1" lang="en-US" altLang="ko-Kore-KR" sz="2000" dirty="0">
                  <a:solidFill>
                    <a:prstClr val="white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36" name="액자 35">
                <a:extLst>
                  <a:ext uri="{FF2B5EF4-FFF2-40B4-BE49-F238E27FC236}">
                    <a16:creationId xmlns:a16="http://schemas.microsoft.com/office/drawing/2014/main" id="{4B6247C9-9305-A04C-B0E6-BCE41218BE71}"/>
                  </a:ext>
                </a:extLst>
              </p:cNvPr>
              <p:cNvSpPr/>
              <p:nvPr/>
            </p:nvSpPr>
            <p:spPr>
              <a:xfrm>
                <a:off x="3703101" y="5367526"/>
                <a:ext cx="430809" cy="180433"/>
              </a:xfrm>
              <a:prstGeom prst="fram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액자 37">
              <a:extLst>
                <a:ext uri="{FF2B5EF4-FFF2-40B4-BE49-F238E27FC236}">
                  <a16:creationId xmlns:a16="http://schemas.microsoft.com/office/drawing/2014/main" id="{BB9CEAB8-3FC5-6A43-ABD3-49E72D2D5438}"/>
                </a:ext>
              </a:extLst>
            </p:cNvPr>
            <p:cNvSpPr/>
            <p:nvPr/>
          </p:nvSpPr>
          <p:spPr>
            <a:xfrm>
              <a:off x="7093831" y="5268561"/>
              <a:ext cx="430809" cy="18043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23C7D9-8AB7-F644-85D7-9BA7DEDDE3A5}"/>
              </a:ext>
            </a:extLst>
          </p:cNvPr>
          <p:cNvGrpSpPr/>
          <p:nvPr/>
        </p:nvGrpSpPr>
        <p:grpSpPr>
          <a:xfrm>
            <a:off x="7902691" y="4572169"/>
            <a:ext cx="3829960" cy="1506060"/>
            <a:chOff x="7902691" y="4572169"/>
            <a:chExt cx="3829960" cy="150606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A68EBE6-14E5-B044-BD7D-DEE33D097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1689" y="4990998"/>
              <a:ext cx="3430962" cy="1087231"/>
            </a:xfrm>
            <a:prstGeom prst="rect">
              <a:avLst/>
            </a:prstGeom>
          </p:spPr>
        </p:pic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4C793D-6BD7-014F-BF49-393436CBE895}"/>
                </a:ext>
              </a:extLst>
            </p:cNvPr>
            <p:cNvGrpSpPr/>
            <p:nvPr/>
          </p:nvGrpSpPr>
          <p:grpSpPr>
            <a:xfrm>
              <a:off x="7902691" y="4572169"/>
              <a:ext cx="3606708" cy="1254499"/>
              <a:chOff x="1385248" y="4281444"/>
              <a:chExt cx="3606708" cy="125449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9AC5890-CB36-7949-A990-C1AB9AC2EB29}"/>
                  </a:ext>
                </a:extLst>
              </p:cNvPr>
              <p:cNvSpPr/>
              <p:nvPr/>
            </p:nvSpPr>
            <p:spPr>
              <a:xfrm>
                <a:off x="1385248" y="4281444"/>
                <a:ext cx="20361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ore-KR" sz="2000" dirty="0">
                    <a:solidFill>
                      <a:prstClr val="white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Group similarity</a:t>
                </a:r>
              </a:p>
            </p:txBody>
          </p:sp>
          <p:sp>
            <p:nvSpPr>
              <p:cNvPr id="43" name="액자 42">
                <a:extLst>
                  <a:ext uri="{FF2B5EF4-FFF2-40B4-BE49-F238E27FC236}">
                    <a16:creationId xmlns:a16="http://schemas.microsoft.com/office/drawing/2014/main" id="{11D3D820-4F6A-8841-92F4-153201E4824D}"/>
                  </a:ext>
                </a:extLst>
              </p:cNvPr>
              <p:cNvSpPr/>
              <p:nvPr/>
            </p:nvSpPr>
            <p:spPr>
              <a:xfrm>
                <a:off x="1847923" y="5310475"/>
                <a:ext cx="3144033" cy="225468"/>
              </a:xfrm>
              <a:prstGeom prst="fram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21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Experiments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423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Evalutaion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28AA09-412E-4447-A146-328E06DC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689" y="2016378"/>
            <a:ext cx="5282621" cy="4282469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00B54997-4630-2B47-A25F-FE40880742BE}"/>
              </a:ext>
            </a:extLst>
          </p:cNvPr>
          <p:cNvSpPr/>
          <p:nvPr/>
        </p:nvSpPr>
        <p:spPr>
          <a:xfrm>
            <a:off x="6878738" y="3508374"/>
            <a:ext cx="500756" cy="2420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62ECF96F-7083-004A-8B7C-85C164BC7624}"/>
              </a:ext>
            </a:extLst>
          </p:cNvPr>
          <p:cNvSpPr/>
          <p:nvPr/>
        </p:nvSpPr>
        <p:spPr>
          <a:xfrm>
            <a:off x="7609782" y="3504404"/>
            <a:ext cx="500756" cy="2420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9DE19308-006F-504E-9818-91BE7A158033}"/>
              </a:ext>
            </a:extLst>
          </p:cNvPr>
          <p:cNvSpPr/>
          <p:nvPr/>
        </p:nvSpPr>
        <p:spPr>
          <a:xfrm>
            <a:off x="6886978" y="4782562"/>
            <a:ext cx="500756" cy="2420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D844B8F9-11B6-7F42-93C7-FBA79DD85C59}"/>
              </a:ext>
            </a:extLst>
          </p:cNvPr>
          <p:cNvSpPr/>
          <p:nvPr/>
        </p:nvSpPr>
        <p:spPr>
          <a:xfrm>
            <a:off x="7609782" y="4782562"/>
            <a:ext cx="500756" cy="2420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9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Introductions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10BF16-A3D8-A142-9DD3-48294F91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21" y="2333781"/>
            <a:ext cx="6820758" cy="21904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DDE3B6-825D-5747-B53B-D74F1065F91F}"/>
              </a:ext>
            </a:extLst>
          </p:cNvPr>
          <p:cNvSpPr/>
          <p:nvPr/>
        </p:nvSpPr>
        <p:spPr>
          <a:xfrm>
            <a:off x="5420783" y="1832628"/>
            <a:ext cx="135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DeepFace</a:t>
            </a:r>
            <a:endParaRPr lang="ko-Kore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F494A4-47C8-434D-BCFA-3F789966A717}"/>
              </a:ext>
            </a:extLst>
          </p:cNvPr>
          <p:cNvSpPr/>
          <p:nvPr/>
        </p:nvSpPr>
        <p:spPr>
          <a:xfrm>
            <a:off x="3356766" y="4767202"/>
            <a:ext cx="5870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얼굴인식 </a:t>
            </a:r>
            <a:r>
              <a:rPr kumimoji="1" lang="ko-KR" altLang="en-US" sz="2000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➡️</a:t>
            </a:r>
            <a:r>
              <a:rPr kumimoji="1"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CNN</a:t>
            </a:r>
            <a:r>
              <a:rPr kumimoji="1"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이용한 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Multi-classification </a:t>
            </a:r>
            <a:r>
              <a:rPr kumimoji="1" lang="ko-KR" altLang="en-US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</a:t>
            </a:r>
            <a:r>
              <a:rPr kumimoji="1" lang="en-US" altLang="ko-KR" sz="2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!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7654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Experiments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960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R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e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presentation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6761A4-A620-1E43-907B-5F8A7CE81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2255317"/>
            <a:ext cx="5558367" cy="41058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A2F74EE-C305-C541-88F5-51D89F2DCFB8}"/>
              </a:ext>
            </a:extLst>
          </p:cNvPr>
          <p:cNvSpPr/>
          <p:nvPr/>
        </p:nvSpPr>
        <p:spPr>
          <a:xfrm>
            <a:off x="7626498" y="2728223"/>
            <a:ext cx="3389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ore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👏Feature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가 더욱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distinctive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F7559C-AA9E-7E4F-94B9-483F44E6852A}"/>
              </a:ext>
            </a:extLst>
          </p:cNvPr>
          <p:cNvSpPr/>
          <p:nvPr/>
        </p:nvSpPr>
        <p:spPr>
          <a:xfrm>
            <a:off x="7626498" y="3128333"/>
            <a:ext cx="3727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ore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👏Instance </a:t>
            </a:r>
            <a:r>
              <a:rPr kumimoji="1" lang="en-US" altLang="ko-Kore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reprentation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도 향상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30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Experiments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3946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Activation distribution of Groups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D47B23-7640-4146-87D4-DF3C7252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95" y="2688167"/>
            <a:ext cx="5651500" cy="2971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2B148E-8AD8-6746-ADD6-54DD36789399}"/>
              </a:ext>
            </a:extLst>
          </p:cNvPr>
          <p:cNvSpPr/>
          <p:nvPr/>
        </p:nvSpPr>
        <p:spPr>
          <a:xfrm>
            <a:off x="6852355" y="2721114"/>
            <a:ext cx="51700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Self Grouping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은 모든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Group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에 대해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Uniform 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한 확률을 내놓으려고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.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AFDFD-5076-9D40-9735-FF747EEF4C2B}"/>
              </a:ext>
            </a:extLst>
          </p:cNvPr>
          <p:cNvSpPr/>
          <p:nvPr/>
        </p:nvSpPr>
        <p:spPr>
          <a:xfrm>
            <a:off x="6852355" y="3604470"/>
            <a:ext cx="4610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Softmax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로 인해 </a:t>
            </a:r>
            <a:r>
              <a:rPr kumimoji="1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어느정도의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 불균형이 생김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F14412-B359-E946-9AA7-69A35A04AE94}"/>
              </a:ext>
            </a:extLst>
          </p:cNvPr>
          <p:cNvSpPr/>
          <p:nvPr/>
        </p:nvSpPr>
        <p:spPr>
          <a:xfrm>
            <a:off x="6852355" y="4180050"/>
            <a:ext cx="4667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모든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Group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에 대해서는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Uniform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하지 않음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985B78-BFAE-3B42-8240-6CBA170D7956}"/>
              </a:ext>
            </a:extLst>
          </p:cNvPr>
          <p:cNvSpPr/>
          <p:nvPr/>
        </p:nvSpPr>
        <p:spPr>
          <a:xfrm>
            <a:off x="6852355" y="4755630"/>
            <a:ext cx="38567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그렇지만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high activation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중에서도</a:t>
            </a:r>
            <a:endParaRPr kumimoji="1" lang="en-US" altLang="ko-KR" sz="2000" dirty="0">
              <a:solidFill>
                <a:prstClr val="white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Dominant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한 것은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520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Experiments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2991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Interpretation of Groups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72724-7121-6041-9578-ED749DF1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073" y="2303680"/>
            <a:ext cx="3829927" cy="41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8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Introductions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DDE3B6-825D-5747-B53B-D74F1065F91F}"/>
              </a:ext>
            </a:extLst>
          </p:cNvPr>
          <p:cNvSpPr/>
          <p:nvPr/>
        </p:nvSpPr>
        <p:spPr>
          <a:xfrm>
            <a:off x="1126845" y="1423647"/>
            <a:ext cx="1733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Loss function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946A8-F0D8-104D-A435-CF510187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82" y="1823757"/>
            <a:ext cx="10385036" cy="387410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3FA377C-4BEC-0B48-B881-19FECD581159}"/>
              </a:ext>
            </a:extLst>
          </p:cNvPr>
          <p:cNvGrpSpPr/>
          <p:nvPr/>
        </p:nvGrpSpPr>
        <p:grpSpPr>
          <a:xfrm>
            <a:off x="3299253" y="3892378"/>
            <a:ext cx="1569660" cy="2573926"/>
            <a:chOff x="3299253" y="3892378"/>
            <a:chExt cx="1569660" cy="25739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557A89-0F7E-094A-A143-B196D76F25A7}"/>
                </a:ext>
              </a:extLst>
            </p:cNvPr>
            <p:cNvSpPr txBox="1"/>
            <p:nvPr/>
          </p:nvSpPr>
          <p:spPr>
            <a:xfrm>
              <a:off x="3299253" y="581997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r>
                <a:rPr kumimoji="1" lang="ko-KR" altLang="en-US" dirty="0" err="1">
                  <a:solidFill>
                    <a:schemeClr val="bg1"/>
                  </a:solidFill>
                </a:rPr>
                <a:t>개선택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,</a:t>
              </a:r>
            </a:p>
            <a:p>
              <a:r>
                <a:rPr kumimoji="1" lang="ko-KR" altLang="en-US" dirty="0">
                  <a:solidFill>
                    <a:schemeClr val="bg1"/>
                  </a:solidFill>
                </a:rPr>
                <a:t>폭발적인증가</a:t>
              </a:r>
              <a:endParaRPr kumimoji="1"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9946A7C-F016-6A44-942F-FAFBC79E6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876" y="3892378"/>
              <a:ext cx="0" cy="1927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BC9354-DD32-8445-89E0-547B029C818D}"/>
              </a:ext>
            </a:extLst>
          </p:cNvPr>
          <p:cNvGrpSpPr/>
          <p:nvPr/>
        </p:nvGrpSpPr>
        <p:grpSpPr>
          <a:xfrm>
            <a:off x="6374647" y="3918949"/>
            <a:ext cx="1917576" cy="2573926"/>
            <a:chOff x="3299253" y="3892378"/>
            <a:chExt cx="1917576" cy="25739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095CF6-2CAC-F249-9AD1-61950054A152}"/>
                </a:ext>
              </a:extLst>
            </p:cNvPr>
            <p:cNvSpPr txBox="1"/>
            <p:nvPr/>
          </p:nvSpPr>
          <p:spPr>
            <a:xfrm>
              <a:off x="3299253" y="5819973"/>
              <a:ext cx="1917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Seperable</a:t>
              </a:r>
              <a:r>
                <a:rPr kumimoji="1" lang="en-US" altLang="ko-KR" dirty="0">
                  <a:solidFill>
                    <a:schemeClr val="bg1"/>
                  </a:solidFill>
                </a:rPr>
                <a:t> </a:t>
              </a:r>
              <a:r>
                <a:rPr kumimoji="1" lang="ko-KR" altLang="en-US" dirty="0">
                  <a:solidFill>
                    <a:schemeClr val="bg1"/>
                  </a:solidFill>
                </a:rPr>
                <a:t>보다는 </a:t>
              </a:r>
              <a:endParaRPr kumimoji="1" lang="en-US" altLang="ko-KR" dirty="0">
                <a:solidFill>
                  <a:schemeClr val="bg1"/>
                </a:solidFill>
              </a:endParaRPr>
            </a:p>
            <a:p>
              <a:r>
                <a:rPr kumimoji="1" lang="en-US" altLang="ko-KR" dirty="0">
                  <a:solidFill>
                    <a:schemeClr val="bg1"/>
                  </a:solidFill>
                </a:rPr>
                <a:t>Discriminative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EDC48AC-CC18-564C-A1AE-A407A4057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876" y="3892378"/>
              <a:ext cx="0" cy="1927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3E2796-57F2-5442-BCDF-A4BB6E2159C6}"/>
              </a:ext>
            </a:extLst>
          </p:cNvPr>
          <p:cNvGrpSpPr/>
          <p:nvPr/>
        </p:nvGrpSpPr>
        <p:grpSpPr>
          <a:xfrm>
            <a:off x="9370942" y="3993089"/>
            <a:ext cx="1361206" cy="2296927"/>
            <a:chOff x="3299253" y="3892378"/>
            <a:chExt cx="1361206" cy="229692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8CF749-7AEA-3A4F-9158-2B1DFA365A31}"/>
                </a:ext>
              </a:extLst>
            </p:cNvPr>
            <p:cNvSpPr txBox="1"/>
            <p:nvPr/>
          </p:nvSpPr>
          <p:spPr>
            <a:xfrm>
              <a:off x="3299253" y="5819973"/>
              <a:ext cx="1361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hypersphere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E44AA72-6503-F247-BD46-DF637CA6F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876" y="3892378"/>
              <a:ext cx="0" cy="1927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6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Introductions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DDE3B6-825D-5747-B53B-D74F1065F91F}"/>
              </a:ext>
            </a:extLst>
          </p:cNvPr>
          <p:cNvSpPr/>
          <p:nvPr/>
        </p:nvSpPr>
        <p:spPr>
          <a:xfrm>
            <a:off x="1126845" y="1423647"/>
            <a:ext cx="1273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Grouping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0B4988-B0E9-6F4D-94FE-BAB8AE0AC3E2}"/>
              </a:ext>
            </a:extLst>
          </p:cNvPr>
          <p:cNvSpPr/>
          <p:nvPr/>
        </p:nvSpPr>
        <p:spPr>
          <a:xfrm>
            <a:off x="1353386" y="1946750"/>
            <a:ext cx="7594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우리가 어떤 사람을 묘사할 때 </a:t>
            </a:r>
            <a:r>
              <a:rPr kumimoji="1" lang="ko-KR" altLang="en-US" sz="2000" dirty="0" err="1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그사람의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특징을 기억하고 말함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이처럼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Group</a:t>
            </a:r>
            <a:r>
              <a:rPr kumimoji="1" lang="en-US" altLang="ko-KR" sz="2000" dirty="0" err="1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ing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은 </a:t>
            </a:r>
            <a:r>
              <a:rPr kumimoji="1" lang="ko-KR" altLang="en-US" sz="2000" dirty="0" err="1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탐색공간을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줄이고 효과적인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embedding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을 도와줌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C69632-6954-2C47-8D22-B3ED20DE21D9}"/>
              </a:ext>
            </a:extLst>
          </p:cNvPr>
          <p:cNvSpPr/>
          <p:nvPr/>
        </p:nvSpPr>
        <p:spPr>
          <a:xfrm>
            <a:off x="1353386" y="2910698"/>
            <a:ext cx="89659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⚠️</a:t>
            </a:r>
            <a:r>
              <a:rPr lang="en-US" altLang="ko-Kore-KR" b="1" dirty="0"/>
              <a:t>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그렇지만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identities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대한 정보 이외에 그 사람의 특징에 대한 </a:t>
            </a:r>
            <a:r>
              <a:rPr kumimoji="1" lang="ko-KR" altLang="en-US" sz="2000" dirty="0" err="1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라벨링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또한 필요함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r>
              <a:rPr lang="ko-Kore-KR" altLang="en-US" sz="2000" dirty="0"/>
              <a:t>⚠️</a:t>
            </a:r>
            <a:r>
              <a:rPr lang="en-US" altLang="ko-Kore-KR" sz="2000" dirty="0"/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인간의 </a:t>
            </a:r>
            <a:r>
              <a:rPr lang="ko-KR" altLang="en-US" sz="2000" dirty="0" err="1">
                <a:solidFill>
                  <a:schemeClr val="bg1"/>
                </a:solidFill>
              </a:rPr>
              <a:t>라벨링은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rgbClr val="C00000"/>
                </a:solidFill>
              </a:rPr>
              <a:t>한정적</a:t>
            </a:r>
            <a:r>
              <a:rPr lang="ko-KR" altLang="en-US" sz="2000" dirty="0" err="1">
                <a:solidFill>
                  <a:schemeClr val="bg1"/>
                </a:solidFill>
              </a:rPr>
              <a:t>임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다양한 특징을 검출하지 못함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88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Related Work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AA1E8-9C86-D441-A208-E4780BAF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84400"/>
            <a:ext cx="9448800" cy="24892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Triplet loss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D2CB06-EAD1-7D48-9C80-62EC39B32762}"/>
              </a:ext>
            </a:extLst>
          </p:cNvPr>
          <p:cNvSpPr/>
          <p:nvPr/>
        </p:nvSpPr>
        <p:spPr>
          <a:xfrm>
            <a:off x="1403882" y="4841622"/>
            <a:ext cx="464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개의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positive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와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개의 </a:t>
            </a:r>
            <a:r>
              <a:rPr kumimoji="1" lang="en-US" altLang="ko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negative </a:t>
            </a:r>
            <a:r>
              <a:rPr kumimoji="1" lang="ko-KR" altLang="en-US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로 구성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E35F7A-394C-2542-B244-62A514181CA3}"/>
              </a:ext>
            </a:extLst>
          </p:cNvPr>
          <p:cNvSpPr/>
          <p:nvPr/>
        </p:nvSpPr>
        <p:spPr>
          <a:xfrm>
            <a:off x="1403882" y="5484174"/>
            <a:ext cx="5065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ore-KR" altLang="en-US" dirty="0"/>
              <a:t>😓</a:t>
            </a:r>
            <a:r>
              <a:rPr lang="en-US" altLang="ko-Kore-KR" dirty="0"/>
              <a:t> </a:t>
            </a: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Train pair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을 만드는 문제가 생각보다 어려움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endParaRPr>
          </a:p>
          <a:p>
            <a:pPr fontAlgn="base"/>
            <a:r>
              <a:rPr lang="ko-Kore-KR" altLang="en-US" sz="2000" dirty="0"/>
              <a:t>😓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alibri" panose="020F0502020204030204"/>
              </a:rPr>
              <a:t>pair </a:t>
            </a:r>
            <a:r>
              <a:rPr lang="ko-KR" altLang="en-US" sz="2000" dirty="0">
                <a:solidFill>
                  <a:schemeClr val="bg1"/>
                </a:solidFill>
                <a:latin typeface="Calibri" panose="020F0502020204030204"/>
              </a:rPr>
              <a:t>가 매우 많아져 훈련이 </a:t>
            </a:r>
            <a:r>
              <a:rPr lang="ko-KR" altLang="en-US" sz="2000" dirty="0" err="1">
                <a:solidFill>
                  <a:schemeClr val="bg1"/>
                </a:solidFill>
                <a:latin typeface="Calibri" panose="020F0502020204030204"/>
              </a:rPr>
              <a:t>어려워짐</a:t>
            </a:r>
            <a:r>
              <a:rPr lang="en-US" altLang="ko-KR" sz="2000" dirty="0">
                <a:solidFill>
                  <a:schemeClr val="bg1"/>
                </a:solidFill>
                <a:latin typeface="Calibri" panose="020F0502020204030204"/>
              </a:rPr>
              <a:t>.</a:t>
            </a:r>
            <a:endParaRPr kumimoji="1" lang="en-US" altLang="ko-KR" sz="20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31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Related Work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47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Center loss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D2CB06-EAD1-7D48-9C80-62EC39B32762}"/>
              </a:ext>
            </a:extLst>
          </p:cNvPr>
          <p:cNvSpPr/>
          <p:nvPr/>
        </p:nvSpPr>
        <p:spPr>
          <a:xfrm>
            <a:off x="1418831" y="4607747"/>
            <a:ext cx="602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Joint supervision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을 통해 </a:t>
            </a:r>
            <a:r>
              <a:rPr lang="en" altLang="ko-Kore-KR" sz="2000" dirty="0">
                <a:solidFill>
                  <a:schemeClr val="bg1"/>
                </a:solidFill>
              </a:rPr>
              <a:t>discriminative power</a:t>
            </a:r>
            <a:r>
              <a:rPr lang="ko-KR" altLang="en-US" sz="2000" dirty="0" err="1">
                <a:solidFill>
                  <a:schemeClr val="bg1"/>
                </a:solidFill>
              </a:rPr>
              <a:t>를</a:t>
            </a:r>
            <a:r>
              <a:rPr lang="ko-KR" altLang="en-US" sz="2000" dirty="0">
                <a:solidFill>
                  <a:schemeClr val="bg1"/>
                </a:solidFill>
              </a:rPr>
              <a:t> 높임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DF17E6-CCE8-9740-85CB-F2FB3F49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31" y="2232248"/>
            <a:ext cx="7206185" cy="21618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F1A8BD-F606-E840-8534-AD952439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167" y="3952875"/>
            <a:ext cx="4432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4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Related Work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dirty="0">
                <a:solidFill>
                  <a:prstClr val="whit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Losses 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A1DAA5-0730-E44B-8122-4AA8A8693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93717"/>
              </p:ext>
            </p:extLst>
          </p:nvPr>
        </p:nvGraphicFramePr>
        <p:xfrm>
          <a:off x="1006388" y="2792627"/>
          <a:ext cx="9743990" cy="2773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3309">
                  <a:extLst>
                    <a:ext uri="{9D8B030D-6E8A-4147-A177-3AD203B41FA5}">
                      <a16:colId xmlns:a16="http://schemas.microsoft.com/office/drawing/2014/main" val="3985814653"/>
                    </a:ext>
                  </a:extLst>
                </a:gridCol>
                <a:gridCol w="7920681">
                  <a:extLst>
                    <a:ext uri="{9D8B030D-6E8A-4147-A177-3AD203B41FA5}">
                      <a16:colId xmlns:a16="http://schemas.microsoft.com/office/drawing/2014/main" val="20776677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Marginal Loss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/>
                        <a:t>Margin </a:t>
                      </a:r>
                      <a:r>
                        <a:rPr lang="ko-KR" altLang="en-US" b="0" dirty="0"/>
                        <a:t>도입</a:t>
                      </a:r>
                      <a:r>
                        <a:rPr lang="en-US" altLang="ko-KR" b="0" dirty="0"/>
                        <a:t>.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5582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Range Loss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Data imbalance </a:t>
                      </a:r>
                      <a:r>
                        <a:rPr lang="ko-KR" altLang="en-US" dirty="0"/>
                        <a:t>문제를 해결하는 </a:t>
                      </a:r>
                      <a:r>
                        <a:rPr lang="en-US" altLang="ko-KR" dirty="0"/>
                        <a:t>Range Loss </a:t>
                      </a:r>
                      <a:r>
                        <a:rPr lang="ko-KR" altLang="en-US" dirty="0"/>
                        <a:t>제안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112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Ring Loss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Feature </a:t>
                      </a:r>
                      <a:r>
                        <a:rPr lang="en-US" altLang="ko-Kore-KR" dirty="0" err="1"/>
                        <a:t>maginitude</a:t>
                      </a:r>
                      <a:r>
                        <a:rPr lang="en-US" altLang="ko-Kore-KR" dirty="0"/>
                        <a:t> </a:t>
                      </a:r>
                      <a:r>
                        <a:rPr lang="ko-KR" altLang="en-US" dirty="0" err="1"/>
                        <a:t>를</a:t>
                      </a:r>
                      <a:r>
                        <a:rPr lang="ko-KR" altLang="en-US" dirty="0"/>
                        <a:t> 고정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561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/>
                        <a:t>NormFace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Feature normalization </a:t>
                      </a:r>
                      <a:r>
                        <a:rPr lang="ko-Kore-KR" altLang="en-US" dirty="0"/>
                        <a:t>으로</a:t>
                      </a:r>
                      <a:r>
                        <a:rPr lang="ko-KR" altLang="en-US" dirty="0"/>
                        <a:t> 성능향상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9381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/>
                        <a:t>SphereFace</a:t>
                      </a:r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 err="1"/>
                        <a:t>CosFace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Additive , angular margin </a:t>
                      </a:r>
                      <a:r>
                        <a:rPr lang="ko-KR" altLang="en-US" dirty="0"/>
                        <a:t>제안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0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5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28DE-DDAA-C840-9715-B6F569C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Related Work</a:t>
            </a:r>
            <a:endParaRPr kumimoji="1" lang="ko-Kore-KR" altLang="en-US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D732-C509-9C47-9426-E6CA1132E3A0}"/>
              </a:ext>
            </a:extLst>
          </p:cNvPr>
          <p:cNvSpPr/>
          <p:nvPr/>
        </p:nvSpPr>
        <p:spPr>
          <a:xfrm>
            <a:off x="1371600" y="1616268"/>
            <a:ext cx="1110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ArcFace</a:t>
            </a:r>
            <a:endParaRPr kumimoji="0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53DC2C-78B1-454C-AC94-9D395103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82" y="2016378"/>
            <a:ext cx="10347818" cy="343795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E22DF4C-048D-9642-84C4-DAAF8F8EF1B6}"/>
              </a:ext>
            </a:extLst>
          </p:cNvPr>
          <p:cNvGrpSpPr/>
          <p:nvPr/>
        </p:nvGrpSpPr>
        <p:grpSpPr>
          <a:xfrm>
            <a:off x="1435694" y="1554713"/>
            <a:ext cx="3969639" cy="2752368"/>
            <a:chOff x="1435694" y="1554713"/>
            <a:chExt cx="3969639" cy="2752368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DAFC2206-27B1-3B45-9E1C-38FC13E05BFA}"/>
                </a:ext>
              </a:extLst>
            </p:cNvPr>
            <p:cNvSpPr/>
            <p:nvPr/>
          </p:nvSpPr>
          <p:spPr>
            <a:xfrm>
              <a:off x="1435694" y="2102266"/>
              <a:ext cx="2431278" cy="2204815"/>
            </a:xfrm>
            <a:prstGeom prst="frame">
              <a:avLst>
                <a:gd name="adj1" fmla="val 1601"/>
              </a:avLst>
            </a:prstGeom>
            <a:solidFill>
              <a:srgbClr val="C4617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7" name="구부러진 연결선[U] 6">
              <a:extLst>
                <a:ext uri="{FF2B5EF4-FFF2-40B4-BE49-F238E27FC236}">
                  <a16:creationId xmlns:a16="http://schemas.microsoft.com/office/drawing/2014/main" id="{760FA5C8-6F19-684B-8182-D12C0CE64920}"/>
                </a:ext>
              </a:extLst>
            </p:cNvPr>
            <p:cNvCxnSpPr>
              <a:stCxn id="4" idx="0"/>
            </p:cNvCxnSpPr>
            <p:nvPr/>
          </p:nvCxnSpPr>
          <p:spPr>
            <a:xfrm rot="5400000" flipH="1" flipV="1">
              <a:off x="2782034" y="1559987"/>
              <a:ext cx="411578" cy="672981"/>
            </a:xfrm>
            <a:prstGeom prst="curved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3DFF21-6DE1-D94D-A7F7-C1AE0DADD603}"/>
                </a:ext>
              </a:extLst>
            </p:cNvPr>
            <p:cNvSpPr txBox="1"/>
            <p:nvPr/>
          </p:nvSpPr>
          <p:spPr>
            <a:xfrm>
              <a:off x="3324314" y="1554713"/>
              <a:ext cx="2081019" cy="261610"/>
            </a:xfrm>
            <a:prstGeom prst="rect">
              <a:avLst/>
            </a:prstGeom>
            <a:noFill/>
            <a:ln w="2286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b="1" dirty="0">
                  <a:solidFill>
                    <a:srgbClr val="C00000"/>
                  </a:solidFill>
                </a:rPr>
                <a:t>Feature</a:t>
              </a:r>
              <a:r>
                <a:rPr kumimoji="1" lang="ko-KR" altLang="en-US" sz="1100" b="1" dirty="0">
                  <a:solidFill>
                    <a:srgbClr val="C00000"/>
                  </a:solidFill>
                </a:rPr>
                <a:t>와 </a:t>
              </a:r>
              <a:r>
                <a:rPr kumimoji="1" lang="en-US" altLang="ko-KR" sz="1100" b="1" dirty="0">
                  <a:solidFill>
                    <a:srgbClr val="C00000"/>
                  </a:solidFill>
                </a:rPr>
                <a:t>center </a:t>
              </a:r>
              <a:r>
                <a:rPr kumimoji="1" lang="ko-KR" altLang="en-US" sz="1100" b="1" dirty="0">
                  <a:solidFill>
                    <a:srgbClr val="C00000"/>
                  </a:solidFill>
                </a:rPr>
                <a:t>간의 </a:t>
              </a:r>
              <a:r>
                <a:rPr kumimoji="1" lang="ko-KR" altLang="en-US" sz="1100" b="1" dirty="0" err="1">
                  <a:solidFill>
                    <a:srgbClr val="C00000"/>
                  </a:solidFill>
                </a:rPr>
                <a:t>각도계산</a:t>
              </a:r>
              <a:endParaRPr kumimoji="1" lang="ko-Kore-KR" alt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786235-A034-D946-8810-464746F6CAE0}"/>
              </a:ext>
            </a:extLst>
          </p:cNvPr>
          <p:cNvGrpSpPr/>
          <p:nvPr/>
        </p:nvGrpSpPr>
        <p:grpSpPr>
          <a:xfrm>
            <a:off x="7182358" y="1554713"/>
            <a:ext cx="3573948" cy="2752368"/>
            <a:chOff x="2560902" y="1554713"/>
            <a:chExt cx="3573948" cy="2752368"/>
          </a:xfrm>
        </p:grpSpPr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78BF5EB0-7B34-2341-AB45-5B26937929BD}"/>
                </a:ext>
              </a:extLst>
            </p:cNvPr>
            <p:cNvSpPr/>
            <p:nvPr/>
          </p:nvSpPr>
          <p:spPr>
            <a:xfrm>
              <a:off x="2560902" y="2102266"/>
              <a:ext cx="1306069" cy="2204815"/>
            </a:xfrm>
            <a:prstGeom prst="frame">
              <a:avLst>
                <a:gd name="adj1" fmla="val 1601"/>
              </a:avLst>
            </a:prstGeom>
            <a:solidFill>
              <a:srgbClr val="C4617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13" name="구부러진 연결선[U] 12">
              <a:extLst>
                <a:ext uri="{FF2B5EF4-FFF2-40B4-BE49-F238E27FC236}">
                  <a16:creationId xmlns:a16="http://schemas.microsoft.com/office/drawing/2014/main" id="{5BEE107C-A4AD-DB4A-A9B6-5A0ACCB1277D}"/>
                </a:ext>
              </a:extLst>
            </p:cNvPr>
            <p:cNvCxnSpPr>
              <a:cxnSpLocks/>
              <a:stCxn id="12" idx="0"/>
              <a:endCxn id="14" idx="1"/>
            </p:cNvCxnSpPr>
            <p:nvPr/>
          </p:nvCxnSpPr>
          <p:spPr>
            <a:xfrm rot="5400000" flipH="1" flipV="1">
              <a:off x="3161816" y="1737639"/>
              <a:ext cx="416748" cy="312507"/>
            </a:xfrm>
            <a:prstGeom prst="curved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949520-E69C-2D43-AC17-CFCB2A532DE7}"/>
                </a:ext>
              </a:extLst>
            </p:cNvPr>
            <p:cNvSpPr txBox="1"/>
            <p:nvPr/>
          </p:nvSpPr>
          <p:spPr>
            <a:xfrm>
              <a:off x="3526444" y="1554713"/>
              <a:ext cx="2608406" cy="261610"/>
            </a:xfrm>
            <a:prstGeom prst="rect">
              <a:avLst/>
            </a:prstGeom>
            <a:noFill/>
            <a:ln w="2286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b="1" dirty="0" err="1">
                  <a:solidFill>
                    <a:srgbClr val="C00000"/>
                  </a:solidFill>
                </a:rPr>
                <a:t>각도가작아져야</a:t>
              </a:r>
              <a:r>
                <a:rPr kumimoji="1" lang="ko-KR" altLang="en-US" sz="1100" b="1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R" sz="1100" b="1" dirty="0" err="1">
                  <a:solidFill>
                    <a:srgbClr val="C00000"/>
                  </a:solidFill>
                </a:rPr>
                <a:t>softmax</a:t>
              </a:r>
              <a:r>
                <a:rPr kumimoji="1" lang="en-US" altLang="ko-KR" sz="1100" b="1" dirty="0">
                  <a:solidFill>
                    <a:srgbClr val="C00000"/>
                  </a:solidFill>
                </a:rPr>
                <a:t> </a:t>
              </a:r>
              <a:r>
                <a:rPr kumimoji="1" lang="ko-KR" altLang="en-US" sz="1100" b="1" dirty="0" err="1">
                  <a:solidFill>
                    <a:srgbClr val="C00000"/>
                  </a:solidFill>
                </a:rPr>
                <a:t>확률또한</a:t>
              </a:r>
              <a:r>
                <a:rPr kumimoji="1" lang="ko-KR" altLang="en-US" sz="1100" b="1" dirty="0">
                  <a:solidFill>
                    <a:srgbClr val="C00000"/>
                  </a:solidFill>
                </a:rPr>
                <a:t> 커짐</a:t>
              </a:r>
              <a:endParaRPr kumimoji="1" lang="ko-Kore-KR" altLang="en-US" sz="11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97DAF34-B889-4943-B4A6-3C44FFD7A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444" y="3266135"/>
            <a:ext cx="7012911" cy="3229144"/>
          </a:xfrm>
          <a:prstGeom prst="rect">
            <a:avLst/>
          </a:prstGeom>
        </p:spPr>
      </p:pic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BCBD5163-D64E-824E-970D-0D3D60F34F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55649" y="4300694"/>
            <a:ext cx="1434278" cy="371637"/>
          </a:xfrm>
          <a:prstGeom prst="curvedConnector3">
            <a:avLst>
              <a:gd name="adj1" fmla="val 50000"/>
            </a:avLst>
          </a:prstGeom>
          <a:ln w="25400">
            <a:solidFill>
              <a:srgbClr val="C46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595</Words>
  <Application>Microsoft Macintosh PowerPoint</Application>
  <PresentationFormat>와이드스크린</PresentationFormat>
  <Paragraphs>189</Paragraphs>
  <Slides>32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NanumBarunGothic</vt:lpstr>
      <vt:lpstr>Arial</vt:lpstr>
      <vt:lpstr>Calibri</vt:lpstr>
      <vt:lpstr>Calibri Light</vt:lpstr>
      <vt:lpstr>Cambria Math</vt:lpstr>
      <vt:lpstr>Office 테마</vt:lpstr>
      <vt:lpstr>GroupFace</vt:lpstr>
      <vt:lpstr>Abstract</vt:lpstr>
      <vt:lpstr>Introductions</vt:lpstr>
      <vt:lpstr>Introductions</vt:lpstr>
      <vt:lpstr>Introductions</vt:lpstr>
      <vt:lpstr>Related Work</vt:lpstr>
      <vt:lpstr>Related Work</vt:lpstr>
      <vt:lpstr>Related Work</vt:lpstr>
      <vt:lpstr>Related Work</vt:lpstr>
      <vt:lpstr>Related Work</vt:lpstr>
      <vt:lpstr>Related Work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Experiments</vt:lpstr>
      <vt:lpstr>Experiments</vt:lpstr>
      <vt:lpstr>Experiments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GroupFace</dc:title>
  <dc:creator>신승윤</dc:creator>
  <cp:lastModifiedBy>신승윤</cp:lastModifiedBy>
  <cp:revision>142</cp:revision>
  <dcterms:created xsi:type="dcterms:W3CDTF">2020-08-05T02:42:17Z</dcterms:created>
  <dcterms:modified xsi:type="dcterms:W3CDTF">2020-08-09T10:21:32Z</dcterms:modified>
</cp:coreProperties>
</file>