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56" r:id="rId2"/>
    <p:sldId id="263" r:id="rId3"/>
    <p:sldId id="257" r:id="rId4"/>
    <p:sldId id="264" r:id="rId5"/>
    <p:sldId id="269" r:id="rId6"/>
    <p:sldId id="261" r:id="rId7"/>
    <p:sldId id="262" r:id="rId8"/>
    <p:sldId id="272" r:id="rId9"/>
    <p:sldId id="273" r:id="rId10"/>
    <p:sldId id="274" r:id="rId11"/>
    <p:sldId id="275" r:id="rId12"/>
    <p:sldId id="266" r:id="rId13"/>
    <p:sldId id="260" r:id="rId14"/>
    <p:sldId id="259" r:id="rId15"/>
    <p:sldId id="265" r:id="rId16"/>
    <p:sldId id="268" r:id="rId17"/>
    <p:sldId id="271"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8" d="100"/>
          <a:sy n="68" d="100"/>
        </p:scale>
        <p:origin x="147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F1EEF-FC5E-4F55-A99C-4EC2F602E4C0}" type="datetimeFigureOut">
              <a:rPr lang="en-IN" smtClean="0"/>
              <a:t>10-10-2019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1BDDF-A277-4D59-8B90-8DCA48D04951}" type="slidenum">
              <a:rPr lang="en-IN" smtClean="0"/>
              <a:t>‹#›</a:t>
            </a:fld>
            <a:endParaRPr lang="en-IN"/>
          </a:p>
        </p:txBody>
      </p:sp>
    </p:spTree>
    <p:extLst>
      <p:ext uri="{BB962C8B-B14F-4D97-AF65-F5344CB8AC3E}">
        <p14:creationId xmlns:p14="http://schemas.microsoft.com/office/powerpoint/2010/main" val="2284887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0B5989-7ACF-4CEE-AB1C-2DDFD78F23FA}" type="datetime1">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90BE4-5064-412D-923C-E64999ADEAD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DE1F8-F36B-478F-9DB9-2F2D1154C6CA}" type="datetime1">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90BE4-5064-412D-923C-E64999ADEAD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24B61-B834-45DB-BEE8-ADB115E64EBF}" type="datetime1">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90BE4-5064-412D-923C-E64999ADEAD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EF56E-3CC3-4DFA-9569-3E62C06D9020}" type="datetime1">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90BE4-5064-412D-923C-E64999ADEAD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473F1-FCDC-4984-B5EB-C051A14D5C75}" type="datetime1">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90BE4-5064-412D-923C-E64999ADEAD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F089E8-94DD-499A-BCC1-884F3DC0557C}" type="datetime1">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90BE4-5064-412D-923C-E64999ADEAD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6E1D-19BB-4D74-B174-9DC184FD61E8}" type="datetime1">
              <a:rPr lang="en-IN" smtClean="0"/>
              <a:t>10-10-2019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B90BE4-5064-412D-923C-E64999ADEAD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13D8E-53C6-4EC4-9707-6DDE2A500A65}" type="datetime1">
              <a:rPr lang="en-IN" smtClean="0"/>
              <a:t>10-10-2019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B90BE4-5064-412D-923C-E64999ADEAD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DAE99-F08A-4A72-9552-C72A35800B69}" type="datetime1">
              <a:rPr lang="en-IN" smtClean="0"/>
              <a:t>10-10-2019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B90BE4-5064-412D-923C-E64999ADEAD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3D74C-F390-4CD0-B186-E9F5EC943EF4}" type="datetime1">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90BE4-5064-412D-923C-E64999ADEAD0}"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C5058C5-BD6D-42EC-BBF0-6E68E9714241}" type="datetime1">
              <a:rPr lang="en-IN" smtClean="0"/>
              <a:t>10-10-2019</a:t>
            </a:fld>
            <a:endParaRPr lang="en-IN"/>
          </a:p>
        </p:txBody>
      </p:sp>
      <p:sp>
        <p:nvSpPr>
          <p:cNvPr id="9" name="Slide Number Placeholder 8"/>
          <p:cNvSpPr>
            <a:spLocks noGrp="1"/>
          </p:cNvSpPr>
          <p:nvPr>
            <p:ph type="sldNum" sz="quarter" idx="11"/>
          </p:nvPr>
        </p:nvSpPr>
        <p:spPr/>
        <p:txBody>
          <a:bodyPr/>
          <a:lstStyle/>
          <a:p>
            <a:fld id="{21B90BE4-5064-412D-923C-E64999ADEAD0}"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1B90BE4-5064-412D-923C-E64999ADEAD0}"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F7578FE-2C25-4A16-9DC4-9314F360E076}" type="datetime1">
              <a:rPr lang="en-IN" smtClean="0"/>
              <a:t>10-10-2019</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268760"/>
            <a:ext cx="7772400" cy="1829761"/>
          </a:xfrm>
        </p:spPr>
        <p:txBody>
          <a:bodyPr>
            <a:normAutofit/>
          </a:bodyPr>
          <a:lstStyle/>
          <a:p>
            <a:pPr algn="ctr"/>
            <a:r>
              <a:rPr lang="en-IN" sz="3600" dirty="0"/>
              <a:t>“Optimal Power Allocation and Channel Estimation in NOMA based Wireless Systems”</a:t>
            </a:r>
          </a:p>
        </p:txBody>
      </p:sp>
      <p:sp>
        <p:nvSpPr>
          <p:cNvPr id="4" name="TextBox 3"/>
          <p:cNvSpPr txBox="1"/>
          <p:nvPr/>
        </p:nvSpPr>
        <p:spPr>
          <a:xfrm>
            <a:off x="2555776" y="548680"/>
            <a:ext cx="3365600" cy="584775"/>
          </a:xfrm>
          <a:prstGeom prst="rect">
            <a:avLst/>
          </a:prstGeom>
          <a:noFill/>
        </p:spPr>
        <p:txBody>
          <a:bodyPr wrap="none" rtlCol="0">
            <a:spAutoFit/>
          </a:bodyPr>
          <a:lstStyle/>
          <a:p>
            <a:pPr algn="ctr"/>
            <a:r>
              <a:rPr lang="en-IN" sz="1600" dirty="0">
                <a:solidFill>
                  <a:schemeClr val="tx1">
                    <a:lumMod val="90000"/>
                    <a:lumOff val="10000"/>
                  </a:schemeClr>
                </a:solidFill>
                <a:latin typeface="Maiandra GD" pitchFamily="34" charset="0"/>
              </a:rPr>
              <a:t>Major Project Synopsis Presentation</a:t>
            </a:r>
          </a:p>
          <a:p>
            <a:pPr algn="ctr"/>
            <a:r>
              <a:rPr lang="en-IN" sz="1600" dirty="0">
                <a:solidFill>
                  <a:schemeClr val="tx1">
                    <a:lumMod val="90000"/>
                    <a:lumOff val="10000"/>
                  </a:schemeClr>
                </a:solidFill>
                <a:latin typeface="Maiandra GD" pitchFamily="34" charset="0"/>
              </a:rPr>
              <a:t>on</a:t>
            </a:r>
          </a:p>
        </p:txBody>
      </p:sp>
      <p:sp>
        <p:nvSpPr>
          <p:cNvPr id="6" name="TextBox 5"/>
          <p:cNvSpPr txBox="1"/>
          <p:nvPr/>
        </p:nvSpPr>
        <p:spPr>
          <a:xfrm>
            <a:off x="611560" y="3407955"/>
            <a:ext cx="3073534" cy="2769989"/>
          </a:xfrm>
          <a:prstGeom prst="rect">
            <a:avLst/>
          </a:prstGeom>
          <a:noFill/>
        </p:spPr>
        <p:txBody>
          <a:bodyPr wrap="none" rtlCol="0">
            <a:spAutoFit/>
          </a:bodyPr>
          <a:lstStyle/>
          <a:p>
            <a:r>
              <a:rPr lang="en-IN" dirty="0">
                <a:solidFill>
                  <a:schemeClr val="tx1">
                    <a:lumMod val="90000"/>
                    <a:lumOff val="10000"/>
                  </a:schemeClr>
                </a:solidFill>
              </a:rPr>
              <a:t>Under the guidance of:</a:t>
            </a:r>
          </a:p>
          <a:p>
            <a:r>
              <a:rPr lang="en-IN" sz="2400" dirty="0" err="1">
                <a:solidFill>
                  <a:schemeClr val="tx1">
                    <a:lumMod val="90000"/>
                    <a:lumOff val="10000"/>
                  </a:schemeClr>
                </a:solidFill>
              </a:rPr>
              <a:t>Mrs.</a:t>
            </a:r>
            <a:r>
              <a:rPr lang="en-IN" sz="2400" dirty="0">
                <a:solidFill>
                  <a:schemeClr val="tx1">
                    <a:lumMod val="90000"/>
                    <a:lumOff val="10000"/>
                  </a:schemeClr>
                </a:solidFill>
              </a:rPr>
              <a:t> K. V. Nagalakshmi,</a:t>
            </a:r>
          </a:p>
          <a:p>
            <a:r>
              <a:rPr lang="en-IN" dirty="0">
                <a:solidFill>
                  <a:schemeClr val="tx1">
                    <a:lumMod val="90000"/>
                    <a:lumOff val="10000"/>
                  </a:schemeClr>
                </a:solidFill>
              </a:rPr>
              <a:t>Associate Professor,</a:t>
            </a:r>
          </a:p>
          <a:p>
            <a:r>
              <a:rPr lang="en-IN" dirty="0">
                <a:solidFill>
                  <a:schemeClr val="tx1">
                    <a:lumMod val="90000"/>
                    <a:lumOff val="10000"/>
                  </a:schemeClr>
                </a:solidFill>
              </a:rPr>
              <a:t>Dept. of ECE, NIE</a:t>
            </a:r>
          </a:p>
          <a:p>
            <a:endParaRPr lang="en-IN" dirty="0">
              <a:solidFill>
                <a:schemeClr val="tx1">
                  <a:lumMod val="90000"/>
                  <a:lumOff val="10000"/>
                </a:schemeClr>
              </a:solidFill>
            </a:endParaRPr>
          </a:p>
          <a:p>
            <a:r>
              <a:rPr lang="en-IN" sz="2400" dirty="0" err="1">
                <a:solidFill>
                  <a:schemeClr val="tx1">
                    <a:lumMod val="90000"/>
                    <a:lumOff val="10000"/>
                  </a:schemeClr>
                </a:solidFill>
              </a:rPr>
              <a:t>Dr.</a:t>
            </a:r>
            <a:r>
              <a:rPr lang="en-IN" sz="2400" dirty="0">
                <a:solidFill>
                  <a:schemeClr val="tx1">
                    <a:lumMod val="90000"/>
                    <a:lumOff val="10000"/>
                  </a:schemeClr>
                </a:solidFill>
              </a:rPr>
              <a:t> Naveen M. B,</a:t>
            </a:r>
          </a:p>
          <a:p>
            <a:r>
              <a:rPr lang="en-IN" dirty="0">
                <a:solidFill>
                  <a:schemeClr val="tx1">
                    <a:lumMod val="90000"/>
                    <a:lumOff val="10000"/>
                  </a:schemeClr>
                </a:solidFill>
              </a:rPr>
              <a:t>Assistant Professor,</a:t>
            </a:r>
          </a:p>
          <a:p>
            <a:r>
              <a:rPr lang="en-IN" dirty="0">
                <a:solidFill>
                  <a:schemeClr val="tx1">
                    <a:lumMod val="90000"/>
                    <a:lumOff val="10000"/>
                  </a:schemeClr>
                </a:solidFill>
              </a:rPr>
              <a:t>Dept. of Electrical </a:t>
            </a:r>
            <a:r>
              <a:rPr lang="en-IN" dirty="0" err="1">
                <a:solidFill>
                  <a:schemeClr val="tx1">
                    <a:lumMod val="90000"/>
                    <a:lumOff val="10000"/>
                  </a:schemeClr>
                </a:solidFill>
              </a:rPr>
              <a:t>Engg</a:t>
            </a:r>
            <a:r>
              <a:rPr lang="en-IN" dirty="0">
                <a:solidFill>
                  <a:schemeClr val="tx1">
                    <a:lumMod val="90000"/>
                    <a:lumOff val="10000"/>
                  </a:schemeClr>
                </a:solidFill>
              </a:rPr>
              <a:t>,</a:t>
            </a:r>
          </a:p>
          <a:p>
            <a:r>
              <a:rPr lang="en-IN" dirty="0">
                <a:solidFill>
                  <a:schemeClr val="tx1">
                    <a:lumMod val="90000"/>
                    <a:lumOff val="10000"/>
                  </a:schemeClr>
                </a:solidFill>
              </a:rPr>
              <a:t>IIT </a:t>
            </a:r>
            <a:r>
              <a:rPr lang="en-IN" dirty="0" err="1">
                <a:solidFill>
                  <a:schemeClr val="tx1">
                    <a:lumMod val="90000"/>
                    <a:lumOff val="10000"/>
                  </a:schemeClr>
                </a:solidFill>
              </a:rPr>
              <a:t>Dharwad</a:t>
            </a:r>
            <a:endParaRPr lang="en-IN" dirty="0">
              <a:solidFill>
                <a:schemeClr val="tx1">
                  <a:lumMod val="90000"/>
                  <a:lumOff val="10000"/>
                </a:schemeClr>
              </a:solidFill>
            </a:endParaRPr>
          </a:p>
        </p:txBody>
      </p:sp>
      <p:sp>
        <p:nvSpPr>
          <p:cNvPr id="7" name="TextBox 6"/>
          <p:cNvSpPr txBox="1"/>
          <p:nvPr/>
        </p:nvSpPr>
        <p:spPr>
          <a:xfrm>
            <a:off x="4427984" y="3774176"/>
            <a:ext cx="3744416" cy="1477328"/>
          </a:xfrm>
          <a:prstGeom prst="rect">
            <a:avLst/>
          </a:prstGeom>
          <a:noFill/>
        </p:spPr>
        <p:txBody>
          <a:bodyPr wrap="square" rtlCol="0">
            <a:spAutoFit/>
          </a:bodyPr>
          <a:lstStyle/>
          <a:p>
            <a:r>
              <a:rPr lang="en-IN" dirty="0">
                <a:solidFill>
                  <a:schemeClr val="tx1">
                    <a:lumMod val="90000"/>
                    <a:lumOff val="10000"/>
                  </a:schemeClr>
                </a:solidFill>
              </a:rPr>
              <a:t>Presented By:</a:t>
            </a:r>
          </a:p>
          <a:p>
            <a:r>
              <a:rPr lang="en-IN" dirty="0" err="1">
                <a:solidFill>
                  <a:schemeClr val="tx1">
                    <a:lumMod val="90000"/>
                    <a:lumOff val="10000"/>
                  </a:schemeClr>
                </a:solidFill>
              </a:rPr>
              <a:t>Saishree</a:t>
            </a:r>
            <a:r>
              <a:rPr lang="en-IN" dirty="0">
                <a:solidFill>
                  <a:schemeClr val="tx1">
                    <a:lumMod val="90000"/>
                    <a:lumOff val="10000"/>
                  </a:schemeClr>
                </a:solidFill>
              </a:rPr>
              <a:t> </a:t>
            </a:r>
            <a:r>
              <a:rPr lang="en-IN" dirty="0" err="1">
                <a:solidFill>
                  <a:schemeClr val="tx1">
                    <a:lumMod val="90000"/>
                    <a:lumOff val="10000"/>
                  </a:schemeClr>
                </a:solidFill>
              </a:rPr>
              <a:t>Kiran</a:t>
            </a:r>
            <a:r>
              <a:rPr lang="en-IN" dirty="0">
                <a:solidFill>
                  <a:schemeClr val="tx1">
                    <a:lumMod val="90000"/>
                    <a:lumOff val="10000"/>
                  </a:schemeClr>
                </a:solidFill>
              </a:rPr>
              <a:t> </a:t>
            </a:r>
            <a:r>
              <a:rPr lang="en-IN" dirty="0" err="1">
                <a:solidFill>
                  <a:schemeClr val="tx1">
                    <a:lumMod val="90000"/>
                    <a:lumOff val="10000"/>
                  </a:schemeClr>
                </a:solidFill>
              </a:rPr>
              <a:t>Gaonkar</a:t>
            </a:r>
            <a:r>
              <a:rPr lang="en-IN" dirty="0">
                <a:solidFill>
                  <a:schemeClr val="tx1">
                    <a:lumMod val="90000"/>
                    <a:lumOff val="10000"/>
                  </a:schemeClr>
                </a:solidFill>
              </a:rPr>
              <a:t>    4NI16EC085</a:t>
            </a:r>
          </a:p>
          <a:p>
            <a:r>
              <a:rPr lang="en-IN" dirty="0">
                <a:solidFill>
                  <a:schemeClr val="tx1">
                    <a:lumMod val="90000"/>
                    <a:lumOff val="10000"/>
                  </a:schemeClr>
                </a:solidFill>
              </a:rPr>
              <a:t>Shiva Prasad S                    4NI16EC094</a:t>
            </a:r>
          </a:p>
          <a:p>
            <a:r>
              <a:rPr lang="en-IN" dirty="0" err="1">
                <a:solidFill>
                  <a:schemeClr val="tx1">
                    <a:lumMod val="90000"/>
                    <a:lumOff val="10000"/>
                  </a:schemeClr>
                </a:solidFill>
              </a:rPr>
              <a:t>Yashwanth</a:t>
            </a:r>
            <a:r>
              <a:rPr lang="en-IN" dirty="0">
                <a:solidFill>
                  <a:schemeClr val="tx1">
                    <a:lumMod val="90000"/>
                    <a:lumOff val="10000"/>
                  </a:schemeClr>
                </a:solidFill>
              </a:rPr>
              <a:t> R                       4NI16EC112</a:t>
            </a:r>
          </a:p>
          <a:p>
            <a:r>
              <a:rPr lang="en-IN" dirty="0">
                <a:solidFill>
                  <a:schemeClr val="tx1">
                    <a:lumMod val="90000"/>
                    <a:lumOff val="10000"/>
                  </a:schemeClr>
                </a:solidFill>
              </a:rPr>
              <a:t>Soumya </a:t>
            </a:r>
            <a:r>
              <a:rPr lang="en-IN" dirty="0" err="1">
                <a:solidFill>
                  <a:schemeClr val="tx1">
                    <a:lumMod val="90000"/>
                    <a:lumOff val="10000"/>
                  </a:schemeClr>
                </a:solidFill>
              </a:rPr>
              <a:t>Mutalik</a:t>
            </a:r>
            <a:r>
              <a:rPr lang="en-IN" dirty="0">
                <a:solidFill>
                  <a:schemeClr val="tx1">
                    <a:lumMod val="90000"/>
                    <a:lumOff val="10000"/>
                  </a:schemeClr>
                </a:solidFill>
              </a:rPr>
              <a:t>                 4NI17EC419</a:t>
            </a:r>
          </a:p>
        </p:txBody>
      </p:sp>
      <p:sp>
        <p:nvSpPr>
          <p:cNvPr id="9" name="TextBox 8"/>
          <p:cNvSpPr txBox="1"/>
          <p:nvPr/>
        </p:nvSpPr>
        <p:spPr>
          <a:xfrm>
            <a:off x="4644008" y="5949280"/>
            <a:ext cx="2660087" cy="369332"/>
          </a:xfrm>
          <a:prstGeom prst="rect">
            <a:avLst/>
          </a:prstGeom>
          <a:noFill/>
        </p:spPr>
        <p:txBody>
          <a:bodyPr wrap="none" rtlCol="0">
            <a:spAutoFit/>
          </a:bodyPr>
          <a:lstStyle/>
          <a:p>
            <a:r>
              <a:rPr lang="en-IN" dirty="0"/>
              <a:t>Presented on: 10/10/2019</a:t>
            </a:r>
          </a:p>
        </p:txBody>
      </p:sp>
      <p:sp>
        <p:nvSpPr>
          <p:cNvPr id="3" name="Slide Number Placeholder 2">
            <a:extLst>
              <a:ext uri="{FF2B5EF4-FFF2-40B4-BE49-F238E27FC236}">
                <a16:creationId xmlns:a16="http://schemas.microsoft.com/office/drawing/2014/main" id="{AFF84352-65EA-4137-9671-BD65844C6BF2}"/>
              </a:ext>
            </a:extLst>
          </p:cNvPr>
          <p:cNvSpPr>
            <a:spLocks noGrp="1"/>
          </p:cNvSpPr>
          <p:nvPr>
            <p:ph type="sldNum" sz="quarter" idx="12"/>
          </p:nvPr>
        </p:nvSpPr>
        <p:spPr/>
        <p:txBody>
          <a:bodyPr/>
          <a:lstStyle/>
          <a:p>
            <a:fld id="{21B90BE4-5064-412D-923C-E64999ADEAD0}" type="slidenum">
              <a:rPr lang="en-IN" smtClean="0"/>
              <a:t>1</a:t>
            </a:fld>
            <a:endParaRPr lang="en-IN"/>
          </a:p>
        </p:txBody>
      </p:sp>
    </p:spTree>
    <p:extLst>
      <p:ext uri="{BB962C8B-B14F-4D97-AF65-F5344CB8AC3E}">
        <p14:creationId xmlns:p14="http://schemas.microsoft.com/office/powerpoint/2010/main" val="280048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3E0C-AF35-4609-8749-FBF185791CAD}"/>
              </a:ext>
            </a:extLst>
          </p:cNvPr>
          <p:cNvSpPr>
            <a:spLocks noGrp="1"/>
          </p:cNvSpPr>
          <p:nvPr>
            <p:ph type="title"/>
          </p:nvPr>
        </p:nvSpPr>
        <p:spPr/>
        <p:txBody>
          <a:bodyPr/>
          <a:lstStyle/>
          <a:p>
            <a:r>
              <a:rPr lang="en-US" dirty="0"/>
              <a:t>NOMA : Channel Estimation</a:t>
            </a:r>
            <a:endParaRPr lang="en-IN" dirty="0"/>
          </a:p>
        </p:txBody>
      </p:sp>
      <p:sp>
        <p:nvSpPr>
          <p:cNvPr id="3" name="Content Placeholder 2">
            <a:extLst>
              <a:ext uri="{FF2B5EF4-FFF2-40B4-BE49-F238E27FC236}">
                <a16:creationId xmlns:a16="http://schemas.microsoft.com/office/drawing/2014/main" id="{000EC191-5B70-45AB-A21C-F0572316D793}"/>
              </a:ext>
            </a:extLst>
          </p:cNvPr>
          <p:cNvSpPr>
            <a:spLocks noGrp="1"/>
          </p:cNvSpPr>
          <p:nvPr>
            <p:ph idx="1"/>
          </p:nvPr>
        </p:nvSpPr>
        <p:spPr/>
        <p:txBody>
          <a:bodyPr/>
          <a:lstStyle/>
          <a:p>
            <a:r>
              <a:rPr lang="en-IN" dirty="0"/>
              <a:t>At U2, the system can directly detect its own signal since it has the highest power allocated and treat rest of the power levels as interference. </a:t>
            </a:r>
          </a:p>
          <a:p>
            <a:pPr marL="114300" indent="0">
              <a:buNone/>
            </a:pPr>
            <a:endParaRPr lang="en-IN" dirty="0"/>
          </a:p>
          <a:p>
            <a:pPr marL="114300" indent="0">
              <a:buNone/>
            </a:pPr>
            <a:endParaRPr lang="en-IN" dirty="0"/>
          </a:p>
          <a:p>
            <a:pPr marL="114300" indent="0">
              <a:buNone/>
            </a:pPr>
            <a:endParaRPr lang="en-IN" dirty="0"/>
          </a:p>
          <a:p>
            <a:r>
              <a:rPr lang="en-IN" dirty="0"/>
              <a:t>The signal to interference and noise ratio (SINR) is given by: </a:t>
            </a:r>
          </a:p>
          <a:p>
            <a:pPr marL="114300" indent="0">
              <a:buNone/>
            </a:pPr>
            <a:br>
              <a:rPr lang="en-IN" dirty="0"/>
            </a:br>
            <a:endParaRPr lang="en-IN" dirty="0"/>
          </a:p>
        </p:txBody>
      </p:sp>
      <p:sp>
        <p:nvSpPr>
          <p:cNvPr id="4" name="Slide Number Placeholder 3">
            <a:extLst>
              <a:ext uri="{FF2B5EF4-FFF2-40B4-BE49-F238E27FC236}">
                <a16:creationId xmlns:a16="http://schemas.microsoft.com/office/drawing/2014/main" id="{11228481-0EFD-4AEE-BECF-052C41BBD8A9}"/>
              </a:ext>
            </a:extLst>
          </p:cNvPr>
          <p:cNvSpPr>
            <a:spLocks noGrp="1"/>
          </p:cNvSpPr>
          <p:nvPr>
            <p:ph type="sldNum" sz="quarter" idx="12"/>
          </p:nvPr>
        </p:nvSpPr>
        <p:spPr/>
        <p:txBody>
          <a:bodyPr/>
          <a:lstStyle/>
          <a:p>
            <a:fld id="{21B90BE4-5064-412D-923C-E64999ADEAD0}" type="slidenum">
              <a:rPr lang="en-IN" smtClean="0"/>
              <a:t>10</a:t>
            </a:fld>
            <a:endParaRPr lang="en-IN"/>
          </a:p>
        </p:txBody>
      </p:sp>
      <p:pic>
        <p:nvPicPr>
          <p:cNvPr id="6" name="Picture 5">
            <a:extLst>
              <a:ext uri="{FF2B5EF4-FFF2-40B4-BE49-F238E27FC236}">
                <a16:creationId xmlns:a16="http://schemas.microsoft.com/office/drawing/2014/main" id="{375112B6-A547-43BD-93B5-53B941509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966973"/>
            <a:ext cx="7011378" cy="924054"/>
          </a:xfrm>
          <a:prstGeom prst="rect">
            <a:avLst/>
          </a:prstGeom>
        </p:spPr>
      </p:pic>
      <p:pic>
        <p:nvPicPr>
          <p:cNvPr id="8" name="Picture 7">
            <a:extLst>
              <a:ext uri="{FF2B5EF4-FFF2-40B4-BE49-F238E27FC236}">
                <a16:creationId xmlns:a16="http://schemas.microsoft.com/office/drawing/2014/main" id="{5E7C2651-C9FD-41D9-9F41-9B9EE2FCC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4509983"/>
            <a:ext cx="5877745" cy="1495634"/>
          </a:xfrm>
          <a:prstGeom prst="rect">
            <a:avLst/>
          </a:prstGeom>
        </p:spPr>
      </p:pic>
    </p:spTree>
    <p:extLst>
      <p:ext uri="{BB962C8B-B14F-4D97-AF65-F5344CB8AC3E}">
        <p14:creationId xmlns:p14="http://schemas.microsoft.com/office/powerpoint/2010/main" val="213385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68F2-D38A-48F4-8B35-099AA41569C1}"/>
              </a:ext>
            </a:extLst>
          </p:cNvPr>
          <p:cNvSpPr>
            <a:spLocks noGrp="1"/>
          </p:cNvSpPr>
          <p:nvPr>
            <p:ph type="title"/>
          </p:nvPr>
        </p:nvSpPr>
        <p:spPr/>
        <p:txBody>
          <a:bodyPr/>
          <a:lstStyle/>
          <a:p>
            <a:r>
              <a:rPr lang="en-US" dirty="0"/>
              <a:t>NOMA: Power Allocation</a:t>
            </a:r>
            <a:endParaRPr lang="en-IN" dirty="0"/>
          </a:p>
        </p:txBody>
      </p:sp>
      <p:sp>
        <p:nvSpPr>
          <p:cNvPr id="3" name="Content Placeholder 2">
            <a:extLst>
              <a:ext uri="{FF2B5EF4-FFF2-40B4-BE49-F238E27FC236}">
                <a16:creationId xmlns:a16="http://schemas.microsoft.com/office/drawing/2014/main" id="{FBD5A0DC-8ED2-4098-AE46-325EEEB34A7A}"/>
              </a:ext>
            </a:extLst>
          </p:cNvPr>
          <p:cNvSpPr>
            <a:spLocks noGrp="1"/>
          </p:cNvSpPr>
          <p:nvPr>
            <p:ph idx="1"/>
          </p:nvPr>
        </p:nvSpPr>
        <p:spPr/>
        <p:txBody>
          <a:bodyPr/>
          <a:lstStyle/>
          <a:p>
            <a:r>
              <a:rPr lang="en-IN" dirty="0"/>
              <a:t>The problem of power allocation and channel estimation is handled simultaneously. </a:t>
            </a:r>
          </a:p>
          <a:p>
            <a:r>
              <a:rPr lang="en-IN" dirty="0"/>
              <a:t> The objective is to maximize the SINR at strong user while maintaining the SINR at a weak user above a certain threshold </a:t>
            </a:r>
          </a:p>
          <a:p>
            <a:r>
              <a:rPr lang="en-IN" dirty="0"/>
              <a:t>This objective is formulated as a non-convex optimization problem, given by: </a:t>
            </a:r>
          </a:p>
          <a:p>
            <a:pPr marL="114300" indent="0">
              <a:buNone/>
            </a:pPr>
            <a:br>
              <a:rPr lang="en-IN" dirty="0"/>
            </a:br>
            <a:br>
              <a:rPr lang="en-IN" dirty="0"/>
            </a:br>
            <a:endParaRPr lang="en-IN" dirty="0"/>
          </a:p>
        </p:txBody>
      </p:sp>
      <p:sp>
        <p:nvSpPr>
          <p:cNvPr id="4" name="Slide Number Placeholder 3">
            <a:extLst>
              <a:ext uri="{FF2B5EF4-FFF2-40B4-BE49-F238E27FC236}">
                <a16:creationId xmlns:a16="http://schemas.microsoft.com/office/drawing/2014/main" id="{867EC436-8A3C-49BB-A645-743478394F89}"/>
              </a:ext>
            </a:extLst>
          </p:cNvPr>
          <p:cNvSpPr>
            <a:spLocks noGrp="1"/>
          </p:cNvSpPr>
          <p:nvPr>
            <p:ph type="sldNum" sz="quarter" idx="12"/>
          </p:nvPr>
        </p:nvSpPr>
        <p:spPr/>
        <p:txBody>
          <a:bodyPr/>
          <a:lstStyle/>
          <a:p>
            <a:fld id="{21B90BE4-5064-412D-923C-E64999ADEAD0}" type="slidenum">
              <a:rPr lang="en-IN" smtClean="0"/>
              <a:t>11</a:t>
            </a:fld>
            <a:endParaRPr lang="en-IN"/>
          </a:p>
        </p:txBody>
      </p:sp>
      <p:pic>
        <p:nvPicPr>
          <p:cNvPr id="6" name="Picture 5">
            <a:extLst>
              <a:ext uri="{FF2B5EF4-FFF2-40B4-BE49-F238E27FC236}">
                <a16:creationId xmlns:a16="http://schemas.microsoft.com/office/drawing/2014/main" id="{C4CE0CC0-3190-4157-BFF7-25C8E518A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293096"/>
            <a:ext cx="5973009" cy="1162212"/>
          </a:xfrm>
          <a:prstGeom prst="rect">
            <a:avLst/>
          </a:prstGeom>
        </p:spPr>
      </p:pic>
    </p:spTree>
    <p:extLst>
      <p:ext uri="{BB962C8B-B14F-4D97-AF65-F5344CB8AC3E}">
        <p14:creationId xmlns:p14="http://schemas.microsoft.com/office/powerpoint/2010/main" val="388750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4C25-08E5-48D0-BDA9-C2E41E66323B}"/>
              </a:ext>
            </a:extLst>
          </p:cNvPr>
          <p:cNvSpPr>
            <a:spLocks noGrp="1"/>
          </p:cNvSpPr>
          <p:nvPr>
            <p:ph type="title"/>
          </p:nvPr>
        </p:nvSpPr>
        <p:spPr/>
        <p:txBody>
          <a:bodyPr/>
          <a:lstStyle/>
          <a:p>
            <a:r>
              <a:rPr lang="en-US" dirty="0"/>
              <a:t>Software Requirement</a:t>
            </a:r>
            <a:endParaRPr lang="en-IN" dirty="0"/>
          </a:p>
        </p:txBody>
      </p:sp>
      <p:sp>
        <p:nvSpPr>
          <p:cNvPr id="3" name="Content Placeholder 2">
            <a:extLst>
              <a:ext uri="{FF2B5EF4-FFF2-40B4-BE49-F238E27FC236}">
                <a16:creationId xmlns:a16="http://schemas.microsoft.com/office/drawing/2014/main" id="{9B0A03C7-5424-426C-A61E-03C23C195EDD}"/>
              </a:ext>
            </a:extLst>
          </p:cNvPr>
          <p:cNvSpPr>
            <a:spLocks noGrp="1"/>
          </p:cNvSpPr>
          <p:nvPr>
            <p:ph idx="1"/>
          </p:nvPr>
        </p:nvSpPr>
        <p:spPr/>
        <p:txBody>
          <a:bodyPr/>
          <a:lstStyle/>
          <a:p>
            <a:r>
              <a:rPr lang="en-IN" dirty="0"/>
              <a:t>MATLAB (ver. R2018b) is a high-performance language for technical computing. It integrates computation, visualization, and programming in easy to use environment with a mathematical approach.</a:t>
            </a:r>
          </a:p>
        </p:txBody>
      </p:sp>
      <p:sp>
        <p:nvSpPr>
          <p:cNvPr id="4" name="Slide Number Placeholder 3">
            <a:extLst>
              <a:ext uri="{FF2B5EF4-FFF2-40B4-BE49-F238E27FC236}">
                <a16:creationId xmlns:a16="http://schemas.microsoft.com/office/drawing/2014/main" id="{A9EF6C0A-9607-4C37-BC0B-5A3743BADC3D}"/>
              </a:ext>
            </a:extLst>
          </p:cNvPr>
          <p:cNvSpPr>
            <a:spLocks noGrp="1"/>
          </p:cNvSpPr>
          <p:nvPr>
            <p:ph type="sldNum" sz="quarter" idx="12"/>
          </p:nvPr>
        </p:nvSpPr>
        <p:spPr/>
        <p:txBody>
          <a:bodyPr/>
          <a:lstStyle/>
          <a:p>
            <a:fld id="{21B90BE4-5064-412D-923C-E64999ADEAD0}" type="slidenum">
              <a:rPr lang="en-IN" smtClean="0"/>
              <a:t>12</a:t>
            </a:fld>
            <a:endParaRPr lang="en-IN"/>
          </a:p>
        </p:txBody>
      </p:sp>
    </p:spTree>
    <p:extLst>
      <p:ext uri="{BB962C8B-B14F-4D97-AF65-F5344CB8AC3E}">
        <p14:creationId xmlns:p14="http://schemas.microsoft.com/office/powerpoint/2010/main" val="119687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a:t>Problem Statement and Methodology</a:t>
            </a:r>
          </a:p>
        </p:txBody>
      </p:sp>
      <p:sp>
        <p:nvSpPr>
          <p:cNvPr id="3" name="Content Placeholder 2"/>
          <p:cNvSpPr>
            <a:spLocks noGrp="1"/>
          </p:cNvSpPr>
          <p:nvPr>
            <p:ph idx="1"/>
          </p:nvPr>
        </p:nvSpPr>
        <p:spPr>
          <a:xfrm>
            <a:off x="457200" y="1340768"/>
            <a:ext cx="7620000" cy="5060032"/>
          </a:xfrm>
        </p:spPr>
        <p:txBody>
          <a:bodyPr>
            <a:normAutofit/>
          </a:bodyPr>
          <a:lstStyle/>
          <a:p>
            <a:pPr marL="114300" indent="0" algn="just">
              <a:buNone/>
            </a:pPr>
            <a:r>
              <a:rPr lang="en-IN" dirty="0">
                <a:solidFill>
                  <a:schemeClr val="tx1">
                    <a:lumMod val="90000"/>
                    <a:lumOff val="10000"/>
                  </a:schemeClr>
                </a:solidFill>
              </a:rPr>
              <a:t> </a:t>
            </a:r>
            <a:r>
              <a:rPr lang="en-IN" b="1" dirty="0">
                <a:solidFill>
                  <a:schemeClr val="tx1">
                    <a:lumMod val="90000"/>
                    <a:lumOff val="10000"/>
                  </a:schemeClr>
                </a:solidFill>
              </a:rPr>
              <a:t>Problem Statement: </a:t>
            </a:r>
            <a:r>
              <a:rPr lang="en-IN" dirty="0">
                <a:solidFill>
                  <a:schemeClr val="tx1">
                    <a:lumMod val="90000"/>
                    <a:lumOff val="10000"/>
                  </a:schemeClr>
                </a:solidFill>
              </a:rPr>
              <a:t>Orthogonal Multiple Access (OMA) requires higher bandwidth and also lead to lack user fairness in allocating resources i.e., a strong user may be allocated good channel while weak user may get bad channel. </a:t>
            </a:r>
          </a:p>
          <a:p>
            <a:pPr marL="114300" indent="0" algn="just">
              <a:buNone/>
            </a:pPr>
            <a:r>
              <a:rPr lang="en-IN" dirty="0">
                <a:solidFill>
                  <a:schemeClr val="tx1">
                    <a:lumMod val="90000"/>
                    <a:lumOff val="10000"/>
                  </a:schemeClr>
                </a:solidFill>
              </a:rPr>
              <a:t> </a:t>
            </a:r>
            <a:r>
              <a:rPr lang="en-IN" b="1" dirty="0">
                <a:solidFill>
                  <a:schemeClr val="tx1">
                    <a:lumMod val="90000"/>
                    <a:lumOff val="10000"/>
                  </a:schemeClr>
                </a:solidFill>
              </a:rPr>
              <a:t>Methodology:</a:t>
            </a:r>
            <a:r>
              <a:rPr lang="en-IN" dirty="0">
                <a:solidFill>
                  <a:schemeClr val="tx1">
                    <a:lumMod val="90000"/>
                    <a:lumOff val="10000"/>
                  </a:schemeClr>
                </a:solidFill>
              </a:rPr>
              <a:t> NOMA utilises the available spectrum efficiently serving multiple users at the same time using the same resources. </a:t>
            </a:r>
          </a:p>
          <a:p>
            <a:pPr algn="just"/>
            <a:r>
              <a:rPr lang="en-IN" dirty="0">
                <a:solidFill>
                  <a:schemeClr val="tx1">
                    <a:lumMod val="90000"/>
                    <a:lumOff val="10000"/>
                  </a:schemeClr>
                </a:solidFill>
              </a:rPr>
              <a:t> We therefore propose to use NOMA as the multiple access technology. </a:t>
            </a:r>
          </a:p>
          <a:p>
            <a:pPr algn="just"/>
            <a:r>
              <a:rPr lang="en-IN" dirty="0">
                <a:solidFill>
                  <a:schemeClr val="tx1">
                    <a:lumMod val="90000"/>
                    <a:lumOff val="10000"/>
                  </a:schemeClr>
                </a:solidFill>
              </a:rPr>
              <a:t> However, power to each user must be efficiently allocated based on the Channel State Information (CSI) of the respective user </a:t>
            </a:r>
          </a:p>
          <a:p>
            <a:pPr algn="just"/>
            <a:r>
              <a:rPr lang="en-IN" dirty="0">
                <a:solidFill>
                  <a:schemeClr val="tx1">
                    <a:lumMod val="90000"/>
                    <a:lumOff val="10000"/>
                  </a:schemeClr>
                </a:solidFill>
              </a:rPr>
              <a:t> We therefore study algorithms for estimating the channel conditions and allocate power accordingly. </a:t>
            </a:r>
          </a:p>
        </p:txBody>
      </p:sp>
      <p:sp>
        <p:nvSpPr>
          <p:cNvPr id="4" name="Slide Number Placeholder 3">
            <a:extLst>
              <a:ext uri="{FF2B5EF4-FFF2-40B4-BE49-F238E27FC236}">
                <a16:creationId xmlns:a16="http://schemas.microsoft.com/office/drawing/2014/main" id="{259B90A4-C81D-4FD7-8ED9-B45AF8CB56F8}"/>
              </a:ext>
            </a:extLst>
          </p:cNvPr>
          <p:cNvSpPr>
            <a:spLocks noGrp="1"/>
          </p:cNvSpPr>
          <p:nvPr>
            <p:ph type="sldNum" sz="quarter" idx="12"/>
          </p:nvPr>
        </p:nvSpPr>
        <p:spPr/>
        <p:txBody>
          <a:bodyPr/>
          <a:lstStyle/>
          <a:p>
            <a:fld id="{21B90BE4-5064-412D-923C-E64999ADEAD0}" type="slidenum">
              <a:rPr lang="en-IN" smtClean="0"/>
              <a:t>13</a:t>
            </a:fld>
            <a:endParaRPr lang="en-IN"/>
          </a:p>
        </p:txBody>
      </p:sp>
    </p:spTree>
    <p:extLst>
      <p:ext uri="{BB962C8B-B14F-4D97-AF65-F5344CB8AC3E}">
        <p14:creationId xmlns:p14="http://schemas.microsoft.com/office/powerpoint/2010/main" val="390148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Applications and Advantages</a:t>
            </a:r>
          </a:p>
        </p:txBody>
      </p:sp>
      <p:sp>
        <p:nvSpPr>
          <p:cNvPr id="3" name="Content Placeholder 2"/>
          <p:cNvSpPr>
            <a:spLocks noGrp="1"/>
          </p:cNvSpPr>
          <p:nvPr>
            <p:ph idx="1"/>
          </p:nvPr>
        </p:nvSpPr>
        <p:spPr/>
        <p:txBody>
          <a:bodyPr/>
          <a:lstStyle/>
          <a:p>
            <a:pPr marL="114300" indent="0">
              <a:buNone/>
            </a:pPr>
            <a:r>
              <a:rPr lang="en-IN" b="1" dirty="0"/>
              <a:t>Advantages:</a:t>
            </a:r>
          </a:p>
          <a:p>
            <a:r>
              <a:rPr lang="en-IN" dirty="0"/>
              <a:t>High Spectral Efficiency</a:t>
            </a:r>
          </a:p>
          <a:p>
            <a:r>
              <a:rPr lang="en-IN" dirty="0"/>
              <a:t>Massive Connectivity</a:t>
            </a:r>
          </a:p>
          <a:p>
            <a:r>
              <a:rPr lang="en-IN" dirty="0"/>
              <a:t>Improved User Fairness</a:t>
            </a:r>
          </a:p>
          <a:p>
            <a:r>
              <a:rPr lang="en-IN" dirty="0"/>
              <a:t>Low latency</a:t>
            </a:r>
          </a:p>
          <a:p>
            <a:pPr marL="114300" indent="0">
              <a:buNone/>
            </a:pPr>
            <a:r>
              <a:rPr lang="en-IN" b="1" dirty="0"/>
              <a:t>Applications:</a:t>
            </a:r>
          </a:p>
          <a:p>
            <a:r>
              <a:rPr lang="en-IN" b="1" dirty="0"/>
              <a:t> </a:t>
            </a:r>
            <a:r>
              <a:rPr lang="en-IN" dirty="0"/>
              <a:t>5G Wireless Systems using NOMA and Massive MIMO for increased data rates and better spectral efficiency (and system capacity as well). </a:t>
            </a:r>
          </a:p>
          <a:p>
            <a:r>
              <a:rPr lang="en-IN" dirty="0"/>
              <a:t> Narrow-band IoT Systems using NOMA for better system capacity in handling more devices.</a:t>
            </a:r>
          </a:p>
          <a:p>
            <a:pPr marL="114300" indent="0">
              <a:buNone/>
            </a:pPr>
            <a:endParaRPr lang="en-IN" b="1" dirty="0"/>
          </a:p>
        </p:txBody>
      </p:sp>
      <p:sp>
        <p:nvSpPr>
          <p:cNvPr id="4" name="Slide Number Placeholder 3">
            <a:extLst>
              <a:ext uri="{FF2B5EF4-FFF2-40B4-BE49-F238E27FC236}">
                <a16:creationId xmlns:a16="http://schemas.microsoft.com/office/drawing/2014/main" id="{9657A3CC-3A64-4D82-AED0-9098D4C4F7D3}"/>
              </a:ext>
            </a:extLst>
          </p:cNvPr>
          <p:cNvSpPr>
            <a:spLocks noGrp="1"/>
          </p:cNvSpPr>
          <p:nvPr>
            <p:ph type="sldNum" sz="quarter" idx="12"/>
          </p:nvPr>
        </p:nvSpPr>
        <p:spPr/>
        <p:txBody>
          <a:bodyPr/>
          <a:lstStyle/>
          <a:p>
            <a:fld id="{21B90BE4-5064-412D-923C-E64999ADEAD0}" type="slidenum">
              <a:rPr lang="en-IN" smtClean="0"/>
              <a:t>14</a:t>
            </a:fld>
            <a:endParaRPr lang="en-IN"/>
          </a:p>
        </p:txBody>
      </p:sp>
    </p:spTree>
    <p:extLst>
      <p:ext uri="{BB962C8B-B14F-4D97-AF65-F5344CB8AC3E}">
        <p14:creationId xmlns:p14="http://schemas.microsoft.com/office/powerpoint/2010/main" val="1961374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7C22-410A-4D04-8AAE-FC74E9BBF35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26FCF5B-1B6B-4B11-BA28-120D0FBE796B}"/>
              </a:ext>
            </a:extLst>
          </p:cNvPr>
          <p:cNvSpPr>
            <a:spLocks noGrp="1"/>
          </p:cNvSpPr>
          <p:nvPr>
            <p:ph idx="1"/>
          </p:nvPr>
        </p:nvSpPr>
        <p:spPr/>
        <p:txBody>
          <a:bodyPr/>
          <a:lstStyle/>
          <a:p>
            <a:r>
              <a:rPr lang="en-IN" dirty="0"/>
              <a:t>1) S. </a:t>
            </a:r>
            <a:r>
              <a:rPr lang="en-IN" dirty="0" err="1"/>
              <a:t>Verdu</a:t>
            </a:r>
            <a:r>
              <a:rPr lang="en-IN" dirty="0"/>
              <a:t>, Multiuser Detection, Cambridge University Press, New York, NY, USA, 1st edition, 1998.</a:t>
            </a:r>
          </a:p>
          <a:p>
            <a:r>
              <a:rPr lang="en-IN" dirty="0"/>
              <a:t>2)Z. Yuan, G. Yu, and W. Li, “Multi-User Shared Access for 5G,” Telecommunications Network Technology, vol. 5, no. 5, pp. 28–30, May 2015</a:t>
            </a:r>
          </a:p>
          <a:p>
            <a:r>
              <a:rPr lang="en-IN" dirty="0"/>
              <a:t>3)H. </a:t>
            </a:r>
            <a:r>
              <a:rPr lang="en-IN" dirty="0" err="1"/>
              <a:t>Nikopour</a:t>
            </a:r>
            <a:r>
              <a:rPr lang="en-IN" dirty="0"/>
              <a:t> and H. </a:t>
            </a:r>
            <a:r>
              <a:rPr lang="en-IN" dirty="0" err="1"/>
              <a:t>Baligh</a:t>
            </a:r>
            <a:r>
              <a:rPr lang="en-IN" dirty="0"/>
              <a:t>, “Sparse code multiple access,” in Proceedings of the IEEE 24th Annual International Symposium on Personal, Indoor, and Mobile Radio Communications (PIMRC '13), pp. 332–336, IEEE, London, UK, September 2013</a:t>
            </a:r>
          </a:p>
          <a:p>
            <a:r>
              <a:rPr lang="en-IN" dirty="0"/>
              <a:t>4)R. Hoshyar, F. P. </a:t>
            </a:r>
            <a:r>
              <a:rPr lang="en-IN" dirty="0" err="1"/>
              <a:t>Wathan</a:t>
            </a:r>
            <a:r>
              <a:rPr lang="en-IN" dirty="0"/>
              <a:t>, and R. </a:t>
            </a:r>
            <a:r>
              <a:rPr lang="en-IN" dirty="0" err="1"/>
              <a:t>Tafazolli</a:t>
            </a:r>
            <a:r>
              <a:rPr lang="en-IN" dirty="0"/>
              <a:t>, “Novel low-density signature for synchronous {CDMA} systems over {AWGN} channel,” IEEE Transactions on Signal Processing, vol. 56, no. 4, pp. 1616–1626, 2008</a:t>
            </a:r>
          </a:p>
          <a:p>
            <a:endParaRPr lang="en-IN" dirty="0"/>
          </a:p>
          <a:p>
            <a:endParaRPr lang="en-IN" dirty="0"/>
          </a:p>
        </p:txBody>
      </p:sp>
      <p:sp>
        <p:nvSpPr>
          <p:cNvPr id="4" name="Slide Number Placeholder 3">
            <a:extLst>
              <a:ext uri="{FF2B5EF4-FFF2-40B4-BE49-F238E27FC236}">
                <a16:creationId xmlns:a16="http://schemas.microsoft.com/office/drawing/2014/main" id="{A16AE9B4-314D-47D0-ADAF-AA4EC8A0CBEA}"/>
              </a:ext>
            </a:extLst>
          </p:cNvPr>
          <p:cNvSpPr>
            <a:spLocks noGrp="1"/>
          </p:cNvSpPr>
          <p:nvPr>
            <p:ph type="sldNum" sz="quarter" idx="12"/>
          </p:nvPr>
        </p:nvSpPr>
        <p:spPr/>
        <p:txBody>
          <a:bodyPr/>
          <a:lstStyle/>
          <a:p>
            <a:fld id="{21B90BE4-5064-412D-923C-E64999ADEAD0}" type="slidenum">
              <a:rPr lang="en-IN" smtClean="0"/>
              <a:t>15</a:t>
            </a:fld>
            <a:endParaRPr lang="en-IN"/>
          </a:p>
        </p:txBody>
      </p:sp>
    </p:spTree>
    <p:extLst>
      <p:ext uri="{BB962C8B-B14F-4D97-AF65-F5344CB8AC3E}">
        <p14:creationId xmlns:p14="http://schemas.microsoft.com/office/powerpoint/2010/main" val="3581129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12CC2-3FA8-4428-B776-4A6C38971CC1}"/>
              </a:ext>
            </a:extLst>
          </p:cNvPr>
          <p:cNvSpPr txBox="1"/>
          <p:nvPr/>
        </p:nvSpPr>
        <p:spPr>
          <a:xfrm>
            <a:off x="395536" y="836712"/>
            <a:ext cx="7992888" cy="623247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IN" sz="2100" dirty="0"/>
              <a:t>5)Zeng, D. Kong, X. </a:t>
            </a:r>
            <a:r>
              <a:rPr lang="en-IN" sz="2100" dirty="0" err="1"/>
              <a:t>Su</a:t>
            </a:r>
            <a:r>
              <a:rPr lang="en-IN" sz="2100" dirty="0"/>
              <a:t>, L. Rong, and X. Xu, “On the performance of pattern division multiple access in 5G systems,” in Proceedings of the 8th International Conference on Wireless Communications and Signal Processing, WCSP 2016, pp. 1–5, Yangzhou, China, October 2016</a:t>
            </a:r>
          </a:p>
          <a:p>
            <a:pPr marL="342900" indent="-342900">
              <a:buClr>
                <a:schemeClr val="accent1"/>
              </a:buClr>
              <a:buFont typeface="Arial" panose="020B0604020202020204" pitchFamily="34" charset="0"/>
              <a:buChar char="•"/>
            </a:pPr>
            <a:r>
              <a:rPr lang="en-IN" sz="2100" dirty="0"/>
              <a:t>6)J. Huang, K. Peng, C. Pan, F. Yang, and H. </a:t>
            </a:r>
            <a:r>
              <a:rPr lang="en-IN" sz="2100" dirty="0" err="1"/>
              <a:t>Jin</a:t>
            </a:r>
            <a:r>
              <a:rPr lang="en-IN" sz="2100" dirty="0"/>
              <a:t>, “Scalable video broadcasting using bit division multiplexing,” IEEE Transactions on Broadcasting, vol. 60, no. 4, pp. 701–706, 2014 </a:t>
            </a:r>
          </a:p>
          <a:p>
            <a:pPr marL="285750" indent="-285750">
              <a:buClr>
                <a:schemeClr val="accent1"/>
              </a:buClr>
              <a:buFont typeface="Arial" panose="020B0604020202020204" pitchFamily="34" charset="0"/>
              <a:buChar char="•"/>
            </a:pPr>
            <a:r>
              <a:rPr lang="en-IN" sz="2100" dirty="0"/>
              <a:t>7)L. Dai, B. Wang, Y. Yuan, S. Han, C. I, and Z. Wang, “Non-orthogonal multiple access for 5G: solutions, challenges, opportunities, and future research trends,” IEEE Communications Magazine, vol. 53, no. 9, pp. 74–81, 2015</a:t>
            </a:r>
          </a:p>
          <a:p>
            <a:pPr marL="285750" indent="-285750">
              <a:buClr>
                <a:schemeClr val="accent1"/>
              </a:buClr>
              <a:buFont typeface="Arial" panose="020B0604020202020204" pitchFamily="34" charset="0"/>
              <a:buChar char="•"/>
            </a:pPr>
            <a:r>
              <a:rPr lang="en-IN" sz="2100" dirty="0"/>
              <a:t>8)Y. Tan, J. Zhou, and J. Qin, “Novel Channel Estimation for Non-orthogonal Multiple Access Systems,” IEEE Signal Processing Letters, vol. 23, no. 12, Dec 2016</a:t>
            </a:r>
          </a:p>
          <a:p>
            <a:pPr marL="285750" indent="-285750">
              <a:buClr>
                <a:schemeClr val="accent1"/>
              </a:buClr>
              <a:buFont typeface="Arial" panose="020B0604020202020204" pitchFamily="34" charset="0"/>
              <a:buChar char="•"/>
            </a:pPr>
            <a:r>
              <a:rPr lang="en-IN" sz="2100" dirty="0"/>
              <a:t> 9)S. Zhang, L. Li, J. Yin, W. Liang, X. Li, W. Chen, and Z. Han, “A Dynamic Power Allocation Scheme in Power-Domain NOMA using Actor-Critic Reinforcement Learning,” 2018 IEEE/CIC International Conference on Communications in China (ICCC), Aug 2018</a:t>
            </a:r>
          </a:p>
          <a:p>
            <a:endParaRPr lang="en-IN" sz="2100" dirty="0"/>
          </a:p>
        </p:txBody>
      </p:sp>
      <p:sp>
        <p:nvSpPr>
          <p:cNvPr id="5" name="Slide Number Placeholder 4">
            <a:extLst>
              <a:ext uri="{FF2B5EF4-FFF2-40B4-BE49-F238E27FC236}">
                <a16:creationId xmlns:a16="http://schemas.microsoft.com/office/drawing/2014/main" id="{5B1008E6-0CA7-4C42-88A4-2CC686F69163}"/>
              </a:ext>
            </a:extLst>
          </p:cNvPr>
          <p:cNvSpPr>
            <a:spLocks noGrp="1"/>
          </p:cNvSpPr>
          <p:nvPr>
            <p:ph type="sldNum" sz="quarter" idx="12"/>
          </p:nvPr>
        </p:nvSpPr>
        <p:spPr/>
        <p:txBody>
          <a:bodyPr/>
          <a:lstStyle/>
          <a:p>
            <a:fld id="{21B90BE4-5064-412D-923C-E64999ADEAD0}" type="slidenum">
              <a:rPr lang="en-IN" smtClean="0"/>
              <a:t>16</a:t>
            </a:fld>
            <a:endParaRPr lang="en-IN"/>
          </a:p>
        </p:txBody>
      </p:sp>
    </p:spTree>
    <p:extLst>
      <p:ext uri="{BB962C8B-B14F-4D97-AF65-F5344CB8AC3E}">
        <p14:creationId xmlns:p14="http://schemas.microsoft.com/office/powerpoint/2010/main" val="371202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0348E8-973A-4374-B272-F8C973AF7D86}"/>
              </a:ext>
            </a:extLst>
          </p:cNvPr>
          <p:cNvSpPr>
            <a:spLocks noGrp="1"/>
          </p:cNvSpPr>
          <p:nvPr>
            <p:ph type="sldNum" sz="quarter" idx="12"/>
          </p:nvPr>
        </p:nvSpPr>
        <p:spPr/>
        <p:txBody>
          <a:bodyPr/>
          <a:lstStyle/>
          <a:p>
            <a:fld id="{21B90BE4-5064-412D-923C-E64999ADEAD0}" type="slidenum">
              <a:rPr lang="en-IN" smtClean="0"/>
              <a:t>17</a:t>
            </a:fld>
            <a:endParaRPr lang="en-IN"/>
          </a:p>
        </p:txBody>
      </p:sp>
      <p:sp>
        <p:nvSpPr>
          <p:cNvPr id="3" name="TextBox 2">
            <a:extLst>
              <a:ext uri="{FF2B5EF4-FFF2-40B4-BE49-F238E27FC236}">
                <a16:creationId xmlns:a16="http://schemas.microsoft.com/office/drawing/2014/main" id="{64E97C98-613A-48E5-8B3D-74BE0DC40728}"/>
              </a:ext>
            </a:extLst>
          </p:cNvPr>
          <p:cNvSpPr txBox="1"/>
          <p:nvPr/>
        </p:nvSpPr>
        <p:spPr>
          <a:xfrm>
            <a:off x="1331640" y="2564904"/>
            <a:ext cx="5616624" cy="707886"/>
          </a:xfrm>
          <a:prstGeom prst="rect">
            <a:avLst/>
          </a:prstGeom>
          <a:noFill/>
        </p:spPr>
        <p:txBody>
          <a:bodyPr wrap="square" rtlCol="0">
            <a:spAutoFit/>
          </a:bodyPr>
          <a:lstStyle/>
          <a:p>
            <a:pPr algn="ctr"/>
            <a:r>
              <a:rPr lang="en-US" sz="4000" dirty="0"/>
              <a:t>THANK YOU</a:t>
            </a:r>
            <a:endParaRPr lang="en-IN" sz="4000" dirty="0"/>
          </a:p>
        </p:txBody>
      </p:sp>
    </p:spTree>
    <p:extLst>
      <p:ext uri="{BB962C8B-B14F-4D97-AF65-F5344CB8AC3E}">
        <p14:creationId xmlns:p14="http://schemas.microsoft.com/office/powerpoint/2010/main" val="211939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0AB564-1C48-489E-B61F-9CF9C8EBC791}"/>
              </a:ext>
            </a:extLst>
          </p:cNvPr>
          <p:cNvSpPr>
            <a:spLocks noGrp="1"/>
          </p:cNvSpPr>
          <p:nvPr>
            <p:ph type="sldNum" sz="quarter" idx="12"/>
          </p:nvPr>
        </p:nvSpPr>
        <p:spPr/>
        <p:txBody>
          <a:bodyPr/>
          <a:lstStyle/>
          <a:p>
            <a:fld id="{21B90BE4-5064-412D-923C-E64999ADEAD0}" type="slidenum">
              <a:rPr lang="en-IN" smtClean="0"/>
              <a:t>18</a:t>
            </a:fld>
            <a:endParaRPr lang="en-IN"/>
          </a:p>
        </p:txBody>
      </p:sp>
    </p:spTree>
    <p:extLst>
      <p:ext uri="{BB962C8B-B14F-4D97-AF65-F5344CB8AC3E}">
        <p14:creationId xmlns:p14="http://schemas.microsoft.com/office/powerpoint/2010/main" val="386853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E57C29-CE0B-4365-9D40-0EEC274CD248}"/>
              </a:ext>
            </a:extLst>
          </p:cNvPr>
          <p:cNvSpPr>
            <a:spLocks noGrp="1"/>
          </p:cNvSpPr>
          <p:nvPr>
            <p:ph type="sldNum" sz="quarter" idx="12"/>
          </p:nvPr>
        </p:nvSpPr>
        <p:spPr/>
        <p:txBody>
          <a:bodyPr/>
          <a:lstStyle/>
          <a:p>
            <a:fld id="{21B90BE4-5064-412D-923C-E64999ADEAD0}" type="slidenum">
              <a:rPr lang="en-IN" smtClean="0"/>
              <a:t>19</a:t>
            </a:fld>
            <a:endParaRPr lang="en-IN"/>
          </a:p>
        </p:txBody>
      </p:sp>
    </p:spTree>
    <p:extLst>
      <p:ext uri="{BB962C8B-B14F-4D97-AF65-F5344CB8AC3E}">
        <p14:creationId xmlns:p14="http://schemas.microsoft.com/office/powerpoint/2010/main" val="114344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0712-DE83-4B68-92E2-83E321FF4CDA}"/>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C44A3E26-0913-4128-BB50-4CB5B87630F4}"/>
              </a:ext>
            </a:extLst>
          </p:cNvPr>
          <p:cNvSpPr>
            <a:spLocks noGrp="1"/>
          </p:cNvSpPr>
          <p:nvPr>
            <p:ph idx="1"/>
          </p:nvPr>
        </p:nvSpPr>
        <p:spPr/>
        <p:txBody>
          <a:bodyPr/>
          <a:lstStyle/>
          <a:p>
            <a:pPr algn="just"/>
            <a:r>
              <a:rPr lang="en-IN" dirty="0"/>
              <a:t> Introduction					3</a:t>
            </a:r>
          </a:p>
          <a:p>
            <a:pPr algn="just"/>
            <a:r>
              <a:rPr lang="en-IN" dirty="0"/>
              <a:t> Literature Survey 				4</a:t>
            </a:r>
          </a:p>
          <a:p>
            <a:pPr algn="just"/>
            <a:r>
              <a:rPr lang="en-IN" dirty="0"/>
              <a:t> NOMA: Block Diagram			6</a:t>
            </a:r>
          </a:p>
          <a:p>
            <a:pPr algn="just"/>
            <a:r>
              <a:rPr lang="en-IN" dirty="0"/>
              <a:t> NOMA: System Model			7</a:t>
            </a:r>
          </a:p>
          <a:p>
            <a:pPr algn="just"/>
            <a:r>
              <a:rPr lang="en-IN" dirty="0"/>
              <a:t> NOMA: Channel Estimation			8 </a:t>
            </a:r>
          </a:p>
          <a:p>
            <a:pPr algn="just"/>
            <a:r>
              <a:rPr lang="en-IN" dirty="0"/>
              <a:t> NOMA: Power Allocation			11 </a:t>
            </a:r>
          </a:p>
          <a:p>
            <a:pPr algn="just"/>
            <a:r>
              <a:rPr lang="en-IN" dirty="0"/>
              <a:t> Problem Statement and Methodology	13</a:t>
            </a:r>
          </a:p>
          <a:p>
            <a:pPr algn="just"/>
            <a:r>
              <a:rPr lang="en-IN" dirty="0"/>
              <a:t> Applications and Advantages			14 </a:t>
            </a:r>
          </a:p>
          <a:p>
            <a:pPr algn="just"/>
            <a:r>
              <a:rPr lang="en-IN" dirty="0"/>
              <a:t> References					15</a:t>
            </a:r>
          </a:p>
        </p:txBody>
      </p:sp>
      <p:sp>
        <p:nvSpPr>
          <p:cNvPr id="4" name="Slide Number Placeholder 3">
            <a:extLst>
              <a:ext uri="{FF2B5EF4-FFF2-40B4-BE49-F238E27FC236}">
                <a16:creationId xmlns:a16="http://schemas.microsoft.com/office/drawing/2014/main" id="{0DD50435-EDB2-4FDC-B2D1-D4E6C4D9C25A}"/>
              </a:ext>
            </a:extLst>
          </p:cNvPr>
          <p:cNvSpPr>
            <a:spLocks noGrp="1"/>
          </p:cNvSpPr>
          <p:nvPr>
            <p:ph type="sldNum" sz="quarter" idx="12"/>
          </p:nvPr>
        </p:nvSpPr>
        <p:spPr/>
        <p:txBody>
          <a:bodyPr/>
          <a:lstStyle/>
          <a:p>
            <a:fld id="{21B90BE4-5064-412D-923C-E64999ADEAD0}" type="slidenum">
              <a:rPr lang="en-IN" smtClean="0"/>
              <a:t>2</a:t>
            </a:fld>
            <a:endParaRPr lang="en-IN"/>
          </a:p>
        </p:txBody>
      </p:sp>
    </p:spTree>
    <p:extLst>
      <p:ext uri="{BB962C8B-B14F-4D97-AF65-F5344CB8AC3E}">
        <p14:creationId xmlns:p14="http://schemas.microsoft.com/office/powerpoint/2010/main" val="414757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rmAutofit/>
          </a:bodyPr>
          <a:lstStyle/>
          <a:p>
            <a:pPr marL="114300" indent="0" algn="just">
              <a:buNone/>
            </a:pPr>
            <a:endParaRPr lang="en-IN" sz="1800" dirty="0"/>
          </a:p>
          <a:p>
            <a:pPr algn="just"/>
            <a:r>
              <a:rPr lang="en-IN" sz="1800" b="1" dirty="0"/>
              <a:t>NOMA: Non Orthogonal Multiple Access</a:t>
            </a:r>
            <a:r>
              <a:rPr lang="en-US" sz="1800" dirty="0"/>
              <a:t>.</a:t>
            </a:r>
          </a:p>
          <a:p>
            <a:pPr algn="just"/>
            <a:r>
              <a:rPr lang="en-IN" sz="1800" b="1" dirty="0"/>
              <a:t>NOMA Types: Power Domain and Code Domain</a:t>
            </a:r>
          </a:p>
          <a:p>
            <a:pPr algn="just"/>
            <a:r>
              <a:rPr lang="en-IN" sz="1800" b="1" dirty="0"/>
              <a:t>OFDMA: </a:t>
            </a:r>
            <a:r>
              <a:rPr lang="en-IN" sz="1800" b="1"/>
              <a:t>Orthogonal </a:t>
            </a:r>
            <a:r>
              <a:rPr lang="en-IN" sz="1800" b="1" dirty="0"/>
              <a:t>F</a:t>
            </a:r>
            <a:r>
              <a:rPr lang="en-IN" sz="1800" b="1"/>
              <a:t>requency </a:t>
            </a:r>
            <a:r>
              <a:rPr lang="en-IN" sz="1800" b="1" dirty="0"/>
              <a:t>Division Multiple Access</a:t>
            </a:r>
          </a:p>
        </p:txBody>
      </p:sp>
      <p:sp>
        <p:nvSpPr>
          <p:cNvPr id="4" name="Slide Number Placeholder 3">
            <a:extLst>
              <a:ext uri="{FF2B5EF4-FFF2-40B4-BE49-F238E27FC236}">
                <a16:creationId xmlns:a16="http://schemas.microsoft.com/office/drawing/2014/main" id="{7F212B20-1257-4EF1-964F-FD9A88061AB4}"/>
              </a:ext>
            </a:extLst>
          </p:cNvPr>
          <p:cNvSpPr>
            <a:spLocks noGrp="1"/>
          </p:cNvSpPr>
          <p:nvPr>
            <p:ph type="sldNum" sz="quarter" idx="12"/>
          </p:nvPr>
        </p:nvSpPr>
        <p:spPr/>
        <p:txBody>
          <a:bodyPr/>
          <a:lstStyle/>
          <a:p>
            <a:fld id="{21B90BE4-5064-412D-923C-E64999ADEAD0}" type="slidenum">
              <a:rPr lang="en-IN" smtClean="0"/>
              <a:t>3</a:t>
            </a:fld>
            <a:endParaRPr lang="en-IN"/>
          </a:p>
        </p:txBody>
      </p:sp>
    </p:spTree>
    <p:extLst>
      <p:ext uri="{BB962C8B-B14F-4D97-AF65-F5344CB8AC3E}">
        <p14:creationId xmlns:p14="http://schemas.microsoft.com/office/powerpoint/2010/main" val="345669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631B-675E-43D7-963C-43F4B0F6C248}"/>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549857DE-9CB0-4199-A83F-80C7D3C6DB08}"/>
              </a:ext>
            </a:extLst>
          </p:cNvPr>
          <p:cNvSpPr>
            <a:spLocks noGrp="1"/>
          </p:cNvSpPr>
          <p:nvPr>
            <p:ph idx="1"/>
          </p:nvPr>
        </p:nvSpPr>
        <p:spPr/>
        <p:txBody>
          <a:bodyPr>
            <a:normAutofit fontScale="92500"/>
          </a:bodyPr>
          <a:lstStyle/>
          <a:p>
            <a:r>
              <a:rPr lang="en-IN" dirty="0"/>
              <a:t>In general, NOMA schemes can be classified into two types: power-domain multiplexing and code-domain multiplexing. In power-domain multiplexing, different users are allocated different power coefficients according to their channel conditions in order to achieve a high system performance.</a:t>
            </a:r>
          </a:p>
          <a:p>
            <a:endParaRPr lang="en-IN" dirty="0"/>
          </a:p>
          <a:p>
            <a:r>
              <a:rPr lang="en-IN" dirty="0"/>
              <a:t>In particular, multiple users’ information signals are superimposed at the transmitter side. At the receiver side, successive interference cancellation (SIC) is applied for decoding the signals one by one until the desired user’s signal is obtained [1], providing a good trade-off between the throughput of the system and the user fairness. In code-domain multiplexing, different users are allocated different codes and multiplexed over the same time frequency resources, such as multiuser shared access (MUSA) [2], sparse code multiple access (SCMA) [3], and low-density spreading (LDS) [4]. </a:t>
            </a:r>
          </a:p>
        </p:txBody>
      </p:sp>
      <p:sp>
        <p:nvSpPr>
          <p:cNvPr id="4" name="Slide Number Placeholder 3">
            <a:extLst>
              <a:ext uri="{FF2B5EF4-FFF2-40B4-BE49-F238E27FC236}">
                <a16:creationId xmlns:a16="http://schemas.microsoft.com/office/drawing/2014/main" id="{8A861B59-9744-4691-AB45-73E0B9F33661}"/>
              </a:ext>
            </a:extLst>
          </p:cNvPr>
          <p:cNvSpPr>
            <a:spLocks noGrp="1"/>
          </p:cNvSpPr>
          <p:nvPr>
            <p:ph type="sldNum" sz="quarter" idx="12"/>
          </p:nvPr>
        </p:nvSpPr>
        <p:spPr/>
        <p:txBody>
          <a:bodyPr/>
          <a:lstStyle/>
          <a:p>
            <a:fld id="{21B90BE4-5064-412D-923C-E64999ADEAD0}" type="slidenum">
              <a:rPr lang="en-IN" smtClean="0"/>
              <a:t>4</a:t>
            </a:fld>
            <a:endParaRPr lang="en-IN"/>
          </a:p>
        </p:txBody>
      </p:sp>
    </p:spTree>
    <p:extLst>
      <p:ext uri="{BB962C8B-B14F-4D97-AF65-F5344CB8AC3E}">
        <p14:creationId xmlns:p14="http://schemas.microsoft.com/office/powerpoint/2010/main" val="277393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7B2A23-AA16-437F-8E6C-E4C731434C68}"/>
              </a:ext>
            </a:extLst>
          </p:cNvPr>
          <p:cNvSpPr txBox="1"/>
          <p:nvPr/>
        </p:nvSpPr>
        <p:spPr>
          <a:xfrm>
            <a:off x="395536" y="382111"/>
            <a:ext cx="7704856" cy="5016758"/>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IN" sz="2000" dirty="0"/>
              <a:t>In addition to power-domain multiplexing and code-domain multiplexing, there are other NOMA schemes such as pattern division multiple access (PDMA) [5] and bit division multiplexing (BDM) [6]. Although code-domain multiplexing has the potential to enhance spectral efficiency, it requires a high transmission bandwidth and is not easily applicable to the current systems. On the other hand, power-domain multiplexing has a simple implementation as considerable changes are not required on the existing networks. Also, it does not require additional bandwidth in order to improve spectral efficiency [7].</a:t>
            </a:r>
          </a:p>
          <a:p>
            <a:pPr marL="285750" indent="-285750">
              <a:buClr>
                <a:schemeClr val="accent1"/>
              </a:buClr>
              <a:buFont typeface="Arial" panose="020B0604020202020204" pitchFamily="34" charset="0"/>
              <a:buChar char="•"/>
            </a:pPr>
            <a:r>
              <a:rPr lang="en-IN" sz="2000" dirty="0"/>
              <a:t>In [9], they utilized a model free Reinforcement-Learning (RL) framework to perform power allocation which is based on two part algorithm (Actor-Critic). This predicts power allocation coefficients in the power domain NOMA. Energy Efficiency (EE) of the system is optimized through continuous iteration. </a:t>
            </a:r>
          </a:p>
          <a:p>
            <a:pPr marL="285750" indent="-285750">
              <a:buClr>
                <a:schemeClr val="accent5"/>
              </a:buClr>
              <a:buFont typeface="Arial" panose="020B0604020202020204" pitchFamily="34" charset="0"/>
              <a:buChar char="•"/>
            </a:pPr>
            <a:endParaRPr lang="en-IN" sz="2000" dirty="0"/>
          </a:p>
        </p:txBody>
      </p:sp>
      <p:sp>
        <p:nvSpPr>
          <p:cNvPr id="3" name="Slide Number Placeholder 2">
            <a:extLst>
              <a:ext uri="{FF2B5EF4-FFF2-40B4-BE49-F238E27FC236}">
                <a16:creationId xmlns:a16="http://schemas.microsoft.com/office/drawing/2014/main" id="{E5665F6B-A8FB-488D-AE3E-4F503E81D230}"/>
              </a:ext>
            </a:extLst>
          </p:cNvPr>
          <p:cNvSpPr>
            <a:spLocks noGrp="1"/>
          </p:cNvSpPr>
          <p:nvPr>
            <p:ph type="sldNum" sz="quarter" idx="12"/>
          </p:nvPr>
        </p:nvSpPr>
        <p:spPr/>
        <p:txBody>
          <a:bodyPr/>
          <a:lstStyle/>
          <a:p>
            <a:fld id="{21B90BE4-5064-412D-923C-E64999ADEAD0}" type="slidenum">
              <a:rPr lang="en-IN" smtClean="0"/>
              <a:t>5</a:t>
            </a:fld>
            <a:endParaRPr lang="en-IN"/>
          </a:p>
        </p:txBody>
      </p:sp>
    </p:spTree>
    <p:extLst>
      <p:ext uri="{BB962C8B-B14F-4D97-AF65-F5344CB8AC3E}">
        <p14:creationId xmlns:p14="http://schemas.microsoft.com/office/powerpoint/2010/main" val="109945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NOMA Block Diagram</a:t>
            </a:r>
          </a:p>
        </p:txBody>
      </p:sp>
      <p:sp>
        <p:nvSpPr>
          <p:cNvPr id="3" name="Content Placeholder 2"/>
          <p:cNvSpPr>
            <a:spLocks noGrp="1"/>
          </p:cNvSpPr>
          <p:nvPr>
            <p:ph idx="1"/>
          </p:nvPr>
        </p:nvSpPr>
        <p:spPr>
          <a:xfrm>
            <a:off x="457200" y="1916832"/>
            <a:ext cx="7620000" cy="4483968"/>
          </a:xfrm>
        </p:spPr>
        <p:txBody>
          <a:bodyPr/>
          <a:lstStyle/>
          <a:p>
            <a:pPr marL="114300" indent="0">
              <a:buNone/>
            </a:pPr>
            <a:endParaRPr lang="en-IN" dirty="0"/>
          </a:p>
        </p:txBody>
      </p:sp>
      <p:pic>
        <p:nvPicPr>
          <p:cNvPr id="1026" name="Picture 2" descr="C:\Users\chawat\Desktop\Jijnasa\Block-diagram-of-the-conventional-NOMA-sys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988840"/>
            <a:ext cx="7414964" cy="31181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hawat\Desktop\Capt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5120" y="5418091"/>
            <a:ext cx="2183827" cy="75058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002A299-E0E4-4A86-8D96-297902FA5F42}"/>
              </a:ext>
            </a:extLst>
          </p:cNvPr>
          <p:cNvSpPr>
            <a:spLocks noGrp="1"/>
          </p:cNvSpPr>
          <p:nvPr>
            <p:ph type="sldNum" sz="quarter" idx="12"/>
          </p:nvPr>
        </p:nvSpPr>
        <p:spPr/>
        <p:txBody>
          <a:bodyPr/>
          <a:lstStyle/>
          <a:p>
            <a:fld id="{21B90BE4-5064-412D-923C-E64999ADEAD0}" type="slidenum">
              <a:rPr lang="en-IN" smtClean="0"/>
              <a:t>6</a:t>
            </a:fld>
            <a:endParaRPr lang="en-IN"/>
          </a:p>
        </p:txBody>
      </p:sp>
    </p:spTree>
    <p:extLst>
      <p:ext uri="{BB962C8B-B14F-4D97-AF65-F5344CB8AC3E}">
        <p14:creationId xmlns:p14="http://schemas.microsoft.com/office/powerpoint/2010/main" val="679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NOMA: System Model</a:t>
            </a:r>
          </a:p>
        </p:txBody>
      </p:sp>
      <p:sp>
        <p:nvSpPr>
          <p:cNvPr id="3" name="Content Placeholder 2"/>
          <p:cNvSpPr>
            <a:spLocks noGrp="1"/>
          </p:cNvSpPr>
          <p:nvPr>
            <p:ph idx="1"/>
          </p:nvPr>
        </p:nvSpPr>
        <p:spPr/>
        <p:txBody>
          <a:bodyPr/>
          <a:lstStyle/>
          <a:p>
            <a:pPr marL="114300" indent="0">
              <a:buNone/>
            </a:pPr>
            <a:r>
              <a:rPr lang="en-IN" dirty="0"/>
              <a:t>Transmitter:</a:t>
            </a:r>
          </a:p>
          <a:p>
            <a:pPr marL="114300" indent="0">
              <a:buNone/>
            </a:pPr>
            <a:endParaRPr lang="en-IN" dirty="0"/>
          </a:p>
          <a:p>
            <a:pPr marL="114300" indent="0">
              <a:buNone/>
            </a:pPr>
            <a:endParaRPr lang="en-IN" dirty="0"/>
          </a:p>
          <a:p>
            <a:pPr marL="114300" indent="0">
              <a:buNone/>
            </a:pPr>
            <a:r>
              <a:rPr lang="en-IN" dirty="0"/>
              <a:t>Receiver:    Successive Interference Cancellation</a:t>
            </a:r>
          </a:p>
        </p:txBody>
      </p:sp>
      <p:pic>
        <p:nvPicPr>
          <p:cNvPr id="4" name="Picture 3" descr="C:\Users\chawat\Desktop\Cap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628800"/>
            <a:ext cx="2183827" cy="7505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chawat\Desktop\Jijnasa\3-s2.0-B9780124051621000095-f09-109-97801240516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30" y="3501008"/>
            <a:ext cx="4151214" cy="254089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1625CFB-F05D-435B-9EE0-88E4A968CC95}"/>
              </a:ext>
            </a:extLst>
          </p:cNvPr>
          <p:cNvSpPr>
            <a:spLocks noGrp="1"/>
          </p:cNvSpPr>
          <p:nvPr>
            <p:ph type="sldNum" sz="quarter" idx="12"/>
          </p:nvPr>
        </p:nvSpPr>
        <p:spPr/>
        <p:txBody>
          <a:bodyPr/>
          <a:lstStyle/>
          <a:p>
            <a:fld id="{21B90BE4-5064-412D-923C-E64999ADEAD0}" type="slidenum">
              <a:rPr lang="en-IN" smtClean="0"/>
              <a:t>7</a:t>
            </a:fld>
            <a:endParaRPr lang="en-IN"/>
          </a:p>
        </p:txBody>
      </p:sp>
    </p:spTree>
    <p:extLst>
      <p:ext uri="{BB962C8B-B14F-4D97-AF65-F5344CB8AC3E}">
        <p14:creationId xmlns:p14="http://schemas.microsoft.com/office/powerpoint/2010/main" val="159591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5028-ED03-44B5-AD2A-77625ECBF3B5}"/>
              </a:ext>
            </a:extLst>
          </p:cNvPr>
          <p:cNvSpPr>
            <a:spLocks noGrp="1"/>
          </p:cNvSpPr>
          <p:nvPr>
            <p:ph type="title"/>
          </p:nvPr>
        </p:nvSpPr>
        <p:spPr/>
        <p:txBody>
          <a:bodyPr/>
          <a:lstStyle/>
          <a:p>
            <a:r>
              <a:rPr lang="en-US" dirty="0"/>
              <a:t>NOMA: Channel Estimation</a:t>
            </a:r>
            <a:endParaRPr lang="en-IN" dirty="0"/>
          </a:p>
        </p:txBody>
      </p:sp>
      <p:sp>
        <p:nvSpPr>
          <p:cNvPr id="3" name="Content Placeholder 2">
            <a:extLst>
              <a:ext uri="{FF2B5EF4-FFF2-40B4-BE49-F238E27FC236}">
                <a16:creationId xmlns:a16="http://schemas.microsoft.com/office/drawing/2014/main" id="{0D5C7BE1-12A7-4120-BC30-DD2E6126EB2E}"/>
              </a:ext>
            </a:extLst>
          </p:cNvPr>
          <p:cNvSpPr>
            <a:spLocks noGrp="1"/>
          </p:cNvSpPr>
          <p:nvPr>
            <p:ph idx="1"/>
          </p:nvPr>
        </p:nvSpPr>
        <p:spPr/>
        <p:txBody>
          <a:bodyPr>
            <a:normAutofit fontScale="92500" lnSpcReduction="10000"/>
          </a:bodyPr>
          <a:lstStyle/>
          <a:p>
            <a:r>
              <a:rPr lang="en-IN" dirty="0"/>
              <a:t> Most wireless systems use pilot-based training signals to perform channel estimation.  	</a:t>
            </a:r>
          </a:p>
          <a:p>
            <a:r>
              <a:rPr lang="en-IN" dirty="0"/>
              <a:t> Based on the channel condition, power is allocated to different users. </a:t>
            </a:r>
          </a:p>
          <a:p>
            <a:r>
              <a:rPr lang="en-IN" dirty="0"/>
              <a:t> In this project, we will try to solve both the channel estimation and power allocation in one go. </a:t>
            </a:r>
          </a:p>
          <a:p>
            <a:r>
              <a:rPr lang="en-IN" dirty="0"/>
              <a:t> For a two user (U1 &amp; U2) SISO downlink NOMA system, where U1 has strong channel conditions while U2 has a bad channel. </a:t>
            </a:r>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r>
              <a:rPr lang="en-IN" dirty="0"/>
              <a:t>	 is an unknown vector to be designed </a:t>
            </a:r>
            <a:r>
              <a:rPr lang="en-IN" baseline="30000" dirty="0"/>
              <a:t>.</a:t>
            </a:r>
            <a:br>
              <a:rPr lang="en-IN" dirty="0"/>
            </a:br>
            <a:endParaRPr lang="en-IN" dirty="0"/>
          </a:p>
        </p:txBody>
      </p:sp>
      <p:sp>
        <p:nvSpPr>
          <p:cNvPr id="4" name="Slide Number Placeholder 3">
            <a:extLst>
              <a:ext uri="{FF2B5EF4-FFF2-40B4-BE49-F238E27FC236}">
                <a16:creationId xmlns:a16="http://schemas.microsoft.com/office/drawing/2014/main" id="{2D133050-6B55-4197-9CE2-9CDDE459690D}"/>
              </a:ext>
            </a:extLst>
          </p:cNvPr>
          <p:cNvSpPr>
            <a:spLocks noGrp="1"/>
          </p:cNvSpPr>
          <p:nvPr>
            <p:ph type="sldNum" sz="quarter" idx="12"/>
          </p:nvPr>
        </p:nvSpPr>
        <p:spPr/>
        <p:txBody>
          <a:bodyPr/>
          <a:lstStyle/>
          <a:p>
            <a:fld id="{21B90BE4-5064-412D-923C-E64999ADEAD0}" type="slidenum">
              <a:rPr lang="en-IN" smtClean="0"/>
              <a:t>8</a:t>
            </a:fld>
            <a:endParaRPr lang="en-IN"/>
          </a:p>
        </p:txBody>
      </p:sp>
      <p:pic>
        <p:nvPicPr>
          <p:cNvPr id="8" name="Picture 7">
            <a:extLst>
              <a:ext uri="{FF2B5EF4-FFF2-40B4-BE49-F238E27FC236}">
                <a16:creationId xmlns:a16="http://schemas.microsoft.com/office/drawing/2014/main" id="{29D746A1-AE06-453B-B851-ECD2CB035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988840"/>
            <a:ext cx="1695687" cy="362001"/>
          </a:xfrm>
          <a:prstGeom prst="rect">
            <a:avLst/>
          </a:prstGeom>
        </p:spPr>
      </p:pic>
      <p:pic>
        <p:nvPicPr>
          <p:cNvPr id="10" name="Picture 9">
            <a:extLst>
              <a:ext uri="{FF2B5EF4-FFF2-40B4-BE49-F238E27FC236}">
                <a16:creationId xmlns:a16="http://schemas.microsoft.com/office/drawing/2014/main" id="{F9BD3161-125A-47B7-845F-F3F9B0D6B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059422"/>
            <a:ext cx="6649378" cy="895475"/>
          </a:xfrm>
          <a:prstGeom prst="rect">
            <a:avLst/>
          </a:prstGeom>
        </p:spPr>
      </p:pic>
      <p:pic>
        <p:nvPicPr>
          <p:cNvPr id="12" name="Picture 11">
            <a:extLst>
              <a:ext uri="{FF2B5EF4-FFF2-40B4-BE49-F238E27FC236}">
                <a16:creationId xmlns:a16="http://schemas.microsoft.com/office/drawing/2014/main" id="{503B0F70-D43C-4D5E-8C69-5A98F8B25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052" y="5353953"/>
            <a:ext cx="409632" cy="323895"/>
          </a:xfrm>
          <a:prstGeom prst="rect">
            <a:avLst/>
          </a:prstGeom>
        </p:spPr>
      </p:pic>
    </p:spTree>
    <p:extLst>
      <p:ext uri="{BB962C8B-B14F-4D97-AF65-F5344CB8AC3E}">
        <p14:creationId xmlns:p14="http://schemas.microsoft.com/office/powerpoint/2010/main" val="404831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C816-7D83-42E5-9E3A-49417142EF3D}"/>
              </a:ext>
            </a:extLst>
          </p:cNvPr>
          <p:cNvSpPr>
            <a:spLocks noGrp="1"/>
          </p:cNvSpPr>
          <p:nvPr>
            <p:ph type="title"/>
          </p:nvPr>
        </p:nvSpPr>
        <p:spPr/>
        <p:txBody>
          <a:bodyPr/>
          <a:lstStyle/>
          <a:p>
            <a:r>
              <a:rPr lang="en-US" dirty="0"/>
              <a:t>NOMA : Channel Estimation</a:t>
            </a:r>
            <a:endParaRPr lang="en-IN" dirty="0"/>
          </a:p>
        </p:txBody>
      </p:sp>
      <p:sp>
        <p:nvSpPr>
          <p:cNvPr id="3" name="Content Placeholder 2">
            <a:extLst>
              <a:ext uri="{FF2B5EF4-FFF2-40B4-BE49-F238E27FC236}">
                <a16:creationId xmlns:a16="http://schemas.microsoft.com/office/drawing/2014/main" id="{CFE677EA-0CB4-42EE-9DD7-81FBED87E85E}"/>
              </a:ext>
            </a:extLst>
          </p:cNvPr>
          <p:cNvSpPr>
            <a:spLocks noGrp="1"/>
          </p:cNvSpPr>
          <p:nvPr>
            <p:ph idx="1"/>
          </p:nvPr>
        </p:nvSpPr>
        <p:spPr/>
        <p:txBody>
          <a:bodyPr/>
          <a:lstStyle/>
          <a:p>
            <a:r>
              <a:rPr lang="en-IN" dirty="0"/>
              <a:t> At U1, the system needs to decode the signal containing information for U2 by performing SIC before detecting its own signal </a:t>
            </a:r>
          </a:p>
          <a:p>
            <a:pPr marL="114300" indent="0">
              <a:buNone/>
            </a:pPr>
            <a:r>
              <a:rPr lang="en-IN" dirty="0"/>
              <a:t>	</a:t>
            </a:r>
          </a:p>
          <a:p>
            <a:pPr marL="114300" indent="0">
              <a:buNone/>
            </a:pPr>
            <a:endParaRPr lang="en-IN" dirty="0"/>
          </a:p>
          <a:p>
            <a:pPr marL="114300" indent="0">
              <a:buNone/>
            </a:pPr>
            <a:endParaRPr lang="en-IN" dirty="0"/>
          </a:p>
          <a:p>
            <a:pPr marL="114300" indent="0">
              <a:buNone/>
            </a:pPr>
            <a:endParaRPr lang="en-IN" dirty="0"/>
          </a:p>
          <a:p>
            <a:r>
              <a:rPr lang="en-IN" dirty="0"/>
              <a:t>The signal to interference and noise ratio (SINR) is given by:</a:t>
            </a:r>
          </a:p>
          <a:p>
            <a:pPr marL="114300" indent="0">
              <a:buNone/>
            </a:pPr>
            <a:r>
              <a:rPr lang="en-IN" dirty="0"/>
              <a:t>	</a:t>
            </a:r>
          </a:p>
          <a:p>
            <a:pPr marL="114300" indent="0">
              <a:buNone/>
            </a:pPr>
            <a:endParaRPr lang="en-IN" dirty="0"/>
          </a:p>
        </p:txBody>
      </p:sp>
      <p:sp>
        <p:nvSpPr>
          <p:cNvPr id="4" name="Slide Number Placeholder 3">
            <a:extLst>
              <a:ext uri="{FF2B5EF4-FFF2-40B4-BE49-F238E27FC236}">
                <a16:creationId xmlns:a16="http://schemas.microsoft.com/office/drawing/2014/main" id="{DA752B70-D0F4-479A-BD0A-AA22A3886B24}"/>
              </a:ext>
            </a:extLst>
          </p:cNvPr>
          <p:cNvSpPr>
            <a:spLocks noGrp="1"/>
          </p:cNvSpPr>
          <p:nvPr>
            <p:ph type="sldNum" sz="quarter" idx="12"/>
          </p:nvPr>
        </p:nvSpPr>
        <p:spPr/>
        <p:txBody>
          <a:bodyPr/>
          <a:lstStyle/>
          <a:p>
            <a:fld id="{21B90BE4-5064-412D-923C-E64999ADEAD0}" type="slidenum">
              <a:rPr lang="en-IN" smtClean="0"/>
              <a:t>9</a:t>
            </a:fld>
            <a:endParaRPr lang="en-IN"/>
          </a:p>
        </p:txBody>
      </p:sp>
      <p:pic>
        <p:nvPicPr>
          <p:cNvPr id="6" name="Picture 5">
            <a:extLst>
              <a:ext uri="{FF2B5EF4-FFF2-40B4-BE49-F238E27FC236}">
                <a16:creationId xmlns:a16="http://schemas.microsoft.com/office/drawing/2014/main" id="{4A003684-DB8F-41FD-A6E0-39A7E1E76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80928"/>
            <a:ext cx="6563641" cy="1533739"/>
          </a:xfrm>
          <a:prstGeom prst="rect">
            <a:avLst/>
          </a:prstGeom>
        </p:spPr>
      </p:pic>
      <p:pic>
        <p:nvPicPr>
          <p:cNvPr id="8" name="Picture 7">
            <a:extLst>
              <a:ext uri="{FF2B5EF4-FFF2-40B4-BE49-F238E27FC236}">
                <a16:creationId xmlns:a16="http://schemas.microsoft.com/office/drawing/2014/main" id="{0EE25B80-16B7-4522-B4B2-88A1077C2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37" y="4845828"/>
            <a:ext cx="6296904" cy="1057423"/>
          </a:xfrm>
          <a:prstGeom prst="rect">
            <a:avLst/>
          </a:prstGeom>
        </p:spPr>
      </p:pic>
    </p:spTree>
    <p:extLst>
      <p:ext uri="{BB962C8B-B14F-4D97-AF65-F5344CB8AC3E}">
        <p14:creationId xmlns:p14="http://schemas.microsoft.com/office/powerpoint/2010/main" val="1760839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1436</TotalTime>
  <Words>1184</Words>
  <Application>Microsoft Office PowerPoint</Application>
  <PresentationFormat>On-screen Show (4:3)</PresentationFormat>
  <Paragraphs>122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vt:lpstr>
      <vt:lpstr>Maiandra GD</vt:lpstr>
      <vt:lpstr>Adjacency</vt:lpstr>
      <vt:lpstr>“Optimal Power Allocation and Channel Estimation in NOMA based Wireless Systems”</vt:lpstr>
      <vt:lpstr>Contents</vt:lpstr>
      <vt:lpstr>Introduction</vt:lpstr>
      <vt:lpstr>Literature Survey</vt:lpstr>
      <vt:lpstr>PowerPoint Presentation</vt:lpstr>
      <vt:lpstr>NOMA Block Diagram</vt:lpstr>
      <vt:lpstr>NOMA: System Model</vt:lpstr>
      <vt:lpstr>NOMA: Channel Estimation</vt:lpstr>
      <vt:lpstr>NOMA : Channel Estimation</vt:lpstr>
      <vt:lpstr>NOMA : Channel Estimation</vt:lpstr>
      <vt:lpstr>NOMA: Power Allocation</vt:lpstr>
      <vt:lpstr>Software Requirement</vt:lpstr>
      <vt:lpstr>Problem Statement and Methodology</vt:lpstr>
      <vt:lpstr>Applications and Advantages</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Power Allocation and Channel Estimation in NOMA based Wireless Systems”</dc:title>
  <dc:creator>Windows User</dc:creator>
  <cp:lastModifiedBy>Saishree Gaonkar</cp:lastModifiedBy>
  <cp:revision>31</cp:revision>
  <dcterms:created xsi:type="dcterms:W3CDTF">2019-10-09T08:33:17Z</dcterms:created>
  <dcterms:modified xsi:type="dcterms:W3CDTF">2019-10-10T10:04:37Z</dcterms:modified>
</cp:coreProperties>
</file>