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27"/>
  </p:notesMasterIdLst>
  <p:sldIdLst>
    <p:sldId id="256" r:id="rId2"/>
    <p:sldId id="260" r:id="rId3"/>
    <p:sldId id="261" r:id="rId4"/>
    <p:sldId id="257" r:id="rId5"/>
    <p:sldId id="276" r:id="rId6"/>
    <p:sldId id="262" r:id="rId7"/>
    <p:sldId id="277" r:id="rId8"/>
    <p:sldId id="270" r:id="rId9"/>
    <p:sldId id="265" r:id="rId10"/>
    <p:sldId id="275" r:id="rId11"/>
    <p:sldId id="278" r:id="rId12"/>
    <p:sldId id="267" r:id="rId13"/>
    <p:sldId id="279" r:id="rId14"/>
    <p:sldId id="268" r:id="rId15"/>
    <p:sldId id="269" r:id="rId16"/>
    <p:sldId id="273" r:id="rId17"/>
    <p:sldId id="280" r:id="rId18"/>
    <p:sldId id="259" r:id="rId19"/>
    <p:sldId id="281" r:id="rId20"/>
    <p:sldId id="271" r:id="rId21"/>
    <p:sldId id="272" r:id="rId22"/>
    <p:sldId id="282" r:id="rId23"/>
    <p:sldId id="283" r:id="rId24"/>
    <p:sldId id="274" r:id="rId25"/>
    <p:sldId id="258" r:id="rId2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104" y="-7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88731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  <p:pic>
        <p:nvPicPr>
          <p:cNvPr id="12" name="Shape 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77537" y="320974"/>
            <a:ext cx="2188924" cy="20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  <p:pic>
        <p:nvPicPr>
          <p:cNvPr id="17" name="Shape 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389825"/>
            <a:ext cx="2007225" cy="4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/>
          <p:nvPr/>
        </p:nvSpPr>
        <p:spPr>
          <a:xfrm>
            <a:off x="2129875" y="6445400"/>
            <a:ext cx="4672500" cy="323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zh-CN"/>
              <a:t>北京/上海/广州 </a:t>
            </a:r>
            <a:r>
              <a:rPr lang="zh-CN">
                <a:solidFill>
                  <a:schemeClr val="dk1"/>
                </a:solidFill>
              </a:rPr>
              <a:t>0xFF    </a:t>
            </a:r>
            <a:r>
              <a:rPr lang="zh-CN" i="1">
                <a:solidFill>
                  <a:schemeClr val="dk1"/>
                </a:solidFill>
              </a:rPr>
              <a:t>Life's pathetic, go Pythonic!</a:t>
            </a:r>
          </a:p>
          <a:p>
            <a:pPr>
              <a:spcBef>
                <a:spcPts val="0"/>
              </a:spcBef>
              <a:buNone/>
            </a:pPr>
            <a:r>
              <a:rPr lang="zh-CN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zh-CN" sz="1300">
                <a:solidFill>
                  <a:schemeClr val="dk1"/>
                </a:solidFill>
              </a:rPr>
              <a:t>‹#›</a:t>
            </a:fld>
            <a:endParaRPr lang="zh-C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shengqi158@163.co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Python</a:t>
            </a:r>
            <a:r>
              <a:rPr lang="zh-CN" altLang="en-US" dirty="0" smtClean="0"/>
              <a:t>安全编码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自动审计</a:t>
            </a:r>
            <a:endParaRPr lang="zh-CN" dirty="0"/>
          </a:p>
        </p:txBody>
      </p:sp>
      <p:sp>
        <p:nvSpPr>
          <p:cNvPr id="34" name="Shape 34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lang="zh-CN" dirty="0"/>
          </a:p>
          <a:p>
            <a:pPr>
              <a:spcBef>
                <a:spcPts val="0"/>
              </a:spcBef>
              <a:buNone/>
            </a:pPr>
            <a:r>
              <a:rPr lang="en-US" altLang="zh-CN" dirty="0" err="1"/>
              <a:t>xxlegend</a:t>
            </a:r>
            <a:endParaRPr lang="zh-C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/>
              <a:t>代码</a:t>
            </a:r>
            <a:r>
              <a:rPr lang="zh-CN" altLang="en-US" dirty="0" smtClean="0"/>
              <a:t>注入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altLang="zh-CN" sz="2400" dirty="0" err="1"/>
              <a:t>p</a:t>
            </a:r>
            <a:r>
              <a:rPr lang="en-US" altLang="zh-CN" sz="2400" dirty="0" err="1" smtClean="0"/>
              <a:t>ickle.loads</a:t>
            </a:r>
            <a:r>
              <a:rPr lang="zh-CN" altLang="en-US" sz="2400" dirty="0" smtClean="0"/>
              <a:t>利用代码：</a:t>
            </a:r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48880"/>
            <a:ext cx="53816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03517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对策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严格验证参数范围，非法字符直接返回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ast.literal_eval</a:t>
            </a:r>
            <a:r>
              <a:rPr lang="en-US" altLang="zh-CN" sz="2400" dirty="0" smtClean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推荐使用</a:t>
            </a:r>
            <a:r>
              <a:rPr lang="en-US" altLang="zh-CN" sz="2400" dirty="0" err="1" smtClean="0"/>
              <a:t>json</a:t>
            </a:r>
            <a:r>
              <a:rPr lang="zh-CN" altLang="en-US" sz="2400" dirty="0" smtClean="0"/>
              <a:t>格式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sz="2400" dirty="0"/>
          </a:p>
        </p:txBody>
      </p:sp>
    </p:spTree>
    <p:extLst>
      <p:ext uri="{BB962C8B-B14F-4D97-AF65-F5344CB8AC3E}">
        <p14:creationId xmlns:p14="http://schemas.microsoft.com/office/powerpoint/2010/main" val="35799866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路径穿越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CN" altLang="en-US" sz="2400" dirty="0" smtClean="0"/>
              <a:t>原因：由于路径参数可控导致任意文件下载，删除，写入，覆盖</a:t>
            </a:r>
            <a:endParaRPr lang="en-US" altLang="zh-CN" sz="2400" dirty="0" smtClean="0"/>
          </a:p>
          <a:p>
            <a:r>
              <a:rPr lang="zh-CN" altLang="en-US" sz="2400" dirty="0" smtClean="0"/>
              <a:t>错误示例：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068960"/>
            <a:ext cx="473392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4957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对策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严格验证参数范围，非法字符直接返回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过滤</a:t>
            </a:r>
            <a:r>
              <a:rPr lang="en-US" altLang="zh-CN" sz="2400" dirty="0" smtClean="0"/>
              <a:t>..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字符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示例：</a:t>
            </a:r>
            <a:r>
              <a:rPr lang="en-US" altLang="zh-CN" sz="2400" dirty="0" err="1" smtClean="0"/>
              <a:t>django</a:t>
            </a:r>
            <a:r>
              <a:rPr lang="en-US" altLang="zh-CN" sz="2400" dirty="0" err="1" smtClean="0"/>
              <a:t>.views.static</a:t>
            </a:r>
            <a:r>
              <a:rPr lang="zh-CN" altLang="en-US" sz="2400" dirty="0" smtClean="0"/>
              <a:t>示范代码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924944"/>
            <a:ext cx="500062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25887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任意文件上传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）只在</a:t>
            </a:r>
            <a:r>
              <a:rPr lang="en-US" altLang="zh-CN" sz="2400" dirty="0" err="1" smtClean="0"/>
              <a:t>js</a:t>
            </a:r>
            <a:r>
              <a:rPr lang="zh-CN" altLang="en-US" sz="2400" dirty="0" smtClean="0"/>
              <a:t>端判断，未在后端验证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）未限定后缀，或者后缀黑名单，导致恶意文件上传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）未给文件重命名，导致上传文件名可猜测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/>
              <a:t>4</a:t>
            </a:r>
            <a:r>
              <a:rPr lang="zh-CN" altLang="en-US" sz="2400" dirty="0" smtClean="0"/>
              <a:t>）未限定大小，导致</a:t>
            </a:r>
            <a:r>
              <a:rPr lang="en-US" altLang="zh-CN" sz="2400" dirty="0" err="1" smtClean="0"/>
              <a:t>ddos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8884957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XXE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CN" altLang="en-US" sz="2400" dirty="0" smtClean="0"/>
              <a:t>原因：</a:t>
            </a:r>
            <a:r>
              <a:rPr lang="en-US" altLang="zh-CN" sz="2400" dirty="0" smtClean="0"/>
              <a:t>libxml2.9</a:t>
            </a:r>
            <a:r>
              <a:rPr lang="zh-CN" altLang="en-US" sz="2400" dirty="0" smtClean="0"/>
              <a:t>以下默认导入外部实体，</a:t>
            </a:r>
            <a:r>
              <a:rPr lang="en-US" altLang="zh-CN" sz="2400" dirty="0" err="1" smtClean="0"/>
              <a:t>lxml</a:t>
            </a:r>
            <a:r>
              <a:rPr lang="zh-CN" altLang="en-US" sz="2400" dirty="0" smtClean="0"/>
              <a:t>中默认采用</a:t>
            </a:r>
            <a:r>
              <a:rPr lang="en-US" altLang="zh-CN" sz="2400" dirty="0" err="1" smtClean="0"/>
              <a:t>XMLParser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注意两个关键参数，</a:t>
            </a:r>
            <a:r>
              <a:rPr lang="en-US" altLang="zh-CN" sz="2400" dirty="0" err="1" smtClean="0"/>
              <a:t>resolve_entities</a:t>
            </a:r>
            <a:r>
              <a:rPr lang="en-US" altLang="zh-CN" sz="2400" dirty="0" smtClean="0"/>
              <a:t>=True</a:t>
            </a:r>
            <a:r>
              <a:rPr lang="zh-CN" altLang="en-US" sz="2400" dirty="0" smtClean="0"/>
              <a:t>会导致解析外部实体，</a:t>
            </a:r>
            <a:r>
              <a:rPr lang="en-US" altLang="zh-CN" sz="2400" dirty="0" err="1" smtClean="0"/>
              <a:t>no_network</a:t>
            </a:r>
            <a:r>
              <a:rPr lang="en-US" altLang="zh-CN" sz="2400" dirty="0" smtClean="0"/>
              <a:t>=True</a:t>
            </a:r>
            <a:r>
              <a:rPr lang="zh-CN" altLang="en-US" sz="2400" dirty="0" smtClean="0"/>
              <a:t>则限制不能将数据导出到外部，会导致一些</a:t>
            </a:r>
            <a:r>
              <a:rPr lang="en-US" altLang="zh-CN" sz="2400" dirty="0" err="1" smtClean="0"/>
              <a:t>ssrf</a:t>
            </a:r>
            <a:r>
              <a:rPr lang="zh-CN" altLang="en-US" sz="2400" dirty="0" smtClean="0"/>
              <a:t>问题。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err="1" smtClean="0"/>
              <a:t>Xml.dom.minidom,xml.etree.ElementTree</a:t>
            </a:r>
            <a:r>
              <a:rPr lang="zh-CN" altLang="en-US" sz="2400" dirty="0" smtClean="0"/>
              <a:t>不受影响</a:t>
            </a:r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92896"/>
            <a:ext cx="514350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4957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XXE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CN" altLang="en-US" sz="2400" dirty="0" smtClean="0"/>
              <a:t>错误示例：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3" y="2276872"/>
            <a:ext cx="490537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4636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对策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升级</a:t>
            </a:r>
            <a:r>
              <a:rPr lang="en-US" altLang="zh-CN" sz="2400" dirty="0" err="1" smtClean="0"/>
              <a:t>libxml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2.9</a:t>
            </a:r>
            <a:r>
              <a:rPr lang="zh-CN" altLang="en-US" sz="2400" dirty="0" smtClean="0"/>
              <a:t>或者以上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XMLParser</a:t>
            </a:r>
            <a:r>
              <a:rPr lang="zh-CN" altLang="en-US" sz="2400" dirty="0" smtClean="0"/>
              <a:t>的过程中设置</a:t>
            </a:r>
            <a:r>
              <a:rPr lang="en-US" altLang="zh-CN" sz="2400" dirty="0" err="1" smtClean="0"/>
              <a:t>resolve_entities</a:t>
            </a:r>
            <a:r>
              <a:rPr lang="en-US" altLang="zh-CN" sz="2400" dirty="0" smtClean="0"/>
              <a:t>=False</a:t>
            </a:r>
          </a:p>
          <a:p>
            <a:endParaRPr lang="en-US" altLang="zh-CN" sz="2400" dirty="0" smtClean="0"/>
          </a:p>
          <a:p>
            <a:endParaRPr lang="zh-CN" sz="2400" dirty="0"/>
          </a:p>
        </p:txBody>
      </p:sp>
    </p:spTree>
    <p:extLst>
      <p:ext uri="{BB962C8B-B14F-4D97-AF65-F5344CB8AC3E}">
        <p14:creationId xmlns:p14="http://schemas.microsoft.com/office/powerpoint/2010/main" val="210303068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不安全的封装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3200" dirty="0" err="1" smtClean="0"/>
              <a:t>eval</a:t>
            </a:r>
            <a:r>
              <a:rPr lang="zh-CN" altLang="en-US" sz="3200" dirty="0" smtClean="0"/>
              <a:t>封装不彻底，仅将</a:t>
            </a:r>
            <a:r>
              <a:rPr lang="en-US" altLang="zh-CN" sz="3200" dirty="0" smtClean="0"/>
              <a:t>__</a:t>
            </a:r>
            <a:r>
              <a:rPr lang="en-US" altLang="zh-CN" sz="3200" dirty="0" err="1" smtClean="0"/>
              <a:t>builtings</a:t>
            </a:r>
            <a:r>
              <a:rPr lang="en-US" altLang="zh-CN" sz="3200" dirty="0" smtClean="0"/>
              <a:t>__</a:t>
            </a:r>
            <a:r>
              <a:rPr lang="zh-CN" altLang="en-US" sz="3200" dirty="0" smtClean="0"/>
              <a:t>置为空</a:t>
            </a:r>
            <a:endParaRPr lang="en-US" altLang="zh-CN" sz="32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3200" dirty="0"/>
              <a:t>原理</a:t>
            </a:r>
            <a:r>
              <a:rPr lang="zh-CN" altLang="en-US" sz="3200" dirty="0" smtClean="0"/>
              <a:t>：</a:t>
            </a:r>
            <a:endParaRPr lang="en-US" altLang="zh-CN" sz="3200" dirty="0" smtClean="0"/>
          </a:p>
          <a:p>
            <a:pPr>
              <a:spcBef>
                <a:spcPts val="0"/>
              </a:spcBef>
              <a:buNone/>
            </a:pPr>
            <a:endParaRPr lang="en-US" altLang="zh-CN" sz="3200" dirty="0" smtClean="0"/>
          </a:p>
          <a:p>
            <a:pPr>
              <a:spcBef>
                <a:spcPts val="0"/>
              </a:spcBef>
              <a:buNone/>
            </a:pPr>
            <a:endParaRPr lang="en-US" altLang="zh-CN" sz="3200" dirty="0"/>
          </a:p>
          <a:p>
            <a:pPr>
              <a:spcBef>
                <a:spcPts val="0"/>
              </a:spcBef>
              <a:buNone/>
            </a:pPr>
            <a:endParaRPr lang="en-US" altLang="zh-CN" sz="3200" dirty="0" smtClean="0"/>
          </a:p>
          <a:p>
            <a:pPr>
              <a:spcBef>
                <a:spcPts val="0"/>
              </a:spcBef>
              <a:buNone/>
            </a:pPr>
            <a:endParaRPr lang="en-US" altLang="zh-CN" sz="3200" dirty="0"/>
          </a:p>
          <a:p>
            <a:pPr>
              <a:spcBef>
                <a:spcPts val="0"/>
              </a:spcBef>
              <a:buNone/>
            </a:pPr>
            <a:endParaRPr lang="en-US" altLang="zh-CN" sz="32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3200" dirty="0" smtClean="0"/>
              <a:t>执行命令接口封装不彻底，仅过滤部分</a:t>
            </a:r>
            <a:r>
              <a:rPr lang="en-US" altLang="zh-CN" sz="3200" dirty="0" smtClean="0"/>
              <a:t>shell</a:t>
            </a:r>
            <a:r>
              <a:rPr lang="zh-CN" altLang="en-US" sz="3200" dirty="0" smtClean="0"/>
              <a:t>元字符</a:t>
            </a:r>
            <a:endParaRPr lang="zh-CN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420888"/>
            <a:ext cx="4924425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372906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对策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CN" altLang="en-US" sz="2400" dirty="0" smtClean="0"/>
              <a:t>尽量使用</a:t>
            </a:r>
            <a:r>
              <a:rPr lang="en-US" altLang="zh-CN" sz="2400" dirty="0" err="1" smtClean="0"/>
              <a:t>owasp</a:t>
            </a:r>
            <a:r>
              <a:rPr lang="zh-CN" altLang="en-US" sz="2400" dirty="0" smtClean="0"/>
              <a:t>推荐的</a:t>
            </a:r>
            <a:r>
              <a:rPr lang="en-US" altLang="zh-CN" sz="2400" dirty="0" err="1" smtClean="0"/>
              <a:t>api</a:t>
            </a:r>
            <a:r>
              <a:rPr lang="zh-CN" altLang="en-US" sz="2400" dirty="0" smtClean="0"/>
              <a:t>接口</a:t>
            </a:r>
            <a:endParaRPr lang="en-US" altLang="zh-CN" sz="2400" dirty="0" smtClean="0"/>
          </a:p>
          <a:p>
            <a:r>
              <a:rPr lang="zh-CN" altLang="en-US" sz="2400" dirty="0" smtClean="0"/>
              <a:t>封装要全面</a:t>
            </a:r>
            <a:endParaRPr lang="en-US" altLang="zh-CN" sz="2400" dirty="0" smtClean="0"/>
          </a:p>
          <a:p>
            <a:endParaRPr lang="zh-CN" sz="2400" dirty="0"/>
          </a:p>
        </p:txBody>
      </p:sp>
    </p:spTree>
    <p:extLst>
      <p:ext uri="{BB962C8B-B14F-4D97-AF65-F5344CB8AC3E}">
        <p14:creationId xmlns:p14="http://schemas.microsoft.com/office/powerpoint/2010/main" val="243008254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 err="1" smtClean="0"/>
              <a:t>Sql</a:t>
            </a:r>
            <a:r>
              <a:rPr lang="zh-CN" altLang="en-US" dirty="0" smtClean="0"/>
              <a:t>注入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CN" altLang="en-US" sz="2400" dirty="0" smtClean="0"/>
              <a:t>原因：一般都是绕过框架的防护直接拼接数据字段操作数据导致</a:t>
            </a:r>
            <a:endParaRPr lang="en-US" altLang="zh-CN" sz="2400" dirty="0" smtClean="0"/>
          </a:p>
          <a:p>
            <a:r>
              <a:rPr lang="zh-CN" altLang="en-US" sz="2400" dirty="0" smtClean="0"/>
              <a:t>常见注入接口：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en-US" altLang="zh-CN" sz="2400" dirty="0" err="1" smtClean="0"/>
              <a:t>django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raw()</a:t>
            </a:r>
            <a:r>
              <a:rPr lang="zh-CN" altLang="en-US" sz="2400" dirty="0" smtClean="0"/>
              <a:t>方法</a:t>
            </a:r>
            <a:r>
              <a:rPr lang="en-US" altLang="zh-CN" sz="2400" dirty="0" smtClean="0"/>
              <a:t>,execute()</a:t>
            </a:r>
            <a:r>
              <a:rPr lang="zh-CN" altLang="en-US" sz="2400" dirty="0" smtClean="0"/>
              <a:t>方法</a:t>
            </a:r>
            <a:r>
              <a:rPr lang="en-US" altLang="zh-CN" sz="2400" dirty="0" smtClean="0"/>
              <a:t>,extra()</a:t>
            </a:r>
            <a:r>
              <a:rPr lang="zh-CN" altLang="en-US" sz="2400" dirty="0" smtClean="0"/>
              <a:t>方法</a:t>
            </a:r>
            <a:r>
              <a:rPr lang="en-US" altLang="zh-CN" sz="2400" dirty="0" smtClean="0"/>
              <a:t>where</a:t>
            </a:r>
            <a:r>
              <a:rPr lang="zh-CN" altLang="en-US" sz="2400" dirty="0" smtClean="0"/>
              <a:t>处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）直接调用</a:t>
            </a:r>
            <a:r>
              <a:rPr lang="en-US" altLang="zh-CN" sz="2400" dirty="0" smtClean="0"/>
              <a:t>psycopg2</a:t>
            </a:r>
            <a:r>
              <a:rPr lang="zh-CN" altLang="en-US" sz="2400" dirty="0" smtClean="0"/>
              <a:t>或其他底层接口</a:t>
            </a:r>
            <a:endParaRPr lang="en-US" altLang="zh-CN" sz="2400" dirty="0" smtClean="0"/>
          </a:p>
          <a:p>
            <a:r>
              <a:rPr lang="zh-CN" altLang="en-US" sz="2400" dirty="0" smtClean="0"/>
              <a:t>错误示例：</a:t>
            </a:r>
            <a:endParaRPr lang="en-US" altLang="zh-CN" sz="2400" dirty="0" smtClean="0"/>
          </a:p>
          <a:p>
            <a:endParaRPr lang="zh-CN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691619"/>
            <a:ext cx="5334000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2616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自动审计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语法树：利用</a:t>
            </a:r>
            <a:r>
              <a:rPr lang="en-US" altLang="zh-CN" sz="3200" dirty="0" smtClean="0"/>
              <a:t>python</a:t>
            </a:r>
            <a:r>
              <a:rPr lang="zh-CN" altLang="en-US" sz="3200" dirty="0" smtClean="0"/>
              <a:t>的静态分析模块</a:t>
            </a:r>
            <a:r>
              <a:rPr lang="en-US" altLang="zh-CN" sz="3200" dirty="0" err="1" smtClean="0"/>
              <a:t>ast</a:t>
            </a:r>
            <a:endParaRPr lang="en-US" altLang="zh-CN" sz="3200" dirty="0" smtClean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基本原理：危险函数</a:t>
            </a:r>
            <a:r>
              <a:rPr lang="en-US" altLang="zh-CN" sz="3200" dirty="0" smtClean="0"/>
              <a:t>+</a:t>
            </a:r>
            <a:r>
              <a:rPr lang="zh-CN" altLang="en-US" sz="3200" dirty="0"/>
              <a:t>可控</a:t>
            </a:r>
            <a:r>
              <a:rPr lang="zh-CN" altLang="en-US" sz="3200" dirty="0" smtClean="0"/>
              <a:t>参数</a:t>
            </a:r>
            <a:endParaRPr lang="en-US" altLang="zh-CN" sz="3200" dirty="0" smtClean="0"/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过程：</a:t>
            </a:r>
            <a:endParaRPr lang="en-US" altLang="zh-CN" sz="3200" dirty="0" smtClean="0"/>
          </a:p>
          <a:p>
            <a:pPr marL="457200" lvl="3" indent="-4572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递归遍历语法树，分析每个函数执行的语句，得到可控参数列表</a:t>
            </a:r>
            <a:endParaRPr lang="en-US" altLang="zh-CN" sz="2000" dirty="0" smtClean="0"/>
          </a:p>
          <a:p>
            <a:pPr marL="457200" lvl="3" indent="-4572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判断执行的语句是否有危险函数</a:t>
            </a:r>
            <a:endParaRPr lang="en-US" altLang="zh-CN" sz="2000" dirty="0" smtClean="0"/>
          </a:p>
          <a:p>
            <a:pPr marL="457200" lvl="3" indent="-4572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如果有危险函数，分析其参数是否在可控列表之中</a:t>
            </a:r>
            <a:endParaRPr lang="en-US" altLang="zh-CN" sz="2000" dirty="0" smtClean="0"/>
          </a:p>
          <a:p>
            <a:pPr marL="457200" lvl="3" indent="-457200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符合这两个条件则认为是新的危险函数</a:t>
            </a:r>
            <a:endParaRPr lang="en-US" altLang="zh-CN" sz="2000" dirty="0" smtClean="0"/>
          </a:p>
          <a:p>
            <a:pPr>
              <a:spcBef>
                <a:spcPts val="0"/>
              </a:spcBef>
              <a:buNone/>
            </a:pPr>
            <a:endParaRPr lang="zh-CN" sz="3200" dirty="0"/>
          </a:p>
        </p:txBody>
      </p:sp>
    </p:spTree>
    <p:extLst>
      <p:ext uri="{BB962C8B-B14F-4D97-AF65-F5344CB8AC3E}">
        <p14:creationId xmlns:p14="http://schemas.microsoft.com/office/powerpoint/2010/main" val="84204506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自动审计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sz="3200" dirty="0" smtClean="0"/>
              <a:t>如何得到可控参数？</a:t>
            </a:r>
            <a:endParaRPr lang="en-US" altLang="zh-CN" sz="3200" dirty="0" smtClean="0"/>
          </a:p>
          <a:p>
            <a:pPr>
              <a:spcBef>
                <a:spcPts val="0"/>
              </a:spcBef>
              <a:buNone/>
            </a:pPr>
            <a:endParaRPr lang="zh-CN" sz="3200" dirty="0"/>
          </a:p>
        </p:txBody>
      </p:sp>
      <p:pic>
        <p:nvPicPr>
          <p:cNvPr id="4" name="图片 3" descr="跟踪参数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7984" y="215762"/>
            <a:ext cx="4505325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5845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演化过程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从</a:t>
            </a:r>
            <a:r>
              <a:rPr lang="en-US" altLang="zh-CN" sz="3200" dirty="0" err="1" smtClean="0"/>
              <a:t>ast</a:t>
            </a:r>
            <a:r>
              <a:rPr lang="zh-CN" altLang="en-US" sz="3200" dirty="0" smtClean="0"/>
              <a:t>到</a:t>
            </a:r>
            <a:r>
              <a:rPr lang="en-US" altLang="zh-CN" sz="3200" dirty="0" smtClean="0"/>
              <a:t>pysonar2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处理类及</a:t>
            </a:r>
            <a:r>
              <a:rPr lang="en-US" altLang="zh-CN" sz="3200" dirty="0" smtClean="0"/>
              <a:t>__</a:t>
            </a:r>
            <a:r>
              <a:rPr lang="en-US" altLang="zh-CN" sz="3200" dirty="0" err="1" smtClean="0"/>
              <a:t>init</a:t>
            </a:r>
            <a:r>
              <a:rPr lang="en-US" altLang="zh-CN" sz="3200" dirty="0" smtClean="0"/>
              <a:t>__</a:t>
            </a:r>
            <a:r>
              <a:rPr lang="zh-CN" altLang="en-US" sz="3200" dirty="0" smtClean="0"/>
              <a:t>函数</a:t>
            </a:r>
            <a:endParaRPr lang="en-US" altLang="zh-CN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处理</a:t>
            </a:r>
            <a:r>
              <a:rPr lang="en-US" altLang="zh-CN" sz="3200" dirty="0" smtClean="0"/>
              <a:t>import</a:t>
            </a:r>
            <a:r>
              <a:rPr lang="zh-CN" altLang="en-US" sz="3200" dirty="0" smtClean="0"/>
              <a:t>语句</a:t>
            </a:r>
            <a:endParaRPr lang="en-US" altLang="zh-CN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处理安全函数</a:t>
            </a:r>
            <a:endParaRPr lang="en-US" altLang="zh-CN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判断语句中含危险函数</a:t>
            </a:r>
            <a:endParaRPr lang="en-US" altLang="zh-CN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增加对</a:t>
            </a:r>
            <a:r>
              <a:rPr lang="en-US" altLang="zh-CN" sz="3200" dirty="0" err="1" smtClean="0"/>
              <a:t>os.remove</a:t>
            </a:r>
            <a:r>
              <a:rPr lang="zh-CN" altLang="en-US" sz="3200" dirty="0" smtClean="0"/>
              <a:t>类似识别不仅仅是</a:t>
            </a:r>
            <a:r>
              <a:rPr lang="en-US" altLang="zh-CN" sz="3200" dirty="0" smtClean="0"/>
              <a:t>remove</a:t>
            </a:r>
          </a:p>
          <a:p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41546654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踩过的坑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从</a:t>
            </a:r>
            <a:r>
              <a:rPr lang="en-US" altLang="zh-CN" sz="3200" dirty="0" err="1" smtClean="0"/>
              <a:t>ast</a:t>
            </a:r>
            <a:r>
              <a:rPr lang="zh-CN" altLang="en-US" sz="3200" dirty="0" smtClean="0"/>
              <a:t>到</a:t>
            </a:r>
            <a:r>
              <a:rPr lang="en-US" altLang="zh-CN" sz="3200" dirty="0" smtClean="0"/>
              <a:t>pysonar2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所有语法结构</a:t>
            </a:r>
            <a:r>
              <a:rPr lang="zh-CN" altLang="en-US" sz="3200" dirty="0"/>
              <a:t>手动构造，常用类型结构不熟悉 </a:t>
            </a:r>
            <a:endParaRPr lang="en-US" altLang="zh-CN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递归处理文件结构</a:t>
            </a:r>
            <a:endParaRPr lang="en-US" altLang="zh-CN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递归处理参数查找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238764813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Q&amp;A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lang="en-US" altLang="zh-CN" sz="3200" dirty="0" smtClean="0"/>
          </a:p>
          <a:p>
            <a:pPr>
              <a:spcBef>
                <a:spcPts val="0"/>
              </a:spcBef>
              <a:buNone/>
            </a:pPr>
            <a:endParaRPr lang="en-US" altLang="zh-CN" sz="3200" dirty="0"/>
          </a:p>
          <a:p>
            <a:pPr>
              <a:spcBef>
                <a:spcPts val="0"/>
              </a:spcBef>
              <a:buNone/>
            </a:pPr>
            <a:endParaRPr lang="en-US" altLang="zh-CN" sz="3200" dirty="0" smtClean="0"/>
          </a:p>
          <a:p>
            <a:pPr>
              <a:spcBef>
                <a:spcPts val="0"/>
              </a:spcBef>
              <a:buNone/>
            </a:pPr>
            <a:endParaRPr lang="en-US" altLang="zh-CN" sz="3200" dirty="0"/>
          </a:p>
          <a:p>
            <a:pPr>
              <a:spcBef>
                <a:spcPts val="0"/>
              </a:spcBef>
              <a:buNone/>
            </a:pPr>
            <a:endParaRPr lang="en-US" altLang="zh-CN" sz="3200" dirty="0" smtClean="0"/>
          </a:p>
          <a:p>
            <a:pPr>
              <a:spcBef>
                <a:spcPts val="0"/>
              </a:spcBef>
              <a:buNone/>
            </a:pPr>
            <a:endParaRPr lang="en-US" altLang="zh-CN" sz="3200" dirty="0"/>
          </a:p>
          <a:p>
            <a:pPr>
              <a:spcBef>
                <a:spcPts val="0"/>
              </a:spcBef>
              <a:buNone/>
            </a:pPr>
            <a:endParaRPr lang="en-US" altLang="zh-CN" sz="3200" dirty="0" smtClean="0"/>
          </a:p>
          <a:p>
            <a:pPr>
              <a:spcBef>
                <a:spcPts val="0"/>
              </a:spcBef>
              <a:buNone/>
            </a:pPr>
            <a:endParaRPr lang="en-US" altLang="zh-CN" sz="3200" dirty="0"/>
          </a:p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>
                <a:hlinkClick r:id="rId3"/>
              </a:rPr>
              <a:t>shengqi158@163.com</a:t>
            </a:r>
            <a:endParaRPr lang="en-US" altLang="zh-CN" sz="3200" dirty="0" smtClean="0"/>
          </a:p>
          <a:p>
            <a:pPr algn="ctr"/>
            <a:r>
              <a:rPr lang="en-US" altLang="zh-CN" sz="3200" dirty="0"/>
              <a:t>https://github.com/shengqi158/pyvulhunter</a:t>
            </a:r>
            <a:endParaRPr lang="zh-CN" sz="3200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669" y="1484784"/>
            <a:ext cx="4563324" cy="398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6709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600"/>
          </a:p>
        </p:txBody>
      </p:sp>
      <p:pic>
        <p:nvPicPr>
          <p:cNvPr id="47" name="Shape 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828675"/>
            <a:ext cx="8229600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对策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）严格参数验证，如限定用户名</a:t>
            </a:r>
            <a:r>
              <a:rPr lang="en-US" altLang="zh-CN" sz="2400" dirty="0" smtClean="0"/>
              <a:t>(a-zA-Z_0-9)</a:t>
            </a:r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en-US" altLang="zh-CN" sz="2400" dirty="0" err="1" smtClean="0"/>
              <a:t>django</a:t>
            </a:r>
            <a:r>
              <a:rPr lang="zh-CN" altLang="en-US" sz="2400" dirty="0"/>
              <a:t>的</a:t>
            </a:r>
            <a:r>
              <a:rPr lang="en-US" altLang="zh-CN" sz="2400" dirty="0"/>
              <a:t>model 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，如</a:t>
            </a:r>
            <a:r>
              <a:rPr lang="en-US" altLang="zh-CN" sz="2400" dirty="0" err="1" smtClean="0"/>
              <a:t>QuerySet</a:t>
            </a:r>
            <a:endParaRPr lang="en-US" altLang="zh-CN" sz="2400" dirty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</a:t>
            </a:r>
            <a:r>
              <a:rPr lang="zh-CN" altLang="en-US" sz="2400" dirty="0"/>
              <a:t>参数化查询</a:t>
            </a:r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432" y="2924944"/>
            <a:ext cx="543877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2616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命令注入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CN" altLang="en-US" sz="2400" dirty="0" smtClean="0"/>
              <a:t>命令注入通常是因为调用</a:t>
            </a:r>
            <a:r>
              <a:rPr lang="en-US" altLang="zh-CN" sz="2400" dirty="0" smtClean="0"/>
              <a:t>shell</a:t>
            </a:r>
            <a:r>
              <a:rPr lang="zh-CN" altLang="en-US" sz="2400" dirty="0" smtClean="0"/>
              <a:t>来实现一些功能导致，常见的易导致命令的接口：</a:t>
            </a:r>
            <a:r>
              <a:rPr lang="en-US" altLang="zh-CN" sz="2400" dirty="0" err="1"/>
              <a:t>os.system,os.popen,os.spaw</a:t>
            </a:r>
            <a:r>
              <a:rPr lang="en-US" altLang="zh-CN" sz="2400" dirty="0"/>
              <a:t>*,</a:t>
            </a:r>
            <a:r>
              <a:rPr lang="en-US" altLang="zh-CN" sz="2400" dirty="0" err="1"/>
              <a:t>os.exec</a:t>
            </a:r>
            <a:r>
              <a:rPr lang="en-US" altLang="zh-CN" sz="2400" dirty="0"/>
              <a:t>*,</a:t>
            </a:r>
            <a:r>
              <a:rPr lang="en-US" altLang="zh-CN" sz="2400" dirty="0" err="1"/>
              <a:t>os.open,os.popen</a:t>
            </a:r>
            <a:r>
              <a:rPr lang="en-US" altLang="zh-CN" sz="2400" dirty="0"/>
              <a:t>*,</a:t>
            </a:r>
            <a:r>
              <a:rPr lang="en-US" altLang="zh-CN" sz="2400" dirty="0" err="1"/>
              <a:t>commands.call,commands.getoutput,Popen</a:t>
            </a:r>
            <a:r>
              <a:rPr lang="en-US" altLang="zh-CN" sz="2400" dirty="0" smtClean="0"/>
              <a:t>*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 smtClean="0"/>
              <a:t>示例：</a:t>
            </a:r>
            <a:endParaRPr lang="en-US" altLang="zh-CN" sz="2400" dirty="0" smtClean="0"/>
          </a:p>
          <a:p>
            <a:pPr lvl="2"/>
            <a:r>
              <a:rPr lang="en-US" altLang="zh-CN" sz="1800" dirty="0" err="1"/>
              <a:t>def</a:t>
            </a:r>
            <a:r>
              <a:rPr lang="en-US" altLang="zh-CN" sz="1800" dirty="0"/>
              <a:t> </a:t>
            </a:r>
            <a:r>
              <a:rPr lang="en-US" altLang="zh-CN" sz="1800" dirty="0" err="1"/>
              <a:t>loginAuthCheck</a:t>
            </a:r>
            <a:r>
              <a:rPr lang="en-US" altLang="zh-CN" sz="1800" dirty="0"/>
              <a:t>(</a:t>
            </a:r>
            <a:r>
              <a:rPr lang="en-US" altLang="zh-CN" sz="1800" dirty="0" err="1"/>
              <a:t>request,pathid</a:t>
            </a:r>
            <a:r>
              <a:rPr lang="en-US" altLang="zh-CN" sz="1800" dirty="0" smtClean="0"/>
              <a:t>):</a:t>
            </a:r>
            <a:endParaRPr lang="en-US" altLang="zh-CN" sz="1800" dirty="0"/>
          </a:p>
          <a:p>
            <a:pPr lvl="2"/>
            <a:r>
              <a:rPr lang="en-US" altLang="zh-CN" sz="1800" dirty="0"/>
              <a:t>    </a:t>
            </a:r>
            <a:r>
              <a:rPr lang="en-US" altLang="zh-CN" sz="1800" dirty="0" err="1"/>
              <a:t>tmPath</a:t>
            </a:r>
            <a:r>
              <a:rPr lang="en-US" altLang="zh-CN" sz="1800" dirty="0"/>
              <a:t>=r'/</a:t>
            </a:r>
            <a:r>
              <a:rPr lang="en-US" altLang="zh-CN" sz="1800" dirty="0" err="1"/>
              <a:t>tmp</a:t>
            </a:r>
            <a:r>
              <a:rPr lang="en-US" altLang="zh-CN" sz="1800" dirty="0"/>
              <a:t>/</a:t>
            </a:r>
            <a:r>
              <a:rPr lang="en-US" altLang="zh-CN" sz="1800" dirty="0" err="1"/>
              <a:t>validateHost</a:t>
            </a:r>
            <a:r>
              <a:rPr lang="en-US" altLang="zh-CN" sz="1800" dirty="0"/>
              <a:t>'</a:t>
            </a:r>
          </a:p>
          <a:p>
            <a:pPr lvl="2"/>
            <a:r>
              <a:rPr lang="en-US" altLang="zh-CN" sz="1800" dirty="0"/>
              <a:t>    </a:t>
            </a:r>
            <a:r>
              <a:rPr lang="en-US" altLang="zh-CN" sz="1800" dirty="0" err="1"/>
              <a:t>xmlpath</a:t>
            </a:r>
            <a:r>
              <a:rPr lang="en-US" altLang="zh-CN" sz="1800" dirty="0"/>
              <a:t>=</a:t>
            </a:r>
            <a:r>
              <a:rPr lang="en-US" altLang="zh-CN" sz="1800" dirty="0" err="1"/>
              <a:t>os.path.join</a:t>
            </a:r>
            <a:r>
              <a:rPr lang="en-US" altLang="zh-CN" sz="1800" dirty="0"/>
              <a:t>(tmPath,pathid,'config.xml')</a:t>
            </a:r>
          </a:p>
          <a:p>
            <a:pPr lvl="2"/>
            <a:r>
              <a:rPr lang="en-US" altLang="zh-CN" sz="1800" dirty="0"/>
              <a:t>    </a:t>
            </a:r>
            <a:r>
              <a:rPr lang="en-US" altLang="zh-CN" sz="1800" dirty="0" err="1"/>
              <a:t>os.system</a:t>
            </a:r>
            <a:r>
              <a:rPr lang="en-US" altLang="zh-CN" sz="1800" dirty="0"/>
              <a:t>("python </a:t>
            </a:r>
            <a:r>
              <a:rPr lang="en-US" altLang="zh-CN" sz="1800" dirty="0" err="1" smtClean="0"/>
              <a:t>checkLogin.pyc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%s"%</a:t>
            </a:r>
            <a:r>
              <a:rPr lang="en-US" altLang="zh-CN" sz="1800" dirty="0" err="1"/>
              <a:t>xmlpath</a:t>
            </a:r>
            <a:r>
              <a:rPr lang="en-US" altLang="zh-CN" sz="1800" dirty="0"/>
              <a:t> )</a:t>
            </a:r>
          </a:p>
          <a:p>
            <a:endParaRPr lang="zh-CN" sz="24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对策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封装命令执行</a:t>
            </a:r>
            <a:r>
              <a:rPr lang="en-US" altLang="zh-CN" sz="2400" dirty="0" smtClean="0"/>
              <a:t>API</a:t>
            </a:r>
            <a:r>
              <a:rPr lang="zh-CN" altLang="en-US" sz="2400" dirty="0" smtClean="0"/>
              <a:t>，过滤所有</a:t>
            </a:r>
            <a:r>
              <a:rPr lang="en-US" altLang="zh-CN" sz="2400" dirty="0" smtClean="0"/>
              <a:t>shell</a:t>
            </a:r>
            <a:r>
              <a:rPr lang="zh-CN" altLang="en-US" sz="2400" dirty="0" smtClean="0"/>
              <a:t>元字符（</a:t>
            </a:r>
            <a:r>
              <a:rPr lang="en-US" altLang="zh-CN" sz="2400" dirty="0" smtClean="0"/>
              <a:t>&amp;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|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$....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使用</a:t>
            </a:r>
            <a:r>
              <a:rPr lang="en-US" altLang="zh-CN" sz="2400" dirty="0" err="1" smtClean="0"/>
              <a:t>subprocess</a:t>
            </a:r>
            <a:r>
              <a:rPr lang="zh-CN" altLang="en-US" sz="2400" dirty="0" smtClean="0"/>
              <a:t>，同时确保</a:t>
            </a:r>
            <a:r>
              <a:rPr lang="en-US" altLang="zh-CN" sz="2400" dirty="0" smtClean="0"/>
              <a:t>shell=True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sz="2400" dirty="0"/>
          </a:p>
        </p:txBody>
      </p:sp>
    </p:spTree>
    <p:extLst>
      <p:ext uri="{BB962C8B-B14F-4D97-AF65-F5344CB8AC3E}">
        <p14:creationId xmlns:p14="http://schemas.microsoft.com/office/powerpoint/2010/main" val="11846922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/>
              <a:t>XSS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CN" altLang="en-US" sz="2400" dirty="0" smtClean="0"/>
              <a:t>原因：未对输入输出做</a:t>
            </a:r>
            <a:r>
              <a:rPr lang="zh-CN" altLang="en-US" sz="2400" dirty="0" smtClean="0"/>
              <a:t>过滤或者框架中的一些例外</a:t>
            </a:r>
            <a:endParaRPr lang="en-US" altLang="zh-CN" sz="2400" dirty="0" smtClean="0"/>
          </a:p>
          <a:p>
            <a:r>
              <a:rPr lang="en-US" altLang="zh-CN" sz="2400" dirty="0" err="1" smtClean="0"/>
              <a:t>django</a:t>
            </a:r>
            <a:r>
              <a:rPr lang="zh-CN" altLang="en-US" sz="2400" dirty="0" smtClean="0"/>
              <a:t>常见例外情形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属性</a:t>
            </a:r>
            <a:r>
              <a:rPr lang="zh-CN" altLang="en-US" sz="2400" dirty="0" smtClean="0"/>
              <a:t>有动态内容，如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img</a:t>
            </a:r>
            <a:r>
              <a:rPr lang="en-US" altLang="zh-CN" sz="2400" dirty="0" smtClean="0"/>
              <a:t> alt={{foo</a:t>
            </a:r>
            <a:r>
              <a:rPr lang="en-US" altLang="zh-CN" sz="2400" dirty="0" smtClean="0"/>
              <a:t>}}&gt;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s</a:t>
            </a:r>
            <a:r>
              <a:rPr lang="en-US" altLang="zh-CN" sz="2400" dirty="0" smtClean="0"/>
              <a:t>tyle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javascript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onclick</a:t>
            </a:r>
            <a:r>
              <a:rPr lang="zh-CN" altLang="en-US" sz="2400" dirty="0" smtClean="0"/>
              <a:t>未手动</a:t>
            </a:r>
            <a:r>
              <a:rPr lang="en-US" altLang="zh-CN" sz="2400" dirty="0" smtClean="0"/>
              <a:t>escape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使用了</a:t>
            </a:r>
            <a:r>
              <a:rPr lang="en-US" altLang="zh-CN" sz="2400" dirty="0" err="1" smtClean="0"/>
              <a:t>mark_safe,autoescape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Dom</a:t>
            </a:r>
            <a:r>
              <a:rPr lang="zh-CN" altLang="en-US" sz="2400" dirty="0" smtClean="0"/>
              <a:t>类型</a:t>
            </a:r>
            <a:r>
              <a:rPr lang="en-US" altLang="zh-CN" sz="2400" dirty="0" err="1" smtClean="0"/>
              <a:t>xss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HttpResponse</a:t>
            </a:r>
            <a:r>
              <a:rPr lang="zh-CN" altLang="en-US" sz="2400" dirty="0" smtClean="0"/>
              <a:t>返回动态内容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错误示例：</a:t>
            </a:r>
            <a:endParaRPr lang="en-US" altLang="zh-CN" sz="2400" dirty="0" smtClean="0"/>
          </a:p>
          <a:p>
            <a:endParaRPr lang="zh-CN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157192"/>
            <a:ext cx="51911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226167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对策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属性内容中加上双引号，如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img</a:t>
            </a:r>
            <a:r>
              <a:rPr lang="en-US" altLang="zh-CN" sz="2400" dirty="0" smtClean="0"/>
              <a:t> alt=“{{foo}}”&gt;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插入到</a:t>
            </a:r>
            <a:r>
              <a:rPr lang="en-US" altLang="zh-CN" sz="2400" dirty="0" smtClean="0"/>
              <a:t>style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script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onclick</a:t>
            </a:r>
            <a:r>
              <a:rPr lang="zh-CN" altLang="en-US" sz="2400" dirty="0" smtClean="0"/>
              <a:t>的动态内容手工</a:t>
            </a:r>
            <a:r>
              <a:rPr lang="en-US" altLang="zh-CN" sz="2400" dirty="0" smtClean="0"/>
              <a:t>escape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 smtClean="0"/>
              <a:t>确保</a:t>
            </a:r>
            <a:r>
              <a:rPr lang="en-US" altLang="zh-CN" sz="2400" dirty="0" err="1" smtClean="0"/>
              <a:t>mark_safe,autoescape</a:t>
            </a:r>
            <a:r>
              <a:rPr lang="zh-CN" altLang="en-US" sz="2400" dirty="0" smtClean="0"/>
              <a:t>的内容是安全的</a:t>
            </a:r>
            <a:endParaRPr lang="en-US" altLang="zh-CN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HttpResponse</a:t>
            </a:r>
            <a:r>
              <a:rPr lang="zh-CN" altLang="en-US" sz="2400" dirty="0" smtClean="0"/>
              <a:t>不返回动态内容</a:t>
            </a:r>
            <a:endParaRPr lang="en-US" altLang="zh-CN" sz="2400" dirty="0"/>
          </a:p>
          <a:p>
            <a:endParaRPr lang="zh-CN" sz="2400" dirty="0"/>
          </a:p>
        </p:txBody>
      </p:sp>
    </p:spTree>
    <p:extLst>
      <p:ext uri="{BB962C8B-B14F-4D97-AF65-F5344CB8AC3E}">
        <p14:creationId xmlns:p14="http://schemas.microsoft.com/office/powerpoint/2010/main" val="102244478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/>
              <a:t>CSRF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）在</a:t>
            </a:r>
            <a:r>
              <a:rPr lang="en-US" altLang="zh-CN" sz="2400" dirty="0" err="1" smtClean="0"/>
              <a:t>django</a:t>
            </a:r>
            <a:r>
              <a:rPr lang="zh-CN" altLang="en-US" sz="2400" dirty="0" smtClean="0"/>
              <a:t>中默认加入了</a:t>
            </a:r>
            <a:r>
              <a:rPr lang="en-US" altLang="zh-CN" sz="2400" dirty="0" smtClean="0"/>
              <a:t>CSRF</a:t>
            </a:r>
            <a:r>
              <a:rPr lang="zh-CN" altLang="en-US" sz="2400" dirty="0" smtClean="0"/>
              <a:t>中间件</a:t>
            </a:r>
            <a:r>
              <a:rPr lang="en-US" altLang="zh-CN" sz="2400" dirty="0" err="1" smtClean="0"/>
              <a:t>django.middleware.csrf.CsrfViewMiddleware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）在</a:t>
            </a:r>
            <a:r>
              <a:rPr lang="en-US" altLang="zh-CN" sz="2400" dirty="0" smtClean="0"/>
              <a:t>post</a:t>
            </a:r>
            <a:r>
              <a:rPr lang="zh-CN" altLang="en-US" sz="2400" dirty="0" smtClean="0"/>
              <a:t>表单中添加</a:t>
            </a:r>
            <a:r>
              <a:rPr lang="en-US" altLang="zh-CN" sz="2400" dirty="0" err="1" smtClean="0"/>
              <a:t>csrf_token</a:t>
            </a:r>
            <a:r>
              <a:rPr lang="zh-CN" altLang="en-US" sz="2400" dirty="0" smtClean="0"/>
              <a:t>，</a:t>
            </a:r>
            <a:r>
              <a:rPr lang="en-US" altLang="zh-CN" sz="2400" dirty="0"/>
              <a:t>&lt;form action="." method="post"&gt;{% </a:t>
            </a:r>
            <a:r>
              <a:rPr lang="en-US" altLang="zh-CN" sz="2400" dirty="0" err="1"/>
              <a:t>csrf_token</a:t>
            </a:r>
            <a:r>
              <a:rPr lang="en-US" altLang="zh-CN" sz="2400" dirty="0"/>
              <a:t> %}</a:t>
            </a:r>
            <a:endParaRPr lang="en-US" altLang="zh-CN" sz="2400" dirty="0" smtClean="0"/>
          </a:p>
          <a:p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）在相应的</a:t>
            </a:r>
            <a:r>
              <a:rPr lang="en-US" altLang="zh-CN" sz="2400" dirty="0" smtClean="0"/>
              <a:t>view</a:t>
            </a:r>
            <a:r>
              <a:rPr lang="zh-CN" altLang="en-US" sz="2400" dirty="0" smtClean="0"/>
              <a:t>函数中，引入</a:t>
            </a:r>
            <a:r>
              <a:rPr lang="en-US" altLang="zh-CN" sz="2400" dirty="0" err="1" smtClean="0"/>
              <a:t>csrf</a:t>
            </a:r>
            <a:r>
              <a:rPr lang="zh-CN" altLang="en-US" sz="2400" dirty="0" smtClean="0"/>
              <a:t>或者加上</a:t>
            </a:r>
            <a:r>
              <a:rPr lang="en-US" altLang="zh-CN" sz="2400" dirty="0" err="1" smtClean="0"/>
              <a:t>csrf_protect</a:t>
            </a:r>
            <a:r>
              <a:rPr lang="zh-CN" altLang="en-US" sz="2400" dirty="0" smtClean="0"/>
              <a:t>装饰器</a:t>
            </a:r>
            <a:endParaRPr lang="en-US" altLang="zh-CN" sz="2400" dirty="0" smtClean="0"/>
          </a:p>
          <a:p>
            <a:pPr lvl="2"/>
            <a:r>
              <a:rPr lang="en-US" altLang="zh-CN" sz="1800" dirty="0" smtClean="0"/>
              <a:t> </a:t>
            </a:r>
            <a:endParaRPr lang="zh-CN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917813"/>
            <a:ext cx="47053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906929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dirty="0"/>
              <a:t>代码</a:t>
            </a:r>
            <a:r>
              <a:rPr lang="zh-CN" altLang="en-US" dirty="0" smtClean="0"/>
              <a:t>注入</a:t>
            </a:r>
            <a:endParaRPr lang="zh-CN"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zh-CN" altLang="en-US" sz="2400" dirty="0" smtClean="0"/>
              <a:t>原因：由于</a:t>
            </a:r>
            <a:r>
              <a:rPr lang="en-US" altLang="zh-CN" sz="2400" dirty="0" err="1" smtClean="0"/>
              <a:t>eval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pickle.loads</a:t>
            </a:r>
            <a:r>
              <a:rPr lang="zh-CN" altLang="en-US" sz="2400" dirty="0" smtClean="0"/>
              <a:t>的滥用造成的</a:t>
            </a:r>
            <a:endParaRPr lang="en-US" altLang="zh-CN" sz="2400" dirty="0" smtClean="0"/>
          </a:p>
          <a:p>
            <a:r>
              <a:rPr lang="zh-CN" altLang="en-US" sz="2400" dirty="0" smtClean="0"/>
              <a:t>错误示例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zh-CN" altLang="en-US" sz="2400" dirty="0"/>
              <a:t>利用</a:t>
            </a:r>
            <a:r>
              <a:rPr lang="zh-CN" altLang="en-US" sz="2400" dirty="0" smtClean="0"/>
              <a:t>：</a:t>
            </a:r>
            <a:endParaRPr lang="en-US" altLang="zh-CN" sz="2400" dirty="0"/>
          </a:p>
          <a:p>
            <a:endParaRPr lang="en-US" altLang="zh-CN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64904"/>
            <a:ext cx="53911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293096"/>
            <a:ext cx="41719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49571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701</Words>
  <Application>Microsoft Office PowerPoint</Application>
  <PresentationFormat>全屏显示(4:3)</PresentationFormat>
  <Paragraphs>151</Paragraphs>
  <Slides>25</Slides>
  <Notes>25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simple-light</vt:lpstr>
      <vt:lpstr>Python安全编码&amp;自动审计</vt:lpstr>
      <vt:lpstr>Sql注入</vt:lpstr>
      <vt:lpstr>对策</vt:lpstr>
      <vt:lpstr>命令注入</vt:lpstr>
      <vt:lpstr>对策</vt:lpstr>
      <vt:lpstr>XSS</vt:lpstr>
      <vt:lpstr>对策</vt:lpstr>
      <vt:lpstr>CSRF</vt:lpstr>
      <vt:lpstr>代码注入</vt:lpstr>
      <vt:lpstr>代码注入</vt:lpstr>
      <vt:lpstr>对策</vt:lpstr>
      <vt:lpstr>路径穿越</vt:lpstr>
      <vt:lpstr>对策</vt:lpstr>
      <vt:lpstr>任意文件上传</vt:lpstr>
      <vt:lpstr>XXE</vt:lpstr>
      <vt:lpstr>XXE</vt:lpstr>
      <vt:lpstr>对策</vt:lpstr>
      <vt:lpstr>不安全的封装</vt:lpstr>
      <vt:lpstr>对策</vt:lpstr>
      <vt:lpstr>自动审计</vt:lpstr>
      <vt:lpstr>自动审计</vt:lpstr>
      <vt:lpstr>演化过程</vt:lpstr>
      <vt:lpstr>踩过的坑</vt:lpstr>
      <vt:lpstr>Q&amp;A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Python安全编码</dc:title>
  <cp:lastModifiedBy>liaoxinxi</cp:lastModifiedBy>
  <cp:revision>36</cp:revision>
  <dcterms:modified xsi:type="dcterms:W3CDTF">2015-08-25T10:27:42Z</dcterms:modified>
</cp:coreProperties>
</file>