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69" r:id="rId2"/>
    <p:sldId id="270" r:id="rId3"/>
    <p:sldId id="271" r:id="rId4"/>
    <p:sldId id="281" r:id="rId5"/>
    <p:sldId id="279" r:id="rId6"/>
    <p:sldId id="272" r:id="rId7"/>
    <p:sldId id="282" r:id="rId8"/>
    <p:sldId id="280" r:id="rId9"/>
    <p:sldId id="284" r:id="rId10"/>
    <p:sldId id="291" r:id="rId11"/>
    <p:sldId id="285" r:id="rId12"/>
    <p:sldId id="283" r:id="rId13"/>
    <p:sldId id="286" r:id="rId14"/>
    <p:sldId id="273" r:id="rId15"/>
    <p:sldId id="287" r:id="rId16"/>
    <p:sldId id="292" r:id="rId17"/>
    <p:sldId id="278" r:id="rId18"/>
    <p:sldId id="289" r:id="rId19"/>
    <p:sldId id="290" r:id="rId20"/>
    <p:sldId id="277" r:id="rId21"/>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648" y="5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99" d="100"/>
          <a:sy n="99" d="100"/>
        </p:scale>
        <p:origin x="282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98A3C3-0063-400A-BF5E-3FCB42721344}"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zh-CN" altLang="en-US"/>
        </a:p>
      </dgm:t>
    </dgm:pt>
    <dgm:pt modelId="{F732C34F-A095-49B4-BD1E-24731B97F970}">
      <dgm:prSet phldrT="[文本]" custT="1"/>
      <dgm:spPr/>
      <dgm:t>
        <a:bodyPr/>
        <a:lstStyle/>
        <a:p>
          <a:r>
            <a:rPr lang="zh-CN" altLang="en-US" sz="1600" dirty="0"/>
            <a:t>什么是威胁建模</a:t>
          </a:r>
          <a:endParaRPr lang="en-US" altLang="zh-CN" sz="1600" dirty="0"/>
        </a:p>
        <a:p>
          <a:r>
            <a:rPr lang="en-US" altLang="zh-CN" sz="1600" dirty="0"/>
            <a:t>What is threat modeling</a:t>
          </a:r>
          <a:endParaRPr lang="zh-CN" altLang="zh-CN" sz="1600" dirty="0"/>
        </a:p>
      </dgm:t>
    </dgm:pt>
    <dgm:pt modelId="{07B014CF-9D9C-497F-8303-3CA1E1C374FD}" type="parTrans" cxnId="{7B71EF65-3553-407E-B942-2A6ADB4BA348}">
      <dgm:prSet/>
      <dgm:spPr/>
      <dgm:t>
        <a:bodyPr/>
        <a:lstStyle/>
        <a:p>
          <a:endParaRPr lang="zh-CN" altLang="en-US" sz="1600"/>
        </a:p>
      </dgm:t>
    </dgm:pt>
    <dgm:pt modelId="{A14834B1-528E-4BBF-935C-C25D706506E1}" type="sibTrans" cxnId="{7B71EF65-3553-407E-B942-2A6ADB4BA348}">
      <dgm:prSet/>
      <dgm:spPr/>
      <dgm:t>
        <a:bodyPr/>
        <a:lstStyle/>
        <a:p>
          <a:endParaRPr lang="zh-CN" altLang="en-US" sz="1600"/>
        </a:p>
      </dgm:t>
    </dgm:pt>
    <dgm:pt modelId="{C559B539-7B90-4C61-A85C-77A866533958}">
      <dgm:prSet phldrT="[文本]" custT="1"/>
      <dgm:spPr/>
      <dgm:t>
        <a:bodyPr/>
        <a:lstStyle/>
        <a:p>
          <a:r>
            <a:rPr lang="zh-CN" altLang="en-US" sz="1600" dirty="0"/>
            <a:t>基于数据的威胁建模场景</a:t>
          </a:r>
          <a:endParaRPr lang="en-US" altLang="zh-CN" sz="1600" dirty="0"/>
        </a:p>
        <a:p>
          <a:r>
            <a:rPr lang="en-US" altLang="zh-CN" sz="1600" dirty="0"/>
            <a:t>Data-based threat modeling scenarios</a:t>
          </a:r>
          <a:endParaRPr lang="zh-CN" altLang="zh-CN" sz="1600" dirty="0"/>
        </a:p>
      </dgm:t>
    </dgm:pt>
    <dgm:pt modelId="{44A2652F-7174-4CB8-B9B3-AD9C79C49EA6}" type="parTrans" cxnId="{851B1404-A84C-4CE1-980E-80A9FEE77E93}">
      <dgm:prSet/>
      <dgm:spPr/>
      <dgm:t>
        <a:bodyPr/>
        <a:lstStyle/>
        <a:p>
          <a:endParaRPr lang="zh-CN" altLang="en-US" sz="1600"/>
        </a:p>
      </dgm:t>
    </dgm:pt>
    <dgm:pt modelId="{D9397C62-1C7B-4134-8D28-409527EA38E7}" type="sibTrans" cxnId="{851B1404-A84C-4CE1-980E-80A9FEE77E93}">
      <dgm:prSet/>
      <dgm:spPr/>
      <dgm:t>
        <a:bodyPr/>
        <a:lstStyle/>
        <a:p>
          <a:endParaRPr lang="zh-CN" altLang="en-US" sz="1600"/>
        </a:p>
      </dgm:t>
    </dgm:pt>
    <dgm:pt modelId="{3DD9F71C-17BA-451E-830E-7710C6D28B53}">
      <dgm:prSet phldrT="[文本]" custT="1"/>
      <dgm:spPr/>
      <dgm:t>
        <a:bodyPr/>
        <a:lstStyle/>
        <a:p>
          <a:r>
            <a:rPr lang="zh-CN" altLang="en-US" sz="1600" dirty="0"/>
            <a:t>威胁建模下的数据地图</a:t>
          </a:r>
          <a:endParaRPr lang="en-US" altLang="zh-CN" sz="1600" dirty="0"/>
        </a:p>
        <a:p>
          <a:r>
            <a:rPr lang="en-US" altLang="zh-CN" sz="1600" dirty="0"/>
            <a:t>Data map under threat modeling</a:t>
          </a:r>
          <a:endParaRPr lang="zh-CN" altLang="zh-CN" sz="1600" dirty="0"/>
        </a:p>
      </dgm:t>
    </dgm:pt>
    <dgm:pt modelId="{9BC2551B-8C0E-4CF4-8635-87EFBF7CF6F8}" type="parTrans" cxnId="{8A0F81F8-BC01-4269-ACFF-681A47197000}">
      <dgm:prSet/>
      <dgm:spPr/>
      <dgm:t>
        <a:bodyPr/>
        <a:lstStyle/>
        <a:p>
          <a:endParaRPr lang="zh-CN" altLang="en-US" sz="1600"/>
        </a:p>
      </dgm:t>
    </dgm:pt>
    <dgm:pt modelId="{3978226E-DBF0-4F2C-A0A7-B0254680816A}" type="sibTrans" cxnId="{8A0F81F8-BC01-4269-ACFF-681A47197000}">
      <dgm:prSet/>
      <dgm:spPr/>
      <dgm:t>
        <a:bodyPr/>
        <a:lstStyle/>
        <a:p>
          <a:endParaRPr lang="zh-CN" altLang="en-US" sz="1600"/>
        </a:p>
      </dgm:t>
    </dgm:pt>
    <dgm:pt modelId="{927C985B-E59A-4809-AB7E-F3C2A3B0BD4D}">
      <dgm:prSet phldrT="[文本]" custT="1"/>
      <dgm:spPr/>
      <dgm:t>
        <a:bodyPr/>
        <a:lstStyle/>
        <a:p>
          <a:r>
            <a:rPr lang="zh-CN" altLang="en-US" sz="1600" dirty="0"/>
            <a:t>威胁模型视角下的数据安全治理概述</a:t>
          </a:r>
          <a:endParaRPr lang="en-US" altLang="zh-CN" sz="1600" dirty="0"/>
        </a:p>
        <a:p>
          <a:r>
            <a:rPr lang="en-US" sz="1600" dirty="0"/>
            <a:t>Overview of data security governance from a threat model perspective</a:t>
          </a:r>
          <a:endParaRPr lang="zh-CN" altLang="en-US" sz="1600" dirty="0"/>
        </a:p>
      </dgm:t>
    </dgm:pt>
    <dgm:pt modelId="{6AD58CE2-E4FD-4CDB-9459-61790F9AA7C9}" type="parTrans" cxnId="{29990E8C-8268-408F-9A6C-69D09A42EE1C}">
      <dgm:prSet/>
      <dgm:spPr/>
      <dgm:t>
        <a:bodyPr/>
        <a:lstStyle/>
        <a:p>
          <a:endParaRPr lang="zh-CN" altLang="en-US" sz="1600"/>
        </a:p>
      </dgm:t>
    </dgm:pt>
    <dgm:pt modelId="{F232296D-07AB-4A2D-885F-CB66FCA0A416}" type="sibTrans" cxnId="{29990E8C-8268-408F-9A6C-69D09A42EE1C}">
      <dgm:prSet/>
      <dgm:spPr/>
      <dgm:t>
        <a:bodyPr/>
        <a:lstStyle/>
        <a:p>
          <a:endParaRPr lang="zh-CN" altLang="en-US" sz="1600"/>
        </a:p>
      </dgm:t>
    </dgm:pt>
    <dgm:pt modelId="{E972F4EB-7351-4F6C-A6A3-23636350DF92}" type="pres">
      <dgm:prSet presAssocID="{2298A3C3-0063-400A-BF5E-3FCB42721344}" presName="Name0" presStyleCnt="0">
        <dgm:presLayoutVars>
          <dgm:dir/>
          <dgm:resizeHandles val="exact"/>
        </dgm:presLayoutVars>
      </dgm:prSet>
      <dgm:spPr/>
    </dgm:pt>
    <dgm:pt modelId="{5D58AEF7-879B-427F-A80D-66A33DAA3521}" type="pres">
      <dgm:prSet presAssocID="{2298A3C3-0063-400A-BF5E-3FCB42721344}" presName="fgShape" presStyleLbl="fgShp" presStyleIdx="0" presStyleCnt="1"/>
      <dgm:spPr/>
    </dgm:pt>
    <dgm:pt modelId="{A56F0002-CD3A-4411-96F4-F60CAB5DCE5A}" type="pres">
      <dgm:prSet presAssocID="{2298A3C3-0063-400A-BF5E-3FCB42721344}" presName="linComp" presStyleCnt="0"/>
      <dgm:spPr/>
    </dgm:pt>
    <dgm:pt modelId="{7AFD4924-2C7F-4393-B50C-AE576C6636F6}" type="pres">
      <dgm:prSet presAssocID="{F732C34F-A095-49B4-BD1E-24731B97F970}" presName="compNode" presStyleCnt="0"/>
      <dgm:spPr/>
    </dgm:pt>
    <dgm:pt modelId="{895576F6-3C19-4340-AC99-DE802F5E6D2B}" type="pres">
      <dgm:prSet presAssocID="{F732C34F-A095-49B4-BD1E-24731B97F970}" presName="bkgdShape" presStyleLbl="node1" presStyleIdx="0" presStyleCnt="4"/>
      <dgm:spPr/>
    </dgm:pt>
    <dgm:pt modelId="{EB8DE67C-F8BB-4680-9E5E-4887C80B99D0}" type="pres">
      <dgm:prSet presAssocID="{F732C34F-A095-49B4-BD1E-24731B97F970}" presName="nodeTx" presStyleLbl="node1" presStyleIdx="0" presStyleCnt="4">
        <dgm:presLayoutVars>
          <dgm:bulletEnabled val="1"/>
        </dgm:presLayoutVars>
      </dgm:prSet>
      <dgm:spPr/>
    </dgm:pt>
    <dgm:pt modelId="{8EED05CD-B9E2-488D-A393-B0B1DEF8CE99}" type="pres">
      <dgm:prSet presAssocID="{F732C34F-A095-49B4-BD1E-24731B97F970}" presName="invisiNode" presStyleLbl="node1" presStyleIdx="0" presStyleCnt="4"/>
      <dgm:spPr/>
    </dgm:pt>
    <dgm:pt modelId="{7167902B-8C7C-4890-B06F-9991CC8105F5}" type="pres">
      <dgm:prSet presAssocID="{F732C34F-A095-49B4-BD1E-24731B97F970}"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Pusheen 打招呼"/>
        </a:ext>
      </dgm:extLst>
    </dgm:pt>
    <dgm:pt modelId="{80FC5C74-92A4-49B6-901B-8A06C2816F08}" type="pres">
      <dgm:prSet presAssocID="{A14834B1-528E-4BBF-935C-C25D706506E1}" presName="sibTrans" presStyleLbl="sibTrans2D1" presStyleIdx="0" presStyleCnt="0"/>
      <dgm:spPr/>
    </dgm:pt>
    <dgm:pt modelId="{ADE2ACD3-C7D6-463B-A770-A7E2C3F2A10F}" type="pres">
      <dgm:prSet presAssocID="{C559B539-7B90-4C61-A85C-77A866533958}" presName="compNode" presStyleCnt="0"/>
      <dgm:spPr/>
    </dgm:pt>
    <dgm:pt modelId="{B9063C23-63DF-471F-9DE1-68AA921C5CC5}" type="pres">
      <dgm:prSet presAssocID="{C559B539-7B90-4C61-A85C-77A866533958}" presName="bkgdShape" presStyleLbl="node1" presStyleIdx="1" presStyleCnt="4"/>
      <dgm:spPr/>
    </dgm:pt>
    <dgm:pt modelId="{504FC6DF-E30C-4A89-84A5-F49A72C9D916}" type="pres">
      <dgm:prSet presAssocID="{C559B539-7B90-4C61-A85C-77A866533958}" presName="nodeTx" presStyleLbl="node1" presStyleIdx="1" presStyleCnt="4">
        <dgm:presLayoutVars>
          <dgm:bulletEnabled val="1"/>
        </dgm:presLayoutVars>
      </dgm:prSet>
      <dgm:spPr/>
    </dgm:pt>
    <dgm:pt modelId="{71925A7A-3181-4DD7-AD0F-0816525663A8}" type="pres">
      <dgm:prSet presAssocID="{C559B539-7B90-4C61-A85C-77A866533958}" presName="invisiNode" presStyleLbl="node1" presStyleIdx="1" presStyleCnt="4"/>
      <dgm:spPr/>
    </dgm:pt>
    <dgm:pt modelId="{8E835275-FF33-4B2E-9489-45258F406523}" type="pres">
      <dgm:prSet presAssocID="{C559B539-7B90-4C61-A85C-77A866533958}" presName="imagNod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Pusheen 踢腿"/>
        </a:ext>
      </dgm:extLst>
    </dgm:pt>
    <dgm:pt modelId="{97C42927-28B4-4B83-963C-55C9B73DAE32}" type="pres">
      <dgm:prSet presAssocID="{D9397C62-1C7B-4134-8D28-409527EA38E7}" presName="sibTrans" presStyleLbl="sibTrans2D1" presStyleIdx="0" presStyleCnt="0"/>
      <dgm:spPr/>
    </dgm:pt>
    <dgm:pt modelId="{FA780FA7-AC5D-4A44-8817-97456B4CEEF8}" type="pres">
      <dgm:prSet presAssocID="{3DD9F71C-17BA-451E-830E-7710C6D28B53}" presName="compNode" presStyleCnt="0"/>
      <dgm:spPr/>
    </dgm:pt>
    <dgm:pt modelId="{B5FE51CC-30F6-4A55-81DC-B6573003D4CB}" type="pres">
      <dgm:prSet presAssocID="{3DD9F71C-17BA-451E-830E-7710C6D28B53}" presName="bkgdShape" presStyleLbl="node1" presStyleIdx="2" presStyleCnt="4"/>
      <dgm:spPr/>
    </dgm:pt>
    <dgm:pt modelId="{C071D8D6-E7D3-4B44-98C2-1CB6BECC6BB4}" type="pres">
      <dgm:prSet presAssocID="{3DD9F71C-17BA-451E-830E-7710C6D28B53}" presName="nodeTx" presStyleLbl="node1" presStyleIdx="2" presStyleCnt="4">
        <dgm:presLayoutVars>
          <dgm:bulletEnabled val="1"/>
        </dgm:presLayoutVars>
      </dgm:prSet>
      <dgm:spPr/>
    </dgm:pt>
    <dgm:pt modelId="{A680CAF0-27D5-4F4B-941D-DDDE925FF760}" type="pres">
      <dgm:prSet presAssocID="{3DD9F71C-17BA-451E-830E-7710C6D28B53}" presName="invisiNode" presStyleLbl="node1" presStyleIdx="2" presStyleCnt="4"/>
      <dgm:spPr/>
    </dgm:pt>
    <dgm:pt modelId="{D46215C2-3C14-48EE-9E8F-044BAEEC1830}" type="pres">
      <dgm:prSet presAssocID="{3DD9F71C-17BA-451E-830E-7710C6D28B53}" presName="imagNod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Pusheen 笔记本电脑"/>
        </a:ext>
      </dgm:extLst>
    </dgm:pt>
    <dgm:pt modelId="{A6053C34-6B3F-4E60-A94E-F5107816EDCF}" type="pres">
      <dgm:prSet presAssocID="{3978226E-DBF0-4F2C-A0A7-B0254680816A}" presName="sibTrans" presStyleLbl="sibTrans2D1" presStyleIdx="0" presStyleCnt="0"/>
      <dgm:spPr/>
    </dgm:pt>
    <dgm:pt modelId="{2F867518-392C-44E7-99A4-413346E11DF4}" type="pres">
      <dgm:prSet presAssocID="{927C985B-E59A-4809-AB7E-F3C2A3B0BD4D}" presName="compNode" presStyleCnt="0"/>
      <dgm:spPr/>
    </dgm:pt>
    <dgm:pt modelId="{22091763-A46C-447C-A440-B59C8132C59B}" type="pres">
      <dgm:prSet presAssocID="{927C985B-E59A-4809-AB7E-F3C2A3B0BD4D}" presName="bkgdShape" presStyleLbl="node1" presStyleIdx="3" presStyleCnt="4"/>
      <dgm:spPr/>
    </dgm:pt>
    <dgm:pt modelId="{C7054E52-CC9F-4CFC-B786-4FA58D70F29A}" type="pres">
      <dgm:prSet presAssocID="{927C985B-E59A-4809-AB7E-F3C2A3B0BD4D}" presName="nodeTx" presStyleLbl="node1" presStyleIdx="3" presStyleCnt="4">
        <dgm:presLayoutVars>
          <dgm:bulletEnabled val="1"/>
        </dgm:presLayoutVars>
      </dgm:prSet>
      <dgm:spPr/>
    </dgm:pt>
    <dgm:pt modelId="{CF938C3C-2A03-4315-A24C-D57BC9829E22}" type="pres">
      <dgm:prSet presAssocID="{927C985B-E59A-4809-AB7E-F3C2A3B0BD4D}" presName="invisiNode" presStyleLbl="node1" presStyleIdx="3" presStyleCnt="4"/>
      <dgm:spPr/>
    </dgm:pt>
    <dgm:pt modelId="{90D1E5B6-CA1E-449C-A1DA-98514BE90B78}" type="pres">
      <dgm:prSet presAssocID="{927C985B-E59A-4809-AB7E-F3C2A3B0BD4D}"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Pusheen 大笑"/>
        </a:ext>
      </dgm:extLst>
    </dgm:pt>
  </dgm:ptLst>
  <dgm:cxnLst>
    <dgm:cxn modelId="{851B1404-A84C-4CE1-980E-80A9FEE77E93}" srcId="{2298A3C3-0063-400A-BF5E-3FCB42721344}" destId="{C559B539-7B90-4C61-A85C-77A866533958}" srcOrd="1" destOrd="0" parTransId="{44A2652F-7174-4CB8-B9B3-AD9C79C49EA6}" sibTransId="{D9397C62-1C7B-4134-8D28-409527EA38E7}"/>
    <dgm:cxn modelId="{5E468C1A-1619-424C-AF81-507BE2969980}" type="presOf" srcId="{2298A3C3-0063-400A-BF5E-3FCB42721344}" destId="{E972F4EB-7351-4F6C-A6A3-23636350DF92}" srcOrd="0" destOrd="0" presId="urn:microsoft.com/office/officeart/2005/8/layout/hList7"/>
    <dgm:cxn modelId="{A56F783D-6F89-4F93-A4DA-1E87EEF81FED}" type="presOf" srcId="{F732C34F-A095-49B4-BD1E-24731B97F970}" destId="{895576F6-3C19-4340-AC99-DE802F5E6D2B}" srcOrd="0" destOrd="0" presId="urn:microsoft.com/office/officeart/2005/8/layout/hList7"/>
    <dgm:cxn modelId="{7B71EF65-3553-407E-B942-2A6ADB4BA348}" srcId="{2298A3C3-0063-400A-BF5E-3FCB42721344}" destId="{F732C34F-A095-49B4-BD1E-24731B97F970}" srcOrd="0" destOrd="0" parTransId="{07B014CF-9D9C-497F-8303-3CA1E1C374FD}" sibTransId="{A14834B1-528E-4BBF-935C-C25D706506E1}"/>
    <dgm:cxn modelId="{513F8651-4259-4700-8B38-379ECD2403FB}" type="presOf" srcId="{F732C34F-A095-49B4-BD1E-24731B97F970}" destId="{EB8DE67C-F8BB-4680-9E5E-4887C80B99D0}" srcOrd="1" destOrd="0" presId="urn:microsoft.com/office/officeart/2005/8/layout/hList7"/>
    <dgm:cxn modelId="{18783157-C643-4162-A985-B95AB0727ECC}" type="presOf" srcId="{3DD9F71C-17BA-451E-830E-7710C6D28B53}" destId="{C071D8D6-E7D3-4B44-98C2-1CB6BECC6BB4}" srcOrd="1" destOrd="0" presId="urn:microsoft.com/office/officeart/2005/8/layout/hList7"/>
    <dgm:cxn modelId="{29990E8C-8268-408F-9A6C-69D09A42EE1C}" srcId="{2298A3C3-0063-400A-BF5E-3FCB42721344}" destId="{927C985B-E59A-4809-AB7E-F3C2A3B0BD4D}" srcOrd="3" destOrd="0" parTransId="{6AD58CE2-E4FD-4CDB-9459-61790F9AA7C9}" sibTransId="{F232296D-07AB-4A2D-885F-CB66FCA0A416}"/>
    <dgm:cxn modelId="{4965FEA4-6B92-4FAB-95BC-F24FC60F0CEC}" type="presOf" srcId="{3DD9F71C-17BA-451E-830E-7710C6D28B53}" destId="{B5FE51CC-30F6-4A55-81DC-B6573003D4CB}" srcOrd="0" destOrd="0" presId="urn:microsoft.com/office/officeart/2005/8/layout/hList7"/>
    <dgm:cxn modelId="{26BF53A9-ACD7-4644-B77E-5F362D51969C}" type="presOf" srcId="{C559B539-7B90-4C61-A85C-77A866533958}" destId="{504FC6DF-E30C-4A89-84A5-F49A72C9D916}" srcOrd="1" destOrd="0" presId="urn:microsoft.com/office/officeart/2005/8/layout/hList7"/>
    <dgm:cxn modelId="{04EBC4A9-C43E-4DE2-9DC4-42232159DB31}" type="presOf" srcId="{D9397C62-1C7B-4134-8D28-409527EA38E7}" destId="{97C42927-28B4-4B83-963C-55C9B73DAE32}" srcOrd="0" destOrd="0" presId="urn:microsoft.com/office/officeart/2005/8/layout/hList7"/>
    <dgm:cxn modelId="{C8CA36B2-B10E-4EE6-85FC-582F5A8F6808}" type="presOf" srcId="{A14834B1-528E-4BBF-935C-C25D706506E1}" destId="{80FC5C74-92A4-49B6-901B-8A06C2816F08}" srcOrd="0" destOrd="0" presId="urn:microsoft.com/office/officeart/2005/8/layout/hList7"/>
    <dgm:cxn modelId="{C61BF9B5-C185-4930-B6EC-1735213F83D5}" type="presOf" srcId="{3978226E-DBF0-4F2C-A0A7-B0254680816A}" destId="{A6053C34-6B3F-4E60-A94E-F5107816EDCF}" srcOrd="0" destOrd="0" presId="urn:microsoft.com/office/officeart/2005/8/layout/hList7"/>
    <dgm:cxn modelId="{0EC177BC-16CE-4E67-B53E-721CE44DFCFC}" type="presOf" srcId="{927C985B-E59A-4809-AB7E-F3C2A3B0BD4D}" destId="{22091763-A46C-447C-A440-B59C8132C59B}" srcOrd="0" destOrd="0" presId="urn:microsoft.com/office/officeart/2005/8/layout/hList7"/>
    <dgm:cxn modelId="{57EEE8DB-BA0A-45EB-81FA-5BBFBCB638CF}" type="presOf" srcId="{927C985B-E59A-4809-AB7E-F3C2A3B0BD4D}" destId="{C7054E52-CC9F-4CFC-B786-4FA58D70F29A}" srcOrd="1" destOrd="0" presId="urn:microsoft.com/office/officeart/2005/8/layout/hList7"/>
    <dgm:cxn modelId="{8A0F81F8-BC01-4269-ACFF-681A47197000}" srcId="{2298A3C3-0063-400A-BF5E-3FCB42721344}" destId="{3DD9F71C-17BA-451E-830E-7710C6D28B53}" srcOrd="2" destOrd="0" parTransId="{9BC2551B-8C0E-4CF4-8635-87EFBF7CF6F8}" sibTransId="{3978226E-DBF0-4F2C-A0A7-B0254680816A}"/>
    <dgm:cxn modelId="{D542B9FC-9C65-4C1E-B534-20436BB6AF7A}" type="presOf" srcId="{C559B539-7B90-4C61-A85C-77A866533958}" destId="{B9063C23-63DF-471F-9DE1-68AA921C5CC5}" srcOrd="0" destOrd="0" presId="urn:microsoft.com/office/officeart/2005/8/layout/hList7"/>
    <dgm:cxn modelId="{6309F237-5936-4036-86F7-03CF9D3D00AF}" type="presParOf" srcId="{E972F4EB-7351-4F6C-A6A3-23636350DF92}" destId="{5D58AEF7-879B-427F-A80D-66A33DAA3521}" srcOrd="0" destOrd="0" presId="urn:microsoft.com/office/officeart/2005/8/layout/hList7"/>
    <dgm:cxn modelId="{20EB6DEB-EB3B-4EB5-8A4D-C4361A4A7186}" type="presParOf" srcId="{E972F4EB-7351-4F6C-A6A3-23636350DF92}" destId="{A56F0002-CD3A-4411-96F4-F60CAB5DCE5A}" srcOrd="1" destOrd="0" presId="urn:microsoft.com/office/officeart/2005/8/layout/hList7"/>
    <dgm:cxn modelId="{529758A7-398B-4E70-A4EF-321414BAE82E}" type="presParOf" srcId="{A56F0002-CD3A-4411-96F4-F60CAB5DCE5A}" destId="{7AFD4924-2C7F-4393-B50C-AE576C6636F6}" srcOrd="0" destOrd="0" presId="urn:microsoft.com/office/officeart/2005/8/layout/hList7"/>
    <dgm:cxn modelId="{7FF26472-0CFF-43BD-ACF2-C67291130680}" type="presParOf" srcId="{7AFD4924-2C7F-4393-B50C-AE576C6636F6}" destId="{895576F6-3C19-4340-AC99-DE802F5E6D2B}" srcOrd="0" destOrd="0" presId="urn:microsoft.com/office/officeart/2005/8/layout/hList7"/>
    <dgm:cxn modelId="{E7507A81-8C03-4512-AE54-9F2F41BEAEE2}" type="presParOf" srcId="{7AFD4924-2C7F-4393-B50C-AE576C6636F6}" destId="{EB8DE67C-F8BB-4680-9E5E-4887C80B99D0}" srcOrd="1" destOrd="0" presId="urn:microsoft.com/office/officeart/2005/8/layout/hList7"/>
    <dgm:cxn modelId="{50F2217A-C7E0-4E0E-893B-496F58B74D6F}" type="presParOf" srcId="{7AFD4924-2C7F-4393-B50C-AE576C6636F6}" destId="{8EED05CD-B9E2-488D-A393-B0B1DEF8CE99}" srcOrd="2" destOrd="0" presId="urn:microsoft.com/office/officeart/2005/8/layout/hList7"/>
    <dgm:cxn modelId="{F9F6F7AA-E698-45A3-B1AE-0DE280C1E818}" type="presParOf" srcId="{7AFD4924-2C7F-4393-B50C-AE576C6636F6}" destId="{7167902B-8C7C-4890-B06F-9991CC8105F5}" srcOrd="3" destOrd="0" presId="urn:microsoft.com/office/officeart/2005/8/layout/hList7"/>
    <dgm:cxn modelId="{9A63400A-DE6C-4ACC-BF9F-2A29021BFC80}" type="presParOf" srcId="{A56F0002-CD3A-4411-96F4-F60CAB5DCE5A}" destId="{80FC5C74-92A4-49B6-901B-8A06C2816F08}" srcOrd="1" destOrd="0" presId="urn:microsoft.com/office/officeart/2005/8/layout/hList7"/>
    <dgm:cxn modelId="{59AD71F8-A318-4B09-B8B3-10409CF421CB}" type="presParOf" srcId="{A56F0002-CD3A-4411-96F4-F60CAB5DCE5A}" destId="{ADE2ACD3-C7D6-463B-A770-A7E2C3F2A10F}" srcOrd="2" destOrd="0" presId="urn:microsoft.com/office/officeart/2005/8/layout/hList7"/>
    <dgm:cxn modelId="{48AD78FE-F0CC-4F9E-82FA-A9B858B29AEC}" type="presParOf" srcId="{ADE2ACD3-C7D6-463B-A770-A7E2C3F2A10F}" destId="{B9063C23-63DF-471F-9DE1-68AA921C5CC5}" srcOrd="0" destOrd="0" presId="urn:microsoft.com/office/officeart/2005/8/layout/hList7"/>
    <dgm:cxn modelId="{96D175D3-31DF-4779-8135-0ACFE04852DB}" type="presParOf" srcId="{ADE2ACD3-C7D6-463B-A770-A7E2C3F2A10F}" destId="{504FC6DF-E30C-4A89-84A5-F49A72C9D916}" srcOrd="1" destOrd="0" presId="urn:microsoft.com/office/officeart/2005/8/layout/hList7"/>
    <dgm:cxn modelId="{E8FA33C9-0BC5-4FB5-98D9-0AADD51471F2}" type="presParOf" srcId="{ADE2ACD3-C7D6-463B-A770-A7E2C3F2A10F}" destId="{71925A7A-3181-4DD7-AD0F-0816525663A8}" srcOrd="2" destOrd="0" presId="urn:microsoft.com/office/officeart/2005/8/layout/hList7"/>
    <dgm:cxn modelId="{4951D421-D5D7-427D-B420-93BE8E933F1A}" type="presParOf" srcId="{ADE2ACD3-C7D6-463B-A770-A7E2C3F2A10F}" destId="{8E835275-FF33-4B2E-9489-45258F406523}" srcOrd="3" destOrd="0" presId="urn:microsoft.com/office/officeart/2005/8/layout/hList7"/>
    <dgm:cxn modelId="{D79E18A5-8C90-41B1-B56C-37C655F36EB9}" type="presParOf" srcId="{A56F0002-CD3A-4411-96F4-F60CAB5DCE5A}" destId="{97C42927-28B4-4B83-963C-55C9B73DAE32}" srcOrd="3" destOrd="0" presId="urn:microsoft.com/office/officeart/2005/8/layout/hList7"/>
    <dgm:cxn modelId="{0BFCF8AA-D52C-487F-B9AC-A81675E2AB6A}" type="presParOf" srcId="{A56F0002-CD3A-4411-96F4-F60CAB5DCE5A}" destId="{FA780FA7-AC5D-4A44-8817-97456B4CEEF8}" srcOrd="4" destOrd="0" presId="urn:microsoft.com/office/officeart/2005/8/layout/hList7"/>
    <dgm:cxn modelId="{179AC593-860A-489D-9E28-C3AEA29791B4}" type="presParOf" srcId="{FA780FA7-AC5D-4A44-8817-97456B4CEEF8}" destId="{B5FE51CC-30F6-4A55-81DC-B6573003D4CB}" srcOrd="0" destOrd="0" presId="urn:microsoft.com/office/officeart/2005/8/layout/hList7"/>
    <dgm:cxn modelId="{2DE24418-B677-47F8-8404-8BA99BACBB36}" type="presParOf" srcId="{FA780FA7-AC5D-4A44-8817-97456B4CEEF8}" destId="{C071D8D6-E7D3-4B44-98C2-1CB6BECC6BB4}" srcOrd="1" destOrd="0" presId="urn:microsoft.com/office/officeart/2005/8/layout/hList7"/>
    <dgm:cxn modelId="{5B2EE8F2-CB3A-43ED-86AA-F9FE2E34073C}" type="presParOf" srcId="{FA780FA7-AC5D-4A44-8817-97456B4CEEF8}" destId="{A680CAF0-27D5-4F4B-941D-DDDE925FF760}" srcOrd="2" destOrd="0" presId="urn:microsoft.com/office/officeart/2005/8/layout/hList7"/>
    <dgm:cxn modelId="{DC879E2C-F8CD-4592-8C1C-EF642C513D8B}" type="presParOf" srcId="{FA780FA7-AC5D-4A44-8817-97456B4CEEF8}" destId="{D46215C2-3C14-48EE-9E8F-044BAEEC1830}" srcOrd="3" destOrd="0" presId="urn:microsoft.com/office/officeart/2005/8/layout/hList7"/>
    <dgm:cxn modelId="{50340EB8-3ED9-442A-85CB-5672B07DD619}" type="presParOf" srcId="{A56F0002-CD3A-4411-96F4-F60CAB5DCE5A}" destId="{A6053C34-6B3F-4E60-A94E-F5107816EDCF}" srcOrd="5" destOrd="0" presId="urn:microsoft.com/office/officeart/2005/8/layout/hList7"/>
    <dgm:cxn modelId="{FE35B3D9-E5DD-4BCE-B562-A79F87A36B03}" type="presParOf" srcId="{A56F0002-CD3A-4411-96F4-F60CAB5DCE5A}" destId="{2F867518-392C-44E7-99A4-413346E11DF4}" srcOrd="6" destOrd="0" presId="urn:microsoft.com/office/officeart/2005/8/layout/hList7"/>
    <dgm:cxn modelId="{E81F182C-171C-421B-87BB-BDFF1EE48798}" type="presParOf" srcId="{2F867518-392C-44E7-99A4-413346E11DF4}" destId="{22091763-A46C-447C-A440-B59C8132C59B}" srcOrd="0" destOrd="0" presId="urn:microsoft.com/office/officeart/2005/8/layout/hList7"/>
    <dgm:cxn modelId="{684B579B-C941-4730-88A7-F3B4483273DE}" type="presParOf" srcId="{2F867518-392C-44E7-99A4-413346E11DF4}" destId="{C7054E52-CC9F-4CFC-B786-4FA58D70F29A}" srcOrd="1" destOrd="0" presId="urn:microsoft.com/office/officeart/2005/8/layout/hList7"/>
    <dgm:cxn modelId="{75D216B5-58C1-49CC-810D-60FB00002E04}" type="presParOf" srcId="{2F867518-392C-44E7-99A4-413346E11DF4}" destId="{CF938C3C-2A03-4315-A24C-D57BC9829E22}" srcOrd="2" destOrd="0" presId="urn:microsoft.com/office/officeart/2005/8/layout/hList7"/>
    <dgm:cxn modelId="{9DF400F9-8BB0-41B7-A24C-A7F66ED03A66}" type="presParOf" srcId="{2F867518-392C-44E7-99A4-413346E11DF4}" destId="{90D1E5B6-CA1E-449C-A1DA-98514BE90B78}"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6C4E8C-71CE-48D9-A35D-668DD55861B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D9A27BE8-5B82-498E-AA68-BE90894FC123}">
      <dgm:prSet phldrT="[文本]" custT="1"/>
      <dgm:spPr/>
      <dgm:t>
        <a:bodyPr/>
        <a:lstStyle/>
        <a:p>
          <a:r>
            <a:rPr lang="en-US" altLang="zh-CN" sz="1400" b="1" dirty="0">
              <a:solidFill>
                <a:schemeClr val="tx1"/>
              </a:solidFill>
            </a:rPr>
            <a:t>1 </a:t>
          </a:r>
          <a:r>
            <a:rPr lang="zh-CN" altLang="en-US" sz="1400" b="1" dirty="0">
              <a:solidFill>
                <a:schemeClr val="tx1"/>
              </a:solidFill>
            </a:rPr>
            <a:t>访问控制</a:t>
          </a:r>
          <a:endParaRPr lang="en-US" altLang="zh-CN" sz="1400" b="1" dirty="0">
            <a:solidFill>
              <a:schemeClr val="tx1"/>
            </a:solidFill>
          </a:endParaRPr>
        </a:p>
        <a:p>
          <a:r>
            <a:rPr lang="en-US" altLang="zh-CN" sz="1400" b="1" dirty="0">
              <a:solidFill>
                <a:schemeClr val="tx1"/>
              </a:solidFill>
            </a:rPr>
            <a:t> Access Control </a:t>
          </a:r>
          <a:endParaRPr lang="zh-CN" altLang="en-US" sz="1400" b="1" dirty="0">
            <a:solidFill>
              <a:schemeClr val="tx1"/>
            </a:solidFill>
          </a:endParaRPr>
        </a:p>
      </dgm:t>
    </dgm:pt>
    <dgm:pt modelId="{AE639B4B-9347-4DBA-8F80-17105339ED11}" type="parTrans" cxnId="{244F36DB-FCC9-4270-9046-CB4A5E8EF8C5}">
      <dgm:prSet/>
      <dgm:spPr/>
      <dgm:t>
        <a:bodyPr/>
        <a:lstStyle/>
        <a:p>
          <a:endParaRPr lang="zh-CN" altLang="en-US" sz="1400" b="1">
            <a:solidFill>
              <a:schemeClr val="tx1"/>
            </a:solidFill>
          </a:endParaRPr>
        </a:p>
      </dgm:t>
    </dgm:pt>
    <dgm:pt modelId="{7D327108-0936-410A-8622-51B54C99382B}" type="sibTrans" cxnId="{244F36DB-FCC9-4270-9046-CB4A5E8EF8C5}">
      <dgm:prSet/>
      <dgm:spPr/>
      <dgm:t>
        <a:bodyPr/>
        <a:lstStyle/>
        <a:p>
          <a:endParaRPr lang="zh-CN" altLang="en-US" sz="1400" b="1">
            <a:solidFill>
              <a:schemeClr val="tx1"/>
            </a:solidFill>
          </a:endParaRPr>
        </a:p>
      </dgm:t>
    </dgm:pt>
    <dgm:pt modelId="{586C5119-BEC9-47C5-B28C-F07B556F0F00}">
      <dgm:prSet phldrT="[文本]" custT="1"/>
      <dgm:spPr/>
      <dgm:t>
        <a:bodyPr/>
        <a:lstStyle/>
        <a:p>
          <a:r>
            <a:rPr lang="en-US" altLang="en-US" sz="1400" b="1" dirty="0">
              <a:solidFill>
                <a:schemeClr val="tx1"/>
              </a:solidFill>
            </a:rPr>
            <a:t>2 </a:t>
          </a:r>
          <a:r>
            <a:rPr lang="zh-CN" altLang="en-US" sz="1400" b="1" dirty="0">
              <a:solidFill>
                <a:schemeClr val="tx1"/>
              </a:solidFill>
            </a:rPr>
            <a:t>意识和培训</a:t>
          </a:r>
          <a:endParaRPr lang="en-US" altLang="zh-CN" sz="1400" b="1" dirty="0">
            <a:solidFill>
              <a:schemeClr val="tx1"/>
            </a:solidFill>
          </a:endParaRPr>
        </a:p>
        <a:p>
          <a:r>
            <a:rPr lang="en-US" altLang="zh-CN" sz="1400" b="1" dirty="0">
              <a:solidFill>
                <a:schemeClr val="tx1"/>
              </a:solidFill>
            </a:rPr>
            <a:t> Awareness and Training </a:t>
          </a:r>
          <a:endParaRPr lang="zh-CN" altLang="en-US" sz="1400" b="1" dirty="0">
            <a:solidFill>
              <a:schemeClr val="tx1"/>
            </a:solidFill>
          </a:endParaRPr>
        </a:p>
      </dgm:t>
    </dgm:pt>
    <dgm:pt modelId="{367380C5-F273-4BBE-91C4-70A7DF96F47E}" type="parTrans" cxnId="{80954432-2CEB-4956-ADB9-F9934A7F6500}">
      <dgm:prSet/>
      <dgm:spPr/>
      <dgm:t>
        <a:bodyPr/>
        <a:lstStyle/>
        <a:p>
          <a:endParaRPr lang="zh-CN" altLang="en-US" sz="1400" b="1">
            <a:solidFill>
              <a:schemeClr val="tx1"/>
            </a:solidFill>
          </a:endParaRPr>
        </a:p>
      </dgm:t>
    </dgm:pt>
    <dgm:pt modelId="{2B75D9DE-2FD2-4A74-B41A-91EAEE5AB4FB}" type="sibTrans" cxnId="{80954432-2CEB-4956-ADB9-F9934A7F6500}">
      <dgm:prSet/>
      <dgm:spPr/>
      <dgm:t>
        <a:bodyPr/>
        <a:lstStyle/>
        <a:p>
          <a:endParaRPr lang="zh-CN" altLang="en-US" sz="1400" b="1">
            <a:solidFill>
              <a:schemeClr val="tx1"/>
            </a:solidFill>
          </a:endParaRPr>
        </a:p>
      </dgm:t>
    </dgm:pt>
    <dgm:pt modelId="{E7D73C30-D112-448D-9A37-8F31AEED3875}">
      <dgm:prSet phldrT="[文本]" custT="1"/>
      <dgm:spPr/>
      <dgm:t>
        <a:bodyPr/>
        <a:lstStyle/>
        <a:p>
          <a:r>
            <a:rPr lang="en-US" altLang="en-US" sz="1400" b="1" dirty="0">
              <a:solidFill>
                <a:schemeClr val="tx1"/>
              </a:solidFill>
            </a:rPr>
            <a:t>3 </a:t>
          </a:r>
          <a:r>
            <a:rPr lang="zh-CN" altLang="en-US" sz="1400" b="1" dirty="0">
              <a:solidFill>
                <a:schemeClr val="tx1"/>
              </a:solidFill>
            </a:rPr>
            <a:t>审计和问责</a:t>
          </a:r>
          <a:endParaRPr lang="en-US" altLang="zh-CN" sz="1400" b="1" dirty="0">
            <a:solidFill>
              <a:schemeClr val="tx1"/>
            </a:solidFill>
          </a:endParaRPr>
        </a:p>
        <a:p>
          <a:r>
            <a:rPr lang="en-US" altLang="zh-CN" sz="1400" b="1" dirty="0">
              <a:solidFill>
                <a:schemeClr val="tx1"/>
              </a:solidFill>
            </a:rPr>
            <a:t> Audit and Accountability </a:t>
          </a:r>
          <a:endParaRPr lang="zh-CN" altLang="en-US" sz="1400" b="1" dirty="0">
            <a:solidFill>
              <a:schemeClr val="tx1"/>
            </a:solidFill>
          </a:endParaRPr>
        </a:p>
      </dgm:t>
    </dgm:pt>
    <dgm:pt modelId="{F4DEE83D-AFDA-47B9-A635-6672089D07EF}" type="parTrans" cxnId="{E056F496-A5FD-4351-90F2-E263B5F4B658}">
      <dgm:prSet/>
      <dgm:spPr/>
      <dgm:t>
        <a:bodyPr/>
        <a:lstStyle/>
        <a:p>
          <a:endParaRPr lang="zh-CN" altLang="en-US" sz="1400" b="1">
            <a:solidFill>
              <a:schemeClr val="tx1"/>
            </a:solidFill>
          </a:endParaRPr>
        </a:p>
      </dgm:t>
    </dgm:pt>
    <dgm:pt modelId="{4698643C-DCB5-47D4-A91C-0740389800A4}" type="sibTrans" cxnId="{E056F496-A5FD-4351-90F2-E263B5F4B658}">
      <dgm:prSet/>
      <dgm:spPr/>
      <dgm:t>
        <a:bodyPr/>
        <a:lstStyle/>
        <a:p>
          <a:endParaRPr lang="zh-CN" altLang="en-US" sz="1400" b="1">
            <a:solidFill>
              <a:schemeClr val="tx1"/>
            </a:solidFill>
          </a:endParaRPr>
        </a:p>
      </dgm:t>
    </dgm:pt>
    <dgm:pt modelId="{02028FE5-C292-4E66-9EC8-E105B81BFF1D}">
      <dgm:prSet phldrT="[文本]" custT="1"/>
      <dgm:spPr/>
      <dgm:t>
        <a:bodyPr/>
        <a:lstStyle/>
        <a:p>
          <a:r>
            <a:rPr lang="en-US" altLang="en-US" sz="1400" b="1" dirty="0">
              <a:solidFill>
                <a:schemeClr val="tx1"/>
              </a:solidFill>
            </a:rPr>
            <a:t>11 </a:t>
          </a:r>
          <a:r>
            <a:rPr lang="zh-CN" altLang="en-US" sz="1400" b="1" dirty="0">
              <a:solidFill>
                <a:schemeClr val="tx1"/>
              </a:solidFill>
            </a:rPr>
            <a:t>风险评估</a:t>
          </a:r>
          <a:endParaRPr lang="en-US" altLang="zh-CN" sz="1400" b="1" dirty="0">
            <a:solidFill>
              <a:schemeClr val="tx1"/>
            </a:solidFill>
          </a:endParaRPr>
        </a:p>
        <a:p>
          <a:r>
            <a:rPr lang="en-US" altLang="zh-CN" sz="1400" b="1" dirty="0">
              <a:solidFill>
                <a:schemeClr val="tx1"/>
              </a:solidFill>
            </a:rPr>
            <a:t> Risk Assessment </a:t>
          </a:r>
          <a:endParaRPr lang="zh-CN" altLang="en-US" sz="1400" b="1" dirty="0">
            <a:solidFill>
              <a:schemeClr val="tx1"/>
            </a:solidFill>
          </a:endParaRPr>
        </a:p>
      </dgm:t>
    </dgm:pt>
    <dgm:pt modelId="{680F7189-951E-4D2D-99D6-AD82579E54E1}" type="parTrans" cxnId="{11F18541-DB59-42B1-85CC-8F1E508DAD7A}">
      <dgm:prSet/>
      <dgm:spPr/>
      <dgm:t>
        <a:bodyPr/>
        <a:lstStyle/>
        <a:p>
          <a:endParaRPr lang="zh-CN" altLang="en-US" sz="1400" b="1">
            <a:solidFill>
              <a:schemeClr val="tx1"/>
            </a:solidFill>
          </a:endParaRPr>
        </a:p>
      </dgm:t>
    </dgm:pt>
    <dgm:pt modelId="{8510ED4C-BF5A-4596-8EA6-F5BEBC5A689A}" type="sibTrans" cxnId="{11F18541-DB59-42B1-85CC-8F1E508DAD7A}">
      <dgm:prSet/>
      <dgm:spPr/>
      <dgm:t>
        <a:bodyPr/>
        <a:lstStyle/>
        <a:p>
          <a:endParaRPr lang="zh-CN" altLang="en-US" sz="1400" b="1">
            <a:solidFill>
              <a:schemeClr val="tx1"/>
            </a:solidFill>
          </a:endParaRPr>
        </a:p>
      </dgm:t>
    </dgm:pt>
    <dgm:pt modelId="{A19F5B0B-BB12-4A08-B99F-54D7CC3B811B}">
      <dgm:prSet phldrT="[文本]" custT="1"/>
      <dgm:spPr/>
      <dgm:t>
        <a:bodyPr/>
        <a:lstStyle/>
        <a:p>
          <a:r>
            <a:rPr lang="en-US" altLang="en-US" sz="1400" b="1" dirty="0">
              <a:solidFill>
                <a:schemeClr val="tx1"/>
              </a:solidFill>
            </a:rPr>
            <a:t>12 </a:t>
          </a:r>
          <a:r>
            <a:rPr lang="zh-CN" altLang="en-US" sz="1400" b="1" dirty="0">
              <a:solidFill>
                <a:schemeClr val="tx1"/>
              </a:solidFill>
            </a:rPr>
            <a:t>安全评估和监控</a:t>
          </a:r>
          <a:endParaRPr lang="en-US" altLang="zh-CN" sz="1400" b="1" dirty="0">
            <a:solidFill>
              <a:schemeClr val="tx1"/>
            </a:solidFill>
          </a:endParaRPr>
        </a:p>
        <a:p>
          <a:r>
            <a:rPr lang="en-US" altLang="zh-CN" sz="1400" b="1" dirty="0">
              <a:solidFill>
                <a:schemeClr val="tx1"/>
              </a:solidFill>
            </a:rPr>
            <a:t> Security Assessment and Monitoring</a:t>
          </a:r>
          <a:endParaRPr lang="zh-CN" altLang="en-US" sz="1400" b="1" dirty="0">
            <a:solidFill>
              <a:schemeClr val="tx1"/>
            </a:solidFill>
          </a:endParaRPr>
        </a:p>
      </dgm:t>
    </dgm:pt>
    <dgm:pt modelId="{077A9798-B0A1-4247-BE9D-EC9689F8DBFE}" type="parTrans" cxnId="{89433183-AC7F-466E-8F7D-5B293D93AC5F}">
      <dgm:prSet/>
      <dgm:spPr/>
      <dgm:t>
        <a:bodyPr/>
        <a:lstStyle/>
        <a:p>
          <a:endParaRPr lang="zh-CN" altLang="en-US" sz="1400" b="1">
            <a:solidFill>
              <a:schemeClr val="tx1"/>
            </a:solidFill>
          </a:endParaRPr>
        </a:p>
      </dgm:t>
    </dgm:pt>
    <dgm:pt modelId="{647FCEDE-75FA-4BFE-92F7-575E8C057860}" type="sibTrans" cxnId="{89433183-AC7F-466E-8F7D-5B293D93AC5F}">
      <dgm:prSet/>
      <dgm:spPr/>
      <dgm:t>
        <a:bodyPr/>
        <a:lstStyle/>
        <a:p>
          <a:endParaRPr lang="zh-CN" altLang="en-US" sz="1400" b="1">
            <a:solidFill>
              <a:schemeClr val="tx1"/>
            </a:solidFill>
          </a:endParaRPr>
        </a:p>
      </dgm:t>
    </dgm:pt>
    <dgm:pt modelId="{7CDA90DE-A0B1-416A-8076-66720B7EEC52}">
      <dgm:prSet phldrT="[文本]" custT="1"/>
      <dgm:spPr/>
      <dgm:t>
        <a:bodyPr/>
        <a:lstStyle/>
        <a:p>
          <a:r>
            <a:rPr lang="en-US" altLang="en-US" sz="1400" b="1" dirty="0">
              <a:solidFill>
                <a:schemeClr val="tx1"/>
              </a:solidFill>
            </a:rPr>
            <a:t>4 </a:t>
          </a:r>
          <a:r>
            <a:rPr lang="zh-CN" altLang="en-US" sz="1400" b="1" dirty="0">
              <a:solidFill>
                <a:schemeClr val="tx1"/>
              </a:solidFill>
            </a:rPr>
            <a:t>配置管理</a:t>
          </a:r>
          <a:endParaRPr lang="en-US" altLang="zh-CN" sz="1400" b="1" dirty="0">
            <a:solidFill>
              <a:schemeClr val="tx1"/>
            </a:solidFill>
          </a:endParaRPr>
        </a:p>
        <a:p>
          <a:r>
            <a:rPr lang="en-US" altLang="zh-CN" sz="1400" b="1" dirty="0">
              <a:solidFill>
                <a:schemeClr val="tx1"/>
              </a:solidFill>
            </a:rPr>
            <a:t> Configuration Management</a:t>
          </a:r>
          <a:endParaRPr lang="zh-CN" altLang="en-US" sz="1400" b="1" dirty="0">
            <a:solidFill>
              <a:schemeClr val="tx1"/>
            </a:solidFill>
          </a:endParaRPr>
        </a:p>
      </dgm:t>
    </dgm:pt>
    <dgm:pt modelId="{FCE2CE20-E42F-4F72-A3CD-D3C9445D4112}" type="sibTrans" cxnId="{9E1C2378-C0AB-46D3-A243-8EC451CD2558}">
      <dgm:prSet/>
      <dgm:spPr/>
      <dgm:t>
        <a:bodyPr/>
        <a:lstStyle/>
        <a:p>
          <a:endParaRPr lang="zh-CN" altLang="en-US" sz="1400" b="1">
            <a:solidFill>
              <a:schemeClr val="tx1"/>
            </a:solidFill>
          </a:endParaRPr>
        </a:p>
      </dgm:t>
    </dgm:pt>
    <dgm:pt modelId="{4B619AA5-EE78-4578-9EA9-745D3084D85C}" type="parTrans" cxnId="{9E1C2378-C0AB-46D3-A243-8EC451CD2558}">
      <dgm:prSet/>
      <dgm:spPr/>
      <dgm:t>
        <a:bodyPr/>
        <a:lstStyle/>
        <a:p>
          <a:endParaRPr lang="zh-CN" altLang="en-US" sz="1400" b="1">
            <a:solidFill>
              <a:schemeClr val="tx1"/>
            </a:solidFill>
          </a:endParaRPr>
        </a:p>
      </dgm:t>
    </dgm:pt>
    <dgm:pt modelId="{742D16D1-1D6F-4691-9137-B9C0053A17AF}">
      <dgm:prSet phldrT="[文本]" custT="1"/>
      <dgm:spPr/>
      <dgm:t>
        <a:bodyPr/>
        <a:lstStyle/>
        <a:p>
          <a:r>
            <a:rPr lang="en-US" altLang="en-US" sz="1400" b="1" dirty="0">
              <a:solidFill>
                <a:schemeClr val="tx1"/>
              </a:solidFill>
            </a:rPr>
            <a:t>5 </a:t>
          </a:r>
          <a:r>
            <a:rPr lang="zh-CN" altLang="en-US" sz="1400" b="1" dirty="0">
              <a:solidFill>
                <a:schemeClr val="tx1"/>
              </a:solidFill>
            </a:rPr>
            <a:t>身份验证</a:t>
          </a:r>
          <a:endParaRPr lang="en-US" altLang="zh-CN" sz="1400" b="1" dirty="0">
            <a:solidFill>
              <a:schemeClr val="tx1"/>
            </a:solidFill>
          </a:endParaRPr>
        </a:p>
        <a:p>
          <a:r>
            <a:rPr lang="en-US" altLang="zh-CN" sz="1400" b="1" dirty="0">
              <a:solidFill>
                <a:schemeClr val="tx1"/>
              </a:solidFill>
            </a:rPr>
            <a:t> Identification and Authentication </a:t>
          </a:r>
          <a:endParaRPr lang="zh-CN" altLang="en-US" sz="1400" b="1" dirty="0">
            <a:solidFill>
              <a:schemeClr val="tx1"/>
            </a:solidFill>
          </a:endParaRPr>
        </a:p>
      </dgm:t>
    </dgm:pt>
    <dgm:pt modelId="{9A017086-B7C3-4ECD-B987-9B1409E456EA}" type="parTrans" cxnId="{F855D28B-AE0D-4BEB-9C8A-8D4A5437FA72}">
      <dgm:prSet/>
      <dgm:spPr/>
      <dgm:t>
        <a:bodyPr/>
        <a:lstStyle/>
        <a:p>
          <a:endParaRPr lang="zh-CN" altLang="en-US" sz="1400" b="1">
            <a:solidFill>
              <a:schemeClr val="tx1"/>
            </a:solidFill>
          </a:endParaRPr>
        </a:p>
      </dgm:t>
    </dgm:pt>
    <dgm:pt modelId="{AB37D801-E3F0-49B2-BC29-0342EABC32C9}" type="sibTrans" cxnId="{F855D28B-AE0D-4BEB-9C8A-8D4A5437FA72}">
      <dgm:prSet/>
      <dgm:spPr/>
      <dgm:t>
        <a:bodyPr/>
        <a:lstStyle/>
        <a:p>
          <a:endParaRPr lang="zh-CN" altLang="en-US" sz="1400" b="1">
            <a:solidFill>
              <a:schemeClr val="tx1"/>
            </a:solidFill>
          </a:endParaRPr>
        </a:p>
      </dgm:t>
    </dgm:pt>
    <dgm:pt modelId="{4F0E4FE5-67CC-4C64-958D-4E16579F3497}">
      <dgm:prSet phldrT="[文本]" custT="1"/>
      <dgm:spPr/>
      <dgm:t>
        <a:bodyPr/>
        <a:lstStyle/>
        <a:p>
          <a:r>
            <a:rPr lang="en-US" altLang="en-US" sz="1400" b="1" dirty="0">
              <a:solidFill>
                <a:schemeClr val="tx1"/>
              </a:solidFill>
            </a:rPr>
            <a:t>6 </a:t>
          </a:r>
          <a:r>
            <a:rPr lang="zh-CN" altLang="en-US" sz="1400" b="1" dirty="0">
              <a:solidFill>
                <a:schemeClr val="tx1"/>
              </a:solidFill>
            </a:rPr>
            <a:t>事件响应</a:t>
          </a:r>
          <a:endParaRPr lang="en-US" altLang="zh-CN" sz="1400" b="1" dirty="0">
            <a:solidFill>
              <a:schemeClr val="tx1"/>
            </a:solidFill>
          </a:endParaRPr>
        </a:p>
        <a:p>
          <a:r>
            <a:rPr lang="en-US" altLang="zh-CN" sz="1400" b="1" dirty="0">
              <a:solidFill>
                <a:schemeClr val="tx1"/>
              </a:solidFill>
            </a:rPr>
            <a:t> Incident Response</a:t>
          </a:r>
          <a:endParaRPr lang="zh-CN" altLang="en-US" sz="1400" b="1" dirty="0">
            <a:solidFill>
              <a:schemeClr val="tx1"/>
            </a:solidFill>
          </a:endParaRPr>
        </a:p>
      </dgm:t>
    </dgm:pt>
    <dgm:pt modelId="{3591E8D5-A5A6-49DE-80BE-E4D4055E637F}" type="parTrans" cxnId="{2927932D-4DCB-4A34-B024-BB3CCEE6F919}">
      <dgm:prSet/>
      <dgm:spPr/>
      <dgm:t>
        <a:bodyPr/>
        <a:lstStyle/>
        <a:p>
          <a:endParaRPr lang="zh-CN" altLang="en-US" sz="1400" b="1">
            <a:solidFill>
              <a:schemeClr val="tx1"/>
            </a:solidFill>
          </a:endParaRPr>
        </a:p>
      </dgm:t>
    </dgm:pt>
    <dgm:pt modelId="{31CF5E6E-F1D8-41FF-A8EC-37303127D83F}" type="sibTrans" cxnId="{2927932D-4DCB-4A34-B024-BB3CCEE6F919}">
      <dgm:prSet/>
      <dgm:spPr/>
      <dgm:t>
        <a:bodyPr/>
        <a:lstStyle/>
        <a:p>
          <a:endParaRPr lang="zh-CN" altLang="en-US" sz="1400" b="1">
            <a:solidFill>
              <a:schemeClr val="tx1"/>
            </a:solidFill>
          </a:endParaRPr>
        </a:p>
      </dgm:t>
    </dgm:pt>
    <dgm:pt modelId="{20EBE959-30EC-44C7-AB23-D00832CB4A85}">
      <dgm:prSet phldrT="[文本]" custT="1"/>
      <dgm:spPr/>
      <dgm:t>
        <a:bodyPr/>
        <a:lstStyle/>
        <a:p>
          <a:r>
            <a:rPr lang="en-US" altLang="en-US" sz="1400" b="1" dirty="0">
              <a:solidFill>
                <a:schemeClr val="tx1"/>
              </a:solidFill>
            </a:rPr>
            <a:t>7 </a:t>
          </a:r>
          <a:r>
            <a:rPr lang="zh-CN" altLang="en-US" sz="1400" b="1" dirty="0">
              <a:solidFill>
                <a:schemeClr val="tx1"/>
              </a:solidFill>
            </a:rPr>
            <a:t>维护</a:t>
          </a:r>
          <a:endParaRPr lang="en-US" altLang="zh-CN" sz="1400" b="1" dirty="0">
            <a:solidFill>
              <a:schemeClr val="tx1"/>
            </a:solidFill>
          </a:endParaRPr>
        </a:p>
        <a:p>
          <a:r>
            <a:rPr lang="en-US" altLang="zh-CN" sz="1400" b="1" dirty="0">
              <a:solidFill>
                <a:schemeClr val="tx1"/>
              </a:solidFill>
            </a:rPr>
            <a:t> Maintenance </a:t>
          </a:r>
          <a:endParaRPr lang="zh-CN" altLang="en-US" sz="1400" b="1" dirty="0">
            <a:solidFill>
              <a:schemeClr val="tx1"/>
            </a:solidFill>
          </a:endParaRPr>
        </a:p>
      </dgm:t>
    </dgm:pt>
    <dgm:pt modelId="{A3001DB5-843A-430D-A673-0CED30AA2CC6}" type="parTrans" cxnId="{B62DE05D-E2F8-4B4F-8E38-6C2404C1C7B0}">
      <dgm:prSet/>
      <dgm:spPr/>
      <dgm:t>
        <a:bodyPr/>
        <a:lstStyle/>
        <a:p>
          <a:endParaRPr lang="zh-CN" altLang="en-US" sz="1400" b="1">
            <a:solidFill>
              <a:schemeClr val="tx1"/>
            </a:solidFill>
          </a:endParaRPr>
        </a:p>
      </dgm:t>
    </dgm:pt>
    <dgm:pt modelId="{BF6ED8EC-1592-4080-92F6-0A0F9111C08F}" type="sibTrans" cxnId="{B62DE05D-E2F8-4B4F-8E38-6C2404C1C7B0}">
      <dgm:prSet/>
      <dgm:spPr/>
      <dgm:t>
        <a:bodyPr/>
        <a:lstStyle/>
        <a:p>
          <a:endParaRPr lang="zh-CN" altLang="en-US" sz="1400" b="1">
            <a:solidFill>
              <a:schemeClr val="tx1"/>
            </a:solidFill>
          </a:endParaRPr>
        </a:p>
      </dgm:t>
    </dgm:pt>
    <dgm:pt modelId="{7A952BCD-5A1A-4C9C-B894-38E5E2CB40C3}">
      <dgm:prSet phldrT="[文本]" custT="1"/>
      <dgm:spPr/>
      <dgm:t>
        <a:bodyPr/>
        <a:lstStyle/>
        <a:p>
          <a:r>
            <a:rPr lang="en-US" altLang="en-US" sz="1400" b="1" dirty="0">
              <a:solidFill>
                <a:schemeClr val="tx1"/>
              </a:solidFill>
            </a:rPr>
            <a:t>8 </a:t>
          </a:r>
          <a:r>
            <a:rPr lang="zh-CN" altLang="en-US" sz="1400" b="1" dirty="0">
              <a:solidFill>
                <a:schemeClr val="tx1"/>
              </a:solidFill>
            </a:rPr>
            <a:t>介质保护</a:t>
          </a:r>
          <a:endParaRPr lang="en-US" altLang="zh-CN" sz="1400" b="1" dirty="0">
            <a:solidFill>
              <a:schemeClr val="tx1"/>
            </a:solidFill>
          </a:endParaRPr>
        </a:p>
        <a:p>
          <a:r>
            <a:rPr lang="en-US" altLang="zh-CN" sz="1400" b="1" dirty="0">
              <a:solidFill>
                <a:schemeClr val="tx1"/>
              </a:solidFill>
            </a:rPr>
            <a:t> Media Protection </a:t>
          </a:r>
          <a:endParaRPr lang="zh-CN" altLang="en-US" sz="1400" b="1" dirty="0">
            <a:solidFill>
              <a:schemeClr val="tx1"/>
            </a:solidFill>
          </a:endParaRPr>
        </a:p>
      </dgm:t>
    </dgm:pt>
    <dgm:pt modelId="{F7A09A1F-F1AE-438B-961B-D72ADDEAC641}" type="parTrans" cxnId="{C4951C20-2C2C-4463-82CE-B07BFBFBC296}">
      <dgm:prSet/>
      <dgm:spPr/>
      <dgm:t>
        <a:bodyPr/>
        <a:lstStyle/>
        <a:p>
          <a:endParaRPr lang="zh-CN" altLang="en-US" sz="1400" b="1">
            <a:solidFill>
              <a:schemeClr val="tx1"/>
            </a:solidFill>
          </a:endParaRPr>
        </a:p>
      </dgm:t>
    </dgm:pt>
    <dgm:pt modelId="{7CFFD530-4DCC-451C-928C-EEAA6C72E29E}" type="sibTrans" cxnId="{C4951C20-2C2C-4463-82CE-B07BFBFBC296}">
      <dgm:prSet/>
      <dgm:spPr/>
      <dgm:t>
        <a:bodyPr/>
        <a:lstStyle/>
        <a:p>
          <a:endParaRPr lang="zh-CN" altLang="en-US" sz="1400" b="1">
            <a:solidFill>
              <a:schemeClr val="tx1"/>
            </a:solidFill>
          </a:endParaRPr>
        </a:p>
      </dgm:t>
    </dgm:pt>
    <dgm:pt modelId="{6DFF2B02-CE8E-4F19-B6EE-F30E24B8B833}">
      <dgm:prSet phldrT="[文本]" custT="1"/>
      <dgm:spPr/>
      <dgm:t>
        <a:bodyPr/>
        <a:lstStyle/>
        <a:p>
          <a:r>
            <a:rPr lang="en-US" altLang="en-US" sz="1400" b="1" dirty="0">
              <a:solidFill>
                <a:schemeClr val="tx1"/>
              </a:solidFill>
            </a:rPr>
            <a:t>9 </a:t>
          </a:r>
          <a:r>
            <a:rPr lang="zh-CN" altLang="en-US" sz="1400" b="1" dirty="0">
              <a:solidFill>
                <a:schemeClr val="tx1"/>
              </a:solidFill>
            </a:rPr>
            <a:t>人员安全</a:t>
          </a:r>
          <a:endParaRPr lang="en-US" altLang="zh-CN" sz="1400" b="1" dirty="0">
            <a:solidFill>
              <a:schemeClr val="tx1"/>
            </a:solidFill>
          </a:endParaRPr>
        </a:p>
        <a:p>
          <a:r>
            <a:rPr lang="en-US" altLang="zh-CN" sz="1400" b="1" dirty="0">
              <a:solidFill>
                <a:schemeClr val="tx1"/>
              </a:solidFill>
            </a:rPr>
            <a:t> Personnel Security</a:t>
          </a:r>
          <a:endParaRPr lang="zh-CN" altLang="en-US" sz="1400" b="1" dirty="0">
            <a:solidFill>
              <a:schemeClr val="tx1"/>
            </a:solidFill>
          </a:endParaRPr>
        </a:p>
      </dgm:t>
    </dgm:pt>
    <dgm:pt modelId="{D2DE2DF2-5E54-432E-9928-488E3F812D83}" type="parTrans" cxnId="{2B06D6F6-8ECF-4531-911B-8CF8C2D0293A}">
      <dgm:prSet/>
      <dgm:spPr/>
      <dgm:t>
        <a:bodyPr/>
        <a:lstStyle/>
        <a:p>
          <a:endParaRPr lang="zh-CN" altLang="en-US" sz="1400" b="1">
            <a:solidFill>
              <a:schemeClr val="tx1"/>
            </a:solidFill>
          </a:endParaRPr>
        </a:p>
      </dgm:t>
    </dgm:pt>
    <dgm:pt modelId="{14BD691A-0FDD-43E8-9602-A0B29C8C9252}" type="sibTrans" cxnId="{2B06D6F6-8ECF-4531-911B-8CF8C2D0293A}">
      <dgm:prSet/>
      <dgm:spPr/>
      <dgm:t>
        <a:bodyPr/>
        <a:lstStyle/>
        <a:p>
          <a:endParaRPr lang="zh-CN" altLang="en-US" sz="1400" b="1">
            <a:solidFill>
              <a:schemeClr val="tx1"/>
            </a:solidFill>
          </a:endParaRPr>
        </a:p>
      </dgm:t>
    </dgm:pt>
    <dgm:pt modelId="{7F6904CF-62DE-4F3E-85F7-AE0AA66E6902}">
      <dgm:prSet phldrT="[文本]" custT="1"/>
      <dgm:spPr/>
      <dgm:t>
        <a:bodyPr/>
        <a:lstStyle/>
        <a:p>
          <a:r>
            <a:rPr lang="en-US" altLang="en-US" sz="1400" b="1" dirty="0">
              <a:solidFill>
                <a:schemeClr val="tx1"/>
              </a:solidFill>
            </a:rPr>
            <a:t>10 </a:t>
          </a:r>
          <a:r>
            <a:rPr lang="zh-CN" altLang="en-US" sz="1400" b="1" dirty="0">
              <a:solidFill>
                <a:schemeClr val="tx1"/>
              </a:solidFill>
            </a:rPr>
            <a:t>物理保护</a:t>
          </a:r>
          <a:endParaRPr lang="en-US" altLang="zh-CN" sz="1400" b="1" dirty="0">
            <a:solidFill>
              <a:schemeClr val="tx1"/>
            </a:solidFill>
          </a:endParaRPr>
        </a:p>
        <a:p>
          <a:r>
            <a:rPr lang="en-US" altLang="zh-CN" sz="1400" b="1" dirty="0">
              <a:solidFill>
                <a:schemeClr val="tx1"/>
              </a:solidFill>
            </a:rPr>
            <a:t> Physical Protection</a:t>
          </a:r>
          <a:endParaRPr lang="zh-CN" altLang="en-US" sz="1400" b="1" dirty="0">
            <a:solidFill>
              <a:schemeClr val="tx1"/>
            </a:solidFill>
          </a:endParaRPr>
        </a:p>
      </dgm:t>
    </dgm:pt>
    <dgm:pt modelId="{48E00418-F52E-4D28-8BE8-8C10F18B4DB4}" type="sibTrans" cxnId="{E0A08B02-A8FB-41FD-BFB7-775A128C4B7E}">
      <dgm:prSet/>
      <dgm:spPr/>
      <dgm:t>
        <a:bodyPr/>
        <a:lstStyle/>
        <a:p>
          <a:endParaRPr lang="zh-CN" altLang="en-US" sz="1400" b="1">
            <a:solidFill>
              <a:schemeClr val="tx1"/>
            </a:solidFill>
          </a:endParaRPr>
        </a:p>
      </dgm:t>
    </dgm:pt>
    <dgm:pt modelId="{2ABADAF9-ACB8-4D7B-8399-2F5BB8881DCD}" type="parTrans" cxnId="{E0A08B02-A8FB-41FD-BFB7-775A128C4B7E}">
      <dgm:prSet/>
      <dgm:spPr/>
      <dgm:t>
        <a:bodyPr/>
        <a:lstStyle/>
        <a:p>
          <a:endParaRPr lang="zh-CN" altLang="en-US" sz="1400" b="1">
            <a:solidFill>
              <a:schemeClr val="tx1"/>
            </a:solidFill>
          </a:endParaRPr>
        </a:p>
      </dgm:t>
    </dgm:pt>
    <dgm:pt modelId="{C708F1BC-FFAB-435E-BBC2-D4D47283E15A}">
      <dgm:prSet phldrT="[文本]" custT="1"/>
      <dgm:spPr/>
      <dgm:t>
        <a:bodyPr/>
        <a:lstStyle/>
        <a:p>
          <a:r>
            <a:rPr lang="en-US" altLang="en-US" sz="1400" b="1" dirty="0">
              <a:solidFill>
                <a:schemeClr val="tx1"/>
              </a:solidFill>
            </a:rPr>
            <a:t>13 </a:t>
          </a:r>
          <a:r>
            <a:rPr lang="zh-CN" altLang="en-US" sz="1400" b="1" dirty="0">
              <a:solidFill>
                <a:schemeClr val="tx1"/>
              </a:solidFill>
            </a:rPr>
            <a:t>系统和通信保护</a:t>
          </a:r>
          <a:endParaRPr lang="en-US" altLang="zh-CN" sz="1400" b="1" dirty="0">
            <a:solidFill>
              <a:schemeClr val="tx1"/>
            </a:solidFill>
          </a:endParaRPr>
        </a:p>
        <a:p>
          <a:r>
            <a:rPr lang="en-US" altLang="zh-CN" sz="1400" b="1" dirty="0">
              <a:solidFill>
                <a:schemeClr val="tx1"/>
              </a:solidFill>
            </a:rPr>
            <a:t> System and Communications Protection </a:t>
          </a:r>
          <a:endParaRPr lang="zh-CN" altLang="en-US" sz="1400" b="1" dirty="0">
            <a:solidFill>
              <a:schemeClr val="tx1"/>
            </a:solidFill>
          </a:endParaRPr>
        </a:p>
      </dgm:t>
    </dgm:pt>
    <dgm:pt modelId="{848E4C1D-3F20-4C56-80FE-688EAFC34DD5}" type="parTrans" cxnId="{651D34FA-038A-4888-AB4B-7B98E70B077D}">
      <dgm:prSet/>
      <dgm:spPr/>
      <dgm:t>
        <a:bodyPr/>
        <a:lstStyle/>
        <a:p>
          <a:endParaRPr lang="zh-CN" altLang="en-US" sz="1400" b="1">
            <a:solidFill>
              <a:schemeClr val="tx1"/>
            </a:solidFill>
          </a:endParaRPr>
        </a:p>
      </dgm:t>
    </dgm:pt>
    <dgm:pt modelId="{E2509F3F-A9C0-4D81-A4E6-8F4FAFFB0BB7}" type="sibTrans" cxnId="{651D34FA-038A-4888-AB4B-7B98E70B077D}">
      <dgm:prSet/>
      <dgm:spPr/>
      <dgm:t>
        <a:bodyPr/>
        <a:lstStyle/>
        <a:p>
          <a:endParaRPr lang="zh-CN" altLang="en-US" sz="1400" b="1">
            <a:solidFill>
              <a:schemeClr val="tx1"/>
            </a:solidFill>
          </a:endParaRPr>
        </a:p>
      </dgm:t>
    </dgm:pt>
    <dgm:pt modelId="{703B303F-E1A6-4A44-895A-2A370FF4C1F4}">
      <dgm:prSet phldrT="[文本]" custT="1"/>
      <dgm:spPr/>
      <dgm:t>
        <a:bodyPr/>
        <a:lstStyle/>
        <a:p>
          <a:r>
            <a:rPr lang="en-US" altLang="en-US" sz="1300" b="1" dirty="0">
              <a:solidFill>
                <a:schemeClr val="tx1"/>
              </a:solidFill>
            </a:rPr>
            <a:t>14 </a:t>
          </a:r>
          <a:r>
            <a:rPr lang="zh-CN" altLang="en-US" sz="1300" b="1" dirty="0">
              <a:solidFill>
                <a:schemeClr val="tx1"/>
              </a:solidFill>
            </a:rPr>
            <a:t>系统和信息完整性</a:t>
          </a:r>
          <a:endParaRPr lang="en-US" altLang="zh-CN" sz="1300" b="1" dirty="0">
            <a:solidFill>
              <a:schemeClr val="tx1"/>
            </a:solidFill>
          </a:endParaRPr>
        </a:p>
        <a:p>
          <a:r>
            <a:rPr lang="en-US" altLang="zh-CN" sz="1300" b="1" dirty="0">
              <a:solidFill>
                <a:schemeClr val="tx1"/>
              </a:solidFill>
            </a:rPr>
            <a:t> System and Information Integrity</a:t>
          </a:r>
          <a:endParaRPr lang="zh-CN" altLang="en-US" sz="1300" b="1" dirty="0">
            <a:solidFill>
              <a:schemeClr val="tx1"/>
            </a:solidFill>
          </a:endParaRPr>
        </a:p>
      </dgm:t>
    </dgm:pt>
    <dgm:pt modelId="{18000FDD-52E1-4739-BBAD-61050A326ECC}" type="parTrans" cxnId="{8B803390-DBEB-428A-88F4-0096D1D333AB}">
      <dgm:prSet/>
      <dgm:spPr/>
      <dgm:t>
        <a:bodyPr/>
        <a:lstStyle/>
        <a:p>
          <a:endParaRPr lang="zh-CN" altLang="en-US" sz="1400" b="1">
            <a:solidFill>
              <a:schemeClr val="tx1"/>
            </a:solidFill>
          </a:endParaRPr>
        </a:p>
      </dgm:t>
    </dgm:pt>
    <dgm:pt modelId="{2ADEEC77-EF2B-4F51-A38E-80F0885A374B}" type="sibTrans" cxnId="{8B803390-DBEB-428A-88F4-0096D1D333AB}">
      <dgm:prSet/>
      <dgm:spPr/>
      <dgm:t>
        <a:bodyPr/>
        <a:lstStyle/>
        <a:p>
          <a:endParaRPr lang="zh-CN" altLang="en-US" sz="1400" b="1">
            <a:solidFill>
              <a:schemeClr val="tx1"/>
            </a:solidFill>
          </a:endParaRPr>
        </a:p>
      </dgm:t>
    </dgm:pt>
    <dgm:pt modelId="{85D80FE1-9327-4F70-BA16-E94736BCAC63}">
      <dgm:prSet phldrT="[文本]" custT="1"/>
      <dgm:spPr/>
      <dgm:t>
        <a:bodyPr/>
        <a:lstStyle/>
        <a:p>
          <a:r>
            <a:rPr lang="en-US" altLang="en-US" sz="1400" b="1" dirty="0">
              <a:solidFill>
                <a:schemeClr val="tx1"/>
              </a:solidFill>
            </a:rPr>
            <a:t>15 </a:t>
          </a:r>
          <a:r>
            <a:rPr lang="zh-CN" altLang="en-US" sz="1400" b="1" dirty="0">
              <a:solidFill>
                <a:schemeClr val="tx1"/>
              </a:solidFill>
            </a:rPr>
            <a:t>规划</a:t>
          </a:r>
          <a:endParaRPr lang="en-US" altLang="zh-CN" sz="1400" b="1" dirty="0">
            <a:solidFill>
              <a:schemeClr val="tx1"/>
            </a:solidFill>
          </a:endParaRPr>
        </a:p>
        <a:p>
          <a:r>
            <a:rPr lang="en-US" altLang="zh-CN" sz="1400" b="1" dirty="0">
              <a:solidFill>
                <a:schemeClr val="tx1"/>
              </a:solidFill>
            </a:rPr>
            <a:t> Planning</a:t>
          </a:r>
          <a:endParaRPr lang="zh-CN" altLang="en-US" sz="1400" b="1" dirty="0">
            <a:solidFill>
              <a:schemeClr val="tx1"/>
            </a:solidFill>
          </a:endParaRPr>
        </a:p>
      </dgm:t>
    </dgm:pt>
    <dgm:pt modelId="{19C553A3-0470-477B-A1A0-781E7B2ED290}" type="parTrans" cxnId="{2EC19237-573B-4BE7-8EA4-87A5AD512933}">
      <dgm:prSet/>
      <dgm:spPr/>
      <dgm:t>
        <a:bodyPr/>
        <a:lstStyle/>
        <a:p>
          <a:endParaRPr lang="zh-CN" altLang="en-US" sz="1400" b="1">
            <a:solidFill>
              <a:schemeClr val="tx1"/>
            </a:solidFill>
          </a:endParaRPr>
        </a:p>
      </dgm:t>
    </dgm:pt>
    <dgm:pt modelId="{2C33A766-81E0-40B7-8B03-E8D684CF65BE}" type="sibTrans" cxnId="{2EC19237-573B-4BE7-8EA4-87A5AD512933}">
      <dgm:prSet/>
      <dgm:spPr/>
      <dgm:t>
        <a:bodyPr/>
        <a:lstStyle/>
        <a:p>
          <a:endParaRPr lang="zh-CN" altLang="en-US" sz="1400" b="1">
            <a:solidFill>
              <a:schemeClr val="tx1"/>
            </a:solidFill>
          </a:endParaRPr>
        </a:p>
      </dgm:t>
    </dgm:pt>
    <dgm:pt modelId="{C2B49954-CE07-443E-8C71-96546A8C8AE4}">
      <dgm:prSet phldrT="[文本]" custT="1"/>
      <dgm:spPr/>
      <dgm:t>
        <a:bodyPr/>
        <a:lstStyle/>
        <a:p>
          <a:r>
            <a:rPr lang="en-US" altLang="en-US" sz="1400" b="1" dirty="0">
              <a:solidFill>
                <a:schemeClr val="tx1"/>
              </a:solidFill>
            </a:rPr>
            <a:t>16 </a:t>
          </a:r>
          <a:r>
            <a:rPr lang="zh-CN" altLang="en-US" sz="1400" b="1" dirty="0">
              <a:solidFill>
                <a:schemeClr val="tx1"/>
              </a:solidFill>
            </a:rPr>
            <a:t>系统和服务采购</a:t>
          </a:r>
          <a:endParaRPr lang="en-US" altLang="zh-CN" sz="1400" b="1" dirty="0">
            <a:solidFill>
              <a:schemeClr val="tx1"/>
            </a:solidFill>
          </a:endParaRPr>
        </a:p>
        <a:p>
          <a:r>
            <a:rPr lang="en-US" altLang="zh-CN" sz="1400" b="1" dirty="0">
              <a:solidFill>
                <a:schemeClr val="tx1"/>
              </a:solidFill>
            </a:rPr>
            <a:t> System and Services Acquisition</a:t>
          </a:r>
          <a:endParaRPr lang="zh-CN" altLang="en-US" sz="1400" b="1" dirty="0">
            <a:solidFill>
              <a:schemeClr val="tx1"/>
            </a:solidFill>
          </a:endParaRPr>
        </a:p>
      </dgm:t>
    </dgm:pt>
    <dgm:pt modelId="{6A0CB9D0-A4C0-4EBE-9C8D-F2EAFDFCFF9F}" type="parTrans" cxnId="{DF180BFF-9269-48BB-9027-456DEBCAC8F3}">
      <dgm:prSet/>
      <dgm:spPr/>
      <dgm:t>
        <a:bodyPr/>
        <a:lstStyle/>
        <a:p>
          <a:endParaRPr lang="zh-CN" altLang="en-US" sz="1400" b="1">
            <a:solidFill>
              <a:schemeClr val="tx1"/>
            </a:solidFill>
          </a:endParaRPr>
        </a:p>
      </dgm:t>
    </dgm:pt>
    <dgm:pt modelId="{F3DB12F7-94C7-4A90-99C1-210076DD24A9}" type="sibTrans" cxnId="{DF180BFF-9269-48BB-9027-456DEBCAC8F3}">
      <dgm:prSet/>
      <dgm:spPr/>
      <dgm:t>
        <a:bodyPr/>
        <a:lstStyle/>
        <a:p>
          <a:endParaRPr lang="zh-CN" altLang="en-US" sz="1400" b="1">
            <a:solidFill>
              <a:schemeClr val="tx1"/>
            </a:solidFill>
          </a:endParaRPr>
        </a:p>
      </dgm:t>
    </dgm:pt>
    <dgm:pt modelId="{65A09096-606B-432E-A9CA-54219A1D51B3}">
      <dgm:prSet phldrT="[文本]" custT="1"/>
      <dgm:spPr/>
      <dgm:t>
        <a:bodyPr/>
        <a:lstStyle/>
        <a:p>
          <a:r>
            <a:rPr lang="en-US" altLang="en-US" sz="1400" b="1" dirty="0">
              <a:solidFill>
                <a:schemeClr val="tx1"/>
              </a:solidFill>
            </a:rPr>
            <a:t>17 </a:t>
          </a:r>
          <a:r>
            <a:rPr lang="zh-CN" altLang="en-US" sz="1400" b="1" dirty="0">
              <a:solidFill>
                <a:schemeClr val="tx1"/>
              </a:solidFill>
            </a:rPr>
            <a:t>供应链风险管理</a:t>
          </a:r>
          <a:endParaRPr lang="en-US" altLang="zh-CN" sz="1400" b="1" dirty="0">
            <a:solidFill>
              <a:schemeClr val="tx1"/>
            </a:solidFill>
          </a:endParaRPr>
        </a:p>
        <a:p>
          <a:r>
            <a:rPr lang="en-US" altLang="zh-CN" sz="1400" b="1" dirty="0">
              <a:solidFill>
                <a:schemeClr val="tx1"/>
              </a:solidFill>
            </a:rPr>
            <a:t> Supply Chain Risk Management</a:t>
          </a:r>
          <a:endParaRPr lang="zh-CN" altLang="en-US" sz="1400" b="1" dirty="0">
            <a:solidFill>
              <a:schemeClr val="tx1"/>
            </a:solidFill>
          </a:endParaRPr>
        </a:p>
      </dgm:t>
    </dgm:pt>
    <dgm:pt modelId="{F2A219BE-77E1-4970-9893-C445367CB8C8}" type="parTrans" cxnId="{C2150868-6B51-4A82-9B61-DB2BA7C0BE29}">
      <dgm:prSet/>
      <dgm:spPr/>
      <dgm:t>
        <a:bodyPr/>
        <a:lstStyle/>
        <a:p>
          <a:endParaRPr lang="zh-CN" altLang="en-US" sz="1400" b="1">
            <a:solidFill>
              <a:schemeClr val="tx1"/>
            </a:solidFill>
          </a:endParaRPr>
        </a:p>
      </dgm:t>
    </dgm:pt>
    <dgm:pt modelId="{2144CBE9-8626-45E3-A86F-CEFB28C0FBB1}" type="sibTrans" cxnId="{C2150868-6B51-4A82-9B61-DB2BA7C0BE29}">
      <dgm:prSet/>
      <dgm:spPr/>
      <dgm:t>
        <a:bodyPr/>
        <a:lstStyle/>
        <a:p>
          <a:endParaRPr lang="zh-CN" altLang="en-US" sz="1400" b="1">
            <a:solidFill>
              <a:schemeClr val="tx1"/>
            </a:solidFill>
          </a:endParaRPr>
        </a:p>
      </dgm:t>
    </dgm:pt>
    <dgm:pt modelId="{EF12FF0D-F446-4E57-9D31-64086CFFC4C8}" type="pres">
      <dgm:prSet presAssocID="{186C4E8C-71CE-48D9-A35D-668DD55861BE}" presName="diagram" presStyleCnt="0">
        <dgm:presLayoutVars>
          <dgm:dir/>
          <dgm:resizeHandles val="exact"/>
        </dgm:presLayoutVars>
      </dgm:prSet>
      <dgm:spPr/>
    </dgm:pt>
    <dgm:pt modelId="{776468E6-372E-47B6-9C56-6713183DD799}" type="pres">
      <dgm:prSet presAssocID="{D9A27BE8-5B82-498E-AA68-BE90894FC123}" presName="node" presStyleLbl="node1" presStyleIdx="0" presStyleCnt="17">
        <dgm:presLayoutVars>
          <dgm:bulletEnabled val="1"/>
        </dgm:presLayoutVars>
      </dgm:prSet>
      <dgm:spPr/>
    </dgm:pt>
    <dgm:pt modelId="{8D1693FE-C9E6-4457-9B22-E7B18D8E79FE}" type="pres">
      <dgm:prSet presAssocID="{7D327108-0936-410A-8622-51B54C99382B}" presName="sibTrans" presStyleCnt="0"/>
      <dgm:spPr/>
    </dgm:pt>
    <dgm:pt modelId="{02FB8CDC-27BF-45EE-85E1-8DE077C5ADA4}" type="pres">
      <dgm:prSet presAssocID="{586C5119-BEC9-47C5-B28C-F07B556F0F00}" presName="node" presStyleLbl="node1" presStyleIdx="1" presStyleCnt="17">
        <dgm:presLayoutVars>
          <dgm:bulletEnabled val="1"/>
        </dgm:presLayoutVars>
      </dgm:prSet>
      <dgm:spPr/>
    </dgm:pt>
    <dgm:pt modelId="{E60D6721-761D-46F0-ADB2-EECA7E28A354}" type="pres">
      <dgm:prSet presAssocID="{2B75D9DE-2FD2-4A74-B41A-91EAEE5AB4FB}" presName="sibTrans" presStyleCnt="0"/>
      <dgm:spPr/>
    </dgm:pt>
    <dgm:pt modelId="{B112E8C6-D573-43A5-957C-0FDEDA337794}" type="pres">
      <dgm:prSet presAssocID="{E7D73C30-D112-448D-9A37-8F31AEED3875}" presName="node" presStyleLbl="node1" presStyleIdx="2" presStyleCnt="17">
        <dgm:presLayoutVars>
          <dgm:bulletEnabled val="1"/>
        </dgm:presLayoutVars>
      </dgm:prSet>
      <dgm:spPr/>
    </dgm:pt>
    <dgm:pt modelId="{1305963D-D32B-4961-AA4B-A3DF8A9F0C72}" type="pres">
      <dgm:prSet presAssocID="{4698643C-DCB5-47D4-A91C-0740389800A4}" presName="sibTrans" presStyleCnt="0"/>
      <dgm:spPr/>
    </dgm:pt>
    <dgm:pt modelId="{26E46C6C-B71A-49A3-91A5-09E598D66CB9}" type="pres">
      <dgm:prSet presAssocID="{7CDA90DE-A0B1-416A-8076-66720B7EEC52}" presName="node" presStyleLbl="node1" presStyleIdx="3" presStyleCnt="17">
        <dgm:presLayoutVars>
          <dgm:bulletEnabled val="1"/>
        </dgm:presLayoutVars>
      </dgm:prSet>
      <dgm:spPr/>
    </dgm:pt>
    <dgm:pt modelId="{C5893D7C-F228-4AE0-9320-6C1BE2FE33FD}" type="pres">
      <dgm:prSet presAssocID="{FCE2CE20-E42F-4F72-A3CD-D3C9445D4112}" presName="sibTrans" presStyleCnt="0"/>
      <dgm:spPr/>
    </dgm:pt>
    <dgm:pt modelId="{32199C00-C351-4417-915B-FABEC9AE21F1}" type="pres">
      <dgm:prSet presAssocID="{742D16D1-1D6F-4691-9137-B9C0053A17AF}" presName="node" presStyleLbl="node1" presStyleIdx="4" presStyleCnt="17">
        <dgm:presLayoutVars>
          <dgm:bulletEnabled val="1"/>
        </dgm:presLayoutVars>
      </dgm:prSet>
      <dgm:spPr/>
    </dgm:pt>
    <dgm:pt modelId="{4BCD0796-01C1-4C51-8E6B-F2E8FEA025B6}" type="pres">
      <dgm:prSet presAssocID="{AB37D801-E3F0-49B2-BC29-0342EABC32C9}" presName="sibTrans" presStyleCnt="0"/>
      <dgm:spPr/>
    </dgm:pt>
    <dgm:pt modelId="{7BF405ED-81E2-4371-94C2-D8231BA9542A}" type="pres">
      <dgm:prSet presAssocID="{4F0E4FE5-67CC-4C64-958D-4E16579F3497}" presName="node" presStyleLbl="node1" presStyleIdx="5" presStyleCnt="17">
        <dgm:presLayoutVars>
          <dgm:bulletEnabled val="1"/>
        </dgm:presLayoutVars>
      </dgm:prSet>
      <dgm:spPr/>
    </dgm:pt>
    <dgm:pt modelId="{043B3DB3-B414-4CB3-9C59-688511A0B83E}" type="pres">
      <dgm:prSet presAssocID="{31CF5E6E-F1D8-41FF-A8EC-37303127D83F}" presName="sibTrans" presStyleCnt="0"/>
      <dgm:spPr/>
    </dgm:pt>
    <dgm:pt modelId="{06ECCAE3-0259-4683-8F40-3A03BEB189AE}" type="pres">
      <dgm:prSet presAssocID="{20EBE959-30EC-44C7-AB23-D00832CB4A85}" presName="node" presStyleLbl="node1" presStyleIdx="6" presStyleCnt="17">
        <dgm:presLayoutVars>
          <dgm:bulletEnabled val="1"/>
        </dgm:presLayoutVars>
      </dgm:prSet>
      <dgm:spPr/>
    </dgm:pt>
    <dgm:pt modelId="{0E5C990E-6FBA-4BB9-BD5F-656AFEBE0FD2}" type="pres">
      <dgm:prSet presAssocID="{BF6ED8EC-1592-4080-92F6-0A0F9111C08F}" presName="sibTrans" presStyleCnt="0"/>
      <dgm:spPr/>
    </dgm:pt>
    <dgm:pt modelId="{149A86DC-BE18-4C64-B8EC-94A8BE1F6AF7}" type="pres">
      <dgm:prSet presAssocID="{7A952BCD-5A1A-4C9C-B894-38E5E2CB40C3}" presName="node" presStyleLbl="node1" presStyleIdx="7" presStyleCnt="17">
        <dgm:presLayoutVars>
          <dgm:bulletEnabled val="1"/>
        </dgm:presLayoutVars>
      </dgm:prSet>
      <dgm:spPr/>
    </dgm:pt>
    <dgm:pt modelId="{0E124AA1-373D-4E90-BB25-CC200AB6F715}" type="pres">
      <dgm:prSet presAssocID="{7CFFD530-4DCC-451C-928C-EEAA6C72E29E}" presName="sibTrans" presStyleCnt="0"/>
      <dgm:spPr/>
    </dgm:pt>
    <dgm:pt modelId="{F022CDBB-1F85-4617-958A-A0730519F785}" type="pres">
      <dgm:prSet presAssocID="{6DFF2B02-CE8E-4F19-B6EE-F30E24B8B833}" presName="node" presStyleLbl="node1" presStyleIdx="8" presStyleCnt="17">
        <dgm:presLayoutVars>
          <dgm:bulletEnabled val="1"/>
        </dgm:presLayoutVars>
      </dgm:prSet>
      <dgm:spPr/>
    </dgm:pt>
    <dgm:pt modelId="{FF409174-89EF-4D1C-87A2-3040F914E880}" type="pres">
      <dgm:prSet presAssocID="{14BD691A-0FDD-43E8-9602-A0B29C8C9252}" presName="sibTrans" presStyleCnt="0"/>
      <dgm:spPr/>
    </dgm:pt>
    <dgm:pt modelId="{1B80F57C-E681-4476-9EC2-EF65C84F0FB2}" type="pres">
      <dgm:prSet presAssocID="{7F6904CF-62DE-4F3E-85F7-AE0AA66E6902}" presName="node" presStyleLbl="node1" presStyleIdx="9" presStyleCnt="17">
        <dgm:presLayoutVars>
          <dgm:bulletEnabled val="1"/>
        </dgm:presLayoutVars>
      </dgm:prSet>
      <dgm:spPr/>
    </dgm:pt>
    <dgm:pt modelId="{605304ED-D7A4-4333-9E0A-F162CA7905B4}" type="pres">
      <dgm:prSet presAssocID="{48E00418-F52E-4D28-8BE8-8C10F18B4DB4}" presName="sibTrans" presStyleCnt="0"/>
      <dgm:spPr/>
    </dgm:pt>
    <dgm:pt modelId="{BBD16605-5BD7-4751-A528-FDAEF26A08B1}" type="pres">
      <dgm:prSet presAssocID="{02028FE5-C292-4E66-9EC8-E105B81BFF1D}" presName="node" presStyleLbl="node1" presStyleIdx="10" presStyleCnt="17">
        <dgm:presLayoutVars>
          <dgm:bulletEnabled val="1"/>
        </dgm:presLayoutVars>
      </dgm:prSet>
      <dgm:spPr/>
    </dgm:pt>
    <dgm:pt modelId="{CA3ED3F6-965D-4CB9-9B10-CC80207D81B6}" type="pres">
      <dgm:prSet presAssocID="{8510ED4C-BF5A-4596-8EA6-F5BEBC5A689A}" presName="sibTrans" presStyleCnt="0"/>
      <dgm:spPr/>
    </dgm:pt>
    <dgm:pt modelId="{ECFD780E-5A2F-4D9F-B720-16B65C47D914}" type="pres">
      <dgm:prSet presAssocID="{A19F5B0B-BB12-4A08-B99F-54D7CC3B811B}" presName="node" presStyleLbl="node1" presStyleIdx="11" presStyleCnt="17">
        <dgm:presLayoutVars>
          <dgm:bulletEnabled val="1"/>
        </dgm:presLayoutVars>
      </dgm:prSet>
      <dgm:spPr/>
    </dgm:pt>
    <dgm:pt modelId="{9E0AFBC4-E473-4667-B1F2-8B3FE347B434}" type="pres">
      <dgm:prSet presAssocID="{647FCEDE-75FA-4BFE-92F7-575E8C057860}" presName="sibTrans" presStyleCnt="0"/>
      <dgm:spPr/>
    </dgm:pt>
    <dgm:pt modelId="{E05C15FB-B90C-41AD-BD5E-D7F63C10A677}" type="pres">
      <dgm:prSet presAssocID="{C708F1BC-FFAB-435E-BBC2-D4D47283E15A}" presName="node" presStyleLbl="node1" presStyleIdx="12" presStyleCnt="17">
        <dgm:presLayoutVars>
          <dgm:bulletEnabled val="1"/>
        </dgm:presLayoutVars>
      </dgm:prSet>
      <dgm:spPr/>
    </dgm:pt>
    <dgm:pt modelId="{702759FB-44C6-4FB3-A19C-6D6E50DBBBD7}" type="pres">
      <dgm:prSet presAssocID="{E2509F3F-A9C0-4D81-A4E6-8F4FAFFB0BB7}" presName="sibTrans" presStyleCnt="0"/>
      <dgm:spPr/>
    </dgm:pt>
    <dgm:pt modelId="{7F77E829-BE7D-489A-98D4-BDC5C799CB22}" type="pres">
      <dgm:prSet presAssocID="{703B303F-E1A6-4A44-895A-2A370FF4C1F4}" presName="node" presStyleLbl="node1" presStyleIdx="13" presStyleCnt="17">
        <dgm:presLayoutVars>
          <dgm:bulletEnabled val="1"/>
        </dgm:presLayoutVars>
      </dgm:prSet>
      <dgm:spPr/>
    </dgm:pt>
    <dgm:pt modelId="{FBA6EDBB-1555-4ABC-8392-78566F66C01D}" type="pres">
      <dgm:prSet presAssocID="{2ADEEC77-EF2B-4F51-A38E-80F0885A374B}" presName="sibTrans" presStyleCnt="0"/>
      <dgm:spPr/>
    </dgm:pt>
    <dgm:pt modelId="{703CE440-E274-472E-8B1D-F684E12949F6}" type="pres">
      <dgm:prSet presAssocID="{85D80FE1-9327-4F70-BA16-E94736BCAC63}" presName="node" presStyleLbl="node1" presStyleIdx="14" presStyleCnt="17">
        <dgm:presLayoutVars>
          <dgm:bulletEnabled val="1"/>
        </dgm:presLayoutVars>
      </dgm:prSet>
      <dgm:spPr/>
    </dgm:pt>
    <dgm:pt modelId="{1B9AB012-1208-4FA8-A6C0-E5C8D21195F9}" type="pres">
      <dgm:prSet presAssocID="{2C33A766-81E0-40B7-8B03-E8D684CF65BE}" presName="sibTrans" presStyleCnt="0"/>
      <dgm:spPr/>
    </dgm:pt>
    <dgm:pt modelId="{12AA91FF-0625-4011-86F5-1248ED86B01C}" type="pres">
      <dgm:prSet presAssocID="{C2B49954-CE07-443E-8C71-96546A8C8AE4}" presName="node" presStyleLbl="node1" presStyleIdx="15" presStyleCnt="17">
        <dgm:presLayoutVars>
          <dgm:bulletEnabled val="1"/>
        </dgm:presLayoutVars>
      </dgm:prSet>
      <dgm:spPr/>
    </dgm:pt>
    <dgm:pt modelId="{2C8FA488-CD7A-4D4B-A295-1F6DD279ACD3}" type="pres">
      <dgm:prSet presAssocID="{F3DB12F7-94C7-4A90-99C1-210076DD24A9}" presName="sibTrans" presStyleCnt="0"/>
      <dgm:spPr/>
    </dgm:pt>
    <dgm:pt modelId="{6B4C7975-7787-4F9E-9227-F3ABCBC8BCC4}" type="pres">
      <dgm:prSet presAssocID="{65A09096-606B-432E-A9CA-54219A1D51B3}" presName="node" presStyleLbl="node1" presStyleIdx="16" presStyleCnt="17">
        <dgm:presLayoutVars>
          <dgm:bulletEnabled val="1"/>
        </dgm:presLayoutVars>
      </dgm:prSet>
      <dgm:spPr/>
    </dgm:pt>
  </dgm:ptLst>
  <dgm:cxnLst>
    <dgm:cxn modelId="{E0A08B02-A8FB-41FD-BFB7-775A128C4B7E}" srcId="{186C4E8C-71CE-48D9-A35D-668DD55861BE}" destId="{7F6904CF-62DE-4F3E-85F7-AE0AA66E6902}" srcOrd="9" destOrd="0" parTransId="{2ABADAF9-ACB8-4D7B-8399-2F5BB8881DCD}" sibTransId="{48E00418-F52E-4D28-8BE8-8C10F18B4DB4}"/>
    <dgm:cxn modelId="{A1B74D07-80EA-4B91-840E-8BD6804A43E1}" type="presOf" srcId="{A19F5B0B-BB12-4A08-B99F-54D7CC3B811B}" destId="{ECFD780E-5A2F-4D9F-B720-16B65C47D914}" srcOrd="0" destOrd="0" presId="urn:microsoft.com/office/officeart/2005/8/layout/default"/>
    <dgm:cxn modelId="{60ABEC17-F48F-401E-B731-9D8ED35150D4}" type="presOf" srcId="{6DFF2B02-CE8E-4F19-B6EE-F30E24B8B833}" destId="{F022CDBB-1F85-4617-958A-A0730519F785}" srcOrd="0" destOrd="0" presId="urn:microsoft.com/office/officeart/2005/8/layout/default"/>
    <dgm:cxn modelId="{C4951C20-2C2C-4463-82CE-B07BFBFBC296}" srcId="{186C4E8C-71CE-48D9-A35D-668DD55861BE}" destId="{7A952BCD-5A1A-4C9C-B894-38E5E2CB40C3}" srcOrd="7" destOrd="0" parTransId="{F7A09A1F-F1AE-438B-961B-D72ADDEAC641}" sibTransId="{7CFFD530-4DCC-451C-928C-EEAA6C72E29E}"/>
    <dgm:cxn modelId="{BEA7D829-55E5-4053-B1DC-29DA50565D2A}" type="presOf" srcId="{C2B49954-CE07-443E-8C71-96546A8C8AE4}" destId="{12AA91FF-0625-4011-86F5-1248ED86B01C}" srcOrd="0" destOrd="0" presId="urn:microsoft.com/office/officeart/2005/8/layout/default"/>
    <dgm:cxn modelId="{2927932D-4DCB-4A34-B024-BB3CCEE6F919}" srcId="{186C4E8C-71CE-48D9-A35D-668DD55861BE}" destId="{4F0E4FE5-67CC-4C64-958D-4E16579F3497}" srcOrd="5" destOrd="0" parTransId="{3591E8D5-A5A6-49DE-80BE-E4D4055E637F}" sibTransId="{31CF5E6E-F1D8-41FF-A8EC-37303127D83F}"/>
    <dgm:cxn modelId="{00377330-C0C2-420B-AA4A-FAF69C8C3BD4}" type="presOf" srcId="{186C4E8C-71CE-48D9-A35D-668DD55861BE}" destId="{EF12FF0D-F446-4E57-9D31-64086CFFC4C8}" srcOrd="0" destOrd="0" presId="urn:microsoft.com/office/officeart/2005/8/layout/default"/>
    <dgm:cxn modelId="{80954432-2CEB-4956-ADB9-F9934A7F6500}" srcId="{186C4E8C-71CE-48D9-A35D-668DD55861BE}" destId="{586C5119-BEC9-47C5-B28C-F07B556F0F00}" srcOrd="1" destOrd="0" parTransId="{367380C5-F273-4BBE-91C4-70A7DF96F47E}" sibTransId="{2B75D9DE-2FD2-4A74-B41A-91EAEE5AB4FB}"/>
    <dgm:cxn modelId="{2EC19237-573B-4BE7-8EA4-87A5AD512933}" srcId="{186C4E8C-71CE-48D9-A35D-668DD55861BE}" destId="{85D80FE1-9327-4F70-BA16-E94736BCAC63}" srcOrd="14" destOrd="0" parTransId="{19C553A3-0470-477B-A1A0-781E7B2ED290}" sibTransId="{2C33A766-81E0-40B7-8B03-E8D684CF65BE}"/>
    <dgm:cxn modelId="{3821A238-00FF-4F18-B629-0D01017D24C7}" type="presOf" srcId="{7F6904CF-62DE-4F3E-85F7-AE0AA66E6902}" destId="{1B80F57C-E681-4476-9EC2-EF65C84F0FB2}" srcOrd="0" destOrd="0" presId="urn:microsoft.com/office/officeart/2005/8/layout/default"/>
    <dgm:cxn modelId="{B62DE05D-E2F8-4B4F-8E38-6C2404C1C7B0}" srcId="{186C4E8C-71CE-48D9-A35D-668DD55861BE}" destId="{20EBE959-30EC-44C7-AB23-D00832CB4A85}" srcOrd="6" destOrd="0" parTransId="{A3001DB5-843A-430D-A673-0CED30AA2CC6}" sibTransId="{BF6ED8EC-1592-4080-92F6-0A0F9111C08F}"/>
    <dgm:cxn modelId="{11F18541-DB59-42B1-85CC-8F1E508DAD7A}" srcId="{186C4E8C-71CE-48D9-A35D-668DD55861BE}" destId="{02028FE5-C292-4E66-9EC8-E105B81BFF1D}" srcOrd="10" destOrd="0" parTransId="{680F7189-951E-4D2D-99D6-AD82579E54E1}" sibTransId="{8510ED4C-BF5A-4596-8EA6-F5BEBC5A689A}"/>
    <dgm:cxn modelId="{C2150868-6B51-4A82-9B61-DB2BA7C0BE29}" srcId="{186C4E8C-71CE-48D9-A35D-668DD55861BE}" destId="{65A09096-606B-432E-A9CA-54219A1D51B3}" srcOrd="16" destOrd="0" parTransId="{F2A219BE-77E1-4970-9893-C445367CB8C8}" sibTransId="{2144CBE9-8626-45E3-A86F-CEFB28C0FBB1}"/>
    <dgm:cxn modelId="{68107051-22E4-4939-8CF9-94C35A1D2CEC}" type="presOf" srcId="{4F0E4FE5-67CC-4C64-958D-4E16579F3497}" destId="{7BF405ED-81E2-4371-94C2-D8231BA9542A}" srcOrd="0" destOrd="0" presId="urn:microsoft.com/office/officeart/2005/8/layout/default"/>
    <dgm:cxn modelId="{E9E62476-9F38-403E-93BA-76C89B25B1C4}" type="presOf" srcId="{7CDA90DE-A0B1-416A-8076-66720B7EEC52}" destId="{26E46C6C-B71A-49A3-91A5-09E598D66CB9}" srcOrd="0" destOrd="0" presId="urn:microsoft.com/office/officeart/2005/8/layout/default"/>
    <dgm:cxn modelId="{9E1C2378-C0AB-46D3-A243-8EC451CD2558}" srcId="{186C4E8C-71CE-48D9-A35D-668DD55861BE}" destId="{7CDA90DE-A0B1-416A-8076-66720B7EEC52}" srcOrd="3" destOrd="0" parTransId="{4B619AA5-EE78-4578-9EA9-745D3084D85C}" sibTransId="{FCE2CE20-E42F-4F72-A3CD-D3C9445D4112}"/>
    <dgm:cxn modelId="{DF13747A-D263-4A6D-A719-F40BD51D36D0}" type="presOf" srcId="{20EBE959-30EC-44C7-AB23-D00832CB4A85}" destId="{06ECCAE3-0259-4683-8F40-3A03BEB189AE}" srcOrd="0" destOrd="0" presId="urn:microsoft.com/office/officeart/2005/8/layout/default"/>
    <dgm:cxn modelId="{89433183-AC7F-466E-8F7D-5B293D93AC5F}" srcId="{186C4E8C-71CE-48D9-A35D-668DD55861BE}" destId="{A19F5B0B-BB12-4A08-B99F-54D7CC3B811B}" srcOrd="11" destOrd="0" parTransId="{077A9798-B0A1-4247-BE9D-EC9689F8DBFE}" sibTransId="{647FCEDE-75FA-4BFE-92F7-575E8C057860}"/>
    <dgm:cxn modelId="{6505FA84-7D4F-404B-A36B-4C85846CAE04}" type="presOf" srcId="{7A952BCD-5A1A-4C9C-B894-38E5E2CB40C3}" destId="{149A86DC-BE18-4C64-B8EC-94A8BE1F6AF7}" srcOrd="0" destOrd="0" presId="urn:microsoft.com/office/officeart/2005/8/layout/default"/>
    <dgm:cxn modelId="{30512C87-CEA0-4A70-9670-209394E90757}" type="presOf" srcId="{C708F1BC-FFAB-435E-BBC2-D4D47283E15A}" destId="{E05C15FB-B90C-41AD-BD5E-D7F63C10A677}" srcOrd="0" destOrd="0" presId="urn:microsoft.com/office/officeart/2005/8/layout/default"/>
    <dgm:cxn modelId="{CAEDB588-3C10-482B-A56F-F4E745AB1008}" type="presOf" srcId="{65A09096-606B-432E-A9CA-54219A1D51B3}" destId="{6B4C7975-7787-4F9E-9227-F3ABCBC8BCC4}" srcOrd="0" destOrd="0" presId="urn:microsoft.com/office/officeart/2005/8/layout/default"/>
    <dgm:cxn modelId="{F855D28B-AE0D-4BEB-9C8A-8D4A5437FA72}" srcId="{186C4E8C-71CE-48D9-A35D-668DD55861BE}" destId="{742D16D1-1D6F-4691-9137-B9C0053A17AF}" srcOrd="4" destOrd="0" parTransId="{9A017086-B7C3-4ECD-B987-9B1409E456EA}" sibTransId="{AB37D801-E3F0-49B2-BC29-0342EABC32C9}"/>
    <dgm:cxn modelId="{8B803390-DBEB-428A-88F4-0096D1D333AB}" srcId="{186C4E8C-71CE-48D9-A35D-668DD55861BE}" destId="{703B303F-E1A6-4A44-895A-2A370FF4C1F4}" srcOrd="13" destOrd="0" parTransId="{18000FDD-52E1-4739-BBAD-61050A326ECC}" sibTransId="{2ADEEC77-EF2B-4F51-A38E-80F0885A374B}"/>
    <dgm:cxn modelId="{E056F496-A5FD-4351-90F2-E263B5F4B658}" srcId="{186C4E8C-71CE-48D9-A35D-668DD55861BE}" destId="{E7D73C30-D112-448D-9A37-8F31AEED3875}" srcOrd="2" destOrd="0" parTransId="{F4DEE83D-AFDA-47B9-A635-6672089D07EF}" sibTransId="{4698643C-DCB5-47D4-A91C-0740389800A4}"/>
    <dgm:cxn modelId="{D0E86FC8-62BF-4B25-952B-863ED1F5A8CB}" type="presOf" srcId="{E7D73C30-D112-448D-9A37-8F31AEED3875}" destId="{B112E8C6-D573-43A5-957C-0FDEDA337794}" srcOrd="0" destOrd="0" presId="urn:microsoft.com/office/officeart/2005/8/layout/default"/>
    <dgm:cxn modelId="{B11A06CE-4952-476E-A835-D8009C1885A8}" type="presOf" srcId="{703B303F-E1A6-4A44-895A-2A370FF4C1F4}" destId="{7F77E829-BE7D-489A-98D4-BDC5C799CB22}" srcOrd="0" destOrd="0" presId="urn:microsoft.com/office/officeart/2005/8/layout/default"/>
    <dgm:cxn modelId="{97B2FBD9-4C7F-4EAC-A18E-1088D91841FE}" type="presOf" srcId="{85D80FE1-9327-4F70-BA16-E94736BCAC63}" destId="{703CE440-E274-472E-8B1D-F684E12949F6}" srcOrd="0" destOrd="0" presId="urn:microsoft.com/office/officeart/2005/8/layout/default"/>
    <dgm:cxn modelId="{244F36DB-FCC9-4270-9046-CB4A5E8EF8C5}" srcId="{186C4E8C-71CE-48D9-A35D-668DD55861BE}" destId="{D9A27BE8-5B82-498E-AA68-BE90894FC123}" srcOrd="0" destOrd="0" parTransId="{AE639B4B-9347-4DBA-8F80-17105339ED11}" sibTransId="{7D327108-0936-410A-8622-51B54C99382B}"/>
    <dgm:cxn modelId="{DF035BF3-FA6C-4495-AF88-52C7BF22088E}" type="presOf" srcId="{D9A27BE8-5B82-498E-AA68-BE90894FC123}" destId="{776468E6-372E-47B6-9C56-6713183DD799}" srcOrd="0" destOrd="0" presId="urn:microsoft.com/office/officeart/2005/8/layout/default"/>
    <dgm:cxn modelId="{2B06D6F6-8ECF-4531-911B-8CF8C2D0293A}" srcId="{186C4E8C-71CE-48D9-A35D-668DD55861BE}" destId="{6DFF2B02-CE8E-4F19-B6EE-F30E24B8B833}" srcOrd="8" destOrd="0" parTransId="{D2DE2DF2-5E54-432E-9928-488E3F812D83}" sibTransId="{14BD691A-0FDD-43E8-9602-A0B29C8C9252}"/>
    <dgm:cxn modelId="{735E58F7-8D14-4693-8087-CB316CFEB546}" type="presOf" srcId="{586C5119-BEC9-47C5-B28C-F07B556F0F00}" destId="{02FB8CDC-27BF-45EE-85E1-8DE077C5ADA4}" srcOrd="0" destOrd="0" presId="urn:microsoft.com/office/officeart/2005/8/layout/default"/>
    <dgm:cxn modelId="{651D34FA-038A-4888-AB4B-7B98E70B077D}" srcId="{186C4E8C-71CE-48D9-A35D-668DD55861BE}" destId="{C708F1BC-FFAB-435E-BBC2-D4D47283E15A}" srcOrd="12" destOrd="0" parTransId="{848E4C1D-3F20-4C56-80FE-688EAFC34DD5}" sibTransId="{E2509F3F-A9C0-4D81-A4E6-8F4FAFFB0BB7}"/>
    <dgm:cxn modelId="{B21994FD-9B06-4F50-AEFC-B596296D6FE4}" type="presOf" srcId="{02028FE5-C292-4E66-9EC8-E105B81BFF1D}" destId="{BBD16605-5BD7-4751-A528-FDAEF26A08B1}" srcOrd="0" destOrd="0" presId="urn:microsoft.com/office/officeart/2005/8/layout/default"/>
    <dgm:cxn modelId="{DF180BFF-9269-48BB-9027-456DEBCAC8F3}" srcId="{186C4E8C-71CE-48D9-A35D-668DD55861BE}" destId="{C2B49954-CE07-443E-8C71-96546A8C8AE4}" srcOrd="15" destOrd="0" parTransId="{6A0CB9D0-A4C0-4EBE-9C8D-F2EAFDFCFF9F}" sibTransId="{F3DB12F7-94C7-4A90-99C1-210076DD24A9}"/>
    <dgm:cxn modelId="{6C05EEFF-FB3F-4134-907B-ABE53D229D52}" type="presOf" srcId="{742D16D1-1D6F-4691-9137-B9C0053A17AF}" destId="{32199C00-C351-4417-915B-FABEC9AE21F1}" srcOrd="0" destOrd="0" presId="urn:microsoft.com/office/officeart/2005/8/layout/default"/>
    <dgm:cxn modelId="{E2267B66-DAE8-4980-B17E-85EC418A05DA}" type="presParOf" srcId="{EF12FF0D-F446-4E57-9D31-64086CFFC4C8}" destId="{776468E6-372E-47B6-9C56-6713183DD799}" srcOrd="0" destOrd="0" presId="urn:microsoft.com/office/officeart/2005/8/layout/default"/>
    <dgm:cxn modelId="{EC1C52AA-1B35-4269-A638-D769BF9E46BF}" type="presParOf" srcId="{EF12FF0D-F446-4E57-9D31-64086CFFC4C8}" destId="{8D1693FE-C9E6-4457-9B22-E7B18D8E79FE}" srcOrd="1" destOrd="0" presId="urn:microsoft.com/office/officeart/2005/8/layout/default"/>
    <dgm:cxn modelId="{16D23C82-CB60-4BE1-91B8-C1902EDB3EDF}" type="presParOf" srcId="{EF12FF0D-F446-4E57-9D31-64086CFFC4C8}" destId="{02FB8CDC-27BF-45EE-85E1-8DE077C5ADA4}" srcOrd="2" destOrd="0" presId="urn:microsoft.com/office/officeart/2005/8/layout/default"/>
    <dgm:cxn modelId="{31332BCD-1DD4-429D-BA43-2BA74BBCE98B}" type="presParOf" srcId="{EF12FF0D-F446-4E57-9D31-64086CFFC4C8}" destId="{E60D6721-761D-46F0-ADB2-EECA7E28A354}" srcOrd="3" destOrd="0" presId="urn:microsoft.com/office/officeart/2005/8/layout/default"/>
    <dgm:cxn modelId="{50BE95DC-D78F-4B61-89F3-4F46CD995427}" type="presParOf" srcId="{EF12FF0D-F446-4E57-9D31-64086CFFC4C8}" destId="{B112E8C6-D573-43A5-957C-0FDEDA337794}" srcOrd="4" destOrd="0" presId="urn:microsoft.com/office/officeart/2005/8/layout/default"/>
    <dgm:cxn modelId="{CCF87CBD-70D5-4B0D-A520-C1EACB460752}" type="presParOf" srcId="{EF12FF0D-F446-4E57-9D31-64086CFFC4C8}" destId="{1305963D-D32B-4961-AA4B-A3DF8A9F0C72}" srcOrd="5" destOrd="0" presId="urn:microsoft.com/office/officeart/2005/8/layout/default"/>
    <dgm:cxn modelId="{B5F606A2-2BED-4377-B0B0-EC7C4AA8C41E}" type="presParOf" srcId="{EF12FF0D-F446-4E57-9D31-64086CFFC4C8}" destId="{26E46C6C-B71A-49A3-91A5-09E598D66CB9}" srcOrd="6" destOrd="0" presId="urn:microsoft.com/office/officeart/2005/8/layout/default"/>
    <dgm:cxn modelId="{158CB8B2-02F4-4D0F-BC23-8F3B889EAE89}" type="presParOf" srcId="{EF12FF0D-F446-4E57-9D31-64086CFFC4C8}" destId="{C5893D7C-F228-4AE0-9320-6C1BE2FE33FD}" srcOrd="7" destOrd="0" presId="urn:microsoft.com/office/officeart/2005/8/layout/default"/>
    <dgm:cxn modelId="{12D0712C-84F8-43C0-A403-CCB6E8839EF2}" type="presParOf" srcId="{EF12FF0D-F446-4E57-9D31-64086CFFC4C8}" destId="{32199C00-C351-4417-915B-FABEC9AE21F1}" srcOrd="8" destOrd="0" presId="urn:microsoft.com/office/officeart/2005/8/layout/default"/>
    <dgm:cxn modelId="{9BCAF695-82B5-47BF-8C67-92F506E0F89F}" type="presParOf" srcId="{EF12FF0D-F446-4E57-9D31-64086CFFC4C8}" destId="{4BCD0796-01C1-4C51-8E6B-F2E8FEA025B6}" srcOrd="9" destOrd="0" presId="urn:microsoft.com/office/officeart/2005/8/layout/default"/>
    <dgm:cxn modelId="{9D73143B-FCD7-439F-BB5E-337102E1759E}" type="presParOf" srcId="{EF12FF0D-F446-4E57-9D31-64086CFFC4C8}" destId="{7BF405ED-81E2-4371-94C2-D8231BA9542A}" srcOrd="10" destOrd="0" presId="urn:microsoft.com/office/officeart/2005/8/layout/default"/>
    <dgm:cxn modelId="{109FFDD5-D761-4FBD-8A03-4DA488D4B235}" type="presParOf" srcId="{EF12FF0D-F446-4E57-9D31-64086CFFC4C8}" destId="{043B3DB3-B414-4CB3-9C59-688511A0B83E}" srcOrd="11" destOrd="0" presId="urn:microsoft.com/office/officeart/2005/8/layout/default"/>
    <dgm:cxn modelId="{6FAC3AEA-E533-4D07-9A9B-0A529F0BA972}" type="presParOf" srcId="{EF12FF0D-F446-4E57-9D31-64086CFFC4C8}" destId="{06ECCAE3-0259-4683-8F40-3A03BEB189AE}" srcOrd="12" destOrd="0" presId="urn:microsoft.com/office/officeart/2005/8/layout/default"/>
    <dgm:cxn modelId="{66AFF32B-8AAF-49D4-98F0-92FB2BCDD8C1}" type="presParOf" srcId="{EF12FF0D-F446-4E57-9D31-64086CFFC4C8}" destId="{0E5C990E-6FBA-4BB9-BD5F-656AFEBE0FD2}" srcOrd="13" destOrd="0" presId="urn:microsoft.com/office/officeart/2005/8/layout/default"/>
    <dgm:cxn modelId="{3EC93956-FB45-443E-A55C-95DC7C9C441C}" type="presParOf" srcId="{EF12FF0D-F446-4E57-9D31-64086CFFC4C8}" destId="{149A86DC-BE18-4C64-B8EC-94A8BE1F6AF7}" srcOrd="14" destOrd="0" presId="urn:microsoft.com/office/officeart/2005/8/layout/default"/>
    <dgm:cxn modelId="{EB81C115-3F88-45FA-A5DC-E79B282DC9DA}" type="presParOf" srcId="{EF12FF0D-F446-4E57-9D31-64086CFFC4C8}" destId="{0E124AA1-373D-4E90-BB25-CC200AB6F715}" srcOrd="15" destOrd="0" presId="urn:microsoft.com/office/officeart/2005/8/layout/default"/>
    <dgm:cxn modelId="{775EB429-D31F-497A-A0D6-B5FC2A0ECF80}" type="presParOf" srcId="{EF12FF0D-F446-4E57-9D31-64086CFFC4C8}" destId="{F022CDBB-1F85-4617-958A-A0730519F785}" srcOrd="16" destOrd="0" presId="urn:microsoft.com/office/officeart/2005/8/layout/default"/>
    <dgm:cxn modelId="{525E6431-8F41-4E7D-A49D-7BEFF88B8B1D}" type="presParOf" srcId="{EF12FF0D-F446-4E57-9D31-64086CFFC4C8}" destId="{FF409174-89EF-4D1C-87A2-3040F914E880}" srcOrd="17" destOrd="0" presId="urn:microsoft.com/office/officeart/2005/8/layout/default"/>
    <dgm:cxn modelId="{5F40E41F-AF43-439C-A65D-B5EB752BD910}" type="presParOf" srcId="{EF12FF0D-F446-4E57-9D31-64086CFFC4C8}" destId="{1B80F57C-E681-4476-9EC2-EF65C84F0FB2}" srcOrd="18" destOrd="0" presId="urn:microsoft.com/office/officeart/2005/8/layout/default"/>
    <dgm:cxn modelId="{5645D6FB-7E75-4589-A098-FC5C751FA28E}" type="presParOf" srcId="{EF12FF0D-F446-4E57-9D31-64086CFFC4C8}" destId="{605304ED-D7A4-4333-9E0A-F162CA7905B4}" srcOrd="19" destOrd="0" presId="urn:microsoft.com/office/officeart/2005/8/layout/default"/>
    <dgm:cxn modelId="{7F066ACC-A160-4608-84A6-07AB8C7CEA89}" type="presParOf" srcId="{EF12FF0D-F446-4E57-9D31-64086CFFC4C8}" destId="{BBD16605-5BD7-4751-A528-FDAEF26A08B1}" srcOrd="20" destOrd="0" presId="urn:microsoft.com/office/officeart/2005/8/layout/default"/>
    <dgm:cxn modelId="{85A743E1-B292-47F2-A984-9D663F05B37A}" type="presParOf" srcId="{EF12FF0D-F446-4E57-9D31-64086CFFC4C8}" destId="{CA3ED3F6-965D-4CB9-9B10-CC80207D81B6}" srcOrd="21" destOrd="0" presId="urn:microsoft.com/office/officeart/2005/8/layout/default"/>
    <dgm:cxn modelId="{6AB36B03-6B91-42D6-95BD-0FEC15AD5948}" type="presParOf" srcId="{EF12FF0D-F446-4E57-9D31-64086CFFC4C8}" destId="{ECFD780E-5A2F-4D9F-B720-16B65C47D914}" srcOrd="22" destOrd="0" presId="urn:microsoft.com/office/officeart/2005/8/layout/default"/>
    <dgm:cxn modelId="{2955B885-A86B-4CAA-82E3-3DDAA8795844}" type="presParOf" srcId="{EF12FF0D-F446-4E57-9D31-64086CFFC4C8}" destId="{9E0AFBC4-E473-4667-B1F2-8B3FE347B434}" srcOrd="23" destOrd="0" presId="urn:microsoft.com/office/officeart/2005/8/layout/default"/>
    <dgm:cxn modelId="{A9566852-AE8A-4FB5-82F6-3D8AE8CBBBA0}" type="presParOf" srcId="{EF12FF0D-F446-4E57-9D31-64086CFFC4C8}" destId="{E05C15FB-B90C-41AD-BD5E-D7F63C10A677}" srcOrd="24" destOrd="0" presId="urn:microsoft.com/office/officeart/2005/8/layout/default"/>
    <dgm:cxn modelId="{68CE94C6-8B9D-4A67-8698-ABFB2F82F813}" type="presParOf" srcId="{EF12FF0D-F446-4E57-9D31-64086CFFC4C8}" destId="{702759FB-44C6-4FB3-A19C-6D6E50DBBBD7}" srcOrd="25" destOrd="0" presId="urn:microsoft.com/office/officeart/2005/8/layout/default"/>
    <dgm:cxn modelId="{4BF62554-9818-4C73-8A17-40392965FCCA}" type="presParOf" srcId="{EF12FF0D-F446-4E57-9D31-64086CFFC4C8}" destId="{7F77E829-BE7D-489A-98D4-BDC5C799CB22}" srcOrd="26" destOrd="0" presId="urn:microsoft.com/office/officeart/2005/8/layout/default"/>
    <dgm:cxn modelId="{373D3062-F083-4354-8179-0D4DF8F49018}" type="presParOf" srcId="{EF12FF0D-F446-4E57-9D31-64086CFFC4C8}" destId="{FBA6EDBB-1555-4ABC-8392-78566F66C01D}" srcOrd="27" destOrd="0" presId="urn:microsoft.com/office/officeart/2005/8/layout/default"/>
    <dgm:cxn modelId="{C7992B26-5ECD-4C30-AB60-13B0F48967E5}" type="presParOf" srcId="{EF12FF0D-F446-4E57-9D31-64086CFFC4C8}" destId="{703CE440-E274-472E-8B1D-F684E12949F6}" srcOrd="28" destOrd="0" presId="urn:microsoft.com/office/officeart/2005/8/layout/default"/>
    <dgm:cxn modelId="{A97495EE-0128-4514-87FF-B6E32A4801BE}" type="presParOf" srcId="{EF12FF0D-F446-4E57-9D31-64086CFFC4C8}" destId="{1B9AB012-1208-4FA8-A6C0-E5C8D21195F9}" srcOrd="29" destOrd="0" presId="urn:microsoft.com/office/officeart/2005/8/layout/default"/>
    <dgm:cxn modelId="{7D760C99-669A-464F-9587-D86F898E6162}" type="presParOf" srcId="{EF12FF0D-F446-4E57-9D31-64086CFFC4C8}" destId="{12AA91FF-0625-4011-86F5-1248ED86B01C}" srcOrd="30" destOrd="0" presId="urn:microsoft.com/office/officeart/2005/8/layout/default"/>
    <dgm:cxn modelId="{97CC7A76-4263-4323-9770-666F54AE92AC}" type="presParOf" srcId="{EF12FF0D-F446-4E57-9D31-64086CFFC4C8}" destId="{2C8FA488-CD7A-4D4B-A295-1F6DD279ACD3}" srcOrd="31" destOrd="0" presId="urn:microsoft.com/office/officeart/2005/8/layout/default"/>
    <dgm:cxn modelId="{4CD58111-FFFD-4BE3-AAE6-A1D288F11811}" type="presParOf" srcId="{EF12FF0D-F446-4E57-9D31-64086CFFC4C8}" destId="{6B4C7975-7787-4F9E-9227-F3ABCBC8BCC4}" srcOrd="3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576F6-3C19-4340-AC99-DE802F5E6D2B}">
      <dsp:nvSpPr>
        <dsp:cNvPr id="0" name=""/>
        <dsp:cNvSpPr/>
      </dsp:nvSpPr>
      <dsp:spPr>
        <a:xfrm>
          <a:off x="2451" y="0"/>
          <a:ext cx="2569258" cy="4004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什么是威胁建模</a:t>
          </a:r>
          <a:endParaRPr lang="en-US" altLang="zh-CN" sz="1600" kern="1200" dirty="0"/>
        </a:p>
        <a:p>
          <a:pPr marL="0" lvl="0" indent="0" algn="ctr" defTabSz="711200">
            <a:lnSpc>
              <a:spcPct val="90000"/>
            </a:lnSpc>
            <a:spcBef>
              <a:spcPct val="0"/>
            </a:spcBef>
            <a:spcAft>
              <a:spcPct val="35000"/>
            </a:spcAft>
            <a:buNone/>
          </a:pPr>
          <a:r>
            <a:rPr lang="en-US" altLang="zh-CN" sz="1600" kern="1200" dirty="0"/>
            <a:t>What is threat modeling</a:t>
          </a:r>
          <a:endParaRPr lang="zh-CN" altLang="zh-CN" sz="1600" kern="1200" dirty="0"/>
        </a:p>
      </dsp:txBody>
      <dsp:txXfrm>
        <a:off x="2451" y="1601908"/>
        <a:ext cx="2569258" cy="1601908"/>
      </dsp:txXfrm>
    </dsp:sp>
    <dsp:sp modelId="{7167902B-8C7C-4890-B06F-9991CC8105F5}">
      <dsp:nvSpPr>
        <dsp:cNvPr id="0" name=""/>
        <dsp:cNvSpPr/>
      </dsp:nvSpPr>
      <dsp:spPr>
        <a:xfrm>
          <a:off x="620285" y="240286"/>
          <a:ext cx="1333589" cy="133358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063C23-63DF-471F-9DE1-68AA921C5CC5}">
      <dsp:nvSpPr>
        <dsp:cNvPr id="0" name=""/>
        <dsp:cNvSpPr/>
      </dsp:nvSpPr>
      <dsp:spPr>
        <a:xfrm>
          <a:off x="2648787" y="0"/>
          <a:ext cx="2569258" cy="4004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基于数据的威胁建模场景</a:t>
          </a:r>
          <a:endParaRPr lang="en-US" altLang="zh-CN" sz="1600" kern="1200" dirty="0"/>
        </a:p>
        <a:p>
          <a:pPr marL="0" lvl="0" indent="0" algn="ctr" defTabSz="711200">
            <a:lnSpc>
              <a:spcPct val="90000"/>
            </a:lnSpc>
            <a:spcBef>
              <a:spcPct val="0"/>
            </a:spcBef>
            <a:spcAft>
              <a:spcPct val="35000"/>
            </a:spcAft>
            <a:buNone/>
          </a:pPr>
          <a:r>
            <a:rPr lang="en-US" altLang="zh-CN" sz="1600" kern="1200" dirty="0"/>
            <a:t>Data-based threat modeling scenarios</a:t>
          </a:r>
          <a:endParaRPr lang="zh-CN" altLang="zh-CN" sz="1600" kern="1200" dirty="0"/>
        </a:p>
      </dsp:txBody>
      <dsp:txXfrm>
        <a:off x="2648787" y="1601908"/>
        <a:ext cx="2569258" cy="1601908"/>
      </dsp:txXfrm>
    </dsp:sp>
    <dsp:sp modelId="{8E835275-FF33-4B2E-9489-45258F406523}">
      <dsp:nvSpPr>
        <dsp:cNvPr id="0" name=""/>
        <dsp:cNvSpPr/>
      </dsp:nvSpPr>
      <dsp:spPr>
        <a:xfrm>
          <a:off x="3266621" y="240286"/>
          <a:ext cx="1333589" cy="133358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FE51CC-30F6-4A55-81DC-B6573003D4CB}">
      <dsp:nvSpPr>
        <dsp:cNvPr id="0" name=""/>
        <dsp:cNvSpPr/>
      </dsp:nvSpPr>
      <dsp:spPr>
        <a:xfrm>
          <a:off x="5295122" y="0"/>
          <a:ext cx="2569258" cy="4004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威胁建模下的数据地图</a:t>
          </a:r>
          <a:endParaRPr lang="en-US" altLang="zh-CN" sz="1600" kern="1200" dirty="0"/>
        </a:p>
        <a:p>
          <a:pPr marL="0" lvl="0" indent="0" algn="ctr" defTabSz="711200">
            <a:lnSpc>
              <a:spcPct val="90000"/>
            </a:lnSpc>
            <a:spcBef>
              <a:spcPct val="0"/>
            </a:spcBef>
            <a:spcAft>
              <a:spcPct val="35000"/>
            </a:spcAft>
            <a:buNone/>
          </a:pPr>
          <a:r>
            <a:rPr lang="en-US" altLang="zh-CN" sz="1600" kern="1200" dirty="0"/>
            <a:t>Data map under threat modeling</a:t>
          </a:r>
          <a:endParaRPr lang="zh-CN" altLang="zh-CN" sz="1600" kern="1200" dirty="0"/>
        </a:p>
      </dsp:txBody>
      <dsp:txXfrm>
        <a:off x="5295122" y="1601908"/>
        <a:ext cx="2569258" cy="1601908"/>
      </dsp:txXfrm>
    </dsp:sp>
    <dsp:sp modelId="{D46215C2-3C14-48EE-9E8F-044BAEEC1830}">
      <dsp:nvSpPr>
        <dsp:cNvPr id="0" name=""/>
        <dsp:cNvSpPr/>
      </dsp:nvSpPr>
      <dsp:spPr>
        <a:xfrm>
          <a:off x="5912957" y="240286"/>
          <a:ext cx="1333589" cy="133358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091763-A46C-447C-A440-B59C8132C59B}">
      <dsp:nvSpPr>
        <dsp:cNvPr id="0" name=""/>
        <dsp:cNvSpPr/>
      </dsp:nvSpPr>
      <dsp:spPr>
        <a:xfrm>
          <a:off x="7941458" y="0"/>
          <a:ext cx="2569258" cy="40047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威胁模型视角下的数据安全治理概述</a:t>
          </a:r>
          <a:endParaRPr lang="en-US" altLang="zh-CN" sz="1600" kern="1200" dirty="0"/>
        </a:p>
        <a:p>
          <a:pPr marL="0" lvl="0" indent="0" algn="ctr" defTabSz="711200">
            <a:lnSpc>
              <a:spcPct val="90000"/>
            </a:lnSpc>
            <a:spcBef>
              <a:spcPct val="0"/>
            </a:spcBef>
            <a:spcAft>
              <a:spcPct val="35000"/>
            </a:spcAft>
            <a:buNone/>
          </a:pPr>
          <a:r>
            <a:rPr lang="en-US" sz="1600" kern="1200" dirty="0"/>
            <a:t>Overview of data security governance from a threat model perspective</a:t>
          </a:r>
          <a:endParaRPr lang="zh-CN" altLang="en-US" sz="1600" kern="1200" dirty="0"/>
        </a:p>
      </dsp:txBody>
      <dsp:txXfrm>
        <a:off x="7941458" y="1601908"/>
        <a:ext cx="2569258" cy="1601908"/>
      </dsp:txXfrm>
    </dsp:sp>
    <dsp:sp modelId="{90D1E5B6-CA1E-449C-A1DA-98514BE90B78}">
      <dsp:nvSpPr>
        <dsp:cNvPr id="0" name=""/>
        <dsp:cNvSpPr/>
      </dsp:nvSpPr>
      <dsp:spPr>
        <a:xfrm>
          <a:off x="8559293" y="240286"/>
          <a:ext cx="1333589" cy="133358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58AEF7-879B-427F-A80D-66A33DAA3521}">
      <dsp:nvSpPr>
        <dsp:cNvPr id="0" name=""/>
        <dsp:cNvSpPr/>
      </dsp:nvSpPr>
      <dsp:spPr>
        <a:xfrm>
          <a:off x="420526" y="3203817"/>
          <a:ext cx="9672114" cy="600715"/>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468E6-372E-47B6-9C56-6713183DD799}">
      <dsp:nvSpPr>
        <dsp:cNvPr id="0" name=""/>
        <dsp:cNvSpPr/>
      </dsp:nvSpPr>
      <dsp:spPr>
        <a:xfrm>
          <a:off x="817000" y="2782"/>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chemeClr val="tx1"/>
              </a:solidFill>
            </a:rPr>
            <a:t>1 </a:t>
          </a:r>
          <a:r>
            <a:rPr lang="zh-CN" altLang="en-US" sz="1400" b="1" kern="1200" dirty="0">
              <a:solidFill>
                <a:schemeClr val="tx1"/>
              </a:solidFill>
            </a:rPr>
            <a:t>访问控制</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b="1" kern="1200" dirty="0">
              <a:solidFill>
                <a:schemeClr val="tx1"/>
              </a:solidFill>
            </a:rPr>
            <a:t> Access Control </a:t>
          </a:r>
          <a:endParaRPr lang="zh-CN" altLang="en-US" sz="1400" b="1" kern="1200" dirty="0">
            <a:solidFill>
              <a:schemeClr val="tx1"/>
            </a:solidFill>
          </a:endParaRPr>
        </a:p>
      </dsp:txBody>
      <dsp:txXfrm>
        <a:off x="817000" y="2782"/>
        <a:ext cx="1684294" cy="1010576"/>
      </dsp:txXfrm>
    </dsp:sp>
    <dsp:sp modelId="{02FB8CDC-27BF-45EE-85E1-8DE077C5ADA4}">
      <dsp:nvSpPr>
        <dsp:cNvPr id="0" name=""/>
        <dsp:cNvSpPr/>
      </dsp:nvSpPr>
      <dsp:spPr>
        <a:xfrm>
          <a:off x="2669724" y="2782"/>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rPr>
            <a:t>2 </a:t>
          </a:r>
          <a:r>
            <a:rPr lang="zh-CN" altLang="en-US" sz="1400" b="1" kern="1200" dirty="0">
              <a:solidFill>
                <a:schemeClr val="tx1"/>
              </a:solidFill>
            </a:rPr>
            <a:t>意识和培训</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b="1" kern="1200" dirty="0">
              <a:solidFill>
                <a:schemeClr val="tx1"/>
              </a:solidFill>
            </a:rPr>
            <a:t> Awareness and Training </a:t>
          </a:r>
          <a:endParaRPr lang="zh-CN" altLang="en-US" sz="1400" b="1" kern="1200" dirty="0">
            <a:solidFill>
              <a:schemeClr val="tx1"/>
            </a:solidFill>
          </a:endParaRPr>
        </a:p>
      </dsp:txBody>
      <dsp:txXfrm>
        <a:off x="2669724" y="2782"/>
        <a:ext cx="1684294" cy="1010576"/>
      </dsp:txXfrm>
    </dsp:sp>
    <dsp:sp modelId="{B112E8C6-D573-43A5-957C-0FDEDA337794}">
      <dsp:nvSpPr>
        <dsp:cNvPr id="0" name=""/>
        <dsp:cNvSpPr/>
      </dsp:nvSpPr>
      <dsp:spPr>
        <a:xfrm>
          <a:off x="4522448" y="2782"/>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rPr>
            <a:t>3 </a:t>
          </a:r>
          <a:r>
            <a:rPr lang="zh-CN" altLang="en-US" sz="1400" b="1" kern="1200" dirty="0">
              <a:solidFill>
                <a:schemeClr val="tx1"/>
              </a:solidFill>
            </a:rPr>
            <a:t>审计和问责</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b="1" kern="1200" dirty="0">
              <a:solidFill>
                <a:schemeClr val="tx1"/>
              </a:solidFill>
            </a:rPr>
            <a:t> Audit and Accountability </a:t>
          </a:r>
          <a:endParaRPr lang="zh-CN" altLang="en-US" sz="1400" b="1" kern="1200" dirty="0">
            <a:solidFill>
              <a:schemeClr val="tx1"/>
            </a:solidFill>
          </a:endParaRPr>
        </a:p>
      </dsp:txBody>
      <dsp:txXfrm>
        <a:off x="4522448" y="2782"/>
        <a:ext cx="1684294" cy="1010576"/>
      </dsp:txXfrm>
    </dsp:sp>
    <dsp:sp modelId="{26E46C6C-B71A-49A3-91A5-09E598D66CB9}">
      <dsp:nvSpPr>
        <dsp:cNvPr id="0" name=""/>
        <dsp:cNvSpPr/>
      </dsp:nvSpPr>
      <dsp:spPr>
        <a:xfrm>
          <a:off x="6375172" y="2782"/>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rPr>
            <a:t>4 </a:t>
          </a:r>
          <a:r>
            <a:rPr lang="zh-CN" altLang="en-US" sz="1400" b="1" kern="1200" dirty="0">
              <a:solidFill>
                <a:schemeClr val="tx1"/>
              </a:solidFill>
            </a:rPr>
            <a:t>配置管理</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b="1" kern="1200" dirty="0">
              <a:solidFill>
                <a:schemeClr val="tx1"/>
              </a:solidFill>
            </a:rPr>
            <a:t> Configuration Management</a:t>
          </a:r>
          <a:endParaRPr lang="zh-CN" altLang="en-US" sz="1400" b="1" kern="1200" dirty="0">
            <a:solidFill>
              <a:schemeClr val="tx1"/>
            </a:solidFill>
          </a:endParaRPr>
        </a:p>
      </dsp:txBody>
      <dsp:txXfrm>
        <a:off x="6375172" y="2782"/>
        <a:ext cx="1684294" cy="1010576"/>
      </dsp:txXfrm>
    </dsp:sp>
    <dsp:sp modelId="{32199C00-C351-4417-915B-FABEC9AE21F1}">
      <dsp:nvSpPr>
        <dsp:cNvPr id="0" name=""/>
        <dsp:cNvSpPr/>
      </dsp:nvSpPr>
      <dsp:spPr>
        <a:xfrm>
          <a:off x="8227896" y="2782"/>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rPr>
            <a:t>5 </a:t>
          </a:r>
          <a:r>
            <a:rPr lang="zh-CN" altLang="en-US" sz="1400" b="1" kern="1200" dirty="0">
              <a:solidFill>
                <a:schemeClr val="tx1"/>
              </a:solidFill>
            </a:rPr>
            <a:t>身份验证</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b="1" kern="1200" dirty="0">
              <a:solidFill>
                <a:schemeClr val="tx1"/>
              </a:solidFill>
            </a:rPr>
            <a:t> Identification and Authentication </a:t>
          </a:r>
          <a:endParaRPr lang="zh-CN" altLang="en-US" sz="1400" b="1" kern="1200" dirty="0">
            <a:solidFill>
              <a:schemeClr val="tx1"/>
            </a:solidFill>
          </a:endParaRPr>
        </a:p>
      </dsp:txBody>
      <dsp:txXfrm>
        <a:off x="8227896" y="2782"/>
        <a:ext cx="1684294" cy="1010576"/>
      </dsp:txXfrm>
    </dsp:sp>
    <dsp:sp modelId="{7BF405ED-81E2-4371-94C2-D8231BA9542A}">
      <dsp:nvSpPr>
        <dsp:cNvPr id="0" name=""/>
        <dsp:cNvSpPr/>
      </dsp:nvSpPr>
      <dsp:spPr>
        <a:xfrm>
          <a:off x="817000" y="1181788"/>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rPr>
            <a:t>6 </a:t>
          </a:r>
          <a:r>
            <a:rPr lang="zh-CN" altLang="en-US" sz="1400" b="1" kern="1200" dirty="0">
              <a:solidFill>
                <a:schemeClr val="tx1"/>
              </a:solidFill>
            </a:rPr>
            <a:t>事件响应</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b="1" kern="1200" dirty="0">
              <a:solidFill>
                <a:schemeClr val="tx1"/>
              </a:solidFill>
            </a:rPr>
            <a:t> Incident Response</a:t>
          </a:r>
          <a:endParaRPr lang="zh-CN" altLang="en-US" sz="1400" b="1" kern="1200" dirty="0">
            <a:solidFill>
              <a:schemeClr val="tx1"/>
            </a:solidFill>
          </a:endParaRPr>
        </a:p>
      </dsp:txBody>
      <dsp:txXfrm>
        <a:off x="817000" y="1181788"/>
        <a:ext cx="1684294" cy="1010576"/>
      </dsp:txXfrm>
    </dsp:sp>
    <dsp:sp modelId="{06ECCAE3-0259-4683-8F40-3A03BEB189AE}">
      <dsp:nvSpPr>
        <dsp:cNvPr id="0" name=""/>
        <dsp:cNvSpPr/>
      </dsp:nvSpPr>
      <dsp:spPr>
        <a:xfrm>
          <a:off x="2669724" y="1181788"/>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rPr>
            <a:t>7 </a:t>
          </a:r>
          <a:r>
            <a:rPr lang="zh-CN" altLang="en-US" sz="1400" b="1" kern="1200" dirty="0">
              <a:solidFill>
                <a:schemeClr val="tx1"/>
              </a:solidFill>
            </a:rPr>
            <a:t>维护</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b="1" kern="1200" dirty="0">
              <a:solidFill>
                <a:schemeClr val="tx1"/>
              </a:solidFill>
            </a:rPr>
            <a:t> Maintenance </a:t>
          </a:r>
          <a:endParaRPr lang="zh-CN" altLang="en-US" sz="1400" b="1" kern="1200" dirty="0">
            <a:solidFill>
              <a:schemeClr val="tx1"/>
            </a:solidFill>
          </a:endParaRPr>
        </a:p>
      </dsp:txBody>
      <dsp:txXfrm>
        <a:off x="2669724" y="1181788"/>
        <a:ext cx="1684294" cy="1010576"/>
      </dsp:txXfrm>
    </dsp:sp>
    <dsp:sp modelId="{149A86DC-BE18-4C64-B8EC-94A8BE1F6AF7}">
      <dsp:nvSpPr>
        <dsp:cNvPr id="0" name=""/>
        <dsp:cNvSpPr/>
      </dsp:nvSpPr>
      <dsp:spPr>
        <a:xfrm>
          <a:off x="4522448" y="1181788"/>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rPr>
            <a:t>8 </a:t>
          </a:r>
          <a:r>
            <a:rPr lang="zh-CN" altLang="en-US" sz="1400" b="1" kern="1200" dirty="0">
              <a:solidFill>
                <a:schemeClr val="tx1"/>
              </a:solidFill>
            </a:rPr>
            <a:t>介质保护</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b="1" kern="1200" dirty="0">
              <a:solidFill>
                <a:schemeClr val="tx1"/>
              </a:solidFill>
            </a:rPr>
            <a:t> Media Protection </a:t>
          </a:r>
          <a:endParaRPr lang="zh-CN" altLang="en-US" sz="1400" b="1" kern="1200" dirty="0">
            <a:solidFill>
              <a:schemeClr val="tx1"/>
            </a:solidFill>
          </a:endParaRPr>
        </a:p>
      </dsp:txBody>
      <dsp:txXfrm>
        <a:off x="4522448" y="1181788"/>
        <a:ext cx="1684294" cy="1010576"/>
      </dsp:txXfrm>
    </dsp:sp>
    <dsp:sp modelId="{F022CDBB-1F85-4617-958A-A0730519F785}">
      <dsp:nvSpPr>
        <dsp:cNvPr id="0" name=""/>
        <dsp:cNvSpPr/>
      </dsp:nvSpPr>
      <dsp:spPr>
        <a:xfrm>
          <a:off x="6375172" y="1181788"/>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rPr>
            <a:t>9 </a:t>
          </a:r>
          <a:r>
            <a:rPr lang="zh-CN" altLang="en-US" sz="1400" b="1" kern="1200" dirty="0">
              <a:solidFill>
                <a:schemeClr val="tx1"/>
              </a:solidFill>
            </a:rPr>
            <a:t>人员安全</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b="1" kern="1200" dirty="0">
              <a:solidFill>
                <a:schemeClr val="tx1"/>
              </a:solidFill>
            </a:rPr>
            <a:t> Personnel Security</a:t>
          </a:r>
          <a:endParaRPr lang="zh-CN" altLang="en-US" sz="1400" b="1" kern="1200" dirty="0">
            <a:solidFill>
              <a:schemeClr val="tx1"/>
            </a:solidFill>
          </a:endParaRPr>
        </a:p>
      </dsp:txBody>
      <dsp:txXfrm>
        <a:off x="6375172" y="1181788"/>
        <a:ext cx="1684294" cy="1010576"/>
      </dsp:txXfrm>
    </dsp:sp>
    <dsp:sp modelId="{1B80F57C-E681-4476-9EC2-EF65C84F0FB2}">
      <dsp:nvSpPr>
        <dsp:cNvPr id="0" name=""/>
        <dsp:cNvSpPr/>
      </dsp:nvSpPr>
      <dsp:spPr>
        <a:xfrm>
          <a:off x="8227896" y="1181788"/>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rPr>
            <a:t>10 </a:t>
          </a:r>
          <a:r>
            <a:rPr lang="zh-CN" altLang="en-US" sz="1400" b="1" kern="1200" dirty="0">
              <a:solidFill>
                <a:schemeClr val="tx1"/>
              </a:solidFill>
            </a:rPr>
            <a:t>物理保护</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b="1" kern="1200" dirty="0">
              <a:solidFill>
                <a:schemeClr val="tx1"/>
              </a:solidFill>
            </a:rPr>
            <a:t> Physical Protection</a:t>
          </a:r>
          <a:endParaRPr lang="zh-CN" altLang="en-US" sz="1400" b="1" kern="1200" dirty="0">
            <a:solidFill>
              <a:schemeClr val="tx1"/>
            </a:solidFill>
          </a:endParaRPr>
        </a:p>
      </dsp:txBody>
      <dsp:txXfrm>
        <a:off x="8227896" y="1181788"/>
        <a:ext cx="1684294" cy="1010576"/>
      </dsp:txXfrm>
    </dsp:sp>
    <dsp:sp modelId="{BBD16605-5BD7-4751-A528-FDAEF26A08B1}">
      <dsp:nvSpPr>
        <dsp:cNvPr id="0" name=""/>
        <dsp:cNvSpPr/>
      </dsp:nvSpPr>
      <dsp:spPr>
        <a:xfrm>
          <a:off x="817000" y="2360794"/>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rPr>
            <a:t>11 </a:t>
          </a:r>
          <a:r>
            <a:rPr lang="zh-CN" altLang="en-US" sz="1400" b="1" kern="1200" dirty="0">
              <a:solidFill>
                <a:schemeClr val="tx1"/>
              </a:solidFill>
            </a:rPr>
            <a:t>风险评估</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b="1" kern="1200" dirty="0">
              <a:solidFill>
                <a:schemeClr val="tx1"/>
              </a:solidFill>
            </a:rPr>
            <a:t> Risk Assessment </a:t>
          </a:r>
          <a:endParaRPr lang="zh-CN" altLang="en-US" sz="1400" b="1" kern="1200" dirty="0">
            <a:solidFill>
              <a:schemeClr val="tx1"/>
            </a:solidFill>
          </a:endParaRPr>
        </a:p>
      </dsp:txBody>
      <dsp:txXfrm>
        <a:off x="817000" y="2360794"/>
        <a:ext cx="1684294" cy="1010576"/>
      </dsp:txXfrm>
    </dsp:sp>
    <dsp:sp modelId="{ECFD780E-5A2F-4D9F-B720-16B65C47D914}">
      <dsp:nvSpPr>
        <dsp:cNvPr id="0" name=""/>
        <dsp:cNvSpPr/>
      </dsp:nvSpPr>
      <dsp:spPr>
        <a:xfrm>
          <a:off x="2669724" y="2360794"/>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rPr>
            <a:t>12 </a:t>
          </a:r>
          <a:r>
            <a:rPr lang="zh-CN" altLang="en-US" sz="1400" b="1" kern="1200" dirty="0">
              <a:solidFill>
                <a:schemeClr val="tx1"/>
              </a:solidFill>
            </a:rPr>
            <a:t>安全评估和监控</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b="1" kern="1200" dirty="0">
              <a:solidFill>
                <a:schemeClr val="tx1"/>
              </a:solidFill>
            </a:rPr>
            <a:t> Security Assessment and Monitoring</a:t>
          </a:r>
          <a:endParaRPr lang="zh-CN" altLang="en-US" sz="1400" b="1" kern="1200" dirty="0">
            <a:solidFill>
              <a:schemeClr val="tx1"/>
            </a:solidFill>
          </a:endParaRPr>
        </a:p>
      </dsp:txBody>
      <dsp:txXfrm>
        <a:off x="2669724" y="2360794"/>
        <a:ext cx="1684294" cy="1010576"/>
      </dsp:txXfrm>
    </dsp:sp>
    <dsp:sp modelId="{E05C15FB-B90C-41AD-BD5E-D7F63C10A677}">
      <dsp:nvSpPr>
        <dsp:cNvPr id="0" name=""/>
        <dsp:cNvSpPr/>
      </dsp:nvSpPr>
      <dsp:spPr>
        <a:xfrm>
          <a:off x="4522448" y="2360794"/>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rPr>
            <a:t>13 </a:t>
          </a:r>
          <a:r>
            <a:rPr lang="zh-CN" altLang="en-US" sz="1400" b="1" kern="1200" dirty="0">
              <a:solidFill>
                <a:schemeClr val="tx1"/>
              </a:solidFill>
            </a:rPr>
            <a:t>系统和通信保护</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b="1" kern="1200" dirty="0">
              <a:solidFill>
                <a:schemeClr val="tx1"/>
              </a:solidFill>
            </a:rPr>
            <a:t> System and Communications Protection </a:t>
          </a:r>
          <a:endParaRPr lang="zh-CN" altLang="en-US" sz="1400" b="1" kern="1200" dirty="0">
            <a:solidFill>
              <a:schemeClr val="tx1"/>
            </a:solidFill>
          </a:endParaRPr>
        </a:p>
      </dsp:txBody>
      <dsp:txXfrm>
        <a:off x="4522448" y="2360794"/>
        <a:ext cx="1684294" cy="1010576"/>
      </dsp:txXfrm>
    </dsp:sp>
    <dsp:sp modelId="{7F77E829-BE7D-489A-98D4-BDC5C799CB22}">
      <dsp:nvSpPr>
        <dsp:cNvPr id="0" name=""/>
        <dsp:cNvSpPr/>
      </dsp:nvSpPr>
      <dsp:spPr>
        <a:xfrm>
          <a:off x="6375172" y="2360794"/>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altLang="en-US" sz="1300" b="1" kern="1200" dirty="0">
              <a:solidFill>
                <a:schemeClr val="tx1"/>
              </a:solidFill>
            </a:rPr>
            <a:t>14 </a:t>
          </a:r>
          <a:r>
            <a:rPr lang="zh-CN" altLang="en-US" sz="1300" b="1" kern="1200" dirty="0">
              <a:solidFill>
                <a:schemeClr val="tx1"/>
              </a:solidFill>
            </a:rPr>
            <a:t>系统和信息完整性</a:t>
          </a:r>
          <a:endParaRPr lang="en-US" altLang="zh-CN" sz="1300" b="1" kern="1200" dirty="0">
            <a:solidFill>
              <a:schemeClr val="tx1"/>
            </a:solidFill>
          </a:endParaRPr>
        </a:p>
        <a:p>
          <a:pPr marL="0" lvl="0" indent="0" algn="ctr" defTabSz="577850">
            <a:lnSpc>
              <a:spcPct val="90000"/>
            </a:lnSpc>
            <a:spcBef>
              <a:spcPct val="0"/>
            </a:spcBef>
            <a:spcAft>
              <a:spcPct val="35000"/>
            </a:spcAft>
            <a:buNone/>
          </a:pPr>
          <a:r>
            <a:rPr lang="en-US" altLang="zh-CN" sz="1300" b="1" kern="1200" dirty="0">
              <a:solidFill>
                <a:schemeClr val="tx1"/>
              </a:solidFill>
            </a:rPr>
            <a:t> System and Information Integrity</a:t>
          </a:r>
          <a:endParaRPr lang="zh-CN" altLang="en-US" sz="1300" b="1" kern="1200" dirty="0">
            <a:solidFill>
              <a:schemeClr val="tx1"/>
            </a:solidFill>
          </a:endParaRPr>
        </a:p>
      </dsp:txBody>
      <dsp:txXfrm>
        <a:off x="6375172" y="2360794"/>
        <a:ext cx="1684294" cy="1010576"/>
      </dsp:txXfrm>
    </dsp:sp>
    <dsp:sp modelId="{703CE440-E274-472E-8B1D-F684E12949F6}">
      <dsp:nvSpPr>
        <dsp:cNvPr id="0" name=""/>
        <dsp:cNvSpPr/>
      </dsp:nvSpPr>
      <dsp:spPr>
        <a:xfrm>
          <a:off x="8227896" y="2360794"/>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rPr>
            <a:t>15 </a:t>
          </a:r>
          <a:r>
            <a:rPr lang="zh-CN" altLang="en-US" sz="1400" b="1" kern="1200" dirty="0">
              <a:solidFill>
                <a:schemeClr val="tx1"/>
              </a:solidFill>
            </a:rPr>
            <a:t>规划</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b="1" kern="1200" dirty="0">
              <a:solidFill>
                <a:schemeClr val="tx1"/>
              </a:solidFill>
            </a:rPr>
            <a:t> Planning</a:t>
          </a:r>
          <a:endParaRPr lang="zh-CN" altLang="en-US" sz="1400" b="1" kern="1200" dirty="0">
            <a:solidFill>
              <a:schemeClr val="tx1"/>
            </a:solidFill>
          </a:endParaRPr>
        </a:p>
      </dsp:txBody>
      <dsp:txXfrm>
        <a:off x="8227896" y="2360794"/>
        <a:ext cx="1684294" cy="1010576"/>
      </dsp:txXfrm>
    </dsp:sp>
    <dsp:sp modelId="{12AA91FF-0625-4011-86F5-1248ED86B01C}">
      <dsp:nvSpPr>
        <dsp:cNvPr id="0" name=""/>
        <dsp:cNvSpPr/>
      </dsp:nvSpPr>
      <dsp:spPr>
        <a:xfrm>
          <a:off x="3596086" y="3539800"/>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rPr>
            <a:t>16 </a:t>
          </a:r>
          <a:r>
            <a:rPr lang="zh-CN" altLang="en-US" sz="1400" b="1" kern="1200" dirty="0">
              <a:solidFill>
                <a:schemeClr val="tx1"/>
              </a:solidFill>
            </a:rPr>
            <a:t>系统和服务采购</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b="1" kern="1200" dirty="0">
              <a:solidFill>
                <a:schemeClr val="tx1"/>
              </a:solidFill>
            </a:rPr>
            <a:t> System and Services Acquisition</a:t>
          </a:r>
          <a:endParaRPr lang="zh-CN" altLang="en-US" sz="1400" b="1" kern="1200" dirty="0">
            <a:solidFill>
              <a:schemeClr val="tx1"/>
            </a:solidFill>
          </a:endParaRPr>
        </a:p>
      </dsp:txBody>
      <dsp:txXfrm>
        <a:off x="3596086" y="3539800"/>
        <a:ext cx="1684294" cy="1010576"/>
      </dsp:txXfrm>
    </dsp:sp>
    <dsp:sp modelId="{6B4C7975-7787-4F9E-9227-F3ABCBC8BCC4}">
      <dsp:nvSpPr>
        <dsp:cNvPr id="0" name=""/>
        <dsp:cNvSpPr/>
      </dsp:nvSpPr>
      <dsp:spPr>
        <a:xfrm>
          <a:off x="5448810" y="3539800"/>
          <a:ext cx="1684294" cy="101057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rPr>
            <a:t>17 </a:t>
          </a:r>
          <a:r>
            <a:rPr lang="zh-CN" altLang="en-US" sz="1400" b="1" kern="1200" dirty="0">
              <a:solidFill>
                <a:schemeClr val="tx1"/>
              </a:solidFill>
            </a:rPr>
            <a:t>供应链风险管理</a:t>
          </a:r>
          <a:endParaRPr lang="en-US" altLang="zh-CN" sz="1400" b="1" kern="1200" dirty="0">
            <a:solidFill>
              <a:schemeClr val="tx1"/>
            </a:solidFill>
          </a:endParaRPr>
        </a:p>
        <a:p>
          <a:pPr marL="0" lvl="0" indent="0" algn="ctr" defTabSz="622300">
            <a:lnSpc>
              <a:spcPct val="90000"/>
            </a:lnSpc>
            <a:spcBef>
              <a:spcPct val="0"/>
            </a:spcBef>
            <a:spcAft>
              <a:spcPct val="35000"/>
            </a:spcAft>
            <a:buNone/>
          </a:pPr>
          <a:r>
            <a:rPr lang="en-US" altLang="zh-CN" sz="1400" b="1" kern="1200" dirty="0">
              <a:solidFill>
                <a:schemeClr val="tx1"/>
              </a:solidFill>
            </a:rPr>
            <a:t> Supply Chain Risk Management</a:t>
          </a:r>
          <a:endParaRPr lang="zh-CN" altLang="en-US" sz="1400" b="1" kern="1200" dirty="0">
            <a:solidFill>
              <a:schemeClr val="tx1"/>
            </a:solidFill>
          </a:endParaRPr>
        </a:p>
      </dsp:txBody>
      <dsp:txXfrm>
        <a:off x="5448810" y="3539800"/>
        <a:ext cx="1684294" cy="1010576"/>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2494D41D-66AA-4F60-98FD-51086B4739B8}" type="datetime2">
              <a:rPr lang="zh-CN" altLang="en-US" smtClean="0">
                <a:latin typeface="微软雅黑" panose="020B0503020204020204" pitchFamily="34" charset="-122"/>
                <a:ea typeface="微软雅黑" panose="020B0503020204020204" pitchFamily="34" charset="-122"/>
              </a:rPr>
              <a:t>2024年5月24日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FD16EB03-B100-4CF3-AB0E-1B9500B4FBF7}" type="datetime2">
              <a:rPr lang="zh-CN" altLang="en-US" smtClean="0"/>
              <a:pPr/>
              <a:t>2024年5月24日</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69C971FF-EF28-4195-A575-329446EFAA55}" type="slidenum">
              <a:rPr lang="en-US" altLang="zh-CN" smtClean="0"/>
              <a:pPr/>
              <a:t>‹#›</a:t>
            </a:fld>
            <a:endParaRPr lang="zh-CN" altLang="en-US"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lumMod val="50000"/>
          </a:schemeClr>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lumMod val="50000"/>
          </a:schemeClr>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lumMod val="50000"/>
          </a:schemeClr>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lumMod val="50000"/>
          </a:schemeClr>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69C971FF-EF28-4195-A575-329446EFAA55}" type="slidenum">
              <a:rPr lang="en-US" altLang="zh-CN" smtClean="0"/>
              <a:t>1</a:t>
            </a:fld>
            <a:endParaRPr lang="zh-CN" altLang="en-US" dirty="0"/>
          </a:p>
        </p:txBody>
      </p:sp>
    </p:spTree>
    <p:extLst>
      <p:ext uri="{BB962C8B-B14F-4D97-AF65-F5344CB8AC3E}">
        <p14:creationId xmlns:p14="http://schemas.microsoft.com/office/powerpoint/2010/main" val="4040864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插入所在国家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地区某个景点的图片。</a:t>
            </a: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t>20</a:t>
            </a:fld>
            <a:endParaRPr lang="zh-CN" altLang="en-US" dirty="0"/>
          </a:p>
        </p:txBody>
      </p:sp>
    </p:spTree>
    <p:extLst>
      <p:ext uri="{BB962C8B-B14F-4D97-AF65-F5344CB8AC3E}">
        <p14:creationId xmlns:p14="http://schemas.microsoft.com/office/powerpoint/2010/main" val="3969760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插入所在国家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地区的地图。</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t>2</a:t>
            </a:fld>
            <a:endParaRPr lang="zh-CN" altLang="en-US" dirty="0"/>
          </a:p>
        </p:txBody>
      </p:sp>
    </p:spTree>
    <p:extLst>
      <p:ext uri="{BB962C8B-B14F-4D97-AF65-F5344CB8AC3E}">
        <p14:creationId xmlns:p14="http://schemas.microsoft.com/office/powerpoint/2010/main" val="240152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插入所在国家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地区其中一个地理特征的图片。</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t>3</a:t>
            </a:fld>
            <a:endParaRPr lang="zh-CN" altLang="en-US" dirty="0"/>
          </a:p>
        </p:txBody>
      </p:sp>
    </p:spTree>
    <p:extLst>
      <p:ext uri="{BB962C8B-B14F-4D97-AF65-F5344CB8AC3E}">
        <p14:creationId xmlns:p14="http://schemas.microsoft.com/office/powerpoint/2010/main" val="552792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插入能说明所在国家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地区季节的图片。</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t>6</a:t>
            </a:fld>
            <a:endParaRPr lang="zh-CN" altLang="en-US" dirty="0"/>
          </a:p>
        </p:txBody>
      </p:sp>
    </p:spTree>
    <p:extLst>
      <p:ext uri="{BB962C8B-B14F-4D97-AF65-F5344CB8AC3E}">
        <p14:creationId xmlns:p14="http://schemas.microsoft.com/office/powerpoint/2010/main" val="312989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插入所在国家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地区的动物或植物图片。</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t>14</a:t>
            </a:fld>
            <a:endParaRPr lang="zh-CN" altLang="en-US" dirty="0"/>
          </a:p>
        </p:txBody>
      </p:sp>
    </p:spTree>
    <p:extLst>
      <p:ext uri="{BB962C8B-B14F-4D97-AF65-F5344CB8AC3E}">
        <p14:creationId xmlns:p14="http://schemas.microsoft.com/office/powerpoint/2010/main" val="389014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49643-87AD-C9C9-E70E-D3546A9FCE1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447C326-7E32-0A71-BE99-58068F6B4C8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CD72D1C-A26B-D677-E75C-DD9F932DC92C}"/>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插入所在国家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地区的动物或植物图片。</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a:extLst>
              <a:ext uri="{FF2B5EF4-FFF2-40B4-BE49-F238E27FC236}">
                <a16:creationId xmlns:a16="http://schemas.microsoft.com/office/drawing/2014/main" id="{7BCC72F7-034E-9C99-028A-413331B28783}"/>
              </a:ext>
            </a:extLst>
          </p:cNvPr>
          <p:cNvSpPr>
            <a:spLocks noGrp="1"/>
          </p:cNvSpPr>
          <p:nvPr>
            <p:ph type="sldNum" sz="quarter" idx="10"/>
          </p:nvPr>
        </p:nvSpPr>
        <p:spPr/>
        <p:txBody>
          <a:bodyPr rtlCol="0"/>
          <a:lstStyle/>
          <a:p>
            <a:pPr rtl="0"/>
            <a:fld id="{69C971FF-EF28-4195-A575-329446EFAA55}" type="slidenum">
              <a:rPr lang="en-US" altLang="zh-CN" smtClean="0"/>
              <a:t>15</a:t>
            </a:fld>
            <a:endParaRPr lang="zh-CN" altLang="en-US" dirty="0"/>
          </a:p>
        </p:txBody>
      </p:sp>
    </p:spTree>
    <p:extLst>
      <p:ext uri="{BB962C8B-B14F-4D97-AF65-F5344CB8AC3E}">
        <p14:creationId xmlns:p14="http://schemas.microsoft.com/office/powerpoint/2010/main" val="3542755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插入所在国家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地区的动物或植物图片。</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rtlCol="0"/>
          <a:lstStyle/>
          <a:p>
            <a:pPr rtl="0"/>
            <a:fld id="{69C971FF-EF28-4195-A575-329446EFAA55}" type="slidenum">
              <a:rPr lang="en-US" altLang="zh-CN" smtClean="0"/>
              <a:t>17</a:t>
            </a:fld>
            <a:endParaRPr lang="zh-CN" altLang="en-US" dirty="0"/>
          </a:p>
        </p:txBody>
      </p:sp>
    </p:spTree>
    <p:extLst>
      <p:ext uri="{BB962C8B-B14F-4D97-AF65-F5344CB8AC3E}">
        <p14:creationId xmlns:p14="http://schemas.microsoft.com/office/powerpoint/2010/main" val="2634515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A6556-7D3D-11DF-776D-99BC379A9B5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307FE90-5728-7733-1478-ABE81D7ED10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C42F656-0B6F-B156-B1AA-C9A64CDC7273}"/>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插入所在国家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地区的动物或植物图片。</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a:extLst>
              <a:ext uri="{FF2B5EF4-FFF2-40B4-BE49-F238E27FC236}">
                <a16:creationId xmlns:a16="http://schemas.microsoft.com/office/drawing/2014/main" id="{068CE9A8-F34B-4DF4-466A-D8B2CB13D844}"/>
              </a:ext>
            </a:extLst>
          </p:cNvPr>
          <p:cNvSpPr>
            <a:spLocks noGrp="1"/>
          </p:cNvSpPr>
          <p:nvPr>
            <p:ph type="sldNum" sz="quarter" idx="10"/>
          </p:nvPr>
        </p:nvSpPr>
        <p:spPr/>
        <p:txBody>
          <a:bodyPr rtlCol="0"/>
          <a:lstStyle/>
          <a:p>
            <a:pPr rtl="0"/>
            <a:fld id="{69C971FF-EF28-4195-A575-329446EFAA55}" type="slidenum">
              <a:rPr lang="en-US" altLang="zh-CN" smtClean="0"/>
              <a:t>18</a:t>
            </a:fld>
            <a:endParaRPr lang="zh-CN" altLang="en-US" dirty="0"/>
          </a:p>
        </p:txBody>
      </p:sp>
    </p:spTree>
    <p:extLst>
      <p:ext uri="{BB962C8B-B14F-4D97-AF65-F5344CB8AC3E}">
        <p14:creationId xmlns:p14="http://schemas.microsoft.com/office/powerpoint/2010/main" val="1604466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2E5A2-E8D7-CCEA-3A89-4A51563343E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A05422D-4F4A-01D8-D01D-1E6E5EC3C6E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C08ED22-5947-AB7B-812C-82B758EA1114}"/>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插入所在国家</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地区的动物或植物图片。</a:t>
            </a:r>
          </a:p>
          <a:p>
            <a:pPr rtl="0"/>
            <a:endParaRPr lang="zh-CN" altLang="en-US" dirty="0">
              <a:latin typeface="微软雅黑" panose="020B0503020204020204" pitchFamily="34" charset="-122"/>
              <a:ea typeface="微软雅黑" panose="020B0503020204020204" pitchFamily="34" charset="-122"/>
            </a:endParaRPr>
          </a:p>
        </p:txBody>
      </p:sp>
      <p:sp>
        <p:nvSpPr>
          <p:cNvPr id="4" name="幻灯片编号占位符 3">
            <a:extLst>
              <a:ext uri="{FF2B5EF4-FFF2-40B4-BE49-F238E27FC236}">
                <a16:creationId xmlns:a16="http://schemas.microsoft.com/office/drawing/2014/main" id="{4945384D-82F9-DA51-CE33-01B37414F30F}"/>
              </a:ext>
            </a:extLst>
          </p:cNvPr>
          <p:cNvSpPr>
            <a:spLocks noGrp="1"/>
          </p:cNvSpPr>
          <p:nvPr>
            <p:ph type="sldNum" sz="quarter" idx="10"/>
          </p:nvPr>
        </p:nvSpPr>
        <p:spPr/>
        <p:txBody>
          <a:bodyPr rtlCol="0"/>
          <a:lstStyle/>
          <a:p>
            <a:pPr rtl="0"/>
            <a:fld id="{69C971FF-EF28-4195-A575-329446EFAA55}" type="slidenum">
              <a:rPr lang="en-US" altLang="zh-CN" smtClean="0"/>
              <a:t>19</a:t>
            </a:fld>
            <a:endParaRPr lang="zh-CN" altLang="en-US" dirty="0"/>
          </a:p>
        </p:txBody>
      </p:sp>
    </p:spTree>
    <p:extLst>
      <p:ext uri="{BB962C8B-B14F-4D97-AF65-F5344CB8AC3E}">
        <p14:creationId xmlns:p14="http://schemas.microsoft.com/office/powerpoint/2010/main" val="3380177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 name="任意多边形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lvl="0" rtl="0"/>
            <a:endParaRPr lang="zh-CN" altLang="en-US" noProof="0" dirty="0">
              <a:solidFill>
                <a:schemeClr val="lt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217613" y="1828799"/>
            <a:ext cx="9753600" cy="3048001"/>
          </a:xfrm>
        </p:spPr>
        <p:txBody>
          <a:bodyPr rtlCol="0">
            <a:normAutofit/>
          </a:bodyPr>
          <a:lstStyle>
            <a:lvl1pPr>
              <a:defRPr sz="4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CC63A54-496C-4115-A93D-E54AE5A2D31B}" type="datetime2">
              <a:rPr lang="zh-CN" altLang="en-US" smtClean="0"/>
              <a:pPr/>
              <a:t>2024年5月24日</a:t>
            </a:fld>
            <a:endParaRPr lang="zh-CN" altLang="en-US"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F36C87F6-986D-49E6-AF40-1B3A1EE8064D}" type="slidenum">
              <a:rPr lang="en-US" altLang="zh-CN" noProof="0" smtClean="0"/>
              <a:pPr/>
              <a:t>‹#›</a:t>
            </a:fld>
            <a:endParaRPr lang="zh-CN" altLang="en-US" noProof="0" dirty="0"/>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baseline="0"/>
            </a:lvl7pPr>
            <a:lvl8pPr>
              <a:defRPr baseline="0"/>
            </a:lvl8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2907DEAE-4D2C-4829-AFA1-3CFA9E597CD9}" type="datetime2">
              <a:rPr lang="zh-CN" altLang="en-US" smtClean="0"/>
              <a:pPr/>
              <a:t>2024年5月24日</a:t>
            </a:fld>
            <a:endParaRPr lang="zh-CN" altLang="en-US" dirty="0"/>
          </a:p>
        </p:txBody>
      </p:sp>
      <p:sp>
        <p:nvSpPr>
          <p:cNvPr id="6" name="灯片编号占位符 5"/>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dirty="0"/>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6898" y="685800"/>
            <a:ext cx="2134315" cy="5486400"/>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F9217E86-CE5F-429D-BBE9-02FFE8A85D15}" type="datetime2">
              <a:rPr lang="zh-CN" altLang="en-US" smtClean="0"/>
              <a:pPr/>
              <a:t>2024年5月24日</a:t>
            </a:fld>
            <a:endParaRPr lang="zh-CN" altLang="en-US" dirty="0"/>
          </a:p>
        </p:txBody>
      </p:sp>
      <p:sp>
        <p:nvSpPr>
          <p:cNvPr id="6" name="灯片编号占位符 5"/>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dirty="0"/>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a:lvl6pPr>
            <a:lvl7pPr>
              <a:defRPr baseline="0"/>
            </a:lvl7pPr>
            <a:lvl8pPr>
              <a:defRPr baseline="0"/>
            </a:lvl8pPr>
            <a:lvl9pPr>
              <a:defRPr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96937105-679A-437D-9743-7E1166072077}" type="datetime2">
              <a:rPr lang="zh-CN" altLang="en-US" smtClean="0"/>
              <a:pPr/>
              <a:t>2024年5月24日</a:t>
            </a:fld>
            <a:endParaRPr lang="zh-CN" altLang="en-US" dirty="0"/>
          </a:p>
        </p:txBody>
      </p:sp>
      <p:sp>
        <p:nvSpPr>
          <p:cNvPr id="6" name="灯片编号占位符 5"/>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dirty="0"/>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7A841C5C-6A74-466B-8B48-8358BA927BE5}" type="datetime2">
              <a:rPr lang="zh-CN" altLang="en-US" smtClean="0"/>
              <a:pPr/>
              <a:t>2024年5月24日</a:t>
            </a:fld>
            <a:endParaRPr lang="zh-CN" altLang="en-US" dirty="0"/>
          </a:p>
        </p:txBody>
      </p:sp>
      <p:sp>
        <p:nvSpPr>
          <p:cNvPr id="6" name="灯片编号占位符 5"/>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dirty="0"/>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页脚占位符 5"/>
          <p:cNvSpPr>
            <a:spLocks noGrp="1"/>
          </p:cNvSpPr>
          <p:nvPr>
            <p:ph type="ftr" sz="quarter" idx="11"/>
          </p:nvPr>
        </p:nvSpPr>
        <p:spPr/>
        <p:txBody>
          <a:bodyPr rtlCol="0"/>
          <a:lstStyle/>
          <a:p>
            <a:pPr rtl="0"/>
            <a:r>
              <a:rPr lang="zh-CN" altLang="en-US" noProof="0" dirty="0"/>
              <a:t>添加页脚</a:t>
            </a:r>
          </a:p>
        </p:txBody>
      </p:sp>
      <p:sp>
        <p:nvSpPr>
          <p:cNvPr id="5" name="日期占位符 4"/>
          <p:cNvSpPr>
            <a:spLocks noGrp="1"/>
          </p:cNvSpPr>
          <p:nvPr>
            <p:ph type="dt" sz="half" idx="10"/>
          </p:nvPr>
        </p:nvSpPr>
        <p:spPr/>
        <p:txBody>
          <a:bodyPr rtlCol="0"/>
          <a:lstStyle>
            <a:lvl1pPr>
              <a:defRPr/>
            </a:lvl1pPr>
          </a:lstStyle>
          <a:p>
            <a:fld id="{BC70C17C-8FD2-4D4E-8BA1-90F5650841AD}" type="datetime2">
              <a:rPr lang="zh-CN" altLang="en-US" smtClean="0"/>
              <a:pPr/>
              <a:t>2024年5月24日</a:t>
            </a:fld>
            <a:endParaRPr lang="zh-CN" altLang="en-US" dirty="0"/>
          </a:p>
        </p:txBody>
      </p:sp>
      <p:sp>
        <p:nvSpPr>
          <p:cNvPr id="7" name="灯片编号占位符 6"/>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dirty="0"/>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7"/>
          <p:cNvSpPr>
            <a:spLocks noGrp="1"/>
          </p:cNvSpPr>
          <p:nvPr>
            <p:ph type="ftr" sz="quarter" idx="11"/>
          </p:nvPr>
        </p:nvSpPr>
        <p:spPr/>
        <p:txBody>
          <a:bodyPr rtlCol="0"/>
          <a:lstStyle/>
          <a:p>
            <a:pPr rtl="0"/>
            <a:r>
              <a:rPr lang="zh-CN" altLang="en-US" noProof="0" dirty="0"/>
              <a:t>添加页脚</a:t>
            </a:r>
          </a:p>
        </p:txBody>
      </p:sp>
      <p:sp>
        <p:nvSpPr>
          <p:cNvPr id="7" name="日期占位符 6"/>
          <p:cNvSpPr>
            <a:spLocks noGrp="1"/>
          </p:cNvSpPr>
          <p:nvPr>
            <p:ph type="dt" sz="half" idx="10"/>
          </p:nvPr>
        </p:nvSpPr>
        <p:spPr/>
        <p:txBody>
          <a:bodyPr rtlCol="0"/>
          <a:lstStyle>
            <a:lvl1pPr>
              <a:defRPr/>
            </a:lvl1pPr>
          </a:lstStyle>
          <a:p>
            <a:fld id="{1947DF3F-E2E7-466F-9048-024BAEA3A2B9}" type="datetime2">
              <a:rPr lang="zh-CN" altLang="en-US" smtClean="0"/>
              <a:pPr/>
              <a:t>2024年5月24日</a:t>
            </a:fld>
            <a:endParaRPr lang="zh-CN" altLang="en-US" dirty="0"/>
          </a:p>
        </p:txBody>
      </p:sp>
      <p:sp>
        <p:nvSpPr>
          <p:cNvPr id="9" name="灯片编号占位符 8"/>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dirty="0"/>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90C021AD-082C-4629-8AE1-E218DBCCB10C}" type="datetime2">
              <a:rPr lang="zh-CN" altLang="en-US" smtClean="0"/>
              <a:pPr/>
              <a:t>2024年5月24日</a:t>
            </a:fld>
            <a:endParaRPr lang="zh-CN" altLang="en-US" dirty="0"/>
          </a:p>
        </p:txBody>
      </p:sp>
      <p:sp>
        <p:nvSpPr>
          <p:cNvPr id="5" name="灯片编号占位符 4"/>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dirty="0"/>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zh-CN" altLang="en-US" noProof="0" dirty="0"/>
              <a:t>添加页脚</a:t>
            </a:r>
          </a:p>
        </p:txBody>
      </p:sp>
      <p:sp>
        <p:nvSpPr>
          <p:cNvPr id="2" name="日期占位符 1"/>
          <p:cNvSpPr>
            <a:spLocks noGrp="1"/>
          </p:cNvSpPr>
          <p:nvPr>
            <p:ph type="dt" sz="half" idx="10"/>
          </p:nvPr>
        </p:nvSpPr>
        <p:spPr/>
        <p:txBody>
          <a:bodyPr rtlCol="0"/>
          <a:lstStyle>
            <a:lvl1pPr>
              <a:defRPr/>
            </a:lvl1pPr>
          </a:lstStyle>
          <a:p>
            <a:fld id="{FB64F488-15A5-49DB-A55C-BA5523D30F63}" type="datetime2">
              <a:rPr lang="zh-CN" altLang="en-US" smtClean="0"/>
              <a:pPr/>
              <a:t>2024年5月24日</a:t>
            </a:fld>
            <a:endParaRPr lang="zh-CN" altLang="en-US" dirty="0"/>
          </a:p>
        </p:txBody>
      </p:sp>
      <p:sp>
        <p:nvSpPr>
          <p:cNvPr id="4" name="灯片编号占位符 3"/>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dirty="0"/>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684213" y="685800"/>
            <a:ext cx="3886200" cy="4038600"/>
          </a:xfrm>
        </p:spPr>
        <p:txBody>
          <a:bodyPr rtlCol="0" anchor="b">
            <a:noAutofit/>
          </a:bodyPr>
          <a:lstStyle>
            <a:lvl1pPr algn="l">
              <a:defRPr sz="4000" b="0">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5865814" y="685800"/>
            <a:ext cx="5638800" cy="5486400"/>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文本占位符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2CD3DD3A-0604-4457-860E-A77BC1832A1D}" type="datetime2">
              <a:rPr lang="zh-CN" altLang="en-US" smtClean="0"/>
              <a:pPr/>
              <a:t>2024年5月24日</a:t>
            </a:fld>
            <a:endParaRPr lang="zh-CN" altLang="en-US"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684213" y="685800"/>
            <a:ext cx="3886200" cy="4038600"/>
          </a:xfrm>
        </p:spPr>
        <p:txBody>
          <a:bodyPr rtlCol="0" anchor="b">
            <a:noAutofit/>
          </a:bodyPr>
          <a:lstStyle>
            <a:lvl1pPr algn="l">
              <a:defRPr sz="4000" b="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515D30C6-259F-4EEA-8CE8-244F5D69A752}" type="datetime2">
              <a:rPr lang="zh-CN" altLang="en-US" smtClean="0"/>
              <a:pPr/>
              <a:t>2024年5月24日</a:t>
            </a:fld>
            <a:endParaRPr lang="zh-CN" altLang="en-US"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F36C87F6-986D-49E6-AF40-1B3A1EE8064D}" type="slidenum">
              <a:rPr lang="en-US" altLang="zh-CN" smtClean="0"/>
              <a:pPr/>
              <a:t>‹#›</a:t>
            </a:fld>
            <a:endParaRPr lang="zh-CN" altLang="en-US" dirty="0"/>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矩形​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rtl="0"/>
            <a:endParaRPr lang="zh-CN" altLang="en-US" sz="2400"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latin typeface="微软雅黑" panose="020B0503020204020204" pitchFamily="34" charset="-122"/>
                <a:ea typeface="微软雅黑" panose="020B0503020204020204" pitchFamily="34" charset="-122"/>
              </a:defRPr>
            </a:lvl1pPr>
          </a:lstStyle>
          <a:p>
            <a:fld id="{109C4553-FE19-4E0B-8FB8-4E25D0E56DDC}" type="datetime2">
              <a:rPr lang="zh-CN" altLang="en-US" smtClean="0"/>
              <a:pPr/>
              <a:t>2024年5月24日</a:t>
            </a:fld>
            <a:endParaRPr lang="zh-CN" altLang="en-US" dirty="0"/>
          </a:p>
        </p:txBody>
      </p:sp>
      <p:sp>
        <p:nvSpPr>
          <p:cNvPr id="6" name="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latin typeface="微软雅黑" panose="020B0503020204020204" pitchFamily="34" charset="-122"/>
                <a:ea typeface="微软雅黑" panose="020B0503020204020204" pitchFamily="34" charset="-122"/>
              </a:defRPr>
            </a:lvl1pPr>
          </a:lstStyle>
          <a:p>
            <a:fld id="{F36C87F6-986D-49E6-AF40-1B3A1EE8064D}" type="slidenum">
              <a:rPr lang="en-US" altLang="zh-CN" noProof="0" smtClean="0"/>
              <a:pPr/>
              <a:t>‹#›</a:t>
            </a:fld>
            <a:endParaRPr lang="zh-CN" altLang="en-US" noProof="0" dirty="0"/>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微软雅黑" panose="020B0503020204020204" pitchFamily="34" charset="-122"/>
          <a:ea typeface="微软雅黑"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4.xml"/><Relationship Id="rId6" Type="http://schemas.openxmlformats.org/officeDocument/2006/relationships/image" Target="../media/image10.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_rels/slide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package" Target="../embeddings/Microsoft_Visio___.vsdx"/><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package" Target="../embeddings/Microsoft_Visio___1.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rtlCol="0"/>
          <a:lstStyle/>
          <a:p>
            <a:pPr>
              <a:lnSpc>
                <a:spcPct val="150000"/>
              </a:lnSpc>
            </a:pPr>
            <a:r>
              <a:rPr lang="zh-CN" altLang="en-US" dirty="0">
                <a:latin typeface="微软雅黑" panose="020B0503020204020204" pitchFamily="34" charset="-122"/>
                <a:ea typeface="微软雅黑" panose="020B0503020204020204" pitchFamily="34" charset="-122"/>
                <a:sym typeface="Arial" panose="020B0604020202020204" pitchFamily="34" charset="0"/>
              </a:rPr>
              <a:t>数据安全之威胁建模</a:t>
            </a:r>
            <a:br>
              <a:rPr lang="en-US" altLang="zh-CN" dirty="0">
                <a:latin typeface="微软雅黑" panose="020B0503020204020204" pitchFamily="34" charset="-122"/>
                <a:ea typeface="微软雅黑" panose="020B0503020204020204" pitchFamily="34" charset="-122"/>
                <a:sym typeface="Arial" panose="020B0604020202020204" pitchFamily="34" charset="0"/>
              </a:rPr>
            </a:br>
            <a:r>
              <a:rPr lang="en-US" altLang="zh-CN" sz="3600" dirty="0">
                <a:effectLst/>
                <a:latin typeface="Segoe UI Web (West European)"/>
              </a:rPr>
              <a:t>Threat modeling for data security</a:t>
            </a:r>
            <a:endParaRPr lang="zh-CN" altLang="en-US" sz="36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副标题 4"/>
          <p:cNvSpPr>
            <a:spLocks noGrp="1"/>
          </p:cNvSpPr>
          <p:nvPr>
            <p:ph type="subTitle" idx="1"/>
          </p:nvPr>
        </p:nvSpPr>
        <p:spPr/>
        <p:txBody>
          <a:bodyPr rtlCol="0"/>
          <a:lstStyle/>
          <a:p>
            <a:pPr rtl="0">
              <a:lnSpc>
                <a:spcPct val="150000"/>
              </a:lnSpc>
            </a:pPr>
            <a:r>
              <a:rPr lang="zh-CN" altLang="en-US" dirty="0">
                <a:latin typeface="微软雅黑" panose="020B0503020204020204" pitchFamily="34" charset="-122"/>
                <a:ea typeface="微软雅黑" panose="020B0503020204020204" pitchFamily="34" charset="-122"/>
                <a:sym typeface="Arial" panose="020B0604020202020204" pitchFamily="34" charset="0"/>
              </a:rPr>
              <a:t>老烦的草根安全观 </a:t>
            </a:r>
            <a:r>
              <a:rPr lang="en-US" altLang="zh-CN" dirty="0">
                <a:latin typeface="微软雅黑" panose="020B0503020204020204" pitchFamily="34" charset="-122"/>
                <a:ea typeface="微软雅黑" panose="020B0503020204020204" pitchFamily="34" charset="-122"/>
                <a:sym typeface="Arial" panose="020B0604020202020204" pitchFamily="34" charset="0"/>
              </a:rPr>
              <a:t>| </a:t>
            </a:r>
            <a:r>
              <a:rPr lang="zh-CN" altLang="en-US" dirty="0">
                <a:latin typeface="微软雅黑" panose="020B0503020204020204" pitchFamily="34" charset="-122"/>
                <a:ea typeface="微软雅黑" panose="020B0503020204020204" pitchFamily="34" charset="-122"/>
                <a:sym typeface="Arial" panose="020B0604020202020204" pitchFamily="34" charset="0"/>
              </a:rPr>
              <a:t>樊山 </a:t>
            </a:r>
            <a:r>
              <a:rPr lang="en-US" altLang="zh-CN" dirty="0">
                <a:latin typeface="微软雅黑" panose="020B0503020204020204" pitchFamily="34" charset="-122"/>
                <a:ea typeface="微软雅黑" panose="020B0503020204020204" pitchFamily="34" charset="-122"/>
                <a:sym typeface="Arial" panose="020B0604020202020204" pitchFamily="34" charset="0"/>
              </a:rPr>
              <a:t>| </a:t>
            </a:r>
            <a:fld id="{0AA2F979-55F1-4915-AA57-7A79268E6C5E}" type="datetime2">
              <a:rPr lang="en-US" altLang="zh-CN" smtClean="0">
                <a:latin typeface="微软雅黑" panose="020B0503020204020204" pitchFamily="34" charset="-122"/>
                <a:ea typeface="微软雅黑" panose="020B0503020204020204" pitchFamily="34" charset="-122"/>
                <a:sym typeface="Arial" panose="020B0604020202020204" pitchFamily="34" charset="0"/>
              </a:rPr>
              <a:pPr rtl="0">
                <a:lnSpc>
                  <a:spcPct val="150000"/>
                </a:lnSpc>
              </a:pPr>
              <a:t>Friday, May 24, 2024</a:t>
            </a:fld>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rtl="0">
              <a:lnSpc>
                <a:spcPct val="150000"/>
              </a:lnSpc>
            </a:pPr>
            <a:r>
              <a:rPr lang="en-US" altLang="zh-CN" dirty="0">
                <a:latin typeface="微软雅黑" panose="020B0503020204020204" pitchFamily="34" charset="-122"/>
                <a:ea typeface="微软雅黑" panose="020B0503020204020204" pitchFamily="34" charset="-122"/>
                <a:sym typeface="Arial" panose="020B0604020202020204" pitchFamily="34" charset="0"/>
              </a:rPr>
              <a:t>The Always Sad’s </a:t>
            </a:r>
            <a:r>
              <a:rPr lang="en-US" altLang="zh-CN" dirty="0">
                <a:effectLst/>
                <a:latin typeface="Segoe UI Web (West European)"/>
              </a:rPr>
              <a:t>grassroots safety concept </a:t>
            </a:r>
            <a:r>
              <a:rPr lang="en-US" altLang="zh-CN" dirty="0">
                <a:latin typeface="微软雅黑" panose="020B0503020204020204" pitchFamily="34" charset="-122"/>
                <a:ea typeface="微软雅黑" panose="020B0503020204020204" pitchFamily="34" charset="-122"/>
                <a:sym typeface="Arial" panose="020B0604020202020204" pitchFamily="34" charset="0"/>
              </a:rPr>
              <a:t>| Fanshan</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E1A7EA20-F4FF-4080-8B95-DE60DEAACC7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80" y="188640"/>
            <a:ext cx="12110045" cy="6285385"/>
          </a:xfrm>
          <a:prstGeom prst="rect">
            <a:avLst/>
          </a:prstGeom>
          <a:noFill/>
        </p:spPr>
      </p:pic>
    </p:spTree>
    <p:extLst>
      <p:ext uri="{BB962C8B-B14F-4D97-AF65-F5344CB8AC3E}">
        <p14:creationId xmlns:p14="http://schemas.microsoft.com/office/powerpoint/2010/main" val="222050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516C0-FB4A-4171-7F5C-692090C8D6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004255F-ED00-6E97-740C-05D851236D1E}"/>
              </a:ext>
            </a:extLst>
          </p:cNvPr>
          <p:cNvSpPr>
            <a:spLocks noGrp="1"/>
          </p:cNvSpPr>
          <p:nvPr>
            <p:ph type="title"/>
          </p:nvPr>
        </p:nvSpPr>
        <p:spPr/>
        <p:txBody>
          <a:bodyPr>
            <a:normAutofit fontScale="90000"/>
          </a:bodyPr>
          <a:lstStyle/>
          <a:p>
            <a:pPr>
              <a:lnSpc>
                <a:spcPct val="150000"/>
              </a:lnSpc>
            </a:pPr>
            <a:r>
              <a:rPr lang="zh-CN" altLang="en-US" dirty="0"/>
              <a:t>以数据为中心的系统威胁建模</a:t>
            </a:r>
            <a:br>
              <a:rPr lang="en-US" altLang="zh-CN" dirty="0"/>
            </a:br>
            <a:r>
              <a:rPr lang="en-US" altLang="zh-CN" sz="2700" dirty="0"/>
              <a:t>Data-Centric System Threat Modeling</a:t>
            </a:r>
            <a:endParaRPr lang="zh-CN" altLang="en-US" sz="2700" dirty="0"/>
          </a:p>
        </p:txBody>
      </p:sp>
      <p:sp>
        <p:nvSpPr>
          <p:cNvPr id="8" name="矩形: 圆角 7">
            <a:extLst>
              <a:ext uri="{FF2B5EF4-FFF2-40B4-BE49-F238E27FC236}">
                <a16:creationId xmlns:a16="http://schemas.microsoft.com/office/drawing/2014/main" id="{17481B80-C98D-50B3-726A-FDAE162C2F4C}"/>
              </a:ext>
            </a:extLst>
          </p:cNvPr>
          <p:cNvSpPr/>
          <p:nvPr/>
        </p:nvSpPr>
        <p:spPr>
          <a:xfrm>
            <a:off x="405780" y="1772816"/>
            <a:ext cx="11449272" cy="648072"/>
          </a:xfrm>
          <a:prstGeom prst="roundRect">
            <a:avLst>
              <a:gd name="adj" fmla="val 599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zh-CN" sz="1400" b="1" dirty="0">
                <a:effectLst/>
                <a:ea typeface="等线" panose="02010600030101010101" pitchFamily="2" charset="-122"/>
                <a:cs typeface="Times New Roman" panose="02020603050405020304" pitchFamily="18" charset="0"/>
              </a:rPr>
              <a:t>步骤</a:t>
            </a:r>
            <a:r>
              <a:rPr lang="en-US" altLang="zh-CN" sz="1400" b="1" dirty="0">
                <a:effectLst/>
                <a:ea typeface="等线" panose="02010600030101010101" pitchFamily="2" charset="-122"/>
                <a:cs typeface="Times New Roman" panose="02020603050405020304" pitchFamily="18" charset="0"/>
              </a:rPr>
              <a:t>3</a:t>
            </a:r>
            <a:r>
              <a:rPr lang="zh-CN" altLang="zh-CN" sz="1400" b="1" dirty="0">
                <a:effectLst/>
                <a:ea typeface="等线" panose="02010600030101010101" pitchFamily="2" charset="-122"/>
                <a:cs typeface="Times New Roman" panose="02020603050405020304" pitchFamily="18" charset="0"/>
              </a:rPr>
              <a:t>：描述用于减轻攻击向量的安全控制</a:t>
            </a:r>
            <a:endParaRPr lang="en-US" altLang="zh-CN" sz="1400" b="1" dirty="0">
              <a:effectLst/>
              <a:ea typeface="等线" panose="02010600030101010101" pitchFamily="2" charset="-122"/>
              <a:cs typeface="Times New Roman" panose="02020603050405020304" pitchFamily="18" charset="0"/>
            </a:endParaRPr>
          </a:p>
          <a:p>
            <a:pPr algn="ctr"/>
            <a:r>
              <a:rPr lang="en-US" altLang="zh-CN" sz="1400" b="1" dirty="0"/>
              <a:t>Step 3: Characterize the Security Controls for Mitigating the Attack Vectors </a:t>
            </a:r>
            <a:endParaRPr lang="zh-CN" altLang="en-US" sz="1400" b="1" dirty="0"/>
          </a:p>
        </p:txBody>
      </p:sp>
      <p:pic>
        <p:nvPicPr>
          <p:cNvPr id="4" name="图片 3">
            <a:extLst>
              <a:ext uri="{FF2B5EF4-FFF2-40B4-BE49-F238E27FC236}">
                <a16:creationId xmlns:a16="http://schemas.microsoft.com/office/drawing/2014/main" id="{08A70AAE-E84E-7575-AD8E-C62AA9D5A9F3}"/>
              </a:ext>
            </a:extLst>
          </p:cNvPr>
          <p:cNvPicPr>
            <a:picLocks noChangeAspect="1"/>
          </p:cNvPicPr>
          <p:nvPr/>
        </p:nvPicPr>
        <p:blipFill>
          <a:blip r:embed="rId2"/>
          <a:stretch>
            <a:fillRect/>
          </a:stretch>
        </p:blipFill>
        <p:spPr>
          <a:xfrm>
            <a:off x="1485899" y="2636912"/>
            <a:ext cx="9175719" cy="3946450"/>
          </a:xfrm>
          <a:prstGeom prst="rect">
            <a:avLst/>
          </a:prstGeom>
        </p:spPr>
      </p:pic>
    </p:spTree>
    <p:extLst>
      <p:ext uri="{BB962C8B-B14F-4D97-AF65-F5344CB8AC3E}">
        <p14:creationId xmlns:p14="http://schemas.microsoft.com/office/powerpoint/2010/main" val="201001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CCE80-0A55-9CB7-AD21-F0E07A15D1FB}"/>
              </a:ext>
            </a:extLst>
          </p:cNvPr>
          <p:cNvSpPr>
            <a:spLocks noGrp="1"/>
          </p:cNvSpPr>
          <p:nvPr>
            <p:ph type="title"/>
          </p:nvPr>
        </p:nvSpPr>
        <p:spPr/>
        <p:txBody>
          <a:bodyPr>
            <a:normAutofit fontScale="90000"/>
          </a:bodyPr>
          <a:lstStyle/>
          <a:p>
            <a:pPr>
              <a:lnSpc>
                <a:spcPct val="150000"/>
              </a:lnSpc>
            </a:pPr>
            <a:r>
              <a:rPr lang="zh-CN" altLang="en-US" dirty="0"/>
              <a:t>以数据为中心的系统威胁建模</a:t>
            </a:r>
            <a:br>
              <a:rPr lang="en-US" altLang="zh-CN" dirty="0"/>
            </a:br>
            <a:r>
              <a:rPr lang="en-US" altLang="zh-CN" sz="2700" dirty="0"/>
              <a:t>Data-Centric System Threat Modeling</a:t>
            </a:r>
            <a:endParaRPr lang="zh-CN" altLang="en-US" sz="2700" dirty="0"/>
          </a:p>
        </p:txBody>
      </p:sp>
      <p:sp>
        <p:nvSpPr>
          <p:cNvPr id="9" name="矩形: 圆角 8">
            <a:extLst>
              <a:ext uri="{FF2B5EF4-FFF2-40B4-BE49-F238E27FC236}">
                <a16:creationId xmlns:a16="http://schemas.microsoft.com/office/drawing/2014/main" id="{7FFDACC8-BAAB-D4A1-BA70-2D4CA55D21B6}"/>
              </a:ext>
            </a:extLst>
          </p:cNvPr>
          <p:cNvSpPr/>
          <p:nvPr/>
        </p:nvSpPr>
        <p:spPr>
          <a:xfrm>
            <a:off x="621804" y="1772816"/>
            <a:ext cx="11017224" cy="576064"/>
          </a:xfrm>
          <a:prstGeom prst="roundRect">
            <a:avLst>
              <a:gd name="adj" fmla="val 370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zh-CN" sz="1400" b="1" dirty="0">
                <a:effectLst/>
                <a:ea typeface="等线" panose="02010600030101010101" pitchFamily="2" charset="-122"/>
                <a:cs typeface="Times New Roman" panose="02020603050405020304" pitchFamily="18" charset="0"/>
              </a:rPr>
              <a:t>步骤 </a:t>
            </a:r>
            <a:r>
              <a:rPr lang="en-US" altLang="zh-CN" sz="1400" b="1" dirty="0">
                <a:effectLst/>
                <a:ea typeface="等线" panose="02010600030101010101" pitchFamily="2" charset="-122"/>
                <a:cs typeface="Times New Roman" panose="02020603050405020304" pitchFamily="18" charset="0"/>
              </a:rPr>
              <a:t>4</a:t>
            </a:r>
            <a:r>
              <a:rPr lang="zh-CN" altLang="zh-CN" sz="1400" b="1" dirty="0">
                <a:effectLst/>
                <a:ea typeface="等线" panose="02010600030101010101" pitchFamily="2" charset="-122"/>
                <a:cs typeface="Times New Roman" panose="02020603050405020304" pitchFamily="18" charset="0"/>
              </a:rPr>
              <a:t>：分析威胁模型</a:t>
            </a:r>
            <a:endParaRPr lang="en-US" altLang="zh-CN" sz="1400" b="1" dirty="0">
              <a:effectLst/>
              <a:ea typeface="等线" panose="02010600030101010101" pitchFamily="2" charset="-122"/>
              <a:cs typeface="Times New Roman" panose="02020603050405020304" pitchFamily="18" charset="0"/>
            </a:endParaRPr>
          </a:p>
          <a:p>
            <a:pPr algn="ctr"/>
            <a:r>
              <a:rPr lang="en-US" altLang="zh-CN" sz="1400" b="1" dirty="0"/>
              <a:t>Step 4: Analyze the Threat Model</a:t>
            </a:r>
            <a:endParaRPr lang="zh-CN" altLang="en-US" sz="1400" b="1" dirty="0"/>
          </a:p>
        </p:txBody>
      </p:sp>
      <p:graphicFrame>
        <p:nvGraphicFramePr>
          <p:cNvPr id="3" name="表格 2">
            <a:extLst>
              <a:ext uri="{FF2B5EF4-FFF2-40B4-BE49-F238E27FC236}">
                <a16:creationId xmlns:a16="http://schemas.microsoft.com/office/drawing/2014/main" id="{CFB915BF-928F-1CFC-EC3B-47754BF9DC56}"/>
              </a:ext>
            </a:extLst>
          </p:cNvPr>
          <p:cNvGraphicFramePr>
            <a:graphicFrameLocks noGrp="1"/>
          </p:cNvGraphicFramePr>
          <p:nvPr>
            <p:extLst>
              <p:ext uri="{D42A27DB-BD31-4B8C-83A1-F6EECF244321}">
                <p14:modId xmlns:p14="http://schemas.microsoft.com/office/powerpoint/2010/main" val="311305055"/>
              </p:ext>
            </p:extLst>
          </p:nvPr>
        </p:nvGraphicFramePr>
        <p:xfrm>
          <a:off x="621804" y="2564904"/>
          <a:ext cx="4176464" cy="4018458"/>
        </p:xfrm>
        <a:graphic>
          <a:graphicData uri="http://schemas.openxmlformats.org/drawingml/2006/table">
            <a:tbl>
              <a:tblPr firstRow="1" firstCol="1" bandRow="1">
                <a:tableStyleId>{3B4B98B0-60AC-42C2-AFA5-B58CD77FA1E5}</a:tableStyleId>
              </a:tblPr>
              <a:tblGrid>
                <a:gridCol w="4176464">
                  <a:extLst>
                    <a:ext uri="{9D8B030D-6E8A-4147-A177-3AD203B41FA5}">
                      <a16:colId xmlns:a16="http://schemas.microsoft.com/office/drawing/2014/main" val="468194558"/>
                    </a:ext>
                  </a:extLst>
                </a:gridCol>
              </a:tblGrid>
              <a:tr h="4018458">
                <a:tc>
                  <a:txBody>
                    <a:bodyPr/>
                    <a:lstStyle/>
                    <a:p>
                      <a:pPr algn="just">
                        <a:lnSpc>
                          <a:spcPct val="150000"/>
                        </a:lnSpc>
                        <a:spcAft>
                          <a:spcPts val="600"/>
                        </a:spcAft>
                      </a:pPr>
                      <a:r>
                        <a:rPr lang="zh-CN" sz="1200" kern="100" dirty="0">
                          <a:effectLst/>
                        </a:rPr>
                        <a:t>设定以下分数并平均权衡：</a:t>
                      </a:r>
                    </a:p>
                    <a:p>
                      <a:pPr marL="285750" lvl="0" indent="-285750" algn="just">
                        <a:lnSpc>
                          <a:spcPct val="150000"/>
                        </a:lnSpc>
                        <a:spcAft>
                          <a:spcPts val="600"/>
                        </a:spcAft>
                        <a:buFont typeface="Wingdings" panose="05000000000000000000" pitchFamily="2" charset="2"/>
                        <a:buChar char="Ø"/>
                      </a:pPr>
                      <a:r>
                        <a:rPr lang="zh-CN" sz="1200" kern="100" dirty="0">
                          <a:effectLst/>
                        </a:rPr>
                        <a:t>无安全控制有效性</a:t>
                      </a:r>
                      <a:r>
                        <a:rPr lang="en-US" sz="1200" kern="100" dirty="0">
                          <a:effectLst/>
                        </a:rPr>
                        <a:t> = 0</a:t>
                      </a:r>
                      <a:endParaRPr lang="zh-CN" sz="1200" kern="100" dirty="0">
                        <a:effectLst/>
                      </a:endParaRPr>
                    </a:p>
                    <a:p>
                      <a:pPr marL="285750" lvl="0" indent="-285750" algn="just">
                        <a:lnSpc>
                          <a:spcPct val="150000"/>
                        </a:lnSpc>
                        <a:spcAft>
                          <a:spcPts val="600"/>
                        </a:spcAft>
                        <a:buFont typeface="Wingdings" panose="05000000000000000000" pitchFamily="2" charset="2"/>
                        <a:buChar char="Ø"/>
                      </a:pPr>
                      <a:r>
                        <a:rPr lang="zh-CN" sz="1200" kern="100" dirty="0">
                          <a:effectLst/>
                        </a:rPr>
                        <a:t>安全控制有效性低</a:t>
                      </a:r>
                      <a:r>
                        <a:rPr lang="en-US" sz="1200" kern="100" dirty="0">
                          <a:effectLst/>
                        </a:rPr>
                        <a:t> = 1</a:t>
                      </a:r>
                      <a:endParaRPr lang="zh-CN" sz="1200" kern="100" dirty="0">
                        <a:effectLst/>
                      </a:endParaRPr>
                    </a:p>
                    <a:p>
                      <a:pPr marL="285750" lvl="0" indent="-285750" algn="just">
                        <a:lnSpc>
                          <a:spcPct val="150000"/>
                        </a:lnSpc>
                        <a:spcAft>
                          <a:spcPts val="600"/>
                        </a:spcAft>
                        <a:buFont typeface="Wingdings" panose="05000000000000000000" pitchFamily="2" charset="2"/>
                        <a:buChar char="Ø"/>
                      </a:pPr>
                      <a:r>
                        <a:rPr lang="zh-CN" sz="1200" kern="100" dirty="0">
                          <a:effectLst/>
                        </a:rPr>
                        <a:t>安全控制效果中等</a:t>
                      </a:r>
                      <a:r>
                        <a:rPr lang="en-US" sz="1200" kern="100" dirty="0">
                          <a:effectLst/>
                        </a:rPr>
                        <a:t> = 2</a:t>
                      </a:r>
                      <a:endParaRPr lang="zh-CN" sz="1200" kern="100" dirty="0">
                        <a:effectLst/>
                      </a:endParaRPr>
                    </a:p>
                    <a:p>
                      <a:pPr marL="285750" lvl="0" indent="-285750" algn="just">
                        <a:lnSpc>
                          <a:spcPct val="150000"/>
                        </a:lnSpc>
                        <a:spcAft>
                          <a:spcPts val="600"/>
                        </a:spcAft>
                        <a:buFont typeface="Wingdings" panose="05000000000000000000" pitchFamily="2" charset="2"/>
                        <a:buChar char="Ø"/>
                      </a:pPr>
                      <a:r>
                        <a:rPr lang="zh-CN" sz="1200" kern="100" dirty="0">
                          <a:effectLst/>
                        </a:rPr>
                        <a:t>安全控制有效性高</a:t>
                      </a:r>
                      <a:r>
                        <a:rPr lang="en-US" sz="1200" kern="100" dirty="0">
                          <a:effectLst/>
                        </a:rPr>
                        <a:t> = 3</a:t>
                      </a:r>
                      <a:endParaRPr lang="zh-CN" sz="1200" kern="100" dirty="0">
                        <a:effectLst/>
                      </a:endParaRPr>
                    </a:p>
                    <a:p>
                      <a:pPr marL="285750" lvl="0" indent="-285750" algn="just">
                        <a:lnSpc>
                          <a:spcPct val="150000"/>
                        </a:lnSpc>
                        <a:spcAft>
                          <a:spcPts val="600"/>
                        </a:spcAft>
                        <a:buFont typeface="Wingdings" panose="05000000000000000000" pitchFamily="2" charset="2"/>
                        <a:buChar char="Ø"/>
                      </a:pPr>
                      <a:r>
                        <a:rPr lang="zh-CN" sz="1200" kern="100" dirty="0">
                          <a:effectLst/>
                        </a:rPr>
                        <a:t>负面值高</a:t>
                      </a:r>
                      <a:r>
                        <a:rPr lang="en-US" sz="1200" kern="100" dirty="0">
                          <a:effectLst/>
                        </a:rPr>
                        <a:t> = 1</a:t>
                      </a:r>
                      <a:endParaRPr lang="zh-CN" sz="1200" kern="100" dirty="0">
                        <a:effectLst/>
                      </a:endParaRPr>
                    </a:p>
                    <a:p>
                      <a:pPr marL="285750" lvl="0" indent="-285750" algn="just">
                        <a:lnSpc>
                          <a:spcPct val="150000"/>
                        </a:lnSpc>
                        <a:spcAft>
                          <a:spcPts val="600"/>
                        </a:spcAft>
                        <a:buFont typeface="Wingdings" panose="05000000000000000000" pitchFamily="2" charset="2"/>
                        <a:buChar char="Ø"/>
                      </a:pPr>
                      <a:r>
                        <a:rPr lang="zh-CN" sz="1200" kern="100" dirty="0">
                          <a:effectLst/>
                        </a:rPr>
                        <a:t>中等的负面含义</a:t>
                      </a:r>
                      <a:r>
                        <a:rPr lang="en-US" sz="1200" kern="100" dirty="0">
                          <a:effectLst/>
                        </a:rPr>
                        <a:t> = 2</a:t>
                      </a:r>
                      <a:endParaRPr lang="zh-CN" sz="1200" kern="100" dirty="0">
                        <a:effectLst/>
                      </a:endParaRPr>
                    </a:p>
                    <a:p>
                      <a:pPr marL="285750" lvl="0" indent="-285750" algn="just">
                        <a:lnSpc>
                          <a:spcPct val="150000"/>
                        </a:lnSpc>
                        <a:spcAft>
                          <a:spcPts val="600"/>
                        </a:spcAft>
                        <a:buFont typeface="Wingdings" panose="05000000000000000000" pitchFamily="2" charset="2"/>
                        <a:buChar char="Ø"/>
                      </a:pPr>
                      <a:r>
                        <a:rPr lang="zh-CN" sz="1200" kern="100" dirty="0">
                          <a:effectLst/>
                        </a:rPr>
                        <a:t>低的负面含义</a:t>
                      </a:r>
                      <a:r>
                        <a:rPr lang="en-US" sz="1200" kern="100" dirty="0">
                          <a:effectLst/>
                        </a:rPr>
                        <a:t> = 3</a:t>
                      </a:r>
                      <a:endParaRPr lang="zh-CN" sz="1200" kern="100" dirty="0">
                        <a:effectLst/>
                      </a:endParaRPr>
                    </a:p>
                    <a:p>
                      <a:pPr algn="just">
                        <a:lnSpc>
                          <a:spcPct val="150000"/>
                        </a:lnSpc>
                        <a:spcAft>
                          <a:spcPts val="600"/>
                        </a:spcAft>
                      </a:pPr>
                      <a:r>
                        <a:rPr lang="zh-CN" sz="1200" kern="100" dirty="0">
                          <a:effectLst/>
                        </a:rPr>
                        <a:t>组织计算每个安全控制的负面影响分数的总和，然后将这些总和乘以每个攻击向量的安全控制有效性的分数以获得每个攻击向量的分数</a:t>
                      </a:r>
                      <a:r>
                        <a:rPr lang="en-US" sz="1200" kern="100" dirty="0">
                          <a:effectLst/>
                        </a:rPr>
                        <a:t> /security</a:t>
                      </a:r>
                      <a:r>
                        <a:rPr lang="zh-CN" sz="1200" kern="100" dirty="0">
                          <a:effectLst/>
                        </a:rPr>
                        <a:t>（安全）控制对。分数越高，安全控制针对相应攻击向量提供的</a:t>
                      </a:r>
                      <a:r>
                        <a:rPr lang="en-US" sz="1200" kern="100" dirty="0">
                          <a:effectLst/>
                        </a:rPr>
                        <a:t>“</a:t>
                      </a:r>
                      <a:r>
                        <a:rPr lang="zh-CN" sz="1200" kern="100" dirty="0">
                          <a:effectLst/>
                        </a:rPr>
                        <a:t>资金回报</a:t>
                      </a:r>
                      <a:r>
                        <a:rPr lang="en-US" sz="1200" kern="100" dirty="0">
                          <a:effectLst/>
                        </a:rPr>
                        <a:t>”</a:t>
                      </a:r>
                      <a:r>
                        <a:rPr lang="zh-CN" sz="1200" kern="100" dirty="0">
                          <a:effectLst/>
                        </a:rPr>
                        <a:t>就越多。 </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47304077"/>
                  </a:ext>
                </a:extLst>
              </a:tr>
            </a:tbl>
          </a:graphicData>
        </a:graphic>
      </p:graphicFrame>
      <p:graphicFrame>
        <p:nvGraphicFramePr>
          <p:cNvPr id="4" name="表格 3">
            <a:extLst>
              <a:ext uri="{FF2B5EF4-FFF2-40B4-BE49-F238E27FC236}">
                <a16:creationId xmlns:a16="http://schemas.microsoft.com/office/drawing/2014/main" id="{AD63E0B4-AB49-0656-97D0-D258B1DF18E8}"/>
              </a:ext>
            </a:extLst>
          </p:cNvPr>
          <p:cNvGraphicFramePr>
            <a:graphicFrameLocks noGrp="1"/>
          </p:cNvGraphicFramePr>
          <p:nvPr>
            <p:extLst>
              <p:ext uri="{D42A27DB-BD31-4B8C-83A1-F6EECF244321}">
                <p14:modId xmlns:p14="http://schemas.microsoft.com/office/powerpoint/2010/main" val="2644563688"/>
              </p:ext>
            </p:extLst>
          </p:nvPr>
        </p:nvGraphicFramePr>
        <p:xfrm>
          <a:off x="5662364" y="2437384"/>
          <a:ext cx="5976664" cy="4420616"/>
        </p:xfrm>
        <a:graphic>
          <a:graphicData uri="http://schemas.openxmlformats.org/drawingml/2006/table">
            <a:tbl>
              <a:tblPr firstRow="1" firstCol="1" bandRow="1">
                <a:tableStyleId>{3B4B98B0-60AC-42C2-AFA5-B58CD77FA1E5}</a:tableStyleId>
              </a:tblPr>
              <a:tblGrid>
                <a:gridCol w="5976664">
                  <a:extLst>
                    <a:ext uri="{9D8B030D-6E8A-4147-A177-3AD203B41FA5}">
                      <a16:colId xmlns:a16="http://schemas.microsoft.com/office/drawing/2014/main" val="468194558"/>
                    </a:ext>
                  </a:extLst>
                </a:gridCol>
              </a:tblGrid>
              <a:tr h="4018458">
                <a:tc>
                  <a:txBody>
                    <a:bodyPr/>
                    <a:lstStyle/>
                    <a:p>
                      <a:pPr algn="just">
                        <a:lnSpc>
                          <a:spcPct val="150000"/>
                        </a:lnSpc>
                        <a:spcAft>
                          <a:spcPts val="600"/>
                        </a:spcAft>
                      </a:pPr>
                      <a:r>
                        <a:rPr lang="en-US" altLang="zh-CN" sz="1200" kern="100" dirty="0">
                          <a:effectLst/>
                        </a:rPr>
                        <a:t>Set the following scores and weigh them evenly:</a:t>
                      </a:r>
                    </a:p>
                    <a:p>
                      <a:pPr marL="285750" lvl="0" indent="-285750" algn="just">
                        <a:lnSpc>
                          <a:spcPct val="150000"/>
                        </a:lnSpc>
                        <a:spcAft>
                          <a:spcPts val="600"/>
                        </a:spcAft>
                        <a:buFont typeface="Wingdings" panose="05000000000000000000" pitchFamily="2" charset="2"/>
                        <a:buChar char="Ø"/>
                      </a:pPr>
                      <a:r>
                        <a:rPr lang="en-US" altLang="zh-CN" sz="1200" kern="100" dirty="0">
                          <a:effectLst/>
                        </a:rPr>
                        <a:t>No security control effectiveness = 0  </a:t>
                      </a:r>
                    </a:p>
                    <a:p>
                      <a:pPr marL="285750" lvl="0" indent="-285750" algn="just">
                        <a:lnSpc>
                          <a:spcPct val="150000"/>
                        </a:lnSpc>
                        <a:spcAft>
                          <a:spcPts val="600"/>
                        </a:spcAft>
                        <a:buFont typeface="Wingdings" panose="05000000000000000000" pitchFamily="2" charset="2"/>
                        <a:buChar char="Ø"/>
                      </a:pPr>
                      <a:r>
                        <a:rPr lang="en-US" altLang="zh-CN" sz="1200" kern="100" dirty="0">
                          <a:effectLst/>
                        </a:rPr>
                        <a:t>Security control effectiveness of low = 1 </a:t>
                      </a:r>
                    </a:p>
                    <a:p>
                      <a:pPr marL="285750" lvl="0" indent="-285750" algn="just">
                        <a:lnSpc>
                          <a:spcPct val="150000"/>
                        </a:lnSpc>
                        <a:spcAft>
                          <a:spcPts val="600"/>
                        </a:spcAft>
                        <a:buFont typeface="Wingdings" panose="05000000000000000000" pitchFamily="2" charset="2"/>
                        <a:buChar char="Ø"/>
                      </a:pPr>
                      <a:r>
                        <a:rPr lang="en-US" altLang="zh-CN" sz="1200" kern="100" dirty="0">
                          <a:effectLst/>
                        </a:rPr>
                        <a:t>Security control effectiveness of moderate = 2 </a:t>
                      </a:r>
                    </a:p>
                    <a:p>
                      <a:pPr marL="285750" lvl="0" indent="-285750" algn="just">
                        <a:lnSpc>
                          <a:spcPct val="150000"/>
                        </a:lnSpc>
                        <a:spcAft>
                          <a:spcPts val="600"/>
                        </a:spcAft>
                        <a:buFont typeface="Wingdings" panose="05000000000000000000" pitchFamily="2" charset="2"/>
                        <a:buChar char="Ø"/>
                      </a:pPr>
                      <a:r>
                        <a:rPr lang="en-US" altLang="zh-CN" sz="1200" kern="100" dirty="0">
                          <a:effectLst/>
                        </a:rPr>
                        <a:t>Security control effectiveness of high = 3</a:t>
                      </a:r>
                    </a:p>
                    <a:p>
                      <a:pPr marL="285750" lvl="0" indent="-285750" algn="just">
                        <a:lnSpc>
                          <a:spcPct val="150000"/>
                        </a:lnSpc>
                        <a:spcAft>
                          <a:spcPts val="600"/>
                        </a:spcAft>
                        <a:buFont typeface="Wingdings" panose="05000000000000000000" pitchFamily="2" charset="2"/>
                        <a:buChar char="Ø"/>
                      </a:pPr>
                      <a:r>
                        <a:rPr lang="en-US" altLang="zh-CN" sz="1200" kern="100" dirty="0">
                          <a:effectLst/>
                        </a:rPr>
                        <a:t>Negative implication of high = 1</a:t>
                      </a:r>
                    </a:p>
                    <a:p>
                      <a:pPr marL="285750" lvl="0" indent="-285750" algn="just">
                        <a:lnSpc>
                          <a:spcPct val="150000"/>
                        </a:lnSpc>
                        <a:spcAft>
                          <a:spcPts val="600"/>
                        </a:spcAft>
                        <a:buFont typeface="Wingdings" panose="05000000000000000000" pitchFamily="2" charset="2"/>
                        <a:buChar char="Ø"/>
                      </a:pPr>
                      <a:r>
                        <a:rPr lang="en-US" altLang="zh-CN" sz="1200" kern="100" dirty="0">
                          <a:effectLst/>
                        </a:rPr>
                        <a:t>Negative implication of moderate = 2  </a:t>
                      </a:r>
                    </a:p>
                    <a:p>
                      <a:pPr marL="285750" lvl="0" indent="-285750" algn="just">
                        <a:lnSpc>
                          <a:spcPct val="150000"/>
                        </a:lnSpc>
                        <a:spcAft>
                          <a:spcPts val="600"/>
                        </a:spcAft>
                        <a:buFont typeface="Wingdings" panose="05000000000000000000" pitchFamily="2" charset="2"/>
                        <a:buChar char="Ø"/>
                      </a:pPr>
                      <a:r>
                        <a:rPr lang="en-US" altLang="zh-CN" sz="1200" kern="100" dirty="0">
                          <a:effectLst/>
                        </a:rPr>
                        <a:t>Negative implication of low = 3 </a:t>
                      </a:r>
                    </a:p>
                    <a:p>
                      <a:pPr marL="0" lvl="0" indent="0" algn="just">
                        <a:lnSpc>
                          <a:spcPct val="150000"/>
                        </a:lnSpc>
                        <a:spcAft>
                          <a:spcPts val="600"/>
                        </a:spcAft>
                        <a:buFont typeface="Wingdings" panose="05000000000000000000" pitchFamily="2" charset="2"/>
                        <a:buNone/>
                      </a:pPr>
                      <a:r>
                        <a:rPr lang="en-US" altLang="zh-CN" sz="1200" kern="100" dirty="0">
                          <a:effectLst/>
                        </a:rPr>
                        <a:t>The organization calculates the total of the negative implication scores for each security control, then multiplies these totals by the score of the security control effectiveness per attack vector to reach a score for each attack vector/security control pair. The higher the score, the more “bang for the buck” the security control will provide against the corresponding attack vector. This information is now ready for use in decision making. </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47304077"/>
                  </a:ext>
                </a:extLst>
              </a:tr>
            </a:tbl>
          </a:graphicData>
        </a:graphic>
      </p:graphicFrame>
    </p:spTree>
    <p:extLst>
      <p:ext uri="{BB962C8B-B14F-4D97-AF65-F5344CB8AC3E}">
        <p14:creationId xmlns:p14="http://schemas.microsoft.com/office/powerpoint/2010/main" val="18719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ADE30-DA0F-2092-BD27-4BD5C3B965D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ED8DB3A-BA49-4C52-5D29-9E410B694049}"/>
              </a:ext>
            </a:extLst>
          </p:cNvPr>
          <p:cNvSpPr>
            <a:spLocks noGrp="1"/>
          </p:cNvSpPr>
          <p:nvPr>
            <p:ph type="title"/>
          </p:nvPr>
        </p:nvSpPr>
        <p:spPr/>
        <p:txBody>
          <a:bodyPr>
            <a:normAutofit fontScale="90000"/>
          </a:bodyPr>
          <a:lstStyle/>
          <a:p>
            <a:pPr>
              <a:lnSpc>
                <a:spcPct val="150000"/>
              </a:lnSpc>
            </a:pPr>
            <a:r>
              <a:rPr lang="zh-CN" altLang="en-US" dirty="0"/>
              <a:t>以数据为中心的系统威胁建模</a:t>
            </a:r>
            <a:br>
              <a:rPr lang="en-US" altLang="zh-CN" dirty="0"/>
            </a:br>
            <a:r>
              <a:rPr lang="en-US" altLang="zh-CN" sz="2700" dirty="0"/>
              <a:t>Data-Centric System Threat Modeling</a:t>
            </a:r>
            <a:endParaRPr lang="zh-CN" altLang="en-US" sz="2700" dirty="0"/>
          </a:p>
        </p:txBody>
      </p:sp>
      <p:sp>
        <p:nvSpPr>
          <p:cNvPr id="9" name="矩形: 圆角 8">
            <a:extLst>
              <a:ext uri="{FF2B5EF4-FFF2-40B4-BE49-F238E27FC236}">
                <a16:creationId xmlns:a16="http://schemas.microsoft.com/office/drawing/2014/main" id="{A91D8CAA-8D80-5584-4952-5C596B8D624A}"/>
              </a:ext>
            </a:extLst>
          </p:cNvPr>
          <p:cNvSpPr/>
          <p:nvPr/>
        </p:nvSpPr>
        <p:spPr>
          <a:xfrm>
            <a:off x="621804" y="1772816"/>
            <a:ext cx="11017224" cy="576064"/>
          </a:xfrm>
          <a:prstGeom prst="roundRect">
            <a:avLst>
              <a:gd name="adj" fmla="val 370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zh-CN" sz="1400" b="1" dirty="0">
                <a:effectLst/>
                <a:ea typeface="等线" panose="02010600030101010101" pitchFamily="2" charset="-122"/>
                <a:cs typeface="Times New Roman" panose="02020603050405020304" pitchFamily="18" charset="0"/>
              </a:rPr>
              <a:t>步骤 </a:t>
            </a:r>
            <a:r>
              <a:rPr lang="en-US" altLang="zh-CN" sz="1400" b="1" dirty="0">
                <a:effectLst/>
                <a:ea typeface="等线" panose="02010600030101010101" pitchFamily="2" charset="-122"/>
                <a:cs typeface="Times New Roman" panose="02020603050405020304" pitchFamily="18" charset="0"/>
              </a:rPr>
              <a:t>4</a:t>
            </a:r>
            <a:r>
              <a:rPr lang="zh-CN" altLang="zh-CN" sz="1400" b="1" dirty="0">
                <a:effectLst/>
                <a:ea typeface="等线" panose="02010600030101010101" pitchFamily="2" charset="-122"/>
                <a:cs typeface="Times New Roman" panose="02020603050405020304" pitchFamily="18" charset="0"/>
              </a:rPr>
              <a:t>：分析威胁模型</a:t>
            </a:r>
            <a:endParaRPr lang="en-US" altLang="zh-CN" sz="1400" b="1" dirty="0">
              <a:effectLst/>
              <a:ea typeface="等线" panose="02010600030101010101" pitchFamily="2" charset="-122"/>
              <a:cs typeface="Times New Roman" panose="02020603050405020304" pitchFamily="18" charset="0"/>
            </a:endParaRPr>
          </a:p>
          <a:p>
            <a:pPr algn="ctr"/>
            <a:r>
              <a:rPr lang="en-US" altLang="zh-CN" sz="1400" b="1" dirty="0"/>
              <a:t>Step 4: Analyze the Threat Model</a:t>
            </a:r>
            <a:endParaRPr lang="zh-CN" altLang="en-US" sz="1400" b="1" dirty="0"/>
          </a:p>
        </p:txBody>
      </p:sp>
      <p:graphicFrame>
        <p:nvGraphicFramePr>
          <p:cNvPr id="5" name="表格 4">
            <a:extLst>
              <a:ext uri="{FF2B5EF4-FFF2-40B4-BE49-F238E27FC236}">
                <a16:creationId xmlns:a16="http://schemas.microsoft.com/office/drawing/2014/main" id="{2A86F11A-564E-4558-5B1D-118379F9AC9D}"/>
              </a:ext>
            </a:extLst>
          </p:cNvPr>
          <p:cNvGraphicFramePr>
            <a:graphicFrameLocks noGrp="1"/>
          </p:cNvGraphicFramePr>
          <p:nvPr>
            <p:extLst>
              <p:ext uri="{D42A27DB-BD31-4B8C-83A1-F6EECF244321}">
                <p14:modId xmlns:p14="http://schemas.microsoft.com/office/powerpoint/2010/main" val="1563914415"/>
              </p:ext>
            </p:extLst>
          </p:nvPr>
        </p:nvGraphicFramePr>
        <p:xfrm>
          <a:off x="641755" y="2408158"/>
          <a:ext cx="10997273" cy="4333209"/>
        </p:xfrm>
        <a:graphic>
          <a:graphicData uri="http://schemas.openxmlformats.org/drawingml/2006/table">
            <a:tbl>
              <a:tblPr firstRow="1" firstCol="1" bandRow="1">
                <a:tableStyleId>{3B4B98B0-60AC-42C2-AFA5-B58CD77FA1E5}</a:tableStyleId>
              </a:tblPr>
              <a:tblGrid>
                <a:gridCol w="4084505">
                  <a:extLst>
                    <a:ext uri="{9D8B030D-6E8A-4147-A177-3AD203B41FA5}">
                      <a16:colId xmlns:a16="http://schemas.microsoft.com/office/drawing/2014/main" val="1548775717"/>
                    </a:ext>
                  </a:extLst>
                </a:gridCol>
                <a:gridCol w="1440160">
                  <a:extLst>
                    <a:ext uri="{9D8B030D-6E8A-4147-A177-3AD203B41FA5}">
                      <a16:colId xmlns:a16="http://schemas.microsoft.com/office/drawing/2014/main" val="662504216"/>
                    </a:ext>
                  </a:extLst>
                </a:gridCol>
                <a:gridCol w="1224136">
                  <a:extLst>
                    <a:ext uri="{9D8B030D-6E8A-4147-A177-3AD203B41FA5}">
                      <a16:colId xmlns:a16="http://schemas.microsoft.com/office/drawing/2014/main" val="3462561878"/>
                    </a:ext>
                  </a:extLst>
                </a:gridCol>
                <a:gridCol w="1152128">
                  <a:extLst>
                    <a:ext uri="{9D8B030D-6E8A-4147-A177-3AD203B41FA5}">
                      <a16:colId xmlns:a16="http://schemas.microsoft.com/office/drawing/2014/main" val="1063380831"/>
                    </a:ext>
                  </a:extLst>
                </a:gridCol>
                <a:gridCol w="936104">
                  <a:extLst>
                    <a:ext uri="{9D8B030D-6E8A-4147-A177-3AD203B41FA5}">
                      <a16:colId xmlns:a16="http://schemas.microsoft.com/office/drawing/2014/main" val="2646178212"/>
                    </a:ext>
                  </a:extLst>
                </a:gridCol>
                <a:gridCol w="1152128">
                  <a:extLst>
                    <a:ext uri="{9D8B030D-6E8A-4147-A177-3AD203B41FA5}">
                      <a16:colId xmlns:a16="http://schemas.microsoft.com/office/drawing/2014/main" val="4251048846"/>
                    </a:ext>
                  </a:extLst>
                </a:gridCol>
                <a:gridCol w="1008112">
                  <a:extLst>
                    <a:ext uri="{9D8B030D-6E8A-4147-A177-3AD203B41FA5}">
                      <a16:colId xmlns:a16="http://schemas.microsoft.com/office/drawing/2014/main" val="1989456153"/>
                    </a:ext>
                  </a:extLst>
                </a:gridCol>
              </a:tblGrid>
              <a:tr h="1763045">
                <a:tc>
                  <a:txBody>
                    <a:bodyPr/>
                    <a:lstStyle/>
                    <a:p>
                      <a:pPr algn="ctr">
                        <a:lnSpc>
                          <a:spcPct val="150000"/>
                        </a:lnSpc>
                      </a:pPr>
                      <a:r>
                        <a:rPr lang="zh-CN" sz="1200" kern="100" dirty="0">
                          <a:effectLst/>
                        </a:rPr>
                        <a:t>可能的安全控制</a:t>
                      </a:r>
                      <a:r>
                        <a:rPr lang="zh-CN" altLang="en-US" sz="1200" kern="100" dirty="0">
                          <a:effectLst/>
                        </a:rPr>
                        <a:t>（</a:t>
                      </a:r>
                      <a:r>
                        <a:rPr lang="en-US" altLang="zh-CN" sz="1200" dirty="0"/>
                        <a:t>Possible Security Controls</a:t>
                      </a:r>
                      <a:r>
                        <a:rPr lang="zh-CN" altLang="en-US" sz="12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zh-CN" sz="1200" kern="100" dirty="0">
                          <a:effectLst/>
                        </a:rPr>
                        <a:t>采购和实施成本</a:t>
                      </a:r>
                      <a:endParaRPr lang="en-US" altLang="zh-CN" sz="1200" kern="100" dirty="0">
                        <a:effectLst/>
                      </a:endParaRPr>
                    </a:p>
                    <a:p>
                      <a:pPr algn="ctr">
                        <a:lnSpc>
                          <a:spcPct val="150000"/>
                        </a:lnSpc>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dirty="0"/>
                        <a:t>Acquisition and Implementation Costs</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zh-CN" sz="1200" kern="100" dirty="0">
                          <a:effectLst/>
                        </a:rPr>
                        <a:t>年度管理</a:t>
                      </a:r>
                      <a:r>
                        <a:rPr lang="en-US" sz="1200" kern="100" dirty="0">
                          <a:effectLst/>
                        </a:rPr>
                        <a:t>/</a:t>
                      </a:r>
                      <a:r>
                        <a:rPr lang="zh-CN" sz="1200" kern="100" dirty="0">
                          <a:effectLst/>
                        </a:rPr>
                        <a:t>维护成本</a:t>
                      </a:r>
                      <a:endParaRPr lang="en-US" altLang="zh-CN" sz="1200" kern="100" dirty="0">
                        <a:effectLst/>
                      </a:endParaRPr>
                    </a:p>
                    <a:p>
                      <a:pPr algn="ctr">
                        <a:lnSpc>
                          <a:spcPct val="150000"/>
                        </a:lnSpc>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dirty="0"/>
                        <a:t>Annual Management/ Maintenance Costs</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zh-CN" sz="1200" kern="100" dirty="0">
                          <a:effectLst/>
                        </a:rPr>
                        <a:t>对功能的影响</a:t>
                      </a:r>
                      <a:endParaRPr lang="en-US" altLang="zh-CN" sz="1200" kern="100" dirty="0">
                        <a:effectLst/>
                      </a:endParaRPr>
                    </a:p>
                    <a:p>
                      <a:pPr algn="ctr">
                        <a:lnSpc>
                          <a:spcPct val="150000"/>
                        </a:lnSpc>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dirty="0"/>
                        <a:t>Impact on Functionality</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zh-CN" sz="1200" kern="100" dirty="0">
                          <a:effectLst/>
                        </a:rPr>
                        <a:t>对可用性的影响</a:t>
                      </a:r>
                      <a:endParaRPr lang="en-US" altLang="zh-CN" sz="1200" kern="100" dirty="0">
                        <a:effectLst/>
                      </a:endParaRPr>
                    </a:p>
                    <a:p>
                      <a:pPr algn="ctr">
                        <a:lnSpc>
                          <a:spcPct val="150000"/>
                        </a:lnSpc>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dirty="0"/>
                        <a:t>Impact on Usability</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zh-CN" sz="1200" kern="100" dirty="0">
                          <a:effectLst/>
                        </a:rPr>
                        <a:t>对性能的影响</a:t>
                      </a:r>
                      <a:endParaRPr lang="en-US" altLang="zh-CN" sz="1200" kern="100" dirty="0">
                        <a:effectLst/>
                      </a:endParaRPr>
                    </a:p>
                    <a:p>
                      <a:pPr algn="ctr">
                        <a:lnSpc>
                          <a:spcPct val="150000"/>
                        </a:lnSpc>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dirty="0"/>
                        <a:t>Impact on Performance </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zh-CN" sz="1200" kern="100" dirty="0">
                          <a:effectLst/>
                        </a:rPr>
                        <a:t>安全控制总计</a:t>
                      </a:r>
                      <a:endParaRPr lang="en-US" altLang="zh-CN" sz="1200" kern="100" dirty="0">
                        <a:effectLst/>
                      </a:endParaRPr>
                    </a:p>
                    <a:p>
                      <a:pPr algn="ctr">
                        <a:lnSpc>
                          <a:spcPct val="150000"/>
                        </a:lnSpc>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dirty="0"/>
                        <a:t>Total for Security Control </a:t>
                      </a:r>
                      <a:r>
                        <a:rPr lang="zh-CN" altLang="en-US" sz="1200" dirty="0"/>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02222976"/>
                  </a:ext>
                </a:extLst>
              </a:tr>
              <a:tr h="564595">
                <a:tc>
                  <a:txBody>
                    <a:bodyPr/>
                    <a:lstStyle/>
                    <a:p>
                      <a:pPr algn="l">
                        <a:lnSpc>
                          <a:spcPct val="150000"/>
                        </a:lnSpc>
                      </a:pPr>
                      <a:r>
                        <a:rPr lang="zh-CN" sz="1200" kern="100" dirty="0">
                          <a:effectLst/>
                        </a:rPr>
                        <a:t>需要强密码和强加密密码散列</a:t>
                      </a:r>
                      <a:r>
                        <a:rPr lang="zh-CN" altLang="en-US" sz="1200" kern="100" dirty="0">
                          <a:effectLst/>
                        </a:rPr>
                        <a:t>（</a:t>
                      </a:r>
                      <a:r>
                        <a:rPr lang="en-US" altLang="zh-CN" sz="1200" dirty="0"/>
                        <a:t>Require strong password with strongly encrypted password hash </a:t>
                      </a:r>
                      <a:r>
                        <a:rPr lang="zh-CN" altLang="en-US" sz="1200" dirty="0"/>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15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57522399"/>
                  </a:ext>
                </a:extLst>
              </a:tr>
              <a:tr h="564595">
                <a:tc>
                  <a:txBody>
                    <a:bodyPr/>
                    <a:lstStyle/>
                    <a:p>
                      <a:pPr algn="l">
                        <a:lnSpc>
                          <a:spcPct val="150000"/>
                        </a:lnSpc>
                      </a:pPr>
                      <a:r>
                        <a:rPr lang="zh-CN" sz="1200" kern="100" dirty="0">
                          <a:effectLst/>
                        </a:rPr>
                        <a:t>需要多因素身份验证</a:t>
                      </a:r>
                      <a:r>
                        <a:rPr lang="zh-CN" altLang="en-US" sz="1200" kern="100" dirty="0">
                          <a:effectLst/>
                        </a:rPr>
                        <a:t>（</a:t>
                      </a:r>
                      <a:r>
                        <a:rPr lang="en-US" altLang="zh-CN" sz="1200" dirty="0"/>
                        <a:t>Require multifactor authentication</a:t>
                      </a:r>
                      <a:r>
                        <a:rPr lang="zh-CN" altLang="en-US" sz="1200" dirty="0"/>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12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35400582"/>
                  </a:ext>
                </a:extLst>
              </a:tr>
              <a:tr h="1162989">
                <a:tc>
                  <a:txBody>
                    <a:bodyPr/>
                    <a:lstStyle/>
                    <a:p>
                      <a:pPr algn="l">
                        <a:lnSpc>
                          <a:spcPct val="150000"/>
                        </a:lnSpc>
                      </a:pPr>
                      <a:r>
                        <a:rPr lang="zh-CN" sz="1200" kern="100" dirty="0">
                          <a:effectLst/>
                        </a:rPr>
                        <a:t>使用杀毒软件、垃圾邮件过滤、实时黑名单、用户感知、网络信誉软件等</a:t>
                      </a:r>
                      <a:r>
                        <a:rPr lang="zh-CN" altLang="en-US" sz="1200" kern="100" dirty="0">
                          <a:effectLst/>
                        </a:rPr>
                        <a:t>（</a:t>
                      </a:r>
                      <a:r>
                        <a:rPr lang="en-US" altLang="zh-CN" sz="1200" dirty="0"/>
                        <a:t>Use antivirus software, spam filtering, real-time blacklists, user awareness, web reputation software, etc.</a:t>
                      </a:r>
                      <a:r>
                        <a:rPr lang="zh-CN" altLang="en-US" sz="1200" dirty="0"/>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10</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46607421"/>
                  </a:ext>
                </a:extLst>
              </a:tr>
              <a:tr h="277985">
                <a:tc>
                  <a:txBody>
                    <a:bodyPr/>
                    <a:lstStyle/>
                    <a:p>
                      <a:pPr algn="l">
                        <a:lnSpc>
                          <a:spcPct val="150000"/>
                        </a:lnSpc>
                      </a:pPr>
                      <a:r>
                        <a:rPr lang="zh-CN" sz="1200" kern="100" dirty="0">
                          <a:effectLst/>
                        </a:rPr>
                        <a:t>补丁漏洞</a:t>
                      </a:r>
                      <a:r>
                        <a:rPr lang="zh-CN" altLang="en-US" sz="1200" kern="100" dirty="0">
                          <a:effectLst/>
                        </a:rPr>
                        <a:t>（</a:t>
                      </a:r>
                      <a:r>
                        <a:rPr lang="en-US" altLang="zh-CN" sz="1200" dirty="0"/>
                        <a:t>Patch vulnerabilities </a:t>
                      </a:r>
                      <a:r>
                        <a:rPr lang="zh-CN" altLang="en-US" sz="1200" dirty="0"/>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a:effectLst/>
                        </a:rPr>
                        <a:t>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pPr>
                      <a:r>
                        <a:rPr lang="en-US" sz="1200" kern="100" dirty="0">
                          <a:effectLst/>
                        </a:rPr>
                        <a:t>11</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78626710"/>
                  </a:ext>
                </a:extLst>
              </a:tr>
            </a:tbl>
          </a:graphicData>
        </a:graphic>
      </p:graphicFrame>
    </p:spTree>
    <p:extLst>
      <p:ext uri="{BB962C8B-B14F-4D97-AF65-F5344CB8AC3E}">
        <p14:creationId xmlns:p14="http://schemas.microsoft.com/office/powerpoint/2010/main" val="22626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rtlCol="0">
            <a:normAutofit fontScale="90000"/>
          </a:bodyPr>
          <a:lstStyle/>
          <a:p>
            <a:pPr lvl="0">
              <a:lnSpc>
                <a:spcPct val="150000"/>
              </a:lnSpc>
            </a:pPr>
            <a:r>
              <a:rPr lang="zh-CN" altLang="en-US" sz="4000" dirty="0"/>
              <a:t>威胁建模下的数据地图</a:t>
            </a:r>
            <a:br>
              <a:rPr lang="en-US" altLang="zh-CN" sz="4000" dirty="0"/>
            </a:br>
            <a:r>
              <a:rPr lang="en-US" altLang="zh-CN" sz="2400" dirty="0"/>
              <a:t>Data map under threat modeling</a:t>
            </a:r>
            <a:endParaRPr lang="zh-CN" altLang="zh-CN" sz="2400" dirty="0"/>
          </a:p>
        </p:txBody>
      </p:sp>
      <p:pic>
        <p:nvPicPr>
          <p:cNvPr id="3" name="图片 2">
            <a:extLst>
              <a:ext uri="{FF2B5EF4-FFF2-40B4-BE49-F238E27FC236}">
                <a16:creationId xmlns:a16="http://schemas.microsoft.com/office/drawing/2014/main" id="{FBED11BB-176A-0F49-7148-EE8D87B0499D}"/>
              </a:ext>
            </a:extLst>
          </p:cNvPr>
          <p:cNvPicPr>
            <a:picLocks noChangeAspect="1"/>
          </p:cNvPicPr>
          <p:nvPr/>
        </p:nvPicPr>
        <p:blipFill>
          <a:blip r:embed="rId3"/>
          <a:stretch>
            <a:fillRect/>
          </a:stretch>
        </p:blipFill>
        <p:spPr>
          <a:xfrm>
            <a:off x="26267" y="1634490"/>
            <a:ext cx="12188825" cy="5106878"/>
          </a:xfrm>
          <a:prstGeom prst="rect">
            <a:avLst/>
          </a:prstGeom>
        </p:spPr>
      </p:pic>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A72CC-C1D9-A913-A8C2-106E9B197462}"/>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B82AC832-5629-A9C7-590D-10469EA2D2E1}"/>
              </a:ext>
            </a:extLst>
          </p:cNvPr>
          <p:cNvSpPr>
            <a:spLocks noGrp="1"/>
          </p:cNvSpPr>
          <p:nvPr>
            <p:ph type="title"/>
          </p:nvPr>
        </p:nvSpPr>
        <p:spPr/>
        <p:txBody>
          <a:bodyPr rtlCol="0">
            <a:normAutofit fontScale="90000"/>
          </a:bodyPr>
          <a:lstStyle/>
          <a:p>
            <a:pPr lvl="0">
              <a:lnSpc>
                <a:spcPct val="150000"/>
              </a:lnSpc>
            </a:pPr>
            <a:r>
              <a:rPr lang="zh-CN" altLang="en-US" sz="4000" dirty="0"/>
              <a:t>威胁模型表</a:t>
            </a:r>
            <a:r>
              <a:rPr lang="en-US" altLang="zh-CN" sz="4000" dirty="0"/>
              <a:t>-</a:t>
            </a:r>
            <a:r>
              <a:rPr lang="zh-CN" altLang="en-US" sz="4000" dirty="0"/>
              <a:t>示例</a:t>
            </a:r>
            <a:br>
              <a:rPr lang="en-US" altLang="zh-CN" sz="4000" dirty="0"/>
            </a:br>
            <a:r>
              <a:rPr lang="en-US" altLang="zh-CN" sz="2400" dirty="0"/>
              <a:t>Data map under threat modeling</a:t>
            </a:r>
            <a:endParaRPr lang="zh-CN" altLang="zh-CN" sz="2400" dirty="0"/>
          </a:p>
        </p:txBody>
      </p:sp>
      <p:graphicFrame>
        <p:nvGraphicFramePr>
          <p:cNvPr id="2" name="表格 1">
            <a:extLst>
              <a:ext uri="{FF2B5EF4-FFF2-40B4-BE49-F238E27FC236}">
                <a16:creationId xmlns:a16="http://schemas.microsoft.com/office/drawing/2014/main" id="{135D76B6-7AB7-07B7-07C6-BF4D7012A868}"/>
              </a:ext>
            </a:extLst>
          </p:cNvPr>
          <p:cNvGraphicFramePr>
            <a:graphicFrameLocks noGrp="1"/>
          </p:cNvGraphicFramePr>
          <p:nvPr>
            <p:extLst>
              <p:ext uri="{D42A27DB-BD31-4B8C-83A1-F6EECF244321}">
                <p14:modId xmlns:p14="http://schemas.microsoft.com/office/powerpoint/2010/main" val="2848449509"/>
              </p:ext>
            </p:extLst>
          </p:nvPr>
        </p:nvGraphicFramePr>
        <p:xfrm>
          <a:off x="621804" y="1600200"/>
          <a:ext cx="11161241" cy="5144720"/>
        </p:xfrm>
        <a:graphic>
          <a:graphicData uri="http://schemas.openxmlformats.org/drawingml/2006/table">
            <a:tbl>
              <a:tblPr>
                <a:tableStyleId>{9D7B26C5-4107-4FEC-AEDC-1716B250A1EF}</a:tableStyleId>
              </a:tblPr>
              <a:tblGrid>
                <a:gridCol w="648072">
                  <a:extLst>
                    <a:ext uri="{9D8B030D-6E8A-4147-A177-3AD203B41FA5}">
                      <a16:colId xmlns:a16="http://schemas.microsoft.com/office/drawing/2014/main" val="89320595"/>
                    </a:ext>
                  </a:extLst>
                </a:gridCol>
                <a:gridCol w="936104">
                  <a:extLst>
                    <a:ext uri="{9D8B030D-6E8A-4147-A177-3AD203B41FA5}">
                      <a16:colId xmlns:a16="http://schemas.microsoft.com/office/drawing/2014/main" val="3801076993"/>
                    </a:ext>
                  </a:extLst>
                </a:gridCol>
                <a:gridCol w="864096">
                  <a:extLst>
                    <a:ext uri="{9D8B030D-6E8A-4147-A177-3AD203B41FA5}">
                      <a16:colId xmlns:a16="http://schemas.microsoft.com/office/drawing/2014/main" val="3437059872"/>
                    </a:ext>
                  </a:extLst>
                </a:gridCol>
                <a:gridCol w="1008112">
                  <a:extLst>
                    <a:ext uri="{9D8B030D-6E8A-4147-A177-3AD203B41FA5}">
                      <a16:colId xmlns:a16="http://schemas.microsoft.com/office/drawing/2014/main" val="2565043265"/>
                    </a:ext>
                  </a:extLst>
                </a:gridCol>
                <a:gridCol w="1440160">
                  <a:extLst>
                    <a:ext uri="{9D8B030D-6E8A-4147-A177-3AD203B41FA5}">
                      <a16:colId xmlns:a16="http://schemas.microsoft.com/office/drawing/2014/main" val="3270444995"/>
                    </a:ext>
                  </a:extLst>
                </a:gridCol>
                <a:gridCol w="1512168">
                  <a:extLst>
                    <a:ext uri="{9D8B030D-6E8A-4147-A177-3AD203B41FA5}">
                      <a16:colId xmlns:a16="http://schemas.microsoft.com/office/drawing/2014/main" val="2660968647"/>
                    </a:ext>
                  </a:extLst>
                </a:gridCol>
                <a:gridCol w="2660337">
                  <a:extLst>
                    <a:ext uri="{9D8B030D-6E8A-4147-A177-3AD203B41FA5}">
                      <a16:colId xmlns:a16="http://schemas.microsoft.com/office/drawing/2014/main" val="1435579564"/>
                    </a:ext>
                  </a:extLst>
                </a:gridCol>
                <a:gridCol w="2092192">
                  <a:extLst>
                    <a:ext uri="{9D8B030D-6E8A-4147-A177-3AD203B41FA5}">
                      <a16:colId xmlns:a16="http://schemas.microsoft.com/office/drawing/2014/main" val="3756563105"/>
                    </a:ext>
                  </a:extLst>
                </a:gridCol>
              </a:tblGrid>
              <a:tr h="234778">
                <a:tc>
                  <a:txBody>
                    <a:bodyPr/>
                    <a:lstStyle/>
                    <a:p>
                      <a:pPr algn="ctr" fontAlgn="ctr"/>
                      <a:r>
                        <a:rPr lang="zh-CN" altLang="en-US" sz="800" b="1" u="none" strike="noStrike" dirty="0">
                          <a:effectLst/>
                        </a:rPr>
                        <a:t>域</a:t>
                      </a:r>
                      <a:br>
                        <a:rPr lang="zh-CN" altLang="en-US" sz="800" b="1" u="none" strike="noStrike" dirty="0">
                          <a:effectLst/>
                        </a:rPr>
                      </a:br>
                      <a:r>
                        <a:rPr lang="zh-CN" altLang="en-US" sz="800" b="1" u="none" strike="noStrike" dirty="0">
                          <a:effectLst/>
                        </a:rPr>
                        <a:t>（</a:t>
                      </a:r>
                      <a:r>
                        <a:rPr lang="en-US" sz="800" b="1" u="none" strike="noStrike" dirty="0">
                          <a:effectLst/>
                        </a:rPr>
                        <a:t>Domain）</a:t>
                      </a:r>
                      <a:endParaRPr lang="en-US" sz="800" b="1"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800" b="1" u="none" strike="noStrike" dirty="0">
                          <a:effectLst/>
                        </a:rPr>
                        <a:t>组件</a:t>
                      </a:r>
                      <a:br>
                        <a:rPr lang="zh-CN" altLang="en-US" sz="800" b="1" u="none" strike="noStrike" dirty="0">
                          <a:effectLst/>
                        </a:rPr>
                      </a:br>
                      <a:r>
                        <a:rPr lang="zh-CN" altLang="en-US" sz="800" b="1" u="none" strike="noStrike" dirty="0">
                          <a:effectLst/>
                        </a:rPr>
                        <a:t>（</a:t>
                      </a:r>
                      <a:r>
                        <a:rPr lang="en-US" sz="800" b="1" u="none" strike="noStrike" dirty="0">
                          <a:effectLst/>
                        </a:rPr>
                        <a:t>Unit）</a:t>
                      </a:r>
                      <a:endParaRPr lang="en-US" sz="800" b="1"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800" b="1" u="none" strike="noStrike" dirty="0">
                          <a:effectLst/>
                        </a:rPr>
                        <a:t>位置</a:t>
                      </a:r>
                      <a:br>
                        <a:rPr lang="zh-CN" altLang="en-US" sz="800" b="1" u="none" strike="noStrike" dirty="0">
                          <a:effectLst/>
                        </a:rPr>
                      </a:br>
                      <a:r>
                        <a:rPr lang="zh-CN" altLang="en-US" sz="800" b="1" u="none" strike="noStrike" dirty="0">
                          <a:effectLst/>
                        </a:rPr>
                        <a:t>（</a:t>
                      </a:r>
                      <a:r>
                        <a:rPr lang="en-US" sz="800" b="1" u="none" strike="noStrike" dirty="0">
                          <a:effectLst/>
                        </a:rPr>
                        <a:t>Local）</a:t>
                      </a:r>
                      <a:endParaRPr lang="en-US" sz="800" b="1"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800" b="1" u="none" strike="noStrike" dirty="0">
                          <a:effectLst/>
                        </a:rPr>
                        <a:t>存储形式</a:t>
                      </a:r>
                      <a:br>
                        <a:rPr lang="zh-CN" altLang="en-US" sz="800" b="1" u="none" strike="noStrike" dirty="0">
                          <a:effectLst/>
                        </a:rPr>
                      </a:br>
                      <a:r>
                        <a:rPr lang="zh-CN" altLang="en-US" sz="800" b="1" u="none" strike="noStrike" dirty="0">
                          <a:effectLst/>
                        </a:rPr>
                        <a:t>（</a:t>
                      </a:r>
                      <a:r>
                        <a:rPr lang="en-US" sz="800" b="1" u="none" strike="noStrike" dirty="0">
                          <a:effectLst/>
                        </a:rPr>
                        <a:t>Mode Storage）</a:t>
                      </a:r>
                      <a:endParaRPr lang="en-US" sz="800" b="1"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800" b="1" u="none" strike="noStrike" dirty="0">
                          <a:effectLst/>
                        </a:rPr>
                        <a:t>数据类型</a:t>
                      </a:r>
                      <a:br>
                        <a:rPr lang="zh-CN" altLang="en-US" sz="800" b="1" u="none" strike="noStrike" dirty="0">
                          <a:effectLst/>
                        </a:rPr>
                      </a:br>
                      <a:r>
                        <a:rPr lang="zh-CN" altLang="en-US" sz="800" b="1" u="none" strike="noStrike" dirty="0">
                          <a:effectLst/>
                        </a:rPr>
                        <a:t>（</a:t>
                      </a:r>
                      <a:r>
                        <a:rPr lang="en-US" sz="800" b="1" u="none" strike="noStrike" dirty="0">
                          <a:effectLst/>
                        </a:rPr>
                        <a:t>Data Type）</a:t>
                      </a:r>
                      <a:endParaRPr lang="en-US" sz="800" b="1"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800" b="1" u="none" strike="noStrike" dirty="0">
                          <a:effectLst/>
                        </a:rPr>
                        <a:t>安全属性</a:t>
                      </a:r>
                      <a:br>
                        <a:rPr lang="zh-CN" altLang="en-US" sz="800" b="1" u="none" strike="noStrike" dirty="0">
                          <a:effectLst/>
                        </a:rPr>
                      </a:br>
                      <a:r>
                        <a:rPr lang="zh-CN" altLang="en-US" sz="800" b="1" u="none" strike="noStrike" dirty="0">
                          <a:effectLst/>
                        </a:rPr>
                        <a:t>（</a:t>
                      </a:r>
                      <a:r>
                        <a:rPr lang="en-US" sz="800" b="1" u="none" strike="noStrike" dirty="0">
                          <a:effectLst/>
                        </a:rPr>
                        <a:t>Security attributes）</a:t>
                      </a:r>
                      <a:endParaRPr lang="en-US" sz="800" b="1"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800" b="1" u="none" strike="noStrike" dirty="0">
                          <a:effectLst/>
                        </a:rPr>
                        <a:t>攻击向量描述</a:t>
                      </a:r>
                      <a:br>
                        <a:rPr lang="zh-CN" altLang="en-US" sz="800" b="1" u="none" strike="noStrike" dirty="0">
                          <a:effectLst/>
                        </a:rPr>
                      </a:br>
                      <a:r>
                        <a:rPr lang="zh-CN" altLang="en-US" sz="800" b="1" u="none" strike="noStrike" dirty="0">
                          <a:effectLst/>
                        </a:rPr>
                        <a:t>（</a:t>
                      </a:r>
                      <a:r>
                        <a:rPr lang="en-US" sz="800" b="1" u="none" strike="noStrike" dirty="0">
                          <a:effectLst/>
                        </a:rPr>
                        <a:t>Attack vector description）</a:t>
                      </a:r>
                      <a:endParaRPr lang="en-US" sz="800" b="1"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fontAlgn="ctr"/>
                      <a:r>
                        <a:rPr lang="zh-CN" altLang="en-US" sz="800" b="1" u="none" strike="noStrike" dirty="0">
                          <a:effectLst/>
                        </a:rPr>
                        <a:t>对抗手段</a:t>
                      </a:r>
                      <a:br>
                        <a:rPr lang="zh-CN" altLang="en-US" sz="800" b="1" u="none" strike="noStrike" dirty="0">
                          <a:effectLst/>
                        </a:rPr>
                      </a:br>
                      <a:r>
                        <a:rPr lang="zh-CN" altLang="en-US" sz="800" b="1" u="none" strike="noStrike" dirty="0">
                          <a:effectLst/>
                        </a:rPr>
                        <a:t>（</a:t>
                      </a:r>
                      <a:r>
                        <a:rPr lang="en-US" sz="800" b="1" u="none" strike="noStrike" dirty="0">
                          <a:effectLst/>
                        </a:rPr>
                        <a:t>Adversarial measures）</a:t>
                      </a:r>
                      <a:endParaRPr lang="en-US" sz="800" b="1"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04593684"/>
                  </a:ext>
                </a:extLst>
              </a:tr>
              <a:tr h="860854">
                <a:tc>
                  <a:txBody>
                    <a:bodyPr/>
                    <a:lstStyle/>
                    <a:p>
                      <a:pPr algn="ctr" fontAlgn="ctr"/>
                      <a:r>
                        <a:rPr lang="zh-CN" altLang="en-US" sz="800" b="1" u="none" strike="noStrike" dirty="0">
                          <a:effectLst/>
                        </a:rPr>
                        <a:t>用户域</a:t>
                      </a:r>
                      <a:br>
                        <a:rPr lang="zh-CN" altLang="en-US" sz="800" b="1" u="none" strike="noStrike" dirty="0">
                          <a:effectLst/>
                        </a:rPr>
                      </a:br>
                      <a:r>
                        <a:rPr lang="zh-CN" altLang="en-US" sz="800" b="1" u="none" strike="noStrike" dirty="0">
                          <a:effectLst/>
                        </a:rPr>
                        <a:t>（</a:t>
                      </a:r>
                      <a:r>
                        <a:rPr lang="en-US" sz="800" b="1" u="none" strike="noStrike" dirty="0">
                          <a:effectLst/>
                        </a:rPr>
                        <a:t>User Domain）</a:t>
                      </a:r>
                      <a:endParaRPr lang="en-US" sz="800" b="1"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en-US" sz="800" u="none" strike="noStrike" dirty="0">
                          <a:effectLst/>
                        </a:rPr>
                        <a:t>PC</a:t>
                      </a:r>
                      <a:r>
                        <a:rPr lang="zh-CN" altLang="en-US" sz="800" u="none" strike="noStrike" dirty="0">
                          <a:effectLst/>
                        </a:rPr>
                        <a:t>终端</a:t>
                      </a:r>
                      <a:br>
                        <a:rPr lang="zh-CN" altLang="en-US" sz="800" u="none" strike="noStrike" dirty="0">
                          <a:effectLst/>
                        </a:rPr>
                      </a:br>
                      <a:r>
                        <a:rPr lang="zh-CN" altLang="en-US" sz="800" u="none" strike="noStrike" dirty="0">
                          <a:effectLst/>
                        </a:rPr>
                        <a:t>（</a:t>
                      </a:r>
                      <a:r>
                        <a:rPr lang="en-US" sz="800" u="none" strike="noStrike" dirty="0">
                          <a:effectLst/>
                        </a:rPr>
                        <a:t>Client）</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800" u="none" strike="noStrike" dirty="0">
                          <a:effectLst/>
                        </a:rPr>
                        <a:t>外存</a:t>
                      </a:r>
                      <a:br>
                        <a:rPr lang="zh-CN" altLang="en-US" sz="800" u="none" strike="noStrike" dirty="0">
                          <a:effectLst/>
                        </a:rPr>
                      </a:br>
                      <a:r>
                        <a:rPr lang="zh-CN" altLang="en-US" sz="800" u="none" strike="noStrike" dirty="0">
                          <a:effectLst/>
                        </a:rPr>
                        <a:t>（</a:t>
                      </a:r>
                      <a:r>
                        <a:rPr lang="en-US" sz="800" u="none" strike="noStrike" dirty="0">
                          <a:effectLst/>
                        </a:rPr>
                        <a:t>external memory）</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ctr"/>
                      <a:r>
                        <a:rPr lang="en-US" sz="800" u="none" strike="noStrike" dirty="0">
                          <a:effectLst/>
                        </a:rPr>
                        <a:t>Cookies</a:t>
                      </a:r>
                      <a:r>
                        <a:rPr lang="zh-CN" altLang="en-US" sz="800" u="none" strike="noStrike" dirty="0">
                          <a:effectLst/>
                        </a:rPr>
                        <a:t>文件</a:t>
                      </a:r>
                      <a:br>
                        <a:rPr lang="zh-CN" altLang="en-US" sz="800" u="none" strike="noStrike" dirty="0">
                          <a:effectLst/>
                        </a:rPr>
                      </a:br>
                      <a:r>
                        <a:rPr lang="zh-CN" altLang="en-US" sz="800" u="none" strike="noStrike" dirty="0">
                          <a:effectLst/>
                        </a:rPr>
                        <a:t>（</a:t>
                      </a:r>
                      <a:r>
                        <a:rPr lang="en-US" sz="800" u="none" strike="noStrike" dirty="0">
                          <a:effectLst/>
                        </a:rPr>
                        <a:t>Cookies file）</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800" u="none" strike="noStrike" dirty="0">
                          <a:effectLst/>
                        </a:rPr>
                        <a:t>★半结构化（</a:t>
                      </a:r>
                      <a:r>
                        <a:rPr lang="en-US" sz="800" u="none" strike="noStrike" dirty="0">
                          <a:effectLst/>
                        </a:rPr>
                        <a:t>Semi structured）</a:t>
                      </a:r>
                      <a:br>
                        <a:rPr lang="en-US" sz="800" u="none" strike="noStrike" dirty="0">
                          <a:effectLst/>
                        </a:rPr>
                      </a:br>
                      <a:r>
                        <a:rPr lang="en-US" sz="800" u="none" strike="noStrike" dirty="0">
                          <a:effectLst/>
                        </a:rPr>
                        <a:t>★</a:t>
                      </a:r>
                      <a:r>
                        <a:rPr lang="zh-CN" altLang="en-US" sz="800" u="none" strike="noStrike" dirty="0">
                          <a:effectLst/>
                        </a:rPr>
                        <a:t>临时数据（</a:t>
                      </a:r>
                      <a:r>
                        <a:rPr lang="en-US" sz="800" u="none" strike="noStrike" dirty="0">
                          <a:effectLst/>
                        </a:rPr>
                        <a:t>Temporary data）</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ctr"/>
                      <a:r>
                        <a:rPr lang="en-US" sz="800" u="none" strike="noStrike" dirty="0">
                          <a:effectLst/>
                        </a:rPr>
                        <a:t>★</a:t>
                      </a:r>
                      <a:r>
                        <a:rPr lang="en-US" sz="800" u="none" strike="noStrike" dirty="0" err="1">
                          <a:effectLst/>
                        </a:rPr>
                        <a:t>机密性</a:t>
                      </a:r>
                      <a:r>
                        <a:rPr lang="en-US" sz="800" u="none" strike="noStrike" dirty="0">
                          <a:effectLst/>
                        </a:rPr>
                        <a:t> Confidentiality</a:t>
                      </a:r>
                      <a:br>
                        <a:rPr lang="en-US" sz="800" u="none" strike="noStrike" dirty="0">
                          <a:effectLst/>
                        </a:rPr>
                      </a:br>
                      <a:r>
                        <a:rPr lang="en-US" sz="800" u="none" strike="noStrike" dirty="0">
                          <a:effectLst/>
                        </a:rPr>
                        <a:t>★</a:t>
                      </a:r>
                      <a:r>
                        <a:rPr lang="en-US" sz="800" u="none" strike="noStrike" dirty="0" err="1">
                          <a:effectLst/>
                        </a:rPr>
                        <a:t>完整性</a:t>
                      </a:r>
                      <a:r>
                        <a:rPr lang="en-US" sz="800" u="none" strike="noStrike" dirty="0">
                          <a:effectLst/>
                        </a:rPr>
                        <a:t> Integrity</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800" u="none" strike="noStrike" dirty="0">
                          <a:effectLst/>
                        </a:rPr>
                        <a:t>★设备被控制（</a:t>
                      </a:r>
                      <a:r>
                        <a:rPr lang="en-US" sz="800" u="none" strike="noStrike" dirty="0">
                          <a:effectLst/>
                        </a:rPr>
                        <a:t>Equipment controlled）</a:t>
                      </a:r>
                      <a:br>
                        <a:rPr lang="en-US" sz="800" u="none" strike="noStrike" dirty="0">
                          <a:effectLst/>
                        </a:rPr>
                      </a:br>
                      <a:r>
                        <a:rPr lang="en-US" sz="800" u="none" strike="noStrike" dirty="0">
                          <a:effectLst/>
                        </a:rPr>
                        <a:t>★</a:t>
                      </a:r>
                      <a:r>
                        <a:rPr lang="zh-CN" altLang="en-US" sz="800" u="none" strike="noStrike" dirty="0">
                          <a:effectLst/>
                        </a:rPr>
                        <a:t>滥用（</a:t>
                      </a:r>
                      <a:r>
                        <a:rPr lang="en-US" sz="800" u="none" strike="noStrike" dirty="0">
                          <a:effectLst/>
                        </a:rPr>
                        <a:t>Abuse）</a:t>
                      </a:r>
                      <a:br>
                        <a:rPr lang="en-US" sz="800" u="none" strike="noStrike" dirty="0">
                          <a:effectLst/>
                        </a:rPr>
                      </a:br>
                      <a:r>
                        <a:rPr lang="en-US" sz="800" u="none" strike="noStrike" dirty="0">
                          <a:effectLst/>
                        </a:rPr>
                        <a:t>★</a:t>
                      </a:r>
                      <a:r>
                        <a:rPr lang="zh-CN" altLang="en-US" sz="800" u="none" strike="noStrike" dirty="0">
                          <a:effectLst/>
                        </a:rPr>
                        <a:t>肩窥（</a:t>
                      </a:r>
                      <a:r>
                        <a:rPr lang="en-US" sz="800" u="none" strike="noStrike" dirty="0">
                          <a:effectLst/>
                        </a:rPr>
                        <a:t>Shoulder view）</a:t>
                      </a:r>
                      <a:br>
                        <a:rPr lang="en-US" sz="800" u="none" strike="noStrike" dirty="0">
                          <a:effectLst/>
                        </a:rPr>
                      </a:br>
                      <a:r>
                        <a:rPr lang="en-US" sz="800" u="none" strike="noStrike" dirty="0">
                          <a:effectLst/>
                        </a:rPr>
                        <a:t>★</a:t>
                      </a:r>
                      <a:r>
                        <a:rPr lang="en-US" sz="800" u="none" strike="noStrike" dirty="0" err="1">
                          <a:effectLst/>
                        </a:rPr>
                        <a:t>Xss</a:t>
                      </a:r>
                      <a:r>
                        <a:rPr lang="zh-CN" altLang="en-US" sz="800" u="none" strike="noStrike" dirty="0">
                          <a:effectLst/>
                        </a:rPr>
                        <a:t>跨站导致</a:t>
                      </a:r>
                      <a:r>
                        <a:rPr lang="en-US" sz="800" u="none" strike="noStrike" dirty="0">
                          <a:effectLst/>
                        </a:rPr>
                        <a:t>cookies</a:t>
                      </a:r>
                      <a:r>
                        <a:rPr lang="zh-CN" altLang="en-US" sz="800" u="none" strike="noStrike" dirty="0">
                          <a:effectLst/>
                        </a:rPr>
                        <a:t>文件泄露（</a:t>
                      </a:r>
                      <a:r>
                        <a:rPr lang="en-US" sz="800" u="none" strike="noStrike" dirty="0" err="1">
                          <a:effectLst/>
                        </a:rPr>
                        <a:t>Xss</a:t>
                      </a:r>
                      <a:r>
                        <a:rPr lang="en-US" sz="800" u="none" strike="noStrike" dirty="0">
                          <a:effectLst/>
                        </a:rPr>
                        <a:t> cross site leads to cookie file leakage）</a:t>
                      </a:r>
                      <a:br>
                        <a:rPr lang="en-US" sz="800" u="none" strike="noStrike" dirty="0">
                          <a:effectLst/>
                        </a:rPr>
                      </a:br>
                      <a:r>
                        <a:rPr lang="en-US" sz="800" u="none" strike="noStrike" dirty="0">
                          <a:effectLst/>
                        </a:rPr>
                        <a:t>★</a:t>
                      </a:r>
                      <a:r>
                        <a:rPr lang="zh-CN" altLang="en-US" sz="800" u="none" strike="noStrike" dirty="0">
                          <a:effectLst/>
                        </a:rPr>
                        <a:t>键盘攻击（木马）（</a:t>
                      </a:r>
                      <a:r>
                        <a:rPr lang="en-US" sz="800" u="none" strike="noStrike" dirty="0">
                          <a:effectLst/>
                        </a:rPr>
                        <a:t>Keyboard attack (Trojan)）</a:t>
                      </a:r>
                      <a:br>
                        <a:rPr lang="en-US" sz="800" u="none" strike="noStrike" dirty="0">
                          <a:effectLst/>
                        </a:rPr>
                      </a:br>
                      <a:r>
                        <a:rPr lang="en-US" sz="800" u="none" strike="noStrike" dirty="0">
                          <a:effectLst/>
                        </a:rPr>
                        <a:t>★</a:t>
                      </a:r>
                      <a:r>
                        <a:rPr lang="zh-CN" altLang="en-US" sz="800" u="none" strike="noStrike" dirty="0">
                          <a:effectLst/>
                        </a:rPr>
                        <a:t>不良好的使用（</a:t>
                      </a:r>
                      <a:r>
                        <a:rPr lang="en-US" sz="800" u="none" strike="noStrike" dirty="0">
                          <a:effectLst/>
                        </a:rPr>
                        <a:t>Poor and good use）</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800" u="none" strike="noStrike" dirty="0">
                          <a:effectLst/>
                        </a:rPr>
                        <a:t>★终端认证（双因素认证）（</a:t>
                      </a:r>
                      <a:r>
                        <a:rPr lang="en-US" sz="800" u="none" strike="noStrike" dirty="0">
                          <a:effectLst/>
                        </a:rPr>
                        <a:t>Terminal authentication (dual factor authentication）</a:t>
                      </a:r>
                      <a:br>
                        <a:rPr lang="en-US" sz="800" u="none" strike="noStrike" dirty="0">
                          <a:effectLst/>
                        </a:rPr>
                      </a:br>
                      <a:r>
                        <a:rPr lang="en-US" sz="800" u="none" strike="noStrike" dirty="0">
                          <a:effectLst/>
                        </a:rPr>
                        <a:t>★</a:t>
                      </a:r>
                      <a:r>
                        <a:rPr lang="zh-CN" altLang="en-US" sz="800" u="none" strike="noStrike" dirty="0">
                          <a:effectLst/>
                        </a:rPr>
                        <a:t>防病毒</a:t>
                      </a:r>
                      <a:r>
                        <a:rPr lang="en-US" altLang="zh-CN" sz="800" u="none" strike="noStrike" dirty="0">
                          <a:effectLst/>
                        </a:rPr>
                        <a:t>/</a:t>
                      </a:r>
                      <a:r>
                        <a:rPr lang="zh-CN" altLang="en-US" sz="800" u="none" strike="noStrike" dirty="0">
                          <a:effectLst/>
                        </a:rPr>
                        <a:t>恶意代码（</a:t>
                      </a:r>
                      <a:r>
                        <a:rPr lang="en-US" sz="800" u="none" strike="noStrike" dirty="0">
                          <a:effectLst/>
                        </a:rPr>
                        <a:t>Antivirus/Malicious Code）</a:t>
                      </a:r>
                      <a:br>
                        <a:rPr lang="en-US" sz="800" u="none" strike="noStrike" dirty="0">
                          <a:effectLst/>
                        </a:rPr>
                      </a:br>
                      <a:r>
                        <a:rPr lang="en-US" sz="800" u="none" strike="noStrike" dirty="0">
                          <a:effectLst/>
                        </a:rPr>
                        <a:t>★Cookies</a:t>
                      </a:r>
                      <a:r>
                        <a:rPr lang="zh-CN" altLang="en-US" sz="800" u="none" strike="noStrike" dirty="0">
                          <a:effectLst/>
                        </a:rPr>
                        <a:t>保护（开发侧）（</a:t>
                      </a:r>
                      <a:r>
                        <a:rPr lang="en-US" sz="800" u="none" strike="noStrike" dirty="0">
                          <a:effectLst/>
                        </a:rPr>
                        <a:t>Cookies protection (development side)）</a:t>
                      </a:r>
                      <a:br>
                        <a:rPr lang="en-US" sz="800" u="none" strike="noStrike" dirty="0">
                          <a:effectLst/>
                        </a:rPr>
                      </a:br>
                      <a:r>
                        <a:rPr lang="en-US" sz="800" u="none" strike="noStrike" dirty="0">
                          <a:effectLst/>
                        </a:rPr>
                        <a:t>★</a:t>
                      </a:r>
                      <a:r>
                        <a:rPr lang="zh-CN" altLang="en-US" sz="800" u="none" strike="noStrike" dirty="0">
                          <a:effectLst/>
                        </a:rPr>
                        <a:t>安全意识（</a:t>
                      </a:r>
                      <a:r>
                        <a:rPr lang="en-US" sz="800" u="none" strike="noStrike" dirty="0">
                          <a:effectLst/>
                        </a:rPr>
                        <a:t>safety consciousness）</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5583124"/>
                  </a:ext>
                </a:extLst>
              </a:tr>
              <a:tr h="352168">
                <a:tc rowSpan="5">
                  <a:txBody>
                    <a:bodyPr/>
                    <a:lstStyle/>
                    <a:p>
                      <a:pPr algn="ctr" fontAlgn="ctr"/>
                      <a:r>
                        <a:rPr lang="zh-CN" altLang="en-US" sz="800" b="1" u="none" strike="noStrike" dirty="0">
                          <a:effectLst/>
                        </a:rPr>
                        <a:t>服务域</a:t>
                      </a:r>
                      <a:br>
                        <a:rPr lang="zh-CN" altLang="en-US" sz="800" b="1" u="none" strike="noStrike" dirty="0">
                          <a:effectLst/>
                        </a:rPr>
                      </a:br>
                      <a:r>
                        <a:rPr lang="zh-CN" altLang="en-US" sz="800" b="1" u="none" strike="noStrike" dirty="0">
                          <a:effectLst/>
                        </a:rPr>
                        <a:t>（</a:t>
                      </a:r>
                      <a:r>
                        <a:rPr lang="en-US" sz="800" b="1" u="none" strike="noStrike" dirty="0">
                          <a:effectLst/>
                        </a:rPr>
                        <a:t>Service Domain）</a:t>
                      </a:r>
                      <a:endParaRPr lang="en-US" sz="800" b="1"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ctr"/>
                      <a:r>
                        <a:rPr lang="zh-CN" altLang="en-US" sz="800" u="none" strike="noStrike" dirty="0">
                          <a:effectLst/>
                        </a:rPr>
                        <a:t>通信</a:t>
                      </a:r>
                      <a:br>
                        <a:rPr lang="zh-CN" altLang="en-US" sz="800" u="none" strike="noStrike" dirty="0">
                          <a:effectLst/>
                        </a:rPr>
                      </a:br>
                      <a:r>
                        <a:rPr lang="zh-CN" altLang="en-US" sz="800" u="none" strike="noStrike" dirty="0">
                          <a:effectLst/>
                        </a:rPr>
                        <a:t>（</a:t>
                      </a:r>
                      <a:r>
                        <a:rPr lang="en-US" sz="800" u="none" strike="noStrike" dirty="0">
                          <a:effectLst/>
                        </a:rPr>
                        <a:t>communication）</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dirty="0">
                          <a:effectLst/>
                        </a:rPr>
                        <a:t>通信介质</a:t>
                      </a:r>
                      <a:br>
                        <a:rPr lang="zh-CN" altLang="en-US" sz="800" u="none" strike="noStrike" dirty="0">
                          <a:effectLst/>
                        </a:rPr>
                      </a:br>
                      <a:r>
                        <a:rPr lang="zh-CN" altLang="en-US" sz="800" u="none" strike="noStrike" dirty="0">
                          <a:effectLst/>
                        </a:rPr>
                        <a:t>（</a:t>
                      </a:r>
                      <a:r>
                        <a:rPr lang="en-US" sz="800" u="none" strike="noStrike" dirty="0">
                          <a:effectLst/>
                        </a:rPr>
                        <a:t>transmission media） </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数据包</a:t>
                      </a:r>
                      <a:br>
                        <a:rPr lang="zh-CN" altLang="en-US" sz="800" u="none" strike="noStrike">
                          <a:effectLst/>
                        </a:rPr>
                      </a:br>
                      <a:r>
                        <a:rPr lang="zh-CN" altLang="en-US" sz="800" u="none" strike="noStrike">
                          <a:effectLst/>
                        </a:rPr>
                        <a:t>（</a:t>
                      </a:r>
                      <a:r>
                        <a:rPr lang="en-US" sz="800" u="none" strike="noStrike">
                          <a:effectLst/>
                        </a:rPr>
                        <a:t>data packet）</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★半结构化（</a:t>
                      </a:r>
                      <a:r>
                        <a:rPr lang="en-US" sz="800" u="none" strike="noStrike">
                          <a:effectLst/>
                        </a:rPr>
                        <a:t>Semi structured）</a:t>
                      </a:r>
                      <a:br>
                        <a:rPr lang="en-US" sz="800" u="none" strike="noStrike">
                          <a:effectLst/>
                        </a:rPr>
                      </a:br>
                      <a:r>
                        <a:rPr lang="en-US" sz="800" u="none" strike="noStrike">
                          <a:effectLst/>
                        </a:rPr>
                        <a:t>★</a:t>
                      </a:r>
                      <a:r>
                        <a:rPr lang="zh-CN" altLang="en-US" sz="800" u="none" strike="noStrike">
                          <a:effectLst/>
                        </a:rPr>
                        <a:t>实时数据（</a:t>
                      </a:r>
                      <a:r>
                        <a:rPr lang="en-US" sz="800" u="none" strike="noStrike">
                          <a:effectLst/>
                        </a:rPr>
                        <a:t>Real time）</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★机密性</a:t>
                      </a:r>
                      <a:r>
                        <a:rPr lang="en-US" sz="800" u="none" strike="noStrike">
                          <a:effectLst/>
                        </a:rPr>
                        <a:t>Confidentiality</a:t>
                      </a:r>
                      <a:br>
                        <a:rPr lang="en-US" sz="800" u="none" strike="noStrike">
                          <a:effectLst/>
                        </a:rPr>
                      </a:br>
                      <a:r>
                        <a:rPr lang="en-US" sz="800" u="none" strike="noStrike">
                          <a:effectLst/>
                        </a:rPr>
                        <a:t>★</a:t>
                      </a:r>
                      <a:r>
                        <a:rPr lang="zh-CN" altLang="en-US" sz="800" u="none" strike="noStrike">
                          <a:effectLst/>
                        </a:rPr>
                        <a:t>完整性</a:t>
                      </a:r>
                      <a:r>
                        <a:rPr lang="en-US" sz="800" u="none" strike="noStrike">
                          <a:effectLst/>
                        </a:rPr>
                        <a:t>Integrity</a:t>
                      </a:r>
                      <a:br>
                        <a:rPr lang="en-US" sz="800" u="none" strike="noStrike">
                          <a:effectLst/>
                        </a:rPr>
                      </a:br>
                      <a:r>
                        <a:rPr lang="en-US" sz="800" u="none" strike="noStrike">
                          <a:effectLst/>
                        </a:rPr>
                        <a:t>★</a:t>
                      </a:r>
                      <a:r>
                        <a:rPr lang="zh-CN" altLang="en-US" sz="800" u="none" strike="noStrike">
                          <a:effectLst/>
                        </a:rPr>
                        <a:t>可用性</a:t>
                      </a:r>
                      <a:r>
                        <a:rPr lang="en-US" sz="800" u="none" strike="noStrike">
                          <a:effectLst/>
                        </a:rPr>
                        <a:t>available</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★嗅探（</a:t>
                      </a:r>
                      <a:r>
                        <a:rPr lang="en-US" sz="800" u="none" strike="noStrike">
                          <a:effectLst/>
                        </a:rPr>
                        <a:t>Sniffer）</a:t>
                      </a:r>
                      <a:br>
                        <a:rPr lang="en-US" sz="800" u="none" strike="noStrike">
                          <a:effectLst/>
                        </a:rPr>
                      </a:br>
                      <a:r>
                        <a:rPr lang="en-US" sz="800" u="none" strike="noStrike">
                          <a:effectLst/>
                        </a:rPr>
                        <a:t>★</a:t>
                      </a:r>
                      <a:r>
                        <a:rPr lang="zh-CN" altLang="en-US" sz="800" u="none" strike="noStrike">
                          <a:effectLst/>
                        </a:rPr>
                        <a:t>中间人（</a:t>
                      </a:r>
                      <a:r>
                        <a:rPr lang="en-US" sz="800" u="none" strike="noStrike">
                          <a:effectLst/>
                        </a:rPr>
                        <a:t>man-in-the-middle）</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★传输加密（</a:t>
                      </a:r>
                      <a:r>
                        <a:rPr lang="en-US" sz="800" u="none" strike="noStrike">
                          <a:effectLst/>
                        </a:rPr>
                        <a:t>Transmission encryption）</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093371723"/>
                  </a:ext>
                </a:extLst>
              </a:tr>
              <a:tr h="313038">
                <a:tc vMerge="1">
                  <a:txBody>
                    <a:bodyPr/>
                    <a:lstStyle/>
                    <a:p>
                      <a:endParaRPr lang="zh-CN" altLang="en-US"/>
                    </a:p>
                  </a:txBody>
                  <a:tcPr/>
                </a:tc>
                <a:tc>
                  <a:txBody>
                    <a:bodyPr/>
                    <a:lstStyle/>
                    <a:p>
                      <a:pPr algn="l" fontAlgn="ctr"/>
                      <a:r>
                        <a:rPr lang="zh-CN" altLang="en-US" sz="800" u="none" strike="noStrike">
                          <a:effectLst/>
                        </a:rPr>
                        <a:t>边界防火墙</a:t>
                      </a:r>
                      <a:br>
                        <a:rPr lang="zh-CN" altLang="en-US" sz="800" u="none" strike="noStrike">
                          <a:effectLst/>
                        </a:rPr>
                      </a:br>
                      <a:r>
                        <a:rPr lang="zh-CN" altLang="en-US" sz="800" u="none" strike="noStrike">
                          <a:effectLst/>
                        </a:rPr>
                        <a:t>（</a:t>
                      </a:r>
                      <a:r>
                        <a:rPr lang="en-US" sz="800" u="none" strike="noStrike">
                          <a:effectLst/>
                        </a:rPr>
                        <a:t>perimeter firewall）</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外存</a:t>
                      </a:r>
                      <a:br>
                        <a:rPr lang="zh-CN" altLang="en-US" sz="800" u="none" strike="noStrike">
                          <a:effectLst/>
                        </a:rPr>
                      </a:br>
                      <a:r>
                        <a:rPr lang="zh-CN" altLang="en-US" sz="800" u="none" strike="noStrike">
                          <a:effectLst/>
                        </a:rPr>
                        <a:t>（</a:t>
                      </a:r>
                      <a:r>
                        <a:rPr lang="en-US" sz="800" u="none" strike="noStrike">
                          <a:effectLst/>
                        </a:rPr>
                        <a:t>external memory）</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dirty="0">
                          <a:effectLst/>
                        </a:rPr>
                        <a:t>配置文件</a:t>
                      </a:r>
                      <a:br>
                        <a:rPr lang="zh-CN" altLang="en-US" sz="800" u="none" strike="noStrike" dirty="0">
                          <a:effectLst/>
                        </a:rPr>
                      </a:br>
                      <a:r>
                        <a:rPr lang="zh-CN" altLang="en-US" sz="800" u="none" strike="noStrike" dirty="0">
                          <a:effectLst/>
                        </a:rPr>
                        <a:t>（</a:t>
                      </a:r>
                      <a:r>
                        <a:rPr lang="en-US" sz="800" u="none" strike="noStrike" dirty="0">
                          <a:effectLst/>
                        </a:rPr>
                        <a:t>profile）</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★半结构化（</a:t>
                      </a:r>
                      <a:r>
                        <a:rPr lang="en-US" sz="800" u="none" strike="noStrike">
                          <a:effectLst/>
                        </a:rPr>
                        <a:t>Semi structured）</a:t>
                      </a:r>
                      <a:br>
                        <a:rPr lang="en-US" sz="800" u="none" strike="noStrike">
                          <a:effectLst/>
                        </a:rPr>
                      </a:br>
                      <a:r>
                        <a:rPr lang="en-US" sz="800" u="none" strike="noStrike">
                          <a:effectLst/>
                        </a:rPr>
                        <a:t>★</a:t>
                      </a:r>
                      <a:r>
                        <a:rPr lang="zh-CN" altLang="en-US" sz="800" u="none" strike="noStrike">
                          <a:effectLst/>
                        </a:rPr>
                        <a:t>静态存储（</a:t>
                      </a:r>
                      <a:r>
                        <a:rPr lang="en-US" sz="800" u="none" strike="noStrike">
                          <a:effectLst/>
                        </a:rPr>
                        <a:t>static storage）</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dirty="0">
                          <a:effectLst/>
                        </a:rPr>
                        <a:t>★机密性</a:t>
                      </a:r>
                      <a:r>
                        <a:rPr lang="en-US" sz="800" u="none" strike="noStrike" dirty="0">
                          <a:effectLst/>
                        </a:rPr>
                        <a:t>Confidentiality</a:t>
                      </a:r>
                      <a:br>
                        <a:rPr lang="en-US" sz="800" u="none" strike="noStrike" dirty="0">
                          <a:effectLst/>
                        </a:rPr>
                      </a:br>
                      <a:r>
                        <a:rPr lang="en-US" sz="800" u="none" strike="noStrike" dirty="0">
                          <a:effectLst/>
                        </a:rPr>
                        <a:t>★</a:t>
                      </a:r>
                      <a:r>
                        <a:rPr lang="zh-CN" altLang="en-US" sz="800" u="none" strike="noStrike" dirty="0">
                          <a:effectLst/>
                        </a:rPr>
                        <a:t>完整性</a:t>
                      </a:r>
                      <a:r>
                        <a:rPr lang="en-US" sz="800" u="none" strike="noStrike" dirty="0">
                          <a:effectLst/>
                        </a:rPr>
                        <a:t>Integrity</a:t>
                      </a:r>
                      <a:br>
                        <a:rPr lang="en-US" sz="800" u="none" strike="noStrike" dirty="0">
                          <a:effectLst/>
                        </a:rPr>
                      </a:br>
                      <a:r>
                        <a:rPr lang="en-US" sz="800" u="none" strike="noStrike" dirty="0">
                          <a:effectLst/>
                        </a:rPr>
                        <a:t>★</a:t>
                      </a:r>
                      <a:r>
                        <a:rPr lang="zh-CN" altLang="en-US" sz="800" u="none" strike="noStrike" dirty="0">
                          <a:effectLst/>
                        </a:rPr>
                        <a:t>可用性</a:t>
                      </a:r>
                      <a:r>
                        <a:rPr lang="en-US" sz="800" u="none" strike="noStrike" dirty="0">
                          <a:effectLst/>
                        </a:rPr>
                        <a:t>available</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★账号攻击（</a:t>
                      </a:r>
                      <a:r>
                        <a:rPr lang="en-US" sz="800" u="none" strike="noStrike">
                          <a:effectLst/>
                        </a:rPr>
                        <a:t>Account attack）</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★强口令设置（</a:t>
                      </a:r>
                      <a:r>
                        <a:rPr lang="en-US" sz="800" u="none" strike="noStrike">
                          <a:effectLst/>
                        </a:rPr>
                        <a:t>Strong password setting）</a:t>
                      </a:r>
                      <a:br>
                        <a:rPr lang="en-US" sz="800" u="none" strike="noStrike">
                          <a:effectLst/>
                        </a:rPr>
                      </a:br>
                      <a:r>
                        <a:rPr lang="en-US" sz="800" u="none" strike="noStrike">
                          <a:effectLst/>
                        </a:rPr>
                        <a:t>★</a:t>
                      </a:r>
                      <a:r>
                        <a:rPr lang="zh-CN" altLang="en-US" sz="800" u="none" strike="noStrike">
                          <a:effectLst/>
                        </a:rPr>
                        <a:t>关闭远程管理端口（</a:t>
                      </a:r>
                      <a:r>
                        <a:rPr lang="en-US" sz="800" u="none" strike="noStrike">
                          <a:effectLst/>
                        </a:rPr>
                        <a:t>Close remote management port）</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9393469"/>
                  </a:ext>
                </a:extLst>
              </a:tr>
              <a:tr h="547816">
                <a:tc vMerge="1">
                  <a:txBody>
                    <a:bodyPr/>
                    <a:lstStyle/>
                    <a:p>
                      <a:endParaRPr lang="zh-CN" altLang="en-US"/>
                    </a:p>
                  </a:txBody>
                  <a:tcPr/>
                </a:tc>
                <a:tc>
                  <a:txBody>
                    <a:bodyPr/>
                    <a:lstStyle/>
                    <a:p>
                      <a:pPr algn="l" fontAlgn="ctr"/>
                      <a:r>
                        <a:rPr lang="zh-CN" altLang="en-US" sz="800" u="none" strike="noStrike">
                          <a:effectLst/>
                        </a:rPr>
                        <a:t>应用服务器</a:t>
                      </a:r>
                      <a:br>
                        <a:rPr lang="zh-CN" altLang="en-US" sz="800" u="none" strike="noStrike">
                          <a:effectLst/>
                        </a:rPr>
                      </a:br>
                      <a:r>
                        <a:rPr lang="zh-CN" altLang="en-US" sz="800" u="none" strike="noStrike">
                          <a:effectLst/>
                        </a:rPr>
                        <a:t>（</a:t>
                      </a:r>
                      <a:r>
                        <a:rPr lang="en-US" sz="800" u="none" strike="noStrike">
                          <a:effectLst/>
                        </a:rPr>
                        <a:t>Application Server）</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硬盘（</a:t>
                      </a:r>
                      <a:r>
                        <a:rPr lang="en-US" sz="800" u="none" strike="noStrike">
                          <a:effectLst/>
                        </a:rPr>
                        <a:t>Hard Disk）</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dirty="0">
                          <a:effectLst/>
                        </a:rPr>
                        <a:t>断言标记语言（</a:t>
                      </a:r>
                      <a:r>
                        <a:rPr lang="en-US" sz="800" u="none" strike="noStrike" dirty="0">
                          <a:effectLst/>
                        </a:rPr>
                        <a:t>Assertion Markup Language）</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dirty="0">
                          <a:effectLst/>
                        </a:rPr>
                        <a:t>★半结构化（</a:t>
                      </a:r>
                      <a:r>
                        <a:rPr lang="en-US" sz="800" u="none" strike="noStrike" dirty="0">
                          <a:effectLst/>
                        </a:rPr>
                        <a:t>Semi structured）</a:t>
                      </a:r>
                      <a:br>
                        <a:rPr lang="en-US" sz="800" u="none" strike="noStrike" dirty="0">
                          <a:effectLst/>
                        </a:rPr>
                      </a:br>
                      <a:r>
                        <a:rPr lang="en-US" sz="800" u="none" strike="noStrike" dirty="0">
                          <a:effectLst/>
                        </a:rPr>
                        <a:t>★</a:t>
                      </a:r>
                      <a:r>
                        <a:rPr lang="zh-CN" altLang="en-US" sz="800" u="none" strike="noStrike" dirty="0">
                          <a:effectLst/>
                        </a:rPr>
                        <a:t>临时数据（</a:t>
                      </a:r>
                      <a:r>
                        <a:rPr lang="en-US" sz="800" u="none" strike="noStrike" dirty="0">
                          <a:effectLst/>
                        </a:rPr>
                        <a:t>Temporary data）</a:t>
                      </a:r>
                      <a:br>
                        <a:rPr lang="en-US" sz="800" u="none" strike="noStrike" dirty="0">
                          <a:effectLst/>
                        </a:rPr>
                      </a:br>
                      <a:r>
                        <a:rPr lang="en-US" sz="800" u="none" strike="noStrike" dirty="0">
                          <a:effectLst/>
                        </a:rPr>
                        <a:t>★</a:t>
                      </a:r>
                      <a:r>
                        <a:rPr lang="zh-CN" altLang="en-US" sz="800" u="none" strike="noStrike" dirty="0">
                          <a:effectLst/>
                        </a:rPr>
                        <a:t>缓冲数据（</a:t>
                      </a:r>
                      <a:r>
                        <a:rPr lang="en-US" sz="800" u="none" strike="noStrike" dirty="0">
                          <a:effectLst/>
                        </a:rPr>
                        <a:t>Buffer Data）</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★机密性</a:t>
                      </a:r>
                      <a:r>
                        <a:rPr lang="en-US" sz="800" u="none" strike="noStrike">
                          <a:effectLst/>
                        </a:rPr>
                        <a:t>Confidentiality</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★爬虫（</a:t>
                      </a:r>
                      <a:r>
                        <a:rPr lang="en-US" sz="800" u="none" strike="noStrike">
                          <a:effectLst/>
                        </a:rPr>
                        <a:t>Crawler）</a:t>
                      </a:r>
                      <a:br>
                        <a:rPr lang="en-US" sz="800" u="none" strike="noStrike">
                          <a:effectLst/>
                        </a:rPr>
                      </a:br>
                      <a:r>
                        <a:rPr lang="en-US" sz="800" u="none" strike="noStrike">
                          <a:effectLst/>
                        </a:rPr>
                        <a:t>★</a:t>
                      </a:r>
                      <a:r>
                        <a:rPr lang="zh-CN" altLang="en-US" sz="800" u="none" strike="noStrike">
                          <a:effectLst/>
                        </a:rPr>
                        <a:t>目录遍历（</a:t>
                      </a:r>
                      <a:r>
                        <a:rPr lang="en-US" sz="800" u="none" strike="noStrike">
                          <a:effectLst/>
                        </a:rPr>
                        <a:t>directory traversal）</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★配置管理（</a:t>
                      </a:r>
                      <a:r>
                        <a:rPr lang="en-US" sz="800" u="none" strike="noStrike">
                          <a:effectLst/>
                        </a:rPr>
                        <a:t>configuration management）</a:t>
                      </a:r>
                      <a:br>
                        <a:rPr lang="en-US" sz="800" u="none" strike="noStrike">
                          <a:effectLst/>
                        </a:rPr>
                      </a:br>
                      <a:r>
                        <a:rPr lang="en-US" sz="800" u="none" strike="noStrike">
                          <a:effectLst/>
                        </a:rPr>
                        <a:t>★</a:t>
                      </a:r>
                      <a:r>
                        <a:rPr lang="zh-CN" altLang="en-US" sz="800" u="none" strike="noStrike">
                          <a:effectLst/>
                        </a:rPr>
                        <a:t>安全断言标记语言（</a:t>
                      </a:r>
                      <a:r>
                        <a:rPr lang="en-US" sz="800" u="none" strike="noStrike">
                          <a:effectLst/>
                        </a:rPr>
                        <a:t>Security Assertion Markup Language，SAML）</a:t>
                      </a:r>
                      <a:br>
                        <a:rPr lang="en-US" sz="800" u="none" strike="noStrike">
                          <a:effectLst/>
                        </a:rPr>
                      </a:br>
                      <a:r>
                        <a:rPr lang="en-US" sz="800" u="none" strike="noStrike">
                          <a:effectLst/>
                        </a:rPr>
                        <a:t>★</a:t>
                      </a:r>
                      <a:r>
                        <a:rPr lang="zh-CN" altLang="en-US" sz="800" u="none" strike="noStrike">
                          <a:effectLst/>
                        </a:rPr>
                        <a:t>安全开发控制（</a:t>
                      </a:r>
                      <a:r>
                        <a:rPr lang="en-US" sz="800" u="none" strike="noStrike">
                          <a:effectLst/>
                        </a:rPr>
                        <a:t>Security development control）</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99029666"/>
                  </a:ext>
                </a:extLst>
              </a:tr>
              <a:tr h="469557">
                <a:tc vMerge="1">
                  <a:txBody>
                    <a:bodyPr/>
                    <a:lstStyle/>
                    <a:p>
                      <a:endParaRPr lang="zh-CN" altLang="en-US"/>
                    </a:p>
                  </a:txBody>
                  <a:tcPr/>
                </a:tc>
                <a:tc>
                  <a:txBody>
                    <a:bodyPr/>
                    <a:lstStyle/>
                    <a:p>
                      <a:pPr algn="l" fontAlgn="ctr"/>
                      <a:r>
                        <a:rPr lang="zh-CN" altLang="en-US" sz="800" u="none" strike="noStrike">
                          <a:effectLst/>
                        </a:rPr>
                        <a:t>认证服务器</a:t>
                      </a:r>
                      <a:br>
                        <a:rPr lang="zh-CN" altLang="en-US" sz="800" u="none" strike="noStrike">
                          <a:effectLst/>
                        </a:rPr>
                      </a:br>
                      <a:r>
                        <a:rPr lang="zh-CN" altLang="en-US" sz="800" u="none" strike="noStrike">
                          <a:effectLst/>
                        </a:rPr>
                        <a:t>（</a:t>
                      </a:r>
                      <a:r>
                        <a:rPr lang="en-US" sz="800" u="none" strike="noStrike">
                          <a:effectLst/>
                        </a:rPr>
                        <a:t>Authentication Server）</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外存</a:t>
                      </a:r>
                      <a:br>
                        <a:rPr lang="zh-CN" altLang="en-US" sz="800" u="none" strike="noStrike">
                          <a:effectLst/>
                        </a:rPr>
                      </a:br>
                      <a:r>
                        <a:rPr lang="zh-CN" altLang="en-US" sz="800" u="none" strike="noStrike">
                          <a:effectLst/>
                        </a:rPr>
                        <a:t>（</a:t>
                      </a:r>
                      <a:r>
                        <a:rPr lang="en-US" sz="800" u="none" strike="noStrike">
                          <a:effectLst/>
                        </a:rPr>
                        <a:t>external memory）</a:t>
                      </a:r>
                      <a:br>
                        <a:rPr lang="en-US" sz="800" u="none" strike="noStrike">
                          <a:effectLst/>
                        </a:rPr>
                      </a:br>
                      <a:r>
                        <a:rPr lang="zh-CN" altLang="en-US" sz="800" u="none" strike="noStrike">
                          <a:effectLst/>
                        </a:rPr>
                        <a:t>内存（</a:t>
                      </a:r>
                      <a:r>
                        <a:rPr lang="en-US" sz="800" u="none" strike="noStrike">
                          <a:effectLst/>
                        </a:rPr>
                        <a:t>Memory）</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字段值（</a:t>
                      </a:r>
                      <a:r>
                        <a:rPr lang="en-US" sz="800" u="none" strike="noStrike">
                          <a:effectLst/>
                        </a:rPr>
                        <a:t>field value）</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dirty="0">
                          <a:effectLst/>
                        </a:rPr>
                        <a:t>★结构化（</a:t>
                      </a:r>
                      <a:r>
                        <a:rPr lang="en-US" sz="800" u="none" strike="noStrike" dirty="0">
                          <a:effectLst/>
                        </a:rPr>
                        <a:t>Structural）</a:t>
                      </a:r>
                      <a:br>
                        <a:rPr lang="en-US" sz="800" u="none" strike="noStrike" dirty="0">
                          <a:effectLst/>
                        </a:rPr>
                      </a:br>
                      <a:r>
                        <a:rPr lang="en-US" sz="800" u="none" strike="noStrike" dirty="0">
                          <a:effectLst/>
                        </a:rPr>
                        <a:t>★</a:t>
                      </a:r>
                      <a:r>
                        <a:rPr lang="zh-CN" altLang="en-US" sz="800" u="none" strike="noStrike" dirty="0">
                          <a:effectLst/>
                        </a:rPr>
                        <a:t>实时数据（</a:t>
                      </a:r>
                      <a:r>
                        <a:rPr lang="en-US" sz="800" u="none" strike="noStrike" dirty="0">
                          <a:effectLst/>
                        </a:rPr>
                        <a:t>Real time）</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dirty="0">
                          <a:effectLst/>
                        </a:rPr>
                        <a:t>★机密性</a:t>
                      </a:r>
                      <a:r>
                        <a:rPr lang="en-US" sz="800" u="none" strike="noStrike" dirty="0">
                          <a:effectLst/>
                        </a:rPr>
                        <a:t>Confidentiality</a:t>
                      </a:r>
                      <a:br>
                        <a:rPr lang="en-US" sz="800" u="none" strike="noStrike" dirty="0">
                          <a:effectLst/>
                        </a:rPr>
                      </a:br>
                      <a:r>
                        <a:rPr lang="en-US" sz="800" u="none" strike="noStrike" dirty="0">
                          <a:effectLst/>
                        </a:rPr>
                        <a:t>★</a:t>
                      </a:r>
                      <a:r>
                        <a:rPr lang="zh-CN" altLang="en-US" sz="800" u="none" strike="noStrike" dirty="0">
                          <a:effectLst/>
                        </a:rPr>
                        <a:t>完整性</a:t>
                      </a:r>
                      <a:r>
                        <a:rPr lang="en-US" sz="800" u="none" strike="noStrike" dirty="0">
                          <a:effectLst/>
                        </a:rPr>
                        <a:t>Integrity</a:t>
                      </a:r>
                      <a:br>
                        <a:rPr lang="en-US" sz="800" u="none" strike="noStrike" dirty="0">
                          <a:effectLst/>
                        </a:rPr>
                      </a:br>
                      <a:r>
                        <a:rPr lang="en-US" sz="800" u="none" strike="noStrike" dirty="0">
                          <a:effectLst/>
                        </a:rPr>
                        <a:t>★</a:t>
                      </a:r>
                      <a:r>
                        <a:rPr lang="zh-CN" altLang="en-US" sz="800" u="none" strike="noStrike" dirty="0">
                          <a:effectLst/>
                        </a:rPr>
                        <a:t>可用性</a:t>
                      </a:r>
                      <a:r>
                        <a:rPr lang="en-US" sz="800" u="none" strike="noStrike" dirty="0">
                          <a:effectLst/>
                        </a:rPr>
                        <a:t>available</a:t>
                      </a:r>
                      <a:br>
                        <a:rPr lang="en-US" sz="800" u="none" strike="noStrike" dirty="0">
                          <a:effectLst/>
                        </a:rPr>
                      </a:br>
                      <a:r>
                        <a:rPr lang="en-US" sz="800" u="none" strike="noStrike" dirty="0">
                          <a:effectLst/>
                        </a:rPr>
                        <a:t>★</a:t>
                      </a:r>
                      <a:r>
                        <a:rPr lang="zh-CN" altLang="en-US" sz="800" u="none" strike="noStrike" dirty="0">
                          <a:effectLst/>
                        </a:rPr>
                        <a:t>抗抵赖性（</a:t>
                      </a:r>
                      <a:r>
                        <a:rPr lang="en-US" sz="800" u="none" strike="noStrike" dirty="0">
                          <a:effectLst/>
                        </a:rPr>
                        <a:t>Non repudiation）</a:t>
                      </a:r>
                      <a:br>
                        <a:rPr lang="en-US" sz="800" u="none" strike="noStrike" dirty="0">
                          <a:effectLst/>
                        </a:rPr>
                      </a:br>
                      <a:r>
                        <a:rPr lang="en-US" sz="800" u="none" strike="noStrike" dirty="0">
                          <a:effectLst/>
                        </a:rPr>
                        <a:t>★</a:t>
                      </a:r>
                      <a:r>
                        <a:rPr lang="zh-CN" altLang="en-US" sz="800" u="none" strike="noStrike" dirty="0">
                          <a:effectLst/>
                        </a:rPr>
                        <a:t>真实性（</a:t>
                      </a:r>
                      <a:r>
                        <a:rPr lang="en-US" sz="800" u="none" strike="noStrike" dirty="0">
                          <a:effectLst/>
                        </a:rPr>
                        <a:t>Authenticity）</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★身份伪造（</a:t>
                      </a:r>
                      <a:r>
                        <a:rPr lang="en-US" sz="800" u="none" strike="noStrike">
                          <a:effectLst/>
                        </a:rPr>
                        <a:t>Identity forgery）</a:t>
                      </a:r>
                      <a:br>
                        <a:rPr lang="en-US" sz="800" u="none" strike="noStrike">
                          <a:effectLst/>
                        </a:rPr>
                      </a:br>
                      <a:r>
                        <a:rPr lang="en-US" sz="800" u="none" strike="noStrike">
                          <a:effectLst/>
                        </a:rPr>
                        <a:t>★</a:t>
                      </a:r>
                      <a:r>
                        <a:rPr lang="zh-CN" altLang="en-US" sz="800" u="none" strike="noStrike">
                          <a:effectLst/>
                        </a:rPr>
                        <a:t>构造虚假认证请求（</a:t>
                      </a:r>
                      <a:r>
                        <a:rPr lang="en-US" sz="800" u="none" strike="noStrike">
                          <a:effectLst/>
                        </a:rPr>
                        <a:t>Construct false authentication requests）</a:t>
                      </a:r>
                      <a:br>
                        <a:rPr lang="en-US" sz="800" u="none" strike="noStrike">
                          <a:effectLst/>
                        </a:rPr>
                      </a:br>
                      <a:r>
                        <a:rPr lang="en-US" sz="800" u="none" strike="noStrike">
                          <a:effectLst/>
                        </a:rPr>
                        <a:t>★</a:t>
                      </a:r>
                      <a:r>
                        <a:rPr lang="zh-CN" altLang="en-US" sz="800" u="none" strike="noStrike">
                          <a:effectLst/>
                        </a:rPr>
                        <a:t>劫持（</a:t>
                      </a:r>
                      <a:r>
                        <a:rPr lang="en-US" sz="800" u="none" strike="noStrike">
                          <a:effectLst/>
                        </a:rPr>
                        <a:t>hijack）</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★零信任机制（</a:t>
                      </a:r>
                      <a:r>
                        <a:rPr lang="en-US" sz="800" u="none" strike="noStrike">
                          <a:effectLst/>
                        </a:rPr>
                        <a:t>Zero trust mechanism）</a:t>
                      </a:r>
                      <a:br>
                        <a:rPr lang="en-US" sz="800" u="none" strike="noStrike">
                          <a:effectLst/>
                        </a:rPr>
                      </a:br>
                      <a:r>
                        <a:rPr lang="en-US" sz="800" u="none" strike="noStrike">
                          <a:effectLst/>
                        </a:rPr>
                        <a:t>★</a:t>
                      </a:r>
                      <a:r>
                        <a:rPr lang="zh-CN" altLang="en-US" sz="800" u="none" strike="noStrike">
                          <a:effectLst/>
                        </a:rPr>
                        <a:t>多因素身份认证（</a:t>
                      </a:r>
                      <a:r>
                        <a:rPr lang="en-US" sz="800" u="none" strike="noStrike">
                          <a:effectLst/>
                        </a:rPr>
                        <a:t>Multi factor identity authentication）</a:t>
                      </a:r>
                      <a:br>
                        <a:rPr lang="en-US" sz="800" u="none" strike="noStrike">
                          <a:effectLst/>
                        </a:rPr>
                      </a:br>
                      <a:r>
                        <a:rPr lang="en-US" sz="800" u="none" strike="noStrike">
                          <a:effectLst/>
                        </a:rPr>
                        <a:t>★</a:t>
                      </a:r>
                      <a:r>
                        <a:rPr lang="zh-CN" altLang="en-US" sz="800" u="none" strike="noStrike">
                          <a:effectLst/>
                        </a:rPr>
                        <a:t>签名认证（</a:t>
                      </a:r>
                      <a:r>
                        <a:rPr lang="en-US" sz="800" u="none" strike="noStrike">
                          <a:effectLst/>
                        </a:rPr>
                        <a:t>Signature authentication）</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79156933"/>
                  </a:ext>
                </a:extLst>
              </a:tr>
              <a:tr h="1095632">
                <a:tc vMerge="1">
                  <a:txBody>
                    <a:bodyPr/>
                    <a:lstStyle/>
                    <a:p>
                      <a:endParaRPr lang="zh-CN" altLang="en-US"/>
                    </a:p>
                  </a:txBody>
                  <a:tcPr/>
                </a:tc>
                <a:tc>
                  <a:txBody>
                    <a:bodyPr/>
                    <a:lstStyle/>
                    <a:p>
                      <a:pPr algn="l" fontAlgn="ctr"/>
                      <a:r>
                        <a:rPr lang="zh-CN" altLang="en-US" sz="800" u="none" strike="noStrike">
                          <a:effectLst/>
                        </a:rPr>
                        <a:t>数据库服务器</a:t>
                      </a:r>
                      <a:br>
                        <a:rPr lang="zh-CN" altLang="en-US" sz="800" u="none" strike="noStrike">
                          <a:effectLst/>
                        </a:rPr>
                      </a:br>
                      <a:r>
                        <a:rPr lang="zh-CN" altLang="en-US" sz="800" u="none" strike="noStrike">
                          <a:effectLst/>
                        </a:rPr>
                        <a:t>（</a:t>
                      </a:r>
                      <a:r>
                        <a:rPr lang="en-US" altLang="zh-CN" sz="800" u="none" strike="noStrike">
                          <a:effectLst/>
                        </a:rPr>
                        <a:t>DataBase</a:t>
                      </a:r>
                      <a:r>
                        <a:rPr lang="zh-CN" altLang="en-US" sz="800" u="none" strike="noStrike">
                          <a:effectLst/>
                        </a:rPr>
                        <a:t>）</a:t>
                      </a:r>
                      <a:endParaRPr lang="zh-CN" alt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外存</a:t>
                      </a:r>
                      <a:br>
                        <a:rPr lang="zh-CN" altLang="en-US" sz="800" u="none" strike="noStrike">
                          <a:effectLst/>
                        </a:rPr>
                      </a:br>
                      <a:r>
                        <a:rPr lang="zh-CN" altLang="en-US" sz="800" u="none" strike="noStrike">
                          <a:effectLst/>
                        </a:rPr>
                        <a:t>（</a:t>
                      </a:r>
                      <a:r>
                        <a:rPr lang="en-US" sz="800" u="none" strike="noStrike">
                          <a:effectLst/>
                        </a:rPr>
                        <a:t>external memory）</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库文件（</a:t>
                      </a:r>
                      <a:r>
                        <a:rPr lang="en-US" sz="800" u="none" strike="noStrike">
                          <a:effectLst/>
                        </a:rPr>
                        <a:t>Library files）</a:t>
                      </a:r>
                      <a:br>
                        <a:rPr lang="en-US" sz="800" u="none" strike="noStrike">
                          <a:effectLst/>
                        </a:rPr>
                      </a:br>
                      <a:r>
                        <a:rPr lang="zh-CN" altLang="en-US" sz="800" u="none" strike="noStrike">
                          <a:effectLst/>
                        </a:rPr>
                        <a:t>表文件（</a:t>
                      </a:r>
                      <a:r>
                        <a:rPr lang="en-US" sz="800" u="none" strike="noStrike">
                          <a:effectLst/>
                        </a:rPr>
                        <a:t>Table file）</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a:effectLst/>
                        </a:rPr>
                        <a:t>★结构化（</a:t>
                      </a:r>
                      <a:r>
                        <a:rPr lang="en-US" sz="800" u="none" strike="noStrike">
                          <a:effectLst/>
                        </a:rPr>
                        <a:t>Structural）</a:t>
                      </a:r>
                      <a:br>
                        <a:rPr lang="en-US" sz="800" u="none" strike="noStrike">
                          <a:effectLst/>
                        </a:rPr>
                      </a:br>
                      <a:r>
                        <a:rPr lang="zh-CN" altLang="en-US" sz="800" u="none" strike="noStrike">
                          <a:effectLst/>
                        </a:rPr>
                        <a:t>长期存储（</a:t>
                      </a:r>
                      <a:r>
                        <a:rPr lang="en-US" sz="800" u="none" strike="noStrike">
                          <a:effectLst/>
                        </a:rPr>
                        <a:t>long-term storage）</a:t>
                      </a:r>
                      <a:endParaRPr lang="en-US" sz="800" b="0" i="0" u="none" strike="noStrike">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dirty="0">
                          <a:effectLst/>
                        </a:rPr>
                        <a:t>★机密性</a:t>
                      </a:r>
                      <a:r>
                        <a:rPr lang="en-US" sz="800" u="none" strike="noStrike" dirty="0">
                          <a:effectLst/>
                        </a:rPr>
                        <a:t>Confidentiality</a:t>
                      </a:r>
                      <a:br>
                        <a:rPr lang="en-US" sz="800" u="none" strike="noStrike" dirty="0">
                          <a:effectLst/>
                        </a:rPr>
                      </a:br>
                      <a:r>
                        <a:rPr lang="en-US" sz="800" u="none" strike="noStrike" dirty="0">
                          <a:effectLst/>
                        </a:rPr>
                        <a:t>★</a:t>
                      </a:r>
                      <a:r>
                        <a:rPr lang="zh-CN" altLang="en-US" sz="800" u="none" strike="noStrike" dirty="0">
                          <a:effectLst/>
                        </a:rPr>
                        <a:t>完整性</a:t>
                      </a:r>
                      <a:r>
                        <a:rPr lang="en-US" sz="800" u="none" strike="noStrike" dirty="0">
                          <a:effectLst/>
                        </a:rPr>
                        <a:t>Integrity</a:t>
                      </a:r>
                      <a:br>
                        <a:rPr lang="en-US" sz="800" u="none" strike="noStrike" dirty="0">
                          <a:effectLst/>
                        </a:rPr>
                      </a:br>
                      <a:r>
                        <a:rPr lang="en-US" sz="800" u="none" strike="noStrike" dirty="0">
                          <a:effectLst/>
                        </a:rPr>
                        <a:t>★</a:t>
                      </a:r>
                      <a:r>
                        <a:rPr lang="zh-CN" altLang="en-US" sz="800" u="none" strike="noStrike" dirty="0">
                          <a:effectLst/>
                        </a:rPr>
                        <a:t>可用性</a:t>
                      </a:r>
                      <a:r>
                        <a:rPr lang="en-US" sz="800" u="none" strike="noStrike" dirty="0">
                          <a:effectLst/>
                        </a:rPr>
                        <a:t>available</a:t>
                      </a:r>
                      <a:br>
                        <a:rPr lang="en-US" sz="800" u="none" strike="noStrike" dirty="0">
                          <a:effectLst/>
                        </a:rPr>
                      </a:br>
                      <a:r>
                        <a:rPr lang="en-US" sz="800" u="none" strike="noStrike" dirty="0">
                          <a:effectLst/>
                        </a:rPr>
                        <a:t>★</a:t>
                      </a:r>
                      <a:r>
                        <a:rPr lang="zh-CN" altLang="en-US" sz="800" u="none" strike="noStrike" dirty="0">
                          <a:effectLst/>
                        </a:rPr>
                        <a:t>抗抵赖性（</a:t>
                      </a:r>
                      <a:r>
                        <a:rPr lang="en-US" sz="800" u="none" strike="noStrike" dirty="0">
                          <a:effectLst/>
                        </a:rPr>
                        <a:t>Non repudiation）</a:t>
                      </a:r>
                      <a:br>
                        <a:rPr lang="en-US" sz="800" u="none" strike="noStrike" dirty="0">
                          <a:effectLst/>
                        </a:rPr>
                      </a:br>
                      <a:r>
                        <a:rPr lang="en-US" sz="800" u="none" strike="noStrike" dirty="0">
                          <a:effectLst/>
                        </a:rPr>
                        <a:t>★</a:t>
                      </a:r>
                      <a:r>
                        <a:rPr lang="zh-CN" altLang="en-US" sz="800" u="none" strike="noStrike" dirty="0">
                          <a:effectLst/>
                        </a:rPr>
                        <a:t>真实性（</a:t>
                      </a:r>
                      <a:r>
                        <a:rPr lang="en-US" sz="800" u="none" strike="noStrike" dirty="0">
                          <a:effectLst/>
                        </a:rPr>
                        <a:t>Authenticity）</a:t>
                      </a:r>
                      <a:br>
                        <a:rPr lang="en-US" sz="800" u="none" strike="noStrike" dirty="0">
                          <a:effectLst/>
                        </a:rPr>
                      </a:br>
                      <a:r>
                        <a:rPr lang="en-US" sz="800" u="none" strike="noStrike" dirty="0">
                          <a:effectLst/>
                        </a:rPr>
                        <a:t>★</a:t>
                      </a:r>
                      <a:r>
                        <a:rPr lang="zh-CN" altLang="en-US" sz="800" u="none" strike="noStrike" dirty="0">
                          <a:effectLst/>
                        </a:rPr>
                        <a:t>数据质量（</a:t>
                      </a:r>
                      <a:r>
                        <a:rPr lang="en-US" sz="800" u="none" strike="noStrike" dirty="0">
                          <a:effectLst/>
                        </a:rPr>
                        <a:t>Data quality）</a:t>
                      </a:r>
                      <a:br>
                        <a:rPr lang="en-US" sz="800" u="none" strike="noStrike" dirty="0">
                          <a:effectLst/>
                        </a:rPr>
                      </a:br>
                      <a:r>
                        <a:rPr lang="en-US" sz="800" u="none" strike="noStrike" dirty="0">
                          <a:effectLst/>
                        </a:rPr>
                        <a:t>★</a:t>
                      </a:r>
                      <a:r>
                        <a:rPr lang="zh-CN" altLang="en-US" sz="800" u="none" strike="noStrike" dirty="0">
                          <a:effectLst/>
                        </a:rPr>
                        <a:t>可靠性（</a:t>
                      </a:r>
                      <a:r>
                        <a:rPr lang="en-US" sz="800" u="none" strike="noStrike" dirty="0">
                          <a:effectLst/>
                        </a:rPr>
                        <a:t>Reliability）</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dirty="0">
                          <a:effectLst/>
                        </a:rPr>
                        <a:t>★虚假数据（</a:t>
                      </a:r>
                      <a:r>
                        <a:rPr lang="en-US" sz="800" u="none" strike="noStrike" dirty="0">
                          <a:effectLst/>
                        </a:rPr>
                        <a:t>sham data）</a:t>
                      </a:r>
                      <a:br>
                        <a:rPr lang="en-US" sz="800" u="none" strike="noStrike" dirty="0">
                          <a:effectLst/>
                        </a:rPr>
                      </a:br>
                      <a:r>
                        <a:rPr lang="en-US" sz="800" u="none" strike="noStrike" dirty="0">
                          <a:effectLst/>
                        </a:rPr>
                        <a:t>★</a:t>
                      </a:r>
                      <a:r>
                        <a:rPr lang="zh-CN" altLang="en-US" sz="800" u="none" strike="noStrike" dirty="0">
                          <a:effectLst/>
                        </a:rPr>
                        <a:t>数据欺骗（</a:t>
                      </a:r>
                      <a:r>
                        <a:rPr lang="en-US" sz="800" u="none" strike="noStrike" dirty="0">
                          <a:effectLst/>
                        </a:rPr>
                        <a:t>data diddle）</a:t>
                      </a:r>
                      <a:br>
                        <a:rPr lang="en-US" sz="800" u="none" strike="noStrike" dirty="0">
                          <a:effectLst/>
                        </a:rPr>
                      </a:br>
                      <a:r>
                        <a:rPr lang="en-US" sz="800" u="none" strike="noStrike" dirty="0">
                          <a:effectLst/>
                        </a:rPr>
                        <a:t>★</a:t>
                      </a:r>
                      <a:r>
                        <a:rPr lang="zh-CN" altLang="en-US" sz="800" u="none" strike="noStrike" dirty="0">
                          <a:effectLst/>
                        </a:rPr>
                        <a:t>脏数据（</a:t>
                      </a:r>
                      <a:r>
                        <a:rPr lang="en-US" sz="800" u="none" strike="noStrike" dirty="0">
                          <a:effectLst/>
                        </a:rPr>
                        <a:t>Dirty data）</a:t>
                      </a:r>
                      <a:br>
                        <a:rPr lang="en-US" sz="800" u="none" strike="noStrike" dirty="0">
                          <a:effectLst/>
                        </a:rPr>
                      </a:br>
                      <a:r>
                        <a:rPr lang="en-US" sz="800" u="none" strike="noStrike" dirty="0">
                          <a:effectLst/>
                        </a:rPr>
                        <a:t>★</a:t>
                      </a:r>
                      <a:r>
                        <a:rPr lang="zh-CN" altLang="en-US" sz="800" u="none" strike="noStrike" dirty="0">
                          <a:effectLst/>
                        </a:rPr>
                        <a:t>认证攻击（</a:t>
                      </a:r>
                      <a:r>
                        <a:rPr lang="en-US" sz="800" u="none" strike="noStrike" dirty="0">
                          <a:effectLst/>
                        </a:rPr>
                        <a:t>Authentication attack）</a:t>
                      </a:r>
                      <a:br>
                        <a:rPr lang="en-US" sz="800" u="none" strike="noStrike" dirty="0">
                          <a:effectLst/>
                        </a:rPr>
                      </a:br>
                      <a:r>
                        <a:rPr lang="en-US" sz="800" u="none" strike="noStrike" dirty="0">
                          <a:effectLst/>
                        </a:rPr>
                        <a:t>★</a:t>
                      </a:r>
                      <a:r>
                        <a:rPr lang="zh-CN" altLang="en-US" sz="800" u="none" strike="noStrike" dirty="0">
                          <a:effectLst/>
                        </a:rPr>
                        <a:t>授权过度（</a:t>
                      </a:r>
                      <a:r>
                        <a:rPr lang="en-US" sz="800" u="none" strike="noStrike" dirty="0">
                          <a:effectLst/>
                        </a:rPr>
                        <a:t>Excessive authorization）</a:t>
                      </a:r>
                      <a:br>
                        <a:rPr lang="en-US" sz="800" u="none" strike="noStrike" dirty="0">
                          <a:effectLst/>
                        </a:rPr>
                      </a:br>
                      <a:r>
                        <a:rPr lang="en-US" sz="800" u="none" strike="noStrike" dirty="0">
                          <a:effectLst/>
                        </a:rPr>
                        <a:t>★</a:t>
                      </a:r>
                      <a:r>
                        <a:rPr lang="zh-CN" altLang="en-US" sz="800" u="none" strike="noStrike" dirty="0">
                          <a:effectLst/>
                        </a:rPr>
                        <a:t>滥用（</a:t>
                      </a:r>
                      <a:r>
                        <a:rPr lang="en-US" sz="800" u="none" strike="noStrike" dirty="0">
                          <a:effectLst/>
                        </a:rPr>
                        <a:t>overuse）</a:t>
                      </a:r>
                      <a:br>
                        <a:rPr lang="en-US" sz="800" u="none" strike="noStrike" dirty="0">
                          <a:effectLst/>
                        </a:rPr>
                      </a:br>
                      <a:r>
                        <a:rPr lang="en-US" sz="800" u="none" strike="noStrike" dirty="0">
                          <a:effectLst/>
                        </a:rPr>
                        <a:t>★</a:t>
                      </a:r>
                      <a:r>
                        <a:rPr lang="zh-CN" altLang="en-US" sz="800" u="none" strike="noStrike" dirty="0">
                          <a:effectLst/>
                        </a:rPr>
                        <a:t>数据损坏（</a:t>
                      </a:r>
                      <a:r>
                        <a:rPr lang="en-US" sz="800" u="none" strike="noStrike" dirty="0">
                          <a:effectLst/>
                        </a:rPr>
                        <a:t>Data corruption）</a:t>
                      </a:r>
                      <a:br>
                        <a:rPr lang="en-US" sz="800" u="none" strike="noStrike" dirty="0">
                          <a:effectLst/>
                        </a:rPr>
                      </a:br>
                      <a:r>
                        <a:rPr lang="en-US" sz="800" u="none" strike="noStrike" dirty="0">
                          <a:effectLst/>
                        </a:rPr>
                        <a:t>★</a:t>
                      </a:r>
                      <a:r>
                        <a:rPr lang="zh-CN" altLang="en-US" sz="800" u="none" strike="noStrike" dirty="0">
                          <a:effectLst/>
                        </a:rPr>
                        <a:t>非标准数据（</a:t>
                      </a:r>
                      <a:r>
                        <a:rPr lang="en-US" sz="800" u="none" strike="noStrike" dirty="0">
                          <a:effectLst/>
                        </a:rPr>
                        <a:t>Non-standard data）</a:t>
                      </a:r>
                      <a:br>
                        <a:rPr lang="en-US" sz="800" u="none" strike="noStrike" dirty="0">
                          <a:effectLst/>
                        </a:rPr>
                      </a:br>
                      <a:r>
                        <a:rPr lang="en-US" sz="800" u="none" strike="noStrike" dirty="0">
                          <a:effectLst/>
                        </a:rPr>
                        <a:t>★</a:t>
                      </a:r>
                      <a:r>
                        <a:rPr lang="zh-CN" altLang="en-US" sz="800" u="none" strike="noStrike" dirty="0">
                          <a:effectLst/>
                        </a:rPr>
                        <a:t>数据来源不可信（</a:t>
                      </a:r>
                      <a:r>
                        <a:rPr lang="en-US" sz="800" u="none" strike="noStrike" dirty="0">
                          <a:effectLst/>
                        </a:rPr>
                        <a:t>The data source is untrustworthy）</a:t>
                      </a:r>
                      <a:br>
                        <a:rPr lang="en-US" sz="800" u="none" strike="noStrike" dirty="0">
                          <a:effectLst/>
                        </a:rPr>
                      </a:br>
                      <a:r>
                        <a:rPr lang="en-US" sz="800" u="none" strike="noStrike" dirty="0">
                          <a:effectLst/>
                        </a:rPr>
                        <a:t>★</a:t>
                      </a:r>
                      <a:r>
                        <a:rPr lang="zh-CN" altLang="en-US" sz="800" u="none" strike="noStrike" dirty="0">
                          <a:effectLst/>
                        </a:rPr>
                        <a:t>数据请求不可信（</a:t>
                      </a:r>
                      <a:r>
                        <a:rPr lang="en-US" sz="800" u="none" strike="noStrike" dirty="0">
                          <a:effectLst/>
                        </a:rPr>
                        <a:t>Data request is untrustworthy）</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ctr"/>
                      <a:r>
                        <a:rPr lang="zh-CN" altLang="en-US" sz="800" u="none" strike="noStrike" dirty="0">
                          <a:effectLst/>
                        </a:rPr>
                        <a:t>★密码技术（</a:t>
                      </a:r>
                      <a:r>
                        <a:rPr lang="en-US" sz="800" u="none" strike="noStrike" dirty="0">
                          <a:effectLst/>
                        </a:rPr>
                        <a:t>Cryptography technology）</a:t>
                      </a:r>
                      <a:br>
                        <a:rPr lang="en-US" sz="800" u="none" strike="noStrike" dirty="0">
                          <a:effectLst/>
                        </a:rPr>
                      </a:br>
                      <a:r>
                        <a:rPr lang="en-US" sz="800" u="none" strike="noStrike" dirty="0">
                          <a:effectLst/>
                        </a:rPr>
                        <a:t>★</a:t>
                      </a:r>
                      <a:r>
                        <a:rPr lang="zh-CN" altLang="en-US" sz="800" u="none" strike="noStrike" dirty="0">
                          <a:effectLst/>
                        </a:rPr>
                        <a:t>区块链技术（云环境下）（</a:t>
                      </a:r>
                      <a:r>
                        <a:rPr lang="en-US" sz="800" u="none" strike="noStrike" dirty="0">
                          <a:effectLst/>
                        </a:rPr>
                        <a:t>Blockchain technology (in cloud environment)）</a:t>
                      </a:r>
                      <a:br>
                        <a:rPr lang="en-US" sz="800" u="none" strike="noStrike" dirty="0">
                          <a:effectLst/>
                        </a:rPr>
                      </a:br>
                      <a:r>
                        <a:rPr lang="en-US" sz="800" u="none" strike="noStrike" dirty="0">
                          <a:effectLst/>
                        </a:rPr>
                        <a:t>★</a:t>
                      </a:r>
                      <a:r>
                        <a:rPr lang="zh-CN" altLang="en-US" sz="800" u="none" strike="noStrike" dirty="0">
                          <a:effectLst/>
                        </a:rPr>
                        <a:t>去标识化（</a:t>
                      </a:r>
                      <a:r>
                        <a:rPr lang="en-US" sz="800" u="none" strike="noStrike" dirty="0">
                          <a:effectLst/>
                        </a:rPr>
                        <a:t>Deidentification）</a:t>
                      </a:r>
                      <a:br>
                        <a:rPr lang="en-US" sz="800" u="none" strike="noStrike" dirty="0">
                          <a:effectLst/>
                        </a:rPr>
                      </a:br>
                      <a:r>
                        <a:rPr lang="en-US" sz="800" u="none" strike="noStrike" dirty="0">
                          <a:effectLst/>
                        </a:rPr>
                        <a:t>★</a:t>
                      </a:r>
                      <a:r>
                        <a:rPr lang="zh-CN" altLang="en-US" sz="800" u="none" strike="noStrike" dirty="0">
                          <a:effectLst/>
                        </a:rPr>
                        <a:t>数据标准（</a:t>
                      </a:r>
                      <a:r>
                        <a:rPr lang="en-US" sz="800" u="none" strike="noStrike" dirty="0">
                          <a:effectLst/>
                        </a:rPr>
                        <a:t>Data standards）</a:t>
                      </a:r>
                      <a:br>
                        <a:rPr lang="en-US" sz="800" u="none" strike="noStrike" dirty="0">
                          <a:effectLst/>
                        </a:rPr>
                      </a:br>
                      <a:r>
                        <a:rPr lang="en-US" sz="800" u="none" strike="noStrike" dirty="0">
                          <a:effectLst/>
                        </a:rPr>
                        <a:t>★</a:t>
                      </a:r>
                      <a:r>
                        <a:rPr lang="zh-CN" altLang="en-US" sz="800" u="none" strike="noStrike" dirty="0">
                          <a:effectLst/>
                        </a:rPr>
                        <a:t>授权管理（</a:t>
                      </a:r>
                      <a:r>
                        <a:rPr lang="en-US" sz="800" u="none" strike="noStrike" dirty="0">
                          <a:effectLst/>
                        </a:rPr>
                        <a:t>Authorization Management）</a:t>
                      </a:r>
                      <a:br>
                        <a:rPr lang="en-US" sz="800" u="none" strike="noStrike" dirty="0">
                          <a:effectLst/>
                        </a:rPr>
                      </a:br>
                      <a:r>
                        <a:rPr lang="en-US" sz="800" u="none" strike="noStrike" dirty="0">
                          <a:effectLst/>
                        </a:rPr>
                        <a:t>★</a:t>
                      </a:r>
                      <a:r>
                        <a:rPr lang="zh-CN" altLang="en-US" sz="800" u="none" strike="noStrike" dirty="0">
                          <a:effectLst/>
                        </a:rPr>
                        <a:t>源认证（</a:t>
                      </a:r>
                      <a:r>
                        <a:rPr lang="en-US" sz="800" u="none" strike="noStrike" dirty="0">
                          <a:effectLst/>
                        </a:rPr>
                        <a:t>Source authentication）</a:t>
                      </a:r>
                      <a:br>
                        <a:rPr lang="en-US" sz="800" u="none" strike="noStrike" dirty="0">
                          <a:effectLst/>
                        </a:rPr>
                      </a:br>
                      <a:r>
                        <a:rPr lang="en-US" sz="800" u="none" strike="noStrike" dirty="0">
                          <a:effectLst/>
                        </a:rPr>
                        <a:t>★</a:t>
                      </a:r>
                      <a:r>
                        <a:rPr lang="zh-CN" altLang="en-US" sz="800" u="none" strike="noStrike" dirty="0">
                          <a:effectLst/>
                        </a:rPr>
                        <a:t>零信任机制（</a:t>
                      </a:r>
                      <a:r>
                        <a:rPr lang="en-US" sz="800" u="none" strike="noStrike" dirty="0">
                          <a:effectLst/>
                        </a:rPr>
                        <a:t>Zero trust mechanism）</a:t>
                      </a:r>
                      <a:br>
                        <a:rPr lang="en-US" sz="800" u="none" strike="noStrike" dirty="0">
                          <a:effectLst/>
                        </a:rPr>
                      </a:br>
                      <a:r>
                        <a:rPr lang="en-US" sz="800" u="none" strike="noStrike" dirty="0">
                          <a:effectLst/>
                        </a:rPr>
                        <a:t>★</a:t>
                      </a:r>
                      <a:r>
                        <a:rPr lang="zh-CN" altLang="en-US" sz="800" u="none" strike="noStrike" dirty="0">
                          <a:effectLst/>
                        </a:rPr>
                        <a:t>数据验证（</a:t>
                      </a:r>
                      <a:r>
                        <a:rPr lang="en-US" sz="800" u="none" strike="noStrike" dirty="0">
                          <a:effectLst/>
                        </a:rPr>
                        <a:t>data validation）</a:t>
                      </a:r>
                      <a:br>
                        <a:rPr lang="en-US" sz="800" u="none" strike="noStrike" dirty="0">
                          <a:effectLst/>
                        </a:rPr>
                      </a:br>
                      <a:r>
                        <a:rPr lang="en-US" sz="800" u="none" strike="noStrike" dirty="0">
                          <a:effectLst/>
                        </a:rPr>
                        <a:t>★</a:t>
                      </a:r>
                      <a:r>
                        <a:rPr lang="zh-CN" altLang="en-US" sz="800" u="none" strike="noStrike" dirty="0">
                          <a:effectLst/>
                        </a:rPr>
                        <a:t>容灾备份（</a:t>
                      </a:r>
                      <a:r>
                        <a:rPr lang="en-US" sz="800" u="none" strike="noStrike" dirty="0">
                          <a:effectLst/>
                        </a:rPr>
                        <a:t>Disaster recovery backup）</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47769051"/>
                  </a:ext>
                </a:extLst>
              </a:tr>
              <a:tr h="469557">
                <a:tc>
                  <a:txBody>
                    <a:bodyPr/>
                    <a:lstStyle/>
                    <a:p>
                      <a:pPr algn="ctr" fontAlgn="ctr"/>
                      <a:r>
                        <a:rPr lang="zh-CN" altLang="en-US" sz="800" b="1" u="none" strike="noStrike" dirty="0">
                          <a:effectLst/>
                        </a:rPr>
                        <a:t>第三方服务域</a:t>
                      </a:r>
                      <a:br>
                        <a:rPr lang="zh-CN" altLang="en-US" sz="800" b="1" u="none" strike="noStrike" dirty="0">
                          <a:effectLst/>
                        </a:rPr>
                      </a:br>
                      <a:r>
                        <a:rPr lang="zh-CN" altLang="en-US" sz="800" b="1" u="none" strike="noStrike" dirty="0">
                          <a:effectLst/>
                        </a:rPr>
                        <a:t>（</a:t>
                      </a:r>
                      <a:r>
                        <a:rPr lang="en-US" sz="800" b="1" u="none" strike="noStrike" dirty="0">
                          <a:effectLst/>
                        </a:rPr>
                        <a:t>Third party service domain）</a:t>
                      </a:r>
                      <a:endParaRPr lang="en-US" sz="800" b="1"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l" fontAlgn="ctr"/>
                      <a:r>
                        <a:rPr lang="zh-CN" altLang="en-US" sz="800" u="none" strike="noStrike" dirty="0">
                          <a:effectLst/>
                        </a:rPr>
                        <a:t>短信网关服务器</a:t>
                      </a:r>
                      <a:br>
                        <a:rPr lang="zh-CN" altLang="en-US" sz="800" u="none" strike="noStrike" dirty="0">
                          <a:effectLst/>
                        </a:rPr>
                      </a:br>
                      <a:r>
                        <a:rPr lang="zh-CN" altLang="en-US" sz="800" u="none" strike="noStrike" dirty="0">
                          <a:effectLst/>
                        </a:rPr>
                        <a:t>（</a:t>
                      </a:r>
                      <a:r>
                        <a:rPr lang="en-US" sz="800" u="none" strike="noStrike" dirty="0">
                          <a:effectLst/>
                        </a:rPr>
                        <a:t>MS gateway）</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tc>
                  <a:txBody>
                    <a:bodyPr/>
                    <a:lstStyle/>
                    <a:p>
                      <a:pPr algn="l" fontAlgn="ctr"/>
                      <a:r>
                        <a:rPr lang="zh-CN" altLang="en-US" sz="800" u="none" strike="noStrike" dirty="0">
                          <a:effectLst/>
                        </a:rPr>
                        <a:t>外存</a:t>
                      </a:r>
                      <a:br>
                        <a:rPr lang="zh-CN" altLang="en-US" sz="800" u="none" strike="noStrike" dirty="0">
                          <a:effectLst/>
                        </a:rPr>
                      </a:br>
                      <a:r>
                        <a:rPr lang="zh-CN" altLang="en-US" sz="800" u="none" strike="noStrike" dirty="0">
                          <a:effectLst/>
                        </a:rPr>
                        <a:t>（</a:t>
                      </a:r>
                      <a:r>
                        <a:rPr lang="en-US" sz="800" u="none" strike="noStrike" dirty="0">
                          <a:effectLst/>
                        </a:rPr>
                        <a:t>external memory）</a:t>
                      </a:r>
                      <a:br>
                        <a:rPr lang="en-US" sz="800" u="none" strike="noStrike" dirty="0">
                          <a:effectLst/>
                        </a:rPr>
                      </a:br>
                      <a:r>
                        <a:rPr lang="zh-CN" altLang="en-US" sz="800" u="none" strike="noStrike" dirty="0">
                          <a:effectLst/>
                        </a:rPr>
                        <a:t>内存（</a:t>
                      </a:r>
                      <a:r>
                        <a:rPr lang="en-US" sz="800" u="none" strike="noStrike" dirty="0">
                          <a:effectLst/>
                        </a:rPr>
                        <a:t>Memory）</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tc>
                  <a:txBody>
                    <a:bodyPr/>
                    <a:lstStyle/>
                    <a:p>
                      <a:pPr algn="l" fontAlgn="ctr"/>
                      <a:r>
                        <a:rPr lang="zh-CN" altLang="en-US" sz="800" u="none" strike="noStrike" dirty="0">
                          <a:effectLst/>
                        </a:rPr>
                        <a:t>字段值（</a:t>
                      </a:r>
                      <a:r>
                        <a:rPr lang="en-US" sz="800" u="none" strike="noStrike" dirty="0">
                          <a:effectLst/>
                        </a:rPr>
                        <a:t>field value）</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tc>
                  <a:txBody>
                    <a:bodyPr/>
                    <a:lstStyle/>
                    <a:p>
                      <a:pPr algn="l" fontAlgn="ctr"/>
                      <a:r>
                        <a:rPr lang="zh-CN" altLang="en-US" sz="800" u="none" strike="noStrike" dirty="0">
                          <a:effectLst/>
                        </a:rPr>
                        <a:t>★结构化（</a:t>
                      </a:r>
                      <a:r>
                        <a:rPr lang="en-US" sz="800" u="none" strike="noStrike" dirty="0">
                          <a:effectLst/>
                        </a:rPr>
                        <a:t>Structural）</a:t>
                      </a:r>
                      <a:br>
                        <a:rPr lang="en-US" sz="800" u="none" strike="noStrike" dirty="0">
                          <a:effectLst/>
                        </a:rPr>
                      </a:br>
                      <a:r>
                        <a:rPr lang="en-US" sz="800" u="none" strike="noStrike" dirty="0">
                          <a:effectLst/>
                        </a:rPr>
                        <a:t>★</a:t>
                      </a:r>
                      <a:r>
                        <a:rPr lang="zh-CN" altLang="en-US" sz="800" u="none" strike="noStrike" dirty="0">
                          <a:effectLst/>
                        </a:rPr>
                        <a:t>实时数据（</a:t>
                      </a:r>
                      <a:r>
                        <a:rPr lang="en-US" sz="800" u="none" strike="noStrike" dirty="0">
                          <a:effectLst/>
                        </a:rPr>
                        <a:t>Real time）</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tc>
                  <a:txBody>
                    <a:bodyPr/>
                    <a:lstStyle/>
                    <a:p>
                      <a:pPr algn="l" fontAlgn="ctr"/>
                      <a:r>
                        <a:rPr lang="zh-CN" altLang="en-US" sz="800" u="none" strike="noStrike" dirty="0">
                          <a:effectLst/>
                        </a:rPr>
                        <a:t>★机密性</a:t>
                      </a:r>
                      <a:r>
                        <a:rPr lang="en-US" sz="800" u="none" strike="noStrike" dirty="0">
                          <a:effectLst/>
                        </a:rPr>
                        <a:t>Confidentiality</a:t>
                      </a:r>
                      <a:br>
                        <a:rPr lang="en-US" sz="800" u="none" strike="noStrike" dirty="0">
                          <a:effectLst/>
                        </a:rPr>
                      </a:br>
                      <a:r>
                        <a:rPr lang="en-US" sz="800" u="none" strike="noStrike" dirty="0">
                          <a:effectLst/>
                        </a:rPr>
                        <a:t>★</a:t>
                      </a:r>
                      <a:r>
                        <a:rPr lang="zh-CN" altLang="en-US" sz="800" u="none" strike="noStrike" dirty="0">
                          <a:effectLst/>
                        </a:rPr>
                        <a:t>完整性</a:t>
                      </a:r>
                      <a:r>
                        <a:rPr lang="en-US" sz="800" u="none" strike="noStrike" dirty="0">
                          <a:effectLst/>
                        </a:rPr>
                        <a:t>Integrity</a:t>
                      </a:r>
                      <a:br>
                        <a:rPr lang="en-US" sz="800" u="none" strike="noStrike" dirty="0">
                          <a:effectLst/>
                        </a:rPr>
                      </a:br>
                      <a:r>
                        <a:rPr lang="en-US" sz="800" u="none" strike="noStrike" dirty="0">
                          <a:effectLst/>
                        </a:rPr>
                        <a:t>★</a:t>
                      </a:r>
                      <a:r>
                        <a:rPr lang="zh-CN" altLang="en-US" sz="800" u="none" strike="noStrike" dirty="0">
                          <a:effectLst/>
                        </a:rPr>
                        <a:t>可用性</a:t>
                      </a:r>
                      <a:r>
                        <a:rPr lang="en-US" sz="800" u="none" strike="noStrike" dirty="0">
                          <a:effectLst/>
                        </a:rPr>
                        <a:t>available</a:t>
                      </a:r>
                      <a:br>
                        <a:rPr lang="en-US" sz="800" u="none" strike="noStrike" dirty="0">
                          <a:effectLst/>
                        </a:rPr>
                      </a:br>
                      <a:r>
                        <a:rPr lang="en-US" sz="800" u="none" strike="noStrike" dirty="0">
                          <a:effectLst/>
                        </a:rPr>
                        <a:t>★</a:t>
                      </a:r>
                      <a:r>
                        <a:rPr lang="zh-CN" altLang="en-US" sz="800" u="none" strike="noStrike" dirty="0">
                          <a:effectLst/>
                        </a:rPr>
                        <a:t>抗抵赖性（</a:t>
                      </a:r>
                      <a:r>
                        <a:rPr lang="en-US" sz="800" u="none" strike="noStrike" dirty="0">
                          <a:effectLst/>
                        </a:rPr>
                        <a:t>Non repudiation）</a:t>
                      </a:r>
                      <a:br>
                        <a:rPr lang="en-US" sz="800" u="none" strike="noStrike" dirty="0">
                          <a:effectLst/>
                        </a:rPr>
                      </a:br>
                      <a:r>
                        <a:rPr lang="en-US" sz="800" u="none" strike="noStrike" dirty="0">
                          <a:effectLst/>
                        </a:rPr>
                        <a:t>★</a:t>
                      </a:r>
                      <a:r>
                        <a:rPr lang="zh-CN" altLang="en-US" sz="800" u="none" strike="noStrike" dirty="0">
                          <a:effectLst/>
                        </a:rPr>
                        <a:t>真实性（</a:t>
                      </a:r>
                      <a:r>
                        <a:rPr lang="en-US" sz="800" u="none" strike="noStrike" dirty="0">
                          <a:effectLst/>
                        </a:rPr>
                        <a:t>Authenticity）</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tc>
                  <a:txBody>
                    <a:bodyPr/>
                    <a:lstStyle/>
                    <a:p>
                      <a:pPr algn="l" fontAlgn="ctr"/>
                      <a:r>
                        <a:rPr lang="zh-CN" altLang="en-US" sz="800" u="none" strike="noStrike" dirty="0">
                          <a:effectLst/>
                        </a:rPr>
                        <a:t>★身份伪造（</a:t>
                      </a:r>
                      <a:r>
                        <a:rPr lang="en-US" sz="800" u="none" strike="noStrike" dirty="0">
                          <a:effectLst/>
                        </a:rPr>
                        <a:t>Identity forgery）</a:t>
                      </a:r>
                      <a:br>
                        <a:rPr lang="en-US" sz="800" u="none" strike="noStrike" dirty="0">
                          <a:effectLst/>
                        </a:rPr>
                      </a:br>
                      <a:r>
                        <a:rPr lang="en-US" sz="800" u="none" strike="noStrike" dirty="0">
                          <a:effectLst/>
                        </a:rPr>
                        <a:t>★</a:t>
                      </a:r>
                      <a:r>
                        <a:rPr lang="zh-CN" altLang="en-US" sz="800" u="none" strike="noStrike" dirty="0">
                          <a:effectLst/>
                        </a:rPr>
                        <a:t>构造虚假认证请求（</a:t>
                      </a:r>
                      <a:r>
                        <a:rPr lang="en-US" sz="800" u="none" strike="noStrike" dirty="0">
                          <a:effectLst/>
                        </a:rPr>
                        <a:t>Construct false authentication requests）</a:t>
                      </a:r>
                      <a:br>
                        <a:rPr lang="en-US" sz="800" u="none" strike="noStrike" dirty="0">
                          <a:effectLst/>
                        </a:rPr>
                      </a:br>
                      <a:r>
                        <a:rPr lang="en-US" sz="800" u="none" strike="noStrike" dirty="0">
                          <a:effectLst/>
                        </a:rPr>
                        <a:t>★</a:t>
                      </a:r>
                      <a:r>
                        <a:rPr lang="zh-CN" altLang="en-US" sz="800" u="none" strike="noStrike" dirty="0">
                          <a:effectLst/>
                        </a:rPr>
                        <a:t>劫持（</a:t>
                      </a:r>
                      <a:r>
                        <a:rPr lang="en-US" sz="800" u="none" strike="noStrike" dirty="0">
                          <a:effectLst/>
                        </a:rPr>
                        <a:t>hijack）</a:t>
                      </a:r>
                      <a:br>
                        <a:rPr lang="en-US" sz="800" u="none" strike="noStrike" dirty="0">
                          <a:effectLst/>
                        </a:rPr>
                      </a:br>
                      <a:r>
                        <a:rPr lang="en-US" sz="800" u="none" strike="noStrike" dirty="0">
                          <a:effectLst/>
                        </a:rPr>
                        <a:t>★</a:t>
                      </a:r>
                      <a:r>
                        <a:rPr lang="zh-CN" altLang="en-US" sz="800" u="none" strike="noStrike" dirty="0">
                          <a:effectLst/>
                        </a:rPr>
                        <a:t>响应虚假请求（</a:t>
                      </a:r>
                      <a:r>
                        <a:rPr lang="en-US" sz="800" u="none" strike="noStrike" dirty="0">
                          <a:effectLst/>
                        </a:rPr>
                        <a:t>Responding to false requests）</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00"/>
                    </a:solidFill>
                  </a:tcPr>
                </a:tc>
                <a:tc>
                  <a:txBody>
                    <a:bodyPr/>
                    <a:lstStyle/>
                    <a:p>
                      <a:pPr algn="l" fontAlgn="ctr"/>
                      <a:r>
                        <a:rPr lang="zh-CN" altLang="en-US" sz="800" u="none" strike="noStrike" dirty="0">
                          <a:effectLst/>
                        </a:rPr>
                        <a:t>★零信任机制（</a:t>
                      </a:r>
                      <a:r>
                        <a:rPr lang="en-US" sz="800" u="none" strike="noStrike" dirty="0">
                          <a:effectLst/>
                        </a:rPr>
                        <a:t>Zero trust mechanism）</a:t>
                      </a:r>
                      <a:br>
                        <a:rPr lang="en-US" sz="800" u="none" strike="noStrike" dirty="0">
                          <a:effectLst/>
                        </a:rPr>
                      </a:br>
                      <a:r>
                        <a:rPr lang="en-US" sz="800" u="none" strike="noStrike" dirty="0">
                          <a:effectLst/>
                        </a:rPr>
                        <a:t>★</a:t>
                      </a:r>
                      <a:r>
                        <a:rPr lang="zh-CN" altLang="en-US" sz="800" u="none" strike="noStrike" dirty="0">
                          <a:effectLst/>
                        </a:rPr>
                        <a:t>多因素身份认证（</a:t>
                      </a:r>
                      <a:r>
                        <a:rPr lang="en-US" sz="800" u="none" strike="noStrike" dirty="0">
                          <a:effectLst/>
                        </a:rPr>
                        <a:t>Multi factor identity authentication）</a:t>
                      </a:r>
                      <a:br>
                        <a:rPr lang="en-US" sz="800" u="none" strike="noStrike" dirty="0">
                          <a:effectLst/>
                        </a:rPr>
                      </a:br>
                      <a:r>
                        <a:rPr lang="en-US" sz="800" u="none" strike="noStrike" dirty="0">
                          <a:effectLst/>
                        </a:rPr>
                        <a:t>★</a:t>
                      </a:r>
                      <a:r>
                        <a:rPr lang="zh-CN" altLang="en-US" sz="800" u="none" strike="noStrike" dirty="0">
                          <a:effectLst/>
                        </a:rPr>
                        <a:t>签名认证（</a:t>
                      </a:r>
                      <a:r>
                        <a:rPr lang="en-US" sz="800" u="none" strike="noStrike" dirty="0">
                          <a:effectLst/>
                        </a:rPr>
                        <a:t>Signature authentication）</a:t>
                      </a:r>
                      <a:endParaRPr lang="en-US" sz="800" b="0" i="0" u="none" strike="noStrike" dirty="0">
                        <a:solidFill>
                          <a:srgbClr val="000000"/>
                        </a:solidFill>
                        <a:effectLst/>
                        <a:latin typeface="仿宋" panose="02010609060101010101" pitchFamily="49" charset="-122"/>
                        <a:ea typeface="仿宋" panose="02010609060101010101" pitchFamily="49" charset="-122"/>
                      </a:endParaRPr>
                    </a:p>
                  </a:txBody>
                  <a:tcPr marL="3010" marR="3010" marT="301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00"/>
                    </a:solidFill>
                  </a:tcPr>
                </a:tc>
                <a:extLst>
                  <a:ext uri="{0D108BD9-81ED-4DB2-BD59-A6C34878D82A}">
                    <a16:rowId xmlns:a16="http://schemas.microsoft.com/office/drawing/2014/main" val="3683048365"/>
                  </a:ext>
                </a:extLst>
              </a:tr>
            </a:tbl>
          </a:graphicData>
        </a:graphic>
      </p:graphicFrame>
    </p:spTree>
    <p:extLst>
      <p:ext uri="{BB962C8B-B14F-4D97-AF65-F5344CB8AC3E}">
        <p14:creationId xmlns:p14="http://schemas.microsoft.com/office/powerpoint/2010/main" val="67664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5EF80C3C-7D85-4376-E589-8C4640932BCE}"/>
              </a:ext>
            </a:extLst>
          </p:cNvPr>
          <p:cNvSpPr/>
          <p:nvPr/>
        </p:nvSpPr>
        <p:spPr>
          <a:xfrm>
            <a:off x="1413892" y="1844824"/>
            <a:ext cx="9649071" cy="4544550"/>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vert="eaVert" rtlCol="0" anchor="t"/>
          <a:lstStyle/>
          <a:p>
            <a:pPr algn="ctr"/>
            <a:r>
              <a:rPr lang="zh-CN" altLang="en-US" b="1" dirty="0"/>
              <a:t>数据安全治理</a:t>
            </a:r>
            <a:endParaRPr lang="en-US" altLang="zh-CN" b="1" dirty="0"/>
          </a:p>
          <a:p>
            <a:pPr algn="ctr"/>
            <a:r>
              <a:rPr lang="en-US" altLang="zh-CN" b="1" dirty="0"/>
              <a:t>Data security governance</a:t>
            </a:r>
            <a:endParaRPr lang="zh-CN" altLang="en-US" b="1" dirty="0"/>
          </a:p>
        </p:txBody>
      </p:sp>
      <p:sp>
        <p:nvSpPr>
          <p:cNvPr id="25" name="矩形 24">
            <a:extLst>
              <a:ext uri="{FF2B5EF4-FFF2-40B4-BE49-F238E27FC236}">
                <a16:creationId xmlns:a16="http://schemas.microsoft.com/office/drawing/2014/main" id="{207DD7C7-0395-3553-F019-BEF685CAE542}"/>
              </a:ext>
            </a:extLst>
          </p:cNvPr>
          <p:cNvSpPr/>
          <p:nvPr/>
        </p:nvSpPr>
        <p:spPr>
          <a:xfrm>
            <a:off x="3042274" y="1924878"/>
            <a:ext cx="7156594" cy="4381219"/>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t"/>
          <a:lstStyle/>
          <a:p>
            <a:pPr algn="ctr"/>
            <a:r>
              <a:rPr lang="zh-CN" altLang="en-US" b="1" dirty="0"/>
              <a:t>数据安全评估</a:t>
            </a:r>
            <a:endParaRPr lang="en-US" altLang="zh-CN" b="1" dirty="0"/>
          </a:p>
          <a:p>
            <a:pPr algn="ctr"/>
            <a:r>
              <a:rPr lang="en-US" altLang="zh-CN" b="1" dirty="0">
                <a:effectLst/>
                <a:latin typeface="Segoe UI Web (West European)"/>
              </a:rPr>
              <a:t>Data security assessment</a:t>
            </a:r>
            <a:endParaRPr lang="zh-CN" altLang="en-US" b="1" dirty="0"/>
          </a:p>
        </p:txBody>
      </p:sp>
      <p:sp>
        <p:nvSpPr>
          <p:cNvPr id="2" name="标题 1">
            <a:extLst>
              <a:ext uri="{FF2B5EF4-FFF2-40B4-BE49-F238E27FC236}">
                <a16:creationId xmlns:a16="http://schemas.microsoft.com/office/drawing/2014/main" id="{089FE574-9BD8-9593-00C7-B7BAD571E670}"/>
              </a:ext>
            </a:extLst>
          </p:cNvPr>
          <p:cNvSpPr>
            <a:spLocks noGrp="1"/>
          </p:cNvSpPr>
          <p:nvPr>
            <p:ph type="title"/>
          </p:nvPr>
        </p:nvSpPr>
        <p:spPr/>
        <p:txBody>
          <a:bodyPr/>
          <a:lstStyle/>
          <a:p>
            <a:r>
              <a:rPr lang="zh-CN" altLang="en-US" dirty="0"/>
              <a:t>基于数据的威胁建模接口描述</a:t>
            </a:r>
          </a:p>
        </p:txBody>
      </p:sp>
      <p:sp>
        <p:nvSpPr>
          <p:cNvPr id="5" name="矩形 4">
            <a:extLst>
              <a:ext uri="{FF2B5EF4-FFF2-40B4-BE49-F238E27FC236}">
                <a16:creationId xmlns:a16="http://schemas.microsoft.com/office/drawing/2014/main" id="{1816D625-3F8B-10EF-E362-3D0E8F703507}"/>
              </a:ext>
            </a:extLst>
          </p:cNvPr>
          <p:cNvSpPr/>
          <p:nvPr/>
        </p:nvSpPr>
        <p:spPr>
          <a:xfrm>
            <a:off x="3214092" y="2212910"/>
            <a:ext cx="6120680" cy="3829138"/>
          </a:xfrm>
          <a:prstGeom prst="rect">
            <a:avLst/>
          </a:prstGeom>
        </p:spPr>
        <p:style>
          <a:lnRef idx="1">
            <a:schemeClr val="accent1"/>
          </a:lnRef>
          <a:fillRef idx="2">
            <a:schemeClr val="accent1"/>
          </a:fillRef>
          <a:effectRef idx="1">
            <a:schemeClr val="accent1"/>
          </a:effectRef>
          <a:fontRef idx="minor">
            <a:schemeClr val="dk1"/>
          </a:fontRef>
        </p:style>
        <p:txBody>
          <a:bodyPr vert="eaVert" rtlCol="0" anchor="b"/>
          <a:lstStyle/>
          <a:p>
            <a:pPr algn="ctr"/>
            <a:r>
              <a:rPr lang="zh-CN" altLang="en-US" b="1" dirty="0"/>
              <a:t>威胁模型</a:t>
            </a:r>
            <a:endParaRPr lang="en-US" altLang="zh-CN" b="1" dirty="0"/>
          </a:p>
          <a:p>
            <a:pPr algn="ctr"/>
            <a:r>
              <a:rPr lang="en-US" altLang="zh-CN" b="1" dirty="0">
                <a:effectLst/>
                <a:latin typeface="Segoe UI Web (West European)"/>
              </a:rPr>
              <a:t>Threat model</a:t>
            </a:r>
          </a:p>
        </p:txBody>
      </p:sp>
      <p:sp>
        <p:nvSpPr>
          <p:cNvPr id="6" name="矩形: 圆角 5">
            <a:extLst>
              <a:ext uri="{FF2B5EF4-FFF2-40B4-BE49-F238E27FC236}">
                <a16:creationId xmlns:a16="http://schemas.microsoft.com/office/drawing/2014/main" id="{F746B35A-0E65-8404-914C-C32A71E1916B}"/>
              </a:ext>
            </a:extLst>
          </p:cNvPr>
          <p:cNvSpPr/>
          <p:nvPr/>
        </p:nvSpPr>
        <p:spPr>
          <a:xfrm>
            <a:off x="5734372" y="3716023"/>
            <a:ext cx="3528392" cy="2254017"/>
          </a:xfrm>
          <a:prstGeom prst="roundRect">
            <a:avLst>
              <a:gd name="adj" fmla="val 4860"/>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zh-CN" altLang="en-US" sz="1400" b="1" dirty="0"/>
              <a:t>对抗手段</a:t>
            </a:r>
            <a:endParaRPr lang="en-US" altLang="zh-CN" sz="1400" b="1" dirty="0"/>
          </a:p>
          <a:p>
            <a:pPr algn="ctr"/>
            <a:r>
              <a:rPr lang="en-US" altLang="zh-CN" sz="1400" b="1" u="none" strike="noStrike" dirty="0">
                <a:effectLst/>
              </a:rPr>
              <a:t>Adversarial measures</a:t>
            </a:r>
            <a:endParaRPr lang="zh-CN" altLang="en-US" sz="1400" b="1" dirty="0"/>
          </a:p>
        </p:txBody>
      </p:sp>
      <p:sp>
        <p:nvSpPr>
          <p:cNvPr id="10" name="矩形 9">
            <a:extLst>
              <a:ext uri="{FF2B5EF4-FFF2-40B4-BE49-F238E27FC236}">
                <a16:creationId xmlns:a16="http://schemas.microsoft.com/office/drawing/2014/main" id="{611A55CA-F318-80EE-8238-53908DE94B33}"/>
              </a:ext>
            </a:extLst>
          </p:cNvPr>
          <p:cNvSpPr/>
          <p:nvPr/>
        </p:nvSpPr>
        <p:spPr>
          <a:xfrm>
            <a:off x="5790912" y="4244463"/>
            <a:ext cx="1431944" cy="568043"/>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t>网络安全等级保护</a:t>
            </a:r>
            <a:endParaRPr lang="en-US" altLang="zh-CN" sz="1200" b="1" dirty="0"/>
          </a:p>
          <a:p>
            <a:pPr algn="ctr"/>
            <a:r>
              <a:rPr lang="en-US" altLang="zh-CN" sz="1200" dirty="0">
                <a:effectLst/>
                <a:latin typeface="Segoe UI Web (West European)"/>
              </a:rPr>
              <a:t>Classified cyber security protection</a:t>
            </a:r>
          </a:p>
        </p:txBody>
      </p:sp>
      <p:sp>
        <p:nvSpPr>
          <p:cNvPr id="12" name="矩形 11">
            <a:extLst>
              <a:ext uri="{FF2B5EF4-FFF2-40B4-BE49-F238E27FC236}">
                <a16:creationId xmlns:a16="http://schemas.microsoft.com/office/drawing/2014/main" id="{382A5C05-C0D2-9511-BB6B-D07C23415E84}"/>
              </a:ext>
            </a:extLst>
          </p:cNvPr>
          <p:cNvSpPr/>
          <p:nvPr/>
        </p:nvSpPr>
        <p:spPr>
          <a:xfrm>
            <a:off x="7750596" y="5482249"/>
            <a:ext cx="1296144" cy="432048"/>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dirty="0"/>
              <a:t>ISO/IEC 27001</a:t>
            </a:r>
            <a:r>
              <a:rPr lang="zh-CN" altLang="en-US" sz="1200" b="1" dirty="0"/>
              <a:t>：</a:t>
            </a:r>
            <a:r>
              <a:rPr lang="en-US" altLang="zh-CN" sz="1200" b="1" dirty="0"/>
              <a:t>2022</a:t>
            </a:r>
            <a:endParaRPr lang="zh-CN" altLang="en-US" sz="1200" b="1" dirty="0"/>
          </a:p>
        </p:txBody>
      </p:sp>
      <p:sp>
        <p:nvSpPr>
          <p:cNvPr id="13" name="矩形 12">
            <a:extLst>
              <a:ext uri="{FF2B5EF4-FFF2-40B4-BE49-F238E27FC236}">
                <a16:creationId xmlns:a16="http://schemas.microsoft.com/office/drawing/2014/main" id="{85CFFF8E-75EC-4F09-48D0-CAC9D8ECBA51}"/>
              </a:ext>
            </a:extLst>
          </p:cNvPr>
          <p:cNvSpPr/>
          <p:nvPr/>
        </p:nvSpPr>
        <p:spPr>
          <a:xfrm>
            <a:off x="5790912" y="4845035"/>
            <a:ext cx="3255828" cy="610873"/>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t>关键信息基础设施保护基本要求</a:t>
            </a:r>
            <a:endParaRPr lang="en-US" altLang="zh-CN" sz="1200" b="1" dirty="0"/>
          </a:p>
          <a:p>
            <a:pPr algn="ctr"/>
            <a:r>
              <a:rPr lang="en-US" altLang="zh-CN" sz="1200" b="1" dirty="0"/>
              <a:t>Cybersecurity requirements for critical information infrastructure protection</a:t>
            </a:r>
            <a:endParaRPr lang="zh-CN" altLang="en-US" sz="1200" b="1" dirty="0"/>
          </a:p>
        </p:txBody>
      </p:sp>
      <p:sp>
        <p:nvSpPr>
          <p:cNvPr id="14" name="矩形 13">
            <a:extLst>
              <a:ext uri="{FF2B5EF4-FFF2-40B4-BE49-F238E27FC236}">
                <a16:creationId xmlns:a16="http://schemas.microsoft.com/office/drawing/2014/main" id="{86925105-3532-C75A-9F5E-B89893AF2FAE}"/>
              </a:ext>
            </a:extLst>
          </p:cNvPr>
          <p:cNvSpPr/>
          <p:nvPr/>
        </p:nvSpPr>
        <p:spPr>
          <a:xfrm>
            <a:off x="5790912" y="5482249"/>
            <a:ext cx="1959684" cy="432048"/>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t>数据安全保护</a:t>
            </a:r>
            <a:endParaRPr lang="en-US" altLang="zh-CN" sz="1200" b="1" dirty="0"/>
          </a:p>
          <a:p>
            <a:pPr algn="ctr"/>
            <a:r>
              <a:rPr lang="en-US" altLang="zh-CN" sz="1200" dirty="0">
                <a:effectLst/>
                <a:latin typeface="Segoe UI Web (West European)"/>
              </a:rPr>
              <a:t>Data security protection</a:t>
            </a:r>
          </a:p>
        </p:txBody>
      </p:sp>
      <p:sp>
        <p:nvSpPr>
          <p:cNvPr id="15" name="矩形: 圆角 14">
            <a:extLst>
              <a:ext uri="{FF2B5EF4-FFF2-40B4-BE49-F238E27FC236}">
                <a16:creationId xmlns:a16="http://schemas.microsoft.com/office/drawing/2014/main" id="{631383E6-2B68-4C27-43FB-BEC4D906E4F1}"/>
              </a:ext>
            </a:extLst>
          </p:cNvPr>
          <p:cNvSpPr/>
          <p:nvPr/>
        </p:nvSpPr>
        <p:spPr>
          <a:xfrm>
            <a:off x="5734372" y="2301012"/>
            <a:ext cx="3528392" cy="1364771"/>
          </a:xfrm>
          <a:prstGeom prst="roundRect">
            <a:avLst>
              <a:gd name="adj" fmla="val 3549"/>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zh-CN" altLang="en-US" sz="1400" b="1" dirty="0"/>
              <a:t>攻击向量描述</a:t>
            </a:r>
            <a:endParaRPr lang="en-US" altLang="zh-CN" sz="1400" b="1" dirty="0"/>
          </a:p>
          <a:p>
            <a:pPr algn="ctr"/>
            <a:r>
              <a:rPr lang="en-US" altLang="zh-CN" sz="1400" b="1" dirty="0">
                <a:effectLst/>
                <a:latin typeface="Segoe UI Web (West European)"/>
              </a:rPr>
              <a:t>Description of the attack vector</a:t>
            </a:r>
          </a:p>
        </p:txBody>
      </p:sp>
      <p:sp>
        <p:nvSpPr>
          <p:cNvPr id="17" name="矩形 16">
            <a:extLst>
              <a:ext uri="{FF2B5EF4-FFF2-40B4-BE49-F238E27FC236}">
                <a16:creationId xmlns:a16="http://schemas.microsoft.com/office/drawing/2014/main" id="{6DAEFD44-E2B3-5983-249C-99AC112583C1}"/>
              </a:ext>
            </a:extLst>
          </p:cNvPr>
          <p:cNvSpPr/>
          <p:nvPr/>
        </p:nvSpPr>
        <p:spPr>
          <a:xfrm>
            <a:off x="5790912" y="2808030"/>
            <a:ext cx="751015" cy="382363"/>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dirty="0"/>
              <a:t>ATT/CK</a:t>
            </a:r>
            <a:endParaRPr lang="zh-CN" altLang="en-US" sz="1200" b="1" dirty="0"/>
          </a:p>
        </p:txBody>
      </p:sp>
      <p:sp>
        <p:nvSpPr>
          <p:cNvPr id="19" name="矩形 18">
            <a:extLst>
              <a:ext uri="{FF2B5EF4-FFF2-40B4-BE49-F238E27FC236}">
                <a16:creationId xmlns:a16="http://schemas.microsoft.com/office/drawing/2014/main" id="{ABE96C98-88CD-B613-4D9D-D339D8C3C815}"/>
              </a:ext>
            </a:extLst>
          </p:cNvPr>
          <p:cNvSpPr/>
          <p:nvPr/>
        </p:nvSpPr>
        <p:spPr>
          <a:xfrm>
            <a:off x="6572293" y="2808030"/>
            <a:ext cx="1466335" cy="370853"/>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dirty="0"/>
              <a:t>OWASP Top 10</a:t>
            </a:r>
            <a:endParaRPr lang="zh-CN" altLang="en-US" sz="1200" b="1" dirty="0"/>
          </a:p>
        </p:txBody>
      </p:sp>
      <p:sp>
        <p:nvSpPr>
          <p:cNvPr id="20" name="矩形 19">
            <a:extLst>
              <a:ext uri="{FF2B5EF4-FFF2-40B4-BE49-F238E27FC236}">
                <a16:creationId xmlns:a16="http://schemas.microsoft.com/office/drawing/2014/main" id="{017ED354-74FB-3BAD-0475-5863FF7908DB}"/>
              </a:ext>
            </a:extLst>
          </p:cNvPr>
          <p:cNvSpPr/>
          <p:nvPr/>
        </p:nvSpPr>
        <p:spPr>
          <a:xfrm>
            <a:off x="5790912" y="3222923"/>
            <a:ext cx="646145" cy="370853"/>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dirty="0"/>
              <a:t>CNVD</a:t>
            </a:r>
            <a:endParaRPr lang="zh-CN" altLang="en-US" sz="1200" b="1" dirty="0"/>
          </a:p>
        </p:txBody>
      </p:sp>
      <p:sp>
        <p:nvSpPr>
          <p:cNvPr id="21" name="矩形 20">
            <a:extLst>
              <a:ext uri="{FF2B5EF4-FFF2-40B4-BE49-F238E27FC236}">
                <a16:creationId xmlns:a16="http://schemas.microsoft.com/office/drawing/2014/main" id="{7A24A364-5ADC-A4E6-4A6C-0882248BB955}"/>
              </a:ext>
            </a:extLst>
          </p:cNvPr>
          <p:cNvSpPr/>
          <p:nvPr/>
        </p:nvSpPr>
        <p:spPr>
          <a:xfrm>
            <a:off x="6457884" y="3216678"/>
            <a:ext cx="1580744" cy="370853"/>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t>威胁情报</a:t>
            </a:r>
            <a:endParaRPr lang="en-US" altLang="zh-CN" sz="1200" b="1" dirty="0"/>
          </a:p>
          <a:p>
            <a:pPr algn="ctr"/>
            <a:r>
              <a:rPr lang="en-US" altLang="zh-CN" sz="1200" b="1" dirty="0">
                <a:effectLst/>
                <a:latin typeface="Segoe UI Web (West European)"/>
              </a:rPr>
              <a:t>Threat intelligence</a:t>
            </a:r>
          </a:p>
        </p:txBody>
      </p:sp>
      <p:sp>
        <p:nvSpPr>
          <p:cNvPr id="22" name="矩形 21">
            <a:extLst>
              <a:ext uri="{FF2B5EF4-FFF2-40B4-BE49-F238E27FC236}">
                <a16:creationId xmlns:a16="http://schemas.microsoft.com/office/drawing/2014/main" id="{E90A0D37-C28B-3DD8-DE74-3097B6DB0030}"/>
              </a:ext>
            </a:extLst>
          </p:cNvPr>
          <p:cNvSpPr/>
          <p:nvPr/>
        </p:nvSpPr>
        <p:spPr>
          <a:xfrm>
            <a:off x="8068994" y="2808030"/>
            <a:ext cx="1138385" cy="785746"/>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t>安全事件通报</a:t>
            </a:r>
            <a:endParaRPr lang="en-US" altLang="zh-CN" sz="1200" b="1" dirty="0"/>
          </a:p>
          <a:p>
            <a:pPr algn="ctr"/>
            <a:r>
              <a:rPr lang="en-US" altLang="zh-CN" sz="1200" b="1" dirty="0">
                <a:effectLst/>
                <a:latin typeface="Segoe UI Web (West European)"/>
              </a:rPr>
              <a:t>Security incident notification</a:t>
            </a:r>
          </a:p>
        </p:txBody>
      </p:sp>
      <p:sp>
        <p:nvSpPr>
          <p:cNvPr id="23" name="矩形: 圆角 22">
            <a:extLst>
              <a:ext uri="{FF2B5EF4-FFF2-40B4-BE49-F238E27FC236}">
                <a16:creationId xmlns:a16="http://schemas.microsoft.com/office/drawing/2014/main" id="{5155E6C7-8FD5-45BE-0F87-E5F64FEF907B}"/>
              </a:ext>
            </a:extLst>
          </p:cNvPr>
          <p:cNvSpPr/>
          <p:nvPr/>
        </p:nvSpPr>
        <p:spPr>
          <a:xfrm>
            <a:off x="3941783" y="2287172"/>
            <a:ext cx="1727990" cy="3682867"/>
          </a:xfrm>
          <a:prstGeom prst="roundRect">
            <a:avLst>
              <a:gd name="adj" fmla="val 626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b="1" dirty="0"/>
              <a:t>威胁分析</a:t>
            </a:r>
            <a:endParaRPr lang="en-US" altLang="zh-CN" sz="1600" b="1" dirty="0"/>
          </a:p>
          <a:p>
            <a:pPr algn="ctr"/>
            <a:r>
              <a:rPr lang="en-US" altLang="zh-CN" sz="1600" b="1" dirty="0"/>
              <a:t>Threat Analysis</a:t>
            </a:r>
            <a:endParaRPr lang="zh-CN" altLang="en-US" sz="1600" b="1" dirty="0"/>
          </a:p>
        </p:txBody>
      </p:sp>
      <p:sp>
        <p:nvSpPr>
          <p:cNvPr id="29" name="矩形 28">
            <a:extLst>
              <a:ext uri="{FF2B5EF4-FFF2-40B4-BE49-F238E27FC236}">
                <a16:creationId xmlns:a16="http://schemas.microsoft.com/office/drawing/2014/main" id="{447344D4-48A8-A7F5-9AD3-C75563F6D508}"/>
              </a:ext>
            </a:extLst>
          </p:cNvPr>
          <p:cNvSpPr/>
          <p:nvPr/>
        </p:nvSpPr>
        <p:spPr>
          <a:xfrm>
            <a:off x="1566124" y="1929287"/>
            <a:ext cx="1431944" cy="4376809"/>
          </a:xfrm>
          <a:prstGeom prst="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zh-CN" altLang="en-US" sz="1200" b="1" dirty="0"/>
              <a:t>数据安全事件管理</a:t>
            </a:r>
            <a:endParaRPr lang="en-US" altLang="zh-CN" sz="1200" b="1" dirty="0"/>
          </a:p>
          <a:p>
            <a:pPr algn="ctr"/>
            <a:r>
              <a:rPr lang="en-US" altLang="zh-CN" sz="1200" dirty="0">
                <a:effectLst/>
                <a:latin typeface="Segoe UI Web (West European)"/>
              </a:rPr>
              <a:t>Data security incident management</a:t>
            </a:r>
          </a:p>
        </p:txBody>
      </p:sp>
      <p:sp>
        <p:nvSpPr>
          <p:cNvPr id="30" name="矩形 29">
            <a:extLst>
              <a:ext uri="{FF2B5EF4-FFF2-40B4-BE49-F238E27FC236}">
                <a16:creationId xmlns:a16="http://schemas.microsoft.com/office/drawing/2014/main" id="{01643FE2-F0A1-567A-1B68-31F620C65563}"/>
              </a:ext>
            </a:extLst>
          </p:cNvPr>
          <p:cNvSpPr/>
          <p:nvPr/>
        </p:nvSpPr>
        <p:spPr>
          <a:xfrm>
            <a:off x="1612460" y="2932990"/>
            <a:ext cx="1343905" cy="3240360"/>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t>数据安全事件应急响应管理</a:t>
            </a:r>
            <a:endParaRPr lang="en-US" altLang="zh-CN" sz="1200" b="1" dirty="0"/>
          </a:p>
          <a:p>
            <a:pPr algn="ctr"/>
            <a:r>
              <a:rPr lang="en-US" altLang="zh-CN" sz="1200" dirty="0">
                <a:effectLst/>
                <a:latin typeface="Segoe UI Web (West European)"/>
              </a:rPr>
              <a:t>Emergency response management for data security incidents</a:t>
            </a:r>
          </a:p>
        </p:txBody>
      </p:sp>
      <p:sp>
        <p:nvSpPr>
          <p:cNvPr id="31" name="矩形 30">
            <a:extLst>
              <a:ext uri="{FF2B5EF4-FFF2-40B4-BE49-F238E27FC236}">
                <a16:creationId xmlns:a16="http://schemas.microsoft.com/office/drawing/2014/main" id="{F8430DF9-76D6-A019-8667-A818E5722DBA}"/>
              </a:ext>
            </a:extLst>
          </p:cNvPr>
          <p:cNvSpPr/>
          <p:nvPr/>
        </p:nvSpPr>
        <p:spPr>
          <a:xfrm>
            <a:off x="7248256" y="4230934"/>
            <a:ext cx="1798484" cy="581572"/>
          </a:xfrm>
          <a:prstGeom prst="rect">
            <a:avLst/>
          </a:prstGeom>
          <a:solidFill>
            <a:srgbClr val="92D05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200" b="1" dirty="0"/>
              <a:t>NIST CSF</a:t>
            </a:r>
            <a:r>
              <a:rPr lang="zh-CN" altLang="en-US" sz="1200" b="1" dirty="0"/>
              <a:t>网络安全框架</a:t>
            </a:r>
            <a:endParaRPr lang="en-US" altLang="zh-CN" sz="1200" b="1" dirty="0"/>
          </a:p>
          <a:p>
            <a:pPr algn="ctr"/>
            <a:r>
              <a:rPr lang="en-US" altLang="zh-CN" sz="1200" dirty="0">
                <a:effectLst/>
                <a:latin typeface="Segoe UI Web (West European)"/>
              </a:rPr>
              <a:t>NIST Cybersecurity framework</a:t>
            </a:r>
          </a:p>
        </p:txBody>
      </p:sp>
    </p:spTree>
    <p:extLst>
      <p:ext uri="{BB962C8B-B14F-4D97-AF65-F5344CB8AC3E}">
        <p14:creationId xmlns:p14="http://schemas.microsoft.com/office/powerpoint/2010/main" val="21359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201948" y="692696"/>
            <a:ext cx="9753600" cy="1325562"/>
          </a:xfrm>
        </p:spPr>
        <p:txBody>
          <a:bodyPr rtlCol="0">
            <a:normAutofit fontScale="90000"/>
          </a:bodyPr>
          <a:lstStyle/>
          <a:p>
            <a:pPr lvl="0">
              <a:lnSpc>
                <a:spcPct val="150000"/>
              </a:lnSpc>
            </a:pPr>
            <a:r>
              <a:rPr lang="zh-CN" altLang="en-US" sz="4000" dirty="0"/>
              <a:t>威胁模型视角下的数据安全治理概述</a:t>
            </a:r>
            <a:br>
              <a:rPr lang="zh-CN" altLang="en-US" sz="4000" dirty="0"/>
            </a:br>
            <a:r>
              <a:rPr lang="en-US" altLang="zh-CN" sz="2000" dirty="0"/>
              <a:t>Overview of data security governance from a threat model perspective</a:t>
            </a:r>
            <a:endParaRPr lang="zh-CN" altLang="zh-CN" sz="2000" dirty="0"/>
          </a:p>
        </p:txBody>
      </p:sp>
      <p:graphicFrame>
        <p:nvGraphicFramePr>
          <p:cNvPr id="9" name="图示 8">
            <a:extLst>
              <a:ext uri="{FF2B5EF4-FFF2-40B4-BE49-F238E27FC236}">
                <a16:creationId xmlns:a16="http://schemas.microsoft.com/office/drawing/2014/main" id="{64045B02-C8D7-0C95-E8B9-A1D48FF7F5F7}"/>
              </a:ext>
            </a:extLst>
          </p:cNvPr>
          <p:cNvGraphicFramePr/>
          <p:nvPr>
            <p:extLst>
              <p:ext uri="{D42A27DB-BD31-4B8C-83A1-F6EECF244321}">
                <p14:modId xmlns:p14="http://schemas.microsoft.com/office/powerpoint/2010/main" val="1126203551"/>
              </p:ext>
            </p:extLst>
          </p:nvPr>
        </p:nvGraphicFramePr>
        <p:xfrm>
          <a:off x="477788" y="2204864"/>
          <a:ext cx="10729192" cy="4553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10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2472E-C395-1D9A-8E6D-0D983306F791}"/>
            </a:ext>
          </a:extLst>
        </p:cNvPr>
        <p:cNvGrpSpPr/>
        <p:nvPr/>
      </p:nvGrpSpPr>
      <p:grpSpPr>
        <a:xfrm>
          <a:off x="0" y="0"/>
          <a:ext cx="0" cy="0"/>
          <a:chOff x="0" y="0"/>
          <a:chExt cx="0" cy="0"/>
        </a:xfrm>
      </p:grpSpPr>
      <p:graphicFrame>
        <p:nvGraphicFramePr>
          <p:cNvPr id="13" name="表格 12">
            <a:extLst>
              <a:ext uri="{FF2B5EF4-FFF2-40B4-BE49-F238E27FC236}">
                <a16:creationId xmlns:a16="http://schemas.microsoft.com/office/drawing/2014/main" id="{8395798A-F2DC-C4FA-C39D-58AD8787EFDD}"/>
              </a:ext>
            </a:extLst>
          </p:cNvPr>
          <p:cNvGraphicFramePr>
            <a:graphicFrameLocks noGrp="1"/>
          </p:cNvGraphicFramePr>
          <p:nvPr>
            <p:extLst>
              <p:ext uri="{D42A27DB-BD31-4B8C-83A1-F6EECF244321}">
                <p14:modId xmlns:p14="http://schemas.microsoft.com/office/powerpoint/2010/main" val="3270125604"/>
              </p:ext>
            </p:extLst>
          </p:nvPr>
        </p:nvGraphicFramePr>
        <p:xfrm>
          <a:off x="132169" y="60554"/>
          <a:ext cx="2433851" cy="6874168"/>
        </p:xfrm>
        <a:graphic>
          <a:graphicData uri="http://schemas.openxmlformats.org/drawingml/2006/table">
            <a:tbl>
              <a:tblPr firstRow="1" bandRow="1">
                <a:tableStyleId>{3B4B98B0-60AC-42C2-AFA5-B58CD77FA1E5}</a:tableStyleId>
              </a:tblPr>
              <a:tblGrid>
                <a:gridCol w="2433851">
                  <a:extLst>
                    <a:ext uri="{9D8B030D-6E8A-4147-A177-3AD203B41FA5}">
                      <a16:colId xmlns:a16="http://schemas.microsoft.com/office/drawing/2014/main" val="1358954275"/>
                    </a:ext>
                  </a:extLst>
                </a:gridCol>
              </a:tblGrid>
              <a:tr h="534328">
                <a:tc>
                  <a:txBody>
                    <a:bodyPr/>
                    <a:lstStyle/>
                    <a:p>
                      <a:pPr algn="ctr"/>
                      <a:r>
                        <a:rPr lang="zh-CN" altLang="en-US" sz="1000" b="1" dirty="0"/>
                        <a:t>访问控制</a:t>
                      </a:r>
                      <a:endParaRPr lang="en-US" altLang="zh-CN" sz="1000" b="1" dirty="0"/>
                    </a:p>
                    <a:p>
                      <a:pPr algn="ctr"/>
                      <a:r>
                        <a:rPr lang="en-US" altLang="zh-CN" sz="1000" b="1" dirty="0"/>
                        <a:t>Access Control</a:t>
                      </a:r>
                      <a:endParaRPr lang="zh-CN" altLang="en-US" sz="1000" b="1" dirty="0"/>
                    </a:p>
                  </a:txBody>
                  <a:tcP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账户管理</a:t>
                      </a:r>
                      <a:endParaRPr lang="en-US" altLang="zh-CN" sz="1000" b="1" dirty="0">
                        <a:solidFill>
                          <a:schemeClr val="tx1"/>
                        </a:solidFill>
                      </a:endParaRPr>
                    </a:p>
                    <a:p>
                      <a:pPr algn="ctr"/>
                      <a:r>
                        <a:rPr lang="en-US" altLang="zh-CN" sz="1000" b="1" dirty="0">
                          <a:solidFill>
                            <a:schemeClr val="tx1"/>
                          </a:solidFill>
                        </a:rPr>
                        <a:t>Account Management</a:t>
                      </a:r>
                      <a:endParaRPr lang="zh-CN" altLang="en-US" sz="1000" b="1" dirty="0">
                        <a:solidFill>
                          <a:schemeClr val="tx1"/>
                        </a:solidFill>
                      </a:endParaRPr>
                    </a:p>
                  </a:txBody>
                  <a:tcPr/>
                </a:tc>
                <a:extLst>
                  <a:ext uri="{0D108BD9-81ED-4DB2-BD59-A6C34878D82A}">
                    <a16:rowId xmlns:a16="http://schemas.microsoft.com/office/drawing/2014/main" val="448700483"/>
                  </a:ext>
                </a:extLst>
              </a:tr>
              <a:tr h="370840">
                <a:tc>
                  <a:txBody>
                    <a:bodyPr/>
                    <a:lstStyle/>
                    <a:p>
                      <a:pPr algn="ctr"/>
                      <a:r>
                        <a:rPr lang="zh-CN" altLang="en-US" sz="1000" b="1" dirty="0">
                          <a:solidFill>
                            <a:schemeClr val="tx1"/>
                          </a:solidFill>
                        </a:rPr>
                        <a:t>访问执行</a:t>
                      </a:r>
                      <a:endParaRPr lang="en-US" altLang="zh-CN" sz="1000" b="1" dirty="0">
                        <a:solidFill>
                          <a:schemeClr val="tx1"/>
                        </a:solidFill>
                      </a:endParaRPr>
                    </a:p>
                    <a:p>
                      <a:pPr algn="ctr"/>
                      <a:r>
                        <a:rPr lang="en-US" altLang="zh-CN" sz="1000" b="1" dirty="0"/>
                        <a:t>Access Enforcement </a:t>
                      </a:r>
                      <a:endParaRPr lang="zh-CN" altLang="en-US" sz="1000" b="1" dirty="0">
                        <a:solidFill>
                          <a:schemeClr val="tx1"/>
                        </a:solidFill>
                      </a:endParaRPr>
                    </a:p>
                  </a:txBody>
                  <a:tcPr/>
                </a:tc>
                <a:extLst>
                  <a:ext uri="{0D108BD9-81ED-4DB2-BD59-A6C34878D82A}">
                    <a16:rowId xmlns:a16="http://schemas.microsoft.com/office/drawing/2014/main" val="3279924064"/>
                  </a:ext>
                </a:extLst>
              </a:tr>
              <a:tr h="370840">
                <a:tc>
                  <a:txBody>
                    <a:bodyPr/>
                    <a:lstStyle/>
                    <a:p>
                      <a:pPr algn="ctr"/>
                      <a:r>
                        <a:rPr lang="zh-CN" altLang="en-US" sz="1000" b="1" dirty="0">
                          <a:solidFill>
                            <a:schemeClr val="tx1"/>
                          </a:solidFill>
                        </a:rPr>
                        <a:t>信息流执行</a:t>
                      </a:r>
                      <a:endParaRPr lang="en-US" altLang="zh-CN" sz="1000" b="1" dirty="0">
                        <a:solidFill>
                          <a:schemeClr val="tx1"/>
                        </a:solidFill>
                      </a:endParaRPr>
                    </a:p>
                    <a:p>
                      <a:pPr algn="ctr"/>
                      <a:r>
                        <a:rPr lang="en-US" altLang="zh-CN" sz="1000" b="1" dirty="0"/>
                        <a:t>Information Flow Enforcement</a:t>
                      </a:r>
                      <a:endParaRPr lang="zh-CN" altLang="en-US" sz="1000" b="1" dirty="0">
                        <a:solidFill>
                          <a:schemeClr val="tx1"/>
                        </a:solidFill>
                      </a:endParaRPr>
                    </a:p>
                  </a:txBody>
                  <a:tcPr/>
                </a:tc>
                <a:extLst>
                  <a:ext uri="{0D108BD9-81ED-4DB2-BD59-A6C34878D82A}">
                    <a16:rowId xmlns:a16="http://schemas.microsoft.com/office/drawing/2014/main" val="1527552028"/>
                  </a:ext>
                </a:extLst>
              </a:tr>
              <a:tr h="370840">
                <a:tc>
                  <a:txBody>
                    <a:bodyPr/>
                    <a:lstStyle/>
                    <a:p>
                      <a:pPr algn="ctr"/>
                      <a:r>
                        <a:rPr lang="zh-CN" altLang="en-US" sz="1000" b="1" dirty="0">
                          <a:solidFill>
                            <a:schemeClr val="tx1"/>
                          </a:solidFill>
                        </a:rPr>
                        <a:t>职责分离</a:t>
                      </a:r>
                      <a:endParaRPr lang="en-US" altLang="zh-CN" sz="1000" b="1" dirty="0">
                        <a:solidFill>
                          <a:schemeClr val="tx1"/>
                        </a:solidFill>
                      </a:endParaRPr>
                    </a:p>
                    <a:p>
                      <a:pPr algn="ctr"/>
                      <a:r>
                        <a:rPr lang="en-US" altLang="zh-CN" sz="1000" b="1" dirty="0"/>
                        <a:t>Separation of Duties</a:t>
                      </a:r>
                      <a:endParaRPr lang="zh-CN" altLang="en-US" sz="1000" b="1" dirty="0">
                        <a:solidFill>
                          <a:schemeClr val="tx1"/>
                        </a:solidFill>
                      </a:endParaRPr>
                    </a:p>
                  </a:txBody>
                  <a:tcPr/>
                </a:tc>
                <a:extLst>
                  <a:ext uri="{0D108BD9-81ED-4DB2-BD59-A6C34878D82A}">
                    <a16:rowId xmlns:a16="http://schemas.microsoft.com/office/drawing/2014/main" val="1228685372"/>
                  </a:ext>
                </a:extLst>
              </a:tr>
              <a:tr h="370840">
                <a:tc>
                  <a:txBody>
                    <a:bodyPr/>
                    <a:lstStyle/>
                    <a:p>
                      <a:pPr algn="ctr"/>
                      <a:r>
                        <a:rPr lang="zh-CN" altLang="en-US" sz="1000" b="1" dirty="0">
                          <a:solidFill>
                            <a:schemeClr val="tx1"/>
                          </a:solidFill>
                        </a:rPr>
                        <a:t>最小特权</a:t>
                      </a:r>
                      <a:endParaRPr lang="en-US" altLang="zh-CN" sz="1000" b="1" dirty="0">
                        <a:solidFill>
                          <a:schemeClr val="tx1"/>
                        </a:solidFill>
                      </a:endParaRPr>
                    </a:p>
                    <a:p>
                      <a:pPr algn="ctr"/>
                      <a:r>
                        <a:rPr lang="en-US" altLang="zh-CN" sz="1000" b="1" dirty="0"/>
                        <a:t>Least Privilege</a:t>
                      </a:r>
                      <a:endParaRPr lang="zh-CN" altLang="en-US" sz="1000" b="1" dirty="0">
                        <a:solidFill>
                          <a:schemeClr val="tx1"/>
                        </a:solidFill>
                      </a:endParaRPr>
                    </a:p>
                  </a:txBody>
                  <a:tcPr/>
                </a:tc>
                <a:extLst>
                  <a:ext uri="{0D108BD9-81ED-4DB2-BD59-A6C34878D82A}">
                    <a16:rowId xmlns:a16="http://schemas.microsoft.com/office/drawing/2014/main" val="2082724569"/>
                  </a:ext>
                </a:extLst>
              </a:tr>
              <a:tr h="370840">
                <a:tc>
                  <a:txBody>
                    <a:bodyPr/>
                    <a:lstStyle/>
                    <a:p>
                      <a:pPr algn="ctr"/>
                      <a:r>
                        <a:rPr lang="zh-CN" altLang="en-US" sz="1000" b="1" dirty="0">
                          <a:solidFill>
                            <a:schemeClr val="tx1"/>
                          </a:solidFill>
                        </a:rPr>
                        <a:t>最小特权</a:t>
                      </a:r>
                      <a:r>
                        <a:rPr lang="en-US" altLang="zh-CN" sz="1000" b="1" dirty="0">
                          <a:solidFill>
                            <a:schemeClr val="tx1"/>
                          </a:solidFill>
                        </a:rPr>
                        <a:t>-</a:t>
                      </a:r>
                      <a:r>
                        <a:rPr lang="zh-CN" altLang="en-US" sz="1000" b="1" dirty="0">
                          <a:solidFill>
                            <a:schemeClr val="tx1"/>
                          </a:solidFill>
                        </a:rPr>
                        <a:t>特权账户</a:t>
                      </a:r>
                      <a:endParaRPr lang="en-US" altLang="zh-CN" sz="1000" b="1" dirty="0">
                        <a:solidFill>
                          <a:schemeClr val="tx1"/>
                        </a:solidFill>
                      </a:endParaRPr>
                    </a:p>
                    <a:p>
                      <a:pPr algn="ctr"/>
                      <a:r>
                        <a:rPr lang="en-US" altLang="zh-CN" sz="1000" b="1" dirty="0"/>
                        <a:t>Least Privilege– Privileged Accounts </a:t>
                      </a:r>
                      <a:endParaRPr lang="zh-CN" altLang="en-US" sz="1000" b="1" dirty="0">
                        <a:solidFill>
                          <a:schemeClr val="tx1"/>
                        </a:solidFill>
                      </a:endParaRPr>
                    </a:p>
                  </a:txBody>
                  <a:tcPr/>
                </a:tc>
                <a:extLst>
                  <a:ext uri="{0D108BD9-81ED-4DB2-BD59-A6C34878D82A}">
                    <a16:rowId xmlns:a16="http://schemas.microsoft.com/office/drawing/2014/main" val="2156130115"/>
                  </a:ext>
                </a:extLst>
              </a:tr>
              <a:tr h="370840">
                <a:tc>
                  <a:txBody>
                    <a:bodyPr/>
                    <a:lstStyle/>
                    <a:p>
                      <a:pPr algn="ctr"/>
                      <a:r>
                        <a:rPr lang="zh-CN" altLang="en-US" sz="1000" b="1" dirty="0">
                          <a:solidFill>
                            <a:schemeClr val="tx1"/>
                          </a:solidFill>
                        </a:rPr>
                        <a:t>最小特权</a:t>
                      </a:r>
                      <a:r>
                        <a:rPr lang="en-US" altLang="zh-CN" sz="1000" b="1" dirty="0">
                          <a:solidFill>
                            <a:schemeClr val="tx1"/>
                          </a:solidFill>
                        </a:rPr>
                        <a:t>-</a:t>
                      </a:r>
                      <a:r>
                        <a:rPr lang="zh-CN" altLang="en-US" sz="1000" b="1" dirty="0">
                          <a:solidFill>
                            <a:schemeClr val="tx1"/>
                          </a:solidFill>
                        </a:rPr>
                        <a:t>特权功能</a:t>
                      </a:r>
                      <a:endParaRPr lang="en-US" altLang="zh-CN" sz="1000" b="1" dirty="0">
                        <a:solidFill>
                          <a:schemeClr val="tx1"/>
                        </a:solidFill>
                      </a:endParaRPr>
                    </a:p>
                    <a:p>
                      <a:pPr algn="ctr"/>
                      <a:r>
                        <a:rPr lang="en-US" altLang="zh-CN" sz="1000" b="1" dirty="0"/>
                        <a:t>Least Privilege– Privileged Functions </a:t>
                      </a:r>
                      <a:endParaRPr lang="zh-CN" altLang="en-US" sz="1000" b="1" dirty="0">
                        <a:solidFill>
                          <a:schemeClr val="tx1"/>
                        </a:solidFill>
                      </a:endParaRPr>
                    </a:p>
                  </a:txBody>
                  <a:tcPr/>
                </a:tc>
                <a:extLst>
                  <a:ext uri="{0D108BD9-81ED-4DB2-BD59-A6C34878D82A}">
                    <a16:rowId xmlns:a16="http://schemas.microsoft.com/office/drawing/2014/main" val="362995894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b="1" dirty="0">
                          <a:solidFill>
                            <a:schemeClr val="tx1"/>
                          </a:solidFill>
                        </a:rPr>
                        <a:t>登录尝试失败</a:t>
                      </a:r>
                      <a:endParaRPr lang="en-US" altLang="zh-CN" sz="1000" b="1" dirty="0">
                        <a:solidFill>
                          <a:schemeClr val="tx1"/>
                        </a:solidFill>
                      </a:endParaRPr>
                    </a:p>
                    <a:p>
                      <a:pPr algn="ctr"/>
                      <a:r>
                        <a:rPr lang="en-US" altLang="zh-CN" sz="1000" b="1" dirty="0">
                          <a:solidFill>
                            <a:schemeClr val="tx1"/>
                          </a:solidFill>
                        </a:rPr>
                        <a:t>Unsuccessful Logon Attempts</a:t>
                      </a:r>
                      <a:endParaRPr lang="zh-CN" altLang="en-US" sz="1000" b="1" dirty="0">
                        <a:solidFill>
                          <a:schemeClr val="tx1"/>
                        </a:solidFill>
                      </a:endParaRPr>
                    </a:p>
                  </a:txBody>
                  <a:tcPr/>
                </a:tc>
                <a:extLst>
                  <a:ext uri="{0D108BD9-81ED-4DB2-BD59-A6C34878D82A}">
                    <a16:rowId xmlns:a16="http://schemas.microsoft.com/office/drawing/2014/main" val="3784342562"/>
                  </a:ext>
                </a:extLst>
              </a:tr>
              <a:tr h="370840">
                <a:tc>
                  <a:txBody>
                    <a:bodyPr/>
                    <a:lstStyle/>
                    <a:p>
                      <a:pPr algn="ctr"/>
                      <a:r>
                        <a:rPr lang="zh-CN" altLang="en-US" sz="1000" b="1" dirty="0">
                          <a:solidFill>
                            <a:schemeClr val="tx1"/>
                          </a:solidFill>
                        </a:rPr>
                        <a:t>系统使用通知</a:t>
                      </a:r>
                      <a:endParaRPr lang="en-US" altLang="zh-CN" sz="1000" b="1" dirty="0">
                        <a:solidFill>
                          <a:schemeClr val="tx1"/>
                        </a:solidFill>
                      </a:endParaRPr>
                    </a:p>
                    <a:p>
                      <a:pPr algn="ctr"/>
                      <a:r>
                        <a:rPr lang="en-US" altLang="zh-CN" sz="1000" b="1" dirty="0"/>
                        <a:t>System Use Notification</a:t>
                      </a:r>
                      <a:endParaRPr lang="zh-CN" altLang="en-US" sz="1000" b="1" dirty="0">
                        <a:solidFill>
                          <a:schemeClr val="tx1"/>
                        </a:solidFill>
                      </a:endParaRPr>
                    </a:p>
                  </a:txBody>
                  <a:tcPr/>
                </a:tc>
                <a:extLst>
                  <a:ext uri="{0D108BD9-81ED-4DB2-BD59-A6C34878D82A}">
                    <a16:rowId xmlns:a16="http://schemas.microsoft.com/office/drawing/2014/main" val="1688854453"/>
                  </a:ext>
                </a:extLst>
              </a:tr>
              <a:tr h="370840">
                <a:tc>
                  <a:txBody>
                    <a:bodyPr/>
                    <a:lstStyle/>
                    <a:p>
                      <a:pPr algn="ctr"/>
                      <a:r>
                        <a:rPr lang="zh-CN" altLang="en-US" sz="1000" b="1" dirty="0">
                          <a:solidFill>
                            <a:schemeClr val="tx1"/>
                          </a:solidFill>
                        </a:rPr>
                        <a:t>设备锁定</a:t>
                      </a:r>
                      <a:endParaRPr lang="en-US" altLang="zh-CN" sz="1000" b="1" dirty="0">
                        <a:solidFill>
                          <a:schemeClr val="tx1"/>
                        </a:solidFill>
                      </a:endParaRPr>
                    </a:p>
                    <a:p>
                      <a:pPr algn="ctr"/>
                      <a:r>
                        <a:rPr lang="en-US" altLang="zh-CN" sz="1000" b="1" dirty="0"/>
                        <a:t>Device Lock</a:t>
                      </a:r>
                      <a:endParaRPr lang="zh-CN" altLang="en-US" sz="1000" b="1" dirty="0">
                        <a:solidFill>
                          <a:schemeClr val="tx1"/>
                        </a:solidFill>
                      </a:endParaRPr>
                    </a:p>
                  </a:txBody>
                  <a:tcPr/>
                </a:tc>
                <a:extLst>
                  <a:ext uri="{0D108BD9-81ED-4DB2-BD59-A6C34878D82A}">
                    <a16:rowId xmlns:a16="http://schemas.microsoft.com/office/drawing/2014/main" val="2794017614"/>
                  </a:ext>
                </a:extLst>
              </a:tr>
              <a:tr h="370840">
                <a:tc>
                  <a:txBody>
                    <a:bodyPr/>
                    <a:lstStyle/>
                    <a:p>
                      <a:pPr algn="ctr"/>
                      <a:r>
                        <a:rPr lang="zh-CN" altLang="en-US" sz="1000" b="1" dirty="0">
                          <a:solidFill>
                            <a:schemeClr val="tx1"/>
                          </a:solidFill>
                        </a:rPr>
                        <a:t>会话终止</a:t>
                      </a:r>
                      <a:endParaRPr lang="en-US" altLang="zh-CN" sz="1000" b="1" dirty="0">
                        <a:solidFill>
                          <a:schemeClr val="tx1"/>
                        </a:solidFill>
                      </a:endParaRPr>
                    </a:p>
                    <a:p>
                      <a:pPr algn="ctr"/>
                      <a:r>
                        <a:rPr lang="en-US" altLang="zh-CN" sz="1000" b="1" dirty="0"/>
                        <a:t>Session Termination</a:t>
                      </a:r>
                      <a:endParaRPr lang="zh-CN" altLang="en-US" sz="1000" b="1" dirty="0">
                        <a:solidFill>
                          <a:schemeClr val="tx1"/>
                        </a:solidFill>
                      </a:endParaRPr>
                    </a:p>
                  </a:txBody>
                  <a:tcPr/>
                </a:tc>
                <a:extLst>
                  <a:ext uri="{0D108BD9-81ED-4DB2-BD59-A6C34878D82A}">
                    <a16:rowId xmlns:a16="http://schemas.microsoft.com/office/drawing/2014/main" val="630287990"/>
                  </a:ext>
                </a:extLst>
              </a:tr>
              <a:tr h="370840">
                <a:tc>
                  <a:txBody>
                    <a:bodyPr/>
                    <a:lstStyle/>
                    <a:p>
                      <a:pPr algn="ctr"/>
                      <a:r>
                        <a:rPr lang="zh-CN" altLang="en-US" sz="1000" b="1" dirty="0">
                          <a:solidFill>
                            <a:schemeClr val="tx1"/>
                          </a:solidFill>
                        </a:rPr>
                        <a:t>远程访问</a:t>
                      </a:r>
                      <a:endParaRPr lang="en-US" altLang="zh-CN" sz="1000" b="1" dirty="0">
                        <a:solidFill>
                          <a:schemeClr val="tx1"/>
                        </a:solidFill>
                      </a:endParaRPr>
                    </a:p>
                    <a:p>
                      <a:pPr algn="ctr"/>
                      <a:r>
                        <a:rPr lang="en-US" altLang="zh-CN" sz="1000" b="1" dirty="0"/>
                        <a:t>Remote Access</a:t>
                      </a:r>
                      <a:endParaRPr lang="zh-CN" altLang="en-US" sz="1000" b="1" dirty="0">
                        <a:solidFill>
                          <a:schemeClr val="tx1"/>
                        </a:solidFill>
                      </a:endParaRPr>
                    </a:p>
                  </a:txBody>
                  <a:tcPr/>
                </a:tc>
                <a:extLst>
                  <a:ext uri="{0D108BD9-81ED-4DB2-BD59-A6C34878D82A}">
                    <a16:rowId xmlns:a16="http://schemas.microsoft.com/office/drawing/2014/main" val="2446285010"/>
                  </a:ext>
                </a:extLst>
              </a:tr>
              <a:tr h="370840">
                <a:tc>
                  <a:txBody>
                    <a:bodyPr/>
                    <a:lstStyle/>
                    <a:p>
                      <a:pPr algn="ctr"/>
                      <a:r>
                        <a:rPr lang="zh-CN" altLang="en-US" sz="1000" b="1" dirty="0">
                          <a:solidFill>
                            <a:schemeClr val="tx1"/>
                          </a:solidFill>
                        </a:rPr>
                        <a:t>无线接入</a:t>
                      </a:r>
                      <a:endParaRPr lang="en-US" altLang="zh-CN" sz="1000" b="1" dirty="0">
                        <a:solidFill>
                          <a:schemeClr val="tx1"/>
                        </a:solidFill>
                      </a:endParaRPr>
                    </a:p>
                    <a:p>
                      <a:pPr algn="ctr"/>
                      <a:r>
                        <a:rPr lang="en-US" altLang="zh-CN" sz="1000" b="1" dirty="0"/>
                        <a:t>Wireless Access </a:t>
                      </a:r>
                      <a:endParaRPr lang="zh-CN" altLang="en-US" sz="1000" b="1" dirty="0">
                        <a:solidFill>
                          <a:schemeClr val="tx1"/>
                        </a:solidFill>
                      </a:endParaRPr>
                    </a:p>
                  </a:txBody>
                  <a:tcPr/>
                </a:tc>
                <a:extLst>
                  <a:ext uri="{0D108BD9-81ED-4DB2-BD59-A6C34878D82A}">
                    <a16:rowId xmlns:a16="http://schemas.microsoft.com/office/drawing/2014/main" val="2499025582"/>
                  </a:ext>
                </a:extLst>
              </a:tr>
              <a:tr h="370840">
                <a:tc>
                  <a:txBody>
                    <a:bodyPr/>
                    <a:lstStyle/>
                    <a:p>
                      <a:pPr algn="ctr"/>
                      <a:r>
                        <a:rPr lang="zh-CN" altLang="en-US" sz="1000" b="1" dirty="0">
                          <a:solidFill>
                            <a:schemeClr val="tx1"/>
                          </a:solidFill>
                        </a:rPr>
                        <a:t>移动设备的访问控制</a:t>
                      </a:r>
                      <a:endParaRPr lang="en-US" altLang="zh-CN" sz="1000" b="1" dirty="0">
                        <a:solidFill>
                          <a:schemeClr val="tx1"/>
                        </a:solidFill>
                      </a:endParaRPr>
                    </a:p>
                    <a:p>
                      <a:pPr algn="ctr"/>
                      <a:r>
                        <a:rPr lang="en-US" altLang="zh-CN" sz="1000" b="1" dirty="0"/>
                        <a:t>Access Control for Mobile Devices </a:t>
                      </a:r>
                      <a:endParaRPr lang="zh-CN" altLang="en-US" sz="1000" b="1" dirty="0">
                        <a:solidFill>
                          <a:schemeClr val="tx1"/>
                        </a:solidFill>
                      </a:endParaRPr>
                    </a:p>
                  </a:txBody>
                  <a:tcPr/>
                </a:tc>
                <a:extLst>
                  <a:ext uri="{0D108BD9-81ED-4DB2-BD59-A6C34878D82A}">
                    <a16:rowId xmlns:a16="http://schemas.microsoft.com/office/drawing/2014/main" val="1335482639"/>
                  </a:ext>
                </a:extLst>
              </a:tr>
              <a:tr h="370840">
                <a:tc>
                  <a:txBody>
                    <a:bodyPr/>
                    <a:lstStyle/>
                    <a:p>
                      <a:pPr algn="ctr"/>
                      <a:r>
                        <a:rPr lang="zh-CN" altLang="en-US" sz="1000" b="1" dirty="0">
                          <a:solidFill>
                            <a:schemeClr val="tx1"/>
                          </a:solidFill>
                        </a:rPr>
                        <a:t>外部系统的使用</a:t>
                      </a:r>
                      <a:endParaRPr lang="en-US" altLang="zh-CN" sz="1000" b="1" dirty="0">
                        <a:solidFill>
                          <a:schemeClr val="tx1"/>
                        </a:solidFill>
                      </a:endParaRPr>
                    </a:p>
                    <a:p>
                      <a:pPr algn="ctr"/>
                      <a:r>
                        <a:rPr lang="en-US" altLang="zh-CN" sz="1000" b="1" dirty="0"/>
                        <a:t>Use of External Systems</a:t>
                      </a:r>
                      <a:endParaRPr lang="zh-CN" altLang="en-US" sz="1000" b="1" dirty="0">
                        <a:solidFill>
                          <a:schemeClr val="tx1"/>
                        </a:solidFill>
                      </a:endParaRPr>
                    </a:p>
                  </a:txBody>
                  <a:tcPr/>
                </a:tc>
                <a:extLst>
                  <a:ext uri="{0D108BD9-81ED-4DB2-BD59-A6C34878D82A}">
                    <a16:rowId xmlns:a16="http://schemas.microsoft.com/office/drawing/2014/main" val="4035366065"/>
                  </a:ext>
                </a:extLst>
              </a:tr>
              <a:tr h="370840">
                <a:tc>
                  <a:txBody>
                    <a:bodyPr/>
                    <a:lstStyle/>
                    <a:p>
                      <a:pPr algn="ctr"/>
                      <a:r>
                        <a:rPr lang="zh-CN" altLang="en-US" sz="1000" b="1" dirty="0">
                          <a:solidFill>
                            <a:schemeClr val="tx1"/>
                          </a:solidFill>
                        </a:rPr>
                        <a:t>公众可访问内容</a:t>
                      </a:r>
                      <a:endParaRPr lang="en-US" altLang="zh-CN" sz="1000" b="1" dirty="0">
                        <a:solidFill>
                          <a:schemeClr val="tx1"/>
                        </a:solidFill>
                      </a:endParaRPr>
                    </a:p>
                    <a:p>
                      <a:pPr algn="ctr"/>
                      <a:r>
                        <a:rPr lang="en-US" altLang="zh-CN" sz="1000" b="1" dirty="0"/>
                        <a:t>Publicly Accessible Content</a:t>
                      </a:r>
                      <a:endParaRPr lang="zh-CN" altLang="en-US" sz="1000" b="1" dirty="0">
                        <a:solidFill>
                          <a:schemeClr val="tx1"/>
                        </a:solidFill>
                      </a:endParaRPr>
                    </a:p>
                  </a:txBody>
                  <a:tcPr/>
                </a:tc>
                <a:extLst>
                  <a:ext uri="{0D108BD9-81ED-4DB2-BD59-A6C34878D82A}">
                    <a16:rowId xmlns:a16="http://schemas.microsoft.com/office/drawing/2014/main" val="1283996042"/>
                  </a:ext>
                </a:extLst>
              </a:tr>
            </a:tbl>
          </a:graphicData>
        </a:graphic>
      </p:graphicFrame>
      <p:graphicFrame>
        <p:nvGraphicFramePr>
          <p:cNvPr id="4" name="表格 3">
            <a:extLst>
              <a:ext uri="{FF2B5EF4-FFF2-40B4-BE49-F238E27FC236}">
                <a16:creationId xmlns:a16="http://schemas.microsoft.com/office/drawing/2014/main" id="{1DF1A1C8-B14F-FCBB-D86D-300AF09B33C5}"/>
              </a:ext>
            </a:extLst>
          </p:cNvPr>
          <p:cNvGraphicFramePr>
            <a:graphicFrameLocks noGrp="1"/>
          </p:cNvGraphicFramePr>
          <p:nvPr>
            <p:extLst>
              <p:ext uri="{D42A27DB-BD31-4B8C-83A1-F6EECF244321}">
                <p14:modId xmlns:p14="http://schemas.microsoft.com/office/powerpoint/2010/main" val="2960912890"/>
              </p:ext>
            </p:extLst>
          </p:nvPr>
        </p:nvGraphicFramePr>
        <p:xfrm>
          <a:off x="2566021" y="60554"/>
          <a:ext cx="1368151" cy="1645920"/>
        </p:xfrm>
        <a:graphic>
          <a:graphicData uri="http://schemas.openxmlformats.org/drawingml/2006/table">
            <a:tbl>
              <a:tblPr firstRow="1" bandRow="1">
                <a:tableStyleId>{0E3FDE45-AF77-4B5C-9715-49D594BDF05E}</a:tableStyleId>
              </a:tblPr>
              <a:tblGrid>
                <a:gridCol w="1368151">
                  <a:extLst>
                    <a:ext uri="{9D8B030D-6E8A-4147-A177-3AD203B41FA5}">
                      <a16:colId xmlns:a16="http://schemas.microsoft.com/office/drawing/2014/main" val="1358954275"/>
                    </a:ext>
                  </a:extLst>
                </a:gridCol>
              </a:tblGrid>
              <a:tr h="534328">
                <a:tc>
                  <a:txBody>
                    <a:bodyPr/>
                    <a:lstStyle/>
                    <a:p>
                      <a:pPr algn="ctr"/>
                      <a:r>
                        <a:rPr lang="zh-CN" altLang="en-US" sz="1000" b="1" dirty="0"/>
                        <a:t>意识和培训</a:t>
                      </a:r>
                      <a:endParaRPr lang="en-US" altLang="zh-CN" sz="1000" b="1" dirty="0"/>
                    </a:p>
                    <a:p>
                      <a:pPr algn="ctr"/>
                      <a:r>
                        <a:rPr lang="en-US" altLang="zh-CN" sz="1000" b="1" dirty="0"/>
                        <a:t> Awareness and Training </a:t>
                      </a:r>
                      <a:endParaRPr lang="zh-CN" altLang="en-US" sz="1000" b="1" dirty="0"/>
                    </a:p>
                  </a:txBody>
                  <a:tcP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素养培训和意识</a:t>
                      </a:r>
                      <a:endParaRPr lang="en-US" altLang="zh-CN" sz="1000" b="1" dirty="0">
                        <a:solidFill>
                          <a:schemeClr val="tx1"/>
                        </a:solidFill>
                      </a:endParaRPr>
                    </a:p>
                    <a:p>
                      <a:pPr algn="ctr"/>
                      <a:r>
                        <a:rPr lang="en-US" altLang="zh-CN" sz="1000" b="1" dirty="0">
                          <a:solidFill>
                            <a:schemeClr val="tx1"/>
                          </a:solidFill>
                        </a:rPr>
                        <a:t>Literacy Training and Awareness</a:t>
                      </a:r>
                      <a:endParaRPr lang="zh-CN" altLang="en-US" sz="1000" b="1" dirty="0">
                        <a:solidFill>
                          <a:schemeClr val="tx1"/>
                        </a:solidFill>
                      </a:endParaRPr>
                    </a:p>
                  </a:txBody>
                  <a:tcPr/>
                </a:tc>
                <a:extLst>
                  <a:ext uri="{0D108BD9-81ED-4DB2-BD59-A6C34878D82A}">
                    <a16:rowId xmlns:a16="http://schemas.microsoft.com/office/drawing/2014/main" val="448700483"/>
                  </a:ext>
                </a:extLst>
              </a:tr>
              <a:tr h="370840">
                <a:tc>
                  <a:txBody>
                    <a:bodyPr/>
                    <a:lstStyle/>
                    <a:p>
                      <a:pPr algn="ctr"/>
                      <a:r>
                        <a:rPr lang="zh-CN" altLang="en-US" sz="1000" b="1" dirty="0">
                          <a:solidFill>
                            <a:schemeClr val="tx1"/>
                          </a:solidFill>
                        </a:rPr>
                        <a:t>基于角色的培训</a:t>
                      </a:r>
                      <a:endParaRPr lang="en-US" altLang="zh-CN" sz="1000" b="1" dirty="0">
                        <a:solidFill>
                          <a:schemeClr val="tx1"/>
                        </a:solidFill>
                      </a:endParaRPr>
                    </a:p>
                    <a:p>
                      <a:pPr algn="ctr"/>
                      <a:r>
                        <a:rPr lang="en-US" altLang="zh-CN" sz="1000" b="1" dirty="0"/>
                        <a:t>Role-Based Training</a:t>
                      </a:r>
                      <a:endParaRPr lang="zh-CN" altLang="en-US" sz="1000" b="1" dirty="0">
                        <a:solidFill>
                          <a:schemeClr val="tx1"/>
                        </a:solidFill>
                      </a:endParaRPr>
                    </a:p>
                  </a:txBody>
                  <a:tcPr/>
                </a:tc>
                <a:extLst>
                  <a:ext uri="{0D108BD9-81ED-4DB2-BD59-A6C34878D82A}">
                    <a16:rowId xmlns:a16="http://schemas.microsoft.com/office/drawing/2014/main" val="3279924064"/>
                  </a:ext>
                </a:extLst>
              </a:tr>
            </a:tbl>
          </a:graphicData>
        </a:graphic>
      </p:graphicFrame>
      <p:graphicFrame>
        <p:nvGraphicFramePr>
          <p:cNvPr id="10" name="表格 9">
            <a:extLst>
              <a:ext uri="{FF2B5EF4-FFF2-40B4-BE49-F238E27FC236}">
                <a16:creationId xmlns:a16="http://schemas.microsoft.com/office/drawing/2014/main" id="{156762D8-44FA-E2F0-0D4C-419E1FC0124E}"/>
              </a:ext>
            </a:extLst>
          </p:cNvPr>
          <p:cNvGraphicFramePr>
            <a:graphicFrameLocks noGrp="1"/>
          </p:cNvGraphicFramePr>
          <p:nvPr>
            <p:extLst>
              <p:ext uri="{D42A27DB-BD31-4B8C-83A1-F6EECF244321}">
                <p14:modId xmlns:p14="http://schemas.microsoft.com/office/powerpoint/2010/main" val="3500846149"/>
              </p:ext>
            </p:extLst>
          </p:nvPr>
        </p:nvGraphicFramePr>
        <p:xfrm>
          <a:off x="3934172" y="60554"/>
          <a:ext cx="1368151" cy="5547360"/>
        </p:xfrm>
        <a:graphic>
          <a:graphicData uri="http://schemas.openxmlformats.org/drawingml/2006/table">
            <a:tbl>
              <a:tblPr firstRow="1" bandRow="1">
                <a:tableStyleId>{C083E6E3-FA7D-4D7B-A595-EF9225AFEA82}</a:tableStyleId>
              </a:tblPr>
              <a:tblGrid>
                <a:gridCol w="1368151">
                  <a:extLst>
                    <a:ext uri="{9D8B030D-6E8A-4147-A177-3AD203B41FA5}">
                      <a16:colId xmlns:a16="http://schemas.microsoft.com/office/drawing/2014/main" val="1358954275"/>
                    </a:ext>
                  </a:extLst>
                </a:gridCol>
              </a:tblGrid>
              <a:tr h="534734">
                <a:tc>
                  <a:txBody>
                    <a:bodyPr/>
                    <a:lstStyle/>
                    <a:p>
                      <a:pPr algn="ctr"/>
                      <a:r>
                        <a:rPr lang="zh-CN" altLang="en-US" sz="1000" b="1" dirty="0"/>
                        <a:t>审计和问责</a:t>
                      </a:r>
                      <a:endParaRPr lang="en-US" altLang="zh-CN" sz="1000" b="1" dirty="0"/>
                    </a:p>
                    <a:p>
                      <a:pPr algn="ctr"/>
                      <a:r>
                        <a:rPr lang="en-US" altLang="zh-CN" sz="1000" b="1" dirty="0"/>
                        <a:t>Audit and Accountability</a:t>
                      </a:r>
                      <a:endParaRPr lang="zh-CN" altLang="en-US" sz="1000" b="1" dirty="0"/>
                    </a:p>
                  </a:txBody>
                  <a:tcP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事件日志</a:t>
                      </a:r>
                      <a:endParaRPr lang="en-US" altLang="zh-CN" sz="1000" b="1" dirty="0">
                        <a:solidFill>
                          <a:schemeClr val="tx1"/>
                        </a:solidFill>
                      </a:endParaRPr>
                    </a:p>
                    <a:p>
                      <a:pPr algn="ctr"/>
                      <a:r>
                        <a:rPr lang="en-US" altLang="zh-CN" sz="1000" b="1" dirty="0"/>
                        <a:t>Event Logging</a:t>
                      </a:r>
                      <a:endParaRPr lang="zh-CN" altLang="en-US" sz="1000" b="1" dirty="0">
                        <a:solidFill>
                          <a:schemeClr val="tx1"/>
                        </a:solidFill>
                      </a:endParaRPr>
                    </a:p>
                  </a:txBody>
                  <a:tcPr/>
                </a:tc>
                <a:extLst>
                  <a:ext uri="{0D108BD9-81ED-4DB2-BD59-A6C34878D82A}">
                    <a16:rowId xmlns:a16="http://schemas.microsoft.com/office/drawing/2014/main" val="448700483"/>
                  </a:ext>
                </a:extLst>
              </a:tr>
              <a:tr h="370840">
                <a:tc>
                  <a:txBody>
                    <a:bodyPr/>
                    <a:lstStyle/>
                    <a:p>
                      <a:pPr algn="ctr"/>
                      <a:r>
                        <a:rPr lang="zh-CN" altLang="en-US" sz="1000" b="1" dirty="0">
                          <a:solidFill>
                            <a:schemeClr val="tx1"/>
                          </a:solidFill>
                        </a:rPr>
                        <a:t>审核记录内容</a:t>
                      </a:r>
                      <a:endParaRPr lang="en-US" altLang="zh-CN" sz="1000" b="1" dirty="0">
                        <a:solidFill>
                          <a:schemeClr val="tx1"/>
                        </a:solidFill>
                      </a:endParaRPr>
                    </a:p>
                    <a:p>
                      <a:pPr algn="ctr"/>
                      <a:r>
                        <a:rPr lang="en-US" altLang="zh-CN" sz="1000" b="1" dirty="0"/>
                        <a:t>Audit Record Content </a:t>
                      </a:r>
                      <a:endParaRPr lang="zh-CN" altLang="en-US" sz="1000" b="1" dirty="0">
                        <a:solidFill>
                          <a:schemeClr val="tx1"/>
                        </a:solidFill>
                      </a:endParaRPr>
                    </a:p>
                  </a:txBody>
                  <a:tcPr/>
                </a:tc>
                <a:extLst>
                  <a:ext uri="{0D108BD9-81ED-4DB2-BD59-A6C34878D82A}">
                    <a16:rowId xmlns:a16="http://schemas.microsoft.com/office/drawing/2014/main" val="3279924064"/>
                  </a:ext>
                </a:extLst>
              </a:tr>
              <a:tr h="370840">
                <a:tc>
                  <a:txBody>
                    <a:bodyPr/>
                    <a:lstStyle/>
                    <a:p>
                      <a:pPr algn="ctr"/>
                      <a:r>
                        <a:rPr lang="zh-CN" altLang="en-US" sz="1000" b="1" dirty="0">
                          <a:solidFill>
                            <a:schemeClr val="tx1"/>
                          </a:solidFill>
                        </a:rPr>
                        <a:t>审计记录生成</a:t>
                      </a:r>
                      <a:endParaRPr lang="en-US" altLang="zh-CN" sz="1000" b="1" dirty="0">
                        <a:solidFill>
                          <a:schemeClr val="tx1"/>
                        </a:solidFill>
                      </a:endParaRPr>
                    </a:p>
                    <a:p>
                      <a:pPr algn="ctr"/>
                      <a:r>
                        <a:rPr lang="en-US" altLang="zh-CN" sz="1000" b="1" dirty="0"/>
                        <a:t>Audit Record Generation</a:t>
                      </a:r>
                      <a:endParaRPr lang="zh-CN" altLang="en-US" sz="1000" b="1" dirty="0">
                        <a:solidFill>
                          <a:schemeClr val="tx1"/>
                        </a:solidFill>
                      </a:endParaRPr>
                    </a:p>
                  </a:txBody>
                  <a:tcPr/>
                </a:tc>
                <a:extLst>
                  <a:ext uri="{0D108BD9-81ED-4DB2-BD59-A6C34878D82A}">
                    <a16:rowId xmlns:a16="http://schemas.microsoft.com/office/drawing/2014/main" val="1527552028"/>
                  </a:ext>
                </a:extLst>
              </a:tr>
              <a:tr h="370840">
                <a:tc>
                  <a:txBody>
                    <a:bodyPr/>
                    <a:lstStyle/>
                    <a:p>
                      <a:pPr algn="ctr"/>
                      <a:r>
                        <a:rPr lang="zh-CN" altLang="en-US" sz="1000" b="1" dirty="0">
                          <a:solidFill>
                            <a:schemeClr val="tx1"/>
                          </a:solidFill>
                        </a:rPr>
                        <a:t>对审计日志记录过程失败的响应</a:t>
                      </a:r>
                      <a:endParaRPr lang="en-US" altLang="zh-CN" sz="1000" b="1" dirty="0">
                        <a:solidFill>
                          <a:schemeClr val="tx1"/>
                        </a:solidFill>
                      </a:endParaRPr>
                    </a:p>
                    <a:p>
                      <a:pPr algn="ctr"/>
                      <a:r>
                        <a:rPr lang="en-US" altLang="zh-CN" sz="1000" b="1" dirty="0"/>
                        <a:t>Response to Audit Logging Process Failures </a:t>
                      </a:r>
                      <a:endParaRPr lang="zh-CN" altLang="en-US" sz="1000" b="1" dirty="0">
                        <a:solidFill>
                          <a:schemeClr val="tx1"/>
                        </a:solidFill>
                      </a:endParaRPr>
                    </a:p>
                  </a:txBody>
                  <a:tcPr/>
                </a:tc>
                <a:extLst>
                  <a:ext uri="{0D108BD9-81ED-4DB2-BD59-A6C34878D82A}">
                    <a16:rowId xmlns:a16="http://schemas.microsoft.com/office/drawing/2014/main" val="1228685372"/>
                  </a:ext>
                </a:extLst>
              </a:tr>
              <a:tr h="370840">
                <a:tc>
                  <a:txBody>
                    <a:bodyPr/>
                    <a:lstStyle/>
                    <a:p>
                      <a:pPr algn="ctr"/>
                      <a:r>
                        <a:rPr lang="zh-CN" altLang="en-US" sz="1000" b="1" dirty="0">
                          <a:solidFill>
                            <a:schemeClr val="tx1"/>
                          </a:solidFill>
                        </a:rPr>
                        <a:t>审计记录审查、分析和报告</a:t>
                      </a:r>
                      <a:endParaRPr lang="en-US" altLang="zh-CN" sz="1000" b="1" dirty="0">
                        <a:solidFill>
                          <a:schemeClr val="tx1"/>
                        </a:solidFill>
                      </a:endParaRPr>
                    </a:p>
                    <a:p>
                      <a:pPr algn="ctr"/>
                      <a:r>
                        <a:rPr lang="en-US" altLang="zh-CN" sz="1000" b="1" dirty="0"/>
                        <a:t>Audit Record Review, Analysis, and Reporting</a:t>
                      </a:r>
                      <a:endParaRPr lang="zh-CN" altLang="en-US" sz="1000" b="1" dirty="0">
                        <a:solidFill>
                          <a:schemeClr val="tx1"/>
                        </a:solidFill>
                      </a:endParaRPr>
                    </a:p>
                  </a:txBody>
                  <a:tcPr/>
                </a:tc>
                <a:extLst>
                  <a:ext uri="{0D108BD9-81ED-4DB2-BD59-A6C34878D82A}">
                    <a16:rowId xmlns:a16="http://schemas.microsoft.com/office/drawing/2014/main" val="2082724569"/>
                  </a:ext>
                </a:extLst>
              </a:tr>
              <a:tr h="370840">
                <a:tc>
                  <a:txBody>
                    <a:bodyPr/>
                    <a:lstStyle/>
                    <a:p>
                      <a:pPr algn="ctr"/>
                      <a:r>
                        <a:rPr lang="zh-CN" altLang="en-US" sz="1000" b="1" dirty="0">
                          <a:solidFill>
                            <a:schemeClr val="tx1"/>
                          </a:solidFill>
                        </a:rPr>
                        <a:t>审核记录裁剪和报告生成</a:t>
                      </a:r>
                      <a:endParaRPr lang="en-US" altLang="zh-CN" sz="1000" b="1" dirty="0">
                        <a:solidFill>
                          <a:schemeClr val="tx1"/>
                        </a:solidFill>
                      </a:endParaRPr>
                    </a:p>
                    <a:p>
                      <a:pPr algn="ctr"/>
                      <a:r>
                        <a:rPr lang="en-US" altLang="zh-CN" sz="1000" b="1" dirty="0"/>
                        <a:t>Audit Record Reduction and Report Generation</a:t>
                      </a:r>
                      <a:endParaRPr lang="zh-CN" altLang="en-US" sz="1000" b="1" dirty="0">
                        <a:solidFill>
                          <a:schemeClr val="tx1"/>
                        </a:solidFill>
                      </a:endParaRPr>
                    </a:p>
                  </a:txBody>
                  <a:tcPr/>
                </a:tc>
                <a:extLst>
                  <a:ext uri="{0D108BD9-81ED-4DB2-BD59-A6C34878D82A}">
                    <a16:rowId xmlns:a16="http://schemas.microsoft.com/office/drawing/2014/main" val="2156130115"/>
                  </a:ext>
                </a:extLst>
              </a:tr>
              <a:tr h="370840">
                <a:tc>
                  <a:txBody>
                    <a:bodyPr/>
                    <a:lstStyle/>
                    <a:p>
                      <a:pPr algn="ctr"/>
                      <a:r>
                        <a:rPr lang="zh-CN" altLang="en-US" sz="1000" b="1" dirty="0">
                          <a:solidFill>
                            <a:schemeClr val="tx1"/>
                          </a:solidFill>
                        </a:rPr>
                        <a:t>时间戳</a:t>
                      </a:r>
                      <a:endParaRPr lang="en-US" altLang="zh-CN" sz="1000" b="1" dirty="0">
                        <a:solidFill>
                          <a:schemeClr val="tx1"/>
                        </a:solidFill>
                      </a:endParaRPr>
                    </a:p>
                    <a:p>
                      <a:pPr algn="ctr"/>
                      <a:r>
                        <a:rPr lang="en-US" altLang="zh-CN" sz="1000" b="1" dirty="0"/>
                        <a:t>Time Stamps </a:t>
                      </a:r>
                      <a:endParaRPr lang="zh-CN" altLang="en-US" sz="1000" b="1" dirty="0">
                        <a:solidFill>
                          <a:schemeClr val="tx1"/>
                        </a:solidFill>
                      </a:endParaRPr>
                    </a:p>
                  </a:txBody>
                  <a:tcPr/>
                </a:tc>
                <a:extLst>
                  <a:ext uri="{0D108BD9-81ED-4DB2-BD59-A6C34878D82A}">
                    <a16:rowId xmlns:a16="http://schemas.microsoft.com/office/drawing/2014/main" val="362995894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b="1" dirty="0">
                          <a:solidFill>
                            <a:schemeClr val="tx1"/>
                          </a:solidFill>
                        </a:rPr>
                        <a:t>审计信息的保护</a:t>
                      </a:r>
                      <a:endParaRPr lang="en-US" altLang="zh-CN" sz="1000" b="1"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t>Protection of Audit Information</a:t>
                      </a:r>
                      <a:endParaRPr lang="zh-CN" altLang="en-US" sz="1000" b="1" dirty="0">
                        <a:solidFill>
                          <a:schemeClr val="tx1"/>
                        </a:solidFill>
                      </a:endParaRPr>
                    </a:p>
                  </a:txBody>
                  <a:tcPr/>
                </a:tc>
                <a:extLst>
                  <a:ext uri="{0D108BD9-81ED-4DB2-BD59-A6C34878D82A}">
                    <a16:rowId xmlns:a16="http://schemas.microsoft.com/office/drawing/2014/main" val="3784342562"/>
                  </a:ext>
                </a:extLst>
              </a:tr>
            </a:tbl>
          </a:graphicData>
        </a:graphic>
      </p:graphicFrame>
      <p:graphicFrame>
        <p:nvGraphicFramePr>
          <p:cNvPr id="11" name="表格 10">
            <a:extLst>
              <a:ext uri="{FF2B5EF4-FFF2-40B4-BE49-F238E27FC236}">
                <a16:creationId xmlns:a16="http://schemas.microsoft.com/office/drawing/2014/main" id="{CBC6D9B1-AB93-FC4C-29C7-2727A88B5DCD}"/>
              </a:ext>
            </a:extLst>
          </p:cNvPr>
          <p:cNvGraphicFramePr>
            <a:graphicFrameLocks noGrp="1"/>
          </p:cNvGraphicFramePr>
          <p:nvPr>
            <p:extLst>
              <p:ext uri="{D42A27DB-BD31-4B8C-83A1-F6EECF244321}">
                <p14:modId xmlns:p14="http://schemas.microsoft.com/office/powerpoint/2010/main" val="2360925710"/>
              </p:ext>
            </p:extLst>
          </p:nvPr>
        </p:nvGraphicFramePr>
        <p:xfrm>
          <a:off x="5302323" y="60554"/>
          <a:ext cx="1440161" cy="6492240"/>
        </p:xfrm>
        <a:graphic>
          <a:graphicData uri="http://schemas.openxmlformats.org/drawingml/2006/table">
            <a:tbl>
              <a:tblPr firstRow="1" bandRow="1">
                <a:tableStyleId>{68D230F3-CF80-4859-8CE7-A43EE81993B5}</a:tableStyleId>
              </a:tblPr>
              <a:tblGrid>
                <a:gridCol w="1440161">
                  <a:extLst>
                    <a:ext uri="{9D8B030D-6E8A-4147-A177-3AD203B41FA5}">
                      <a16:colId xmlns:a16="http://schemas.microsoft.com/office/drawing/2014/main" val="1358954275"/>
                    </a:ext>
                  </a:extLst>
                </a:gridCol>
              </a:tblGrid>
              <a:tr h="370840">
                <a:tc>
                  <a:txBody>
                    <a:bodyPr/>
                    <a:lstStyle/>
                    <a:p>
                      <a:pPr algn="ctr"/>
                      <a:r>
                        <a:rPr lang="zh-CN" altLang="en-US" sz="1000" b="1" dirty="0"/>
                        <a:t>配置管理</a:t>
                      </a:r>
                      <a:endParaRPr lang="en-US" altLang="zh-CN" sz="1000" b="1" dirty="0"/>
                    </a:p>
                    <a:p>
                      <a:pPr algn="ctr"/>
                      <a:r>
                        <a:rPr lang="en-US" altLang="zh-CN" sz="1000" b="1" dirty="0"/>
                        <a:t>Configuration Management </a:t>
                      </a:r>
                      <a:endParaRPr lang="zh-CN" altLang="en-US" sz="1000" b="1" dirty="0"/>
                    </a:p>
                  </a:txBody>
                  <a:tcP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基线配置</a:t>
                      </a:r>
                      <a:endParaRPr lang="en-US" altLang="zh-CN" sz="1000" b="1" dirty="0">
                        <a:solidFill>
                          <a:schemeClr val="tx1"/>
                        </a:solidFill>
                      </a:endParaRPr>
                    </a:p>
                    <a:p>
                      <a:pPr algn="ctr"/>
                      <a:r>
                        <a:rPr lang="en-US" altLang="zh-CN" sz="1000" b="1" dirty="0"/>
                        <a:t>Baseline Configuration</a:t>
                      </a:r>
                      <a:endParaRPr lang="zh-CN" altLang="en-US" sz="1000" b="1" dirty="0">
                        <a:solidFill>
                          <a:schemeClr val="tx1"/>
                        </a:solidFill>
                      </a:endParaRPr>
                    </a:p>
                  </a:txBody>
                  <a:tcPr/>
                </a:tc>
                <a:extLst>
                  <a:ext uri="{0D108BD9-81ED-4DB2-BD59-A6C34878D82A}">
                    <a16:rowId xmlns:a16="http://schemas.microsoft.com/office/drawing/2014/main" val="448700483"/>
                  </a:ext>
                </a:extLst>
              </a:tr>
              <a:tr h="370840">
                <a:tc>
                  <a:txBody>
                    <a:bodyPr/>
                    <a:lstStyle/>
                    <a:p>
                      <a:pPr algn="ctr"/>
                      <a:r>
                        <a:rPr lang="zh-CN" altLang="en-US" sz="1000" b="1" dirty="0">
                          <a:solidFill>
                            <a:schemeClr val="tx1"/>
                          </a:solidFill>
                        </a:rPr>
                        <a:t>配置设置</a:t>
                      </a:r>
                      <a:endParaRPr lang="en-US" altLang="zh-CN" sz="1000" b="1" dirty="0">
                        <a:solidFill>
                          <a:schemeClr val="tx1"/>
                        </a:solidFill>
                      </a:endParaRPr>
                    </a:p>
                    <a:p>
                      <a:pPr algn="ctr"/>
                      <a:r>
                        <a:rPr lang="en-US" altLang="zh-CN" sz="1000" b="1" dirty="0"/>
                        <a:t>Configuration Settings</a:t>
                      </a:r>
                      <a:endParaRPr lang="zh-CN" altLang="en-US" sz="1000" b="1" dirty="0">
                        <a:solidFill>
                          <a:schemeClr val="tx1"/>
                        </a:solidFill>
                      </a:endParaRPr>
                    </a:p>
                  </a:txBody>
                  <a:tcPr/>
                </a:tc>
                <a:extLst>
                  <a:ext uri="{0D108BD9-81ED-4DB2-BD59-A6C34878D82A}">
                    <a16:rowId xmlns:a16="http://schemas.microsoft.com/office/drawing/2014/main" val="3279924064"/>
                  </a:ext>
                </a:extLst>
              </a:tr>
              <a:tr h="370840">
                <a:tc>
                  <a:txBody>
                    <a:bodyPr/>
                    <a:lstStyle/>
                    <a:p>
                      <a:pPr algn="ctr"/>
                      <a:r>
                        <a:rPr lang="zh-CN" altLang="en-US" sz="1000" b="1" dirty="0">
                          <a:solidFill>
                            <a:schemeClr val="tx1"/>
                          </a:solidFill>
                        </a:rPr>
                        <a:t>配置变更控制</a:t>
                      </a:r>
                      <a:endParaRPr lang="en-US" altLang="zh-CN" sz="1000" b="1" dirty="0">
                        <a:solidFill>
                          <a:schemeClr val="tx1"/>
                        </a:solidFill>
                      </a:endParaRPr>
                    </a:p>
                    <a:p>
                      <a:pPr algn="ctr"/>
                      <a:r>
                        <a:rPr lang="en-US" altLang="zh-CN" sz="1000" b="1" dirty="0"/>
                        <a:t>Configuration Change Control </a:t>
                      </a:r>
                      <a:endParaRPr lang="zh-CN" altLang="en-US" sz="1000" b="1" dirty="0">
                        <a:solidFill>
                          <a:schemeClr val="tx1"/>
                        </a:solidFill>
                      </a:endParaRPr>
                    </a:p>
                  </a:txBody>
                  <a:tcPr/>
                </a:tc>
                <a:extLst>
                  <a:ext uri="{0D108BD9-81ED-4DB2-BD59-A6C34878D82A}">
                    <a16:rowId xmlns:a16="http://schemas.microsoft.com/office/drawing/2014/main" val="1527552028"/>
                  </a:ext>
                </a:extLst>
              </a:tr>
              <a:tr h="370840">
                <a:tc>
                  <a:txBody>
                    <a:bodyPr/>
                    <a:lstStyle/>
                    <a:p>
                      <a:pPr algn="ctr"/>
                      <a:r>
                        <a:rPr lang="zh-CN" altLang="en-US" sz="1000" b="1" dirty="0">
                          <a:solidFill>
                            <a:schemeClr val="tx1"/>
                          </a:solidFill>
                        </a:rPr>
                        <a:t>影响分析</a:t>
                      </a:r>
                      <a:endParaRPr lang="en-US" altLang="zh-CN" sz="1000" b="1" dirty="0">
                        <a:solidFill>
                          <a:schemeClr val="tx1"/>
                        </a:solidFill>
                      </a:endParaRPr>
                    </a:p>
                    <a:p>
                      <a:pPr algn="ctr"/>
                      <a:r>
                        <a:rPr lang="en-US" altLang="zh-CN" sz="1000" b="1" dirty="0"/>
                        <a:t>Impact Analyses </a:t>
                      </a:r>
                      <a:endParaRPr lang="zh-CN" altLang="en-US" sz="1000" b="1" dirty="0">
                        <a:solidFill>
                          <a:schemeClr val="tx1"/>
                        </a:solidFill>
                      </a:endParaRPr>
                    </a:p>
                  </a:txBody>
                  <a:tcPr/>
                </a:tc>
                <a:extLst>
                  <a:ext uri="{0D108BD9-81ED-4DB2-BD59-A6C34878D82A}">
                    <a16:rowId xmlns:a16="http://schemas.microsoft.com/office/drawing/2014/main" val="1228685372"/>
                  </a:ext>
                </a:extLst>
              </a:tr>
              <a:tr h="370840">
                <a:tc>
                  <a:txBody>
                    <a:bodyPr/>
                    <a:lstStyle/>
                    <a:p>
                      <a:pPr algn="ctr"/>
                      <a:r>
                        <a:rPr lang="zh-CN" altLang="en-US" sz="1000" b="1" dirty="0">
                          <a:solidFill>
                            <a:schemeClr val="tx1"/>
                          </a:solidFill>
                        </a:rPr>
                        <a:t>变更访问限制</a:t>
                      </a:r>
                      <a:endParaRPr lang="en-US" altLang="zh-CN" sz="1000" b="1" dirty="0">
                        <a:solidFill>
                          <a:schemeClr val="tx1"/>
                        </a:solidFill>
                      </a:endParaRPr>
                    </a:p>
                    <a:p>
                      <a:pPr algn="ctr"/>
                      <a:r>
                        <a:rPr lang="en-US" altLang="zh-CN" sz="1000" b="1" dirty="0"/>
                        <a:t>Access Restrictions for Change</a:t>
                      </a:r>
                      <a:endParaRPr lang="zh-CN" altLang="en-US" sz="1000" b="1" dirty="0">
                        <a:solidFill>
                          <a:schemeClr val="tx1"/>
                        </a:solidFill>
                      </a:endParaRPr>
                    </a:p>
                  </a:txBody>
                  <a:tcPr/>
                </a:tc>
                <a:extLst>
                  <a:ext uri="{0D108BD9-81ED-4DB2-BD59-A6C34878D82A}">
                    <a16:rowId xmlns:a16="http://schemas.microsoft.com/office/drawing/2014/main" val="2082724569"/>
                  </a:ext>
                </a:extLst>
              </a:tr>
              <a:tr h="370840">
                <a:tc>
                  <a:txBody>
                    <a:bodyPr/>
                    <a:lstStyle/>
                    <a:p>
                      <a:pPr algn="ctr"/>
                      <a:r>
                        <a:rPr lang="zh-CN" altLang="en-US" sz="1000" b="1" dirty="0">
                          <a:solidFill>
                            <a:schemeClr val="tx1"/>
                          </a:solidFill>
                        </a:rPr>
                        <a:t>功能最少</a:t>
                      </a:r>
                      <a:endParaRPr lang="en-US" altLang="zh-CN" sz="1000" b="1" dirty="0">
                        <a:solidFill>
                          <a:schemeClr val="tx1"/>
                        </a:solidFill>
                      </a:endParaRPr>
                    </a:p>
                    <a:p>
                      <a:pPr algn="ctr"/>
                      <a:r>
                        <a:rPr lang="en-US" altLang="zh-CN" sz="1000" b="1" dirty="0"/>
                        <a:t>Least Functionality</a:t>
                      </a:r>
                      <a:endParaRPr lang="zh-CN" altLang="en-US" sz="1000" b="1" dirty="0">
                        <a:solidFill>
                          <a:schemeClr val="tx1"/>
                        </a:solidFill>
                      </a:endParaRPr>
                    </a:p>
                  </a:txBody>
                  <a:tcPr/>
                </a:tc>
                <a:extLst>
                  <a:ext uri="{0D108BD9-81ED-4DB2-BD59-A6C34878D82A}">
                    <a16:rowId xmlns:a16="http://schemas.microsoft.com/office/drawing/2014/main" val="2156130115"/>
                  </a:ext>
                </a:extLst>
              </a:tr>
              <a:tr h="370840">
                <a:tc>
                  <a:txBody>
                    <a:bodyPr/>
                    <a:lstStyle/>
                    <a:p>
                      <a:pPr algn="ctr"/>
                      <a:r>
                        <a:rPr lang="zh-CN" altLang="en-US" sz="1000" b="1" dirty="0">
                          <a:solidFill>
                            <a:schemeClr val="tx1"/>
                          </a:solidFill>
                        </a:rPr>
                        <a:t>授权软件</a:t>
                      </a:r>
                      <a:r>
                        <a:rPr lang="en-US" altLang="zh-CN" sz="1000" b="1" dirty="0">
                          <a:solidFill>
                            <a:schemeClr val="tx1"/>
                          </a:solidFill>
                        </a:rPr>
                        <a:t>-</a:t>
                      </a:r>
                      <a:r>
                        <a:rPr lang="zh-CN" altLang="en-US" sz="1000" b="1" dirty="0">
                          <a:solidFill>
                            <a:schemeClr val="tx1"/>
                          </a:solidFill>
                        </a:rPr>
                        <a:t>例外情况下允许</a:t>
                      </a:r>
                      <a:endParaRPr lang="en-US" altLang="zh-CN" sz="1000" b="1" dirty="0">
                        <a:solidFill>
                          <a:schemeClr val="tx1"/>
                        </a:solidFill>
                      </a:endParaRPr>
                    </a:p>
                    <a:p>
                      <a:pPr algn="ctr"/>
                      <a:r>
                        <a:rPr lang="en-US" altLang="zh-CN" sz="1000" b="1" dirty="0"/>
                        <a:t>Authorized Software – Allow by Exception</a:t>
                      </a:r>
                      <a:endParaRPr lang="zh-CN" altLang="en-US" sz="1000" b="1" dirty="0">
                        <a:solidFill>
                          <a:schemeClr val="tx1"/>
                        </a:solidFill>
                      </a:endParaRPr>
                    </a:p>
                  </a:txBody>
                  <a:tcPr/>
                </a:tc>
                <a:extLst>
                  <a:ext uri="{0D108BD9-81ED-4DB2-BD59-A6C34878D82A}">
                    <a16:rowId xmlns:a16="http://schemas.microsoft.com/office/drawing/2014/main" val="362995894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b="1" dirty="0">
                          <a:solidFill>
                            <a:schemeClr val="tx1"/>
                          </a:solidFill>
                        </a:rPr>
                        <a:t>系统组件清单</a:t>
                      </a:r>
                      <a:endParaRPr lang="en-US" altLang="zh-CN" sz="1000" b="1"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t>System Component Inventory</a:t>
                      </a:r>
                      <a:endParaRPr lang="zh-CN" altLang="en-US" sz="1000" b="1" dirty="0">
                        <a:solidFill>
                          <a:schemeClr val="tx1"/>
                        </a:solidFill>
                      </a:endParaRPr>
                    </a:p>
                  </a:txBody>
                  <a:tcPr/>
                </a:tc>
                <a:extLst>
                  <a:ext uri="{0D108BD9-81ED-4DB2-BD59-A6C34878D82A}">
                    <a16:rowId xmlns:a16="http://schemas.microsoft.com/office/drawing/2014/main" val="3784342562"/>
                  </a:ext>
                </a:extLst>
              </a:tr>
              <a:tr h="370840">
                <a:tc>
                  <a:txBody>
                    <a:bodyPr/>
                    <a:lstStyle/>
                    <a:p>
                      <a:pPr algn="ctr"/>
                      <a:r>
                        <a:rPr lang="zh-CN" altLang="en-US" sz="1000" b="1" dirty="0">
                          <a:solidFill>
                            <a:schemeClr val="tx1"/>
                          </a:solidFill>
                        </a:rPr>
                        <a:t>信息定位</a:t>
                      </a:r>
                      <a:endParaRPr lang="en-US" altLang="zh-CN" sz="1000" b="1" dirty="0">
                        <a:solidFill>
                          <a:schemeClr val="tx1"/>
                        </a:solidFill>
                      </a:endParaRPr>
                    </a:p>
                    <a:p>
                      <a:pPr algn="ctr"/>
                      <a:r>
                        <a:rPr lang="en-US" altLang="zh-CN" sz="1000" b="1" dirty="0"/>
                        <a:t>Information Location</a:t>
                      </a:r>
                      <a:endParaRPr lang="zh-CN" altLang="en-US" sz="1000" b="1" dirty="0">
                        <a:solidFill>
                          <a:schemeClr val="tx1"/>
                        </a:solidFill>
                      </a:endParaRPr>
                    </a:p>
                  </a:txBody>
                  <a:tcPr/>
                </a:tc>
                <a:extLst>
                  <a:ext uri="{0D108BD9-81ED-4DB2-BD59-A6C34878D82A}">
                    <a16:rowId xmlns:a16="http://schemas.microsoft.com/office/drawing/2014/main" val="1688854453"/>
                  </a:ext>
                </a:extLst>
              </a:tr>
              <a:tr h="370840">
                <a:tc>
                  <a:txBody>
                    <a:bodyPr/>
                    <a:lstStyle/>
                    <a:p>
                      <a:pPr algn="ctr"/>
                      <a:r>
                        <a:rPr lang="zh-CN" altLang="en-US" sz="1000" b="1" dirty="0">
                          <a:solidFill>
                            <a:schemeClr val="tx1"/>
                          </a:solidFill>
                        </a:rPr>
                        <a:t>高风险区域的系统和组件配置</a:t>
                      </a:r>
                      <a:endParaRPr lang="en-US" altLang="zh-CN" sz="1000" b="1" dirty="0">
                        <a:solidFill>
                          <a:schemeClr val="tx1"/>
                        </a:solidFill>
                      </a:endParaRPr>
                    </a:p>
                    <a:p>
                      <a:pPr algn="ctr"/>
                      <a:r>
                        <a:rPr lang="en-US" altLang="zh-CN" sz="1000" b="1" dirty="0"/>
                        <a:t>System and Component Configuration for High-Risk Areas</a:t>
                      </a:r>
                      <a:endParaRPr lang="zh-CN" altLang="en-US" sz="1000" b="1" dirty="0">
                        <a:solidFill>
                          <a:schemeClr val="tx1"/>
                        </a:solidFill>
                      </a:endParaRPr>
                    </a:p>
                  </a:txBody>
                  <a:tcPr/>
                </a:tc>
                <a:extLst>
                  <a:ext uri="{0D108BD9-81ED-4DB2-BD59-A6C34878D82A}">
                    <a16:rowId xmlns:a16="http://schemas.microsoft.com/office/drawing/2014/main" val="2794017614"/>
                  </a:ext>
                </a:extLst>
              </a:tr>
            </a:tbl>
          </a:graphicData>
        </a:graphic>
      </p:graphicFrame>
      <p:graphicFrame>
        <p:nvGraphicFramePr>
          <p:cNvPr id="15" name="表格 14">
            <a:extLst>
              <a:ext uri="{FF2B5EF4-FFF2-40B4-BE49-F238E27FC236}">
                <a16:creationId xmlns:a16="http://schemas.microsoft.com/office/drawing/2014/main" id="{0204705A-111A-930A-5E20-4A3D6093DAA6}"/>
              </a:ext>
            </a:extLst>
          </p:cNvPr>
          <p:cNvGraphicFramePr>
            <a:graphicFrameLocks noGrp="1"/>
          </p:cNvGraphicFramePr>
          <p:nvPr>
            <p:extLst>
              <p:ext uri="{D42A27DB-BD31-4B8C-83A1-F6EECF244321}">
                <p14:modId xmlns:p14="http://schemas.microsoft.com/office/powerpoint/2010/main" val="1774373021"/>
              </p:ext>
            </p:extLst>
          </p:nvPr>
        </p:nvGraphicFramePr>
        <p:xfrm>
          <a:off x="6765309" y="60554"/>
          <a:ext cx="1512168" cy="5242560"/>
        </p:xfrm>
        <a:graphic>
          <a:graphicData uri="http://schemas.openxmlformats.org/drawingml/2006/table">
            <a:tbl>
              <a:tblPr firstRow="1" bandRow="1">
                <a:tableStyleId>{5FD0F851-EC5A-4D38-B0AD-8093EC10F338}</a:tableStyleId>
              </a:tblPr>
              <a:tblGrid>
                <a:gridCol w="1512168">
                  <a:extLst>
                    <a:ext uri="{9D8B030D-6E8A-4147-A177-3AD203B41FA5}">
                      <a16:colId xmlns:a16="http://schemas.microsoft.com/office/drawing/2014/main" val="1358954275"/>
                    </a:ext>
                  </a:extLst>
                </a:gridCol>
              </a:tblGrid>
              <a:tr h="370840">
                <a:tc>
                  <a:txBody>
                    <a:bodyPr/>
                    <a:lstStyle/>
                    <a:p>
                      <a:pPr algn="ctr"/>
                      <a:r>
                        <a:rPr lang="zh-CN" altLang="en-US" sz="1000" b="1" dirty="0"/>
                        <a:t>身份验证</a:t>
                      </a:r>
                      <a:endParaRPr lang="en-US" altLang="zh-CN" sz="1000" b="1" dirty="0"/>
                    </a:p>
                    <a:p>
                      <a:pPr algn="ctr"/>
                      <a:r>
                        <a:rPr lang="en-US" altLang="zh-CN" sz="1000" b="1" dirty="0"/>
                        <a:t>Identification and Authentication</a:t>
                      </a:r>
                      <a:endParaRPr lang="zh-CN" altLang="en-US" sz="1000" b="1" dirty="0"/>
                    </a:p>
                  </a:txBody>
                  <a:tcP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用户识别、身份验证和重新身份验证</a:t>
                      </a:r>
                      <a:endParaRPr lang="en-US" altLang="zh-CN" sz="1000" b="1" dirty="0">
                        <a:solidFill>
                          <a:schemeClr val="tx1"/>
                        </a:solidFill>
                      </a:endParaRPr>
                    </a:p>
                    <a:p>
                      <a:pPr algn="ctr"/>
                      <a:r>
                        <a:rPr lang="en-US" altLang="zh-CN" sz="1000" b="1" dirty="0"/>
                        <a:t>User Identification, Authentication, and Re-Authentication</a:t>
                      </a:r>
                      <a:endParaRPr lang="zh-CN" altLang="en-US" sz="1000" b="1" dirty="0">
                        <a:solidFill>
                          <a:schemeClr val="tx1"/>
                        </a:solidFill>
                      </a:endParaRPr>
                    </a:p>
                  </a:txBody>
                  <a:tcPr/>
                </a:tc>
                <a:extLst>
                  <a:ext uri="{0D108BD9-81ED-4DB2-BD59-A6C34878D82A}">
                    <a16:rowId xmlns:a16="http://schemas.microsoft.com/office/drawing/2014/main" val="448700483"/>
                  </a:ext>
                </a:extLst>
              </a:tr>
              <a:tr h="370840">
                <a:tc>
                  <a:txBody>
                    <a:bodyPr/>
                    <a:lstStyle/>
                    <a:p>
                      <a:pPr algn="ctr"/>
                      <a:r>
                        <a:rPr lang="zh-CN" altLang="en-US" sz="1000" b="1" dirty="0">
                          <a:solidFill>
                            <a:schemeClr val="tx1"/>
                          </a:solidFill>
                        </a:rPr>
                        <a:t>设备识别和认证</a:t>
                      </a:r>
                      <a:endParaRPr lang="en-US" altLang="zh-CN" sz="1000" b="1" dirty="0">
                        <a:solidFill>
                          <a:schemeClr val="tx1"/>
                        </a:solidFill>
                      </a:endParaRPr>
                    </a:p>
                    <a:p>
                      <a:pPr algn="ctr"/>
                      <a:r>
                        <a:rPr lang="en-US" altLang="zh-CN" sz="1000" b="1" dirty="0"/>
                        <a:t>Device Identification and Authentication</a:t>
                      </a:r>
                      <a:endParaRPr lang="zh-CN" altLang="en-US" sz="1000" b="1" dirty="0">
                        <a:solidFill>
                          <a:schemeClr val="tx1"/>
                        </a:solidFill>
                      </a:endParaRPr>
                    </a:p>
                  </a:txBody>
                  <a:tcPr/>
                </a:tc>
                <a:extLst>
                  <a:ext uri="{0D108BD9-81ED-4DB2-BD59-A6C34878D82A}">
                    <a16:rowId xmlns:a16="http://schemas.microsoft.com/office/drawing/2014/main" val="3279924064"/>
                  </a:ext>
                </a:extLst>
              </a:tr>
              <a:tr h="370840">
                <a:tc>
                  <a:txBody>
                    <a:bodyPr/>
                    <a:lstStyle/>
                    <a:p>
                      <a:pPr algn="ctr"/>
                      <a:r>
                        <a:rPr lang="zh-CN" altLang="en-US" sz="1000" b="1" dirty="0">
                          <a:solidFill>
                            <a:schemeClr val="tx1"/>
                          </a:solidFill>
                        </a:rPr>
                        <a:t>多因素认证</a:t>
                      </a:r>
                      <a:endParaRPr lang="en-US" altLang="zh-CN" sz="1000" b="1" dirty="0">
                        <a:solidFill>
                          <a:schemeClr val="tx1"/>
                        </a:solidFill>
                      </a:endParaRPr>
                    </a:p>
                    <a:p>
                      <a:pPr algn="ctr"/>
                      <a:r>
                        <a:rPr lang="en-US" altLang="zh-CN" sz="1000" b="1" dirty="0"/>
                        <a:t>Multi-Factor Authentication</a:t>
                      </a:r>
                      <a:endParaRPr lang="zh-CN" altLang="en-US" sz="1000" b="1" dirty="0">
                        <a:solidFill>
                          <a:schemeClr val="tx1"/>
                        </a:solidFill>
                      </a:endParaRPr>
                    </a:p>
                  </a:txBody>
                  <a:tcPr/>
                </a:tc>
                <a:extLst>
                  <a:ext uri="{0D108BD9-81ED-4DB2-BD59-A6C34878D82A}">
                    <a16:rowId xmlns:a16="http://schemas.microsoft.com/office/drawing/2014/main" val="1527552028"/>
                  </a:ext>
                </a:extLst>
              </a:tr>
              <a:tr h="370840">
                <a:tc>
                  <a:txBody>
                    <a:bodyPr/>
                    <a:lstStyle/>
                    <a:p>
                      <a:pPr algn="ctr"/>
                      <a:r>
                        <a:rPr lang="zh-CN" altLang="en-US" sz="1000" b="1" dirty="0">
                          <a:solidFill>
                            <a:schemeClr val="tx1"/>
                          </a:solidFill>
                        </a:rPr>
                        <a:t>防重放认证</a:t>
                      </a:r>
                      <a:endParaRPr lang="en-US" altLang="zh-CN" sz="1000" b="1" dirty="0">
                        <a:solidFill>
                          <a:schemeClr val="tx1"/>
                        </a:solidFill>
                      </a:endParaRPr>
                    </a:p>
                    <a:p>
                      <a:pPr algn="ctr"/>
                      <a:r>
                        <a:rPr lang="en-US" altLang="zh-CN" sz="1000" b="1" dirty="0"/>
                        <a:t>Replay-Resistant Authentication </a:t>
                      </a:r>
                      <a:endParaRPr lang="zh-CN" altLang="en-US" sz="1000" b="1" dirty="0">
                        <a:solidFill>
                          <a:schemeClr val="tx1"/>
                        </a:solidFill>
                      </a:endParaRPr>
                    </a:p>
                  </a:txBody>
                  <a:tcPr/>
                </a:tc>
                <a:extLst>
                  <a:ext uri="{0D108BD9-81ED-4DB2-BD59-A6C34878D82A}">
                    <a16:rowId xmlns:a16="http://schemas.microsoft.com/office/drawing/2014/main" val="1228685372"/>
                  </a:ext>
                </a:extLst>
              </a:tr>
              <a:tr h="370840">
                <a:tc>
                  <a:txBody>
                    <a:bodyPr/>
                    <a:lstStyle/>
                    <a:p>
                      <a:pPr algn="ctr"/>
                      <a:r>
                        <a:rPr lang="zh-CN" altLang="en-US" sz="1000" b="1" dirty="0">
                          <a:solidFill>
                            <a:schemeClr val="tx1"/>
                          </a:solidFill>
                        </a:rPr>
                        <a:t>标识符管理</a:t>
                      </a:r>
                      <a:endParaRPr lang="en-US" altLang="zh-CN" sz="1000" b="1" dirty="0">
                        <a:solidFill>
                          <a:schemeClr val="tx1"/>
                        </a:solidFill>
                      </a:endParaRPr>
                    </a:p>
                    <a:p>
                      <a:pPr algn="ctr"/>
                      <a:r>
                        <a:rPr lang="en-US" altLang="zh-CN" sz="1000" b="1" dirty="0"/>
                        <a:t>Identifier Management </a:t>
                      </a:r>
                      <a:endParaRPr lang="zh-CN" altLang="en-US" sz="1000" b="1" dirty="0">
                        <a:solidFill>
                          <a:schemeClr val="tx1"/>
                        </a:solidFill>
                      </a:endParaRPr>
                    </a:p>
                  </a:txBody>
                  <a:tcPr/>
                </a:tc>
                <a:extLst>
                  <a:ext uri="{0D108BD9-81ED-4DB2-BD59-A6C34878D82A}">
                    <a16:rowId xmlns:a16="http://schemas.microsoft.com/office/drawing/2014/main" val="2082724569"/>
                  </a:ext>
                </a:extLst>
              </a:tr>
              <a:tr h="370840">
                <a:tc>
                  <a:txBody>
                    <a:bodyPr/>
                    <a:lstStyle/>
                    <a:p>
                      <a:pPr algn="ctr"/>
                      <a:r>
                        <a:rPr lang="zh-CN" altLang="en-US" sz="1000" b="1" dirty="0">
                          <a:solidFill>
                            <a:schemeClr val="tx1"/>
                          </a:solidFill>
                        </a:rPr>
                        <a:t>密码管理</a:t>
                      </a:r>
                      <a:endParaRPr lang="en-US" altLang="zh-CN" sz="1000" b="1" dirty="0">
                        <a:solidFill>
                          <a:schemeClr val="tx1"/>
                        </a:solidFill>
                      </a:endParaRPr>
                    </a:p>
                    <a:p>
                      <a:pPr algn="ctr"/>
                      <a:r>
                        <a:rPr lang="en-US" altLang="zh-CN" sz="1000" b="1" dirty="0"/>
                        <a:t>Password Management</a:t>
                      </a:r>
                      <a:endParaRPr lang="zh-CN" altLang="en-US" sz="1000" b="1" dirty="0">
                        <a:solidFill>
                          <a:schemeClr val="tx1"/>
                        </a:solidFill>
                      </a:endParaRPr>
                    </a:p>
                  </a:txBody>
                  <a:tcPr/>
                </a:tc>
                <a:extLst>
                  <a:ext uri="{0D108BD9-81ED-4DB2-BD59-A6C34878D82A}">
                    <a16:rowId xmlns:a16="http://schemas.microsoft.com/office/drawing/2014/main" val="2156130115"/>
                  </a:ext>
                </a:extLst>
              </a:tr>
              <a:tr h="370840">
                <a:tc>
                  <a:txBody>
                    <a:bodyPr/>
                    <a:lstStyle/>
                    <a:p>
                      <a:pPr algn="ctr"/>
                      <a:r>
                        <a:rPr lang="zh-CN" altLang="en-US" sz="1000" b="1" dirty="0">
                          <a:solidFill>
                            <a:schemeClr val="tx1"/>
                          </a:solidFill>
                        </a:rPr>
                        <a:t>认证反馈</a:t>
                      </a:r>
                      <a:endParaRPr lang="en-US" altLang="zh-CN" sz="1000" b="1" dirty="0">
                        <a:solidFill>
                          <a:schemeClr val="tx1"/>
                        </a:solidFill>
                      </a:endParaRPr>
                    </a:p>
                    <a:p>
                      <a:pPr algn="ctr"/>
                      <a:r>
                        <a:rPr lang="en-US" altLang="zh-CN" sz="1000" b="1" dirty="0"/>
                        <a:t>Authentication Feedback</a:t>
                      </a:r>
                      <a:endParaRPr lang="zh-CN" altLang="en-US" sz="1000" b="1" dirty="0">
                        <a:solidFill>
                          <a:schemeClr val="tx1"/>
                        </a:solidFill>
                      </a:endParaRPr>
                    </a:p>
                  </a:txBody>
                  <a:tcPr/>
                </a:tc>
                <a:extLst>
                  <a:ext uri="{0D108BD9-81ED-4DB2-BD59-A6C34878D82A}">
                    <a16:rowId xmlns:a16="http://schemas.microsoft.com/office/drawing/2014/main" val="362995894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b="1" dirty="0">
                          <a:solidFill>
                            <a:schemeClr val="tx1"/>
                          </a:solidFill>
                        </a:rPr>
                        <a:t>身份验证程序管理</a:t>
                      </a:r>
                      <a:endParaRPr lang="en-US" altLang="zh-CN" sz="1000" b="1"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t>Authenticator Management </a:t>
                      </a:r>
                      <a:endParaRPr lang="zh-CN" altLang="en-US" sz="1000" b="1" dirty="0">
                        <a:solidFill>
                          <a:schemeClr val="tx1"/>
                        </a:solidFill>
                      </a:endParaRPr>
                    </a:p>
                  </a:txBody>
                  <a:tcPr/>
                </a:tc>
                <a:extLst>
                  <a:ext uri="{0D108BD9-81ED-4DB2-BD59-A6C34878D82A}">
                    <a16:rowId xmlns:a16="http://schemas.microsoft.com/office/drawing/2014/main" val="3784342562"/>
                  </a:ext>
                </a:extLst>
              </a:tr>
            </a:tbl>
          </a:graphicData>
        </a:graphic>
      </p:graphicFrame>
      <p:graphicFrame>
        <p:nvGraphicFramePr>
          <p:cNvPr id="2" name="表格 1">
            <a:extLst>
              <a:ext uri="{FF2B5EF4-FFF2-40B4-BE49-F238E27FC236}">
                <a16:creationId xmlns:a16="http://schemas.microsoft.com/office/drawing/2014/main" id="{900598AB-1782-4D4E-5F4E-6892A7A01207}"/>
              </a:ext>
            </a:extLst>
          </p:cNvPr>
          <p:cNvGraphicFramePr>
            <a:graphicFrameLocks noGrp="1"/>
          </p:cNvGraphicFramePr>
          <p:nvPr>
            <p:extLst>
              <p:ext uri="{D42A27DB-BD31-4B8C-83A1-F6EECF244321}">
                <p14:modId xmlns:p14="http://schemas.microsoft.com/office/powerpoint/2010/main" val="186316779"/>
              </p:ext>
            </p:extLst>
          </p:nvPr>
        </p:nvGraphicFramePr>
        <p:xfrm>
          <a:off x="8279202" y="60554"/>
          <a:ext cx="1343602" cy="3338894"/>
        </p:xfrm>
        <a:graphic>
          <a:graphicData uri="http://schemas.openxmlformats.org/drawingml/2006/table">
            <a:tbl>
              <a:tblPr firstRow="1" bandRow="1">
                <a:tableStyleId>{9D7B26C5-4107-4FEC-AEDC-1716B250A1EF}</a:tableStyleId>
              </a:tblPr>
              <a:tblGrid>
                <a:gridCol w="1343602">
                  <a:extLst>
                    <a:ext uri="{9D8B030D-6E8A-4147-A177-3AD203B41FA5}">
                      <a16:colId xmlns:a16="http://schemas.microsoft.com/office/drawing/2014/main" val="1358954275"/>
                    </a:ext>
                  </a:extLst>
                </a:gridCol>
              </a:tblGrid>
              <a:tr h="534734">
                <a:tc>
                  <a:txBody>
                    <a:bodyPr/>
                    <a:lstStyle/>
                    <a:p>
                      <a:pPr algn="ctr"/>
                      <a:r>
                        <a:rPr lang="zh-CN" altLang="en-US" sz="1000" b="1" dirty="0">
                          <a:solidFill>
                            <a:schemeClr val="tx1"/>
                          </a:solidFill>
                        </a:rPr>
                        <a:t>事件响应</a:t>
                      </a:r>
                      <a:endParaRPr lang="en-US" altLang="zh-CN" sz="1000" b="1" dirty="0">
                        <a:solidFill>
                          <a:schemeClr val="tx1"/>
                        </a:solidFill>
                      </a:endParaRPr>
                    </a:p>
                    <a:p>
                      <a:pPr algn="ctr"/>
                      <a:r>
                        <a:rPr lang="en-US" altLang="zh-CN" sz="1000" b="1" dirty="0"/>
                        <a:t>Incident Response</a:t>
                      </a:r>
                      <a:endParaRPr lang="zh-CN" altLang="en-US" sz="1000" b="1" dirty="0">
                        <a:solidFill>
                          <a:schemeClr val="tx1"/>
                        </a:solidFill>
                      </a:endParaRPr>
                    </a:p>
                  </a:txBody>
                  <a:tcP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事件响应计划和处理</a:t>
                      </a:r>
                      <a:endParaRPr lang="en-US" altLang="zh-CN" sz="1000" b="1" dirty="0">
                        <a:solidFill>
                          <a:schemeClr val="tx1"/>
                        </a:solidFill>
                      </a:endParaRPr>
                    </a:p>
                    <a:p>
                      <a:pPr algn="ctr"/>
                      <a:r>
                        <a:rPr lang="en-US" altLang="zh-CN" sz="1000" b="1" dirty="0"/>
                        <a:t>Incident Response Plan and Handling</a:t>
                      </a:r>
                      <a:endParaRPr lang="zh-CN" altLang="en-US" sz="1000" b="1" dirty="0">
                        <a:solidFill>
                          <a:schemeClr val="tx1"/>
                        </a:solidFill>
                      </a:endParaRPr>
                    </a:p>
                  </a:txBody>
                  <a:tcPr/>
                </a:tc>
                <a:extLst>
                  <a:ext uri="{0D108BD9-81ED-4DB2-BD59-A6C34878D82A}">
                    <a16:rowId xmlns:a16="http://schemas.microsoft.com/office/drawing/2014/main" val="2637617593"/>
                  </a:ext>
                </a:extLst>
              </a:tr>
              <a:tr h="370840">
                <a:tc>
                  <a:txBody>
                    <a:bodyPr/>
                    <a:lstStyle/>
                    <a:p>
                      <a:pPr algn="ctr"/>
                      <a:r>
                        <a:rPr lang="zh-CN" altLang="en-US" sz="1000" b="1" dirty="0">
                          <a:solidFill>
                            <a:schemeClr val="tx1"/>
                          </a:solidFill>
                        </a:rPr>
                        <a:t>事件监测、报告和响应协助</a:t>
                      </a:r>
                      <a:endParaRPr lang="en-US" altLang="zh-CN" sz="1000" b="1" dirty="0">
                        <a:solidFill>
                          <a:schemeClr val="tx1"/>
                        </a:solidFill>
                      </a:endParaRPr>
                    </a:p>
                    <a:p>
                      <a:pPr algn="ctr"/>
                      <a:r>
                        <a:rPr lang="en-US" altLang="zh-CN" sz="1000" b="1" dirty="0"/>
                        <a:t>Incident Monitoring, Reporting, and Response Assistance</a:t>
                      </a:r>
                      <a:endParaRPr lang="zh-CN" altLang="en-US" sz="1000" b="1" dirty="0">
                        <a:solidFill>
                          <a:schemeClr val="tx1"/>
                        </a:solidFill>
                      </a:endParaRPr>
                    </a:p>
                  </a:txBody>
                  <a:tcPr/>
                </a:tc>
                <a:extLst>
                  <a:ext uri="{0D108BD9-81ED-4DB2-BD59-A6C34878D82A}">
                    <a16:rowId xmlns:a16="http://schemas.microsoft.com/office/drawing/2014/main" val="1187544132"/>
                  </a:ext>
                </a:extLst>
              </a:tr>
              <a:tr h="370840">
                <a:tc>
                  <a:txBody>
                    <a:bodyPr/>
                    <a:lstStyle/>
                    <a:p>
                      <a:pPr algn="ctr"/>
                      <a:r>
                        <a:rPr lang="zh-CN" altLang="en-US" sz="1000" b="1" dirty="0">
                          <a:solidFill>
                            <a:schemeClr val="tx1"/>
                          </a:solidFill>
                        </a:rPr>
                        <a:t>事件响应测试</a:t>
                      </a:r>
                      <a:endParaRPr lang="en-US" altLang="zh-CN" sz="1000" b="1" dirty="0">
                        <a:solidFill>
                          <a:schemeClr val="tx1"/>
                        </a:solidFill>
                      </a:endParaRPr>
                    </a:p>
                    <a:p>
                      <a:pPr algn="ctr"/>
                      <a:r>
                        <a:rPr lang="en-US" altLang="zh-CN" sz="1000" b="1" dirty="0"/>
                        <a:t>Incident Response Testing </a:t>
                      </a:r>
                      <a:endParaRPr lang="zh-CN" altLang="en-US" sz="1000" b="1" dirty="0">
                        <a:solidFill>
                          <a:schemeClr val="tx1"/>
                        </a:solidFill>
                      </a:endParaRPr>
                    </a:p>
                  </a:txBody>
                  <a:tcPr/>
                </a:tc>
                <a:extLst>
                  <a:ext uri="{0D108BD9-81ED-4DB2-BD59-A6C34878D82A}">
                    <a16:rowId xmlns:a16="http://schemas.microsoft.com/office/drawing/2014/main" val="58731765"/>
                  </a:ext>
                </a:extLst>
              </a:tr>
              <a:tr h="370840">
                <a:tc>
                  <a:txBody>
                    <a:bodyPr/>
                    <a:lstStyle/>
                    <a:p>
                      <a:pPr algn="ctr"/>
                      <a:r>
                        <a:rPr lang="zh-CN" altLang="en-US" sz="1000" b="1" dirty="0">
                          <a:solidFill>
                            <a:schemeClr val="tx1"/>
                          </a:solidFill>
                        </a:rPr>
                        <a:t>事件响应培训</a:t>
                      </a:r>
                      <a:endParaRPr lang="en-US" altLang="zh-CN" sz="1000" b="1" dirty="0">
                        <a:solidFill>
                          <a:schemeClr val="tx1"/>
                        </a:solidFill>
                      </a:endParaRPr>
                    </a:p>
                    <a:p>
                      <a:pPr algn="ctr"/>
                      <a:r>
                        <a:rPr lang="en-US" altLang="zh-CN" sz="1000" b="1" dirty="0"/>
                        <a:t>Incident Response Training</a:t>
                      </a:r>
                      <a:endParaRPr lang="zh-CN" altLang="en-US" sz="1000" b="1" dirty="0">
                        <a:solidFill>
                          <a:schemeClr val="tx1"/>
                        </a:solidFill>
                      </a:endParaRPr>
                    </a:p>
                  </a:txBody>
                  <a:tcPr/>
                </a:tc>
                <a:extLst>
                  <a:ext uri="{0D108BD9-81ED-4DB2-BD59-A6C34878D82A}">
                    <a16:rowId xmlns:a16="http://schemas.microsoft.com/office/drawing/2014/main" val="1850545351"/>
                  </a:ext>
                </a:extLst>
              </a:tr>
            </a:tbl>
          </a:graphicData>
        </a:graphic>
      </p:graphicFrame>
      <p:graphicFrame>
        <p:nvGraphicFramePr>
          <p:cNvPr id="3" name="表格 2">
            <a:extLst>
              <a:ext uri="{FF2B5EF4-FFF2-40B4-BE49-F238E27FC236}">
                <a16:creationId xmlns:a16="http://schemas.microsoft.com/office/drawing/2014/main" id="{73B70822-87A3-BAC4-C1DE-AB4BD49B02E2}"/>
              </a:ext>
            </a:extLst>
          </p:cNvPr>
          <p:cNvGraphicFramePr>
            <a:graphicFrameLocks noGrp="1"/>
          </p:cNvGraphicFramePr>
          <p:nvPr>
            <p:extLst>
              <p:ext uri="{D42A27DB-BD31-4B8C-83A1-F6EECF244321}">
                <p14:modId xmlns:p14="http://schemas.microsoft.com/office/powerpoint/2010/main" val="4109281532"/>
              </p:ext>
            </p:extLst>
          </p:nvPr>
        </p:nvGraphicFramePr>
        <p:xfrm>
          <a:off x="9622804" y="59526"/>
          <a:ext cx="1152128" cy="2180654"/>
        </p:xfrm>
        <a:graphic>
          <a:graphicData uri="http://schemas.openxmlformats.org/drawingml/2006/table">
            <a:tbl>
              <a:tblPr firstRow="1" bandRow="1">
                <a:tableStyleId>{0E3FDE45-AF77-4B5C-9715-49D594BDF05E}</a:tableStyleId>
              </a:tblPr>
              <a:tblGrid>
                <a:gridCol w="1152128">
                  <a:extLst>
                    <a:ext uri="{9D8B030D-6E8A-4147-A177-3AD203B41FA5}">
                      <a16:colId xmlns:a16="http://schemas.microsoft.com/office/drawing/2014/main" val="1358954275"/>
                    </a:ext>
                  </a:extLst>
                </a:gridCol>
              </a:tblGrid>
              <a:tr h="534734">
                <a:tc>
                  <a:txBody>
                    <a:bodyPr/>
                    <a:lstStyle/>
                    <a:p>
                      <a:pPr algn="ctr"/>
                      <a:r>
                        <a:rPr lang="zh-CN" altLang="en-US" sz="1000" b="1" dirty="0"/>
                        <a:t>维护</a:t>
                      </a:r>
                      <a:endParaRPr lang="en-US" altLang="zh-CN" sz="1000" b="1" dirty="0"/>
                    </a:p>
                    <a:p>
                      <a:pPr algn="ctr"/>
                      <a:r>
                        <a:rPr lang="en-US" altLang="zh-CN" sz="1000" b="1" dirty="0"/>
                        <a:t>Maintenance</a:t>
                      </a:r>
                      <a:endParaRPr lang="zh-CN" altLang="en-US" sz="1000" b="1" dirty="0"/>
                    </a:p>
                  </a:txBody>
                  <a:tcP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维护工具</a:t>
                      </a:r>
                      <a:endParaRPr lang="en-US" altLang="zh-CN" sz="1000" b="1" dirty="0">
                        <a:solidFill>
                          <a:schemeClr val="tx1"/>
                        </a:solidFill>
                      </a:endParaRPr>
                    </a:p>
                    <a:p>
                      <a:pPr algn="ctr"/>
                      <a:r>
                        <a:rPr lang="en-US" altLang="zh-CN" sz="1000" b="1" dirty="0"/>
                        <a:t>Maintenance Tools</a:t>
                      </a:r>
                      <a:endParaRPr lang="zh-CN" altLang="en-US" sz="1000" b="1" dirty="0">
                        <a:solidFill>
                          <a:schemeClr val="tx1"/>
                        </a:solidFill>
                      </a:endParaRPr>
                    </a:p>
                  </a:txBody>
                  <a:tcPr/>
                </a:tc>
                <a:extLst>
                  <a:ext uri="{0D108BD9-81ED-4DB2-BD59-A6C34878D82A}">
                    <a16:rowId xmlns:a16="http://schemas.microsoft.com/office/drawing/2014/main" val="448700483"/>
                  </a:ext>
                </a:extLst>
              </a:tr>
              <a:tr h="370840">
                <a:tc>
                  <a:txBody>
                    <a:bodyPr/>
                    <a:lstStyle/>
                    <a:p>
                      <a:pPr algn="ctr"/>
                      <a:r>
                        <a:rPr lang="zh-CN" altLang="en-US" sz="1000" b="1" dirty="0">
                          <a:solidFill>
                            <a:schemeClr val="tx1"/>
                          </a:solidFill>
                        </a:rPr>
                        <a:t>非本地维护</a:t>
                      </a:r>
                      <a:endParaRPr lang="en-US" altLang="zh-CN" sz="1000" b="1" dirty="0">
                        <a:solidFill>
                          <a:schemeClr val="tx1"/>
                        </a:solidFill>
                      </a:endParaRPr>
                    </a:p>
                    <a:p>
                      <a:pPr algn="ctr"/>
                      <a:r>
                        <a:rPr lang="en-US" altLang="zh-CN" sz="1000" b="1" dirty="0"/>
                        <a:t>Nonlocal Maintenance</a:t>
                      </a:r>
                      <a:endParaRPr lang="zh-CN" altLang="en-US" sz="1000" b="1" dirty="0">
                        <a:solidFill>
                          <a:schemeClr val="tx1"/>
                        </a:solidFill>
                      </a:endParaRPr>
                    </a:p>
                  </a:txBody>
                  <a:tcPr/>
                </a:tc>
                <a:extLst>
                  <a:ext uri="{0D108BD9-81ED-4DB2-BD59-A6C34878D82A}">
                    <a16:rowId xmlns:a16="http://schemas.microsoft.com/office/drawing/2014/main" val="3279924064"/>
                  </a:ext>
                </a:extLst>
              </a:tr>
              <a:tr h="370840">
                <a:tc>
                  <a:txBody>
                    <a:bodyPr/>
                    <a:lstStyle/>
                    <a:p>
                      <a:pPr algn="ctr"/>
                      <a:r>
                        <a:rPr lang="zh-CN" altLang="en-US" sz="1000" b="1" dirty="0">
                          <a:solidFill>
                            <a:schemeClr val="tx1"/>
                          </a:solidFill>
                        </a:rPr>
                        <a:t>维护人员</a:t>
                      </a:r>
                      <a:endParaRPr lang="en-US" altLang="zh-CN" sz="1000" b="1" dirty="0">
                        <a:solidFill>
                          <a:schemeClr val="tx1"/>
                        </a:solidFill>
                      </a:endParaRPr>
                    </a:p>
                    <a:p>
                      <a:pPr algn="ctr"/>
                      <a:r>
                        <a:rPr lang="en-US" altLang="zh-CN" sz="1000" b="1" dirty="0"/>
                        <a:t>Maintenance Personnel </a:t>
                      </a:r>
                      <a:endParaRPr lang="zh-CN" altLang="en-US" sz="1000" b="1" dirty="0">
                        <a:solidFill>
                          <a:schemeClr val="tx1"/>
                        </a:solidFill>
                      </a:endParaRPr>
                    </a:p>
                  </a:txBody>
                  <a:tcPr/>
                </a:tc>
                <a:extLst>
                  <a:ext uri="{0D108BD9-81ED-4DB2-BD59-A6C34878D82A}">
                    <a16:rowId xmlns:a16="http://schemas.microsoft.com/office/drawing/2014/main" val="3400521527"/>
                  </a:ext>
                </a:extLst>
              </a:tr>
            </a:tbl>
          </a:graphicData>
        </a:graphic>
      </p:graphicFrame>
      <p:graphicFrame>
        <p:nvGraphicFramePr>
          <p:cNvPr id="5" name="表格 4">
            <a:extLst>
              <a:ext uri="{FF2B5EF4-FFF2-40B4-BE49-F238E27FC236}">
                <a16:creationId xmlns:a16="http://schemas.microsoft.com/office/drawing/2014/main" id="{2F86CB53-F7B4-7416-C5E1-B70BB3F616D5}"/>
              </a:ext>
            </a:extLst>
          </p:cNvPr>
          <p:cNvGraphicFramePr>
            <a:graphicFrameLocks noGrp="1"/>
          </p:cNvGraphicFramePr>
          <p:nvPr>
            <p:extLst>
              <p:ext uri="{D42A27DB-BD31-4B8C-83A1-F6EECF244321}">
                <p14:modId xmlns:p14="http://schemas.microsoft.com/office/powerpoint/2010/main" val="2591004950"/>
              </p:ext>
            </p:extLst>
          </p:nvPr>
        </p:nvGraphicFramePr>
        <p:xfrm>
          <a:off x="10798564" y="67639"/>
          <a:ext cx="1296144" cy="3758529"/>
        </p:xfrm>
        <a:graphic>
          <a:graphicData uri="http://schemas.openxmlformats.org/drawingml/2006/table">
            <a:tbl>
              <a:tblPr firstRow="1" bandRow="1">
                <a:tableStyleId>{68D230F3-CF80-4859-8CE7-A43EE81993B5}</a:tableStyleId>
              </a:tblPr>
              <a:tblGrid>
                <a:gridCol w="1296144">
                  <a:extLst>
                    <a:ext uri="{9D8B030D-6E8A-4147-A177-3AD203B41FA5}">
                      <a16:colId xmlns:a16="http://schemas.microsoft.com/office/drawing/2014/main" val="1358954275"/>
                    </a:ext>
                  </a:extLst>
                </a:gridCol>
              </a:tblGrid>
              <a:tr h="527649">
                <a:tc>
                  <a:txBody>
                    <a:bodyPr/>
                    <a:lstStyle/>
                    <a:p>
                      <a:pPr algn="ctr"/>
                      <a:r>
                        <a:rPr lang="zh-CN" altLang="en-US" sz="1000" b="1" dirty="0"/>
                        <a:t>介质保护</a:t>
                      </a:r>
                      <a:endParaRPr lang="en-US" altLang="zh-CN" sz="1000" b="1" dirty="0"/>
                    </a:p>
                    <a:p>
                      <a:pPr algn="ctr"/>
                      <a:r>
                        <a:rPr lang="en-US" altLang="zh-CN" sz="1000" b="1" dirty="0"/>
                        <a:t>Media Protection</a:t>
                      </a:r>
                      <a:endParaRPr lang="zh-CN" altLang="en-US" sz="1000" b="1" dirty="0"/>
                    </a:p>
                  </a:txBody>
                  <a:tcP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介质存储</a:t>
                      </a:r>
                      <a:endParaRPr lang="en-US" altLang="zh-CN" sz="1000" b="1" dirty="0">
                        <a:solidFill>
                          <a:schemeClr val="tx1"/>
                        </a:solidFill>
                      </a:endParaRPr>
                    </a:p>
                    <a:p>
                      <a:pPr algn="ctr"/>
                      <a:r>
                        <a:rPr lang="en-US" altLang="zh-CN" sz="1000" b="1" dirty="0"/>
                        <a:t>Media Storage</a:t>
                      </a:r>
                      <a:endParaRPr lang="zh-CN" altLang="en-US" sz="1000" b="1" dirty="0">
                        <a:solidFill>
                          <a:schemeClr val="tx1"/>
                        </a:solidFill>
                      </a:endParaRPr>
                    </a:p>
                  </a:txBody>
                  <a:tcPr/>
                </a:tc>
                <a:extLst>
                  <a:ext uri="{0D108BD9-81ED-4DB2-BD59-A6C34878D82A}">
                    <a16:rowId xmlns:a16="http://schemas.microsoft.com/office/drawing/2014/main" val="448700483"/>
                  </a:ext>
                </a:extLst>
              </a:tr>
              <a:tr h="370840">
                <a:tc>
                  <a:txBody>
                    <a:bodyPr/>
                    <a:lstStyle/>
                    <a:p>
                      <a:pPr algn="ctr"/>
                      <a:r>
                        <a:rPr lang="zh-CN" altLang="en-US" sz="1000" b="1" dirty="0">
                          <a:solidFill>
                            <a:schemeClr val="tx1"/>
                          </a:solidFill>
                        </a:rPr>
                        <a:t>介质访问</a:t>
                      </a:r>
                      <a:endParaRPr lang="en-US" altLang="zh-CN" sz="1000" b="1" dirty="0">
                        <a:solidFill>
                          <a:schemeClr val="tx1"/>
                        </a:solidFill>
                      </a:endParaRPr>
                    </a:p>
                    <a:p>
                      <a:pPr algn="ctr"/>
                      <a:r>
                        <a:rPr lang="en-US" altLang="zh-CN" sz="1000" b="1" dirty="0"/>
                        <a:t>Media Access</a:t>
                      </a:r>
                      <a:endParaRPr lang="zh-CN" altLang="en-US" sz="1000" b="1" dirty="0">
                        <a:solidFill>
                          <a:schemeClr val="tx1"/>
                        </a:solidFill>
                      </a:endParaRPr>
                    </a:p>
                  </a:txBody>
                  <a:tcPr/>
                </a:tc>
                <a:extLst>
                  <a:ext uri="{0D108BD9-81ED-4DB2-BD59-A6C34878D82A}">
                    <a16:rowId xmlns:a16="http://schemas.microsoft.com/office/drawing/2014/main" val="3279924064"/>
                  </a:ext>
                </a:extLst>
              </a:tr>
              <a:tr h="370840">
                <a:tc>
                  <a:txBody>
                    <a:bodyPr/>
                    <a:lstStyle/>
                    <a:p>
                      <a:pPr algn="ctr"/>
                      <a:r>
                        <a:rPr lang="zh-CN" altLang="en-US" sz="1000" b="1" dirty="0">
                          <a:solidFill>
                            <a:schemeClr val="tx1"/>
                          </a:solidFill>
                        </a:rPr>
                        <a:t>介质消毒</a:t>
                      </a:r>
                      <a:endParaRPr lang="en-US" altLang="zh-CN" sz="1000" b="1" dirty="0">
                        <a:solidFill>
                          <a:schemeClr val="tx1"/>
                        </a:solidFill>
                      </a:endParaRPr>
                    </a:p>
                    <a:p>
                      <a:pPr algn="ctr"/>
                      <a:r>
                        <a:rPr lang="en-US" altLang="zh-CN" sz="1000" b="1" dirty="0"/>
                        <a:t>Media Sanitization</a:t>
                      </a:r>
                      <a:endParaRPr lang="zh-CN" altLang="en-US" sz="1000" b="1" dirty="0">
                        <a:solidFill>
                          <a:schemeClr val="tx1"/>
                        </a:solidFill>
                      </a:endParaRPr>
                    </a:p>
                  </a:txBody>
                  <a:tcPr/>
                </a:tc>
                <a:extLst>
                  <a:ext uri="{0D108BD9-81ED-4DB2-BD59-A6C34878D82A}">
                    <a16:rowId xmlns:a16="http://schemas.microsoft.com/office/drawing/2014/main" val="1527552028"/>
                  </a:ext>
                </a:extLst>
              </a:tr>
              <a:tr h="370840">
                <a:tc>
                  <a:txBody>
                    <a:bodyPr/>
                    <a:lstStyle/>
                    <a:p>
                      <a:pPr algn="ctr"/>
                      <a:r>
                        <a:rPr lang="zh-CN" altLang="en-US" sz="1000" b="1" dirty="0">
                          <a:solidFill>
                            <a:schemeClr val="tx1"/>
                          </a:solidFill>
                        </a:rPr>
                        <a:t>介质标记</a:t>
                      </a:r>
                      <a:endParaRPr lang="en-US" altLang="zh-CN" sz="1000" b="1" dirty="0">
                        <a:solidFill>
                          <a:schemeClr val="tx1"/>
                        </a:solidFill>
                      </a:endParaRPr>
                    </a:p>
                    <a:p>
                      <a:pPr algn="ctr"/>
                      <a:r>
                        <a:rPr lang="en-US" altLang="zh-CN" sz="1000" b="1" dirty="0"/>
                        <a:t>Media Marking</a:t>
                      </a:r>
                      <a:endParaRPr lang="zh-CN" altLang="en-US" sz="1000" b="1" dirty="0">
                        <a:solidFill>
                          <a:schemeClr val="tx1"/>
                        </a:solidFill>
                      </a:endParaRPr>
                    </a:p>
                  </a:txBody>
                  <a:tcPr/>
                </a:tc>
                <a:extLst>
                  <a:ext uri="{0D108BD9-81ED-4DB2-BD59-A6C34878D82A}">
                    <a16:rowId xmlns:a16="http://schemas.microsoft.com/office/drawing/2014/main" val="1228685372"/>
                  </a:ext>
                </a:extLst>
              </a:tr>
              <a:tr h="370840">
                <a:tc>
                  <a:txBody>
                    <a:bodyPr/>
                    <a:lstStyle/>
                    <a:p>
                      <a:pPr algn="ctr"/>
                      <a:r>
                        <a:rPr lang="zh-CN" altLang="en-US" sz="1000" b="1" dirty="0">
                          <a:solidFill>
                            <a:schemeClr val="tx1"/>
                          </a:solidFill>
                        </a:rPr>
                        <a:t>介质传输</a:t>
                      </a:r>
                      <a:endParaRPr lang="en-US" altLang="zh-CN" sz="1000" b="1" dirty="0">
                        <a:solidFill>
                          <a:schemeClr val="tx1"/>
                        </a:solidFill>
                      </a:endParaRPr>
                    </a:p>
                    <a:p>
                      <a:pPr algn="ctr"/>
                      <a:r>
                        <a:rPr lang="en-US" altLang="zh-CN" sz="1000" b="1" dirty="0"/>
                        <a:t>Media Transport</a:t>
                      </a:r>
                      <a:endParaRPr lang="zh-CN" altLang="en-US" sz="1000" b="1" dirty="0">
                        <a:solidFill>
                          <a:schemeClr val="tx1"/>
                        </a:solidFill>
                      </a:endParaRPr>
                    </a:p>
                  </a:txBody>
                  <a:tcPr/>
                </a:tc>
                <a:extLst>
                  <a:ext uri="{0D108BD9-81ED-4DB2-BD59-A6C34878D82A}">
                    <a16:rowId xmlns:a16="http://schemas.microsoft.com/office/drawing/2014/main" val="2082724569"/>
                  </a:ext>
                </a:extLst>
              </a:tr>
              <a:tr h="370840">
                <a:tc>
                  <a:txBody>
                    <a:bodyPr/>
                    <a:lstStyle/>
                    <a:p>
                      <a:pPr algn="ctr"/>
                      <a:r>
                        <a:rPr lang="zh-CN" altLang="en-US" sz="1000" b="1" dirty="0">
                          <a:solidFill>
                            <a:schemeClr val="tx1"/>
                          </a:solidFill>
                        </a:rPr>
                        <a:t>介质使用</a:t>
                      </a:r>
                      <a:endParaRPr lang="en-US" altLang="zh-CN" sz="1000" b="1" dirty="0">
                        <a:solidFill>
                          <a:schemeClr val="tx1"/>
                        </a:solidFill>
                      </a:endParaRPr>
                    </a:p>
                    <a:p>
                      <a:pPr algn="ctr"/>
                      <a:r>
                        <a:rPr lang="en-US" altLang="zh-CN" sz="1000" b="1" dirty="0"/>
                        <a:t>Media Use</a:t>
                      </a:r>
                      <a:endParaRPr lang="zh-CN" altLang="en-US" sz="1000" b="1" dirty="0">
                        <a:solidFill>
                          <a:schemeClr val="tx1"/>
                        </a:solidFill>
                      </a:endParaRPr>
                    </a:p>
                  </a:txBody>
                  <a:tcPr/>
                </a:tc>
                <a:extLst>
                  <a:ext uri="{0D108BD9-81ED-4DB2-BD59-A6C34878D82A}">
                    <a16:rowId xmlns:a16="http://schemas.microsoft.com/office/drawing/2014/main" val="2156130115"/>
                  </a:ext>
                </a:extLst>
              </a:tr>
              <a:tr h="370840">
                <a:tc>
                  <a:txBody>
                    <a:bodyPr/>
                    <a:lstStyle/>
                    <a:p>
                      <a:pPr algn="ctr"/>
                      <a:r>
                        <a:rPr lang="zh-CN" altLang="en-US" sz="1000" b="1" dirty="0">
                          <a:solidFill>
                            <a:schemeClr val="tx1"/>
                          </a:solidFill>
                        </a:rPr>
                        <a:t>系统备份</a:t>
                      </a:r>
                      <a:r>
                        <a:rPr lang="en-US" altLang="zh-CN" sz="1000" b="1" dirty="0">
                          <a:solidFill>
                            <a:schemeClr val="tx1"/>
                          </a:solidFill>
                        </a:rPr>
                        <a:t>-</a:t>
                      </a:r>
                      <a:r>
                        <a:rPr lang="zh-CN" altLang="en-US" sz="1000" b="1" dirty="0">
                          <a:solidFill>
                            <a:schemeClr val="tx1"/>
                          </a:solidFill>
                        </a:rPr>
                        <a:t>密码保护</a:t>
                      </a:r>
                      <a:endParaRPr lang="en-US" altLang="zh-CN" sz="1000" b="1" dirty="0">
                        <a:solidFill>
                          <a:schemeClr val="tx1"/>
                        </a:solidFill>
                      </a:endParaRPr>
                    </a:p>
                    <a:p>
                      <a:pPr algn="ctr"/>
                      <a:r>
                        <a:rPr lang="en-US" altLang="zh-CN" sz="1000" b="1" dirty="0"/>
                        <a:t>System Backup – Cryptographic Protection</a:t>
                      </a:r>
                      <a:endParaRPr lang="zh-CN" altLang="en-US" sz="1000" b="1" dirty="0">
                        <a:solidFill>
                          <a:schemeClr val="tx1"/>
                        </a:solidFill>
                      </a:endParaRPr>
                    </a:p>
                  </a:txBody>
                  <a:tcPr/>
                </a:tc>
                <a:extLst>
                  <a:ext uri="{0D108BD9-81ED-4DB2-BD59-A6C34878D82A}">
                    <a16:rowId xmlns:a16="http://schemas.microsoft.com/office/drawing/2014/main" val="3629958942"/>
                  </a:ext>
                </a:extLst>
              </a:tr>
            </a:tbl>
          </a:graphicData>
        </a:graphic>
      </p:graphicFrame>
    </p:spTree>
    <p:extLst>
      <p:ext uri="{BB962C8B-B14F-4D97-AF65-F5344CB8AC3E}">
        <p14:creationId xmlns:p14="http://schemas.microsoft.com/office/powerpoint/2010/main" val="261602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42BE7-0AA5-1668-556E-C902EE106CF2}"/>
            </a:ext>
          </a:extLst>
        </p:cNvPr>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C840F122-A7A6-8D08-B7A5-9254189AD3E3}"/>
              </a:ext>
            </a:extLst>
          </p:cNvPr>
          <p:cNvGraphicFramePr>
            <a:graphicFrameLocks noGrp="1"/>
          </p:cNvGraphicFramePr>
          <p:nvPr>
            <p:extLst>
              <p:ext uri="{D42A27DB-BD31-4B8C-83A1-F6EECF244321}">
                <p14:modId xmlns:p14="http://schemas.microsoft.com/office/powerpoint/2010/main" val="2940221261"/>
              </p:ext>
            </p:extLst>
          </p:nvPr>
        </p:nvGraphicFramePr>
        <p:xfrm>
          <a:off x="45741" y="56903"/>
          <a:ext cx="1152128" cy="1957481"/>
        </p:xfrm>
        <a:graphic>
          <a:graphicData uri="http://schemas.openxmlformats.org/drawingml/2006/table">
            <a:tbl>
              <a:tblPr firstRow="1" bandRow="1">
                <a:tableStyleId>{9D7B26C5-4107-4FEC-AEDC-1716B250A1EF}</a:tableStyleId>
              </a:tblPr>
              <a:tblGrid>
                <a:gridCol w="1152128">
                  <a:extLst>
                    <a:ext uri="{9D8B030D-6E8A-4147-A177-3AD203B41FA5}">
                      <a16:colId xmlns:a16="http://schemas.microsoft.com/office/drawing/2014/main" val="1358954275"/>
                    </a:ext>
                  </a:extLst>
                </a:gridCol>
              </a:tblGrid>
              <a:tr h="707801">
                <a:tc>
                  <a:txBody>
                    <a:bodyPr/>
                    <a:lstStyle/>
                    <a:p>
                      <a:pPr algn="ctr"/>
                      <a:r>
                        <a:rPr lang="zh-CN" altLang="en-US" sz="1000" b="1" dirty="0"/>
                        <a:t>人员安全</a:t>
                      </a:r>
                      <a:endParaRPr lang="en-US" altLang="zh-CN" sz="1000" b="1" dirty="0"/>
                    </a:p>
                    <a:p>
                      <a:pPr algn="ctr"/>
                      <a:r>
                        <a:rPr lang="en-US" altLang="zh-CN" sz="1000" b="1" dirty="0"/>
                        <a:t>Personnel Security </a:t>
                      </a:r>
                      <a:endParaRPr lang="zh-CN" altLang="en-US" sz="1000" b="1" dirty="0"/>
                    </a:p>
                  </a:txBody>
                  <a:tcPr anchor="ct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人员筛选</a:t>
                      </a:r>
                      <a:endParaRPr lang="en-US" altLang="zh-CN" sz="1000" b="1" dirty="0">
                        <a:solidFill>
                          <a:schemeClr val="tx1"/>
                        </a:solidFill>
                      </a:endParaRPr>
                    </a:p>
                    <a:p>
                      <a:pPr algn="ctr"/>
                      <a:r>
                        <a:rPr lang="en-US" altLang="zh-CN" sz="1000" b="1" dirty="0"/>
                        <a:t>Personnel Screening</a:t>
                      </a:r>
                      <a:endParaRPr lang="zh-CN" altLang="en-US" sz="1000" b="1" dirty="0">
                        <a:solidFill>
                          <a:schemeClr val="tx1"/>
                        </a:solidFill>
                      </a:endParaRPr>
                    </a:p>
                  </a:txBody>
                  <a:tcPr/>
                </a:tc>
                <a:extLst>
                  <a:ext uri="{0D108BD9-81ED-4DB2-BD59-A6C34878D82A}">
                    <a16:rowId xmlns:a16="http://schemas.microsoft.com/office/drawing/2014/main" val="448700483"/>
                  </a:ext>
                </a:extLst>
              </a:tr>
              <a:tr h="370840">
                <a:tc>
                  <a:txBody>
                    <a:bodyPr/>
                    <a:lstStyle/>
                    <a:p>
                      <a:pPr algn="ctr"/>
                      <a:r>
                        <a:rPr lang="zh-CN" altLang="en-US" sz="1000" b="1" dirty="0">
                          <a:solidFill>
                            <a:schemeClr val="tx1"/>
                          </a:solidFill>
                        </a:rPr>
                        <a:t>人员终止和调动</a:t>
                      </a:r>
                      <a:endParaRPr lang="en-US" altLang="zh-CN" sz="1000" b="1" dirty="0">
                        <a:solidFill>
                          <a:schemeClr val="tx1"/>
                        </a:solidFill>
                      </a:endParaRPr>
                    </a:p>
                    <a:p>
                      <a:pPr algn="ctr"/>
                      <a:r>
                        <a:rPr lang="en-US" altLang="zh-CN" sz="1000" b="1" dirty="0"/>
                        <a:t>Personnel Termination and Transfer </a:t>
                      </a:r>
                      <a:endParaRPr lang="zh-CN" altLang="en-US" sz="1000" b="1" dirty="0">
                        <a:solidFill>
                          <a:schemeClr val="tx1"/>
                        </a:solidFill>
                      </a:endParaRPr>
                    </a:p>
                  </a:txBody>
                  <a:tcPr/>
                </a:tc>
                <a:extLst>
                  <a:ext uri="{0D108BD9-81ED-4DB2-BD59-A6C34878D82A}">
                    <a16:rowId xmlns:a16="http://schemas.microsoft.com/office/drawing/2014/main" val="3279924064"/>
                  </a:ext>
                </a:extLst>
              </a:tr>
            </a:tbl>
          </a:graphicData>
        </a:graphic>
      </p:graphicFrame>
      <p:graphicFrame>
        <p:nvGraphicFramePr>
          <p:cNvPr id="15" name="表格 14">
            <a:extLst>
              <a:ext uri="{FF2B5EF4-FFF2-40B4-BE49-F238E27FC236}">
                <a16:creationId xmlns:a16="http://schemas.microsoft.com/office/drawing/2014/main" id="{47523F94-8055-3615-9C11-370AD686D5E1}"/>
              </a:ext>
            </a:extLst>
          </p:cNvPr>
          <p:cNvGraphicFramePr>
            <a:graphicFrameLocks noGrp="1"/>
          </p:cNvGraphicFramePr>
          <p:nvPr>
            <p:extLst>
              <p:ext uri="{D42A27DB-BD31-4B8C-83A1-F6EECF244321}">
                <p14:modId xmlns:p14="http://schemas.microsoft.com/office/powerpoint/2010/main" val="3370118345"/>
              </p:ext>
            </p:extLst>
          </p:nvPr>
        </p:nvGraphicFramePr>
        <p:xfrm>
          <a:off x="1197869" y="56903"/>
          <a:ext cx="1272265" cy="3889562"/>
        </p:xfrm>
        <a:graphic>
          <a:graphicData uri="http://schemas.openxmlformats.org/drawingml/2006/table">
            <a:tbl>
              <a:tblPr firstRow="1" bandRow="1">
                <a:tableStyleId>{3B4B98B0-60AC-42C2-AFA5-B58CD77FA1E5}</a:tableStyleId>
              </a:tblPr>
              <a:tblGrid>
                <a:gridCol w="1272265">
                  <a:extLst>
                    <a:ext uri="{9D8B030D-6E8A-4147-A177-3AD203B41FA5}">
                      <a16:colId xmlns:a16="http://schemas.microsoft.com/office/drawing/2014/main" val="1358954275"/>
                    </a:ext>
                  </a:extLst>
                </a:gridCol>
              </a:tblGrid>
              <a:tr h="689162">
                <a:tc>
                  <a:txBody>
                    <a:bodyPr/>
                    <a:lstStyle/>
                    <a:p>
                      <a:pPr algn="ctr"/>
                      <a:r>
                        <a:rPr lang="zh-CN" altLang="en-US" sz="1000" b="1" dirty="0"/>
                        <a:t>物理保护</a:t>
                      </a:r>
                      <a:endParaRPr lang="en-US" altLang="zh-CN" sz="1000" b="1" dirty="0"/>
                    </a:p>
                    <a:p>
                      <a:pPr algn="ctr"/>
                      <a:r>
                        <a:rPr lang="en-US" altLang="zh-CN" sz="1000" b="1" dirty="0"/>
                        <a:t> Physical Protection</a:t>
                      </a:r>
                      <a:endParaRPr lang="zh-CN" altLang="en-US" sz="1000" b="1" dirty="0"/>
                    </a:p>
                  </a:txBody>
                  <a:tcPr anchor="ct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物理访问授权</a:t>
                      </a:r>
                      <a:endParaRPr lang="en-US" altLang="zh-CN" sz="1000" b="1" dirty="0">
                        <a:solidFill>
                          <a:schemeClr val="tx1"/>
                        </a:solidFill>
                      </a:endParaRPr>
                    </a:p>
                    <a:p>
                      <a:pPr algn="ctr"/>
                      <a:r>
                        <a:rPr lang="en-US" altLang="zh-CN" sz="1000" b="1" dirty="0"/>
                        <a:t>Physical Access Authorizations</a:t>
                      </a:r>
                      <a:endParaRPr lang="zh-CN" altLang="en-US" sz="1000" b="1" dirty="0">
                        <a:solidFill>
                          <a:schemeClr val="tx1"/>
                        </a:solidFill>
                      </a:endParaRPr>
                    </a:p>
                  </a:txBody>
                  <a:tcPr/>
                </a:tc>
                <a:extLst>
                  <a:ext uri="{0D108BD9-81ED-4DB2-BD59-A6C34878D82A}">
                    <a16:rowId xmlns:a16="http://schemas.microsoft.com/office/drawing/2014/main" val="448700483"/>
                  </a:ext>
                </a:extLst>
              </a:tr>
              <a:tr h="370840">
                <a:tc>
                  <a:txBody>
                    <a:bodyPr/>
                    <a:lstStyle/>
                    <a:p>
                      <a:pPr algn="ctr"/>
                      <a:r>
                        <a:rPr lang="zh-CN" altLang="en-US" sz="1000" b="1" dirty="0">
                          <a:solidFill>
                            <a:schemeClr val="tx1"/>
                          </a:solidFill>
                        </a:rPr>
                        <a:t>监控物理访问</a:t>
                      </a:r>
                      <a:endParaRPr lang="en-US" altLang="zh-CN" sz="1000" b="1" dirty="0">
                        <a:solidFill>
                          <a:schemeClr val="tx1"/>
                        </a:solidFill>
                      </a:endParaRPr>
                    </a:p>
                    <a:p>
                      <a:pPr algn="ctr"/>
                      <a:r>
                        <a:rPr lang="en-US" altLang="zh-CN" sz="1000" b="1" dirty="0"/>
                        <a:t>Monitoring Physical Access</a:t>
                      </a:r>
                      <a:endParaRPr lang="zh-CN" altLang="en-US" sz="1000" b="1" dirty="0">
                        <a:solidFill>
                          <a:schemeClr val="tx1"/>
                        </a:solidFill>
                      </a:endParaRPr>
                    </a:p>
                  </a:txBody>
                  <a:tcPr/>
                </a:tc>
                <a:extLst>
                  <a:ext uri="{0D108BD9-81ED-4DB2-BD59-A6C34878D82A}">
                    <a16:rowId xmlns:a16="http://schemas.microsoft.com/office/drawing/2014/main" val="3279924064"/>
                  </a:ext>
                </a:extLst>
              </a:tr>
              <a:tr h="370840">
                <a:tc>
                  <a:txBody>
                    <a:bodyPr/>
                    <a:lstStyle/>
                    <a:p>
                      <a:pPr algn="ctr"/>
                      <a:r>
                        <a:rPr lang="zh-CN" altLang="en-US" sz="1000" b="1" dirty="0">
                          <a:solidFill>
                            <a:schemeClr val="tx1"/>
                          </a:solidFill>
                        </a:rPr>
                        <a:t>备用场地</a:t>
                      </a:r>
                      <a:endParaRPr lang="en-US" altLang="zh-CN" sz="1000" b="1" dirty="0">
                        <a:solidFill>
                          <a:schemeClr val="tx1"/>
                        </a:solidFill>
                      </a:endParaRPr>
                    </a:p>
                    <a:p>
                      <a:pPr algn="ctr"/>
                      <a:r>
                        <a:rPr lang="en-US" altLang="zh-CN" sz="1000" b="1" dirty="0"/>
                        <a:t>Alternate Work Site </a:t>
                      </a:r>
                      <a:endParaRPr lang="zh-CN" altLang="en-US" sz="1000" b="1" dirty="0">
                        <a:solidFill>
                          <a:schemeClr val="tx1"/>
                        </a:solidFill>
                      </a:endParaRPr>
                    </a:p>
                  </a:txBody>
                  <a:tcPr/>
                </a:tc>
                <a:extLst>
                  <a:ext uri="{0D108BD9-81ED-4DB2-BD59-A6C34878D82A}">
                    <a16:rowId xmlns:a16="http://schemas.microsoft.com/office/drawing/2014/main" val="1527552028"/>
                  </a:ext>
                </a:extLst>
              </a:tr>
              <a:tr h="370840">
                <a:tc>
                  <a:txBody>
                    <a:bodyPr/>
                    <a:lstStyle/>
                    <a:p>
                      <a:pPr algn="ctr"/>
                      <a:r>
                        <a:rPr lang="zh-CN" altLang="en-US" sz="1000" b="1" dirty="0">
                          <a:solidFill>
                            <a:schemeClr val="tx1"/>
                          </a:solidFill>
                        </a:rPr>
                        <a:t>物理访问控制</a:t>
                      </a:r>
                      <a:endParaRPr lang="en-US" altLang="zh-CN" sz="1000" b="1" dirty="0">
                        <a:solidFill>
                          <a:schemeClr val="tx1"/>
                        </a:solidFill>
                      </a:endParaRPr>
                    </a:p>
                    <a:p>
                      <a:pPr algn="ctr"/>
                      <a:r>
                        <a:rPr lang="en-US" altLang="zh-CN" sz="1000" b="1" dirty="0"/>
                        <a:t>Physical Access Control</a:t>
                      </a:r>
                      <a:endParaRPr lang="zh-CN" altLang="en-US" sz="1000" b="1" dirty="0">
                        <a:solidFill>
                          <a:schemeClr val="tx1"/>
                        </a:solidFill>
                      </a:endParaRPr>
                    </a:p>
                  </a:txBody>
                  <a:tcPr/>
                </a:tc>
                <a:extLst>
                  <a:ext uri="{0D108BD9-81ED-4DB2-BD59-A6C34878D82A}">
                    <a16:rowId xmlns:a16="http://schemas.microsoft.com/office/drawing/2014/main" val="1228685372"/>
                  </a:ext>
                </a:extLst>
              </a:tr>
              <a:tr h="370840">
                <a:tc>
                  <a:txBody>
                    <a:bodyPr/>
                    <a:lstStyle/>
                    <a:p>
                      <a:pPr algn="ctr"/>
                      <a:r>
                        <a:rPr lang="zh-CN" altLang="en-US" sz="1000" b="1" dirty="0">
                          <a:solidFill>
                            <a:schemeClr val="tx1"/>
                          </a:solidFill>
                        </a:rPr>
                        <a:t>传输和输出设备的访问控制</a:t>
                      </a:r>
                      <a:endParaRPr lang="en-US" altLang="zh-CN" sz="1000" b="1" dirty="0">
                        <a:solidFill>
                          <a:schemeClr val="tx1"/>
                        </a:solidFill>
                      </a:endParaRPr>
                    </a:p>
                    <a:p>
                      <a:pPr algn="ctr"/>
                      <a:r>
                        <a:rPr lang="en-US" altLang="zh-CN" sz="1000" b="1" dirty="0"/>
                        <a:t>Access Control for Transmission and Output Devices </a:t>
                      </a:r>
                      <a:endParaRPr lang="zh-CN" altLang="en-US" sz="1000" b="1" dirty="0">
                        <a:solidFill>
                          <a:schemeClr val="tx1"/>
                        </a:solidFill>
                      </a:endParaRPr>
                    </a:p>
                  </a:txBody>
                  <a:tcPr/>
                </a:tc>
                <a:extLst>
                  <a:ext uri="{0D108BD9-81ED-4DB2-BD59-A6C34878D82A}">
                    <a16:rowId xmlns:a16="http://schemas.microsoft.com/office/drawing/2014/main" val="2082724569"/>
                  </a:ext>
                </a:extLst>
              </a:tr>
            </a:tbl>
          </a:graphicData>
        </a:graphic>
      </p:graphicFrame>
      <p:graphicFrame>
        <p:nvGraphicFramePr>
          <p:cNvPr id="7" name="表格 6">
            <a:extLst>
              <a:ext uri="{FF2B5EF4-FFF2-40B4-BE49-F238E27FC236}">
                <a16:creationId xmlns:a16="http://schemas.microsoft.com/office/drawing/2014/main" id="{E77738A0-C6FE-FF9E-34E1-E99B52842A09}"/>
              </a:ext>
            </a:extLst>
          </p:cNvPr>
          <p:cNvGraphicFramePr>
            <a:graphicFrameLocks noGrp="1"/>
          </p:cNvGraphicFramePr>
          <p:nvPr>
            <p:extLst>
              <p:ext uri="{D42A27DB-BD31-4B8C-83A1-F6EECF244321}">
                <p14:modId xmlns:p14="http://schemas.microsoft.com/office/powerpoint/2010/main" val="295730738"/>
              </p:ext>
            </p:extLst>
          </p:nvPr>
        </p:nvGraphicFramePr>
        <p:xfrm>
          <a:off x="2466839" y="56903"/>
          <a:ext cx="1035285" cy="2243642"/>
        </p:xfrm>
        <a:graphic>
          <a:graphicData uri="http://schemas.openxmlformats.org/drawingml/2006/table">
            <a:tbl>
              <a:tblPr firstRow="1" bandRow="1">
                <a:tableStyleId>{0E3FDE45-AF77-4B5C-9715-49D594BDF05E}</a:tableStyleId>
              </a:tblPr>
              <a:tblGrid>
                <a:gridCol w="1035285">
                  <a:extLst>
                    <a:ext uri="{9D8B030D-6E8A-4147-A177-3AD203B41FA5}">
                      <a16:colId xmlns:a16="http://schemas.microsoft.com/office/drawing/2014/main" val="1358954275"/>
                    </a:ext>
                  </a:extLst>
                </a:gridCol>
              </a:tblGrid>
              <a:tr h="689162">
                <a:tc>
                  <a:txBody>
                    <a:bodyPr/>
                    <a:lstStyle/>
                    <a:p>
                      <a:pPr algn="ctr"/>
                      <a:r>
                        <a:rPr lang="zh-CN" altLang="en-US" sz="1000" b="1" dirty="0"/>
                        <a:t>风险评估</a:t>
                      </a:r>
                      <a:endParaRPr lang="en-US" altLang="zh-CN" sz="1000" b="1" dirty="0"/>
                    </a:p>
                    <a:p>
                      <a:pPr algn="ctr"/>
                      <a:r>
                        <a:rPr lang="en-US" altLang="zh-CN" sz="1000" b="1" dirty="0"/>
                        <a:t>Risk Assessment</a:t>
                      </a:r>
                      <a:endParaRPr lang="zh-CN" altLang="en-US" sz="1000" b="1" dirty="0"/>
                    </a:p>
                  </a:txBody>
                  <a:tcPr anchor="ct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风险评估</a:t>
                      </a:r>
                      <a:endParaRPr lang="en-US" altLang="zh-CN" sz="1000" b="1" dirty="0">
                        <a:solidFill>
                          <a:schemeClr val="tx1"/>
                        </a:solidFill>
                      </a:endParaRPr>
                    </a:p>
                    <a:p>
                      <a:pPr algn="ctr"/>
                      <a:r>
                        <a:rPr lang="en-US" altLang="zh-CN" sz="1000" b="1" dirty="0"/>
                        <a:t>Risk Assessment</a:t>
                      </a:r>
                      <a:endParaRPr lang="zh-CN" altLang="en-US" sz="1000" b="1" dirty="0">
                        <a:solidFill>
                          <a:schemeClr val="tx1"/>
                        </a:solidFill>
                      </a:endParaRPr>
                    </a:p>
                  </a:txBody>
                  <a:tcPr/>
                </a:tc>
                <a:extLst>
                  <a:ext uri="{0D108BD9-81ED-4DB2-BD59-A6C34878D82A}">
                    <a16:rowId xmlns:a16="http://schemas.microsoft.com/office/drawing/2014/main" val="448700483"/>
                  </a:ext>
                </a:extLst>
              </a:tr>
              <a:tr h="370840">
                <a:tc>
                  <a:txBody>
                    <a:bodyPr/>
                    <a:lstStyle/>
                    <a:p>
                      <a:pPr algn="ctr"/>
                      <a:r>
                        <a:rPr lang="zh-CN" altLang="en-US" sz="1000" b="1" dirty="0">
                          <a:solidFill>
                            <a:schemeClr val="tx1"/>
                          </a:solidFill>
                        </a:rPr>
                        <a:t>漏洞监控和扫描</a:t>
                      </a:r>
                      <a:endParaRPr lang="en-US" altLang="zh-CN" sz="1000" b="1" dirty="0">
                        <a:solidFill>
                          <a:schemeClr val="tx1"/>
                        </a:solidFill>
                      </a:endParaRPr>
                    </a:p>
                    <a:p>
                      <a:pPr algn="ctr"/>
                      <a:r>
                        <a:rPr lang="en-US" altLang="zh-CN" sz="1000" b="1" dirty="0"/>
                        <a:t>Vulnerability Monitoring and Scanning</a:t>
                      </a:r>
                      <a:endParaRPr lang="zh-CN" altLang="en-US" sz="1000" b="1" dirty="0">
                        <a:solidFill>
                          <a:schemeClr val="tx1"/>
                        </a:solidFill>
                      </a:endParaRPr>
                    </a:p>
                  </a:txBody>
                  <a:tcPr/>
                </a:tc>
                <a:extLst>
                  <a:ext uri="{0D108BD9-81ED-4DB2-BD59-A6C34878D82A}">
                    <a16:rowId xmlns:a16="http://schemas.microsoft.com/office/drawing/2014/main" val="3279924064"/>
                  </a:ext>
                </a:extLst>
              </a:tr>
            </a:tbl>
          </a:graphicData>
        </a:graphic>
      </p:graphicFrame>
      <p:graphicFrame>
        <p:nvGraphicFramePr>
          <p:cNvPr id="8" name="表格 7">
            <a:extLst>
              <a:ext uri="{FF2B5EF4-FFF2-40B4-BE49-F238E27FC236}">
                <a16:creationId xmlns:a16="http://schemas.microsoft.com/office/drawing/2014/main" id="{6F96EEB0-E824-D933-016F-1B747CFC71C2}"/>
              </a:ext>
            </a:extLst>
          </p:cNvPr>
          <p:cNvGraphicFramePr>
            <a:graphicFrameLocks noGrp="1"/>
          </p:cNvGraphicFramePr>
          <p:nvPr>
            <p:extLst>
              <p:ext uri="{D42A27DB-BD31-4B8C-83A1-F6EECF244321}">
                <p14:modId xmlns:p14="http://schemas.microsoft.com/office/powerpoint/2010/main" val="381385043"/>
              </p:ext>
            </p:extLst>
          </p:nvPr>
        </p:nvGraphicFramePr>
        <p:xfrm>
          <a:off x="3502367" y="56903"/>
          <a:ext cx="1367910" cy="2895600"/>
        </p:xfrm>
        <a:graphic>
          <a:graphicData uri="http://schemas.openxmlformats.org/drawingml/2006/table">
            <a:tbl>
              <a:tblPr firstRow="1" bandRow="1">
                <a:tableStyleId>{C083E6E3-FA7D-4D7B-A595-EF9225AFEA82}</a:tableStyleId>
              </a:tblPr>
              <a:tblGrid>
                <a:gridCol w="1367910">
                  <a:extLst>
                    <a:ext uri="{9D8B030D-6E8A-4147-A177-3AD203B41FA5}">
                      <a16:colId xmlns:a16="http://schemas.microsoft.com/office/drawing/2014/main" val="1358954275"/>
                    </a:ext>
                  </a:extLst>
                </a:gridCol>
              </a:tblGrid>
              <a:tr h="370840">
                <a:tc>
                  <a:txBody>
                    <a:bodyPr/>
                    <a:lstStyle/>
                    <a:p>
                      <a:pPr algn="ctr"/>
                      <a:r>
                        <a:rPr lang="zh-CN" altLang="en-US" sz="1000" b="1" dirty="0"/>
                        <a:t>安全评估和监控</a:t>
                      </a:r>
                      <a:endParaRPr lang="en-US" altLang="zh-CN" sz="1000" b="1" dirty="0"/>
                    </a:p>
                    <a:p>
                      <a:pPr algn="ctr"/>
                      <a:r>
                        <a:rPr lang="en-US" altLang="zh-CN" sz="1000" b="1" dirty="0"/>
                        <a:t>Security Assessment and Monitoring </a:t>
                      </a:r>
                      <a:endParaRPr lang="zh-CN" altLang="en-US" sz="1000" b="1" dirty="0"/>
                    </a:p>
                  </a:txBody>
                  <a:tcP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安全评估</a:t>
                      </a:r>
                      <a:endParaRPr lang="en-US" altLang="zh-CN" sz="1000" b="1" dirty="0">
                        <a:solidFill>
                          <a:schemeClr val="tx1"/>
                        </a:solidFill>
                      </a:endParaRPr>
                    </a:p>
                    <a:p>
                      <a:pPr algn="ctr"/>
                      <a:r>
                        <a:rPr lang="en-US" altLang="zh-CN" sz="1000" b="1" dirty="0"/>
                        <a:t>Security Assessment</a:t>
                      </a:r>
                      <a:endParaRPr lang="zh-CN" altLang="en-US" sz="1000" b="1" dirty="0">
                        <a:solidFill>
                          <a:schemeClr val="tx1"/>
                        </a:solidFill>
                      </a:endParaRPr>
                    </a:p>
                  </a:txBody>
                  <a:tcPr/>
                </a:tc>
                <a:extLst>
                  <a:ext uri="{0D108BD9-81ED-4DB2-BD59-A6C34878D82A}">
                    <a16:rowId xmlns:a16="http://schemas.microsoft.com/office/drawing/2014/main" val="448700483"/>
                  </a:ext>
                </a:extLst>
              </a:tr>
              <a:tr h="370840">
                <a:tc>
                  <a:txBody>
                    <a:bodyPr/>
                    <a:lstStyle/>
                    <a:p>
                      <a:pPr algn="ctr"/>
                      <a:r>
                        <a:rPr lang="zh-CN" altLang="en-US" sz="1000" b="1" dirty="0">
                          <a:solidFill>
                            <a:schemeClr val="tx1"/>
                          </a:solidFill>
                        </a:rPr>
                        <a:t>行动计划和里程碑</a:t>
                      </a:r>
                      <a:endParaRPr lang="en-US" altLang="zh-CN" sz="1000" b="1" dirty="0">
                        <a:solidFill>
                          <a:schemeClr val="tx1"/>
                        </a:solidFill>
                      </a:endParaRPr>
                    </a:p>
                    <a:p>
                      <a:pPr algn="ctr"/>
                      <a:r>
                        <a:rPr lang="en-US" altLang="zh-CN" sz="1000" b="1" dirty="0"/>
                        <a:t>Plan of Action and Milestones </a:t>
                      </a:r>
                      <a:endParaRPr lang="zh-CN" altLang="en-US" sz="1000" b="1" dirty="0">
                        <a:solidFill>
                          <a:schemeClr val="tx1"/>
                        </a:solidFill>
                      </a:endParaRPr>
                    </a:p>
                  </a:txBody>
                  <a:tcPr/>
                </a:tc>
                <a:extLst>
                  <a:ext uri="{0D108BD9-81ED-4DB2-BD59-A6C34878D82A}">
                    <a16:rowId xmlns:a16="http://schemas.microsoft.com/office/drawing/2014/main" val="3279924064"/>
                  </a:ext>
                </a:extLst>
              </a:tr>
              <a:tr h="370840">
                <a:tc>
                  <a:txBody>
                    <a:bodyPr/>
                    <a:lstStyle/>
                    <a:p>
                      <a:pPr algn="ctr"/>
                      <a:r>
                        <a:rPr lang="zh-CN" altLang="en-US" sz="1000" b="1" dirty="0">
                          <a:solidFill>
                            <a:schemeClr val="tx1"/>
                          </a:solidFill>
                        </a:rPr>
                        <a:t>持续监测</a:t>
                      </a:r>
                      <a:endParaRPr lang="en-US" altLang="zh-CN" sz="1000" b="1" dirty="0">
                        <a:solidFill>
                          <a:schemeClr val="tx1"/>
                        </a:solidFill>
                      </a:endParaRPr>
                    </a:p>
                    <a:p>
                      <a:pPr algn="ctr"/>
                      <a:r>
                        <a:rPr lang="en-US" altLang="zh-CN" sz="1000" b="1" dirty="0"/>
                        <a:t>Continuous Monitoring</a:t>
                      </a:r>
                      <a:endParaRPr lang="zh-CN" altLang="en-US" sz="1000" b="1" dirty="0">
                        <a:solidFill>
                          <a:schemeClr val="tx1"/>
                        </a:solidFill>
                      </a:endParaRPr>
                    </a:p>
                  </a:txBody>
                  <a:tcPr/>
                </a:tc>
                <a:extLst>
                  <a:ext uri="{0D108BD9-81ED-4DB2-BD59-A6C34878D82A}">
                    <a16:rowId xmlns:a16="http://schemas.microsoft.com/office/drawing/2014/main" val="1527552028"/>
                  </a:ext>
                </a:extLst>
              </a:tr>
              <a:tr h="370840">
                <a:tc>
                  <a:txBody>
                    <a:bodyPr/>
                    <a:lstStyle/>
                    <a:p>
                      <a:pPr algn="ctr"/>
                      <a:r>
                        <a:rPr lang="zh-CN" altLang="en-US" sz="1000" b="1" dirty="0">
                          <a:solidFill>
                            <a:schemeClr val="tx1"/>
                          </a:solidFill>
                        </a:rPr>
                        <a:t>信息交流</a:t>
                      </a:r>
                      <a:endParaRPr lang="en-US" altLang="zh-CN" sz="1000" b="1" dirty="0">
                        <a:solidFill>
                          <a:schemeClr val="tx1"/>
                        </a:solidFill>
                      </a:endParaRPr>
                    </a:p>
                    <a:p>
                      <a:pPr algn="ctr"/>
                      <a:r>
                        <a:rPr lang="en-US" altLang="zh-CN" sz="1000" b="1" dirty="0"/>
                        <a:t>Information Exchange</a:t>
                      </a:r>
                      <a:endParaRPr lang="zh-CN" altLang="en-US" sz="1000" b="1" dirty="0">
                        <a:solidFill>
                          <a:schemeClr val="tx1"/>
                        </a:solidFill>
                      </a:endParaRPr>
                    </a:p>
                  </a:txBody>
                  <a:tcPr/>
                </a:tc>
                <a:extLst>
                  <a:ext uri="{0D108BD9-81ED-4DB2-BD59-A6C34878D82A}">
                    <a16:rowId xmlns:a16="http://schemas.microsoft.com/office/drawing/2014/main" val="1228685372"/>
                  </a:ext>
                </a:extLst>
              </a:tr>
            </a:tbl>
          </a:graphicData>
        </a:graphic>
      </p:graphicFrame>
      <p:graphicFrame>
        <p:nvGraphicFramePr>
          <p:cNvPr id="9" name="表格 8">
            <a:extLst>
              <a:ext uri="{FF2B5EF4-FFF2-40B4-BE49-F238E27FC236}">
                <a16:creationId xmlns:a16="http://schemas.microsoft.com/office/drawing/2014/main" id="{71C28CAA-8E88-F93E-AEE2-1298E91413A7}"/>
              </a:ext>
            </a:extLst>
          </p:cNvPr>
          <p:cNvGraphicFramePr>
            <a:graphicFrameLocks noGrp="1"/>
          </p:cNvGraphicFramePr>
          <p:nvPr>
            <p:extLst>
              <p:ext uri="{D42A27DB-BD31-4B8C-83A1-F6EECF244321}">
                <p14:modId xmlns:p14="http://schemas.microsoft.com/office/powerpoint/2010/main" val="538873888"/>
              </p:ext>
            </p:extLst>
          </p:nvPr>
        </p:nvGraphicFramePr>
        <p:xfrm>
          <a:off x="4870276" y="56903"/>
          <a:ext cx="1777606" cy="5882640"/>
        </p:xfrm>
        <a:graphic>
          <a:graphicData uri="http://schemas.openxmlformats.org/drawingml/2006/table">
            <a:tbl>
              <a:tblPr firstRow="1" bandRow="1">
                <a:tableStyleId>{D27102A9-8310-4765-A935-A1911B00CA55}</a:tableStyleId>
              </a:tblPr>
              <a:tblGrid>
                <a:gridCol w="1777606">
                  <a:extLst>
                    <a:ext uri="{9D8B030D-6E8A-4147-A177-3AD203B41FA5}">
                      <a16:colId xmlns:a16="http://schemas.microsoft.com/office/drawing/2014/main" val="1358954275"/>
                    </a:ext>
                  </a:extLst>
                </a:gridCol>
              </a:tblGrid>
              <a:tr h="370840">
                <a:tc>
                  <a:txBody>
                    <a:bodyPr/>
                    <a:lstStyle/>
                    <a:p>
                      <a:pPr algn="ctr"/>
                      <a:r>
                        <a:rPr lang="zh-CN" altLang="en-US" sz="1000" b="1" dirty="0"/>
                        <a:t>系统和通信保护</a:t>
                      </a:r>
                      <a:endParaRPr lang="en-US" altLang="zh-CN" sz="1000" b="1" dirty="0"/>
                    </a:p>
                    <a:p>
                      <a:pPr algn="ctr"/>
                      <a:r>
                        <a:rPr lang="en-US" altLang="zh-CN" sz="1000" b="1" dirty="0"/>
                        <a:t> System and Communications Protection </a:t>
                      </a:r>
                      <a:endParaRPr lang="zh-CN" altLang="en-US" sz="1000" b="1" dirty="0"/>
                    </a:p>
                  </a:txBody>
                  <a:tcP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边界保护</a:t>
                      </a:r>
                      <a:endParaRPr lang="en-US" altLang="zh-CN" sz="1000" b="1" dirty="0">
                        <a:solidFill>
                          <a:schemeClr val="tx1"/>
                        </a:solidFill>
                      </a:endParaRPr>
                    </a:p>
                    <a:p>
                      <a:pPr algn="ctr"/>
                      <a:r>
                        <a:rPr lang="en-US" altLang="zh-CN" sz="1000" b="1" dirty="0"/>
                        <a:t>Boundary Protection </a:t>
                      </a:r>
                      <a:endParaRPr lang="zh-CN" altLang="en-US" sz="1000" b="1" dirty="0">
                        <a:solidFill>
                          <a:schemeClr val="tx1"/>
                        </a:solidFill>
                      </a:endParaRPr>
                    </a:p>
                  </a:txBody>
                  <a:tcPr/>
                </a:tc>
                <a:extLst>
                  <a:ext uri="{0D108BD9-81ED-4DB2-BD59-A6C34878D82A}">
                    <a16:rowId xmlns:a16="http://schemas.microsoft.com/office/drawing/2014/main" val="448700483"/>
                  </a:ext>
                </a:extLst>
              </a:tr>
              <a:tr h="370840">
                <a:tc>
                  <a:txBody>
                    <a:bodyPr/>
                    <a:lstStyle/>
                    <a:p>
                      <a:pPr algn="ctr"/>
                      <a:r>
                        <a:rPr lang="zh-CN" altLang="en-US" sz="1000" b="1" dirty="0">
                          <a:solidFill>
                            <a:schemeClr val="tx1"/>
                          </a:solidFill>
                        </a:rPr>
                        <a:t>共享系统资源中的信息</a:t>
                      </a:r>
                      <a:endParaRPr lang="en-US" altLang="zh-CN" sz="1000" b="1" dirty="0">
                        <a:solidFill>
                          <a:schemeClr val="tx1"/>
                        </a:solidFill>
                      </a:endParaRPr>
                    </a:p>
                    <a:p>
                      <a:pPr algn="ctr"/>
                      <a:r>
                        <a:rPr lang="en-US" altLang="zh-CN" sz="1000" b="1" dirty="0"/>
                        <a:t>Information in Shared System Resources</a:t>
                      </a:r>
                      <a:endParaRPr lang="zh-CN" altLang="en-US" sz="1000" b="1" dirty="0">
                        <a:solidFill>
                          <a:schemeClr val="tx1"/>
                        </a:solidFill>
                      </a:endParaRPr>
                    </a:p>
                  </a:txBody>
                  <a:tcPr/>
                </a:tc>
                <a:extLst>
                  <a:ext uri="{0D108BD9-81ED-4DB2-BD59-A6C34878D82A}">
                    <a16:rowId xmlns:a16="http://schemas.microsoft.com/office/drawing/2014/main" val="3279924064"/>
                  </a:ext>
                </a:extLst>
              </a:tr>
              <a:tr h="370840">
                <a:tc>
                  <a:txBody>
                    <a:bodyPr/>
                    <a:lstStyle/>
                    <a:p>
                      <a:pPr algn="ctr"/>
                      <a:r>
                        <a:rPr lang="zh-CN" altLang="en-US" sz="1000" b="1" dirty="0">
                          <a:solidFill>
                            <a:schemeClr val="tx1"/>
                          </a:solidFill>
                        </a:rPr>
                        <a:t>网络通信</a:t>
                      </a:r>
                      <a:r>
                        <a:rPr lang="en-US" altLang="zh-CN" sz="1000" b="1" dirty="0">
                          <a:solidFill>
                            <a:schemeClr val="tx1"/>
                          </a:solidFill>
                        </a:rPr>
                        <a:t>-</a:t>
                      </a:r>
                      <a:r>
                        <a:rPr lang="zh-CN" altLang="en-US" sz="1000" b="1" dirty="0">
                          <a:solidFill>
                            <a:schemeClr val="tx1"/>
                          </a:solidFill>
                        </a:rPr>
                        <a:t>默认拒绝</a:t>
                      </a:r>
                      <a:r>
                        <a:rPr lang="en-US" altLang="zh-CN" sz="1000" b="1" dirty="0">
                          <a:solidFill>
                            <a:schemeClr val="tx1"/>
                          </a:solidFill>
                        </a:rPr>
                        <a:t>-</a:t>
                      </a:r>
                      <a:r>
                        <a:rPr lang="zh-CN" altLang="en-US" sz="1000" b="1" dirty="0">
                          <a:solidFill>
                            <a:schemeClr val="tx1"/>
                          </a:solidFill>
                        </a:rPr>
                        <a:t>例外允许</a:t>
                      </a:r>
                      <a:endParaRPr lang="en-US" altLang="zh-CN" sz="1000" b="1" dirty="0">
                        <a:solidFill>
                          <a:schemeClr val="tx1"/>
                        </a:solidFill>
                      </a:endParaRPr>
                    </a:p>
                    <a:p>
                      <a:pPr algn="ctr"/>
                      <a:r>
                        <a:rPr lang="en-US" altLang="zh-CN" sz="1000" b="1" dirty="0"/>
                        <a:t>Network Communications – Deny by Default – Allow by Exception </a:t>
                      </a:r>
                      <a:endParaRPr lang="zh-CN" altLang="en-US" sz="1000" b="1" dirty="0">
                        <a:solidFill>
                          <a:schemeClr val="tx1"/>
                        </a:solidFill>
                      </a:endParaRPr>
                    </a:p>
                  </a:txBody>
                  <a:tcPr/>
                </a:tc>
                <a:extLst>
                  <a:ext uri="{0D108BD9-81ED-4DB2-BD59-A6C34878D82A}">
                    <a16:rowId xmlns:a16="http://schemas.microsoft.com/office/drawing/2014/main" val="3477381394"/>
                  </a:ext>
                </a:extLst>
              </a:tr>
              <a:tr h="370840">
                <a:tc>
                  <a:txBody>
                    <a:bodyPr/>
                    <a:lstStyle/>
                    <a:p>
                      <a:pPr algn="ctr"/>
                      <a:r>
                        <a:rPr lang="zh-CN" altLang="en-US" sz="1000" b="1" dirty="0">
                          <a:solidFill>
                            <a:schemeClr val="tx1"/>
                          </a:solidFill>
                        </a:rPr>
                        <a:t>传输和存储保密</a:t>
                      </a:r>
                      <a:endParaRPr lang="en-US" altLang="zh-CN" sz="1000" b="1" dirty="0">
                        <a:solidFill>
                          <a:schemeClr val="tx1"/>
                        </a:solidFill>
                      </a:endParaRPr>
                    </a:p>
                    <a:p>
                      <a:pPr algn="ctr"/>
                      <a:r>
                        <a:rPr lang="en-US" altLang="zh-CN" sz="1000" b="1" dirty="0"/>
                        <a:t>Transmission and Storage Confidentiality</a:t>
                      </a:r>
                      <a:endParaRPr lang="zh-CN" altLang="en-US" sz="1000" b="1" dirty="0">
                        <a:solidFill>
                          <a:schemeClr val="tx1"/>
                        </a:solidFill>
                      </a:endParaRPr>
                    </a:p>
                  </a:txBody>
                  <a:tcPr/>
                </a:tc>
                <a:extLst>
                  <a:ext uri="{0D108BD9-81ED-4DB2-BD59-A6C34878D82A}">
                    <a16:rowId xmlns:a16="http://schemas.microsoft.com/office/drawing/2014/main" val="3012113430"/>
                  </a:ext>
                </a:extLst>
              </a:tr>
              <a:tr h="370840">
                <a:tc>
                  <a:txBody>
                    <a:bodyPr/>
                    <a:lstStyle/>
                    <a:p>
                      <a:pPr algn="ctr"/>
                      <a:r>
                        <a:rPr lang="zh-CN" altLang="en-US" sz="1000" b="1" dirty="0">
                          <a:solidFill>
                            <a:schemeClr val="tx1"/>
                          </a:solidFill>
                        </a:rPr>
                        <a:t>网络断开</a:t>
                      </a:r>
                      <a:endParaRPr lang="en-US" altLang="zh-CN" sz="1000" b="1" dirty="0">
                        <a:solidFill>
                          <a:schemeClr val="tx1"/>
                        </a:solidFill>
                      </a:endParaRPr>
                    </a:p>
                    <a:p>
                      <a:pPr algn="ctr"/>
                      <a:r>
                        <a:rPr lang="en-US" altLang="zh-CN" sz="1000" b="1" dirty="0"/>
                        <a:t>Network Disconnect</a:t>
                      </a:r>
                      <a:endParaRPr lang="zh-CN" altLang="en-US" sz="1000" b="1" dirty="0">
                        <a:solidFill>
                          <a:schemeClr val="tx1"/>
                        </a:solidFill>
                      </a:endParaRPr>
                    </a:p>
                  </a:txBody>
                  <a:tcPr/>
                </a:tc>
                <a:extLst>
                  <a:ext uri="{0D108BD9-81ED-4DB2-BD59-A6C34878D82A}">
                    <a16:rowId xmlns:a16="http://schemas.microsoft.com/office/drawing/2014/main" val="535964198"/>
                  </a:ext>
                </a:extLst>
              </a:tr>
              <a:tr h="370840">
                <a:tc>
                  <a:txBody>
                    <a:bodyPr/>
                    <a:lstStyle/>
                    <a:p>
                      <a:pPr algn="ctr"/>
                      <a:r>
                        <a:rPr lang="zh-CN" altLang="en-US" sz="1000" b="1" dirty="0">
                          <a:solidFill>
                            <a:schemeClr val="tx1"/>
                          </a:solidFill>
                        </a:rPr>
                        <a:t>机密密钥的建立和管理</a:t>
                      </a:r>
                      <a:endParaRPr lang="en-US" altLang="zh-CN" sz="1000" b="1" dirty="0">
                        <a:solidFill>
                          <a:schemeClr val="tx1"/>
                        </a:solidFill>
                      </a:endParaRPr>
                    </a:p>
                    <a:p>
                      <a:pPr algn="ctr"/>
                      <a:r>
                        <a:rPr lang="en-US" altLang="zh-CN" sz="1000" b="1" dirty="0"/>
                        <a:t>Cryptographic Key Establishment and Management</a:t>
                      </a:r>
                      <a:endParaRPr lang="zh-CN" altLang="en-US" sz="1000" b="1" dirty="0">
                        <a:solidFill>
                          <a:schemeClr val="tx1"/>
                        </a:solidFill>
                      </a:endParaRPr>
                    </a:p>
                  </a:txBody>
                  <a:tcPr/>
                </a:tc>
                <a:extLst>
                  <a:ext uri="{0D108BD9-81ED-4DB2-BD59-A6C34878D82A}">
                    <a16:rowId xmlns:a16="http://schemas.microsoft.com/office/drawing/2014/main" val="2481344665"/>
                  </a:ext>
                </a:extLst>
              </a:tr>
              <a:tr h="370840">
                <a:tc>
                  <a:txBody>
                    <a:bodyPr/>
                    <a:lstStyle/>
                    <a:p>
                      <a:pPr algn="ctr"/>
                      <a:r>
                        <a:rPr lang="zh-CN" altLang="en-US" sz="1000" b="1" dirty="0">
                          <a:solidFill>
                            <a:schemeClr val="tx1"/>
                          </a:solidFill>
                        </a:rPr>
                        <a:t>密码保护</a:t>
                      </a:r>
                      <a:endParaRPr lang="en-US" altLang="zh-CN" sz="1000" b="1" dirty="0">
                        <a:solidFill>
                          <a:schemeClr val="tx1"/>
                        </a:solidFill>
                      </a:endParaRPr>
                    </a:p>
                    <a:p>
                      <a:pPr algn="ctr"/>
                      <a:r>
                        <a:rPr lang="en-US" altLang="zh-CN" sz="1000" b="1" dirty="0"/>
                        <a:t>Cryptographic Protection</a:t>
                      </a:r>
                      <a:endParaRPr lang="zh-CN" altLang="en-US" sz="1000" b="1" dirty="0">
                        <a:solidFill>
                          <a:schemeClr val="tx1"/>
                        </a:solidFill>
                      </a:endParaRPr>
                    </a:p>
                  </a:txBody>
                  <a:tcPr/>
                </a:tc>
                <a:extLst>
                  <a:ext uri="{0D108BD9-81ED-4DB2-BD59-A6C34878D82A}">
                    <a16:rowId xmlns:a16="http://schemas.microsoft.com/office/drawing/2014/main" val="3562101640"/>
                  </a:ext>
                </a:extLst>
              </a:tr>
              <a:tr h="370840">
                <a:tc>
                  <a:txBody>
                    <a:bodyPr/>
                    <a:lstStyle/>
                    <a:p>
                      <a:pPr algn="ctr"/>
                      <a:r>
                        <a:rPr lang="zh-CN" altLang="en-US" sz="1000" b="1" dirty="0">
                          <a:solidFill>
                            <a:schemeClr val="tx1"/>
                          </a:solidFill>
                        </a:rPr>
                        <a:t>协作计算设备和应用程序</a:t>
                      </a:r>
                      <a:endParaRPr lang="en-US" altLang="zh-CN" sz="1000" b="1" dirty="0">
                        <a:solidFill>
                          <a:schemeClr val="tx1"/>
                        </a:solidFill>
                      </a:endParaRPr>
                    </a:p>
                    <a:p>
                      <a:pPr algn="ctr"/>
                      <a:r>
                        <a:rPr lang="en-US" altLang="zh-CN" sz="1000" b="1" dirty="0"/>
                        <a:t>Collaborative Computing Devices and Applications</a:t>
                      </a:r>
                      <a:endParaRPr lang="zh-CN" altLang="en-US" sz="1000" b="1" dirty="0">
                        <a:solidFill>
                          <a:schemeClr val="tx1"/>
                        </a:solidFill>
                      </a:endParaRPr>
                    </a:p>
                  </a:txBody>
                  <a:tcPr/>
                </a:tc>
                <a:extLst>
                  <a:ext uri="{0D108BD9-81ED-4DB2-BD59-A6C34878D82A}">
                    <a16:rowId xmlns:a16="http://schemas.microsoft.com/office/drawing/2014/main" val="201088335"/>
                  </a:ext>
                </a:extLst>
              </a:tr>
              <a:tr h="370840">
                <a:tc>
                  <a:txBody>
                    <a:bodyPr/>
                    <a:lstStyle/>
                    <a:p>
                      <a:pPr algn="ctr"/>
                      <a:r>
                        <a:rPr lang="zh-CN" altLang="en-US" sz="1000" b="1" dirty="0">
                          <a:solidFill>
                            <a:schemeClr val="tx1"/>
                          </a:solidFill>
                        </a:rPr>
                        <a:t>移动代码</a:t>
                      </a:r>
                      <a:endParaRPr lang="en-US" altLang="zh-CN" sz="1000" b="1" dirty="0">
                        <a:solidFill>
                          <a:schemeClr val="tx1"/>
                        </a:solidFill>
                      </a:endParaRPr>
                    </a:p>
                    <a:p>
                      <a:pPr algn="ctr"/>
                      <a:r>
                        <a:rPr lang="en-US" altLang="zh-CN" sz="1000" b="1" dirty="0"/>
                        <a:t>Mobile Code</a:t>
                      </a:r>
                      <a:endParaRPr lang="zh-CN" altLang="en-US" sz="1000" b="1" dirty="0">
                        <a:solidFill>
                          <a:schemeClr val="tx1"/>
                        </a:solidFill>
                      </a:endParaRPr>
                    </a:p>
                  </a:txBody>
                  <a:tcPr/>
                </a:tc>
                <a:extLst>
                  <a:ext uri="{0D108BD9-81ED-4DB2-BD59-A6C34878D82A}">
                    <a16:rowId xmlns:a16="http://schemas.microsoft.com/office/drawing/2014/main" val="2225197211"/>
                  </a:ext>
                </a:extLst>
              </a:tr>
              <a:tr h="370840">
                <a:tc>
                  <a:txBody>
                    <a:bodyPr/>
                    <a:lstStyle/>
                    <a:p>
                      <a:pPr algn="ctr"/>
                      <a:r>
                        <a:rPr lang="zh-CN" altLang="en-US" sz="1000" b="1" dirty="0">
                          <a:solidFill>
                            <a:schemeClr val="tx1"/>
                          </a:solidFill>
                        </a:rPr>
                        <a:t>会话真实性</a:t>
                      </a:r>
                      <a:endParaRPr lang="en-US" altLang="zh-CN" sz="1000" b="1" dirty="0">
                        <a:solidFill>
                          <a:schemeClr val="tx1"/>
                        </a:solidFill>
                      </a:endParaRPr>
                    </a:p>
                    <a:p>
                      <a:pPr algn="ctr"/>
                      <a:r>
                        <a:rPr lang="en-US" altLang="zh-CN" sz="1000" b="1" dirty="0"/>
                        <a:t>Session Authenticity</a:t>
                      </a:r>
                      <a:endParaRPr lang="zh-CN" altLang="en-US" sz="1000" b="1" dirty="0">
                        <a:solidFill>
                          <a:schemeClr val="tx1"/>
                        </a:solidFill>
                      </a:endParaRPr>
                    </a:p>
                  </a:txBody>
                  <a:tcPr/>
                </a:tc>
                <a:extLst>
                  <a:ext uri="{0D108BD9-81ED-4DB2-BD59-A6C34878D82A}">
                    <a16:rowId xmlns:a16="http://schemas.microsoft.com/office/drawing/2014/main" val="2289619521"/>
                  </a:ext>
                </a:extLst>
              </a:tr>
            </a:tbl>
          </a:graphicData>
        </a:graphic>
      </p:graphicFrame>
      <p:graphicFrame>
        <p:nvGraphicFramePr>
          <p:cNvPr id="12" name="表格 11">
            <a:extLst>
              <a:ext uri="{FF2B5EF4-FFF2-40B4-BE49-F238E27FC236}">
                <a16:creationId xmlns:a16="http://schemas.microsoft.com/office/drawing/2014/main" id="{2F0255C2-F2BA-0C6F-83B7-37733CA20A10}"/>
              </a:ext>
            </a:extLst>
          </p:cNvPr>
          <p:cNvGraphicFramePr>
            <a:graphicFrameLocks noGrp="1"/>
          </p:cNvGraphicFramePr>
          <p:nvPr>
            <p:extLst>
              <p:ext uri="{D42A27DB-BD31-4B8C-83A1-F6EECF244321}">
                <p14:modId xmlns:p14="http://schemas.microsoft.com/office/powerpoint/2010/main" val="111642226"/>
              </p:ext>
            </p:extLst>
          </p:nvPr>
        </p:nvGraphicFramePr>
        <p:xfrm>
          <a:off x="6647882" y="56903"/>
          <a:ext cx="1405040" cy="3596640"/>
        </p:xfrm>
        <a:graphic>
          <a:graphicData uri="http://schemas.openxmlformats.org/drawingml/2006/table">
            <a:tbl>
              <a:tblPr firstRow="1" bandRow="1">
                <a:tableStyleId>{5FD0F851-EC5A-4D38-B0AD-8093EC10F338}</a:tableStyleId>
              </a:tblPr>
              <a:tblGrid>
                <a:gridCol w="1405040">
                  <a:extLst>
                    <a:ext uri="{9D8B030D-6E8A-4147-A177-3AD203B41FA5}">
                      <a16:colId xmlns:a16="http://schemas.microsoft.com/office/drawing/2014/main" val="1358954275"/>
                    </a:ext>
                  </a:extLst>
                </a:gridCol>
              </a:tblGrid>
              <a:tr h="370840">
                <a:tc>
                  <a:txBody>
                    <a:bodyPr/>
                    <a:lstStyle/>
                    <a:p>
                      <a:pPr algn="ctr"/>
                      <a:r>
                        <a:rPr lang="zh-CN" altLang="en-US" sz="1000" b="1" dirty="0"/>
                        <a:t>系统和信息完整性</a:t>
                      </a:r>
                      <a:endParaRPr lang="en-US" altLang="zh-CN" sz="1000" b="1" dirty="0"/>
                    </a:p>
                    <a:p>
                      <a:pPr algn="ctr"/>
                      <a:r>
                        <a:rPr lang="en-US" altLang="zh-CN" sz="1000" b="1" dirty="0"/>
                        <a:t>System and Information Integrity</a:t>
                      </a:r>
                      <a:endParaRPr lang="zh-CN" altLang="en-US" sz="1000" b="1" dirty="0"/>
                    </a:p>
                  </a:txBody>
                  <a:tcP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缺陷修复</a:t>
                      </a:r>
                      <a:endParaRPr lang="en-US" altLang="zh-CN" sz="1000" b="1" dirty="0">
                        <a:solidFill>
                          <a:schemeClr val="tx1"/>
                        </a:solidFill>
                      </a:endParaRPr>
                    </a:p>
                    <a:p>
                      <a:pPr algn="ctr"/>
                      <a:r>
                        <a:rPr lang="en-US" altLang="zh-CN" sz="1000" b="1" dirty="0"/>
                        <a:t>Flaw Remediation</a:t>
                      </a:r>
                      <a:endParaRPr lang="zh-CN" altLang="en-US" sz="1000" b="1" dirty="0">
                        <a:solidFill>
                          <a:schemeClr val="tx1"/>
                        </a:solidFill>
                      </a:endParaRPr>
                    </a:p>
                  </a:txBody>
                  <a:tcPr/>
                </a:tc>
                <a:extLst>
                  <a:ext uri="{0D108BD9-81ED-4DB2-BD59-A6C34878D82A}">
                    <a16:rowId xmlns:a16="http://schemas.microsoft.com/office/drawing/2014/main" val="448700483"/>
                  </a:ext>
                </a:extLst>
              </a:tr>
              <a:tr h="370840">
                <a:tc>
                  <a:txBody>
                    <a:bodyPr/>
                    <a:lstStyle/>
                    <a:p>
                      <a:pPr algn="ctr"/>
                      <a:r>
                        <a:rPr lang="zh-CN" altLang="en-US" sz="1000" b="1" dirty="0">
                          <a:solidFill>
                            <a:schemeClr val="tx1"/>
                          </a:solidFill>
                        </a:rPr>
                        <a:t>恶意代码保护</a:t>
                      </a:r>
                      <a:endParaRPr lang="en-US" altLang="zh-CN" sz="1000" b="1" dirty="0">
                        <a:solidFill>
                          <a:schemeClr val="tx1"/>
                        </a:solidFill>
                      </a:endParaRPr>
                    </a:p>
                    <a:p>
                      <a:pPr algn="ctr"/>
                      <a:r>
                        <a:rPr lang="en-US" altLang="zh-CN" sz="1000" b="1" dirty="0"/>
                        <a:t>Malicious Code Protection</a:t>
                      </a:r>
                      <a:endParaRPr lang="zh-CN" altLang="en-US" sz="1000" b="1" dirty="0">
                        <a:solidFill>
                          <a:schemeClr val="tx1"/>
                        </a:solidFill>
                      </a:endParaRPr>
                    </a:p>
                  </a:txBody>
                  <a:tcPr/>
                </a:tc>
                <a:extLst>
                  <a:ext uri="{0D108BD9-81ED-4DB2-BD59-A6C34878D82A}">
                    <a16:rowId xmlns:a16="http://schemas.microsoft.com/office/drawing/2014/main" val="3279924064"/>
                  </a:ext>
                </a:extLst>
              </a:tr>
              <a:tr h="370840">
                <a:tc>
                  <a:txBody>
                    <a:bodyPr/>
                    <a:lstStyle/>
                    <a:p>
                      <a:pPr algn="ctr"/>
                      <a:r>
                        <a:rPr lang="zh-CN" altLang="en-US" sz="1000" b="1" dirty="0">
                          <a:solidFill>
                            <a:schemeClr val="tx1"/>
                          </a:solidFill>
                        </a:rPr>
                        <a:t>安全警报、咨询和指令</a:t>
                      </a:r>
                      <a:endParaRPr lang="en-US" altLang="zh-CN" sz="1000" b="1" dirty="0">
                        <a:solidFill>
                          <a:schemeClr val="tx1"/>
                        </a:solidFill>
                      </a:endParaRPr>
                    </a:p>
                    <a:p>
                      <a:pPr algn="ctr"/>
                      <a:r>
                        <a:rPr lang="en-US" altLang="zh-CN" sz="1000" b="1" dirty="0"/>
                        <a:t>Security Alerts, Advisories, and Directives </a:t>
                      </a:r>
                      <a:endParaRPr lang="zh-CN" altLang="en-US" sz="1000" b="1" dirty="0">
                        <a:solidFill>
                          <a:schemeClr val="tx1"/>
                        </a:solidFill>
                      </a:endParaRPr>
                    </a:p>
                  </a:txBody>
                  <a:tcPr/>
                </a:tc>
                <a:extLst>
                  <a:ext uri="{0D108BD9-81ED-4DB2-BD59-A6C34878D82A}">
                    <a16:rowId xmlns:a16="http://schemas.microsoft.com/office/drawing/2014/main" val="1527552028"/>
                  </a:ext>
                </a:extLst>
              </a:tr>
              <a:tr h="370840">
                <a:tc>
                  <a:txBody>
                    <a:bodyPr/>
                    <a:lstStyle/>
                    <a:p>
                      <a:pPr algn="ctr"/>
                      <a:r>
                        <a:rPr lang="zh-CN" altLang="en-US" sz="1000" b="1" dirty="0">
                          <a:solidFill>
                            <a:schemeClr val="tx1"/>
                          </a:solidFill>
                        </a:rPr>
                        <a:t>系统监控</a:t>
                      </a:r>
                      <a:endParaRPr lang="en-US" altLang="zh-CN" sz="1000" b="1" dirty="0">
                        <a:solidFill>
                          <a:schemeClr val="tx1"/>
                        </a:solidFill>
                      </a:endParaRPr>
                    </a:p>
                    <a:p>
                      <a:pPr algn="ctr"/>
                      <a:r>
                        <a:rPr lang="en-US" altLang="zh-CN" sz="1000" b="1" dirty="0"/>
                        <a:t>System Monitoring</a:t>
                      </a:r>
                      <a:endParaRPr lang="zh-CN" altLang="en-US" sz="1000" b="1" dirty="0">
                        <a:solidFill>
                          <a:schemeClr val="tx1"/>
                        </a:solidFill>
                      </a:endParaRPr>
                    </a:p>
                  </a:txBody>
                  <a:tcPr/>
                </a:tc>
                <a:extLst>
                  <a:ext uri="{0D108BD9-81ED-4DB2-BD59-A6C34878D82A}">
                    <a16:rowId xmlns:a16="http://schemas.microsoft.com/office/drawing/2014/main" val="1228685372"/>
                  </a:ext>
                </a:extLst>
              </a:tr>
              <a:tr h="370840">
                <a:tc>
                  <a:txBody>
                    <a:bodyPr/>
                    <a:lstStyle/>
                    <a:p>
                      <a:pPr algn="ctr"/>
                      <a:r>
                        <a:rPr lang="zh-CN" altLang="en-US" sz="1000" b="1" dirty="0">
                          <a:solidFill>
                            <a:schemeClr val="tx1"/>
                          </a:solidFill>
                        </a:rPr>
                        <a:t>信息管理和保留</a:t>
                      </a:r>
                      <a:endParaRPr lang="en-US" altLang="zh-CN" sz="1000" b="1" dirty="0">
                        <a:solidFill>
                          <a:schemeClr val="tx1"/>
                        </a:solidFill>
                      </a:endParaRPr>
                    </a:p>
                    <a:p>
                      <a:pPr algn="ctr"/>
                      <a:r>
                        <a:rPr lang="en-US" altLang="zh-CN" sz="1000" b="1" dirty="0"/>
                        <a:t>Information Management and Retention </a:t>
                      </a:r>
                      <a:endParaRPr lang="zh-CN" altLang="en-US" sz="1000" b="1" dirty="0">
                        <a:solidFill>
                          <a:schemeClr val="tx1"/>
                        </a:solidFill>
                      </a:endParaRPr>
                    </a:p>
                  </a:txBody>
                  <a:tcPr/>
                </a:tc>
                <a:extLst>
                  <a:ext uri="{0D108BD9-81ED-4DB2-BD59-A6C34878D82A}">
                    <a16:rowId xmlns:a16="http://schemas.microsoft.com/office/drawing/2014/main" val="2082724569"/>
                  </a:ext>
                </a:extLst>
              </a:tr>
            </a:tbl>
          </a:graphicData>
        </a:graphic>
      </p:graphicFrame>
      <p:graphicFrame>
        <p:nvGraphicFramePr>
          <p:cNvPr id="22" name="表格 21">
            <a:extLst>
              <a:ext uri="{FF2B5EF4-FFF2-40B4-BE49-F238E27FC236}">
                <a16:creationId xmlns:a16="http://schemas.microsoft.com/office/drawing/2014/main" id="{229B82AE-23B9-86D1-B431-56C281AD62FA}"/>
              </a:ext>
            </a:extLst>
          </p:cNvPr>
          <p:cNvGraphicFramePr>
            <a:graphicFrameLocks noGrp="1"/>
          </p:cNvGraphicFramePr>
          <p:nvPr>
            <p:extLst>
              <p:ext uri="{D42A27DB-BD31-4B8C-83A1-F6EECF244321}">
                <p14:modId xmlns:p14="http://schemas.microsoft.com/office/powerpoint/2010/main" val="614870183"/>
              </p:ext>
            </p:extLst>
          </p:nvPr>
        </p:nvGraphicFramePr>
        <p:xfrm>
          <a:off x="8038628" y="56903"/>
          <a:ext cx="1261024" cy="2175921"/>
        </p:xfrm>
        <a:graphic>
          <a:graphicData uri="http://schemas.openxmlformats.org/drawingml/2006/table">
            <a:tbl>
              <a:tblPr firstRow="1" bandRow="1">
                <a:tableStyleId>{68D230F3-CF80-4859-8CE7-A43EE81993B5}</a:tableStyleId>
              </a:tblPr>
              <a:tblGrid>
                <a:gridCol w="1261024">
                  <a:extLst>
                    <a:ext uri="{9D8B030D-6E8A-4147-A177-3AD203B41FA5}">
                      <a16:colId xmlns:a16="http://schemas.microsoft.com/office/drawing/2014/main" val="1358954275"/>
                    </a:ext>
                  </a:extLst>
                </a:gridCol>
              </a:tblGrid>
              <a:tr h="682401">
                <a:tc>
                  <a:txBody>
                    <a:bodyPr/>
                    <a:lstStyle/>
                    <a:p>
                      <a:pPr algn="ctr"/>
                      <a:r>
                        <a:rPr lang="zh-CN" altLang="en-US" sz="1000" b="1" dirty="0"/>
                        <a:t>计划</a:t>
                      </a:r>
                      <a:endParaRPr lang="en-US" altLang="zh-CN" sz="1000" b="1" dirty="0"/>
                    </a:p>
                    <a:p>
                      <a:pPr algn="ctr"/>
                      <a:r>
                        <a:rPr lang="en-US" altLang="zh-CN" sz="1000" b="1" dirty="0"/>
                        <a:t>Planning </a:t>
                      </a:r>
                      <a:endParaRPr lang="zh-CN" altLang="en-US" sz="1000" b="1" dirty="0"/>
                    </a:p>
                  </a:txBody>
                  <a:tcPr anchor="ct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政策和程序</a:t>
                      </a:r>
                      <a:endParaRPr lang="en-US" altLang="zh-CN" sz="1000" b="1" dirty="0">
                        <a:solidFill>
                          <a:schemeClr val="tx1"/>
                        </a:solidFill>
                      </a:endParaRPr>
                    </a:p>
                    <a:p>
                      <a:pPr algn="ctr"/>
                      <a:r>
                        <a:rPr lang="en-US" altLang="zh-CN" sz="1000" b="1" dirty="0"/>
                        <a:t>Policy and Procedures </a:t>
                      </a:r>
                      <a:endParaRPr lang="zh-CN" altLang="en-US" sz="1000" b="1" dirty="0">
                        <a:solidFill>
                          <a:schemeClr val="tx1"/>
                        </a:solidFill>
                      </a:endParaRPr>
                    </a:p>
                  </a:txBody>
                  <a:tcPr/>
                </a:tc>
                <a:extLst>
                  <a:ext uri="{0D108BD9-81ED-4DB2-BD59-A6C34878D82A}">
                    <a16:rowId xmlns:a16="http://schemas.microsoft.com/office/drawing/2014/main" val="448700483"/>
                  </a:ext>
                </a:extLst>
              </a:tr>
              <a:tr h="370840">
                <a:tc>
                  <a:txBody>
                    <a:bodyPr/>
                    <a:lstStyle/>
                    <a:p>
                      <a:pPr algn="ctr"/>
                      <a:r>
                        <a:rPr lang="zh-CN" altLang="en-US" sz="1000" b="1" dirty="0">
                          <a:solidFill>
                            <a:schemeClr val="tx1"/>
                          </a:solidFill>
                        </a:rPr>
                        <a:t>系统安全计划</a:t>
                      </a:r>
                      <a:endParaRPr lang="en-US" altLang="zh-CN" sz="1000" b="1" dirty="0">
                        <a:solidFill>
                          <a:schemeClr val="tx1"/>
                        </a:solidFill>
                      </a:endParaRPr>
                    </a:p>
                    <a:p>
                      <a:pPr algn="ctr"/>
                      <a:r>
                        <a:rPr lang="en-US" altLang="zh-CN" sz="1000" b="1" dirty="0"/>
                        <a:t>System Security Plan</a:t>
                      </a:r>
                      <a:endParaRPr lang="zh-CN" altLang="en-US" sz="1000" b="1" dirty="0">
                        <a:solidFill>
                          <a:schemeClr val="tx1"/>
                        </a:solidFill>
                      </a:endParaRPr>
                    </a:p>
                  </a:txBody>
                  <a:tcPr/>
                </a:tc>
                <a:extLst>
                  <a:ext uri="{0D108BD9-81ED-4DB2-BD59-A6C34878D82A}">
                    <a16:rowId xmlns:a16="http://schemas.microsoft.com/office/drawing/2014/main" val="3279924064"/>
                  </a:ext>
                </a:extLst>
              </a:tr>
              <a:tr h="370840">
                <a:tc>
                  <a:txBody>
                    <a:bodyPr/>
                    <a:lstStyle/>
                    <a:p>
                      <a:pPr algn="ctr"/>
                      <a:r>
                        <a:rPr lang="zh-CN" altLang="en-US" sz="1000" b="1" dirty="0">
                          <a:solidFill>
                            <a:schemeClr val="tx1"/>
                          </a:solidFill>
                        </a:rPr>
                        <a:t>行为规则</a:t>
                      </a:r>
                      <a:endParaRPr lang="en-US" altLang="zh-CN" sz="1000" b="1" dirty="0">
                        <a:solidFill>
                          <a:schemeClr val="tx1"/>
                        </a:solidFill>
                      </a:endParaRPr>
                    </a:p>
                    <a:p>
                      <a:pPr algn="ctr"/>
                      <a:r>
                        <a:rPr lang="en-US" altLang="zh-CN" sz="1000" b="1" dirty="0"/>
                        <a:t>Rules of Behavior</a:t>
                      </a:r>
                      <a:endParaRPr lang="zh-CN" altLang="en-US" sz="1000" b="1" dirty="0">
                        <a:solidFill>
                          <a:schemeClr val="tx1"/>
                        </a:solidFill>
                      </a:endParaRPr>
                    </a:p>
                  </a:txBody>
                  <a:tcPr/>
                </a:tc>
                <a:extLst>
                  <a:ext uri="{0D108BD9-81ED-4DB2-BD59-A6C34878D82A}">
                    <a16:rowId xmlns:a16="http://schemas.microsoft.com/office/drawing/2014/main" val="1527552028"/>
                  </a:ext>
                </a:extLst>
              </a:tr>
            </a:tbl>
          </a:graphicData>
        </a:graphic>
      </p:graphicFrame>
      <p:graphicFrame>
        <p:nvGraphicFramePr>
          <p:cNvPr id="23" name="表格 22">
            <a:extLst>
              <a:ext uri="{FF2B5EF4-FFF2-40B4-BE49-F238E27FC236}">
                <a16:creationId xmlns:a16="http://schemas.microsoft.com/office/drawing/2014/main" id="{B65B3C77-5A6A-6567-E20B-1A56010692C0}"/>
              </a:ext>
            </a:extLst>
          </p:cNvPr>
          <p:cNvGraphicFramePr>
            <a:graphicFrameLocks noGrp="1"/>
          </p:cNvGraphicFramePr>
          <p:nvPr>
            <p:extLst>
              <p:ext uri="{D42A27DB-BD31-4B8C-83A1-F6EECF244321}">
                <p14:modId xmlns:p14="http://schemas.microsoft.com/office/powerpoint/2010/main" val="2386639228"/>
              </p:ext>
            </p:extLst>
          </p:nvPr>
        </p:nvGraphicFramePr>
        <p:xfrm>
          <a:off x="9297884" y="56903"/>
          <a:ext cx="1368152" cy="2346960"/>
        </p:xfrm>
        <a:graphic>
          <a:graphicData uri="http://schemas.openxmlformats.org/drawingml/2006/table">
            <a:tbl>
              <a:tblPr firstRow="1" bandRow="1">
                <a:tableStyleId>{9D7B26C5-4107-4FEC-AEDC-1716B250A1EF}</a:tableStyleId>
              </a:tblPr>
              <a:tblGrid>
                <a:gridCol w="1368152">
                  <a:extLst>
                    <a:ext uri="{9D8B030D-6E8A-4147-A177-3AD203B41FA5}">
                      <a16:colId xmlns:a16="http://schemas.microsoft.com/office/drawing/2014/main" val="1358954275"/>
                    </a:ext>
                  </a:extLst>
                </a:gridCol>
              </a:tblGrid>
              <a:tr h="370840">
                <a:tc>
                  <a:txBody>
                    <a:bodyPr/>
                    <a:lstStyle/>
                    <a:p>
                      <a:pPr algn="ctr"/>
                      <a:r>
                        <a:rPr lang="zh-CN" altLang="en-US" sz="1000" b="1" dirty="0"/>
                        <a:t>系统和服务采购</a:t>
                      </a:r>
                      <a:endParaRPr lang="en-US" altLang="zh-CN" sz="1000" b="1" dirty="0"/>
                    </a:p>
                    <a:p>
                      <a:pPr algn="ctr"/>
                      <a:r>
                        <a:rPr lang="en-US" altLang="zh-CN" sz="1000" b="1" dirty="0"/>
                        <a:t>System and Services Acquisition </a:t>
                      </a:r>
                      <a:endParaRPr lang="zh-CN" altLang="en-US" sz="1000" b="1" dirty="0"/>
                    </a:p>
                  </a:txBody>
                  <a:tcP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采购流程</a:t>
                      </a:r>
                      <a:endParaRPr lang="en-US" altLang="zh-CN" sz="1000" b="1" dirty="0">
                        <a:solidFill>
                          <a:schemeClr val="tx1"/>
                        </a:solidFill>
                      </a:endParaRPr>
                    </a:p>
                    <a:p>
                      <a:pPr algn="ctr"/>
                      <a:r>
                        <a:rPr lang="en-US" altLang="zh-CN" sz="1000" b="1" dirty="0"/>
                        <a:t>Acquisition Process</a:t>
                      </a:r>
                      <a:endParaRPr lang="zh-CN" altLang="en-US" sz="1000" b="1" dirty="0">
                        <a:solidFill>
                          <a:schemeClr val="tx1"/>
                        </a:solidFill>
                      </a:endParaRPr>
                    </a:p>
                  </a:txBody>
                  <a:tcPr/>
                </a:tc>
                <a:extLst>
                  <a:ext uri="{0D108BD9-81ED-4DB2-BD59-A6C34878D82A}">
                    <a16:rowId xmlns:a16="http://schemas.microsoft.com/office/drawing/2014/main" val="448700483"/>
                  </a:ext>
                </a:extLst>
              </a:tr>
              <a:tr h="370840">
                <a:tc>
                  <a:txBody>
                    <a:bodyPr/>
                    <a:lstStyle/>
                    <a:p>
                      <a:pPr algn="ctr"/>
                      <a:r>
                        <a:rPr lang="zh-CN" altLang="en-US" sz="1000" b="1" dirty="0">
                          <a:solidFill>
                            <a:schemeClr val="tx1"/>
                          </a:solidFill>
                        </a:rPr>
                        <a:t>不支持的系统组件</a:t>
                      </a:r>
                      <a:endParaRPr lang="en-US" altLang="zh-CN" sz="1000" b="1" dirty="0">
                        <a:solidFill>
                          <a:schemeClr val="tx1"/>
                        </a:solidFill>
                      </a:endParaRPr>
                    </a:p>
                    <a:p>
                      <a:pPr algn="ctr"/>
                      <a:r>
                        <a:rPr lang="en-US" altLang="zh-CN" sz="1000" b="1" dirty="0"/>
                        <a:t>Unsupported System Components </a:t>
                      </a:r>
                      <a:endParaRPr lang="zh-CN" altLang="en-US" sz="1000" b="1" dirty="0">
                        <a:solidFill>
                          <a:schemeClr val="tx1"/>
                        </a:solidFill>
                      </a:endParaRPr>
                    </a:p>
                  </a:txBody>
                  <a:tcPr/>
                </a:tc>
                <a:extLst>
                  <a:ext uri="{0D108BD9-81ED-4DB2-BD59-A6C34878D82A}">
                    <a16:rowId xmlns:a16="http://schemas.microsoft.com/office/drawing/2014/main" val="3279924064"/>
                  </a:ext>
                </a:extLst>
              </a:tr>
              <a:tr h="370840">
                <a:tc>
                  <a:txBody>
                    <a:bodyPr/>
                    <a:lstStyle/>
                    <a:p>
                      <a:pPr algn="ctr"/>
                      <a:r>
                        <a:rPr lang="zh-CN" altLang="en-US" sz="1000" b="1" dirty="0">
                          <a:solidFill>
                            <a:schemeClr val="tx1"/>
                          </a:solidFill>
                        </a:rPr>
                        <a:t>外部系统服务</a:t>
                      </a:r>
                      <a:endParaRPr lang="en-US" altLang="zh-CN" sz="1000" b="1" dirty="0">
                        <a:solidFill>
                          <a:schemeClr val="tx1"/>
                        </a:solidFill>
                      </a:endParaRPr>
                    </a:p>
                    <a:p>
                      <a:pPr algn="ctr"/>
                      <a:r>
                        <a:rPr lang="en-US" altLang="zh-CN" sz="1000" b="1" dirty="0"/>
                        <a:t>External System Services</a:t>
                      </a:r>
                      <a:endParaRPr lang="zh-CN" altLang="en-US" sz="1000" b="1" dirty="0">
                        <a:solidFill>
                          <a:schemeClr val="tx1"/>
                        </a:solidFill>
                      </a:endParaRPr>
                    </a:p>
                  </a:txBody>
                  <a:tcPr/>
                </a:tc>
                <a:extLst>
                  <a:ext uri="{0D108BD9-81ED-4DB2-BD59-A6C34878D82A}">
                    <a16:rowId xmlns:a16="http://schemas.microsoft.com/office/drawing/2014/main" val="1527552028"/>
                  </a:ext>
                </a:extLst>
              </a:tr>
            </a:tbl>
          </a:graphicData>
        </a:graphic>
      </p:graphicFrame>
      <p:graphicFrame>
        <p:nvGraphicFramePr>
          <p:cNvPr id="24" name="表格 23">
            <a:extLst>
              <a:ext uri="{FF2B5EF4-FFF2-40B4-BE49-F238E27FC236}">
                <a16:creationId xmlns:a16="http://schemas.microsoft.com/office/drawing/2014/main" id="{8A51E3D9-41AE-CCF3-BB56-2398677C2A7B}"/>
              </a:ext>
            </a:extLst>
          </p:cNvPr>
          <p:cNvGraphicFramePr>
            <a:graphicFrameLocks noGrp="1"/>
          </p:cNvGraphicFramePr>
          <p:nvPr>
            <p:extLst>
              <p:ext uri="{D42A27DB-BD31-4B8C-83A1-F6EECF244321}">
                <p14:modId xmlns:p14="http://schemas.microsoft.com/office/powerpoint/2010/main" val="1483683633"/>
              </p:ext>
            </p:extLst>
          </p:nvPr>
        </p:nvGraphicFramePr>
        <p:xfrm>
          <a:off x="10681758" y="56903"/>
          <a:ext cx="1405040" cy="2792282"/>
        </p:xfrm>
        <a:graphic>
          <a:graphicData uri="http://schemas.openxmlformats.org/drawingml/2006/table">
            <a:tbl>
              <a:tblPr firstRow="1" bandRow="1">
                <a:tableStyleId>{3B4B98B0-60AC-42C2-AFA5-B58CD77FA1E5}</a:tableStyleId>
              </a:tblPr>
              <a:tblGrid>
                <a:gridCol w="1405040">
                  <a:extLst>
                    <a:ext uri="{9D8B030D-6E8A-4147-A177-3AD203B41FA5}">
                      <a16:colId xmlns:a16="http://schemas.microsoft.com/office/drawing/2014/main" val="1358954275"/>
                    </a:ext>
                  </a:extLst>
                </a:gridCol>
              </a:tblGrid>
              <a:tr h="689162">
                <a:tc>
                  <a:txBody>
                    <a:bodyPr/>
                    <a:lstStyle/>
                    <a:p>
                      <a:pPr algn="ctr"/>
                      <a:r>
                        <a:rPr lang="zh-CN" altLang="en-US" sz="1000" b="1" dirty="0"/>
                        <a:t>供应链风险管理</a:t>
                      </a:r>
                      <a:endParaRPr lang="en-US" altLang="zh-CN" sz="1000" b="1" dirty="0"/>
                    </a:p>
                    <a:p>
                      <a:pPr algn="ctr"/>
                      <a:r>
                        <a:rPr lang="en-US" altLang="zh-CN" sz="1000" b="1" dirty="0"/>
                        <a:t>Supply Chain Risk Management </a:t>
                      </a:r>
                      <a:endParaRPr lang="zh-CN" altLang="en-US" sz="1000" b="1" dirty="0"/>
                    </a:p>
                  </a:txBody>
                  <a:tcPr anchor="ctr"/>
                </a:tc>
                <a:extLst>
                  <a:ext uri="{0D108BD9-81ED-4DB2-BD59-A6C34878D82A}">
                    <a16:rowId xmlns:a16="http://schemas.microsoft.com/office/drawing/2014/main" val="556547006"/>
                  </a:ext>
                </a:extLst>
              </a:tr>
              <a:tr h="370840">
                <a:tc>
                  <a:txBody>
                    <a:bodyPr/>
                    <a:lstStyle/>
                    <a:p>
                      <a:pPr algn="ctr"/>
                      <a:r>
                        <a:rPr lang="zh-CN" altLang="en-US" sz="1000" b="1" dirty="0">
                          <a:solidFill>
                            <a:schemeClr val="tx1"/>
                          </a:solidFill>
                        </a:rPr>
                        <a:t>供应链风险管理计划</a:t>
                      </a:r>
                      <a:endParaRPr lang="en-US" altLang="zh-CN" sz="1000" b="1" dirty="0">
                        <a:solidFill>
                          <a:schemeClr val="tx1"/>
                        </a:solidFill>
                      </a:endParaRPr>
                    </a:p>
                    <a:p>
                      <a:pPr algn="ctr"/>
                      <a:r>
                        <a:rPr lang="en-US" altLang="zh-CN" sz="1000" b="1" dirty="0"/>
                        <a:t>Supply Chain Risk Management Plan </a:t>
                      </a:r>
                      <a:endParaRPr lang="zh-CN" altLang="en-US" sz="1000" b="1" dirty="0">
                        <a:solidFill>
                          <a:schemeClr val="tx1"/>
                        </a:solidFill>
                      </a:endParaRPr>
                    </a:p>
                  </a:txBody>
                  <a:tcPr/>
                </a:tc>
                <a:extLst>
                  <a:ext uri="{0D108BD9-81ED-4DB2-BD59-A6C34878D82A}">
                    <a16:rowId xmlns:a16="http://schemas.microsoft.com/office/drawing/2014/main" val="448700483"/>
                  </a:ext>
                </a:extLst>
              </a:tr>
              <a:tr h="370840">
                <a:tc>
                  <a:txBody>
                    <a:bodyPr/>
                    <a:lstStyle/>
                    <a:p>
                      <a:pPr algn="ctr"/>
                      <a:r>
                        <a:rPr lang="zh-CN" altLang="en-US" sz="1000" b="1" dirty="0">
                          <a:solidFill>
                            <a:schemeClr val="tx1"/>
                          </a:solidFill>
                        </a:rPr>
                        <a:t>采购策略、工具和方法</a:t>
                      </a:r>
                      <a:endParaRPr lang="en-US" altLang="zh-CN" sz="1000" b="1" dirty="0">
                        <a:solidFill>
                          <a:schemeClr val="tx1"/>
                        </a:solidFill>
                      </a:endParaRPr>
                    </a:p>
                    <a:p>
                      <a:pPr algn="ctr"/>
                      <a:r>
                        <a:rPr lang="en-US" altLang="zh-CN" sz="1000" b="1" dirty="0"/>
                        <a:t>Acquisition Strategies, Tools, and Methods</a:t>
                      </a:r>
                      <a:endParaRPr lang="zh-CN" altLang="en-US" sz="1000" b="1" dirty="0">
                        <a:solidFill>
                          <a:schemeClr val="tx1"/>
                        </a:solidFill>
                      </a:endParaRPr>
                    </a:p>
                  </a:txBody>
                  <a:tcPr/>
                </a:tc>
                <a:extLst>
                  <a:ext uri="{0D108BD9-81ED-4DB2-BD59-A6C34878D82A}">
                    <a16:rowId xmlns:a16="http://schemas.microsoft.com/office/drawing/2014/main" val="3279924064"/>
                  </a:ext>
                </a:extLst>
              </a:tr>
              <a:tr h="370840">
                <a:tc>
                  <a:txBody>
                    <a:bodyPr/>
                    <a:lstStyle/>
                    <a:p>
                      <a:pPr algn="ctr"/>
                      <a:r>
                        <a:rPr lang="zh-CN" altLang="en-US" sz="1000" b="1" dirty="0">
                          <a:solidFill>
                            <a:schemeClr val="tx1"/>
                          </a:solidFill>
                        </a:rPr>
                        <a:t>供应链要求和流程</a:t>
                      </a:r>
                      <a:endParaRPr lang="en-US" altLang="zh-CN" sz="1000" b="1" dirty="0">
                        <a:solidFill>
                          <a:schemeClr val="tx1"/>
                        </a:solidFill>
                      </a:endParaRPr>
                    </a:p>
                    <a:p>
                      <a:pPr algn="ctr"/>
                      <a:r>
                        <a:rPr lang="en-US" altLang="zh-CN" sz="1000" b="1" dirty="0"/>
                        <a:t>Supply Chain Requirements and Processes</a:t>
                      </a:r>
                      <a:endParaRPr lang="zh-CN" altLang="en-US" sz="1000" b="1" dirty="0">
                        <a:solidFill>
                          <a:schemeClr val="tx1"/>
                        </a:solidFill>
                      </a:endParaRPr>
                    </a:p>
                  </a:txBody>
                  <a:tcPr/>
                </a:tc>
                <a:extLst>
                  <a:ext uri="{0D108BD9-81ED-4DB2-BD59-A6C34878D82A}">
                    <a16:rowId xmlns:a16="http://schemas.microsoft.com/office/drawing/2014/main" val="1527552028"/>
                  </a:ext>
                </a:extLst>
              </a:tr>
            </a:tbl>
          </a:graphicData>
        </a:graphic>
      </p:graphicFrame>
    </p:spTree>
    <p:extLst>
      <p:ext uri="{BB962C8B-B14F-4D97-AF65-F5344CB8AC3E}">
        <p14:creationId xmlns:p14="http://schemas.microsoft.com/office/powerpoint/2010/main" val="63467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981844" y="4509120"/>
            <a:ext cx="9753600" cy="2002159"/>
          </a:xfrm>
        </p:spPr>
        <p:txBody>
          <a:bodyPr rtlCol="0">
            <a:normAutofit/>
          </a:bodyPr>
          <a:lstStyle/>
          <a:p>
            <a:pPr rtl="0">
              <a:lnSpc>
                <a:spcPct val="150000"/>
              </a:lnSpc>
            </a:pPr>
            <a:r>
              <a:rPr lang="zh-CN" altLang="en-US" sz="3600" dirty="0">
                <a:sym typeface="Arial" panose="020B0604020202020204" pitchFamily="34" charset="0"/>
              </a:rPr>
              <a:t>概述</a:t>
            </a:r>
            <a:br>
              <a:rPr lang="en-US" altLang="zh-CN" sz="3600" dirty="0">
                <a:sym typeface="Arial" panose="020B0604020202020204" pitchFamily="34" charset="0"/>
              </a:rPr>
            </a:br>
            <a:r>
              <a:rPr lang="en-US" altLang="zh-CN" sz="3600" dirty="0">
                <a:sym typeface="Arial" panose="020B0604020202020204" pitchFamily="34" charset="0"/>
              </a:rPr>
              <a:t>Contents</a:t>
            </a:r>
            <a:endParaRPr lang="zh-CN" altLang="en-US" sz="3600" dirty="0">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6" name="图示 5">
            <a:extLst>
              <a:ext uri="{FF2B5EF4-FFF2-40B4-BE49-F238E27FC236}">
                <a16:creationId xmlns:a16="http://schemas.microsoft.com/office/drawing/2014/main" id="{A4B17087-338F-45BE-D76B-D920CB6F8FAB}"/>
              </a:ext>
            </a:extLst>
          </p:cNvPr>
          <p:cNvGraphicFramePr/>
          <p:nvPr>
            <p:extLst>
              <p:ext uri="{D42A27DB-BD31-4B8C-83A1-F6EECF244321}">
                <p14:modId xmlns:p14="http://schemas.microsoft.com/office/powerpoint/2010/main" val="1453301056"/>
              </p:ext>
            </p:extLst>
          </p:nvPr>
        </p:nvGraphicFramePr>
        <p:xfrm>
          <a:off x="837828" y="764704"/>
          <a:ext cx="10513168" cy="4004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267669" y="2132856"/>
            <a:ext cx="9753600" cy="2176265"/>
          </a:xfrm>
        </p:spPr>
        <p:txBody>
          <a:bodyPr rtlCol="0"/>
          <a:lstStyle/>
          <a:p>
            <a:pPr rtl="0">
              <a:lnSpc>
                <a:spcPct val="150000"/>
              </a:lnSpc>
            </a:pPr>
            <a:r>
              <a:rPr lang="zh-CN" altLang="en-US" dirty="0">
                <a:latin typeface="微软雅黑" panose="020B0503020204020204" pitchFamily="34" charset="-122"/>
                <a:ea typeface="微软雅黑" panose="020B0503020204020204" pitchFamily="34" charset="-122"/>
                <a:sym typeface="Arial" panose="020B0604020202020204" pitchFamily="34" charset="0"/>
              </a:rPr>
              <a:t>交流与讨论</a:t>
            </a:r>
            <a:br>
              <a:rPr lang="en-US" altLang="zh-CN" dirty="0">
                <a:latin typeface="微软雅黑" panose="020B0503020204020204" pitchFamily="34" charset="-122"/>
                <a:ea typeface="微软雅黑" panose="020B0503020204020204" pitchFamily="34" charset="-122"/>
                <a:sym typeface="Arial" panose="020B0604020202020204" pitchFamily="34" charset="0"/>
              </a:rPr>
            </a:br>
            <a:r>
              <a:rPr lang="en-US" altLang="zh-CN" sz="3200" dirty="0">
                <a:latin typeface="微软雅黑" panose="020B0503020204020204" pitchFamily="34" charset="-122"/>
                <a:ea typeface="微软雅黑" panose="020B0503020204020204" pitchFamily="34" charset="-122"/>
                <a:sym typeface="Arial" panose="020B0604020202020204" pitchFamily="34" charset="0"/>
              </a:rPr>
              <a:t>Exchange and discussion</a:t>
            </a:r>
            <a:endParaRPr lang="zh-CN" altLang="en-US" sz="32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内容占位符 2"/>
          <p:cNvSpPr>
            <a:spLocks noGrp="1"/>
          </p:cNvSpPr>
          <p:nvPr>
            <p:ph type="subTitle" idx="1"/>
          </p:nvPr>
        </p:nvSpPr>
        <p:spPr>
          <a:xfrm>
            <a:off x="276378" y="4869163"/>
            <a:ext cx="5832648" cy="1819375"/>
          </a:xfrm>
        </p:spPr>
        <p:txBody>
          <a:bodyPr rtlCol="0">
            <a:normAutofit fontScale="70000" lnSpcReduction="20000"/>
          </a:bodyPr>
          <a:lstStyle/>
          <a:p>
            <a:pPr rtl="0">
              <a:lnSpc>
                <a:spcPct val="160000"/>
              </a:lnSpc>
            </a:pPr>
            <a:r>
              <a:rPr lang="zh-CN" altLang="en-US"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版权说明：</a:t>
            </a:r>
          </a:p>
          <a:p>
            <a:pPr rtl="0">
              <a:lnSpc>
                <a:spcPct val="160000"/>
              </a:lnSpc>
            </a:pPr>
            <a:r>
              <a:rPr lang="zh-CN" altLang="en-US"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本</a:t>
            </a:r>
            <a:r>
              <a:rPr lang="en-US" altLang="zh-CN"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PPT</a:t>
            </a:r>
            <a:r>
              <a:rPr lang="zh-CN" altLang="en-US"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内容知识产权归</a:t>
            </a:r>
            <a:r>
              <a:rPr lang="en-US" altLang="zh-CN"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PPT</a:t>
            </a:r>
            <a:r>
              <a:rPr lang="zh-CN" altLang="en-US"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制作者樊山所有，任何组织、个人在引用本内容时应征得作者同意，并保留作者署名权，任何形式的抄袭、引用、索引都应符合</a:t>
            </a:r>
            <a:r>
              <a:rPr lang="en-US" altLang="zh-CN"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中华人民共和国民法典</a:t>
            </a:r>
            <a:r>
              <a:rPr lang="en-US" altLang="zh-CN"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有关知识产权保护相关规定，对非法使用者，作者保留其法律诉讼的权利及经济索赔权利。</a:t>
            </a:r>
          </a:p>
        </p:txBody>
      </p:sp>
      <p:sp>
        <p:nvSpPr>
          <p:cNvPr id="2" name="内容占位符 2">
            <a:extLst>
              <a:ext uri="{FF2B5EF4-FFF2-40B4-BE49-F238E27FC236}">
                <a16:creationId xmlns:a16="http://schemas.microsoft.com/office/drawing/2014/main" id="{4FE7CE09-493B-98EF-3635-75CB925C1F7D}"/>
              </a:ext>
            </a:extLst>
          </p:cNvPr>
          <p:cNvSpPr txBox="1">
            <a:spLocks/>
          </p:cNvSpPr>
          <p:nvPr/>
        </p:nvSpPr>
        <p:spPr>
          <a:xfrm>
            <a:off x="6144469" y="4869163"/>
            <a:ext cx="5832648" cy="1819375"/>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2000" kern="1200">
                <a:solidFill>
                  <a:schemeClr val="tx1">
                    <a:tint val="75000"/>
                  </a:schemeClr>
                </a:solidFill>
                <a:latin typeface="微软雅黑" panose="020B0503020204020204" pitchFamily="34" charset="-122"/>
                <a:ea typeface="微软雅黑" panose="020B0503020204020204" pitchFamily="34" charset="-122"/>
                <a:cs typeface="+mn-cs"/>
              </a:defRPr>
            </a:lvl2pPr>
            <a:lvl3pPr marL="9144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800" kern="1200">
                <a:solidFill>
                  <a:schemeClr val="tx1">
                    <a:tint val="75000"/>
                  </a:schemeClr>
                </a:solidFill>
                <a:latin typeface="微软雅黑" panose="020B0503020204020204" pitchFamily="34" charset="-122"/>
                <a:ea typeface="微软雅黑" panose="020B0503020204020204" pitchFamily="34" charset="-122"/>
                <a:cs typeface="+mn-cs"/>
              </a:defRPr>
            </a:lvl3pPr>
            <a:lvl4pPr marL="13716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微软雅黑" panose="020B0503020204020204" pitchFamily="34" charset="-122"/>
                <a:ea typeface="微软雅黑" panose="020B0503020204020204" pitchFamily="34" charset="-122"/>
                <a:cs typeface="+mn-cs"/>
              </a:defRPr>
            </a:lvl4pPr>
            <a:lvl5pPr marL="1828800" indent="0" algn="ctr" defTabSz="914400" rtl="0" eaLnBrk="1" latinLnBrk="0" hangingPunct="1">
              <a:lnSpc>
                <a:spcPct val="90000"/>
              </a:lnSpc>
              <a:spcBef>
                <a:spcPts val="600"/>
              </a:spcBef>
              <a:buClr>
                <a:schemeClr val="accent1">
                  <a:lumMod val="50000"/>
                </a:schemeClr>
              </a:buClr>
              <a:buSzPct val="80000"/>
              <a:buFont typeface="Arial" pitchFamily="34" charset="0"/>
              <a:buNone/>
              <a:defRPr sz="1600" kern="1200">
                <a:solidFill>
                  <a:schemeClr val="tx1">
                    <a:tint val="75000"/>
                  </a:schemeClr>
                </a:solidFill>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lumMod val="5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tint val="75000"/>
                  </a:schemeClr>
                </a:solidFill>
                <a:latin typeface="+mn-lt"/>
                <a:ea typeface="+mn-ea"/>
                <a:cs typeface="+mn-cs"/>
              </a:defRPr>
            </a:lvl9pPr>
          </a:lstStyle>
          <a:p>
            <a:pPr>
              <a:lnSpc>
                <a:spcPct val="160000"/>
              </a:lnSpc>
            </a:pPr>
            <a:r>
              <a:rPr lang="en-US" altLang="zh-CN" b="1" dirty="0">
                <a:solidFill>
                  <a:srgbClr val="FF0000"/>
                </a:solidFill>
                <a:sym typeface="Arial" panose="020B0604020202020204" pitchFamily="34" charset="0"/>
              </a:rPr>
              <a:t>Copyright Notice:</a:t>
            </a:r>
          </a:p>
          <a:p>
            <a:pPr>
              <a:lnSpc>
                <a:spcPct val="160000"/>
              </a:lnSpc>
            </a:pPr>
            <a:r>
              <a:rPr lang="en-US" altLang="zh-CN" b="1" dirty="0">
                <a:solidFill>
                  <a:srgbClr val="FF0000"/>
                </a:solidFill>
                <a:sym typeface="Arial" panose="020B0604020202020204" pitchFamily="34" charset="0"/>
              </a:rPr>
              <a:t>The intellectual property rights of this PPT content belong to Fan Shan, the maker of PPT, any organization or individual should obtain the author's consent when quoting this content, and reserve the author's right of signature, any form of plagiarism, citation, indexing should comply with the relevant provisions of the Civil Code of the People's Republic of China on the protection of intellectual property rights, for illegal users, the author reserves the right to legal proceedings and the right to economic claims.</a:t>
            </a:r>
            <a:endParaRPr lang="zh-CN" altLang="en-US" b="1" dirty="0">
              <a:solidFill>
                <a:srgbClr val="FF0000"/>
              </a:solidFill>
              <a:sym typeface="Arial" panose="020B0604020202020204" pitchFamily="34" charset="0"/>
            </a:endParaRPr>
          </a:p>
        </p:txBody>
      </p:sp>
      <p:cxnSp>
        <p:nvCxnSpPr>
          <p:cNvPr id="7" name="直接连接符 6">
            <a:extLst>
              <a:ext uri="{FF2B5EF4-FFF2-40B4-BE49-F238E27FC236}">
                <a16:creationId xmlns:a16="http://schemas.microsoft.com/office/drawing/2014/main" id="{418E22AC-3D45-38CA-B3D2-B570AF38511B}"/>
              </a:ext>
            </a:extLst>
          </p:cNvPr>
          <p:cNvCxnSpPr/>
          <p:nvPr/>
        </p:nvCxnSpPr>
        <p:spPr>
          <a:xfrm>
            <a:off x="276378" y="4725144"/>
            <a:ext cx="11578674" cy="0"/>
          </a:xfrm>
          <a:prstGeom prst="line">
            <a:avLst/>
          </a:prstGeom>
          <a:ln w="57150" cmpd="thickThi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235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normAutofit fontScale="90000"/>
          </a:bodyPr>
          <a:lstStyle/>
          <a:p>
            <a:pPr rtl="0">
              <a:lnSpc>
                <a:spcPct val="150000"/>
              </a:lnSpc>
            </a:pPr>
            <a:r>
              <a:rPr lang="zh-CN" altLang="en-US" dirty="0">
                <a:latin typeface="微软雅黑" panose="020B0503020204020204" pitchFamily="34" charset="-122"/>
                <a:ea typeface="微软雅黑" panose="020B0503020204020204" pitchFamily="34" charset="-122"/>
                <a:sym typeface="Arial" panose="020B0604020202020204" pitchFamily="34" charset="0"/>
              </a:rPr>
              <a:t>什么是威胁建模</a:t>
            </a:r>
            <a:br>
              <a:rPr lang="zh-CN" altLang="en-US" dirty="0">
                <a:latin typeface="微软雅黑" panose="020B0503020204020204" pitchFamily="34" charset="-122"/>
                <a:ea typeface="微软雅黑" panose="020B0503020204020204" pitchFamily="34" charset="-122"/>
                <a:sym typeface="Arial" panose="020B0604020202020204" pitchFamily="34" charset="0"/>
              </a:rPr>
            </a:br>
            <a:r>
              <a:rPr lang="en-US" altLang="zh-CN" sz="2700" dirty="0">
                <a:latin typeface="微软雅黑" panose="020B0503020204020204" pitchFamily="34" charset="-122"/>
                <a:ea typeface="微软雅黑" panose="020B0503020204020204" pitchFamily="34" charset="-122"/>
                <a:sym typeface="Arial" panose="020B0604020202020204" pitchFamily="34" charset="0"/>
              </a:rPr>
              <a:t>What is threat modeling</a:t>
            </a:r>
          </a:p>
        </p:txBody>
      </p:sp>
      <p:sp>
        <p:nvSpPr>
          <p:cNvPr id="2" name="内容占位符 1"/>
          <p:cNvSpPr>
            <a:spLocks noGrp="1"/>
          </p:cNvSpPr>
          <p:nvPr>
            <p:ph sz="half" idx="1"/>
          </p:nvPr>
        </p:nvSpPr>
        <p:spPr>
          <a:xfrm>
            <a:off x="1233279" y="1828800"/>
            <a:ext cx="5029200" cy="5029200"/>
          </a:xfrm>
        </p:spPr>
        <p:txBody>
          <a:bodyPr rtlCol="0">
            <a:normAutofit fontScale="62500" lnSpcReduction="20000"/>
          </a:bodyPr>
          <a:lstStyle/>
          <a:p>
            <a:pPr rtl="0">
              <a:lnSpc>
                <a:spcPct val="150000"/>
              </a:lnSpc>
            </a:pPr>
            <a:r>
              <a:rPr lang="zh-CN" altLang="en-US" sz="2600" dirty="0">
                <a:latin typeface="微软雅黑" panose="020B0503020204020204" pitchFamily="34" charset="-122"/>
                <a:ea typeface="微软雅黑" panose="020B0503020204020204" pitchFamily="34" charset="-122"/>
                <a:sym typeface="Arial" panose="020B0604020202020204" pitchFamily="34" charset="0"/>
              </a:rPr>
              <a:t>威胁建模是一个结构化的过程，其目标如下：</a:t>
            </a:r>
            <a:endParaRPr lang="en-US" altLang="zh-CN" sz="2600" dirty="0">
              <a:latin typeface="微软雅黑" panose="020B0503020204020204" pitchFamily="34" charset="-122"/>
              <a:ea typeface="微软雅黑" panose="020B0503020204020204" pitchFamily="34" charset="-122"/>
              <a:sym typeface="Arial" panose="020B0604020202020204" pitchFamily="34" charset="0"/>
            </a:endParaRPr>
          </a:p>
          <a:p>
            <a:pPr lvl="1">
              <a:lnSpc>
                <a:spcPct val="150000"/>
              </a:lnSpc>
            </a:pPr>
            <a:r>
              <a:rPr lang="zh-CN" altLang="en-US" sz="2300" dirty="0">
                <a:latin typeface="微软雅黑" panose="020B0503020204020204" pitchFamily="34" charset="-122"/>
                <a:ea typeface="微软雅黑" panose="020B0503020204020204" pitchFamily="34" charset="-122"/>
                <a:sym typeface="Arial" panose="020B0604020202020204" pitchFamily="34" charset="0"/>
              </a:rPr>
              <a:t>识别安全需求，</a:t>
            </a:r>
            <a:endParaRPr lang="en-US" altLang="zh-CN" sz="2300" dirty="0">
              <a:latin typeface="微软雅黑" panose="020B0503020204020204" pitchFamily="34" charset="-122"/>
              <a:ea typeface="微软雅黑" panose="020B0503020204020204" pitchFamily="34" charset="-122"/>
              <a:sym typeface="Arial" panose="020B0604020202020204" pitchFamily="34" charset="0"/>
            </a:endParaRPr>
          </a:p>
          <a:p>
            <a:pPr lvl="1">
              <a:lnSpc>
                <a:spcPct val="150000"/>
              </a:lnSpc>
            </a:pPr>
            <a:r>
              <a:rPr lang="zh-CN" altLang="en-US" sz="2300" dirty="0">
                <a:latin typeface="微软雅黑" panose="020B0503020204020204" pitchFamily="34" charset="-122"/>
                <a:ea typeface="微软雅黑" panose="020B0503020204020204" pitchFamily="34" charset="-122"/>
                <a:sym typeface="Arial" panose="020B0604020202020204" pitchFamily="34" charset="0"/>
              </a:rPr>
              <a:t>精确定位安全威胁和潜在漏洞，</a:t>
            </a:r>
            <a:endParaRPr lang="en-US" altLang="zh-CN" sz="2300" dirty="0">
              <a:latin typeface="微软雅黑" panose="020B0503020204020204" pitchFamily="34" charset="-122"/>
              <a:ea typeface="微软雅黑" panose="020B0503020204020204" pitchFamily="34" charset="-122"/>
              <a:sym typeface="Arial" panose="020B0604020202020204" pitchFamily="34" charset="0"/>
            </a:endParaRPr>
          </a:p>
          <a:p>
            <a:pPr lvl="1">
              <a:lnSpc>
                <a:spcPct val="150000"/>
              </a:lnSpc>
            </a:pPr>
            <a:r>
              <a:rPr lang="zh-CN" altLang="en-US" sz="2300" dirty="0">
                <a:latin typeface="微软雅黑" panose="020B0503020204020204" pitchFamily="34" charset="-122"/>
                <a:ea typeface="微软雅黑" panose="020B0503020204020204" pitchFamily="34" charset="-122"/>
                <a:sym typeface="Arial" panose="020B0604020202020204" pitchFamily="34" charset="0"/>
              </a:rPr>
              <a:t>量化威胁和漏洞的关键性，并优先考虑补救方法。</a:t>
            </a:r>
            <a:endParaRPr lang="en-US" altLang="zh-CN" sz="23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sz="2600" dirty="0">
                <a:latin typeface="微软雅黑" panose="020B0503020204020204" pitchFamily="34" charset="-122"/>
                <a:ea typeface="微软雅黑" panose="020B0503020204020204" pitchFamily="34" charset="-122"/>
                <a:sym typeface="Arial" panose="020B0604020202020204" pitchFamily="34" charset="0"/>
              </a:rPr>
              <a:t>威胁建模方法会创建以下工件：</a:t>
            </a:r>
            <a:endParaRPr lang="en-US" altLang="zh-CN" sz="2600" dirty="0">
              <a:latin typeface="微软雅黑" panose="020B0503020204020204" pitchFamily="34" charset="-122"/>
              <a:ea typeface="微软雅黑" panose="020B0503020204020204" pitchFamily="34" charset="-122"/>
              <a:sym typeface="Arial" panose="020B0604020202020204" pitchFamily="34" charset="0"/>
            </a:endParaRPr>
          </a:p>
          <a:p>
            <a:pPr lvl="1">
              <a:lnSpc>
                <a:spcPct val="150000"/>
              </a:lnSpc>
            </a:pPr>
            <a:r>
              <a:rPr lang="zh-CN" altLang="en-US" sz="2300" dirty="0">
                <a:latin typeface="微软雅黑" panose="020B0503020204020204" pitchFamily="34" charset="-122"/>
                <a:ea typeface="微软雅黑" panose="020B0503020204020204" pitchFamily="34" charset="-122"/>
                <a:sym typeface="Arial" panose="020B0604020202020204" pitchFamily="34" charset="0"/>
              </a:rPr>
              <a:t>系统的抽象</a:t>
            </a:r>
            <a:endParaRPr lang="en-US" altLang="zh-CN" sz="2300" dirty="0">
              <a:latin typeface="微软雅黑" panose="020B0503020204020204" pitchFamily="34" charset="-122"/>
              <a:ea typeface="微软雅黑" panose="020B0503020204020204" pitchFamily="34" charset="-122"/>
              <a:sym typeface="Arial" panose="020B0604020202020204" pitchFamily="34" charset="0"/>
            </a:endParaRPr>
          </a:p>
          <a:p>
            <a:pPr lvl="1">
              <a:lnSpc>
                <a:spcPct val="150000"/>
              </a:lnSpc>
            </a:pPr>
            <a:r>
              <a:rPr lang="zh-CN" altLang="en-US" sz="2300" dirty="0">
                <a:latin typeface="微软雅黑" panose="020B0503020204020204" pitchFamily="34" charset="-122"/>
                <a:ea typeface="微软雅黑" panose="020B0503020204020204" pitchFamily="34" charset="-122"/>
                <a:sym typeface="Arial" panose="020B0604020202020204" pitchFamily="34" charset="0"/>
              </a:rPr>
              <a:t>潜在攻击者的简介，</a:t>
            </a:r>
            <a:endParaRPr lang="en-US" altLang="zh-CN" sz="2300" dirty="0">
              <a:latin typeface="微软雅黑" panose="020B0503020204020204" pitchFamily="34" charset="-122"/>
              <a:ea typeface="微软雅黑" panose="020B0503020204020204" pitchFamily="34" charset="-122"/>
              <a:sym typeface="Arial" panose="020B0604020202020204" pitchFamily="34" charset="0"/>
            </a:endParaRPr>
          </a:p>
          <a:p>
            <a:pPr lvl="1">
              <a:lnSpc>
                <a:spcPct val="150000"/>
              </a:lnSpc>
            </a:pPr>
            <a:r>
              <a:rPr lang="zh-CN" altLang="en-US" sz="2300" dirty="0">
                <a:latin typeface="微软雅黑" panose="020B0503020204020204" pitchFamily="34" charset="-122"/>
                <a:ea typeface="微软雅黑" panose="020B0503020204020204" pitchFamily="34" charset="-122"/>
                <a:sym typeface="Arial" panose="020B0604020202020204" pitchFamily="34" charset="0"/>
              </a:rPr>
              <a:t>包括他们的目标和方法，可能出现的威胁目录</a:t>
            </a:r>
          </a:p>
        </p:txBody>
      </p:sp>
      <p:sp>
        <p:nvSpPr>
          <p:cNvPr id="4" name="内容占位符 3"/>
          <p:cNvSpPr>
            <a:spLocks noGrp="1"/>
          </p:cNvSpPr>
          <p:nvPr>
            <p:ph sz="half" idx="2"/>
          </p:nvPr>
        </p:nvSpPr>
        <p:spPr>
          <a:xfrm>
            <a:off x="6262480" y="1828800"/>
            <a:ext cx="4708734" cy="4912568"/>
          </a:xfrm>
        </p:spPr>
        <p:txBody>
          <a:bodyPr rtlCol="0">
            <a:normAutofit fontScale="62500" lnSpcReduction="20000"/>
          </a:bodyPr>
          <a:lstStyle/>
          <a:p>
            <a:pPr rtl="0">
              <a:lnSpc>
                <a:spcPct val="170000"/>
              </a:lnSpc>
            </a:pPr>
            <a:r>
              <a:rPr lang="en-US" altLang="zh-CN" sz="2300" dirty="0">
                <a:latin typeface="微软雅黑" panose="020B0503020204020204" pitchFamily="34" charset="-122"/>
                <a:ea typeface="微软雅黑" panose="020B0503020204020204" pitchFamily="34" charset="-122"/>
                <a:sym typeface="Arial" panose="020B0604020202020204" pitchFamily="34" charset="0"/>
              </a:rPr>
              <a:t>Threat modeling is a structured process with these objectives: </a:t>
            </a:r>
          </a:p>
          <a:p>
            <a:pPr lvl="1">
              <a:lnSpc>
                <a:spcPct val="170000"/>
              </a:lnSpc>
            </a:pPr>
            <a:r>
              <a:rPr lang="en-US" altLang="zh-CN" sz="1900" dirty="0">
                <a:latin typeface="微软雅黑" panose="020B0503020204020204" pitchFamily="34" charset="-122"/>
                <a:ea typeface="微软雅黑" panose="020B0503020204020204" pitchFamily="34" charset="-122"/>
                <a:sym typeface="Arial" panose="020B0604020202020204" pitchFamily="34" charset="0"/>
              </a:rPr>
              <a:t>identify security requirements, </a:t>
            </a:r>
          </a:p>
          <a:p>
            <a:pPr lvl="1">
              <a:lnSpc>
                <a:spcPct val="170000"/>
              </a:lnSpc>
            </a:pPr>
            <a:r>
              <a:rPr lang="en-US" altLang="zh-CN" sz="1900" dirty="0">
                <a:latin typeface="微软雅黑" panose="020B0503020204020204" pitchFamily="34" charset="-122"/>
                <a:ea typeface="微软雅黑" panose="020B0503020204020204" pitchFamily="34" charset="-122"/>
                <a:sym typeface="Arial" panose="020B0604020202020204" pitchFamily="34" charset="0"/>
              </a:rPr>
              <a:t>pinpoint security threats and potential vulnerabilities, </a:t>
            </a:r>
          </a:p>
          <a:p>
            <a:pPr lvl="1">
              <a:lnSpc>
                <a:spcPct val="170000"/>
              </a:lnSpc>
            </a:pPr>
            <a:r>
              <a:rPr lang="en-US" altLang="zh-CN" sz="1900" dirty="0">
                <a:latin typeface="微软雅黑" panose="020B0503020204020204" pitchFamily="34" charset="-122"/>
                <a:ea typeface="微软雅黑" panose="020B0503020204020204" pitchFamily="34" charset="-122"/>
                <a:sym typeface="Arial" panose="020B0604020202020204" pitchFamily="34" charset="0"/>
              </a:rPr>
              <a:t>quantify threat and vulnerability criticality, and prioritize remediation methods.</a:t>
            </a:r>
          </a:p>
          <a:p>
            <a:pPr rtl="0">
              <a:lnSpc>
                <a:spcPct val="170000"/>
              </a:lnSpc>
            </a:pPr>
            <a:r>
              <a:rPr lang="en-US" altLang="zh-CN" sz="2300" dirty="0">
                <a:latin typeface="微软雅黑" panose="020B0503020204020204" pitchFamily="34" charset="-122"/>
                <a:ea typeface="微软雅黑" panose="020B0503020204020204" pitchFamily="34" charset="-122"/>
                <a:sym typeface="Arial" panose="020B0604020202020204" pitchFamily="34" charset="0"/>
              </a:rPr>
              <a:t>Threat modeling methods create these artifacts:</a:t>
            </a:r>
          </a:p>
          <a:p>
            <a:pPr lvl="1">
              <a:lnSpc>
                <a:spcPct val="170000"/>
              </a:lnSpc>
            </a:pPr>
            <a:r>
              <a:rPr lang="en-US" altLang="zh-CN" dirty="0">
                <a:latin typeface="微软雅黑" panose="020B0503020204020204" pitchFamily="34" charset="-122"/>
                <a:ea typeface="微软雅黑" panose="020B0503020204020204" pitchFamily="34" charset="-122"/>
                <a:sym typeface="Arial" panose="020B0604020202020204" pitchFamily="34" charset="0"/>
              </a:rPr>
              <a:t>An abstraction of the system</a:t>
            </a:r>
          </a:p>
          <a:p>
            <a:pPr lvl="1">
              <a:lnSpc>
                <a:spcPct val="170000"/>
              </a:lnSpc>
            </a:pPr>
            <a:r>
              <a:rPr lang="en-US" altLang="zh-CN" dirty="0">
                <a:latin typeface="微软雅黑" panose="020B0503020204020204" pitchFamily="34" charset="-122"/>
                <a:ea typeface="微软雅黑" panose="020B0503020204020204" pitchFamily="34" charset="-122"/>
                <a:sym typeface="Arial" panose="020B0604020202020204" pitchFamily="34" charset="0"/>
              </a:rPr>
              <a:t>Profiles of potential attackers, including their goals and methods</a:t>
            </a:r>
          </a:p>
          <a:p>
            <a:pPr lvl="1">
              <a:lnSpc>
                <a:spcPct val="170000"/>
              </a:lnSpc>
            </a:pPr>
            <a:r>
              <a:rPr lang="en-US" altLang="zh-CN" dirty="0">
                <a:latin typeface="微软雅黑" panose="020B0503020204020204" pitchFamily="34" charset="-122"/>
                <a:ea typeface="微软雅黑" panose="020B0503020204020204" pitchFamily="34" charset="-122"/>
                <a:sym typeface="Arial" panose="020B0604020202020204" pitchFamily="34" charset="0"/>
              </a:rPr>
              <a:t>A catalog of threats that could arise</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5AF05-92D2-A5BA-01FD-FAEDE24B1AC5}"/>
              </a:ext>
            </a:extLst>
          </p:cNvPr>
          <p:cNvSpPr>
            <a:spLocks noGrp="1"/>
          </p:cNvSpPr>
          <p:nvPr>
            <p:ph type="title"/>
          </p:nvPr>
        </p:nvSpPr>
        <p:spPr/>
        <p:txBody>
          <a:bodyPr>
            <a:normAutofit fontScale="90000"/>
          </a:bodyPr>
          <a:lstStyle/>
          <a:p>
            <a:pPr>
              <a:lnSpc>
                <a:spcPct val="150000"/>
              </a:lnSpc>
            </a:pPr>
            <a:r>
              <a:rPr lang="zh-CN" altLang="en-US" dirty="0"/>
              <a:t>威胁建模特征</a:t>
            </a:r>
            <a:br>
              <a:rPr lang="en-US" altLang="zh-CN" dirty="0"/>
            </a:br>
            <a:r>
              <a:rPr lang="en-US" altLang="zh-CN" sz="3100" dirty="0"/>
              <a:t>Threat modeling characteristics</a:t>
            </a:r>
            <a:endParaRPr lang="zh-CN" altLang="en-US" sz="3100" dirty="0"/>
          </a:p>
        </p:txBody>
      </p:sp>
      <p:sp>
        <p:nvSpPr>
          <p:cNvPr id="8" name="矩形: 圆角 7">
            <a:extLst>
              <a:ext uri="{FF2B5EF4-FFF2-40B4-BE49-F238E27FC236}">
                <a16:creationId xmlns:a16="http://schemas.microsoft.com/office/drawing/2014/main" id="{ABDDD899-A186-A14A-8274-0FEEB981FEEA}"/>
              </a:ext>
            </a:extLst>
          </p:cNvPr>
          <p:cNvSpPr/>
          <p:nvPr/>
        </p:nvSpPr>
        <p:spPr>
          <a:xfrm>
            <a:off x="621804" y="2065522"/>
            <a:ext cx="11161240" cy="850106"/>
          </a:xfrm>
          <a:prstGeom prst="roundRect">
            <a:avLst>
              <a:gd name="adj" fmla="val 4139"/>
            </a:avLst>
          </a:prstGeom>
        </p:spPr>
        <p:style>
          <a:lnRef idx="1">
            <a:schemeClr val="accent1"/>
          </a:lnRef>
          <a:fillRef idx="2">
            <a:schemeClr val="accent1"/>
          </a:fillRef>
          <a:effectRef idx="1">
            <a:schemeClr val="accent1"/>
          </a:effectRef>
          <a:fontRef idx="minor">
            <a:schemeClr val="dk1"/>
          </a:fontRef>
        </p:style>
        <p:txBody>
          <a:bodyPr rtlCol="0" anchor="ctr"/>
          <a:lstStyle/>
          <a:p>
            <a:pPr lvl="0">
              <a:lnSpc>
                <a:spcPct val="150000"/>
              </a:lnSpc>
            </a:pPr>
            <a:r>
              <a:rPr lang="zh-CN" altLang="zh-CN" b="1" kern="100" dirty="0">
                <a:effectLst/>
                <a:latin typeface="等线" panose="02010600030101010101" pitchFamily="2" charset="-122"/>
                <a:ea typeface="宋体" panose="02010600030101010101" pitchFamily="2" charset="-122"/>
                <a:cs typeface="Times New Roman" panose="02020603050405020304" pitchFamily="18" charset="0"/>
              </a:rPr>
              <a:t>被建模的逻辑实体（数据、软件、系统等）；</a:t>
            </a:r>
            <a:endParaRPr lang="en-US" altLang="zh-CN" b="1" kern="100" dirty="0">
              <a:effectLst/>
              <a:latin typeface="等线" panose="02010600030101010101" pitchFamily="2" charset="-122"/>
              <a:ea typeface="宋体" panose="02010600030101010101" pitchFamily="2" charset="-122"/>
              <a:cs typeface="Times New Roman" panose="02020603050405020304" pitchFamily="18" charset="0"/>
            </a:endParaRPr>
          </a:p>
          <a:p>
            <a:pPr marL="285750" lvl="0" indent="-285750">
              <a:lnSpc>
                <a:spcPct val="150000"/>
              </a:lnSpc>
              <a:buFont typeface="Arial" panose="020B0604020202020204" pitchFamily="34" charset="0"/>
              <a:buChar char="•"/>
            </a:pPr>
            <a:r>
              <a:rPr lang="en-US" altLang="zh-CN" dirty="0"/>
              <a:t>The logical entity being modeled (data, software, system, etc.); </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矩形: 圆角 8">
            <a:extLst>
              <a:ext uri="{FF2B5EF4-FFF2-40B4-BE49-F238E27FC236}">
                <a16:creationId xmlns:a16="http://schemas.microsoft.com/office/drawing/2014/main" id="{B4F30F2C-E4C1-FF78-AE74-8717041D359A}"/>
              </a:ext>
            </a:extLst>
          </p:cNvPr>
          <p:cNvSpPr/>
          <p:nvPr/>
        </p:nvSpPr>
        <p:spPr>
          <a:xfrm>
            <a:off x="621804" y="2952926"/>
            <a:ext cx="11161240" cy="1230864"/>
          </a:xfrm>
          <a:prstGeom prst="roundRect">
            <a:avLst>
              <a:gd name="adj" fmla="val 4807"/>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lvl="0">
              <a:lnSpc>
                <a:spcPct val="150000"/>
              </a:lnSpc>
            </a:pPr>
            <a:r>
              <a:rPr lang="zh-CN" altLang="zh-CN" b="1" kern="100" dirty="0">
                <a:effectLst/>
                <a:latin typeface="等线" panose="02010600030101010101" pitchFamily="2" charset="-122"/>
                <a:ea typeface="宋体" panose="02010600030101010101" pitchFamily="2" charset="-122"/>
                <a:cs typeface="Times New Roman" panose="02020603050405020304" pitchFamily="18" charset="0"/>
              </a:rPr>
              <a:t>系统生命周期的阶段（例如，软件初始设计期间的安全建模与已实现的现成软件的安全建模）；</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lvl="0" indent="-285750">
              <a:lnSpc>
                <a:spcPct val="150000"/>
              </a:lnSpc>
              <a:buFont typeface="Arial" panose="020B0604020202020204" pitchFamily="34" charset="0"/>
              <a:buChar char="•"/>
            </a:pPr>
            <a:r>
              <a:rPr lang="en-US" altLang="zh-CN" dirty="0"/>
              <a:t>The phase of the system lifecycle (for example, modeling security for software during its initial design versus modeling security for already-implemented off-the-shelf software, for example); </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999FD059-A15B-B1F6-A483-313362CC9747}"/>
              </a:ext>
            </a:extLst>
          </p:cNvPr>
          <p:cNvSpPr/>
          <p:nvPr/>
        </p:nvSpPr>
        <p:spPr>
          <a:xfrm>
            <a:off x="621804" y="4221088"/>
            <a:ext cx="11161240" cy="2136934"/>
          </a:xfrm>
          <a:prstGeom prst="roundRect">
            <a:avLst>
              <a:gd name="adj" fmla="val 2556"/>
            </a:avLst>
          </a:prstGeom>
        </p:spPr>
        <p:style>
          <a:lnRef idx="1">
            <a:schemeClr val="accent1"/>
          </a:lnRef>
          <a:fillRef idx="2">
            <a:schemeClr val="accent1"/>
          </a:fillRef>
          <a:effectRef idx="1">
            <a:schemeClr val="accent1"/>
          </a:effectRef>
          <a:fontRef idx="minor">
            <a:schemeClr val="dk1"/>
          </a:fontRef>
        </p:style>
        <p:txBody>
          <a:bodyPr rtlCol="0" anchor="ctr"/>
          <a:lstStyle/>
          <a:p>
            <a:pPr lvl="0">
              <a:lnSpc>
                <a:spcPct val="150000"/>
              </a:lnSpc>
            </a:pPr>
            <a:r>
              <a:rPr lang="zh-CN" altLang="en-US" b="1" kern="100" dirty="0">
                <a:effectLst/>
                <a:latin typeface="等线" panose="02010600030101010101" pitchFamily="2" charset="-122"/>
                <a:ea typeface="宋体" panose="02010600030101010101" pitchFamily="2" charset="-122"/>
                <a:cs typeface="Times New Roman" panose="02020603050405020304" pitchFamily="18" charset="0"/>
              </a:rPr>
              <a:t>威胁建模的目标（减少软件漏洞、阻止特定类别的攻击者、提高整体系统安全性、保护特定类型的数据等）。</a:t>
            </a:r>
          </a:p>
          <a:p>
            <a:pPr marL="285750" lvl="0" indent="-285750">
              <a:lnSpc>
                <a:spcPct val="150000"/>
              </a:lnSpc>
              <a:buFont typeface="Arial" panose="020B0604020202020204" pitchFamily="34" charset="0"/>
              <a:buChar char="•"/>
            </a:pPr>
            <a:r>
              <a:rPr lang="en-US" altLang="zh-CN" dirty="0"/>
              <a:t>The phase of the system lifecycle (for example, modeling security for The goal of the threat modeling (to reduce software vulnerabilities, to thwart particular classes of attackers, to improve overall system security, to protect particular types of data, etc.).  during its initial design versus modeling security for already-implemented off-the-shelf software, for example); </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36729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10350-BE34-BFD7-7410-70C6C13C24C6}"/>
              </a:ext>
            </a:extLst>
          </p:cNvPr>
          <p:cNvSpPr>
            <a:spLocks noGrp="1"/>
          </p:cNvSpPr>
          <p:nvPr>
            <p:ph type="title"/>
          </p:nvPr>
        </p:nvSpPr>
        <p:spPr/>
        <p:txBody>
          <a:bodyPr/>
          <a:lstStyle/>
          <a:p>
            <a:r>
              <a:rPr lang="zh-CN" altLang="en-US" dirty="0"/>
              <a:t>威胁元素 </a:t>
            </a:r>
            <a:r>
              <a:rPr lang="en-US" altLang="zh-CN" dirty="0"/>
              <a:t>Threat element</a:t>
            </a:r>
            <a:endParaRPr lang="zh-CN" altLang="en-US" dirty="0"/>
          </a:p>
        </p:txBody>
      </p:sp>
      <p:pic>
        <p:nvPicPr>
          <p:cNvPr id="4" name="图片 3">
            <a:extLst>
              <a:ext uri="{FF2B5EF4-FFF2-40B4-BE49-F238E27FC236}">
                <a16:creationId xmlns:a16="http://schemas.microsoft.com/office/drawing/2014/main" id="{DACE8EE6-EFB7-AD22-A160-F4D4CFC28187}"/>
              </a:ext>
            </a:extLst>
          </p:cNvPr>
          <p:cNvPicPr>
            <a:picLocks noChangeAspect="1"/>
          </p:cNvPicPr>
          <p:nvPr/>
        </p:nvPicPr>
        <p:blipFill>
          <a:blip r:embed="rId2"/>
          <a:stretch>
            <a:fillRect/>
          </a:stretch>
        </p:blipFill>
        <p:spPr>
          <a:xfrm>
            <a:off x="2998068" y="1622309"/>
            <a:ext cx="5832648" cy="5120327"/>
          </a:xfrm>
          <a:prstGeom prst="rect">
            <a:avLst/>
          </a:prstGeom>
        </p:spPr>
      </p:pic>
    </p:spTree>
    <p:extLst>
      <p:ext uri="{BB962C8B-B14F-4D97-AF65-F5344CB8AC3E}">
        <p14:creationId xmlns:p14="http://schemas.microsoft.com/office/powerpoint/2010/main" val="27695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normAutofit fontScale="90000"/>
          </a:bodyPr>
          <a:lstStyle/>
          <a:p>
            <a:pPr lvl="0">
              <a:lnSpc>
                <a:spcPct val="150000"/>
              </a:lnSpc>
            </a:pPr>
            <a:r>
              <a:rPr lang="zh-CN" altLang="en-US" sz="4000" dirty="0"/>
              <a:t>基于数据的威胁建模场景</a:t>
            </a:r>
            <a:br>
              <a:rPr lang="en-US" altLang="zh-CN" sz="4000" dirty="0"/>
            </a:br>
            <a:r>
              <a:rPr lang="en-US" altLang="zh-CN" sz="2700" dirty="0"/>
              <a:t>Data-based threat modeling scenarios</a:t>
            </a:r>
            <a:endParaRPr lang="zh-CN" altLang="zh-CN" sz="2700" dirty="0"/>
          </a:p>
        </p:txBody>
      </p:sp>
      <p:sp>
        <p:nvSpPr>
          <p:cNvPr id="3" name="文本占位符 2"/>
          <p:cNvSpPr>
            <a:spLocks noGrp="1"/>
          </p:cNvSpPr>
          <p:nvPr>
            <p:ph sz="half" idx="1"/>
          </p:nvPr>
        </p:nvSpPr>
        <p:spPr>
          <a:xfrm>
            <a:off x="909836" y="1828800"/>
            <a:ext cx="5032177" cy="4343400"/>
          </a:xfrm>
        </p:spPr>
        <p:txBody>
          <a:bodyPr rtlCol="0">
            <a:noAutofit/>
          </a:bodyPr>
          <a:lstStyle/>
          <a:p>
            <a:pPr>
              <a:lnSpc>
                <a:spcPct val="150000"/>
              </a:lnSpc>
            </a:pPr>
            <a:r>
              <a:rPr lang="zh-CN" altLang="en-US" sz="1800" dirty="0">
                <a:latin typeface="微软雅黑" panose="020B0503020204020204" pitchFamily="34" charset="-122"/>
                <a:ea typeface="微软雅黑" panose="020B0503020204020204" pitchFamily="34" charset="-122"/>
                <a:sym typeface="Arial" panose="020B0604020202020204" pitchFamily="34" charset="0"/>
              </a:rPr>
              <a:t>以数据为中心的系统威胁建模允许组织考虑每个需要关注的案例的安全需求，而不是仅仅依赖通用化的“最佳实践”建议。添加以数据为中心的系统威胁建模，</a:t>
            </a:r>
            <a:r>
              <a:rPr lang="zh-CN" altLang="en-US" sz="1800" dirty="0">
                <a:sym typeface="Arial" panose="020B0604020202020204" pitchFamily="34" charset="0"/>
              </a:rPr>
              <a:t>在持续监控、安全自动化和安全指标方面具有强大能力的组织应考虑根据本出版物中介绍的原则</a:t>
            </a:r>
            <a:r>
              <a:rPr lang="zh-CN" altLang="en-US" sz="1800" dirty="0">
                <a:latin typeface="微软雅黑" panose="020B0503020204020204" pitchFamily="34" charset="-122"/>
                <a:ea typeface="微软雅黑" panose="020B0503020204020204" pitchFamily="34" charset="-122"/>
                <a:sym typeface="Arial" panose="020B0604020202020204" pitchFamily="34" charset="0"/>
              </a:rPr>
              <a:t>以补充这些能力，并为特别重要的数据实现明显更好的安全性。</a:t>
            </a:r>
          </a:p>
        </p:txBody>
      </p:sp>
      <p:sp>
        <p:nvSpPr>
          <p:cNvPr id="2" name="内容占位符 1"/>
          <p:cNvSpPr>
            <a:spLocks noGrp="1"/>
          </p:cNvSpPr>
          <p:nvPr>
            <p:ph sz="half" idx="2"/>
          </p:nvPr>
        </p:nvSpPr>
        <p:spPr>
          <a:xfrm>
            <a:off x="6262478" y="1828800"/>
            <a:ext cx="5232533" cy="4754562"/>
          </a:xfrm>
        </p:spPr>
        <p:txBody>
          <a:bodyPr rtlCol="0">
            <a:normAutofit fontScale="70000" lnSpcReduction="20000"/>
          </a:bodyPr>
          <a:lstStyle/>
          <a:p>
            <a:pPr rtl="0">
              <a:lnSpc>
                <a:spcPct val="160000"/>
              </a:lnSpc>
            </a:pPr>
            <a:r>
              <a:rPr lang="en-US" altLang="zh-CN" dirty="0">
                <a:latin typeface="微软雅黑" panose="020B0503020204020204" pitchFamily="34" charset="-122"/>
                <a:ea typeface="微软雅黑" panose="020B0503020204020204" pitchFamily="34" charset="-122"/>
                <a:sym typeface="Arial" panose="020B0604020202020204" pitchFamily="34" charset="0"/>
              </a:rPr>
              <a:t>Data-centric system threat modeling allows organizations to consider the security needs of each case of interest, instead of relying solely on generalized “best practice” recommendations. Organizations with strong capabilities in continuous monitoring, security automation, and security metrics should consider adding data-centric system threat modeling based on the principles presented in this publication to supplement these capabilities and achieve demonstrably better security for data of particular importance. </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文本框 4">
            <a:extLst>
              <a:ext uri="{FF2B5EF4-FFF2-40B4-BE49-F238E27FC236}">
                <a16:creationId xmlns:a16="http://schemas.microsoft.com/office/drawing/2014/main" id="{1ADBD902-3149-504B-8685-B9977E0F38D7}"/>
              </a:ext>
            </a:extLst>
          </p:cNvPr>
          <p:cNvSpPr txBox="1"/>
          <p:nvPr/>
        </p:nvSpPr>
        <p:spPr>
          <a:xfrm>
            <a:off x="5636097" y="6466793"/>
            <a:ext cx="6552728" cy="313932"/>
          </a:xfrm>
          <a:prstGeom prst="rect">
            <a:avLst/>
          </a:prstGeom>
          <a:noFill/>
          <a:ln>
            <a:solidFill>
              <a:schemeClr val="bg2"/>
            </a:solidFill>
          </a:ln>
        </p:spPr>
        <p:txBody>
          <a:bodyPr wrap="square" rtlCol="0">
            <a:spAutoFit/>
          </a:bodyPr>
          <a:lstStyle/>
          <a:p>
            <a:pPr>
              <a:lnSpc>
                <a:spcPct val="90000"/>
              </a:lnSpc>
            </a:pPr>
            <a:r>
              <a:rPr lang="en-US" altLang="zh-CN" sz="1600" b="1" i="1" dirty="0"/>
              <a:t>NIST SP 800-154 Guide to Data-Centric System  Threat Modeling</a:t>
            </a:r>
            <a:endParaRPr lang="zh-CN" altLang="en-US" sz="1600" b="1" i="1" dirty="0" err="1"/>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CCE80-0A55-9CB7-AD21-F0E07A15D1FB}"/>
              </a:ext>
            </a:extLst>
          </p:cNvPr>
          <p:cNvSpPr>
            <a:spLocks noGrp="1"/>
          </p:cNvSpPr>
          <p:nvPr>
            <p:ph type="title"/>
          </p:nvPr>
        </p:nvSpPr>
        <p:spPr>
          <a:xfrm>
            <a:off x="991937" y="126588"/>
            <a:ext cx="9753600" cy="1325562"/>
          </a:xfrm>
        </p:spPr>
        <p:txBody>
          <a:bodyPr>
            <a:normAutofit fontScale="90000"/>
          </a:bodyPr>
          <a:lstStyle/>
          <a:p>
            <a:pPr>
              <a:lnSpc>
                <a:spcPct val="150000"/>
              </a:lnSpc>
            </a:pPr>
            <a:r>
              <a:rPr lang="zh-CN" altLang="en-US" dirty="0"/>
              <a:t>以数据为中心的系统威胁建模</a:t>
            </a:r>
            <a:br>
              <a:rPr lang="en-US" altLang="zh-CN" dirty="0"/>
            </a:br>
            <a:r>
              <a:rPr lang="en-US" altLang="zh-CN" sz="2700" dirty="0"/>
              <a:t>Data-Centric System Threat Modeling</a:t>
            </a:r>
            <a:endParaRPr lang="zh-CN" altLang="en-US" sz="2700" dirty="0"/>
          </a:p>
        </p:txBody>
      </p:sp>
      <p:sp>
        <p:nvSpPr>
          <p:cNvPr id="5" name="矩形: 圆角 4">
            <a:extLst>
              <a:ext uri="{FF2B5EF4-FFF2-40B4-BE49-F238E27FC236}">
                <a16:creationId xmlns:a16="http://schemas.microsoft.com/office/drawing/2014/main" id="{9BD5D7B1-A89E-94D2-B0F9-6218FCE00AE5}"/>
              </a:ext>
            </a:extLst>
          </p:cNvPr>
          <p:cNvSpPr/>
          <p:nvPr/>
        </p:nvSpPr>
        <p:spPr>
          <a:xfrm>
            <a:off x="320633" y="1502744"/>
            <a:ext cx="11593288" cy="531749"/>
          </a:xfrm>
          <a:prstGeom prst="roundRect">
            <a:avLst>
              <a:gd name="adj" fmla="val 371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zh-CN" sz="1600" b="1" dirty="0">
                <a:effectLst/>
                <a:ea typeface="等线" panose="02010600030101010101" pitchFamily="2" charset="-122"/>
                <a:cs typeface="Times New Roman" panose="02020603050405020304" pitchFamily="18" charset="0"/>
              </a:rPr>
              <a:t>步骤</a:t>
            </a:r>
            <a:r>
              <a:rPr lang="en-US" altLang="zh-CN" sz="1600" b="1" dirty="0">
                <a:effectLst/>
                <a:ea typeface="等线" panose="02010600030101010101" pitchFamily="2" charset="-122"/>
                <a:cs typeface="Times New Roman" panose="02020603050405020304" pitchFamily="18" charset="0"/>
              </a:rPr>
              <a:t> 1</a:t>
            </a:r>
            <a:r>
              <a:rPr lang="zh-CN" altLang="zh-CN" sz="1600" b="1" dirty="0">
                <a:effectLst/>
                <a:ea typeface="等线" panose="02010600030101010101" pitchFamily="2" charset="-122"/>
                <a:cs typeface="Times New Roman" panose="02020603050405020304" pitchFamily="18" charset="0"/>
              </a:rPr>
              <a:t>：识别和描述需要关注的系统和数据</a:t>
            </a:r>
            <a:endParaRPr lang="en-US" altLang="zh-CN" sz="1600" b="1" dirty="0">
              <a:effectLst/>
              <a:ea typeface="等线" panose="02010600030101010101" pitchFamily="2" charset="-122"/>
              <a:cs typeface="Times New Roman" panose="02020603050405020304" pitchFamily="18" charset="0"/>
            </a:endParaRPr>
          </a:p>
          <a:p>
            <a:pPr algn="ctr"/>
            <a:r>
              <a:rPr lang="en-US" altLang="zh-CN" sz="1600" b="1" dirty="0"/>
              <a:t>Step 1: Identify and Characterize the System and Data of Interest</a:t>
            </a:r>
            <a:endParaRPr lang="zh-CN" altLang="en-US" sz="1600" b="1" dirty="0"/>
          </a:p>
        </p:txBody>
      </p:sp>
      <p:graphicFrame>
        <p:nvGraphicFramePr>
          <p:cNvPr id="3" name="表格 2">
            <a:extLst>
              <a:ext uri="{FF2B5EF4-FFF2-40B4-BE49-F238E27FC236}">
                <a16:creationId xmlns:a16="http://schemas.microsoft.com/office/drawing/2014/main" id="{EE2D0ED5-1E99-D9F8-AB25-74156942BBCD}"/>
              </a:ext>
            </a:extLst>
          </p:cNvPr>
          <p:cNvGraphicFramePr>
            <a:graphicFrameLocks noGrp="1"/>
          </p:cNvGraphicFramePr>
          <p:nvPr>
            <p:extLst>
              <p:ext uri="{D42A27DB-BD31-4B8C-83A1-F6EECF244321}">
                <p14:modId xmlns:p14="http://schemas.microsoft.com/office/powerpoint/2010/main" val="2540638220"/>
              </p:ext>
            </p:extLst>
          </p:nvPr>
        </p:nvGraphicFramePr>
        <p:xfrm>
          <a:off x="297768" y="2120088"/>
          <a:ext cx="11593288" cy="4695230"/>
        </p:xfrm>
        <a:graphic>
          <a:graphicData uri="http://schemas.openxmlformats.org/drawingml/2006/table">
            <a:tbl>
              <a:tblPr firstRow="1" bandRow="1">
                <a:tableStyleId>{3B4B98B0-60AC-42C2-AFA5-B58CD77FA1E5}</a:tableStyleId>
              </a:tblPr>
              <a:tblGrid>
                <a:gridCol w="4023200">
                  <a:extLst>
                    <a:ext uri="{9D8B030D-6E8A-4147-A177-3AD203B41FA5}">
                      <a16:colId xmlns:a16="http://schemas.microsoft.com/office/drawing/2014/main" val="3382512223"/>
                    </a:ext>
                  </a:extLst>
                </a:gridCol>
                <a:gridCol w="7570088">
                  <a:extLst>
                    <a:ext uri="{9D8B030D-6E8A-4147-A177-3AD203B41FA5}">
                      <a16:colId xmlns:a16="http://schemas.microsoft.com/office/drawing/2014/main" val="2553863298"/>
                    </a:ext>
                  </a:extLst>
                </a:gridCol>
              </a:tblGrid>
              <a:tr h="1368152">
                <a:tc>
                  <a:txBody>
                    <a:bodyPr/>
                    <a:lstStyle/>
                    <a:p>
                      <a:pPr algn="ctr"/>
                      <a:r>
                        <a:rPr lang="zh-CN" altLang="en-US" sz="1400" b="1" dirty="0"/>
                        <a:t>识别系统内数据的授权位置</a:t>
                      </a:r>
                      <a:endParaRPr lang="en-US" altLang="zh-CN" sz="1400" b="1" dirty="0"/>
                    </a:p>
                    <a:p>
                      <a:pPr algn="ctr"/>
                      <a:r>
                        <a:rPr lang="en-US" altLang="zh-CN" sz="1400" b="1" dirty="0"/>
                        <a:t>Identify locations for the data within the system</a:t>
                      </a:r>
                      <a:endParaRPr lang="zh-CN" altLang="en-US" sz="1400" b="1" dirty="0"/>
                    </a:p>
                  </a:txBody>
                  <a:tcPr anchor="ctr"/>
                </a:tc>
                <a:tc>
                  <a:txBody>
                    <a:bodyPr/>
                    <a:lstStyle/>
                    <a:p>
                      <a:endParaRPr lang="zh-CN" altLang="en-US" dirty="0"/>
                    </a:p>
                  </a:txBody>
                  <a:tcPr/>
                </a:tc>
                <a:extLst>
                  <a:ext uri="{0D108BD9-81ED-4DB2-BD59-A6C34878D82A}">
                    <a16:rowId xmlns:a16="http://schemas.microsoft.com/office/drawing/2014/main" val="1751058304"/>
                  </a:ext>
                </a:extLst>
              </a:tr>
              <a:tr h="1368152">
                <a:tc>
                  <a:txBody>
                    <a:bodyPr/>
                    <a:lstStyle/>
                    <a:p>
                      <a:pPr algn="ctr"/>
                      <a:r>
                        <a:rPr lang="zh-CN" altLang="en-US" sz="1400" b="1" dirty="0"/>
                        <a:t>识别数据如何在系统内授权位置之间移动</a:t>
                      </a:r>
                      <a:endParaRPr lang="en-US" altLang="zh-CN" sz="1400"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tx1"/>
                          </a:solidFill>
                          <a:effectLst/>
                          <a:latin typeface="+mn-lt"/>
                          <a:ea typeface="+mn-ea"/>
                          <a:cs typeface="+mn-cs"/>
                        </a:rPr>
                        <a:t>Identify how data moves between authorized locations within the system</a:t>
                      </a:r>
                    </a:p>
                  </a:txBody>
                  <a:tcPr anchor="ctr"/>
                </a:tc>
                <a:tc>
                  <a:txBody>
                    <a:bodyPr/>
                    <a:lstStyle/>
                    <a:p>
                      <a:endParaRPr lang="zh-CN" altLang="en-US" dirty="0"/>
                    </a:p>
                  </a:txBody>
                  <a:tcPr/>
                </a:tc>
                <a:extLst>
                  <a:ext uri="{0D108BD9-81ED-4DB2-BD59-A6C34878D82A}">
                    <a16:rowId xmlns:a16="http://schemas.microsoft.com/office/drawing/2014/main" val="1276846879"/>
                  </a:ext>
                </a:extLst>
              </a:tr>
              <a:tr h="979463">
                <a:tc>
                  <a:txBody>
                    <a:bodyPr/>
                    <a:lstStyle/>
                    <a:p>
                      <a:pPr algn="ctr"/>
                      <a:r>
                        <a:rPr lang="zh-CN" altLang="en-US" sz="1400" b="1" dirty="0"/>
                        <a:t>识别数据的安全目标</a:t>
                      </a:r>
                      <a:endParaRPr lang="en-US" altLang="zh-CN" sz="1400"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tx1"/>
                          </a:solidFill>
                          <a:effectLst/>
                          <a:latin typeface="+mn-lt"/>
                          <a:ea typeface="+mn-ea"/>
                          <a:cs typeface="+mn-cs"/>
                        </a:rPr>
                        <a:t>Identify the security objectives of your data</a:t>
                      </a:r>
                    </a:p>
                  </a:txBody>
                  <a:tcPr anchor="ctr"/>
                </a:tc>
                <a:tc>
                  <a:txBody>
                    <a:bodyPr/>
                    <a:lstStyle/>
                    <a:p>
                      <a:endParaRPr lang="zh-CN" altLang="en-US"/>
                    </a:p>
                  </a:txBody>
                  <a:tcPr/>
                </a:tc>
                <a:extLst>
                  <a:ext uri="{0D108BD9-81ED-4DB2-BD59-A6C34878D82A}">
                    <a16:rowId xmlns:a16="http://schemas.microsoft.com/office/drawing/2014/main" val="311247540"/>
                  </a:ext>
                </a:extLst>
              </a:tr>
              <a:tr h="979463">
                <a:tc>
                  <a:txBody>
                    <a:bodyPr/>
                    <a:lstStyle/>
                    <a:p>
                      <a:pPr algn="ctr"/>
                      <a:r>
                        <a:rPr lang="zh-CN" altLang="en-US" sz="1400" b="1" dirty="0"/>
                        <a:t>识别影响安全目标的方式访问数据的人员和流程</a:t>
                      </a:r>
                      <a:endParaRPr lang="en-US" altLang="zh-CN" sz="1400"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kern="1200" dirty="0">
                          <a:solidFill>
                            <a:schemeClr val="tx1"/>
                          </a:solidFill>
                          <a:effectLst/>
                          <a:latin typeface="+mn-lt"/>
                          <a:ea typeface="+mn-ea"/>
                          <a:cs typeface="+mn-cs"/>
                        </a:rPr>
                        <a:t>Identify the people and processes that access data in ways that impact security goals</a:t>
                      </a:r>
                    </a:p>
                  </a:txBody>
                  <a:tcPr anchor="ctr"/>
                </a:tc>
                <a:tc>
                  <a:txBody>
                    <a:bodyPr/>
                    <a:lstStyle/>
                    <a:p>
                      <a:endParaRPr lang="zh-CN" altLang="en-US" dirty="0"/>
                    </a:p>
                  </a:txBody>
                  <a:tcPr/>
                </a:tc>
                <a:extLst>
                  <a:ext uri="{0D108BD9-81ED-4DB2-BD59-A6C34878D82A}">
                    <a16:rowId xmlns:a16="http://schemas.microsoft.com/office/drawing/2014/main" val="2387967986"/>
                  </a:ext>
                </a:extLst>
              </a:tr>
            </a:tbl>
          </a:graphicData>
        </a:graphic>
      </p:graphicFrame>
      <p:sp>
        <p:nvSpPr>
          <p:cNvPr id="4" name="圆柱体 3">
            <a:extLst>
              <a:ext uri="{FF2B5EF4-FFF2-40B4-BE49-F238E27FC236}">
                <a16:creationId xmlns:a16="http://schemas.microsoft.com/office/drawing/2014/main" id="{6CC354A5-99D2-D661-BCE2-48CFC8D19D63}"/>
              </a:ext>
            </a:extLst>
          </p:cNvPr>
          <p:cNvSpPr/>
          <p:nvPr/>
        </p:nvSpPr>
        <p:spPr>
          <a:xfrm>
            <a:off x="4661850" y="2231823"/>
            <a:ext cx="648072" cy="475456"/>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b="1" dirty="0"/>
              <a:t>存储</a:t>
            </a:r>
            <a:endParaRPr lang="en-US" altLang="zh-CN" sz="1000" b="1" dirty="0"/>
          </a:p>
          <a:p>
            <a:pPr algn="ctr"/>
            <a:r>
              <a:rPr lang="en-US" altLang="zh-CN" sz="1000" b="1" dirty="0">
                <a:effectLst/>
                <a:latin typeface="Segoe UI Web (West European)"/>
              </a:rPr>
              <a:t>storage</a:t>
            </a:r>
          </a:p>
          <a:p>
            <a:pPr algn="ctr"/>
            <a:endParaRPr lang="zh-CN" altLang="en-US" sz="1000" b="1" dirty="0"/>
          </a:p>
        </p:txBody>
      </p:sp>
      <p:sp>
        <p:nvSpPr>
          <p:cNvPr id="6" name="文本框 5">
            <a:extLst>
              <a:ext uri="{FF2B5EF4-FFF2-40B4-BE49-F238E27FC236}">
                <a16:creationId xmlns:a16="http://schemas.microsoft.com/office/drawing/2014/main" id="{2A1F11DF-AFD8-504B-F555-AB15A4212977}"/>
              </a:ext>
            </a:extLst>
          </p:cNvPr>
          <p:cNvSpPr txBox="1"/>
          <p:nvPr/>
        </p:nvSpPr>
        <p:spPr>
          <a:xfrm>
            <a:off x="4367400" y="2738266"/>
            <a:ext cx="1236972" cy="784830"/>
          </a:xfrm>
          <a:prstGeom prst="rect">
            <a:avLst/>
          </a:prstGeom>
          <a:noFill/>
          <a:ln>
            <a:noFill/>
          </a:ln>
        </p:spPr>
        <p:txBody>
          <a:bodyPr wrap="square" rtlCol="0">
            <a:spAutoFit/>
          </a:bodyPr>
          <a:lstStyle/>
          <a:p>
            <a:pPr algn="ctr">
              <a:lnSpc>
                <a:spcPct val="90000"/>
              </a:lnSpc>
            </a:pPr>
            <a:r>
              <a:rPr lang="zh-CN" altLang="en-US" sz="1000" b="1" dirty="0"/>
              <a:t>所有静态数据所在位置</a:t>
            </a:r>
            <a:endParaRPr lang="en-US" altLang="zh-CN" sz="1000" b="1" dirty="0"/>
          </a:p>
          <a:p>
            <a:pPr algn="ctr">
              <a:lnSpc>
                <a:spcPct val="90000"/>
              </a:lnSpc>
            </a:pPr>
            <a:r>
              <a:rPr lang="en-US" altLang="zh-CN" sz="1000" b="1" dirty="0"/>
              <a:t>Locations for all data at rest resides</a:t>
            </a:r>
          </a:p>
        </p:txBody>
      </p:sp>
      <p:pic>
        <p:nvPicPr>
          <p:cNvPr id="8" name="图片 7">
            <a:extLst>
              <a:ext uri="{FF2B5EF4-FFF2-40B4-BE49-F238E27FC236}">
                <a16:creationId xmlns:a16="http://schemas.microsoft.com/office/drawing/2014/main" id="{2F5B70C8-E4AA-33A4-F85B-870F04BDB2F5}"/>
              </a:ext>
            </a:extLst>
          </p:cNvPr>
          <p:cNvPicPr>
            <a:picLocks noChangeAspect="1"/>
          </p:cNvPicPr>
          <p:nvPr/>
        </p:nvPicPr>
        <p:blipFill>
          <a:blip r:embed="rId2"/>
          <a:stretch>
            <a:fillRect/>
          </a:stretch>
        </p:blipFill>
        <p:spPr>
          <a:xfrm>
            <a:off x="6016478" y="2151535"/>
            <a:ext cx="201599" cy="510717"/>
          </a:xfrm>
          <a:prstGeom prst="rect">
            <a:avLst/>
          </a:prstGeom>
        </p:spPr>
      </p:pic>
      <p:pic>
        <p:nvPicPr>
          <p:cNvPr id="10" name="图片 9">
            <a:extLst>
              <a:ext uri="{FF2B5EF4-FFF2-40B4-BE49-F238E27FC236}">
                <a16:creationId xmlns:a16="http://schemas.microsoft.com/office/drawing/2014/main" id="{2838D732-6E4E-DB75-1B9D-A4AB6A605B2A}"/>
              </a:ext>
            </a:extLst>
          </p:cNvPr>
          <p:cNvPicPr>
            <a:picLocks noChangeAspect="1"/>
          </p:cNvPicPr>
          <p:nvPr/>
        </p:nvPicPr>
        <p:blipFill>
          <a:blip r:embed="rId3"/>
          <a:stretch>
            <a:fillRect/>
          </a:stretch>
        </p:blipFill>
        <p:spPr>
          <a:xfrm rot="19992978">
            <a:off x="6254624" y="2265057"/>
            <a:ext cx="662940" cy="320040"/>
          </a:xfrm>
          <a:prstGeom prst="rect">
            <a:avLst/>
          </a:prstGeom>
        </p:spPr>
      </p:pic>
      <p:pic>
        <p:nvPicPr>
          <p:cNvPr id="12" name="图片 11">
            <a:extLst>
              <a:ext uri="{FF2B5EF4-FFF2-40B4-BE49-F238E27FC236}">
                <a16:creationId xmlns:a16="http://schemas.microsoft.com/office/drawing/2014/main" id="{B0FD66C1-62DC-3EBB-C390-4A3AE73858B8}"/>
              </a:ext>
            </a:extLst>
          </p:cNvPr>
          <p:cNvPicPr>
            <a:picLocks noChangeAspect="1"/>
          </p:cNvPicPr>
          <p:nvPr/>
        </p:nvPicPr>
        <p:blipFill>
          <a:blip r:embed="rId4"/>
          <a:stretch>
            <a:fillRect/>
          </a:stretch>
        </p:blipFill>
        <p:spPr>
          <a:xfrm>
            <a:off x="6865131" y="2261628"/>
            <a:ext cx="601980" cy="327660"/>
          </a:xfrm>
          <a:prstGeom prst="rect">
            <a:avLst/>
          </a:prstGeom>
        </p:spPr>
      </p:pic>
      <p:sp>
        <p:nvSpPr>
          <p:cNvPr id="13" name="文本框 12">
            <a:extLst>
              <a:ext uri="{FF2B5EF4-FFF2-40B4-BE49-F238E27FC236}">
                <a16:creationId xmlns:a16="http://schemas.microsoft.com/office/drawing/2014/main" id="{F6C16A37-CEF6-34B5-46AD-A1917BC3569B}"/>
              </a:ext>
            </a:extLst>
          </p:cNvPr>
          <p:cNvSpPr txBox="1"/>
          <p:nvPr/>
        </p:nvSpPr>
        <p:spPr>
          <a:xfrm>
            <a:off x="5518348" y="2738266"/>
            <a:ext cx="2566310" cy="784830"/>
          </a:xfrm>
          <a:prstGeom prst="rect">
            <a:avLst/>
          </a:prstGeom>
          <a:noFill/>
          <a:ln>
            <a:noFill/>
          </a:ln>
        </p:spPr>
        <p:txBody>
          <a:bodyPr wrap="square" rtlCol="0">
            <a:spAutoFit/>
          </a:bodyPr>
          <a:lstStyle/>
          <a:p>
            <a:pPr algn="ctr">
              <a:lnSpc>
                <a:spcPct val="90000"/>
              </a:lnSpc>
            </a:pPr>
            <a:r>
              <a:rPr lang="zh-CN" altLang="en-US" sz="1000" b="1" dirty="0"/>
              <a:t>数据在系统组件之间和跨越系统边界的网络上传输的所有方式</a:t>
            </a:r>
            <a:endParaRPr lang="en-US" altLang="zh-CN" sz="1000" b="1" dirty="0"/>
          </a:p>
          <a:p>
            <a:pPr algn="ctr">
              <a:lnSpc>
                <a:spcPct val="90000"/>
              </a:lnSpc>
            </a:pPr>
            <a:r>
              <a:rPr lang="en-US" altLang="zh-CN" sz="1000" b="1" dirty="0"/>
              <a:t>All the ways data travels between system components and across the network across system boundaries</a:t>
            </a:r>
          </a:p>
        </p:txBody>
      </p:sp>
      <p:sp>
        <p:nvSpPr>
          <p:cNvPr id="14" name="矩形: 圆角 13">
            <a:extLst>
              <a:ext uri="{FF2B5EF4-FFF2-40B4-BE49-F238E27FC236}">
                <a16:creationId xmlns:a16="http://schemas.microsoft.com/office/drawing/2014/main" id="{32C2C011-64C9-19CC-A9C4-AF91A190877F}"/>
              </a:ext>
            </a:extLst>
          </p:cNvPr>
          <p:cNvSpPr/>
          <p:nvPr/>
        </p:nvSpPr>
        <p:spPr>
          <a:xfrm>
            <a:off x="8263618" y="2202394"/>
            <a:ext cx="1085528" cy="4874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b="1" dirty="0"/>
              <a:t>内存</a:t>
            </a:r>
            <a:r>
              <a:rPr lang="en-US" altLang="zh-CN" sz="1000" b="1" dirty="0"/>
              <a:t>/</a:t>
            </a:r>
            <a:r>
              <a:rPr lang="zh-CN" altLang="en-US" sz="1000" b="1" dirty="0"/>
              <a:t>虚拟</a:t>
            </a:r>
            <a:r>
              <a:rPr lang="en-US" altLang="zh-CN" sz="1000" b="1" dirty="0"/>
              <a:t>CPU</a:t>
            </a:r>
          </a:p>
          <a:p>
            <a:pPr algn="ctr"/>
            <a:r>
              <a:rPr lang="en-US" altLang="zh-CN" sz="1000" b="1" dirty="0"/>
              <a:t>Memory/Virtual CPU</a:t>
            </a:r>
          </a:p>
        </p:txBody>
      </p:sp>
      <p:sp>
        <p:nvSpPr>
          <p:cNvPr id="15" name="文本框 14">
            <a:extLst>
              <a:ext uri="{FF2B5EF4-FFF2-40B4-BE49-F238E27FC236}">
                <a16:creationId xmlns:a16="http://schemas.microsoft.com/office/drawing/2014/main" id="{E994E0DD-6D5A-9586-FF1B-56CE6EC45E3E}"/>
              </a:ext>
            </a:extLst>
          </p:cNvPr>
          <p:cNvSpPr txBox="1"/>
          <p:nvPr/>
        </p:nvSpPr>
        <p:spPr>
          <a:xfrm>
            <a:off x="7894210" y="2752263"/>
            <a:ext cx="1944618" cy="784830"/>
          </a:xfrm>
          <a:prstGeom prst="rect">
            <a:avLst/>
          </a:prstGeom>
          <a:noFill/>
          <a:ln>
            <a:noFill/>
          </a:ln>
        </p:spPr>
        <p:txBody>
          <a:bodyPr wrap="square" rtlCol="0">
            <a:spAutoFit/>
          </a:bodyPr>
          <a:lstStyle/>
          <a:p>
            <a:pPr algn="ctr">
              <a:lnSpc>
                <a:spcPct val="90000"/>
              </a:lnSpc>
            </a:pPr>
            <a:r>
              <a:rPr lang="zh-CN" altLang="en-US" sz="1000" b="1" dirty="0"/>
              <a:t>运行时保存在本地内存中的数据，虚拟 </a:t>
            </a:r>
            <a:r>
              <a:rPr lang="en-US" altLang="zh-CN" sz="1000" b="1" dirty="0"/>
              <a:t>CPU </a:t>
            </a:r>
            <a:r>
              <a:rPr lang="zh-CN" altLang="en-US" sz="1000" b="1" dirty="0"/>
              <a:t>处理的数据</a:t>
            </a:r>
            <a:endParaRPr lang="en-US" altLang="zh-CN" sz="1000" b="1" dirty="0"/>
          </a:p>
          <a:p>
            <a:pPr algn="ctr">
              <a:lnSpc>
                <a:spcPct val="90000"/>
              </a:lnSpc>
            </a:pPr>
            <a:r>
              <a:rPr lang="en-US" altLang="zh-CN" sz="1000" b="1" dirty="0"/>
              <a:t>Data stored in local memory at runtime, data processed by the virtual CPU</a:t>
            </a:r>
          </a:p>
        </p:txBody>
      </p:sp>
      <p:sp>
        <p:nvSpPr>
          <p:cNvPr id="18" name="任意多边形: 形状 17">
            <a:extLst>
              <a:ext uri="{FF2B5EF4-FFF2-40B4-BE49-F238E27FC236}">
                <a16:creationId xmlns:a16="http://schemas.microsoft.com/office/drawing/2014/main" id="{C904E99B-FB42-D1E4-9571-93B38D80CFCA}"/>
              </a:ext>
            </a:extLst>
          </p:cNvPr>
          <p:cNvSpPr/>
          <p:nvPr/>
        </p:nvSpPr>
        <p:spPr>
          <a:xfrm>
            <a:off x="10272930" y="2140921"/>
            <a:ext cx="609685" cy="426531"/>
          </a:xfrm>
          <a:custGeom>
            <a:avLst/>
            <a:gdLst>
              <a:gd name="T0" fmla="*/ 10876 w 12800"/>
              <a:gd name="T1" fmla="*/ 1923 h 8954"/>
              <a:gd name="T2" fmla="*/ 9614 w 12800"/>
              <a:gd name="T3" fmla="*/ 3185 h 8954"/>
              <a:gd name="T4" fmla="*/ 10876 w 12800"/>
              <a:gd name="T5" fmla="*/ 5108 h 8954"/>
              <a:gd name="T6" fmla="*/ 9614 w 12800"/>
              <a:gd name="T7" fmla="*/ 3846 h 8954"/>
              <a:gd name="T8" fmla="*/ 10876 w 12800"/>
              <a:gd name="T9" fmla="*/ 5108 h 8954"/>
              <a:gd name="T10" fmla="*/ 8953 w 12800"/>
              <a:gd name="T11" fmla="*/ 1923 h 8954"/>
              <a:gd name="T12" fmla="*/ 7691 w 12800"/>
              <a:gd name="T13" fmla="*/ 3185 h 8954"/>
              <a:gd name="T14" fmla="*/ 8953 w 12800"/>
              <a:gd name="T15" fmla="*/ 5108 h 8954"/>
              <a:gd name="T16" fmla="*/ 7691 w 12800"/>
              <a:gd name="T17" fmla="*/ 3846 h 8954"/>
              <a:gd name="T18" fmla="*/ 8953 w 12800"/>
              <a:gd name="T19" fmla="*/ 5108 h 8954"/>
              <a:gd name="T20" fmla="*/ 8953 w 12800"/>
              <a:gd name="T21" fmla="*/ 6400 h 8954"/>
              <a:gd name="T22" fmla="*/ 3845 w 12800"/>
              <a:gd name="T23" fmla="*/ 7692 h 8954"/>
              <a:gd name="T24" fmla="*/ 3184 w 12800"/>
              <a:gd name="T25" fmla="*/ 3185 h 8954"/>
              <a:gd name="T26" fmla="*/ 1922 w 12800"/>
              <a:gd name="T27" fmla="*/ 1923 h 8954"/>
              <a:gd name="T28" fmla="*/ 3184 w 12800"/>
              <a:gd name="T29" fmla="*/ 3185 h 8954"/>
              <a:gd name="T30" fmla="*/ 3184 w 12800"/>
              <a:gd name="T31" fmla="*/ 3846 h 8954"/>
              <a:gd name="T32" fmla="*/ 1922 w 12800"/>
              <a:gd name="T33" fmla="*/ 5108 h 8954"/>
              <a:gd name="T34" fmla="*/ 3846 w 12800"/>
              <a:gd name="T35" fmla="*/ 3846 h 8954"/>
              <a:gd name="T36" fmla="*/ 5108 w 12800"/>
              <a:gd name="T37" fmla="*/ 5108 h 8954"/>
              <a:gd name="T38" fmla="*/ 3846 w 12800"/>
              <a:gd name="T39" fmla="*/ 3846 h 8954"/>
              <a:gd name="T40" fmla="*/ 3846 w 12800"/>
              <a:gd name="T41" fmla="*/ 3185 h 8954"/>
              <a:gd name="T42" fmla="*/ 5108 w 12800"/>
              <a:gd name="T43" fmla="*/ 1923 h 8954"/>
              <a:gd name="T44" fmla="*/ 5769 w 12800"/>
              <a:gd name="T45" fmla="*/ 3846 h 8954"/>
              <a:gd name="T46" fmla="*/ 7031 w 12800"/>
              <a:gd name="T47" fmla="*/ 5108 h 8954"/>
              <a:gd name="T48" fmla="*/ 5769 w 12800"/>
              <a:gd name="T49" fmla="*/ 3846 h 8954"/>
              <a:gd name="T50" fmla="*/ 5769 w 12800"/>
              <a:gd name="T51" fmla="*/ 3185 h 8954"/>
              <a:gd name="T52" fmla="*/ 7031 w 12800"/>
              <a:gd name="T53" fmla="*/ 1923 h 8954"/>
              <a:gd name="T54" fmla="*/ 11538 w 12800"/>
              <a:gd name="T55" fmla="*/ 0 h 8954"/>
              <a:gd name="T56" fmla="*/ 12800 w 12800"/>
              <a:gd name="T57" fmla="*/ 1262 h 8954"/>
              <a:gd name="T58" fmla="*/ 12424 w 12800"/>
              <a:gd name="T59" fmla="*/ 8579 h 8954"/>
              <a:gd name="T60" fmla="*/ 1262 w 12800"/>
              <a:gd name="T61" fmla="*/ 8954 h 8954"/>
              <a:gd name="T62" fmla="*/ 0 w 12800"/>
              <a:gd name="T63" fmla="*/ 7692 h 8954"/>
              <a:gd name="T64" fmla="*/ 376 w 12800"/>
              <a:gd name="T65" fmla="*/ 376 h 8954"/>
              <a:gd name="T66" fmla="*/ 11538 w 12800"/>
              <a:gd name="T67" fmla="*/ 0 h 8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00" h="8954">
                <a:moveTo>
                  <a:pt x="10876" y="3185"/>
                </a:moveTo>
                <a:lnTo>
                  <a:pt x="10876" y="1923"/>
                </a:lnTo>
                <a:lnTo>
                  <a:pt x="9614" y="1923"/>
                </a:lnTo>
                <a:lnTo>
                  <a:pt x="9614" y="3185"/>
                </a:lnTo>
                <a:lnTo>
                  <a:pt x="10876" y="3185"/>
                </a:lnTo>
                <a:close/>
                <a:moveTo>
                  <a:pt x="10876" y="5108"/>
                </a:moveTo>
                <a:lnTo>
                  <a:pt x="10876" y="3846"/>
                </a:lnTo>
                <a:lnTo>
                  <a:pt x="9614" y="3846"/>
                </a:lnTo>
                <a:lnTo>
                  <a:pt x="9614" y="5108"/>
                </a:lnTo>
                <a:lnTo>
                  <a:pt x="10876" y="5108"/>
                </a:lnTo>
                <a:close/>
                <a:moveTo>
                  <a:pt x="8953" y="3185"/>
                </a:moveTo>
                <a:lnTo>
                  <a:pt x="8953" y="1923"/>
                </a:lnTo>
                <a:lnTo>
                  <a:pt x="7691" y="1923"/>
                </a:lnTo>
                <a:lnTo>
                  <a:pt x="7691" y="3185"/>
                </a:lnTo>
                <a:lnTo>
                  <a:pt x="8953" y="3185"/>
                </a:lnTo>
                <a:close/>
                <a:moveTo>
                  <a:pt x="8953" y="5108"/>
                </a:moveTo>
                <a:lnTo>
                  <a:pt x="8953" y="3846"/>
                </a:lnTo>
                <a:lnTo>
                  <a:pt x="7691" y="3846"/>
                </a:lnTo>
                <a:lnTo>
                  <a:pt x="7691" y="5108"/>
                </a:lnTo>
                <a:lnTo>
                  <a:pt x="8953" y="5108"/>
                </a:lnTo>
                <a:close/>
                <a:moveTo>
                  <a:pt x="8953" y="7692"/>
                </a:moveTo>
                <a:lnTo>
                  <a:pt x="8953" y="6400"/>
                </a:lnTo>
                <a:lnTo>
                  <a:pt x="3845" y="6400"/>
                </a:lnTo>
                <a:lnTo>
                  <a:pt x="3845" y="7692"/>
                </a:lnTo>
                <a:lnTo>
                  <a:pt x="8953" y="7692"/>
                </a:lnTo>
                <a:close/>
                <a:moveTo>
                  <a:pt x="3184" y="3185"/>
                </a:moveTo>
                <a:lnTo>
                  <a:pt x="3184" y="1923"/>
                </a:lnTo>
                <a:lnTo>
                  <a:pt x="1922" y="1923"/>
                </a:lnTo>
                <a:lnTo>
                  <a:pt x="1922" y="3185"/>
                </a:lnTo>
                <a:lnTo>
                  <a:pt x="3184" y="3185"/>
                </a:lnTo>
                <a:close/>
                <a:moveTo>
                  <a:pt x="3184" y="5108"/>
                </a:moveTo>
                <a:lnTo>
                  <a:pt x="3184" y="3846"/>
                </a:lnTo>
                <a:lnTo>
                  <a:pt x="1922" y="3846"/>
                </a:lnTo>
                <a:lnTo>
                  <a:pt x="1922" y="5108"/>
                </a:lnTo>
                <a:lnTo>
                  <a:pt x="3184" y="5108"/>
                </a:lnTo>
                <a:close/>
                <a:moveTo>
                  <a:pt x="3846" y="3846"/>
                </a:moveTo>
                <a:lnTo>
                  <a:pt x="3846" y="5108"/>
                </a:lnTo>
                <a:lnTo>
                  <a:pt x="5108" y="5108"/>
                </a:lnTo>
                <a:lnTo>
                  <a:pt x="5108" y="3846"/>
                </a:lnTo>
                <a:lnTo>
                  <a:pt x="3846" y="3846"/>
                </a:lnTo>
                <a:close/>
                <a:moveTo>
                  <a:pt x="3846" y="1923"/>
                </a:moveTo>
                <a:lnTo>
                  <a:pt x="3846" y="3185"/>
                </a:lnTo>
                <a:lnTo>
                  <a:pt x="5108" y="3185"/>
                </a:lnTo>
                <a:lnTo>
                  <a:pt x="5108" y="1923"/>
                </a:lnTo>
                <a:lnTo>
                  <a:pt x="3846" y="1923"/>
                </a:lnTo>
                <a:close/>
                <a:moveTo>
                  <a:pt x="5769" y="3846"/>
                </a:moveTo>
                <a:lnTo>
                  <a:pt x="5769" y="5108"/>
                </a:lnTo>
                <a:lnTo>
                  <a:pt x="7031" y="5108"/>
                </a:lnTo>
                <a:lnTo>
                  <a:pt x="7031" y="3846"/>
                </a:lnTo>
                <a:lnTo>
                  <a:pt x="5769" y="3846"/>
                </a:lnTo>
                <a:close/>
                <a:moveTo>
                  <a:pt x="5769" y="1923"/>
                </a:moveTo>
                <a:lnTo>
                  <a:pt x="5769" y="3185"/>
                </a:lnTo>
                <a:lnTo>
                  <a:pt x="7031" y="3185"/>
                </a:lnTo>
                <a:lnTo>
                  <a:pt x="7031" y="1923"/>
                </a:lnTo>
                <a:lnTo>
                  <a:pt x="5769" y="1923"/>
                </a:lnTo>
                <a:close/>
                <a:moveTo>
                  <a:pt x="11538" y="0"/>
                </a:moveTo>
                <a:cubicBezTo>
                  <a:pt x="11878" y="0"/>
                  <a:pt x="12174" y="125"/>
                  <a:pt x="12424" y="376"/>
                </a:cubicBezTo>
                <a:cubicBezTo>
                  <a:pt x="12675" y="626"/>
                  <a:pt x="12800" y="922"/>
                  <a:pt x="12800" y="1262"/>
                </a:cubicBezTo>
                <a:lnTo>
                  <a:pt x="12800" y="7692"/>
                </a:lnTo>
                <a:cubicBezTo>
                  <a:pt x="12800" y="8033"/>
                  <a:pt x="12675" y="8328"/>
                  <a:pt x="12424" y="8579"/>
                </a:cubicBezTo>
                <a:cubicBezTo>
                  <a:pt x="12174" y="8829"/>
                  <a:pt x="11878" y="8954"/>
                  <a:pt x="11538" y="8954"/>
                </a:cubicBezTo>
                <a:lnTo>
                  <a:pt x="1262" y="8954"/>
                </a:lnTo>
                <a:cubicBezTo>
                  <a:pt x="922" y="8954"/>
                  <a:pt x="626" y="8829"/>
                  <a:pt x="376" y="8579"/>
                </a:cubicBezTo>
                <a:cubicBezTo>
                  <a:pt x="125" y="8328"/>
                  <a:pt x="0" y="8033"/>
                  <a:pt x="0" y="7692"/>
                </a:cubicBezTo>
                <a:lnTo>
                  <a:pt x="0" y="1262"/>
                </a:lnTo>
                <a:cubicBezTo>
                  <a:pt x="0" y="922"/>
                  <a:pt x="125" y="626"/>
                  <a:pt x="376" y="376"/>
                </a:cubicBezTo>
                <a:cubicBezTo>
                  <a:pt x="626" y="125"/>
                  <a:pt x="922" y="0"/>
                  <a:pt x="1262" y="0"/>
                </a:cubicBezTo>
                <a:lnTo>
                  <a:pt x="1153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rPr>
              <a:t>输入</a:t>
            </a:r>
            <a:endParaRPr lang="en-US" altLang="zh-CN" sz="1000" b="1" dirty="0">
              <a:solidFill>
                <a:schemeClr val="tx1"/>
              </a:solidFill>
            </a:endParaRPr>
          </a:p>
          <a:p>
            <a:pPr algn="ctr"/>
            <a:r>
              <a:rPr lang="en-US" altLang="zh-CN" sz="1000" b="1" dirty="0">
                <a:solidFill>
                  <a:schemeClr val="tx1"/>
                </a:solidFill>
              </a:rPr>
              <a:t>Input</a:t>
            </a:r>
            <a:endParaRPr lang="en-US" sz="1000" b="1" dirty="0">
              <a:solidFill>
                <a:schemeClr val="tx1"/>
              </a:solidFill>
            </a:endParaRPr>
          </a:p>
        </p:txBody>
      </p:sp>
      <p:sp>
        <p:nvSpPr>
          <p:cNvPr id="19" name="任意多边形: 形状 18">
            <a:extLst>
              <a:ext uri="{FF2B5EF4-FFF2-40B4-BE49-F238E27FC236}">
                <a16:creationId xmlns:a16="http://schemas.microsoft.com/office/drawing/2014/main" id="{3EBF5CF8-F074-7269-6E73-B02406471C8C}"/>
              </a:ext>
            </a:extLst>
          </p:cNvPr>
          <p:cNvSpPr/>
          <p:nvPr/>
        </p:nvSpPr>
        <p:spPr>
          <a:xfrm>
            <a:off x="10936305" y="2162757"/>
            <a:ext cx="609685" cy="426531"/>
          </a:xfrm>
          <a:custGeom>
            <a:avLst/>
            <a:gdLst>
              <a:gd name="T0" fmla="*/ 1112 w 12332"/>
              <a:gd name="T1" fmla="*/ 9000 h 10751"/>
              <a:gd name="T2" fmla="*/ 0 w 12332"/>
              <a:gd name="T3" fmla="*/ 1112 h 10751"/>
              <a:gd name="T4" fmla="*/ 11219 w 12332"/>
              <a:gd name="T5" fmla="*/ 0 h 10751"/>
              <a:gd name="T6" fmla="*/ 12332 w 12332"/>
              <a:gd name="T7" fmla="*/ 7888 h 10751"/>
              <a:gd name="T8" fmla="*/ 1112 w 12332"/>
              <a:gd name="T9" fmla="*/ 259 h 10751"/>
              <a:gd name="T10" fmla="*/ 260 w 12332"/>
              <a:gd name="T11" fmla="*/ 7888 h 10751"/>
              <a:gd name="T12" fmla="*/ 11219 w 12332"/>
              <a:gd name="T13" fmla="*/ 8740 h 10751"/>
              <a:gd name="T14" fmla="*/ 12072 w 12332"/>
              <a:gd name="T15" fmla="*/ 1112 h 10751"/>
              <a:gd name="T16" fmla="*/ 1112 w 12332"/>
              <a:gd name="T17" fmla="*/ 259 h 10751"/>
              <a:gd name="T18" fmla="*/ 1270 w 12332"/>
              <a:gd name="T19" fmla="*/ 6917 h 10751"/>
              <a:gd name="T20" fmla="*/ 11061 w 12332"/>
              <a:gd name="T21" fmla="*/ 1004 h 10751"/>
              <a:gd name="T22" fmla="*/ 1530 w 12332"/>
              <a:gd name="T23" fmla="*/ 6657 h 10751"/>
              <a:gd name="T24" fmla="*/ 10801 w 12332"/>
              <a:gd name="T25" fmla="*/ 1264 h 10751"/>
              <a:gd name="T26" fmla="*/ 1530 w 12332"/>
              <a:gd name="T27" fmla="*/ 6657 h 10751"/>
              <a:gd name="T28" fmla="*/ 6036 w 12332"/>
              <a:gd name="T29" fmla="*/ 10621 h 10751"/>
              <a:gd name="T30" fmla="*/ 6166 w 12332"/>
              <a:gd name="T31" fmla="*/ 9119 h 10751"/>
              <a:gd name="T32" fmla="*/ 6296 w 12332"/>
              <a:gd name="T33" fmla="*/ 10621 h 10751"/>
              <a:gd name="T34" fmla="*/ 8245 w 12332"/>
              <a:gd name="T35" fmla="*/ 10751 h 10751"/>
              <a:gd name="T36" fmla="*/ 3956 w 12332"/>
              <a:gd name="T37" fmla="*/ 10621 h 10751"/>
              <a:gd name="T38" fmla="*/ 8245 w 12332"/>
              <a:gd name="T39" fmla="*/ 10491 h 10751"/>
              <a:gd name="T40" fmla="*/ 8245 w 12332"/>
              <a:gd name="T41" fmla="*/ 10751 h 10751"/>
              <a:gd name="T42" fmla="*/ 7228 w 12332"/>
              <a:gd name="T43" fmla="*/ 5096 h 10751"/>
              <a:gd name="T44" fmla="*/ 9329 w 12332"/>
              <a:gd name="T45" fmla="*/ 2811 h 10751"/>
              <a:gd name="T46" fmla="*/ 9513 w 12332"/>
              <a:gd name="T47" fmla="*/ 2995 h 10751"/>
              <a:gd name="T48" fmla="*/ 7320 w 12332"/>
              <a:gd name="T49" fmla="*/ 5134 h 10751"/>
              <a:gd name="T50" fmla="*/ 2997 w 12332"/>
              <a:gd name="T51" fmla="*/ 4807 h 10751"/>
              <a:gd name="T52" fmla="*/ 4383 w 12332"/>
              <a:gd name="T53" fmla="*/ 3237 h 10751"/>
              <a:gd name="T54" fmla="*/ 4567 w 12332"/>
              <a:gd name="T55" fmla="*/ 3421 h 10751"/>
              <a:gd name="T56" fmla="*/ 3089 w 12332"/>
              <a:gd name="T57" fmla="*/ 4845 h 10751"/>
              <a:gd name="T58" fmla="*/ 2743 w 12332"/>
              <a:gd name="T59" fmla="*/ 5152 h 10751"/>
              <a:gd name="T60" fmla="*/ 2743 w 12332"/>
              <a:gd name="T61" fmla="*/ 4740 h 10751"/>
              <a:gd name="T62" fmla="*/ 4930 w 12332"/>
              <a:gd name="T63" fmla="*/ 3109 h 10751"/>
              <a:gd name="T64" fmla="*/ 4519 w 12332"/>
              <a:gd name="T65" fmla="*/ 3109 h 10751"/>
              <a:gd name="T66" fmla="*/ 4930 w 12332"/>
              <a:gd name="T67" fmla="*/ 3109 h 10751"/>
              <a:gd name="T68" fmla="*/ 6966 w 12332"/>
              <a:gd name="T69" fmla="*/ 5488 h 10751"/>
              <a:gd name="T70" fmla="*/ 6966 w 12332"/>
              <a:gd name="T71" fmla="*/ 5076 h 10751"/>
              <a:gd name="T72" fmla="*/ 6371 w 12332"/>
              <a:gd name="T73" fmla="*/ 7762 h 10751"/>
              <a:gd name="T74" fmla="*/ 5960 w 12332"/>
              <a:gd name="T75" fmla="*/ 7762 h 10751"/>
              <a:gd name="T76" fmla="*/ 6371 w 12332"/>
              <a:gd name="T77" fmla="*/ 7762 h 10751"/>
              <a:gd name="T78" fmla="*/ 9674 w 12332"/>
              <a:gd name="T79" fmla="*/ 2834 h 10751"/>
              <a:gd name="T80" fmla="*/ 9674 w 12332"/>
              <a:gd name="T81" fmla="*/ 2423 h 10751"/>
              <a:gd name="T82" fmla="*/ 6620 w 12332"/>
              <a:gd name="T83" fmla="*/ 5134 h 10751"/>
              <a:gd name="T84" fmla="*/ 4891 w 12332"/>
              <a:gd name="T85" fmla="*/ 3420 h 10751"/>
              <a:gd name="T86" fmla="*/ 5077 w 12332"/>
              <a:gd name="T87" fmla="*/ 3238 h 10751"/>
              <a:gd name="T88" fmla="*/ 6710 w 12332"/>
              <a:gd name="T89" fmla="*/ 5097 h 10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32" h="10751">
                <a:moveTo>
                  <a:pt x="11219" y="9000"/>
                </a:moveTo>
                <a:lnTo>
                  <a:pt x="1112" y="9000"/>
                </a:lnTo>
                <a:cubicBezTo>
                  <a:pt x="499" y="9000"/>
                  <a:pt x="0" y="8501"/>
                  <a:pt x="0" y="7888"/>
                </a:cubicBezTo>
                <a:lnTo>
                  <a:pt x="0" y="1112"/>
                </a:lnTo>
                <a:cubicBezTo>
                  <a:pt x="0" y="499"/>
                  <a:pt x="499" y="0"/>
                  <a:pt x="1112" y="0"/>
                </a:cubicBezTo>
                <a:lnTo>
                  <a:pt x="11219" y="0"/>
                </a:lnTo>
                <a:cubicBezTo>
                  <a:pt x="11833" y="0"/>
                  <a:pt x="12332" y="499"/>
                  <a:pt x="12332" y="1112"/>
                </a:cubicBezTo>
                <a:lnTo>
                  <a:pt x="12332" y="7888"/>
                </a:lnTo>
                <a:cubicBezTo>
                  <a:pt x="12332" y="8501"/>
                  <a:pt x="11833" y="9000"/>
                  <a:pt x="11219" y="9000"/>
                </a:cubicBezTo>
                <a:close/>
                <a:moveTo>
                  <a:pt x="1112" y="259"/>
                </a:moveTo>
                <a:cubicBezTo>
                  <a:pt x="642" y="259"/>
                  <a:pt x="260" y="642"/>
                  <a:pt x="260" y="1112"/>
                </a:cubicBezTo>
                <a:lnTo>
                  <a:pt x="260" y="7888"/>
                </a:lnTo>
                <a:cubicBezTo>
                  <a:pt x="260" y="8358"/>
                  <a:pt x="642" y="8740"/>
                  <a:pt x="1112" y="8740"/>
                </a:cubicBezTo>
                <a:lnTo>
                  <a:pt x="11219" y="8740"/>
                </a:lnTo>
                <a:cubicBezTo>
                  <a:pt x="11689" y="8740"/>
                  <a:pt x="12072" y="8358"/>
                  <a:pt x="12072" y="7888"/>
                </a:cubicBezTo>
                <a:lnTo>
                  <a:pt x="12072" y="1112"/>
                </a:lnTo>
                <a:cubicBezTo>
                  <a:pt x="12072" y="642"/>
                  <a:pt x="11689" y="259"/>
                  <a:pt x="11219" y="259"/>
                </a:cubicBezTo>
                <a:lnTo>
                  <a:pt x="1112" y="259"/>
                </a:lnTo>
                <a:close/>
                <a:moveTo>
                  <a:pt x="11061" y="6917"/>
                </a:moveTo>
                <a:lnTo>
                  <a:pt x="1270" y="6917"/>
                </a:lnTo>
                <a:lnTo>
                  <a:pt x="1270" y="1004"/>
                </a:lnTo>
                <a:lnTo>
                  <a:pt x="11061" y="1004"/>
                </a:lnTo>
                <a:lnTo>
                  <a:pt x="11061" y="6917"/>
                </a:lnTo>
                <a:close/>
                <a:moveTo>
                  <a:pt x="1530" y="6657"/>
                </a:moveTo>
                <a:lnTo>
                  <a:pt x="10801" y="6657"/>
                </a:lnTo>
                <a:lnTo>
                  <a:pt x="10801" y="1264"/>
                </a:lnTo>
                <a:lnTo>
                  <a:pt x="1530" y="1264"/>
                </a:lnTo>
                <a:lnTo>
                  <a:pt x="1530" y="6657"/>
                </a:lnTo>
                <a:close/>
                <a:moveTo>
                  <a:pt x="6166" y="10751"/>
                </a:moveTo>
                <a:cubicBezTo>
                  <a:pt x="6094" y="10751"/>
                  <a:pt x="6036" y="10693"/>
                  <a:pt x="6036" y="10621"/>
                </a:cubicBezTo>
                <a:lnTo>
                  <a:pt x="6036" y="9249"/>
                </a:lnTo>
                <a:cubicBezTo>
                  <a:pt x="6036" y="9178"/>
                  <a:pt x="6094" y="9119"/>
                  <a:pt x="6166" y="9119"/>
                </a:cubicBezTo>
                <a:cubicBezTo>
                  <a:pt x="6237" y="9119"/>
                  <a:pt x="6296" y="9178"/>
                  <a:pt x="6296" y="9249"/>
                </a:cubicBezTo>
                <a:lnTo>
                  <a:pt x="6296" y="10621"/>
                </a:lnTo>
                <a:cubicBezTo>
                  <a:pt x="6296" y="10693"/>
                  <a:pt x="6237" y="10751"/>
                  <a:pt x="6166" y="10751"/>
                </a:cubicBezTo>
                <a:close/>
                <a:moveTo>
                  <a:pt x="8245" y="10751"/>
                </a:moveTo>
                <a:lnTo>
                  <a:pt x="4086" y="10751"/>
                </a:lnTo>
                <a:cubicBezTo>
                  <a:pt x="4015" y="10751"/>
                  <a:pt x="3956" y="10693"/>
                  <a:pt x="3956" y="10621"/>
                </a:cubicBezTo>
                <a:cubicBezTo>
                  <a:pt x="3956" y="10549"/>
                  <a:pt x="4015" y="10491"/>
                  <a:pt x="4086" y="10491"/>
                </a:cubicBezTo>
                <a:lnTo>
                  <a:pt x="8245" y="10491"/>
                </a:lnTo>
                <a:cubicBezTo>
                  <a:pt x="8317" y="10491"/>
                  <a:pt x="8375" y="10549"/>
                  <a:pt x="8375" y="10621"/>
                </a:cubicBezTo>
                <a:cubicBezTo>
                  <a:pt x="8375" y="10693"/>
                  <a:pt x="8317" y="10751"/>
                  <a:pt x="8245" y="10751"/>
                </a:cubicBezTo>
                <a:close/>
                <a:moveTo>
                  <a:pt x="7320" y="5134"/>
                </a:moveTo>
                <a:cubicBezTo>
                  <a:pt x="7287" y="5134"/>
                  <a:pt x="7254" y="5121"/>
                  <a:pt x="7228" y="5096"/>
                </a:cubicBezTo>
                <a:cubicBezTo>
                  <a:pt x="7177" y="5045"/>
                  <a:pt x="7177" y="4963"/>
                  <a:pt x="7228" y="4912"/>
                </a:cubicBezTo>
                <a:lnTo>
                  <a:pt x="9329" y="2811"/>
                </a:lnTo>
                <a:cubicBezTo>
                  <a:pt x="9380" y="2760"/>
                  <a:pt x="9462" y="2760"/>
                  <a:pt x="9513" y="2811"/>
                </a:cubicBezTo>
                <a:cubicBezTo>
                  <a:pt x="9564" y="2862"/>
                  <a:pt x="9564" y="2944"/>
                  <a:pt x="9513" y="2995"/>
                </a:cubicBezTo>
                <a:lnTo>
                  <a:pt x="7412" y="5096"/>
                </a:lnTo>
                <a:cubicBezTo>
                  <a:pt x="7387" y="5121"/>
                  <a:pt x="7353" y="5134"/>
                  <a:pt x="7320" y="5134"/>
                </a:cubicBezTo>
                <a:close/>
                <a:moveTo>
                  <a:pt x="3089" y="4845"/>
                </a:moveTo>
                <a:cubicBezTo>
                  <a:pt x="3056" y="4845"/>
                  <a:pt x="3023" y="4832"/>
                  <a:pt x="2997" y="4807"/>
                </a:cubicBezTo>
                <a:cubicBezTo>
                  <a:pt x="2946" y="4756"/>
                  <a:pt x="2946" y="4674"/>
                  <a:pt x="2997" y="4623"/>
                </a:cubicBezTo>
                <a:lnTo>
                  <a:pt x="4383" y="3237"/>
                </a:lnTo>
                <a:cubicBezTo>
                  <a:pt x="4434" y="3186"/>
                  <a:pt x="4516" y="3186"/>
                  <a:pt x="4567" y="3237"/>
                </a:cubicBezTo>
                <a:cubicBezTo>
                  <a:pt x="4618" y="3288"/>
                  <a:pt x="4618" y="3370"/>
                  <a:pt x="4567" y="3421"/>
                </a:cubicBezTo>
                <a:lnTo>
                  <a:pt x="3181" y="4807"/>
                </a:lnTo>
                <a:cubicBezTo>
                  <a:pt x="3156" y="4832"/>
                  <a:pt x="3122" y="4845"/>
                  <a:pt x="3089" y="4845"/>
                </a:cubicBezTo>
                <a:close/>
                <a:moveTo>
                  <a:pt x="2948" y="4946"/>
                </a:moveTo>
                <a:cubicBezTo>
                  <a:pt x="2948" y="5060"/>
                  <a:pt x="2856" y="5152"/>
                  <a:pt x="2743" y="5152"/>
                </a:cubicBezTo>
                <a:cubicBezTo>
                  <a:pt x="2629" y="5152"/>
                  <a:pt x="2537" y="5060"/>
                  <a:pt x="2537" y="4946"/>
                </a:cubicBezTo>
                <a:cubicBezTo>
                  <a:pt x="2537" y="4833"/>
                  <a:pt x="2629" y="4740"/>
                  <a:pt x="2743" y="4740"/>
                </a:cubicBezTo>
                <a:cubicBezTo>
                  <a:pt x="2856" y="4740"/>
                  <a:pt x="2948" y="4833"/>
                  <a:pt x="2948" y="4946"/>
                </a:cubicBezTo>
                <a:close/>
                <a:moveTo>
                  <a:pt x="4930" y="3109"/>
                </a:moveTo>
                <a:cubicBezTo>
                  <a:pt x="4930" y="3222"/>
                  <a:pt x="4838" y="3315"/>
                  <a:pt x="4724" y="3315"/>
                </a:cubicBezTo>
                <a:cubicBezTo>
                  <a:pt x="4611" y="3315"/>
                  <a:pt x="4519" y="3222"/>
                  <a:pt x="4519" y="3109"/>
                </a:cubicBezTo>
                <a:cubicBezTo>
                  <a:pt x="4519" y="2995"/>
                  <a:pt x="4611" y="2903"/>
                  <a:pt x="4724" y="2903"/>
                </a:cubicBezTo>
                <a:cubicBezTo>
                  <a:pt x="4838" y="2903"/>
                  <a:pt x="4930" y="2995"/>
                  <a:pt x="4930" y="3109"/>
                </a:cubicBezTo>
                <a:close/>
                <a:moveTo>
                  <a:pt x="7172" y="5282"/>
                </a:moveTo>
                <a:cubicBezTo>
                  <a:pt x="7172" y="5396"/>
                  <a:pt x="7080" y="5488"/>
                  <a:pt x="6966" y="5488"/>
                </a:cubicBezTo>
                <a:cubicBezTo>
                  <a:pt x="6853" y="5488"/>
                  <a:pt x="6760" y="5396"/>
                  <a:pt x="6760" y="5282"/>
                </a:cubicBezTo>
                <a:cubicBezTo>
                  <a:pt x="6760" y="5168"/>
                  <a:pt x="6853" y="5076"/>
                  <a:pt x="6966" y="5076"/>
                </a:cubicBezTo>
                <a:cubicBezTo>
                  <a:pt x="7080" y="5076"/>
                  <a:pt x="7172" y="5168"/>
                  <a:pt x="7172" y="5282"/>
                </a:cubicBezTo>
                <a:close/>
                <a:moveTo>
                  <a:pt x="6371" y="7762"/>
                </a:moveTo>
                <a:cubicBezTo>
                  <a:pt x="6371" y="7876"/>
                  <a:pt x="6279" y="7968"/>
                  <a:pt x="6166" y="7968"/>
                </a:cubicBezTo>
                <a:cubicBezTo>
                  <a:pt x="6052" y="7968"/>
                  <a:pt x="5960" y="7876"/>
                  <a:pt x="5960" y="7762"/>
                </a:cubicBezTo>
                <a:cubicBezTo>
                  <a:pt x="5960" y="7648"/>
                  <a:pt x="6052" y="7556"/>
                  <a:pt x="6166" y="7556"/>
                </a:cubicBezTo>
                <a:cubicBezTo>
                  <a:pt x="6279" y="7556"/>
                  <a:pt x="6371" y="7648"/>
                  <a:pt x="6371" y="7762"/>
                </a:cubicBezTo>
                <a:close/>
                <a:moveTo>
                  <a:pt x="9880" y="2629"/>
                </a:moveTo>
                <a:cubicBezTo>
                  <a:pt x="9880" y="2742"/>
                  <a:pt x="9787" y="2834"/>
                  <a:pt x="9674" y="2834"/>
                </a:cubicBezTo>
                <a:cubicBezTo>
                  <a:pt x="9560" y="2834"/>
                  <a:pt x="9468" y="2742"/>
                  <a:pt x="9468" y="2629"/>
                </a:cubicBezTo>
                <a:cubicBezTo>
                  <a:pt x="9468" y="2515"/>
                  <a:pt x="9560" y="2423"/>
                  <a:pt x="9674" y="2423"/>
                </a:cubicBezTo>
                <a:cubicBezTo>
                  <a:pt x="9787" y="2423"/>
                  <a:pt x="9880" y="2515"/>
                  <a:pt x="9880" y="2629"/>
                </a:cubicBezTo>
                <a:close/>
                <a:moveTo>
                  <a:pt x="6620" y="5134"/>
                </a:moveTo>
                <a:cubicBezTo>
                  <a:pt x="6586" y="5134"/>
                  <a:pt x="6552" y="5121"/>
                  <a:pt x="6527" y="5095"/>
                </a:cubicBezTo>
                <a:lnTo>
                  <a:pt x="4891" y="3420"/>
                </a:lnTo>
                <a:cubicBezTo>
                  <a:pt x="4841" y="3368"/>
                  <a:pt x="4842" y="3286"/>
                  <a:pt x="4894" y="3236"/>
                </a:cubicBezTo>
                <a:cubicBezTo>
                  <a:pt x="4945" y="3186"/>
                  <a:pt x="5027" y="3186"/>
                  <a:pt x="5077" y="3238"/>
                </a:cubicBezTo>
                <a:lnTo>
                  <a:pt x="6713" y="4913"/>
                </a:lnTo>
                <a:cubicBezTo>
                  <a:pt x="6763" y="4965"/>
                  <a:pt x="6762" y="5047"/>
                  <a:pt x="6710" y="5097"/>
                </a:cubicBezTo>
                <a:cubicBezTo>
                  <a:pt x="6685" y="5122"/>
                  <a:pt x="6653" y="5134"/>
                  <a:pt x="6620" y="51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rPr>
              <a:t>输出</a:t>
            </a:r>
            <a:endParaRPr lang="en-US" altLang="zh-CN" sz="1000" b="1" dirty="0">
              <a:solidFill>
                <a:schemeClr val="tx1"/>
              </a:solidFill>
            </a:endParaRPr>
          </a:p>
          <a:p>
            <a:pPr algn="ctr"/>
            <a:r>
              <a:rPr lang="en-US" altLang="zh-CN" sz="1000" b="1" dirty="0">
                <a:solidFill>
                  <a:schemeClr val="tx1"/>
                </a:solidFill>
              </a:rPr>
              <a:t>Output</a:t>
            </a:r>
            <a:endParaRPr lang="en-US" sz="1000" b="1" dirty="0">
              <a:solidFill>
                <a:schemeClr val="tx1"/>
              </a:solidFill>
            </a:endParaRPr>
          </a:p>
        </p:txBody>
      </p:sp>
      <p:sp>
        <p:nvSpPr>
          <p:cNvPr id="20" name="文本框 19">
            <a:extLst>
              <a:ext uri="{FF2B5EF4-FFF2-40B4-BE49-F238E27FC236}">
                <a16:creationId xmlns:a16="http://schemas.microsoft.com/office/drawing/2014/main" id="{F0C18335-5435-6894-1089-F03167E9E3DA}"/>
              </a:ext>
            </a:extLst>
          </p:cNvPr>
          <p:cNvSpPr txBox="1"/>
          <p:nvPr/>
        </p:nvSpPr>
        <p:spPr>
          <a:xfrm>
            <a:off x="9646237" y="2549107"/>
            <a:ext cx="2592288" cy="923330"/>
          </a:xfrm>
          <a:prstGeom prst="rect">
            <a:avLst/>
          </a:prstGeom>
          <a:noFill/>
          <a:ln>
            <a:noFill/>
          </a:ln>
        </p:spPr>
        <p:txBody>
          <a:bodyPr wrap="square" rtlCol="0">
            <a:spAutoFit/>
          </a:bodyPr>
          <a:lstStyle/>
          <a:p>
            <a:pPr algn="ctr">
              <a:lnSpc>
                <a:spcPct val="90000"/>
              </a:lnSpc>
            </a:pPr>
            <a:r>
              <a:rPr lang="zh-CN" altLang="en-US" sz="1000" b="1" dirty="0"/>
              <a:t>使用键盘输入数据</a:t>
            </a:r>
            <a:r>
              <a:rPr lang="en-US" altLang="zh-CN" sz="1000" b="1" dirty="0"/>
              <a:t>/</a:t>
            </a:r>
            <a:r>
              <a:rPr lang="zh-CN" altLang="en-US" sz="1000" b="1" dirty="0"/>
              <a:t>打印到物理连接的打印机的数据、笔记本电脑屏幕上显示数据</a:t>
            </a:r>
            <a:endParaRPr lang="en-US" altLang="zh-CN" sz="1000" b="1" dirty="0"/>
          </a:p>
          <a:p>
            <a:pPr algn="ctr">
              <a:lnSpc>
                <a:spcPct val="90000"/>
              </a:lnSpc>
            </a:pPr>
            <a:r>
              <a:rPr lang="en-US" altLang="zh-CN" sz="1000" b="1" dirty="0"/>
              <a:t>Data is entered using the keyboard/printed to a physically connected printer, and data is displayed on the laptop screen</a:t>
            </a:r>
          </a:p>
        </p:txBody>
      </p:sp>
      <p:pic>
        <p:nvPicPr>
          <p:cNvPr id="23" name="图片 22">
            <a:extLst>
              <a:ext uri="{FF2B5EF4-FFF2-40B4-BE49-F238E27FC236}">
                <a16:creationId xmlns:a16="http://schemas.microsoft.com/office/drawing/2014/main" id="{4D834D82-87F1-80E3-088F-EA991C517D8A}"/>
              </a:ext>
            </a:extLst>
          </p:cNvPr>
          <p:cNvPicPr>
            <a:picLocks noChangeAspect="1"/>
          </p:cNvPicPr>
          <p:nvPr/>
        </p:nvPicPr>
        <p:blipFill>
          <a:blip r:embed="rId5"/>
          <a:stretch>
            <a:fillRect/>
          </a:stretch>
        </p:blipFill>
        <p:spPr>
          <a:xfrm>
            <a:off x="4379045" y="3472437"/>
            <a:ext cx="2587363" cy="1511785"/>
          </a:xfrm>
          <a:prstGeom prst="rect">
            <a:avLst/>
          </a:prstGeom>
        </p:spPr>
      </p:pic>
      <p:pic>
        <p:nvPicPr>
          <p:cNvPr id="25" name="图片 24">
            <a:extLst>
              <a:ext uri="{FF2B5EF4-FFF2-40B4-BE49-F238E27FC236}">
                <a16:creationId xmlns:a16="http://schemas.microsoft.com/office/drawing/2014/main" id="{292CF2ED-CE43-A23A-6476-8E387BD784B7}"/>
              </a:ext>
            </a:extLst>
          </p:cNvPr>
          <p:cNvPicPr>
            <a:picLocks noChangeAspect="1"/>
          </p:cNvPicPr>
          <p:nvPr/>
        </p:nvPicPr>
        <p:blipFill>
          <a:blip r:embed="rId6"/>
          <a:stretch>
            <a:fillRect/>
          </a:stretch>
        </p:blipFill>
        <p:spPr>
          <a:xfrm>
            <a:off x="7560225" y="3729804"/>
            <a:ext cx="3291840" cy="906780"/>
          </a:xfrm>
          <a:prstGeom prst="rect">
            <a:avLst/>
          </a:prstGeom>
        </p:spPr>
      </p:pic>
      <p:pic>
        <p:nvPicPr>
          <p:cNvPr id="27" name="图片 26">
            <a:extLst>
              <a:ext uri="{FF2B5EF4-FFF2-40B4-BE49-F238E27FC236}">
                <a16:creationId xmlns:a16="http://schemas.microsoft.com/office/drawing/2014/main" id="{969DC568-AD5E-EFEA-9BF5-57DF0D511A43}"/>
              </a:ext>
            </a:extLst>
          </p:cNvPr>
          <p:cNvPicPr>
            <a:picLocks noChangeAspect="1"/>
          </p:cNvPicPr>
          <p:nvPr/>
        </p:nvPicPr>
        <p:blipFill>
          <a:blip r:embed="rId7"/>
          <a:stretch>
            <a:fillRect/>
          </a:stretch>
        </p:blipFill>
        <p:spPr>
          <a:xfrm>
            <a:off x="4497908" y="4813821"/>
            <a:ext cx="1362136" cy="1082870"/>
          </a:xfrm>
          <a:prstGeom prst="rect">
            <a:avLst/>
          </a:prstGeom>
        </p:spPr>
      </p:pic>
      <p:pic>
        <p:nvPicPr>
          <p:cNvPr id="29" name="图片 28">
            <a:extLst>
              <a:ext uri="{FF2B5EF4-FFF2-40B4-BE49-F238E27FC236}">
                <a16:creationId xmlns:a16="http://schemas.microsoft.com/office/drawing/2014/main" id="{FC0A610B-6E91-0357-CB59-E6AF03D57C74}"/>
              </a:ext>
            </a:extLst>
          </p:cNvPr>
          <p:cNvPicPr>
            <a:picLocks noChangeAspect="1"/>
          </p:cNvPicPr>
          <p:nvPr/>
        </p:nvPicPr>
        <p:blipFill>
          <a:blip r:embed="rId8"/>
          <a:stretch>
            <a:fillRect/>
          </a:stretch>
        </p:blipFill>
        <p:spPr>
          <a:xfrm>
            <a:off x="6258140" y="4984800"/>
            <a:ext cx="1844040" cy="815340"/>
          </a:xfrm>
          <a:prstGeom prst="rect">
            <a:avLst/>
          </a:prstGeom>
        </p:spPr>
      </p:pic>
      <p:pic>
        <p:nvPicPr>
          <p:cNvPr id="31" name="图片 30">
            <a:extLst>
              <a:ext uri="{FF2B5EF4-FFF2-40B4-BE49-F238E27FC236}">
                <a16:creationId xmlns:a16="http://schemas.microsoft.com/office/drawing/2014/main" id="{D9474A06-CAAF-62E6-199E-F5EED3764F87}"/>
              </a:ext>
            </a:extLst>
          </p:cNvPr>
          <p:cNvPicPr>
            <a:picLocks noChangeAspect="1"/>
          </p:cNvPicPr>
          <p:nvPr/>
        </p:nvPicPr>
        <p:blipFill>
          <a:blip r:embed="rId9"/>
          <a:stretch>
            <a:fillRect/>
          </a:stretch>
        </p:blipFill>
        <p:spPr>
          <a:xfrm>
            <a:off x="5612297" y="5913120"/>
            <a:ext cx="678180" cy="944880"/>
          </a:xfrm>
          <a:prstGeom prst="rect">
            <a:avLst/>
          </a:prstGeom>
        </p:spPr>
      </p:pic>
      <p:pic>
        <p:nvPicPr>
          <p:cNvPr id="33" name="图片 32">
            <a:extLst>
              <a:ext uri="{FF2B5EF4-FFF2-40B4-BE49-F238E27FC236}">
                <a16:creationId xmlns:a16="http://schemas.microsoft.com/office/drawing/2014/main" id="{27A51BCD-D240-9DE5-8C52-52C60CB094B5}"/>
              </a:ext>
            </a:extLst>
          </p:cNvPr>
          <p:cNvPicPr>
            <a:picLocks noChangeAspect="1"/>
          </p:cNvPicPr>
          <p:nvPr/>
        </p:nvPicPr>
        <p:blipFill>
          <a:blip r:embed="rId10"/>
          <a:stretch>
            <a:fillRect/>
          </a:stretch>
        </p:blipFill>
        <p:spPr>
          <a:xfrm>
            <a:off x="6865131" y="5954709"/>
            <a:ext cx="3329940" cy="495300"/>
          </a:xfrm>
          <a:prstGeom prst="rect">
            <a:avLst/>
          </a:prstGeom>
        </p:spPr>
      </p:pic>
      <p:sp>
        <p:nvSpPr>
          <p:cNvPr id="34" name="文本框 33">
            <a:extLst>
              <a:ext uri="{FF2B5EF4-FFF2-40B4-BE49-F238E27FC236}">
                <a16:creationId xmlns:a16="http://schemas.microsoft.com/office/drawing/2014/main" id="{6705732C-FF9A-237C-B49B-4EBBE635F51A}"/>
              </a:ext>
            </a:extLst>
          </p:cNvPr>
          <p:cNvSpPr txBox="1"/>
          <p:nvPr/>
        </p:nvSpPr>
        <p:spPr>
          <a:xfrm>
            <a:off x="8084658" y="6417213"/>
            <a:ext cx="1008112" cy="369332"/>
          </a:xfrm>
          <a:prstGeom prst="rect">
            <a:avLst/>
          </a:prstGeom>
          <a:noFill/>
          <a:ln>
            <a:noFill/>
          </a:ln>
        </p:spPr>
        <p:txBody>
          <a:bodyPr wrap="square" rtlCol="0">
            <a:spAutoFit/>
          </a:bodyPr>
          <a:lstStyle/>
          <a:p>
            <a:pPr algn="ctr">
              <a:lnSpc>
                <a:spcPct val="90000"/>
              </a:lnSpc>
            </a:pPr>
            <a:r>
              <a:rPr lang="zh-CN" altLang="en-US" sz="1000" b="1" dirty="0"/>
              <a:t>流程</a:t>
            </a:r>
            <a:endParaRPr lang="en-US" altLang="zh-CN" sz="1000" b="1" dirty="0"/>
          </a:p>
          <a:p>
            <a:pPr algn="ctr">
              <a:lnSpc>
                <a:spcPct val="90000"/>
              </a:lnSpc>
            </a:pPr>
            <a:r>
              <a:rPr lang="en-US" altLang="zh-CN" sz="1000" b="1" dirty="0"/>
              <a:t>process</a:t>
            </a:r>
          </a:p>
        </p:txBody>
      </p:sp>
    </p:spTree>
    <p:extLst>
      <p:ext uri="{BB962C8B-B14F-4D97-AF65-F5344CB8AC3E}">
        <p14:creationId xmlns:p14="http://schemas.microsoft.com/office/powerpoint/2010/main" val="320211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CCE80-0A55-9CB7-AD21-F0E07A15D1FB}"/>
              </a:ext>
            </a:extLst>
          </p:cNvPr>
          <p:cNvSpPr>
            <a:spLocks noGrp="1"/>
          </p:cNvSpPr>
          <p:nvPr>
            <p:ph type="title"/>
          </p:nvPr>
        </p:nvSpPr>
        <p:spPr/>
        <p:txBody>
          <a:bodyPr>
            <a:normAutofit fontScale="90000"/>
          </a:bodyPr>
          <a:lstStyle/>
          <a:p>
            <a:pPr>
              <a:lnSpc>
                <a:spcPct val="150000"/>
              </a:lnSpc>
            </a:pPr>
            <a:r>
              <a:rPr lang="zh-CN" altLang="en-US" dirty="0"/>
              <a:t>以数据为中心的系统威胁建模</a:t>
            </a:r>
            <a:br>
              <a:rPr lang="en-US" altLang="zh-CN" dirty="0"/>
            </a:br>
            <a:r>
              <a:rPr lang="en-US" altLang="zh-CN" sz="2700" dirty="0"/>
              <a:t>Data-Centric System Threat Modeling</a:t>
            </a:r>
            <a:endParaRPr lang="zh-CN" altLang="en-US" sz="2700" dirty="0"/>
          </a:p>
        </p:txBody>
      </p:sp>
      <p:sp>
        <p:nvSpPr>
          <p:cNvPr id="3" name="内容占位符 2">
            <a:extLst>
              <a:ext uri="{FF2B5EF4-FFF2-40B4-BE49-F238E27FC236}">
                <a16:creationId xmlns:a16="http://schemas.microsoft.com/office/drawing/2014/main" id="{E45B4CE5-44B2-F2E2-D832-042BD9504AAC}"/>
              </a:ext>
            </a:extLst>
          </p:cNvPr>
          <p:cNvSpPr>
            <a:spLocks noGrp="1"/>
          </p:cNvSpPr>
          <p:nvPr>
            <p:ph idx="1"/>
          </p:nvPr>
        </p:nvSpPr>
        <p:spPr>
          <a:xfrm>
            <a:off x="333772" y="2348880"/>
            <a:ext cx="11449272" cy="1843609"/>
          </a:xfrm>
        </p:spPr>
        <p:txBody>
          <a:bodyPr>
            <a:normAutofit fontScale="62500" lnSpcReduction="20000"/>
          </a:bodyPr>
          <a:lstStyle/>
          <a:p>
            <a:pPr>
              <a:lnSpc>
                <a:spcPct val="150000"/>
              </a:lnSpc>
            </a:pPr>
            <a:r>
              <a:rPr lang="zh-CN" altLang="en-US" dirty="0"/>
              <a:t>攻击向量是攻击用来访问漏洞的整个路径的一部分。可以将每个攻击向量视为包含恶意内容的来源、该恶意内容的潜在易受攻击的处理者以及恶意内容本身的性质。</a:t>
            </a:r>
            <a:endParaRPr lang="en-US" altLang="zh-CN" dirty="0"/>
          </a:p>
          <a:p>
            <a:pPr>
              <a:lnSpc>
                <a:spcPct val="150000"/>
              </a:lnSpc>
            </a:pPr>
            <a:r>
              <a:rPr lang="en-US" altLang="zh-CN" dirty="0"/>
              <a:t>An attack vector is a segment of the entire pathway that an attack uses to access a vulnerability. Each attack vector can be thought of as comprising a source of malicious content, a potentially vulnerable processor of that malicious content, and the nature of the malicious content itself. </a:t>
            </a:r>
            <a:endParaRPr lang="zh-CN" altLang="en-US" dirty="0"/>
          </a:p>
        </p:txBody>
      </p:sp>
      <p:sp>
        <p:nvSpPr>
          <p:cNvPr id="7" name="矩形: 圆角 6">
            <a:extLst>
              <a:ext uri="{FF2B5EF4-FFF2-40B4-BE49-F238E27FC236}">
                <a16:creationId xmlns:a16="http://schemas.microsoft.com/office/drawing/2014/main" id="{146DDB33-DBED-63F9-F004-3646C122289A}"/>
              </a:ext>
            </a:extLst>
          </p:cNvPr>
          <p:cNvSpPr/>
          <p:nvPr/>
        </p:nvSpPr>
        <p:spPr>
          <a:xfrm>
            <a:off x="333772" y="1700808"/>
            <a:ext cx="11449272" cy="648072"/>
          </a:xfrm>
          <a:prstGeom prst="roundRect">
            <a:avLst>
              <a:gd name="adj" fmla="val 447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zh-CN" sz="1600" b="1" dirty="0">
                <a:solidFill>
                  <a:schemeClr val="tx1"/>
                </a:solidFill>
                <a:effectLst/>
                <a:ea typeface="等线" panose="02010600030101010101" pitchFamily="2" charset="-122"/>
                <a:cs typeface="Times New Roman" panose="02020603050405020304" pitchFamily="18" charset="0"/>
              </a:rPr>
              <a:t>步骤</a:t>
            </a:r>
            <a:r>
              <a:rPr lang="en-US" altLang="zh-CN" sz="1600" b="1" dirty="0">
                <a:solidFill>
                  <a:schemeClr val="tx1"/>
                </a:solidFill>
                <a:effectLst/>
                <a:ea typeface="等线" panose="02010600030101010101" pitchFamily="2" charset="-122"/>
                <a:cs typeface="Times New Roman" panose="02020603050405020304" pitchFamily="18" charset="0"/>
              </a:rPr>
              <a:t> 2</a:t>
            </a:r>
            <a:r>
              <a:rPr lang="zh-CN" altLang="zh-CN" sz="1600" b="1" dirty="0">
                <a:solidFill>
                  <a:schemeClr val="tx1"/>
                </a:solidFill>
                <a:effectLst/>
                <a:ea typeface="等线" panose="02010600030101010101" pitchFamily="2" charset="-122"/>
                <a:cs typeface="Times New Roman" panose="02020603050405020304" pitchFamily="18" charset="0"/>
              </a:rPr>
              <a:t>：识别和选择要包含在模型中的攻击向量</a:t>
            </a:r>
            <a:endParaRPr lang="en-US" altLang="zh-CN" sz="1600" b="1" dirty="0">
              <a:solidFill>
                <a:schemeClr val="tx1"/>
              </a:solidFill>
              <a:effectLst/>
              <a:ea typeface="等线" panose="02010600030101010101" pitchFamily="2" charset="-122"/>
              <a:cs typeface="Times New Roman" panose="02020603050405020304" pitchFamily="18" charset="0"/>
            </a:endParaRPr>
          </a:p>
          <a:p>
            <a:pPr algn="ctr"/>
            <a:r>
              <a:rPr lang="en-US" altLang="zh-CN" sz="1600" b="1" dirty="0">
                <a:solidFill>
                  <a:schemeClr val="tx1"/>
                </a:solidFill>
              </a:rPr>
              <a:t>Step 2: Identify and Select the Attack Vectors to Be Included in the Model</a:t>
            </a:r>
            <a:endParaRPr lang="zh-CN" altLang="en-US" sz="1600" b="1" dirty="0">
              <a:solidFill>
                <a:schemeClr val="tx1"/>
              </a:solidFill>
            </a:endParaRPr>
          </a:p>
        </p:txBody>
      </p:sp>
      <p:pic>
        <p:nvPicPr>
          <p:cNvPr id="6" name="图片 5">
            <a:extLst>
              <a:ext uri="{FF2B5EF4-FFF2-40B4-BE49-F238E27FC236}">
                <a16:creationId xmlns:a16="http://schemas.microsoft.com/office/drawing/2014/main" id="{D0E222A9-3240-3CAD-7450-4C54BAE97A09}"/>
              </a:ext>
            </a:extLst>
          </p:cNvPr>
          <p:cNvPicPr>
            <a:picLocks noChangeAspect="1"/>
          </p:cNvPicPr>
          <p:nvPr/>
        </p:nvPicPr>
        <p:blipFill>
          <a:blip r:embed="rId2"/>
          <a:stretch>
            <a:fillRect/>
          </a:stretch>
        </p:blipFill>
        <p:spPr>
          <a:xfrm>
            <a:off x="3646140" y="3717032"/>
            <a:ext cx="5544616" cy="3040830"/>
          </a:xfrm>
          <a:prstGeom prst="rect">
            <a:avLst/>
          </a:prstGeom>
        </p:spPr>
      </p:pic>
    </p:spTree>
    <p:extLst>
      <p:ext uri="{BB962C8B-B14F-4D97-AF65-F5344CB8AC3E}">
        <p14:creationId xmlns:p14="http://schemas.microsoft.com/office/powerpoint/2010/main" val="4856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0AFC8-A10F-5A9D-6D49-28AFD2CFC86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2FD09D8-3B8F-9105-0D36-BDA51EE45AB5}"/>
              </a:ext>
            </a:extLst>
          </p:cNvPr>
          <p:cNvSpPr>
            <a:spLocks noGrp="1"/>
          </p:cNvSpPr>
          <p:nvPr>
            <p:ph type="title"/>
          </p:nvPr>
        </p:nvSpPr>
        <p:spPr/>
        <p:txBody>
          <a:bodyPr>
            <a:normAutofit fontScale="90000"/>
          </a:bodyPr>
          <a:lstStyle/>
          <a:p>
            <a:pPr>
              <a:lnSpc>
                <a:spcPct val="150000"/>
              </a:lnSpc>
            </a:pPr>
            <a:r>
              <a:rPr lang="zh-CN" altLang="en-US" dirty="0"/>
              <a:t>以数据为中心的系统威胁建模</a:t>
            </a:r>
            <a:br>
              <a:rPr lang="en-US" altLang="zh-CN" dirty="0"/>
            </a:br>
            <a:r>
              <a:rPr lang="en-US" altLang="zh-CN" sz="2700" dirty="0"/>
              <a:t>Data-Centric System Threat Modeling</a:t>
            </a:r>
            <a:endParaRPr lang="zh-CN" altLang="en-US" sz="2700" dirty="0"/>
          </a:p>
        </p:txBody>
      </p:sp>
      <p:sp>
        <p:nvSpPr>
          <p:cNvPr id="3" name="内容占位符 2">
            <a:extLst>
              <a:ext uri="{FF2B5EF4-FFF2-40B4-BE49-F238E27FC236}">
                <a16:creationId xmlns:a16="http://schemas.microsoft.com/office/drawing/2014/main" id="{9C2C53FD-0C9E-14CA-718A-BAD28D9AC7E0}"/>
              </a:ext>
            </a:extLst>
          </p:cNvPr>
          <p:cNvSpPr>
            <a:spLocks noGrp="1"/>
          </p:cNvSpPr>
          <p:nvPr>
            <p:ph idx="1"/>
          </p:nvPr>
        </p:nvSpPr>
        <p:spPr>
          <a:xfrm>
            <a:off x="379381" y="2449488"/>
            <a:ext cx="5066959" cy="4291880"/>
          </a:xfrm>
        </p:spPr>
        <p:txBody>
          <a:bodyPr>
            <a:normAutofit fontScale="85000" lnSpcReduction="20000"/>
          </a:bodyPr>
          <a:lstStyle/>
          <a:p>
            <a:pPr>
              <a:lnSpc>
                <a:spcPct val="150000"/>
              </a:lnSpc>
            </a:pPr>
            <a:r>
              <a:rPr lang="en-US" altLang="zh-CN" dirty="0"/>
              <a:t>MITRE ATT&amp;CK®</a:t>
            </a:r>
            <a:r>
              <a:rPr lang="zh-CN" altLang="en-US" dirty="0"/>
              <a:t>是一个基于真实世界观察的全球可访问的对手战术和技术知识库。</a:t>
            </a:r>
            <a:r>
              <a:rPr lang="en-US" altLang="zh-CN" dirty="0"/>
              <a:t>ATT&amp;CK</a:t>
            </a:r>
            <a:r>
              <a:rPr lang="zh-CN" altLang="en-US" dirty="0"/>
              <a:t>知识库被用作在私营部门、政府以及网络安全产品和服务社区开发特定威胁模型和方法的基础。</a:t>
            </a:r>
            <a:endParaRPr lang="en-US" altLang="zh-CN" dirty="0"/>
          </a:p>
          <a:p>
            <a:pPr>
              <a:lnSpc>
                <a:spcPct val="150000"/>
              </a:lnSpc>
            </a:pPr>
            <a:r>
              <a:rPr lang="zh-CN" altLang="en-US" dirty="0"/>
              <a:t>随着</a:t>
            </a:r>
            <a:r>
              <a:rPr lang="en-US" altLang="zh-CN" dirty="0"/>
              <a:t>ATT&amp;CK</a:t>
            </a:r>
            <a:r>
              <a:rPr lang="zh-CN" altLang="en-US" dirty="0"/>
              <a:t>的成立，</a:t>
            </a:r>
            <a:r>
              <a:rPr lang="en-US" altLang="zh-CN" dirty="0"/>
              <a:t>MITRE</a:t>
            </a:r>
            <a:r>
              <a:rPr lang="zh-CN" altLang="en-US" dirty="0"/>
              <a:t>正在履行其使命，通过将社区聚集在一起，发展更有效的网络安全，为一个更安全的世界解决问题。</a:t>
            </a:r>
            <a:r>
              <a:rPr lang="en-US" altLang="zh-CN" dirty="0"/>
              <a:t>ATT&amp;CK</a:t>
            </a:r>
            <a:r>
              <a:rPr lang="zh-CN" altLang="en-US" dirty="0"/>
              <a:t>是开放的，任何人或组织都可以免费使用。</a:t>
            </a:r>
          </a:p>
        </p:txBody>
      </p:sp>
      <p:sp>
        <p:nvSpPr>
          <p:cNvPr id="7" name="矩形: 圆角 6">
            <a:extLst>
              <a:ext uri="{FF2B5EF4-FFF2-40B4-BE49-F238E27FC236}">
                <a16:creationId xmlns:a16="http://schemas.microsoft.com/office/drawing/2014/main" id="{FF9F82C5-BF34-023E-43EC-39A9DF4959A0}"/>
              </a:ext>
            </a:extLst>
          </p:cNvPr>
          <p:cNvSpPr/>
          <p:nvPr/>
        </p:nvSpPr>
        <p:spPr>
          <a:xfrm>
            <a:off x="333772" y="1772816"/>
            <a:ext cx="11449272" cy="504056"/>
          </a:xfrm>
          <a:prstGeom prst="roundRect">
            <a:avLst>
              <a:gd name="adj" fmla="val 447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b="1" dirty="0">
                <a:solidFill>
                  <a:schemeClr val="tx1"/>
                </a:solidFill>
                <a:effectLst/>
                <a:ea typeface="等线" panose="02010600030101010101" pitchFamily="2" charset="-122"/>
                <a:cs typeface="Times New Roman" panose="02020603050405020304" pitchFamily="18" charset="0"/>
              </a:rPr>
              <a:t>MITRE ATT&amp;CK</a:t>
            </a:r>
            <a:r>
              <a:rPr lang="zh-CN" altLang="en-US" sz="1600" b="1" dirty="0">
                <a:solidFill>
                  <a:schemeClr val="tx1"/>
                </a:solidFill>
                <a:effectLst/>
                <a:ea typeface="等线" panose="02010600030101010101" pitchFamily="2" charset="-122"/>
                <a:cs typeface="Times New Roman" panose="02020603050405020304" pitchFamily="18" charset="0"/>
              </a:rPr>
              <a:t>企业框架</a:t>
            </a:r>
            <a:endParaRPr lang="en-US" altLang="zh-CN" sz="1600" b="1" dirty="0">
              <a:solidFill>
                <a:schemeClr val="tx1"/>
              </a:solidFill>
              <a:effectLst/>
              <a:ea typeface="等线" panose="02010600030101010101" pitchFamily="2" charset="-122"/>
              <a:cs typeface="Times New Roman" panose="02020603050405020304" pitchFamily="18" charset="0"/>
            </a:endParaRPr>
          </a:p>
          <a:p>
            <a:pPr algn="ctr"/>
            <a:r>
              <a:rPr lang="sv-SE" altLang="zh-CN" sz="1600" b="1" dirty="0">
                <a:solidFill>
                  <a:schemeClr val="tx1"/>
                </a:solidFill>
              </a:rPr>
              <a:t>MITRE ATT&amp;CK Enterprise Framework</a:t>
            </a:r>
            <a:endParaRPr lang="zh-CN" altLang="en-US" sz="1600" b="1" dirty="0">
              <a:solidFill>
                <a:schemeClr val="tx1"/>
              </a:solidFill>
            </a:endParaRPr>
          </a:p>
        </p:txBody>
      </p:sp>
      <p:graphicFrame>
        <p:nvGraphicFramePr>
          <p:cNvPr id="5" name="对象 4">
            <a:extLst>
              <a:ext uri="{FF2B5EF4-FFF2-40B4-BE49-F238E27FC236}">
                <a16:creationId xmlns:a16="http://schemas.microsoft.com/office/drawing/2014/main" id="{0B87C7D7-030D-A8D2-4D71-1E9B4F7C222D}"/>
              </a:ext>
            </a:extLst>
          </p:cNvPr>
          <p:cNvGraphicFramePr>
            <a:graphicFrameLocks noChangeAspect="1"/>
          </p:cNvGraphicFramePr>
          <p:nvPr>
            <p:extLst>
              <p:ext uri="{D42A27DB-BD31-4B8C-83A1-F6EECF244321}">
                <p14:modId xmlns:p14="http://schemas.microsoft.com/office/powerpoint/2010/main" val="153841100"/>
              </p:ext>
            </p:extLst>
          </p:nvPr>
        </p:nvGraphicFramePr>
        <p:xfrm>
          <a:off x="5590356" y="3225564"/>
          <a:ext cx="2952328" cy="2711130"/>
        </p:xfrm>
        <a:graphic>
          <a:graphicData uri="http://schemas.openxmlformats.org/presentationml/2006/ole">
            <mc:AlternateContent xmlns:mc="http://schemas.openxmlformats.org/markup-compatibility/2006">
              <mc:Choice xmlns:v="urn:schemas-microsoft-com:vml" Requires="v">
                <p:oleObj name="Visio" r:id="rId2" imgW="3040188" imgH="2789026" progId="Visio.Drawing.15">
                  <p:embed/>
                </p:oleObj>
              </mc:Choice>
              <mc:Fallback>
                <p:oleObj name="Visio" r:id="rId2" imgW="3040188" imgH="2789026" progId="Visio.Drawing.15">
                  <p:embed/>
                  <p:pic>
                    <p:nvPicPr>
                      <p:cNvPr id="0" name="Object 1"/>
                      <p:cNvPicPr>
                        <a:picLocks noChangeAspect="1" noChangeArrowheads="1"/>
                      </p:cNvPicPr>
                      <p:nvPr/>
                    </p:nvPicPr>
                    <p:blipFill>
                      <a:blip r:embed="rId3"/>
                      <a:srcRect/>
                      <a:stretch>
                        <a:fillRect/>
                      </a:stretch>
                    </p:blipFill>
                    <p:spPr bwMode="auto">
                      <a:xfrm>
                        <a:off x="5590356" y="3225564"/>
                        <a:ext cx="2952328" cy="2711130"/>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10C630A4-1C11-1100-601A-E4C196318235}"/>
              </a:ext>
            </a:extLst>
          </p:cNvPr>
          <p:cNvGraphicFramePr>
            <a:graphicFrameLocks noChangeAspect="1"/>
          </p:cNvGraphicFramePr>
          <p:nvPr>
            <p:extLst>
              <p:ext uri="{D42A27DB-BD31-4B8C-83A1-F6EECF244321}">
                <p14:modId xmlns:p14="http://schemas.microsoft.com/office/powerpoint/2010/main" val="2254486096"/>
              </p:ext>
            </p:extLst>
          </p:nvPr>
        </p:nvGraphicFramePr>
        <p:xfrm>
          <a:off x="8974732" y="3239863"/>
          <a:ext cx="2959766" cy="2711130"/>
        </p:xfrm>
        <a:graphic>
          <a:graphicData uri="http://schemas.openxmlformats.org/presentationml/2006/ole">
            <mc:AlternateContent xmlns:mc="http://schemas.openxmlformats.org/markup-compatibility/2006">
              <mc:Choice xmlns:v="urn:schemas-microsoft-com:vml" Requires="v">
                <p:oleObj name="Visio" r:id="rId4" imgW="3040188" imgH="2789026" progId="Visio.Drawing.15">
                  <p:embed/>
                </p:oleObj>
              </mc:Choice>
              <mc:Fallback>
                <p:oleObj name="Visio" r:id="rId4" imgW="3040188" imgH="2789026"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4732" y="3239863"/>
                        <a:ext cx="2959766" cy="2711130"/>
                      </a:xfrm>
                      <a:prstGeom prst="rect">
                        <a:avLst/>
                      </a:prstGeom>
                      <a:noFill/>
                    </p:spPr>
                  </p:pic>
                </p:oleObj>
              </mc:Fallback>
            </mc:AlternateContent>
          </a:graphicData>
        </a:graphic>
      </p:graphicFrame>
    </p:spTree>
    <p:extLst>
      <p:ext uri="{BB962C8B-B14F-4D97-AF65-F5344CB8AC3E}">
        <p14:creationId xmlns:p14="http://schemas.microsoft.com/office/powerpoint/2010/main" val="20815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世界国家/地区报告演示文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Office_16308879_TF03460629" id="{6793C388-510F-44AF-871F-B0B16908D217}" vid="{79D34469-5C14-4C39-AB1B-7247184F771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全球国家地区报告演示文稿</Template>
  <TotalTime>1301</TotalTime>
  <Words>3807</Words>
  <Application>Microsoft Office PowerPoint</Application>
  <PresentationFormat>自定义</PresentationFormat>
  <Paragraphs>526</Paragraphs>
  <Slides>20</Slides>
  <Notes>10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8" baseType="lpstr">
      <vt:lpstr>Segoe UI Web (West European)</vt:lpstr>
      <vt:lpstr>等线</vt:lpstr>
      <vt:lpstr>仿宋</vt:lpstr>
      <vt:lpstr>微软雅黑</vt:lpstr>
      <vt:lpstr>Arial</vt:lpstr>
      <vt:lpstr>Wingdings</vt:lpstr>
      <vt:lpstr>世界国家/地区报告演示文稿</vt:lpstr>
      <vt:lpstr>Visio</vt:lpstr>
      <vt:lpstr>数据安全之威胁建模 Threat modeling for data security</vt:lpstr>
      <vt:lpstr>概述 Contents</vt:lpstr>
      <vt:lpstr>什么是威胁建模 What is threat modeling</vt:lpstr>
      <vt:lpstr>威胁建模特征 Threat modeling characteristics</vt:lpstr>
      <vt:lpstr>威胁元素 Threat element</vt:lpstr>
      <vt:lpstr>基于数据的威胁建模场景 Data-based threat modeling scenarios</vt:lpstr>
      <vt:lpstr>以数据为中心的系统威胁建模 Data-Centric System Threat Modeling</vt:lpstr>
      <vt:lpstr>以数据为中心的系统威胁建模 Data-Centric System Threat Modeling</vt:lpstr>
      <vt:lpstr>以数据为中心的系统威胁建模 Data-Centric System Threat Modeling</vt:lpstr>
      <vt:lpstr>PowerPoint 演示文稿</vt:lpstr>
      <vt:lpstr>以数据为中心的系统威胁建模 Data-Centric System Threat Modeling</vt:lpstr>
      <vt:lpstr>以数据为中心的系统威胁建模 Data-Centric System Threat Modeling</vt:lpstr>
      <vt:lpstr>以数据为中心的系统威胁建模 Data-Centric System Threat Modeling</vt:lpstr>
      <vt:lpstr>威胁建模下的数据地图 Data map under threat modeling</vt:lpstr>
      <vt:lpstr>威胁模型表-示例 Data map under threat modeling</vt:lpstr>
      <vt:lpstr>基于数据的威胁建模接口描述</vt:lpstr>
      <vt:lpstr>威胁模型视角下的数据安全治理概述 Overview of data security governance from a threat model perspective</vt:lpstr>
      <vt:lpstr>PowerPoint 演示文稿</vt:lpstr>
      <vt:lpstr>PowerPoint 演示文稿</vt:lpstr>
      <vt:lpstr>交流与讨论 Exchange and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数据安全之威胁建模 Threat modeling for data security</dc:title>
  <dc:creator>山 樊</dc:creator>
  <cp:lastModifiedBy>山 樊</cp:lastModifiedBy>
  <cp:revision>18</cp:revision>
  <dcterms:created xsi:type="dcterms:W3CDTF">2024-01-29T15:27:37Z</dcterms:created>
  <dcterms:modified xsi:type="dcterms:W3CDTF">2024-05-24T08:11:02Z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