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0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6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4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29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3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9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8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39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8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4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32C8-C519-9442-B8D5-CA30DB3CB145}" type="datetimeFigureOut">
              <a:rPr kumimoji="1" lang="zh-CN" altLang="en-US" smtClean="0"/>
              <a:t>18/7/19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3A21-BB02-5E41-8F67-EA7B1688B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SentiGAN</a:t>
            </a:r>
            <a:r>
              <a:rPr lang="en-US" altLang="zh-CN" sz="4400" b="1" dirty="0"/>
              <a:t>: Generating Sentimental Texts via Mixture Adversarial Networks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18681"/>
          </a:xfrm>
        </p:spPr>
        <p:txBody>
          <a:bodyPr/>
          <a:lstStyle/>
          <a:p>
            <a:r>
              <a:rPr lang="en-US" altLang="zh-CN" dirty="0" smtClean="0"/>
              <a:t>IJCAI2018 Distinguished </a:t>
            </a:r>
            <a:r>
              <a:rPr lang="en-US" altLang="zh-CN" dirty="0"/>
              <a:t>P</a:t>
            </a:r>
            <a:r>
              <a:rPr lang="en-US" altLang="zh-CN" dirty="0" smtClean="0"/>
              <a:t>aper</a:t>
            </a:r>
          </a:p>
          <a:p>
            <a:r>
              <a:rPr lang="en-US" altLang="zh-CN" sz="2000" dirty="0" err="1"/>
              <a:t>Ke</a:t>
            </a:r>
            <a:r>
              <a:rPr lang="en-US" altLang="zh-CN" sz="2000" dirty="0"/>
              <a:t> Wang, </a:t>
            </a:r>
            <a:r>
              <a:rPr lang="en-US" altLang="zh-CN" sz="2000" dirty="0" err="1"/>
              <a:t>Xiaojun</a:t>
            </a:r>
            <a:r>
              <a:rPr lang="en-US" altLang="zh-CN" sz="2000" dirty="0"/>
              <a:t> Wan </a:t>
            </a:r>
            <a:endParaRPr lang="en-US" altLang="zh-CN" sz="2000" dirty="0" smtClean="0"/>
          </a:p>
          <a:p>
            <a:r>
              <a:rPr lang="en-US" altLang="zh-CN" sz="2000" dirty="0"/>
              <a:t>Institute of Computer Science and Technology, Peking University</a:t>
            </a:r>
            <a:br>
              <a:rPr lang="en-US" altLang="zh-CN" sz="2000" dirty="0"/>
            </a:br>
            <a:r>
              <a:rPr lang="en-US" altLang="zh-CN" sz="2000" dirty="0"/>
              <a:t>The MOE Key Laboratory of Computational Linguistics, Peking </a:t>
            </a:r>
            <a:r>
              <a:rPr lang="en-US" altLang="zh-CN" sz="2000" dirty="0" smtClean="0"/>
              <a:t>University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algn="r"/>
            <a:r>
              <a:rPr lang="en-US" altLang="zh-CN" sz="2000" dirty="0" err="1" smtClean="0"/>
              <a:t>Reporter:ziyang</a:t>
            </a:r>
            <a:r>
              <a:rPr lang="en-US" altLang="zh-CN" sz="2000" dirty="0" smtClean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1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769"/>
            <a:ext cx="5393160" cy="2857500"/>
          </a:xfrm>
        </p:spPr>
      </p:pic>
      <p:sp>
        <p:nvSpPr>
          <p:cNvPr id="4" name="文本框 3"/>
          <p:cNvSpPr txBox="1"/>
          <p:nvPr/>
        </p:nvSpPr>
        <p:spPr>
          <a:xfrm>
            <a:off x="1261641" y="902825"/>
            <a:ext cx="16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Novelty</a:t>
            </a:r>
            <a:endParaRPr kumimoji="1"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693787" y="902825"/>
            <a:ext cx="237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Diversity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85" y="2463469"/>
            <a:ext cx="5861613" cy="309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1" y="1942769"/>
            <a:ext cx="4724400" cy="520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40" y="1888825"/>
            <a:ext cx="5207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54" y="592171"/>
            <a:ext cx="5660021" cy="363258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0" y="4350818"/>
            <a:ext cx="10810754" cy="24087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8395" y="159810"/>
            <a:ext cx="53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Validation of Penalty-Based Objective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some thoughts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Diversity</a:t>
            </a:r>
          </a:p>
          <a:p>
            <a:r>
              <a:rPr lang="en-US" altLang="zh-CN" sz="2400" dirty="0"/>
              <a:t>O</a:t>
            </a:r>
            <a:r>
              <a:rPr lang="en-US" altLang="zh-CN" sz="2400" dirty="0" smtClean="0"/>
              <a:t>nly focus </a:t>
            </a:r>
            <a:r>
              <a:rPr lang="en-US" altLang="zh-CN" sz="2400" dirty="0"/>
              <a:t>on generating short sentences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length ≤ 15 words) </a:t>
            </a:r>
          </a:p>
          <a:p>
            <a:r>
              <a:rPr lang="en-US" altLang="zh-CN" sz="2400" dirty="0" smtClean="0"/>
              <a:t>Classifier: Benefit? Limit?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7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sz="4000" b="1" dirty="0" smtClean="0"/>
              <a:t>Motivation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texts generated by GAN </a:t>
            </a:r>
            <a:r>
              <a:rPr lang="en-US" altLang="zh-CN" dirty="0" smtClean="0"/>
              <a:t>usually suffer </a:t>
            </a:r>
            <a:r>
              <a:rPr lang="en-US" altLang="zh-CN" dirty="0"/>
              <a:t>from the problems of poor quality, lack of diversity and mode collapse.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sz="4000" b="1" dirty="0" smtClean="0"/>
              <a:t>Contribution</a:t>
            </a:r>
            <a:r>
              <a:rPr kumimoji="1" lang="zh-CN" altLang="en-US" sz="4000" b="1" dirty="0" smtClean="0"/>
              <a:t>／</a:t>
            </a:r>
            <a:r>
              <a:rPr kumimoji="1" lang="en-US" altLang="zh-CN" sz="4000" b="1" dirty="0" smtClean="0"/>
              <a:t>Bright spot</a:t>
            </a:r>
            <a:endParaRPr kumimoji="1"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propose a novel framework </a:t>
            </a:r>
            <a:r>
              <a:rPr lang="en-US" altLang="zh-CN" sz="2400" dirty="0" err="1" smtClean="0"/>
              <a:t>SentiGAN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multiple </a:t>
            </a:r>
            <a:r>
              <a:rPr lang="en-US" altLang="zh-CN" sz="2400" dirty="0"/>
              <a:t>generators and one multi-class </a:t>
            </a:r>
            <a:r>
              <a:rPr lang="en-US" altLang="zh-CN" sz="2400" dirty="0" smtClean="0"/>
              <a:t>discriminator.</a:t>
            </a:r>
          </a:p>
          <a:p>
            <a:r>
              <a:rPr lang="en-US" altLang="zh-CN" sz="2400" dirty="0"/>
              <a:t>propose a new </a:t>
            </a:r>
            <a:r>
              <a:rPr lang="en-US" altLang="zh-CN" sz="2400" dirty="0" smtClean="0"/>
              <a:t>penalty </a:t>
            </a:r>
            <a:r>
              <a:rPr lang="en-US" altLang="zh-CN" sz="2400" dirty="0"/>
              <a:t>based objective to make each </a:t>
            </a:r>
            <a:r>
              <a:rPr lang="en-US" altLang="zh-CN" sz="2400" dirty="0" smtClean="0"/>
              <a:t>generator produce </a:t>
            </a:r>
            <a:r>
              <a:rPr lang="en-US" altLang="zh-CN" sz="2400" dirty="0"/>
              <a:t>diversified texts of a </a:t>
            </a:r>
            <a:r>
              <a:rPr lang="en-US" altLang="zh-CN" sz="2400" dirty="0" smtClean="0"/>
              <a:t>specific </a:t>
            </a:r>
            <a:r>
              <a:rPr lang="en-US" altLang="zh-CN" sz="2400" dirty="0"/>
              <a:t>sentiment label. </a:t>
            </a:r>
            <a:endParaRPr lang="en-US" altLang="zh-CN" sz="2400" dirty="0" smtClean="0"/>
          </a:p>
          <a:p>
            <a:r>
              <a:rPr lang="en-US" altLang="zh-CN" sz="2400" dirty="0" smtClean="0"/>
              <a:t>outperforms </a:t>
            </a:r>
            <a:r>
              <a:rPr lang="en-US" altLang="zh-CN" sz="2400" dirty="0"/>
              <a:t>the existing models in both the sentiment accuracy and quality of generated texts.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ffectLst/>
              </a:rPr>
              <a:t>Use</a:t>
            </a:r>
            <a:r>
              <a:rPr lang="zh-CN" altLang="en-US" sz="2400" dirty="0" smtClean="0">
                <a:effectLst/>
              </a:rPr>
              <a:t> </a:t>
            </a:r>
            <a:r>
              <a:rPr lang="en-US" altLang="zh-CN" sz="2400" dirty="0" smtClean="0">
                <a:effectLst/>
              </a:rPr>
              <a:t>several</a:t>
            </a:r>
            <a:r>
              <a:rPr lang="zh-CN" altLang="en-US" sz="2400" dirty="0" smtClean="0">
                <a:effectLst/>
              </a:rPr>
              <a:t> </a:t>
            </a:r>
            <a:r>
              <a:rPr lang="en-US" altLang="zh-CN" sz="2400" dirty="0" smtClean="0"/>
              <a:t>metrics </a:t>
            </a:r>
            <a:r>
              <a:rPr lang="it-IT" altLang="zh-CN" sz="2400" dirty="0" smtClean="0"/>
              <a:t>i.e. </a:t>
            </a:r>
            <a:r>
              <a:rPr lang="en-US" altLang="zh-CN" sz="2400" dirty="0" smtClean="0"/>
              <a:t>fluency, novelty, diversity, intelligibility to measure the quality of generated texts 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The main intuition is that since text sentiment classification is very strong, we can use the classifier to guide the generation of sentimental texts.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effectLst/>
            </a:endParaRPr>
          </a:p>
          <a:p>
            <a:endParaRPr lang="en-US" altLang="zh-CN" sz="2400" dirty="0" smtClean="0">
              <a:effectLst/>
            </a:endParaRPr>
          </a:p>
          <a:p>
            <a:endParaRPr lang="en-US" altLang="zh-CN" sz="2400" dirty="0" smtClean="0"/>
          </a:p>
          <a:p>
            <a:endParaRPr lang="en-US" altLang="zh-CN" sz="2400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7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5" y="343806"/>
            <a:ext cx="10515600" cy="675692"/>
          </a:xfrm>
        </p:spPr>
        <p:txBody>
          <a:bodyPr/>
          <a:lstStyle/>
          <a:p>
            <a:pPr algn="ctr"/>
            <a:r>
              <a:rPr kumimoji="1" lang="en-US" altLang="zh-CN" sz="4000" b="1" dirty="0" smtClean="0"/>
              <a:t>Model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89" y="1392480"/>
            <a:ext cx="5636870" cy="452013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6" y="4103960"/>
            <a:ext cx="4939415" cy="7202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6" y="1653587"/>
            <a:ext cx="4454084" cy="5128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6" y="2352970"/>
            <a:ext cx="4560045" cy="10672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6" y="5483342"/>
            <a:ext cx="4837935" cy="8585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3466" y="1167593"/>
            <a:ext cx="471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</a:t>
            </a:r>
            <a:r>
              <a:rPr lang="en-US" altLang="zh-CN" sz="2000" b="1" dirty="0" smtClean="0"/>
              <a:t>objective </a:t>
            </a:r>
            <a:r>
              <a:rPr lang="en-US" altLang="zh-CN" sz="2000" b="1" dirty="0"/>
              <a:t>of the </a:t>
            </a:r>
            <a:r>
              <a:rPr lang="en-US" altLang="zh-CN" sz="2000" b="1" dirty="0" err="1"/>
              <a:t>i-th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generator: </a:t>
            </a:r>
            <a:endParaRPr lang="en-US" altLang="zh-CN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3466" y="3630826"/>
            <a:ext cx="537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penalty function for the </a:t>
            </a:r>
            <a:r>
              <a:rPr lang="en-US" altLang="zh-CN" sz="2000" b="1" dirty="0" err="1"/>
              <a:t>i-th</a:t>
            </a:r>
            <a:r>
              <a:rPr lang="en-US" altLang="zh-CN" sz="2000" b="1" dirty="0"/>
              <a:t> generator 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688" y="4835488"/>
            <a:ext cx="47586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objective function of the </a:t>
            </a:r>
            <a:r>
              <a:rPr lang="en-US" altLang="zh-CN" sz="2000" b="1" dirty="0" smtClean="0"/>
              <a:t>discriminator: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0954"/>
            <a:ext cx="10515600" cy="942813"/>
          </a:xfrm>
        </p:spPr>
        <p:txBody>
          <a:bodyPr/>
          <a:lstStyle/>
          <a:p>
            <a:pPr algn="ctr"/>
            <a:r>
              <a:rPr kumimoji="1" lang="en-US" altLang="zh-CN" sz="4000" b="1" dirty="0"/>
              <a:t>T</a:t>
            </a:r>
            <a:r>
              <a:rPr kumimoji="1" lang="en-US" altLang="zh-CN" sz="4000" b="1" dirty="0" smtClean="0"/>
              <a:t>raining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32" y="1203767"/>
            <a:ext cx="4860581" cy="5092861"/>
          </a:xfrm>
        </p:spPr>
      </p:pic>
    </p:spTree>
    <p:extLst>
      <p:ext uri="{BB962C8B-B14F-4D97-AF65-F5344CB8AC3E}">
        <p14:creationId xmlns:p14="http://schemas.microsoft.com/office/powerpoint/2010/main" val="28116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56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3600" b="1" dirty="0" smtClean="0"/>
              <a:t>theoretical analysis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of</a:t>
            </a:r>
            <a:r>
              <a:rPr kumimoji="1" lang="zh-CN" altLang="en-US" sz="3600" b="1" dirty="0" smtClean="0"/>
              <a:t> </a:t>
            </a:r>
            <a:r>
              <a:rPr lang="en-US" altLang="zh-CN" sz="3600" b="1" dirty="0"/>
              <a:t>Penalty-Based Objective 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kumimoji="1" lang="zh-CN" altLang="en-US" sz="36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2" y="5578350"/>
            <a:ext cx="5892800" cy="74215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7" y="1357210"/>
            <a:ext cx="6276131" cy="1158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88" y="3889626"/>
            <a:ext cx="6642100" cy="693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422" y="2798087"/>
            <a:ext cx="742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1.can </a:t>
            </a:r>
            <a:r>
              <a:rPr lang="en-US" altLang="zh-CN" b="1" dirty="0"/>
              <a:t>be considered as a </a:t>
            </a:r>
            <a:r>
              <a:rPr lang="en-US" altLang="zh-CN" b="1" dirty="0" smtClean="0"/>
              <a:t>measure </a:t>
            </a:r>
            <a:r>
              <a:rPr lang="en-US" altLang="zh-CN" b="1" dirty="0"/>
              <a:t>of </a:t>
            </a:r>
            <a:r>
              <a:rPr lang="en-US" altLang="zh-CN" b="1" dirty="0" err="1"/>
              <a:t>wasserstein</a:t>
            </a:r>
            <a:r>
              <a:rPr lang="en-US" altLang="zh-CN" b="1" dirty="0"/>
              <a:t> </a:t>
            </a:r>
            <a:r>
              <a:rPr lang="en-US" altLang="zh-CN" b="1" dirty="0" smtClean="0"/>
              <a:t>distance</a:t>
            </a:r>
            <a:r>
              <a:rPr lang="zh-CN" altLang="en-US" b="1" dirty="0" smtClean="0"/>
              <a:t>：</a:t>
            </a:r>
            <a:r>
              <a:rPr lang="en-US" altLang="zh-CN" b="1" dirty="0"/>
              <a:t> provides meaningful gradients, even when the </a:t>
            </a:r>
            <a:r>
              <a:rPr lang="en-US" altLang="zh-CN" b="1" dirty="0" smtClean="0"/>
              <a:t>distributions </a:t>
            </a:r>
            <a:r>
              <a:rPr lang="en-US" altLang="zh-CN" b="1" dirty="0"/>
              <a:t>of P and P do not </a:t>
            </a:r>
            <a:r>
              <a:rPr lang="en-US" altLang="zh-CN" b="1" dirty="0" smtClean="0"/>
              <a:t>overlap.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22" y="4716481"/>
            <a:ext cx="888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2.forces </a:t>
            </a:r>
            <a:r>
              <a:rPr lang="en-US" altLang="zh-CN" b="1" dirty="0"/>
              <a:t>the </a:t>
            </a:r>
            <a:r>
              <a:rPr lang="en-US" altLang="zh-CN" b="1" dirty="0" smtClean="0"/>
              <a:t>generator </a:t>
            </a:r>
            <a:r>
              <a:rPr lang="en-US" altLang="zh-CN" b="1" dirty="0"/>
              <a:t>to prefer a smaller G(X |S ; </a:t>
            </a:r>
            <a:r>
              <a:rPr lang="en-US" altLang="zh-CN" b="1" dirty="0" err="1"/>
              <a:t>θg</a:t>
            </a:r>
            <a:r>
              <a:rPr lang="en-US" altLang="zh-CN" b="1" dirty="0"/>
              <a:t> ). Thus it results in the generation of diversified samples, rather than repetitive but “good” samples. 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38200" y="3967685"/>
            <a:ext cx="225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wasserstein</a:t>
            </a:r>
            <a:r>
              <a:rPr lang="en-US" altLang="zh-CN" dirty="0"/>
              <a:t> </a:t>
            </a:r>
            <a:r>
              <a:rPr lang="en-US" altLang="zh-CN" dirty="0" smtClean="0"/>
              <a:t>distance : </a:t>
            </a:r>
          </a:p>
        </p:txBody>
      </p:sp>
    </p:spTree>
    <p:extLst>
      <p:ext uri="{BB962C8B-B14F-4D97-AF65-F5344CB8AC3E}">
        <p14:creationId xmlns:p14="http://schemas.microsoft.com/office/powerpoint/2010/main" val="7898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1424"/>
            <a:ext cx="10515600" cy="10238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Experiments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Evaluate:  </a:t>
            </a:r>
          </a:p>
          <a:p>
            <a:r>
              <a:rPr lang="en-US" altLang="zh-CN" sz="2000" dirty="0" smtClean="0"/>
              <a:t>    1.sentiment accuracy </a:t>
            </a:r>
            <a:r>
              <a:rPr lang="en-US" altLang="zh-CN" sz="2000" dirty="0"/>
              <a:t>of the generated </a:t>
            </a:r>
            <a:r>
              <a:rPr lang="en-US" altLang="zh-CN" sz="2000" dirty="0" smtClean="0"/>
              <a:t>texts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2.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the quality </a:t>
            </a:r>
            <a:r>
              <a:rPr lang="en-US" altLang="zh-CN" sz="2000" dirty="0"/>
              <a:t>of generated texts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i.e., fluency, novelty, diversity, </a:t>
            </a:r>
            <a:r>
              <a:rPr lang="en-US" altLang="zh-CN" sz="2000" dirty="0" smtClean="0"/>
              <a:t>intelligibility)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54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sentiment accuracy of the generated texts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19" y="2805804"/>
            <a:ext cx="5170025" cy="3132009"/>
          </a:xfrm>
        </p:spPr>
      </p:pic>
      <p:sp>
        <p:nvSpPr>
          <p:cNvPr id="5" name="文本框 4"/>
          <p:cNvSpPr txBox="1"/>
          <p:nvPr/>
        </p:nvSpPr>
        <p:spPr>
          <a:xfrm>
            <a:off x="2588871" y="1690688"/>
            <a:ext cx="701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Evaluator: </a:t>
            </a:r>
            <a:r>
              <a:rPr lang="en-US" altLang="zh-CN" dirty="0"/>
              <a:t>state-of-the-art sentiment classifier </a:t>
            </a:r>
            <a:r>
              <a:rPr lang="en-US" altLang="zh-CN" dirty="0" smtClean="0"/>
              <a:t> </a:t>
            </a:r>
            <a:r>
              <a:rPr lang="nb-NO" altLang="zh-CN" dirty="0" smtClean="0"/>
              <a:t>[</a:t>
            </a:r>
            <a:r>
              <a:rPr lang="nb-NO" altLang="zh-CN" dirty="0"/>
              <a:t>Hu </a:t>
            </a:r>
            <a:r>
              <a:rPr lang="nb-NO" altLang="zh-CN" i="1" dirty="0"/>
              <a:t>et al.</a:t>
            </a:r>
            <a:r>
              <a:rPr lang="nb-NO" altLang="zh-CN" dirty="0"/>
              <a:t>, 2016] </a:t>
            </a:r>
            <a:r>
              <a:rPr lang="nb-NO" altLang="zh-CN" dirty="0" err="1"/>
              <a:t>achieves</a:t>
            </a:r>
            <a:r>
              <a:rPr lang="nb-NO" altLang="zh-CN" dirty="0"/>
              <a:t> an </a:t>
            </a:r>
            <a:r>
              <a:rPr lang="nb-NO" altLang="zh-CN" dirty="0" err="1"/>
              <a:t>accuracy</a:t>
            </a:r>
            <a:r>
              <a:rPr lang="nb-NO" altLang="zh-CN" dirty="0"/>
              <a:t> </a:t>
            </a:r>
            <a:r>
              <a:rPr lang="nb-NO" altLang="zh-CN" dirty="0" err="1"/>
              <a:t>of</a:t>
            </a:r>
            <a:r>
              <a:rPr lang="nb-NO" altLang="zh-CN" dirty="0"/>
              <a:t> 90% </a:t>
            </a:r>
            <a:r>
              <a:rPr lang="nb-NO" altLang="zh-CN" dirty="0" err="1"/>
              <a:t>on</a:t>
            </a:r>
            <a:r>
              <a:rPr lang="nb-NO" altLang="zh-CN" dirty="0"/>
              <a:t> </a:t>
            </a:r>
            <a:r>
              <a:rPr lang="nb-NO" altLang="zh-CN" dirty="0" err="1"/>
              <a:t>the</a:t>
            </a:r>
            <a:r>
              <a:rPr lang="nb-NO" altLang="zh-CN" dirty="0"/>
              <a:t> </a:t>
            </a:r>
            <a:r>
              <a:rPr lang="nb-NO" altLang="zh-CN" dirty="0" smtClean="0"/>
              <a:t>SST. </a:t>
            </a:r>
          </a:p>
        </p:txBody>
      </p:sp>
    </p:spTree>
    <p:extLst>
      <p:ext uri="{BB962C8B-B14F-4D97-AF65-F5344CB8AC3E}">
        <p14:creationId xmlns:p14="http://schemas.microsoft.com/office/powerpoint/2010/main" val="53718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3" y="1908447"/>
            <a:ext cx="5177098" cy="3821022"/>
          </a:xfrm>
        </p:spPr>
      </p:pic>
      <p:sp>
        <p:nvSpPr>
          <p:cNvPr id="4" name="文本框 3"/>
          <p:cNvSpPr txBox="1"/>
          <p:nvPr/>
        </p:nvSpPr>
        <p:spPr>
          <a:xfrm>
            <a:off x="1088020" y="1018572"/>
            <a:ext cx="28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F</a:t>
            </a:r>
            <a:r>
              <a:rPr kumimoji="1" lang="en-US" altLang="zh-CN" sz="2400" b="1" dirty="0" smtClean="0"/>
              <a:t>luency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118430" y="1110905"/>
            <a:ext cx="280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Intelligibility </a:t>
            </a:r>
            <a:endParaRPr lang="en-US" altLang="zh-CN" sz="24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59" y="1704408"/>
            <a:ext cx="5347504" cy="41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318</Words>
  <Application>Microsoft Macintosh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SentiGAN: Generating Sentimental Texts via Mixture Adversarial Networks  </vt:lpstr>
      <vt:lpstr>Motivation</vt:lpstr>
      <vt:lpstr>Contribution／Bright spot</vt:lpstr>
      <vt:lpstr>Model</vt:lpstr>
      <vt:lpstr>Training</vt:lpstr>
      <vt:lpstr>theoretical analysis of Penalty-Based Objective  </vt:lpstr>
      <vt:lpstr> Experiments  </vt:lpstr>
      <vt:lpstr>sentiment accuracy of the generated texts</vt:lpstr>
      <vt:lpstr>PowerPoint 演示文稿</vt:lpstr>
      <vt:lpstr>PowerPoint 演示文稿</vt:lpstr>
      <vt:lpstr>PowerPoint 演示文稿</vt:lpstr>
      <vt:lpstr>some thoughts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SentiGAN: Generating Sentimental Texts via Mixture Adversarial Networks  </dc:title>
  <dc:creator>love2216</dc:creator>
  <cp:lastModifiedBy>love2216</cp:lastModifiedBy>
  <cp:revision>17</cp:revision>
  <dcterms:created xsi:type="dcterms:W3CDTF">2018-07-18T16:09:02Z</dcterms:created>
  <dcterms:modified xsi:type="dcterms:W3CDTF">2018-07-19T09:53:50Z</dcterms:modified>
</cp:coreProperties>
</file>