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820" r:id="rId2"/>
    <p:sldId id="821" r:id="rId3"/>
    <p:sldId id="828" r:id="rId4"/>
    <p:sldId id="829" r:id="rId5"/>
    <p:sldId id="833" r:id="rId6"/>
    <p:sldId id="831" r:id="rId7"/>
    <p:sldId id="834" r:id="rId8"/>
    <p:sldId id="837" r:id="rId9"/>
    <p:sldId id="832" r:id="rId10"/>
    <p:sldId id="830" r:id="rId11"/>
    <p:sldId id="835" r:id="rId12"/>
    <p:sldId id="836" r:id="rId13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7">
          <p15:clr>
            <a:srgbClr val="A4A3A4"/>
          </p15:clr>
        </p15:guide>
        <p15:guide id="2" pos="3860">
          <p15:clr>
            <a:srgbClr val="A4A3A4"/>
          </p15:clr>
        </p15:guide>
        <p15:guide id="3" pos="3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B9BD5"/>
    <a:srgbClr val="004195"/>
    <a:srgbClr val="BEE3FD"/>
    <a:srgbClr val="FFFFFF"/>
    <a:srgbClr val="3A5A88"/>
    <a:srgbClr val="3A5A84"/>
    <a:srgbClr val="545454"/>
    <a:srgbClr val="2E75B6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81" autoAdjust="0"/>
    <p:restoredTop sz="88745" autoAdjust="0"/>
  </p:normalViewPr>
  <p:slideViewPr>
    <p:cSldViewPr snapToGrid="0">
      <p:cViewPr varScale="1">
        <p:scale>
          <a:sx n="70" d="100"/>
          <a:sy n="70" d="100"/>
        </p:scale>
        <p:origin x="495" y="30"/>
      </p:cViewPr>
      <p:guideLst>
        <p:guide orient="horz" pos="2187"/>
        <p:guide pos="3860"/>
        <p:guide pos="3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2810D-89E5-4FC9-B126-17D1026C7C0B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A562E-3793-40B4-A08C-A4A4CBF64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6F884-72D1-9244-9DB8-8B9D9D92EC19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F9EEE-B76D-9948-8757-AFEF63A0BC0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F9EEE-B76D-9948-8757-AFEF63A0BC07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F9EEE-B76D-9948-8757-AFEF63A0BC07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F9EEE-B76D-9948-8757-AFEF63A0BC0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910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F9EEE-B76D-9948-8757-AFEF63A0BC0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50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F9EEE-B76D-9948-8757-AFEF63A0BC0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908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371604" y="3498220"/>
            <a:ext cx="507076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400" b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THANK YOU</a:t>
            </a:r>
            <a:endParaRPr lang="zh-CN" altLang="en-US" sz="6400" b="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371604" y="4575436"/>
            <a:ext cx="18426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Thanks for watching</a:t>
            </a:r>
            <a:endParaRPr lang="zh-CN" altLang="en-US" sz="1200" b="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7" name="对象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90" y="162393"/>
            <a:ext cx="8725064" cy="461665"/>
          </a:xfrm>
        </p:spPr>
        <p:txBody>
          <a:bodyPr>
            <a:normAutofit/>
          </a:bodyPr>
          <a:lstStyle>
            <a:lvl1pPr marL="0" algn="l" defTabSz="913765" rtl="0" eaLnBrk="1" latinLnBrk="0" hangingPunct="1">
              <a:defRPr lang="en-US" sz="2400" b="1" kern="12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90" y="1044390"/>
            <a:ext cx="10809509" cy="50812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4290" y="6356350"/>
            <a:ext cx="2743200" cy="365125"/>
          </a:xfrm>
        </p:spPr>
        <p:txBody>
          <a:bodyPr/>
          <a:lstStyle/>
          <a:p>
            <a:fld id="{C764DE79-268F-4C1A-8933-263129D2AF90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91645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5" name="对象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44290" y="135663"/>
            <a:ext cx="8725064" cy="461665"/>
          </a:xfrm>
        </p:spPr>
        <p:txBody>
          <a:bodyPr>
            <a:normAutofit/>
          </a:bodyPr>
          <a:lstStyle>
            <a:lvl1pPr marL="0" algn="l" defTabSz="913765" rtl="0" eaLnBrk="1" latinLnBrk="0" hangingPunct="1">
              <a:defRPr lang="en-US" sz="2400" b="1" kern="12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 userDrawn="1">
            <p:custDataLst>
              <p:tags r:id="rId16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think-cell Slide" r:id="rId17" imgW="12700" imgH="12700" progId="TCLayout.ActiveDocument.1">
                  <p:embed/>
                </p:oleObj>
              </mc:Choice>
              <mc:Fallback>
                <p:oleObj name="think-cell Slide" r:id="rId17" imgW="12700" imgH="12700" progId="TCLayout.ActiveDocument.1">
                  <p:embed/>
                  <p:pic>
                    <p:nvPicPr>
                      <p:cNvPr id="7" name="对象 6" hidden="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"/>
          <a:stretch>
            <a:fillRect/>
          </a:stretch>
        </p:blipFill>
        <p:spPr>
          <a:xfrm>
            <a:off x="0" y="0"/>
            <a:ext cx="12202160" cy="8077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Does the language model understand numbers?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E6D653-299C-4B92-9F73-DE10FF05E14F}"/>
              </a:ext>
            </a:extLst>
          </p:cNvPr>
          <p:cNvSpPr txBox="1"/>
          <p:nvPr/>
        </p:nvSpPr>
        <p:spPr>
          <a:xfrm>
            <a:off x="3727450" y="4375150"/>
            <a:ext cx="46799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Junxin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</a:t>
            </a:r>
          </a:p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2022.01.20</a:t>
            </a:r>
          </a:p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F4317-7A7D-4CEE-860A-9C1B02AF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T5 for </a:t>
            </a:r>
            <a:r>
              <a:rPr lang="en-US" altLang="zh-CN" dirty="0" err="1"/>
              <a:t>Numberacy</a:t>
            </a:r>
            <a:r>
              <a:rPr lang="en-US" altLang="zh-CN" dirty="0"/>
              <a:t> Task</a:t>
            </a:r>
            <a:endParaRPr lang="zh-CN" altLang="en-US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9C0E2D74-053F-4A06-983E-BC6FCBAEF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06542" y="1626900"/>
            <a:ext cx="4850014" cy="3817431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8DFCFAF-8286-47A0-8C1F-2002BC459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444" y="1757318"/>
            <a:ext cx="3936797" cy="382671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063F6DD-75B2-441B-BA8C-4468459E17BD}"/>
              </a:ext>
            </a:extLst>
          </p:cNvPr>
          <p:cNvSpPr txBox="1"/>
          <p:nvPr/>
        </p:nvSpPr>
        <p:spPr>
          <a:xfrm>
            <a:off x="447674" y="718231"/>
            <a:ext cx="11038089" cy="374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Investigating Numeracy Learning Ability of a Text-to-Text Transfer Model </a:t>
            </a:r>
            <a:r>
              <a:rPr lang="en-US" altLang="zh-CN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EMNLP Findings 2021)</a:t>
            </a:r>
          </a:p>
        </p:txBody>
      </p:sp>
    </p:spTree>
    <p:extLst>
      <p:ext uri="{BB962C8B-B14F-4D97-AF65-F5344CB8AC3E}">
        <p14:creationId xmlns:p14="http://schemas.microsoft.com/office/powerpoint/2010/main" val="4290027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8E1AF-E0EA-42C1-8F52-5E1DFA593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Masked Number Prediction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324E07-AFC6-4917-BC1A-80713E4C6965}"/>
              </a:ext>
            </a:extLst>
          </p:cNvPr>
          <p:cNvSpPr txBox="1"/>
          <p:nvPr/>
        </p:nvSpPr>
        <p:spPr>
          <a:xfrm>
            <a:off x="184150" y="864717"/>
            <a:ext cx="10629900" cy="679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Numerals in Natural Language Text Using a Language Model Considering the Quantitative Aspects of Numerals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(NAACL-HLT 2021)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895229E-8240-4C62-8BCC-0C731E264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275" y="2319730"/>
            <a:ext cx="3556000" cy="95410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8105F97-9016-4AF4-9ACD-8D6E09831458}"/>
              </a:ext>
            </a:extLst>
          </p:cNvPr>
          <p:cNvSpPr txBox="1"/>
          <p:nvPr/>
        </p:nvSpPr>
        <p:spPr>
          <a:xfrm>
            <a:off x="361950" y="1792907"/>
            <a:ext cx="286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Definition of this task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4F5E4CA-F1EE-47DE-8505-A04313AE7ACA}"/>
              </a:ext>
            </a:extLst>
          </p:cNvPr>
          <p:cNvSpPr txBox="1"/>
          <p:nvPr/>
        </p:nvSpPr>
        <p:spPr>
          <a:xfrm>
            <a:off x="361950" y="3614822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Approach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CFC474B-E6F8-4F85-A390-2B5B9251ADFA}"/>
              </a:ext>
            </a:extLst>
          </p:cNvPr>
          <p:cNvSpPr txBox="1"/>
          <p:nvPr/>
        </p:nvSpPr>
        <p:spPr>
          <a:xfrm>
            <a:off x="438150" y="4387334"/>
            <a:ext cx="610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1) </a:t>
            </a:r>
            <a:r>
              <a:rPr lang="zh-CN" altLang="en-US" dirty="0"/>
              <a:t>LossNUM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20BC0DC-8859-43D2-8AEC-B89C223EE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825" y="4194171"/>
            <a:ext cx="3400450" cy="93345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B129171-AA29-482D-84F8-E5AB07F1BB70}"/>
              </a:ext>
            </a:extLst>
          </p:cNvPr>
          <p:cNvSpPr txBox="1"/>
          <p:nvPr/>
        </p:nvSpPr>
        <p:spPr>
          <a:xfrm>
            <a:off x="438150" y="5632804"/>
            <a:ext cx="610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2) </a:t>
            </a:r>
            <a:r>
              <a:rPr lang="zh-CN" altLang="en-US" dirty="0"/>
              <a:t>REG Model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78ADD2A-3DE6-4221-AC71-650FBADFEA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8825" y="5582102"/>
            <a:ext cx="3067072" cy="64770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29989B0-E435-49D4-ACEB-21CBF11973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8557" y="1917699"/>
            <a:ext cx="5334395" cy="393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0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F19C8-C0F8-46F6-8636-F16A2BED5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90" y="105243"/>
            <a:ext cx="8725064" cy="461665"/>
          </a:xfrm>
        </p:spPr>
        <p:txBody>
          <a:bodyPr/>
          <a:lstStyle/>
          <a:p>
            <a:r>
              <a:rPr lang="en-US" altLang="zh-CN" dirty="0"/>
              <a:t>The End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335B89-C21A-4FD0-9AC4-970E19EF2608}"/>
              </a:ext>
            </a:extLst>
          </p:cNvPr>
          <p:cNvSpPr txBox="1"/>
          <p:nvPr/>
        </p:nvSpPr>
        <p:spPr>
          <a:xfrm>
            <a:off x="3327400" y="2774950"/>
            <a:ext cx="4819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Thanks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76740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Papers</a:t>
            </a:r>
            <a:endParaRPr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290" y="1539875"/>
            <a:ext cx="10436225" cy="550100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Do Language Embeddings Capture Scales?</a:t>
            </a:r>
            <a:r>
              <a:rPr lang="en-US" altLang="zh-CN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EMNLP Findings 2020)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Numeracy enhances the Literacy of Language Models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EMNLP 2021)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Investigating Numeracy Learning Ability of a Text-to-Text Transfer Model </a:t>
            </a:r>
            <a:r>
              <a:rPr lang="en-US" altLang="zh-CN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EMNLP Findings 2021)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Predicting Numerals in Natural Language Text Using a Language Model Considering the Quantitative Aspects of Numerals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(NAACL-HLT 2021)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1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zh-CN" dirty="0"/>
              <a:t>Background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866CD42-4242-40B8-96F5-383EC756E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75266" y="1166018"/>
            <a:ext cx="5750198" cy="4525963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5D577EA-80A1-4EB8-AD98-0609BCF2B92F}"/>
              </a:ext>
            </a:extLst>
          </p:cNvPr>
          <p:cNvSpPr txBox="1"/>
          <p:nvPr/>
        </p:nvSpPr>
        <p:spPr>
          <a:xfrm>
            <a:off x="473075" y="1542534"/>
            <a:ext cx="610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Numbers are everywhere.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A42AF4E-758E-4D22-B576-E6FF5B201244}"/>
              </a:ext>
            </a:extLst>
          </p:cNvPr>
          <p:cNvSpPr txBox="1"/>
          <p:nvPr/>
        </p:nvSpPr>
        <p:spPr>
          <a:xfrm>
            <a:off x="473075" y="2624352"/>
            <a:ext cx="610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Numbers are neglected.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FE01B9-93FF-4391-91D1-C031AC306D93}"/>
              </a:ext>
            </a:extLst>
          </p:cNvPr>
          <p:cNvSpPr txBox="1"/>
          <p:nvPr/>
        </p:nvSpPr>
        <p:spPr>
          <a:xfrm>
            <a:off x="473075" y="4539081"/>
            <a:ext cx="610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Numbers are important.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4A9FB4A-7448-40A6-87DC-2089680A5CF8}"/>
              </a:ext>
            </a:extLst>
          </p:cNvPr>
          <p:cNvSpPr txBox="1"/>
          <p:nvPr/>
        </p:nvSpPr>
        <p:spPr>
          <a:xfrm>
            <a:off x="819825" y="3484043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BPE</a:t>
            </a:r>
            <a:r>
              <a:rPr lang="zh-CN" altLang="en-US" dirty="0"/>
              <a:t>： </a:t>
            </a:r>
            <a:r>
              <a:rPr lang="en-US" altLang="zh-CN" dirty="0"/>
              <a:t>1234   →  12-34 or 123-4 or 1-234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49F00-AC73-4F37-A777-61BE6C519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Embedding method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E63511-1B2A-4E8C-986E-07386F8B10ED}"/>
              </a:ext>
            </a:extLst>
          </p:cNvPr>
          <p:cNvSpPr txBox="1"/>
          <p:nvPr/>
        </p:nvSpPr>
        <p:spPr>
          <a:xfrm>
            <a:off x="544290" y="965098"/>
            <a:ext cx="8277225" cy="374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 Language Embeddings Capture Scales?</a:t>
            </a:r>
            <a:r>
              <a:rPr lang="en-US" altLang="zh-CN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EMNLP Findings 2020)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612A178-82AF-4B4C-9BF2-860A36146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661" y="1349588"/>
            <a:ext cx="4184449" cy="43815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9F77865-C9EA-42D9-8720-93580B6A0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3399" y="4326859"/>
            <a:ext cx="3445733" cy="87808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3A1031D-3BB9-4F94-844A-2B7827901A40}"/>
              </a:ext>
            </a:extLst>
          </p:cNvPr>
          <p:cNvSpPr txBox="1"/>
          <p:nvPr/>
        </p:nvSpPr>
        <p:spPr>
          <a:xfrm>
            <a:off x="544290" y="1700144"/>
            <a:ext cx="6826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Overview: They pretrain BERT-base with a modified training corpus where all numbers are converted to scientific notation. 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FF4B885-1340-41A7-9403-55C5062E2C6D}"/>
              </a:ext>
            </a:extLst>
          </p:cNvPr>
          <p:cNvSpPr txBox="1"/>
          <p:nvPr/>
        </p:nvSpPr>
        <p:spPr>
          <a:xfrm>
            <a:off x="544290" y="2875002"/>
            <a:ext cx="6826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Definition : They define the scalar probing task (see Figure1) as the problem of predicting a distribution over values of a scalar attribute of an object.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3583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46170-F651-4863-BE14-8D409BDB6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Embedding method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C8FE00-BAF8-4C90-95DD-8DB7C3EB3699}"/>
              </a:ext>
            </a:extLst>
          </p:cNvPr>
          <p:cNvSpPr txBox="1"/>
          <p:nvPr/>
        </p:nvSpPr>
        <p:spPr>
          <a:xfrm>
            <a:off x="544290" y="1031764"/>
            <a:ext cx="8277225" cy="374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 Language Embeddings Capture Scales?</a:t>
            </a:r>
            <a:r>
              <a:rPr lang="en-US" altLang="zh-CN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EMNLP Findings 2020)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EB9558-26E4-4225-B7AD-1E8958029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110" y="1725545"/>
            <a:ext cx="6096153" cy="297980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D03FDC6-F953-4C44-865C-7C2E9204570B}"/>
              </a:ext>
            </a:extLst>
          </p:cNvPr>
          <p:cNvSpPr txBox="1"/>
          <p:nvPr/>
        </p:nvSpPr>
        <p:spPr>
          <a:xfrm>
            <a:off x="544290" y="2063234"/>
            <a:ext cx="47452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: predict log of </a:t>
            </a:r>
            <a:r>
              <a:rPr lang="en-US" altLang="zh-CN" b="1" dirty="0"/>
              <a:t>the median </a:t>
            </a:r>
            <a:r>
              <a:rPr lang="en-US" altLang="zh-CN" dirty="0"/>
              <a:t>of all values for each object for the scale attribute under consideration.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DBFFD06-D63E-4E14-B9E6-F86101130825}"/>
              </a:ext>
            </a:extLst>
          </p:cNvPr>
          <p:cNvSpPr txBox="1"/>
          <p:nvPr/>
        </p:nvSpPr>
        <p:spPr>
          <a:xfrm>
            <a:off x="544290" y="3593584"/>
            <a:ext cx="3957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Multi-class Classification (mcc) </a:t>
            </a:r>
            <a:r>
              <a:rPr lang="en-US" altLang="zh-CN" b="1" dirty="0"/>
              <a:t>: </a:t>
            </a:r>
            <a:r>
              <a:rPr lang="en-US" altLang="zh-CN" dirty="0"/>
              <a:t>Predict  number distribution</a:t>
            </a:r>
            <a:r>
              <a:rPr lang="en-US" altLang="zh-CN" b="1" dirty="0"/>
              <a:t>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8426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46170-F651-4863-BE14-8D409BDB6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Embedding method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C8FE00-BAF8-4C90-95DD-8DB7C3EB3699}"/>
              </a:ext>
            </a:extLst>
          </p:cNvPr>
          <p:cNvSpPr txBox="1"/>
          <p:nvPr/>
        </p:nvSpPr>
        <p:spPr>
          <a:xfrm>
            <a:off x="544290" y="1031764"/>
            <a:ext cx="8277225" cy="374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 Language Embeddings Capture Scales?</a:t>
            </a:r>
            <a:r>
              <a:rPr lang="en-US" altLang="zh-CN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EMNLP Findings 2020)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7F4D61-6F4C-4031-9B06-D3DEE5D5655A}"/>
              </a:ext>
            </a:extLst>
          </p:cNvPr>
          <p:cNvSpPr txBox="1"/>
          <p:nvPr/>
        </p:nvSpPr>
        <p:spPr>
          <a:xfrm>
            <a:off x="544290" y="1764784"/>
            <a:ext cx="610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scientific notation </a:t>
            </a:r>
            <a:r>
              <a:rPr lang="en-US" altLang="zh-CN" dirty="0"/>
              <a:t>: a combination of an exponent and mantissa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BCCA91B-3C44-4F80-8A96-B85273B1A481}"/>
              </a:ext>
            </a:extLst>
          </p:cNvPr>
          <p:cNvSpPr txBox="1"/>
          <p:nvPr/>
        </p:nvSpPr>
        <p:spPr>
          <a:xfrm>
            <a:off x="1908175" y="3028890"/>
            <a:ext cx="13747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314.1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E33A965-C4F0-4CF9-AD54-F57F97B46E90}"/>
              </a:ext>
            </a:extLst>
          </p:cNvPr>
          <p:cNvSpPr txBox="1"/>
          <p:nvPr/>
        </p:nvSpPr>
        <p:spPr>
          <a:xfrm>
            <a:off x="3502025" y="3028890"/>
            <a:ext cx="19272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3141[EXP]2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EDB167-F4EC-4071-A735-C24AE0507863}"/>
              </a:ext>
            </a:extLst>
          </p:cNvPr>
          <p:cNvSpPr txBox="1"/>
          <p:nvPr/>
        </p:nvSpPr>
        <p:spPr>
          <a:xfrm>
            <a:off x="544290" y="4022636"/>
            <a:ext cx="62883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This enables the BERT model to more easily associate objects in the sentence directly with the magnitude expressed in the exponent, ignoring the relatively insignificant mantissa.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A1151A5-DD23-4342-B89A-DB32DEE828C4}"/>
              </a:ext>
            </a:extLst>
          </p:cNvPr>
          <p:cNvCxnSpPr>
            <a:cxnSpLocks/>
          </p:cNvCxnSpPr>
          <p:nvPr/>
        </p:nvCxnSpPr>
        <p:spPr>
          <a:xfrm>
            <a:off x="2730500" y="3228945"/>
            <a:ext cx="720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E40CDD4D-41CD-4EDD-842A-98DA403C8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007" y="1373960"/>
            <a:ext cx="4246703" cy="411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1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1ED06-A59A-4865-B5DD-8063E865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Embedding method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126167-E745-43FE-90A5-E120F5F76AC2}"/>
              </a:ext>
            </a:extLst>
          </p:cNvPr>
          <p:cNvSpPr txBox="1"/>
          <p:nvPr/>
        </p:nvSpPr>
        <p:spPr>
          <a:xfrm>
            <a:off x="655501" y="973847"/>
            <a:ext cx="8232775" cy="374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Numeracy enhances the Literacy of Language Models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EMNLP 2021)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0A42EEB-443D-44E5-A9E7-2675A19E1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788" y="1862920"/>
            <a:ext cx="7523440" cy="413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23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1ED06-A59A-4865-B5DD-8063E865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Embedding method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126167-E745-43FE-90A5-E120F5F76AC2}"/>
              </a:ext>
            </a:extLst>
          </p:cNvPr>
          <p:cNvSpPr txBox="1"/>
          <p:nvPr/>
        </p:nvSpPr>
        <p:spPr>
          <a:xfrm>
            <a:off x="544290" y="942864"/>
            <a:ext cx="8232775" cy="374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Numeracy enhances the Literacy of Language Models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EMNLP 2021)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300C92-9DF8-4017-988C-C6F106790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529323"/>
            <a:ext cx="10062191" cy="21524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DFA137E-E29D-4E96-BD2B-96B053D6A464}"/>
              </a:ext>
            </a:extLst>
          </p:cNvPr>
          <p:cNvSpPr txBox="1"/>
          <p:nvPr/>
        </p:nvSpPr>
        <p:spPr>
          <a:xfrm>
            <a:off x="544290" y="1581150"/>
            <a:ext cx="3238500" cy="374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New dataset: Wiki-Convert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827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1ED06-A59A-4865-B5DD-8063E865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Embedding method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126167-E745-43FE-90A5-E120F5F76AC2}"/>
              </a:ext>
            </a:extLst>
          </p:cNvPr>
          <p:cNvSpPr txBox="1"/>
          <p:nvPr/>
        </p:nvSpPr>
        <p:spPr>
          <a:xfrm>
            <a:off x="544290" y="942864"/>
            <a:ext cx="8232775" cy="374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Numeracy enhances the Literacy of Language Models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EMNLP 2021)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15DB4B5-3594-425B-8EDA-F90CB5FFD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24" y="2108196"/>
            <a:ext cx="8619984" cy="264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5364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2736</TotalTime>
  <Words>367</Words>
  <Application>Microsoft Office PowerPoint</Application>
  <PresentationFormat>宽屏</PresentationFormat>
  <Paragraphs>55</Paragraphs>
  <Slides>12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Microsoft JhengHei</vt:lpstr>
      <vt:lpstr>微软雅黑</vt:lpstr>
      <vt:lpstr>Arial</vt:lpstr>
      <vt:lpstr>Calibri</vt:lpstr>
      <vt:lpstr>Calibri Light</vt:lpstr>
      <vt:lpstr>Times New Roman</vt:lpstr>
      <vt:lpstr>Office 主题</vt:lpstr>
      <vt:lpstr>think-cell Slide</vt:lpstr>
      <vt:lpstr>Does the language model understand numbers?</vt:lpstr>
      <vt:lpstr>Papers</vt:lpstr>
      <vt:lpstr>Background</vt:lpstr>
      <vt:lpstr>Embedding method</vt:lpstr>
      <vt:lpstr>Embedding method</vt:lpstr>
      <vt:lpstr>Embedding method</vt:lpstr>
      <vt:lpstr>Embedding method</vt:lpstr>
      <vt:lpstr>Embedding method</vt:lpstr>
      <vt:lpstr>Embedding method</vt:lpstr>
      <vt:lpstr>T5 for Numberacy Task</vt:lpstr>
      <vt:lpstr>Masked Number Prediction</vt:lpstr>
      <vt:lpstr>The End</vt:lpstr>
    </vt:vector>
  </TitlesOfParts>
  <Company>iTianKong.com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IT天空</dc:creator>
  <cp:lastModifiedBy>李 俊欣</cp:lastModifiedBy>
  <cp:revision>1841</cp:revision>
  <dcterms:created xsi:type="dcterms:W3CDTF">2017-09-05T08:52:00Z</dcterms:created>
  <dcterms:modified xsi:type="dcterms:W3CDTF">2022-01-20T05:17:01Z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2391422DA7CE4504A2E311E596F37857</vt:lpwstr>
  </property>
</Properties>
</file>