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20" r:id="rId2"/>
    <p:sldId id="821" r:id="rId3"/>
    <p:sldId id="828" r:id="rId4"/>
    <p:sldId id="829" r:id="rId5"/>
    <p:sldId id="832" r:id="rId6"/>
    <p:sldId id="833" r:id="rId7"/>
    <p:sldId id="834" r:id="rId8"/>
    <p:sldId id="835" r:id="rId9"/>
    <p:sldId id="836" r:id="rId1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3860">
          <p15:clr>
            <a:srgbClr val="A4A3A4"/>
          </p15:clr>
        </p15:guide>
        <p15:guide id="3" pos="3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9BD5"/>
    <a:srgbClr val="004195"/>
    <a:srgbClr val="BEE3FD"/>
    <a:srgbClr val="FFFFFF"/>
    <a:srgbClr val="3A5A88"/>
    <a:srgbClr val="3A5A84"/>
    <a:srgbClr val="545454"/>
    <a:srgbClr val="2E75B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 autoAdjust="0"/>
    <p:restoredTop sz="86463" autoAdjust="0"/>
  </p:normalViewPr>
  <p:slideViewPr>
    <p:cSldViewPr snapToGrid="0">
      <p:cViewPr varScale="1">
        <p:scale>
          <a:sx n="46" d="100"/>
          <a:sy n="46" d="100"/>
        </p:scale>
        <p:origin x="54" y="1023"/>
      </p:cViewPr>
      <p:guideLst>
        <p:guide orient="horz" pos="2187"/>
        <p:guide pos="3860"/>
        <p:guide pos="3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Tian" userId="45dc03d8166b7b6f" providerId="LiveId" clId="{DB49F7FF-253D-4D71-80BD-FC050C20A56A}"/>
    <pc:docChg chg="undo custSel modSld">
      <pc:chgData name="Lan Tian" userId="45dc03d8166b7b6f" providerId="LiveId" clId="{DB49F7FF-253D-4D71-80BD-FC050C20A56A}" dt="2022-01-13T03:47:05.489" v="253" actId="20577"/>
      <pc:docMkLst>
        <pc:docMk/>
      </pc:docMkLst>
      <pc:sldChg chg="modSp mod">
        <pc:chgData name="Lan Tian" userId="45dc03d8166b7b6f" providerId="LiveId" clId="{DB49F7FF-253D-4D71-80BD-FC050C20A56A}" dt="2022-01-13T02:24:03.556" v="252" actId="20577"/>
        <pc:sldMkLst>
          <pc:docMk/>
          <pc:sldMk cId="0" sldId="821"/>
        </pc:sldMkLst>
        <pc:spChg chg="mod">
          <ac:chgData name="Lan Tian" userId="45dc03d8166b7b6f" providerId="LiveId" clId="{DB49F7FF-253D-4D71-80BD-FC050C20A56A}" dt="2022-01-13T02:24:03.556" v="252" actId="20577"/>
          <ac:spMkLst>
            <pc:docMk/>
            <pc:sldMk cId="0" sldId="821"/>
            <ac:spMk id="3" creationId="{00000000-0000-0000-0000-000000000000}"/>
          </ac:spMkLst>
        </pc:spChg>
      </pc:sldChg>
      <pc:sldChg chg="modSp">
        <pc:chgData name="Lan Tian" userId="45dc03d8166b7b6f" providerId="LiveId" clId="{DB49F7FF-253D-4D71-80BD-FC050C20A56A}" dt="2022-01-13T02:10:44.250" v="89" actId="20577"/>
        <pc:sldMkLst>
          <pc:docMk/>
          <pc:sldMk cId="0" sldId="829"/>
        </pc:sldMkLst>
        <pc:spChg chg="mod">
          <ac:chgData name="Lan Tian" userId="45dc03d8166b7b6f" providerId="LiveId" clId="{DB49F7FF-253D-4D71-80BD-FC050C20A56A}" dt="2022-01-13T02:10:44.250" v="89" actId="20577"/>
          <ac:spMkLst>
            <pc:docMk/>
            <pc:sldMk cId="0" sldId="829"/>
            <ac:spMk id="3" creationId="{00000000-0000-0000-0000-000000000000}"/>
          </ac:spMkLst>
        </pc:spChg>
      </pc:sldChg>
      <pc:sldChg chg="modSp mod">
        <pc:chgData name="Lan Tian" userId="45dc03d8166b7b6f" providerId="LiveId" clId="{DB49F7FF-253D-4D71-80BD-FC050C20A56A}" dt="2022-01-12T15:24:57.989" v="58" actId="1076"/>
        <pc:sldMkLst>
          <pc:docMk/>
          <pc:sldMk cId="0" sldId="834"/>
        </pc:sldMkLst>
        <pc:spChg chg="mod">
          <ac:chgData name="Lan Tian" userId="45dc03d8166b7b6f" providerId="LiveId" clId="{DB49F7FF-253D-4D71-80BD-FC050C20A56A}" dt="2022-01-12T15:22:14.328" v="55" actId="20577"/>
          <ac:spMkLst>
            <pc:docMk/>
            <pc:sldMk cId="0" sldId="834"/>
            <ac:spMk id="3" creationId="{00000000-0000-0000-0000-000000000000}"/>
          </ac:spMkLst>
        </pc:spChg>
        <pc:picChg chg="mod">
          <ac:chgData name="Lan Tian" userId="45dc03d8166b7b6f" providerId="LiveId" clId="{DB49F7FF-253D-4D71-80BD-FC050C20A56A}" dt="2022-01-12T15:24:57.989" v="58" actId="1076"/>
          <ac:picMkLst>
            <pc:docMk/>
            <pc:sldMk cId="0" sldId="834"/>
            <ac:picMk id="6" creationId="{00000000-0000-0000-0000-000000000000}"/>
          </ac:picMkLst>
        </pc:picChg>
        <pc:picChg chg="mod">
          <ac:chgData name="Lan Tian" userId="45dc03d8166b7b6f" providerId="LiveId" clId="{DB49F7FF-253D-4D71-80BD-FC050C20A56A}" dt="2022-01-12T15:24:53.734" v="57" actId="1076"/>
          <ac:picMkLst>
            <pc:docMk/>
            <pc:sldMk cId="0" sldId="834"/>
            <ac:picMk id="8" creationId="{00000000-0000-0000-0000-000000000000}"/>
          </ac:picMkLst>
        </pc:picChg>
      </pc:sldChg>
      <pc:sldChg chg="modSp mod">
        <pc:chgData name="Lan Tian" userId="45dc03d8166b7b6f" providerId="LiveId" clId="{DB49F7FF-253D-4D71-80BD-FC050C20A56A}" dt="2022-01-13T02:21:28.333" v="251" actId="20577"/>
        <pc:sldMkLst>
          <pc:docMk/>
          <pc:sldMk cId="0" sldId="835"/>
        </pc:sldMkLst>
        <pc:spChg chg="mod">
          <ac:chgData name="Lan Tian" userId="45dc03d8166b7b6f" providerId="LiveId" clId="{DB49F7FF-253D-4D71-80BD-FC050C20A56A}" dt="2022-01-13T02:21:28.333" v="251" actId="20577"/>
          <ac:spMkLst>
            <pc:docMk/>
            <pc:sldMk cId="0" sldId="835"/>
            <ac:spMk id="3" creationId="{00000000-0000-0000-0000-000000000000}"/>
          </ac:spMkLst>
        </pc:spChg>
      </pc:sldChg>
      <pc:sldChg chg="modSp mod">
        <pc:chgData name="Lan Tian" userId="45dc03d8166b7b6f" providerId="LiveId" clId="{DB49F7FF-253D-4D71-80BD-FC050C20A56A}" dt="2022-01-13T03:47:05.489" v="253" actId="20577"/>
        <pc:sldMkLst>
          <pc:docMk/>
          <pc:sldMk cId="0" sldId="836"/>
        </pc:sldMkLst>
        <pc:spChg chg="mod">
          <ac:chgData name="Lan Tian" userId="45dc03d8166b7b6f" providerId="LiveId" clId="{DB49F7FF-253D-4D71-80BD-FC050C20A56A}" dt="2022-01-13T03:47:05.489" v="253" actId="20577"/>
          <ac:spMkLst>
            <pc:docMk/>
            <pc:sldMk cId="0" sldId="83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2810D-89E5-4FC9-B126-17D1026C7C0B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562E-3793-40B4-A08C-A4A4CBF64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6F884-72D1-9244-9DB8-8B9D9D92EC19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F9EEE-B76D-9948-8757-AFEF63A0BC0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9EEE-B76D-9948-8757-AFEF63A0BC07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371604" y="3498220"/>
            <a:ext cx="50707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400" b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</a:t>
            </a:r>
            <a:endParaRPr lang="zh-CN" altLang="en-US" sz="6400" b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371604" y="4575436"/>
            <a:ext cx="1842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Thanks for watching</a:t>
            </a:r>
            <a:endParaRPr lang="zh-CN" altLang="en-US" sz="1200" b="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7" name="对象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90" y="162393"/>
            <a:ext cx="8725064" cy="461665"/>
          </a:xfrm>
        </p:spPr>
        <p:txBody>
          <a:bodyPr>
            <a:normAutofit/>
          </a:bodyPr>
          <a:lstStyle>
            <a:lvl1pPr marL="0" algn="l" defTabSz="913765" rtl="0" eaLnBrk="1" latinLnBrk="0" hangingPunct="1">
              <a:defRPr lang="en-US" sz="2400" b="1" kern="1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90" y="1044390"/>
            <a:ext cx="10809509" cy="50812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429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91645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44290" y="135663"/>
            <a:ext cx="8725064" cy="461665"/>
          </a:xfrm>
        </p:spPr>
        <p:txBody>
          <a:bodyPr>
            <a:normAutofit/>
          </a:bodyPr>
          <a:lstStyle>
            <a:lvl1pPr marL="0" algn="l" defTabSz="913765" rtl="0" eaLnBrk="1" latinLnBrk="0" hangingPunct="1">
              <a:defRPr lang="en-US" sz="2400" b="1" kern="1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12700" imgH="12700" progId="TCLayout.ActiveDocument.1">
                  <p:embed/>
                </p:oleObj>
              </mc:Choice>
              <mc:Fallback>
                <p:oleObj name="think-cell Slide" r:id="rId16" imgW="12700" imgH="12700" progId="TCLayout.ActiveDocument.1">
                  <p:embed/>
                  <p:pic>
                    <p:nvPicPr>
                      <p:cNvPr id="7" name="对象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/>
          <a:stretch>
            <a:fillRect/>
          </a:stretch>
        </p:blipFill>
        <p:spPr>
          <a:xfrm>
            <a:off x="0" y="0"/>
            <a:ext cx="12202160" cy="807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Retrieval Augumented </a:t>
            </a:r>
            <a:r>
              <a:rPr lang="en-US" altLang="zh-CN" sz="4800">
                <a:solidFill>
                  <a:schemeClr val="bg1"/>
                </a:solidFill>
              </a:rPr>
              <a:t>Generation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Background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195" y="1044575"/>
            <a:ext cx="10436225" cy="55010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100" dirty="0">
              <a:latin typeface="+mn-ea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>
                <a:latin typeface="+mn-ea"/>
              </a:rPr>
              <a:t>Retrieval Models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800" dirty="0">
                <a:latin typeface="+mn-ea"/>
              </a:rPr>
              <a:t>recall task: search the candidates given the query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zh-CN" sz="1500" dirty="0">
                <a:latin typeface="+mn-ea"/>
              </a:rPr>
              <a:t>sparse model (TF-IDF, BM25)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zh-CN" sz="1500" dirty="0">
                <a:latin typeface="+mn-ea"/>
              </a:rPr>
              <a:t>dense models (DPR, dense phrase, ...)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800" dirty="0">
                <a:latin typeface="+mn-ea"/>
              </a:rPr>
              <a:t>rerank task: rank the candidates based on the given context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>
                <a:latin typeface="+mn-ea"/>
              </a:rPr>
              <a:t>Generation Models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800" dirty="0">
                <a:latin typeface="+mn-ea"/>
              </a:rPr>
              <a:t>given the prefix, generate the candidates step by step</a:t>
            </a:r>
            <a:endParaRPr lang="en-US" altLang="zh-CN" sz="1540" dirty="0">
              <a:latin typeface="+mn-ea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100" dirty="0">
                <a:latin typeface="+mn-ea"/>
              </a:rPr>
              <a:t>Retrieval Augmented Generation Models (RAG)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</a:rPr>
              <a:t>decouple the language model and the background knowledge, easy to scale up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800" dirty="0">
                <a:latin typeface="+mn-ea"/>
              </a:rPr>
              <a:t>recall related sentences or documents from the corpus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800" dirty="0">
                <a:latin typeface="+mn-ea"/>
              </a:rPr>
              <a:t>given the prefix and these related resources, generate the candidates step by step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Outline of Retrieval augmented Generation Models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195" y="1044575"/>
            <a:ext cx="10436225" cy="55010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Differential Methods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710" dirty="0">
                <a:latin typeface="+mn-ea"/>
              </a:rPr>
              <a:t>Concatenation: REALM, RAG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710" dirty="0">
                <a:latin typeface="+mn-ea"/>
              </a:rPr>
              <a:t>Hidden vector: using extra memory encoder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710" dirty="0">
                <a:latin typeface="+mn-ea"/>
              </a:rPr>
              <a:t>LM Probability rerank: kNN-LM, Pointer Network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Non-differential Methods: </a:t>
            </a:r>
            <a:r>
              <a:rPr lang="en-US" altLang="zh-CN" sz="1600" dirty="0">
                <a:latin typeface="+mn-ea"/>
              </a:rPr>
              <a:t>WebGPT, Retro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Differential Methods: Concatenation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44195" y="1044575"/>
                <a:ext cx="6479175" cy="55010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>
                    <a:latin typeface="+mn-ea"/>
                  </a:rPr>
                  <a:t>REALM: Retrieval-Augmented Language Model Pre-Training (</a:t>
                </a:r>
                <a:r>
                  <a:rPr lang="en-US" altLang="zh-CN" sz="2000" b="1" dirty="0" err="1">
                    <a:latin typeface="+mn-ea"/>
                  </a:rPr>
                  <a:t>arXiv</a:t>
                </a:r>
                <a:r>
                  <a:rPr lang="en-US" altLang="zh-CN" sz="2000" b="1" dirty="0">
                    <a:latin typeface="+mn-ea"/>
                  </a:rPr>
                  <a:t> 2020)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+mn-ea"/>
                  </a:rPr>
                  <a:t>Overview: </a:t>
                </a:r>
              </a:p>
              <a:p>
                <a:pPr marL="45720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sz="1710" dirty="0">
                    <a:latin typeface="+mn-ea"/>
                  </a:rPr>
                  <a:t>Given the partial masked context </a:t>
                </a:r>
                <a14:m>
                  <m:oMath xmlns:m="http://schemas.openxmlformats.org/officeDocument/2006/math">
                    <m:r>
                      <a:rPr lang="en-US" altLang="zh-CN" sz="171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710" dirty="0">
                    <a:latin typeface="+mn-ea"/>
                  </a:rPr>
                  <a:t>, predict the masked token </a:t>
                </a:r>
                <a14:m>
                  <m:oMath xmlns:m="http://schemas.openxmlformats.org/officeDocument/2006/math">
                    <m:r>
                      <a:rPr lang="en-US" altLang="zh-CN" sz="171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710" dirty="0">
                    <a:latin typeface="+mn-ea"/>
                  </a:rPr>
                  <a:t> with the help of the retrieved document </a:t>
                </a:r>
                <a14:m>
                  <m:oMath xmlns:m="http://schemas.openxmlformats.org/officeDocument/2006/math">
                    <m:r>
                      <a:rPr lang="en-US" altLang="zh-CN" sz="171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sz="171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altLang="zh-CN" sz="171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en-US" altLang="zh-CN" sz="2000" dirty="0">
                  <a:latin typeface="+mn-ea"/>
                </a:endParaRPr>
              </a:p>
              <a:p>
                <a:pPr marL="45720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altLang="zh-CN" sz="1710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+mn-ea"/>
                  </a:rPr>
                  <a:t>Step 1: </a:t>
                </a:r>
              </a:p>
              <a:p>
                <a:pPr marL="45720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+mn-ea"/>
                  </a:rPr>
                  <a:t>retrieved related documents with MIPS (dense retrieval)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+mn-ea"/>
                  </a:rPr>
                  <a:t>Step 2:</a:t>
                </a:r>
              </a:p>
              <a:p>
                <a:pPr marL="45720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>
                    <a:latin typeface="+mn-ea"/>
                  </a:rPr>
                  <a:t>concatenate masked context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>
                    <a:latin typeface="+mn-ea"/>
                  </a:rPr>
                  <a:t> and document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600" dirty="0">
                    <a:latin typeface="+mn-ea"/>
                  </a:rPr>
                  <a:t>, then feed it into the PLM to calculate the prediction logits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1600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195" y="1044575"/>
                <a:ext cx="6479175" cy="5501005"/>
              </a:xfrm>
              <a:blipFill>
                <a:blip r:embed="rId3"/>
                <a:stretch>
                  <a:fillRect l="-941" t="-775" r="-1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27" y="1579447"/>
            <a:ext cx="5038725" cy="461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575" y="2937827"/>
            <a:ext cx="30861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Differential Methods: Concatenation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195" y="1044575"/>
            <a:ext cx="6479175" cy="55010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Retrieval-Augmented Generation for Knowledge-Intensive NLP Tasks (NIPS 2020)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Overview: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10" dirty="0">
                <a:latin typeface="+mn-ea"/>
              </a:rPr>
              <a:t>Same with REALM, RAG also conduct the retrieval-augmented generation by using MIPS and concatenation operations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RAG-Sequence Model: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ea"/>
              </a:rPr>
              <a:t>generate the whole sequence probability based on each document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RAG-Token Model: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ea"/>
              </a:rPr>
              <a:t>generated the next token probability based on all of the documents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40" y="4618768"/>
            <a:ext cx="6360719" cy="18677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420" y="2716866"/>
            <a:ext cx="3524250" cy="742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558" y="3622207"/>
            <a:ext cx="51339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Differential Methods: Hidden Vector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195" y="1044575"/>
            <a:ext cx="10759345" cy="55010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Neural Machine Translation with Monolingual Translation Memory (ACL 2021)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Overview: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10" dirty="0">
                <a:latin typeface="+mn-ea"/>
              </a:rPr>
              <a:t>follow the basic process of the concatenation-based models (RAG, REALM)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Difference: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ea"/>
              </a:rPr>
              <a:t>additional memory encoder models encode memory (retrieved documents/sentences) into dense representation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advantage: faster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disadvantage: squeezed document representation (dense vector) may lose essential information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63" y="3948838"/>
            <a:ext cx="7297873" cy="1864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Differential Methods:</a:t>
            </a:r>
            <a:r>
              <a:rPr lang="en-US" altLang="zh-CN" dirty="0"/>
              <a:t> LM probability </a:t>
            </a:r>
            <a:r>
              <a:rPr lang="en-US" altLang="zh-CN" dirty="0" err="1"/>
              <a:t>rerank</a:t>
            </a:r>
            <a:endParaRPr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195" y="1044575"/>
            <a:ext cx="11323550" cy="55010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+mn-ea"/>
              </a:rPr>
              <a:t>Generalization Through Memorization: Nearest Neighbor Language Models (ICLR 2020)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Overview: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10" dirty="0">
                <a:latin typeface="+mn-ea"/>
              </a:rPr>
              <a:t>Build the offline index by saving the context-target value (context=prefix, target=next token)</a:t>
            </a:r>
            <a:r>
              <a:rPr lang="en-US" altLang="zh-CN" sz="2000" dirty="0">
                <a:latin typeface="+mn-ea"/>
              </a:rPr>
              <a:t>, then </a:t>
            </a:r>
            <a:r>
              <a:rPr lang="en-US" altLang="zh-CN" sz="1710" dirty="0">
                <a:latin typeface="+mn-ea"/>
              </a:rPr>
              <a:t>use the k-NN target token probability to </a:t>
            </a:r>
            <a:r>
              <a:rPr lang="en-US" altLang="zh-CN" sz="1710" dirty="0" err="1">
                <a:latin typeface="+mn-ea"/>
              </a:rPr>
              <a:t>rerank</a:t>
            </a:r>
            <a:r>
              <a:rPr lang="en-US" altLang="zh-CN" sz="1710" dirty="0">
                <a:latin typeface="+mn-ea"/>
              </a:rPr>
              <a:t> the next token probability.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latin typeface="+mn-ea"/>
              </a:rPr>
              <a:t>kNN</a:t>
            </a:r>
            <a:r>
              <a:rPr lang="en-US" altLang="zh-CN" sz="2000" dirty="0">
                <a:latin typeface="+mn-ea"/>
              </a:rPr>
              <a:t> context-target retrieval: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ea"/>
              </a:rPr>
              <a:t>search the related context-target pairs by calculating the similarity of the context and query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 err="1">
                <a:latin typeface="+mn-ea"/>
              </a:rPr>
              <a:t>Rerank</a:t>
            </a:r>
            <a:r>
              <a:rPr lang="en-US" altLang="zh-CN" sz="2000" dirty="0">
                <a:latin typeface="+mn-ea"/>
              </a:rPr>
              <a:t> the next token probability: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ea"/>
              </a:rPr>
              <a:t>final next token probability is composed from the language models and the normalized </a:t>
            </a:r>
            <a:r>
              <a:rPr lang="en-US" altLang="zh-CN" sz="1600" dirty="0" err="1">
                <a:latin typeface="+mn-ea"/>
              </a:rPr>
              <a:t>kNN</a:t>
            </a:r>
            <a:r>
              <a:rPr lang="en-US" altLang="zh-CN" sz="1600" dirty="0">
                <a:latin typeface="+mn-ea"/>
              </a:rPr>
              <a:t> targets.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6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6" y="4341025"/>
            <a:ext cx="7621045" cy="2204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106" y="3821670"/>
            <a:ext cx="4019787" cy="3323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Non-differential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195" y="1044575"/>
            <a:ext cx="11323550" cy="550100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b="1" dirty="0" err="1">
                <a:latin typeface="+mn-ea"/>
              </a:rPr>
              <a:t>WebGPT</a:t>
            </a:r>
            <a:r>
              <a:rPr lang="en-US" altLang="zh-CN" sz="2000" b="1" dirty="0">
                <a:latin typeface="+mn-ea"/>
              </a:rPr>
              <a:t>: Browser-assisted question-answering with human feedback (</a:t>
            </a:r>
            <a:r>
              <a:rPr lang="en-US" altLang="zh-CN" sz="2000" b="1" dirty="0" err="1">
                <a:latin typeface="+mn-ea"/>
              </a:rPr>
              <a:t>arXiv</a:t>
            </a:r>
            <a:r>
              <a:rPr lang="en-US" altLang="zh-CN" sz="2000" b="1" dirty="0">
                <a:latin typeface="+mn-ea"/>
              </a:rPr>
              <a:t> 2021.12)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Overview: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10" dirty="0">
                <a:latin typeface="+mn-ea"/>
              </a:rPr>
              <a:t>Fine-tuning GPT-3 to answer the long-form question based on the knowledge searched from the online search engine (Bing), which means the optimizing process is non-differential.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Define </a:t>
            </a:r>
            <a:r>
              <a:rPr lang="en-US" altLang="zh-CN" sz="2000" i="1" dirty="0">
                <a:latin typeface="+mn-ea"/>
              </a:rPr>
              <a:t>demonstrations </a:t>
            </a:r>
            <a:r>
              <a:rPr lang="en-US" altLang="zh-CN" sz="2000" dirty="0">
                <a:latin typeface="+mn-ea"/>
              </a:rPr>
              <a:t>for fine-tuning the GPT-3 model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altLang="zh-CN" sz="1500" dirty="0">
                <a:latin typeface="+mn-ea"/>
              </a:rPr>
              <a:t>At each step, the model must issue one of the command</a:t>
            </a:r>
          </a:p>
          <a:p>
            <a:pPr marL="800100" lvl="1" indent="-34290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altLang="zh-CN" sz="1500" dirty="0">
                <a:latin typeface="+mn-ea"/>
              </a:rPr>
              <a:t>When the model issues the command </a:t>
            </a:r>
            <a:r>
              <a:rPr lang="en-US" altLang="zh-CN" sz="1500" b="1" dirty="0">
                <a:latin typeface="+mn-ea"/>
              </a:rPr>
              <a:t>End: Answer</a:t>
            </a:r>
            <a:r>
              <a:rPr lang="en-US" altLang="zh-CN" sz="1500" dirty="0">
                <a:latin typeface="+mn-ea"/>
              </a:rPr>
              <a:t> or the maximum reference number is achieved, the GPT-3 model begins to write the answer based on the question and all of the references that are recorded during browsing.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latin typeface="+mn-ea"/>
              </a:rPr>
              <a:t>Discussion of non-differential</a:t>
            </a:r>
            <a:endParaRPr lang="en-US" altLang="zh-CN" sz="1200" dirty="0">
              <a:latin typeface="+mn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Disadvantage: non-differential models are hard to optimize. For </a:t>
            </a:r>
            <a:r>
              <a:rPr lang="en-US" altLang="zh-CN" sz="1600" dirty="0" err="1">
                <a:latin typeface="+mn-ea"/>
              </a:rPr>
              <a:t>WebGPT</a:t>
            </a:r>
            <a:r>
              <a:rPr lang="en-US" altLang="zh-CN" sz="1600" dirty="0">
                <a:latin typeface="+mn-ea"/>
              </a:rPr>
              <a:t>, lots of complex optimizing methods are used to fine-tune the model (supervised learning, reinforcement learning, reward modeling, and rejection sampling)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>
                <a:latin typeface="+mn-ea"/>
              </a:rPr>
              <a:t>Advantage: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+mn-ea"/>
              </a:rPr>
              <a:t>  get rid of the dependence, more flexible, easy to scale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013" y="4636402"/>
            <a:ext cx="4779523" cy="1668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6822" y="3258766"/>
            <a:ext cx="2461098" cy="93385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CN"/>
              <a:t>Any Questions?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584</Words>
  <Application>Microsoft Office PowerPoint</Application>
  <PresentationFormat>宽屏</PresentationFormat>
  <Paragraphs>75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Microsoft JhengHei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think-cell Slide</vt:lpstr>
      <vt:lpstr>Retrieval Augumented Generation</vt:lpstr>
      <vt:lpstr>Background</vt:lpstr>
      <vt:lpstr>Outline of Retrieval augmented Generation Models</vt:lpstr>
      <vt:lpstr>Differential Methods: Concatenation</vt:lpstr>
      <vt:lpstr>Differential Methods: Concatenation</vt:lpstr>
      <vt:lpstr>Differential Methods: Hidden Vector</vt:lpstr>
      <vt:lpstr>Differential Methods: LM probability rerank</vt:lpstr>
      <vt:lpstr>Non-differential Methods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IT天空</dc:creator>
  <cp:lastModifiedBy>Lan Tian</cp:lastModifiedBy>
  <cp:revision>1831</cp:revision>
  <dcterms:created xsi:type="dcterms:W3CDTF">2017-09-05T08:52:00Z</dcterms:created>
  <dcterms:modified xsi:type="dcterms:W3CDTF">2022-01-13T03:47:06Z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2391422DA7CE4504A2E311E596F37857</vt:lpwstr>
  </property>
</Properties>
</file>