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73" r:id="rId5"/>
    <p:sldId id="258" r:id="rId6"/>
    <p:sldId id="260" r:id="rId7"/>
    <p:sldId id="261" r:id="rId8"/>
    <p:sldId id="274" r:id="rId9"/>
    <p:sldId id="263" r:id="rId10"/>
    <p:sldId id="264" r:id="rId11"/>
    <p:sldId id="262" r:id="rId12"/>
    <p:sldId id="265" r:id="rId13"/>
    <p:sldId id="267" r:id="rId14"/>
    <p:sldId id="269" r:id="rId15"/>
    <p:sldId id="271" r:id="rId16"/>
    <p:sldId id="270" r:id="rId17"/>
    <p:sldId id="276" r:id="rId18"/>
    <p:sldId id="277" r:id="rId19"/>
    <p:sldId id="278" r:id="rId20"/>
    <p:sldId id="275" r:id="rId21"/>
    <p:sldId id="280" r:id="rId22"/>
    <p:sldId id="281" r:id="rId23"/>
    <p:sldId id="282" r:id="rId24"/>
    <p:sldId id="279" r:id="rId25"/>
    <p:sldId id="290" r:id="rId26"/>
    <p:sldId id="284" r:id="rId27"/>
    <p:sldId id="285" r:id="rId28"/>
    <p:sldId id="287" r:id="rId29"/>
    <p:sldId id="286" r:id="rId30"/>
    <p:sldId id="288" r:id="rId31"/>
    <p:sldId id="289" r:id="rId32"/>
    <p:sldId id="291" r:id="rId33"/>
    <p:sldId id="29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28" autoAdjust="0"/>
  </p:normalViewPr>
  <p:slideViewPr>
    <p:cSldViewPr snapToGrid="0">
      <p:cViewPr>
        <p:scale>
          <a:sx n="75" d="100"/>
          <a:sy n="75" d="100"/>
        </p:scale>
        <p:origin x="946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65A6F-C395-4414-8421-54A94EE1A06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9591C-2B04-4C49-98B2-68319857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7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[ˌ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ædvəˈseəriəl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16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3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dds adversarial perturbations to word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minimizes the resultant adversarial loss around input samples. And then I will introduce</a:t>
            </a:r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some methods that p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roduce actual adversarial examples.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03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Different</a:t>
            </a:r>
            <a:r>
              <a:rPr lang="en-US" altLang="zh-CN" baseline="0" dirty="0" smtClean="0"/>
              <a:t> from BERT that only use an encoder, </a:t>
            </a:r>
            <a:r>
              <a:rPr lang="en-US" altLang="zh-CN" baseline="0" dirty="0" err="1" smtClean="0"/>
              <a:t>electra</a:t>
            </a:r>
            <a:r>
              <a:rPr lang="en-US" altLang="zh-CN" baseline="0" dirty="0" smtClean="0"/>
              <a:t> use a masked language model to replace the word in the sentence and use a discriminator to identity the replacement words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5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90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55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 will use the similar</a:t>
            </a:r>
            <a:r>
              <a:rPr lang="en-US" altLang="zh-CN" baseline="0" dirty="0" smtClean="0"/>
              <a:t> words to reconstruct the original words.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96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10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94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Contaminated [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kənˈtæmɪneɪtɪd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 [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pəˈræmɪtəz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Optimal [ˈ</a:t>
            </a:r>
            <a:r>
              <a:rPr lang="en-US" altLang="zh-CN" dirty="0" err="1" smtClean="0"/>
              <a:t>ɒptɪməl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7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 use the gradient of the loss with respect to delta to update delta and use</a:t>
            </a:r>
            <a:r>
              <a:rPr lang="en-US" altLang="zh-CN" baseline="0" dirty="0" smtClean="0"/>
              <a:t> delta to calculate the gradient. 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1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PGD use the gradient of the last step to update the parameter, while </a:t>
            </a:r>
            <a:r>
              <a:rPr lang="en-US" altLang="zh-CN" baseline="0" dirty="0" err="1" smtClean="0"/>
              <a:t>FreeLB</a:t>
            </a:r>
            <a:r>
              <a:rPr lang="en-US" altLang="zh-CN" baseline="0" dirty="0" smtClean="0"/>
              <a:t> accumulate gradient of </a:t>
            </a:r>
            <a:r>
              <a:rPr lang="en-US" altLang="zh-CN" baseline="0" dirty="0" err="1" smtClean="0"/>
              <a:t>parametes</a:t>
            </a:r>
            <a:r>
              <a:rPr lang="en-US" altLang="zh-CN" baseline="0" dirty="0" smtClean="0"/>
              <a:t> theta. This the main difference between </a:t>
            </a:r>
            <a:r>
              <a:rPr lang="en-US" altLang="zh-CN" baseline="0" dirty="0" err="1" smtClean="0"/>
              <a:t>FreeLB</a:t>
            </a:r>
            <a:r>
              <a:rPr lang="en-US" altLang="zh-CN" baseline="0" dirty="0" smtClean="0"/>
              <a:t> and PGD.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8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~ tilde  [ˈ</a:t>
            </a:r>
            <a:r>
              <a:rPr lang="en-US" altLang="zh-CN" dirty="0" err="1" smtClean="0"/>
              <a:t>tɪldə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1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4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Beside</a:t>
            </a:r>
            <a:r>
              <a:rPr lang="en-US" altLang="zh-CN" baseline="0" dirty="0" smtClean="0"/>
              <a:t> the delta, it has a eta represent the global perturbation.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80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such a constrain ball, less important words are less likely to be altered by adversarial perturbations. The overall perturbation is therefore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destructive to the original clean data while maintaining an adversarial effect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9591C-2B04-4C49-98B2-68319857D7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8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9EAA9-AF87-496B-9EBB-B1666CE0E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066D1-BE05-4082-8C7B-7D0E504E4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4C366-000E-4627-9FF9-B3C76E10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D308-C46D-4309-9758-8608462B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F4062-BA15-4B3D-9D4F-A622A879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1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D10D0-63C7-40C3-A153-EAB788C1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2B327-9A5C-41D3-A035-B4FFA304A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5BB62-E20C-4403-AB07-F9C73D4C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73677-8203-4F15-8644-C0990628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2C5EC-B120-482F-AE3B-3A9FBA73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4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1733C2-7A3A-443C-BA82-CE31D783C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E512E-AFE5-41A7-B00A-B7B14873B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1514D-3F57-4C72-ADA8-34B67F0C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5B8E9-FA91-4DFE-A4E8-37D2A459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F430F-D4D7-4E9F-AD30-CEDA1EDE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8499-88DF-4CCD-BC30-B8AA2317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9F459-3E67-4C46-8DC7-4EFCD769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C736B-758E-472D-BC14-17E71C0B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D56C9-EC8E-4C1A-B566-3BB8DAA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8007F-4011-4884-8EF9-ACEC7036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E24A9-6E11-4A99-AC78-ADC3CC30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7AA27-A645-4E0B-9B4D-D60788B7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BEE1E-3BCA-4109-887C-F1D3959A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C9CFE-4D2F-4C9E-905F-2C0A3CE2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3014A-5B6A-4D35-998B-56EA3450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1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EEBF9-E44F-4765-A112-0310EE3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AE88D-E29F-4782-978F-4D502C4FC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5A0A8-574B-4B73-AA33-C7658839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A1E89-44C0-4BB2-9219-A97A8FC1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29367-9503-4B4A-8D50-EDB1F9E5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8626-273B-430B-B6EC-A2C94EE3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29305-AB52-48DA-9240-633F3B44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CFF22-ADEE-401C-A774-109B065F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88A50-F6B8-42B0-A839-F1F7A4DC5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80F6E-9B3A-4721-81D8-68EE5AF00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E8E239-2866-4238-AED4-DDC7A5526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F99A90-2D0B-43E8-8328-FFC47B7E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B0DD0-860A-4145-A9F2-138C1E2E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7C14B-7017-4267-844E-ED843F82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13A05-1E76-4CD6-A1C2-87B2A537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61C493-A26D-4B63-8B8A-D92031D3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59B95-F12E-4032-8ECC-60B37D96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F524E3-E455-4AEF-908A-0B13EC5A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6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B127D-D74D-4CF0-A6DA-EC8F2F2E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87CD2D-6DBB-4641-92D4-2111FA80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6B8B4-1F3F-4A9C-8FC1-D5A7CC63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DE6E0-C10A-4213-ADAB-8580BAD3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8DC88-84CC-42F9-8F4D-336A2C03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F9A85-F4DB-403C-B950-7934A257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EB5E7-A805-4AAC-8A9E-2EDBE65A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F67C45-6FF8-4D9A-95F0-4A87909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0995B-14BB-4CF1-8A10-04F9BC87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1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A38C-F658-4AF8-BD14-F6898DDE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AFDBFF-ED43-4788-B80B-BF0CB584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C62B4-F24B-4E90-B6D1-CF692308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DD4D4-2F1A-4A4A-B6B0-B0933CDD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B652C-F2DB-4521-9347-4A6A0E6D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39195-4904-4BEF-B2D8-7D15D032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2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3ECE82-0650-4BE1-A50B-B92BDA53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483A5-17EF-4AF6-9C17-1B761C80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52D47-0774-4598-9BAF-89A3E91F6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F09C-2472-47D4-B9F5-F2018B6EE04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E3AF9-DC54-41A8-9CCC-053EE778E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04EC5-8181-4A19-9D9D-AB2CD01E8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1D4B-63A5-4CB8-81CE-FA705D5A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0228CD-A726-4CCD-8DAE-BBD316F4BEE9}"/>
              </a:ext>
            </a:extLst>
          </p:cNvPr>
          <p:cNvSpPr txBox="1"/>
          <p:nvPr/>
        </p:nvSpPr>
        <p:spPr>
          <a:xfrm>
            <a:off x="2055779" y="2245496"/>
            <a:ext cx="8080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for Pre-trained Models </a:t>
            </a:r>
          </a:p>
          <a:p>
            <a:pPr algn="ctr"/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 Wang</a:t>
            </a:r>
          </a:p>
        </p:txBody>
      </p:sp>
    </p:spTree>
    <p:extLst>
      <p:ext uri="{BB962C8B-B14F-4D97-AF65-F5344CB8AC3E}">
        <p14:creationId xmlns:p14="http://schemas.microsoft.com/office/powerpoint/2010/main" val="3905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AF53FC-AEC2-463C-AF72-31F267F29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15" y="1436253"/>
            <a:ext cx="10467194" cy="41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7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93AD64-93CE-4A8E-9772-E65D553BD48D}"/>
              </a:ext>
            </a:extLst>
          </p:cNvPr>
          <p:cNvSpPr/>
          <p:nvPr/>
        </p:nvSpPr>
        <p:spPr>
          <a:xfrm>
            <a:off x="877859" y="1597756"/>
            <a:ext cx="103542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leverages recently proposed “free” training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gradient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enrich the training data with diversified adversarial samples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extra cost than PGD-based adversarial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diversified adversarial training on large-scale state-of-the-art models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 are used for training.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9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EAE732-BF1C-49FA-B122-76C94677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1" y="1385247"/>
            <a:ext cx="10111258" cy="35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F8CA5-CA63-49C8-B8E0-FBFEA926323A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C777C9-8D52-4122-9CE6-4AA591064E3F}"/>
              </a:ext>
            </a:extLst>
          </p:cNvPr>
          <p:cNvSpPr txBox="1"/>
          <p:nvPr/>
        </p:nvSpPr>
        <p:spPr>
          <a:xfrm>
            <a:off x="914400" y="1490008"/>
            <a:ext cx="100389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limited data from the target task/domain and the extremely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complexity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pre-trained model,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aggressive fine-tuning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makes the adapted model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training data of the target task/domain and therefore does not generalize well to unseen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control the extremely high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Smoothness-inducing Adversarial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technique.</a:t>
            </a:r>
          </a:p>
        </p:txBody>
      </p:sp>
    </p:spTree>
    <p:extLst>
      <p:ext uri="{BB962C8B-B14F-4D97-AF65-F5344CB8AC3E}">
        <p14:creationId xmlns:p14="http://schemas.microsoft.com/office/powerpoint/2010/main" val="213691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Smoothness-inducing Adversarial Regularization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926" y="1653309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optimization for fine-tuning: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9" y="2346693"/>
            <a:ext cx="7461970" cy="15933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5730"/>
          <a:stretch/>
        </p:blipFill>
        <p:spPr>
          <a:xfrm>
            <a:off x="1339139" y="4165600"/>
            <a:ext cx="3642795" cy="5057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074" y="4767504"/>
            <a:ext cx="5343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Smoothness-inducing Adversarial Regularization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74" y="1641587"/>
            <a:ext cx="5987617" cy="981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536182" y="3078263"/>
                <a:ext cx="888243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minimizing the objective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encourage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smooth within the neighborhoods of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smoothness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inducing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is particularly helpful to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prevent overfitting and improve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generalization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a low resource target domain for a certain task.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82" y="3078263"/>
                <a:ext cx="8882436" cy="1569660"/>
              </a:xfrm>
              <a:prstGeom prst="rect">
                <a:avLst/>
              </a:prstGeom>
              <a:blipFill>
                <a:blip r:embed="rId4"/>
                <a:stretch>
                  <a:fillRect l="-1098" t="-3113" r="-1853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0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Smoothness-inducing Adversarial Regularization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74" y="1641587"/>
            <a:ext cx="5987617" cy="981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82446" y="2717928"/>
                <a:ext cx="91901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tasks,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(∙;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probability simplex,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 as the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symmetrized KL-divergence: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46" y="2717928"/>
                <a:ext cx="9190182" cy="830997"/>
              </a:xfrm>
              <a:prstGeom prst="rect">
                <a:avLst/>
              </a:prstGeom>
              <a:blipFill>
                <a:blip r:embed="rId3"/>
                <a:stretch>
                  <a:fillRect l="-99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628" t="16351" r="-628" b="-4342"/>
          <a:stretch/>
        </p:blipFill>
        <p:spPr>
          <a:xfrm>
            <a:off x="2729851" y="3865013"/>
            <a:ext cx="5886450" cy="561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82446" y="4648308"/>
                <a:ext cx="874683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tasks,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(∙;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 as the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squared loss: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46" y="4648308"/>
                <a:ext cx="8746837" cy="830997"/>
              </a:xfrm>
              <a:prstGeom prst="rect">
                <a:avLst/>
              </a:prstGeom>
              <a:blipFill>
                <a:blip r:embed="rId5"/>
                <a:stretch>
                  <a:fillRect l="-104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958864" y="5666254"/>
                <a:ext cx="32373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64" y="5666254"/>
                <a:ext cx="3237346" cy="369332"/>
              </a:xfrm>
              <a:prstGeom prst="rect">
                <a:avLst/>
              </a:prstGeom>
              <a:blipFill>
                <a:blip r:embed="rId6"/>
                <a:stretch>
                  <a:fillRect t="-166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4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92" y="1353849"/>
            <a:ext cx="106489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73" y="1292145"/>
            <a:ext cx="9145181" cy="52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8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93AD64-93CE-4A8E-9772-E65D553BD48D}"/>
              </a:ext>
            </a:extLst>
          </p:cNvPr>
          <p:cNvSpPr/>
          <p:nvPr/>
        </p:nvSpPr>
        <p:spPr>
          <a:xfrm>
            <a:off x="877859" y="1597756"/>
            <a:ext cx="10354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propose an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control the model complexity at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fine-tuning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adversarial example with the normal example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7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1604DA-EFCA-4D2C-8E77-0BC1FBF3E41D}"/>
              </a:ext>
            </a:extLst>
          </p:cNvPr>
          <p:cNvSpPr txBox="1"/>
          <p:nvPr/>
        </p:nvSpPr>
        <p:spPr>
          <a:xfrm>
            <a:off x="800615" y="291042"/>
            <a:ext cx="1011676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FreeLB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Enhanced Adversarial Training for Natural Language Understanding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SMART: Robust and Efficient Fine-Tuning for Pre-trained Natural Language Models through Principled Regularized Optimization (ACL 2020)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Adversarial Training with Token-Aware Perturbation for Natural Language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2004.14543)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Pre-training Text Encoders as Discriminators Rather Than Generators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(ICLR 2020)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Revisiting Pre-Trained Models for Chinese Natural Language Processing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2004.13922)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1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93" y="1831716"/>
            <a:ext cx="9855489" cy="28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3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F8CA5-CA63-49C8-B8E0-FBFEA926323A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0329" y="3693623"/>
            <a:ext cx="9477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introduce two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better adversarial samples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global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accumulated token perturbation;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iscrete token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ball.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0329" y="1464580"/>
            <a:ext cx="103708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pixels in images or signals in audios,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texts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 abundant </a:t>
            </a:r>
            <a:r>
              <a:rPr lang="fr-F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information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perturbations are less focused on certain tokens when randomly initialized within the batch processing. To tackle this problem,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the perturbations of discrete tokens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training process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5803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F8CA5-CA63-49C8-B8E0-FBFEA926323A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164" y="1191496"/>
            <a:ext cx="825730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global accumulated token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40540" y="2134022"/>
                <a:ext cx="1021541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global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accumulated perturbation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N is the vocabulary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of model embedding space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batch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perturbations are initialized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perturbation from the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accumulated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perturbation Z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After K steps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adversarial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forward pass, we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accumulate the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gradients calculated by the given data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global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accumulated perturbation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40" y="2134022"/>
                <a:ext cx="10215417" cy="2308324"/>
              </a:xfrm>
              <a:prstGeom prst="rect">
                <a:avLst/>
              </a:prstGeom>
              <a:blipFill>
                <a:blip r:embed="rId3"/>
                <a:stretch>
                  <a:fillRect l="-955" t="-21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748" y="5325818"/>
            <a:ext cx="7239000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t="22479"/>
          <a:stretch/>
        </p:blipFill>
        <p:spPr>
          <a:xfrm>
            <a:off x="5443373" y="4782206"/>
            <a:ext cx="1809750" cy="354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430" y="6044745"/>
            <a:ext cx="18383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F8CA5-CA63-49C8-B8E0-FBFEA926323A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164" y="1191496"/>
            <a:ext cx="825730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Ball of Discrete Tokens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98181" y="2190756"/>
                <a:ext cx="9744430" cy="1890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our core idea is to take the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nature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texts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consideration, we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 perturbations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tighter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token-level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 ball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instead of naive 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 ball.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add a token-level scaling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81" y="2190756"/>
                <a:ext cx="9744430" cy="1890582"/>
              </a:xfrm>
              <a:prstGeom prst="rect">
                <a:avLst/>
              </a:prstGeom>
              <a:blipFill>
                <a:blip r:embed="rId3"/>
                <a:stretch>
                  <a:fillRect l="-1001" t="-2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282261" y="4177465"/>
            <a:ext cx="8870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rewrite the normalization ball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as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61" y="4926067"/>
            <a:ext cx="5410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0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81" y="1872812"/>
            <a:ext cx="11458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4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0092" y="1520875"/>
            <a:ext cx="9509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PGD generate multi-step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high-level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robustness, but only use the last gradient.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FreeLB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gradient in K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TextAT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propose a global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accumulated token perturbation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 token-aware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22" y="1514968"/>
            <a:ext cx="90963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6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8F8CA5-CA63-49C8-B8E0-FBFEA926323A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228725"/>
            <a:ext cx="94773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4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18" y="863600"/>
            <a:ext cx="11571086" cy="50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4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1812607"/>
            <a:ext cx="102679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F8CA5-CA63-49C8-B8E0-FBFEA926323A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C777C9-8D52-4122-9CE6-4AA591064E3F}"/>
              </a:ext>
            </a:extLst>
          </p:cNvPr>
          <p:cNvSpPr txBox="1"/>
          <p:nvPr/>
        </p:nvSpPr>
        <p:spPr>
          <a:xfrm>
            <a:off x="914400" y="1490008"/>
            <a:ext cx="100389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method for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robust neural networks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During adversarial training,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mini-batches of training samples are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contaminated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adversarial perturbations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(alterations that are small and yet cause misclassification), and then used to update network parameters until the resulting model learns to resist such attacks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CV(Computer Vision), adversarial training can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robustness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usually leads to the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generalization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NLP,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both robustness and generalization.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5" y="3716883"/>
            <a:ext cx="10944225" cy="2628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8F8CA5-CA63-49C8-B8E0-FBFEA926323A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0092" y="1284363"/>
            <a:ext cx="10623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masking with [MASK] token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appears in the fine-tuning stage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to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similar words for the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masking purpose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similar word is obtained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Synonyms toolkit (</a:t>
            </a:r>
            <a:r>
              <a:rPr lang="en-US" altLang="zh-CN" sz="24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 and Hu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which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based on word2vec similarity calculations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N-gram is selected to mask,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similar words individually. In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 cases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when there is no similar word, we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degrade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random word replacement.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60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92" y="1451927"/>
            <a:ext cx="10322274" cy="42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77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0092" y="1520875"/>
            <a:ext cx="9509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both robustness and generalization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recent studies try to add adversarial training in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achieve better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Token-level adversarial training (including token-level perturbations and token-level word replacement) can benefit the NLU task.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920" y="2479040"/>
            <a:ext cx="500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and QA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0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F8CA5-CA63-49C8-B8E0-FBFEA926323A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0165" y="1463752"/>
            <a:ext cx="903019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Adds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perturbations to word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resultant adversarial loss around input samples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PGD,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FreeLB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SMART,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TextAT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 Natural Languages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Produce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ELECTRA,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MacBERT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4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E5C610-0249-4621-819A-C624F746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83" y="1757738"/>
            <a:ext cx="9603633" cy="24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3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1ED9854-EAC5-47B3-9F67-E02A3D2C6914}"/>
              </a:ext>
            </a:extLst>
          </p:cNvPr>
          <p:cNvGrpSpPr/>
          <p:nvPr/>
        </p:nvGrpSpPr>
        <p:grpSpPr>
          <a:xfrm>
            <a:off x="830092" y="1561074"/>
            <a:ext cx="10299775" cy="2362416"/>
            <a:chOff x="830092" y="1444342"/>
            <a:chExt cx="10299775" cy="236241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5539957-59E2-4C83-8365-B37E7C760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092" y="1444342"/>
              <a:ext cx="10299775" cy="236241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044981A-C8E4-4132-A556-B783B9B7E556}"/>
                </a:ext>
              </a:extLst>
            </p:cNvPr>
            <p:cNvSpPr/>
            <p:nvPr/>
          </p:nvSpPr>
          <p:spPr>
            <a:xfrm>
              <a:off x="2263302" y="3489127"/>
              <a:ext cx="8787319" cy="30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5A8880A-905A-4435-96F6-6574E4934EB3}"/>
              </a:ext>
            </a:extLst>
          </p:cNvPr>
          <p:cNvSpPr txBox="1"/>
          <p:nvPr/>
        </p:nvSpPr>
        <p:spPr>
          <a:xfrm>
            <a:off x="750847" y="4669277"/>
            <a:ext cx="1029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loss in input and decrease loss in parameter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6145" y="1413164"/>
            <a:ext cx="225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145" y="2259733"/>
            <a:ext cx="5019675" cy="8191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92" y="3340677"/>
            <a:ext cx="10620265" cy="2410897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8522711" y="4424218"/>
            <a:ext cx="27733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62747" y="4738255"/>
            <a:ext cx="7308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6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148DF8-DBF6-45D1-B299-2FA7B25D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92" y="1077241"/>
            <a:ext cx="9858091" cy="537868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2DE67F6-DE46-4F16-9B73-286D7B15E6D2}"/>
              </a:ext>
            </a:extLst>
          </p:cNvPr>
          <p:cNvSpPr/>
          <p:nvPr/>
        </p:nvSpPr>
        <p:spPr>
          <a:xfrm>
            <a:off x="2023353" y="3592749"/>
            <a:ext cx="6134911" cy="188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17D736-F13E-48CC-A856-DF28201802D9}"/>
              </a:ext>
            </a:extLst>
          </p:cNvPr>
          <p:cNvSpPr txBox="1"/>
          <p:nvPr/>
        </p:nvSpPr>
        <p:spPr>
          <a:xfrm>
            <a:off x="830092" y="402076"/>
            <a:ext cx="1003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013967-6B4A-4A22-9D22-03F0A84C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704975"/>
            <a:ext cx="11096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1188</Words>
  <Application>Microsoft Office PowerPoint</Application>
  <PresentationFormat>宽屏</PresentationFormat>
  <Paragraphs>121</Paragraphs>
  <Slides>33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thudongwang(王栋)</dc:creator>
  <cp:lastModifiedBy>kandorm</cp:lastModifiedBy>
  <cp:revision>177</cp:revision>
  <dcterms:created xsi:type="dcterms:W3CDTF">2020-09-16T05:57:42Z</dcterms:created>
  <dcterms:modified xsi:type="dcterms:W3CDTF">2020-09-16T21:01:04Z</dcterms:modified>
</cp:coreProperties>
</file>