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88" r:id="rId2"/>
    <p:sldId id="256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58" r:id="rId11"/>
    <p:sldId id="290" r:id="rId12"/>
    <p:sldId id="272" r:id="rId13"/>
    <p:sldId id="273" r:id="rId14"/>
    <p:sldId id="274" r:id="rId15"/>
    <p:sldId id="275" r:id="rId16"/>
    <p:sldId id="276" r:id="rId17"/>
    <p:sldId id="279" r:id="rId18"/>
    <p:sldId id="280" r:id="rId19"/>
    <p:sldId id="262" r:id="rId20"/>
    <p:sldId id="282" r:id="rId21"/>
    <p:sldId id="263" r:id="rId22"/>
    <p:sldId id="283" r:id="rId23"/>
    <p:sldId id="285" r:id="rId24"/>
    <p:sldId id="281" r:id="rId25"/>
    <p:sldId id="286" r:id="rId26"/>
    <p:sldId id="289" r:id="rId27"/>
    <p:sldId id="28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8"/>
    <p:restoredTop sz="93431"/>
  </p:normalViewPr>
  <p:slideViewPr>
    <p:cSldViewPr snapToGrid="0" snapToObjects="1">
      <p:cViewPr varScale="1">
        <p:scale>
          <a:sx n="104" d="100"/>
          <a:sy n="104" d="100"/>
        </p:scale>
        <p:origin x="1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490E-8563-0049-893F-14B865B819A6}" type="datetimeFigureOut">
              <a:rPr kumimoji="1" lang="zh-CN" altLang="en-US" smtClean="0"/>
              <a:t>2021/5/13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9ABDF-BABB-5744-82AC-BD60E76F62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434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[</a:t>
            </a:r>
            <a:r>
              <a:rPr kumimoji="1" lang="zh-CN" altLang="en" dirty="0"/>
              <a:t>读</a:t>
            </a:r>
            <a:r>
              <a:rPr kumimoji="1" lang="en" altLang="zh-CN" dirty="0"/>
              <a:t>]</a:t>
            </a:r>
          </a:p>
          <a:p>
            <a:r>
              <a:rPr kumimoji="1" lang="en" altLang="zh-CN" dirty="0"/>
              <a:t>﻿Initially, nodes correspond to the concepts in </a:t>
            </a:r>
            <a:r>
              <a:rPr kumimoji="1" lang="en" altLang="zh-CN" dirty="0" err="1"/>
              <a:t>Cx</a:t>
            </a:r>
            <a:r>
              <a:rPr kumimoji="1" lang="en" altLang="zh-CN" dirty="0"/>
              <a:t> are given a score of 1 while other unvisited nodes are assigned with 0.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zh-CN" altLang="en-US" dirty="0"/>
              <a:t>举例</a:t>
            </a:r>
            <a:r>
              <a:rPr kumimoji="1" lang="en-US" altLang="zh-CN" dirty="0"/>
              <a:t>] we use this node as an example, for each incoming </a:t>
            </a:r>
            <a:r>
              <a:rPr kumimoji="1" lang="en-US" altLang="zh-CN" dirty="0" err="1"/>
              <a:t>neigbor</a:t>
            </a:r>
            <a:r>
              <a:rPr kumimoji="1" lang="en-US" altLang="zh-CN" dirty="0"/>
              <a:t>, we use this neighbor score add the relevance score between this triple u r v and the context.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Because the node scores finally are the logits to generate concept distribution for the next word, so this score propagation should depend on the context.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[R] here is the </a:t>
            </a:r>
            <a:r>
              <a:rPr kumimoji="1" lang="en-US" altLang="zh-CN" dirty="0" err="1"/>
              <a:t>similairy</a:t>
            </a:r>
            <a:r>
              <a:rPr kumimoji="1" lang="en-US" altLang="zh-CN" dirty="0"/>
              <a:t> matrix to combine two different </a:t>
            </a:r>
            <a:r>
              <a:rPr kumimoji="1" lang="en-US" altLang="zh-CN" dirty="0" err="1"/>
              <a:t>dimention</a:t>
            </a:r>
            <a:r>
              <a:rPr kumimoji="1" lang="en-US" altLang="zh-CN" dirty="0"/>
              <a:t> vector into a scalar.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73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[1] </a:t>
            </a:r>
            <a:r>
              <a:rPr kumimoji="1" lang="zh-CN" altLang="en" dirty="0"/>
              <a:t>念</a:t>
            </a:r>
            <a:endParaRPr kumimoji="1" lang="en-US" altLang="zh-CN" dirty="0"/>
          </a:p>
          <a:p>
            <a:r>
              <a:rPr kumimoji="1" lang="en-US" altLang="zh-CN" dirty="0"/>
              <a:t>[2] The first line likelihood score</a:t>
            </a:r>
            <a:endParaRPr kumimoji="1" lang="en" altLang="zh-CN" dirty="0"/>
          </a:p>
          <a:p>
            <a:r>
              <a:rPr kumimoji="1" lang="en" altLang="zh-CN" dirty="0"/>
              <a:t>[3]﻿ The second line is given by the classifier, </a:t>
            </a:r>
          </a:p>
          <a:p>
            <a:r>
              <a:rPr kumimoji="1" lang="en" altLang="zh-CN" dirty="0"/>
              <a:t>y = 1:  means that the score indicating the generated response is predicted as the next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3720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[</a:t>
            </a:r>
            <a:r>
              <a:rPr kumimoji="1" lang="zh-CN" altLang="en" dirty="0"/>
              <a:t>念</a:t>
            </a:r>
            <a:r>
              <a:rPr kumimoji="1" lang="en" altLang="zh-CN" dirty="0"/>
              <a:t>]The model ..</a:t>
            </a:r>
          </a:p>
          <a:p>
            <a:r>
              <a:rPr kumimoji="1" lang="en" altLang="zh-CN" dirty="0"/>
              <a:t>[-]By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time, I think we have got some 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 about the receiver. Now I am 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gona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 about transmitter, and give relationship between them. 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[</a:t>
            </a:r>
            <a:r>
              <a:rPr kumimoji="1" lang="zh-CN" altLang="en" dirty="0"/>
              <a:t>念</a:t>
            </a:r>
            <a:r>
              <a:rPr kumimoji="1" lang="en" altLang="zh-CN" dirty="0"/>
              <a:t>]</a:t>
            </a:r>
            <a:r>
              <a:rPr kumimoji="1" lang="zh-CN" altLang="en-US" dirty="0"/>
              <a:t> </a:t>
            </a:r>
            <a:r>
              <a:rPr kumimoji="1" lang="en" altLang="zh-CN" dirty="0"/>
              <a:t>h: entire dialogue history up to n-</a:t>
            </a:r>
            <a:r>
              <a:rPr kumimoji="1" lang="en" altLang="zh-CN" dirty="0" err="1"/>
              <a:t>th</a:t>
            </a:r>
            <a:r>
              <a:rPr kumimoji="1" lang="en" altLang="zh-CN" dirty="0"/>
              <a:t> turn</a:t>
            </a:r>
          </a:p>
          <a:p>
            <a:r>
              <a:rPr kumimoji="1" lang="en-US" altLang="zh-CN" dirty="0"/>
              <a:t>[</a:t>
            </a:r>
            <a:r>
              <a:rPr kumimoji="1" lang="zh-CN" altLang="en-US" dirty="0"/>
              <a:t>念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[last] We just talk about it on last slide.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802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[SOS] I separate the slide title into two terms, and we explain them respectively.</a:t>
            </a:r>
          </a:p>
          <a:p>
            <a:r>
              <a:rPr kumimoji="1" lang="en" altLang="zh-CN" dirty="0"/>
              <a:t>[1]</a:t>
            </a:r>
            <a:r>
              <a:rPr kumimoji="1" lang="zh-CN" altLang="en-US" dirty="0"/>
              <a:t> 念</a:t>
            </a:r>
            <a:endParaRPr kumimoji="1" lang="en-US" altLang="zh-CN" dirty="0"/>
          </a:p>
          <a:p>
            <a:r>
              <a:rPr kumimoji="1" lang="en-US" altLang="zh-CN" dirty="0"/>
              <a:t>[2] </a:t>
            </a:r>
            <a:r>
              <a:rPr kumimoji="1" lang="zh-CN" altLang="en-US" dirty="0"/>
              <a:t>念 </a:t>
            </a:r>
            <a:r>
              <a:rPr kumimoji="1" lang="en-US" altLang="zh-CN" dirty="0"/>
              <a:t>Key elements to frame a RL problem. </a:t>
            </a:r>
          </a:p>
          <a:p>
            <a:r>
              <a:rPr kumimoji="1" lang="en-US" altLang="zh-CN" dirty="0"/>
              <a:t>[Note] B just a notation to indicate the current speaker, We can also use A C D.</a:t>
            </a:r>
          </a:p>
          <a:p>
            <a:r>
              <a:rPr kumimoji="1" lang="en-US" altLang="zh-CN" dirty="0"/>
              <a:t>[3] With the policy gradient and the log derivative trick, the theta is updated</a:t>
            </a:r>
          </a:p>
          <a:p>
            <a:r>
              <a:rPr kumimoji="1" lang="en-US" altLang="zh-CN" dirty="0"/>
              <a:t>[4] Now, the question how to shape the Reward Function?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652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念</a:t>
            </a:r>
            <a:r>
              <a:rPr kumimoji="1" lang="en-US" altLang="zh-CN" dirty="0"/>
              <a:t>】</a:t>
            </a:r>
          </a:p>
          <a:p>
            <a:r>
              <a:rPr kumimoji="1" lang="en-US" altLang="zh-CN" dirty="0"/>
              <a:t>【last】 I use the different font size to distinguish the efficiency according to the ablation study.</a:t>
            </a:r>
          </a:p>
          <a:p>
            <a:r>
              <a:rPr kumimoji="1" lang="en-US" altLang="zh-CN" dirty="0"/>
              <a:t>The third one is the most important thing. Let’s see more details.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7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[</a:t>
            </a:r>
            <a:r>
              <a:rPr kumimoji="1" lang="zh-CN" altLang="en-US" dirty="0"/>
              <a:t>念</a:t>
            </a:r>
            <a:r>
              <a:rPr kumimoji="1" lang="en-US" altLang="zh-CN" dirty="0"/>
              <a:t>] This reward is for what is a high quality conversation.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[example] Remember this example we have used in the motivation section.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Here we just give the formulation.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The persona perception score is this lower case r in the formulation.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/>
              <a:t>So in order to give an utterance a score, we need lookahead through the whole dialogue adding all PP scores together to assess the current utterance B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/>
              <a:t>[</a:t>
            </a:r>
            <a:r>
              <a:rPr kumimoji="1" lang="zh-CN" altLang="en-US" sz="1200" dirty="0"/>
              <a:t>念</a:t>
            </a:r>
            <a:r>
              <a:rPr kumimoji="1" lang="en-US" altLang="zh-CN" sz="1200" dirty="0"/>
              <a:t>]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/>
              <a:t>[</a:t>
            </a:r>
            <a:r>
              <a:rPr kumimoji="1" lang="zh-CN" altLang="en-US" sz="1200" dirty="0"/>
              <a:t>分析公式</a:t>
            </a:r>
            <a:r>
              <a:rPr kumimoji="1" lang="en-US" altLang="zh-CN" sz="1200" dirty="0"/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/>
              <a:t>[Now] So how to train the receiver to give the score?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206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[</a:t>
            </a:r>
            <a:r>
              <a:rPr kumimoji="1" lang="zh-CN" altLang="en-US" dirty="0"/>
              <a:t>念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[Negative] by negative sample I mean a random persona which is not consistent with the speaker.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[last]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962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[SOS]</a:t>
            </a:r>
          </a:p>
          <a:p>
            <a:r>
              <a:rPr kumimoji="1" lang="en-US" altLang="zh-CN" dirty="0"/>
              <a:t>[</a:t>
            </a:r>
            <a:r>
              <a:rPr kumimoji="1" lang="zh-CN" altLang="en-US" dirty="0"/>
              <a:t>介绍</a:t>
            </a:r>
            <a:r>
              <a:rPr kumimoji="1" lang="en-US" altLang="zh-CN" dirty="0"/>
              <a:t>]</a:t>
            </a:r>
            <a:endParaRPr kumimoji="1" lang="en" altLang="zh-CN" dirty="0"/>
          </a:p>
          <a:p>
            <a:r>
              <a:rPr kumimoji="1" lang="en" altLang="zh-CN" dirty="0"/>
              <a:t>﻿Receiver contains two different one for utterance and one persona respectively. So training receiver is to train these two encoders.  </a:t>
            </a:r>
          </a:p>
          <a:p>
            <a:endParaRPr kumimoji="1" lang="en" altLang="zh-CN" dirty="0"/>
          </a:p>
          <a:p>
            <a:r>
              <a:rPr kumimoji="1" lang="en" altLang="zh-CN" dirty="0"/>
              <a:t>They are initialized by BERT both encoders provide deep contextualized representations for each token. Then average all the word representations, to get a fixed dimensional vector for each sentence.</a:t>
            </a:r>
          </a:p>
          <a:p>
            <a:endParaRPr kumimoji="1" lang="en" altLang="zh-CN" dirty="0"/>
          </a:p>
          <a:p>
            <a:r>
              <a:rPr kumimoji="1" lang="en" altLang="zh-CN" dirty="0"/>
              <a:t>[However] … fine-grained means that each point in this matrix, that is we don’t know which utterance corresponds to which persona.</a:t>
            </a:r>
          </a:p>
          <a:p>
            <a:r>
              <a:rPr kumimoji="1" lang="en" altLang="zh-CN" dirty="0"/>
              <a:t>[The only]</a:t>
            </a:r>
            <a:r>
              <a:rPr kumimoji="1" lang="zh-CN" altLang="en-US" dirty="0"/>
              <a:t> 读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-US" altLang="zh-CN" dirty="0"/>
              <a:t>【</a:t>
            </a:r>
            <a:r>
              <a:rPr kumimoji="1" lang="en-US" altLang="zh-CN" dirty="0" err="1"/>
              <a:t>Loss】So</a:t>
            </a:r>
            <a:r>
              <a:rPr kumimoji="1" lang="en-US" altLang="zh-CN" dirty="0"/>
              <a:t> the author aggregate two matrix and designed a marginal loss to makes the left &gt; right</a:t>
            </a:r>
          </a:p>
          <a:p>
            <a:r>
              <a:rPr kumimoji="1" lang="en-US" altLang="zh-CN" dirty="0"/>
              <a:t>But another problem raises, if we simply use the average as the aggregation function, </a:t>
            </a:r>
            <a:r>
              <a:rPr kumimoji="1" lang="en" altLang="zh-CN" dirty="0"/>
              <a:t>every points in UA are maximized, including all those that should not be activated. Most time ﻿an utterance only relates to zero or one persona </a:t>
            </a:r>
            <a:r>
              <a:rPr kumimoji="1" lang="en" altLang="zh-CN" dirty="0" err="1"/>
              <a:t>sentence.So</a:t>
            </a:r>
            <a:r>
              <a:rPr kumimoji="1" lang="en" altLang="zh-CN" dirty="0"/>
              <a:t> the author uses two ways to solve this problem.</a:t>
            </a:r>
          </a:p>
          <a:p>
            <a:endParaRPr kumimoji="1" lang="en" altLang="zh-CN" dirty="0"/>
          </a:p>
          <a:p>
            <a:r>
              <a:rPr kumimoji="1" lang="en" altLang="zh-CN" dirty="0"/>
              <a:t>First, a regularization L1 is used to constrain the matrix making them sparse</a:t>
            </a:r>
          </a:p>
          <a:p>
            <a:r>
              <a:rPr kumimoji="1" lang="en" altLang="zh-CN" dirty="0"/>
              <a:t>Second, design a special aggregation function whose idea is similar to the </a:t>
            </a:r>
            <a:r>
              <a:rPr kumimoji="1" lang="en" altLang="zh-CN" dirty="0" err="1"/>
              <a:t>softmax</a:t>
            </a:r>
            <a:r>
              <a:rPr kumimoji="1" lang="en" altLang="zh-CN" dirty="0"/>
              <a:t>.</a:t>
            </a:r>
          </a:p>
          <a:p>
            <a:r>
              <a:rPr kumimoji="1" lang="en" altLang="zh-CN" dirty="0"/>
              <a:t>At the beginning </a:t>
            </a:r>
            <a:r>
              <a:rPr kumimoji="1" lang="en" altLang="zh-CN" dirty="0" err="1"/>
              <a:t>tha</a:t>
            </a:r>
            <a:r>
              <a:rPr kumimoji="1" lang="en" altLang="zh-CN" dirty="0"/>
              <a:t> temperature is large, so this function is just a average. Through the temperature decreases, ﻿the loss gradually focuses more on the point with the highest relevance score. </a:t>
            </a:r>
          </a:p>
          <a:p>
            <a:endParaRPr kumimoji="1" lang="en" altLang="zh-CN" dirty="0"/>
          </a:p>
          <a:p>
            <a:r>
              <a:rPr kumimoji="1" lang="en" altLang="zh-CN" dirty="0"/>
              <a:t>At last, in inference time, only the positive persona is </a:t>
            </a:r>
            <a:r>
              <a:rPr kumimoji="1" lang="en" altLang="zh-CN" dirty="0" err="1"/>
              <a:t>given,we</a:t>
            </a:r>
            <a:r>
              <a:rPr kumimoji="1" lang="en" altLang="zh-CN" dirty="0"/>
              <a:t> use the left matrix to give reward in the reinforcement fine-tuning.</a:t>
            </a:r>
          </a:p>
          <a:p>
            <a:endParaRPr kumimoji="1" lang="e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7048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﻿As observed, the approach outperforms almost all baselines and achieves new SOTA performance on ppl and F1, with highly competitive performance on Hits@1. </a:t>
            </a:r>
          </a:p>
          <a:p>
            <a:r>
              <a:rPr kumimoji="1" lang="en" altLang="zh-CN" dirty="0"/>
              <a:t>Both on two version of persona-chat dataset.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143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关于要分享的第一篇论文，做个说明。在之后的分享过程中我对原论文的 </a:t>
            </a:r>
            <a:r>
              <a:rPr kumimoji="1" lang="en-US" altLang="zh-CN" dirty="0"/>
              <a:t>title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 motivation </a:t>
            </a:r>
            <a:r>
              <a:rPr kumimoji="1" lang="zh-CN" altLang="en-US" dirty="0"/>
              <a:t>部分的表述进行了修改。原因是，论文一直强调他是从认知科学中借鉴过来的两个概念，一个是 </a:t>
            </a:r>
            <a:r>
              <a:rPr kumimoji="1" lang="en-US" altLang="zh-CN" dirty="0"/>
              <a:t>Impression</a:t>
            </a:r>
            <a:r>
              <a:rPr kumimoji="1" lang="zh-CN" altLang="en-US" dirty="0"/>
              <a:t> 一个是相互感知</a:t>
            </a:r>
            <a:r>
              <a:rPr kumimoji="1" lang="en-US" altLang="zh-CN" dirty="0"/>
              <a:t> mutual perception</a:t>
            </a:r>
            <a:r>
              <a:rPr kumimoji="1" lang="zh-CN" altLang="en-US" dirty="0"/>
              <a:t>。然而当我读完方法后发现作者有些过度包装</a:t>
            </a:r>
            <a:r>
              <a:rPr kumimoji="1" lang="en-US" altLang="zh-CN" dirty="0"/>
              <a:t> idea</a:t>
            </a:r>
            <a:r>
              <a:rPr kumimoji="1" lang="zh-CN" altLang="en-US" dirty="0"/>
              <a:t>，按照他的故事去看他的方法会非常牵强，产生干扰。所以我基于方法本身，把他的故事进行了修改，以便大家更好的理解。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zh-CN" altLang="en-US" dirty="0"/>
              <a:t>开场白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[</a:t>
            </a:r>
            <a:r>
              <a:rPr kumimoji="1" lang="zh-CN" altLang="en-US" dirty="0"/>
              <a:t>红色</a:t>
            </a:r>
            <a:r>
              <a:rPr kumimoji="1" lang="en-US" altLang="zh-CN" dirty="0"/>
              <a:t>] The red words, these two questions, are what I will focus on and give the answers in this lecture.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994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2010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关于要分享的第一篇论文，做个说明。在之后的分享过程中我对原论文的 </a:t>
            </a:r>
            <a:r>
              <a:rPr kumimoji="1" lang="en-US" altLang="zh-CN" dirty="0"/>
              <a:t>title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 motivation </a:t>
            </a:r>
            <a:r>
              <a:rPr kumimoji="1" lang="zh-CN" altLang="en-US" dirty="0"/>
              <a:t>部分的表述进行了修改。原因是，论文一直强调他是从认知科学中借鉴过来的两个概念，一个是 </a:t>
            </a:r>
            <a:r>
              <a:rPr kumimoji="1" lang="en-US" altLang="zh-CN" dirty="0"/>
              <a:t>Impression</a:t>
            </a:r>
            <a:r>
              <a:rPr kumimoji="1" lang="zh-CN" altLang="en-US" dirty="0"/>
              <a:t> 一个是相互感知</a:t>
            </a:r>
            <a:r>
              <a:rPr kumimoji="1" lang="en-US" altLang="zh-CN" dirty="0"/>
              <a:t> mutual perception</a:t>
            </a:r>
            <a:r>
              <a:rPr kumimoji="1" lang="zh-CN" altLang="en-US" dirty="0"/>
              <a:t>。然而当我读完方法后发现作者有些过度包装</a:t>
            </a:r>
            <a:r>
              <a:rPr kumimoji="1" lang="en-US" altLang="zh-CN" dirty="0"/>
              <a:t> idea</a:t>
            </a:r>
            <a:r>
              <a:rPr kumimoji="1" lang="zh-CN" altLang="en-US" dirty="0"/>
              <a:t>，按照他的故事去看他的方法会非常牵强，产生干扰。所以我基于方法本身，把他的故事进行了修改，以便大家更好的理解。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zh-CN" altLang="en-US" dirty="0"/>
              <a:t>开场白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[</a:t>
            </a:r>
            <a:r>
              <a:rPr kumimoji="1" lang="zh-CN" altLang="en-US" dirty="0"/>
              <a:t>红色</a:t>
            </a:r>
            <a:r>
              <a:rPr kumimoji="1" lang="en-US" altLang="zh-CN" dirty="0"/>
              <a:t>] The red words, these two questions, are what I will focus on and give the answers in this lecture.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1387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[</a:t>
            </a:r>
            <a:r>
              <a:rPr lang="zh-CN" altLang="en" dirty="0"/>
              <a:t>读</a:t>
            </a:r>
            <a:r>
              <a:rPr lang="en" altLang="zh-CN" dirty="0"/>
              <a:t>] </a:t>
            </a:r>
          </a:p>
          <a:p>
            <a:r>
              <a:rPr lang="en" altLang="zh-CN" dirty="0"/>
              <a:t>[e.g.]Existing method use template-based method to transform Commonsense triples into a readable natural language sentences, which are then used to fine-tune pretrained LMs, Use this way to inject commonsense into pre-trained models.</a:t>
            </a:r>
          </a:p>
          <a:p>
            <a:endParaRPr kumimoji="1" lang="en" altLang="zh-CN" dirty="0"/>
          </a:p>
          <a:p>
            <a:r>
              <a:rPr kumimoji="1" lang="en-US" altLang="zh-CN" dirty="0"/>
              <a:t>[red] I think the most important phrase “Multi-Hop Reasoning” is directly opposite to the phrase “individual triples”, and the author want to make full use of this structured knowledge in the generation task.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So what is the multi-hop reasoning, I give an example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4272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[</a:t>
            </a:r>
            <a:r>
              <a:rPr kumimoji="1" lang="zh-CN" altLang="en" dirty="0"/>
              <a:t>读</a:t>
            </a:r>
            <a:r>
              <a:rPr kumimoji="1" lang="en" altLang="zh-CN" dirty="0"/>
              <a:t>]</a:t>
            </a:r>
            <a:r>
              <a:rPr kumimoji="1" lang="zh-CN" altLang="en-US" dirty="0"/>
              <a:t> </a:t>
            </a:r>
            <a:r>
              <a:rPr kumimoji="1" lang="en" altLang="zh-CN" dirty="0"/>
              <a:t>﻿An example of using structural relational knowledge as commonsense grounding in story ending generation. </a:t>
            </a:r>
          </a:p>
          <a:p>
            <a:endParaRPr kumimoji="1" lang="en" altLang="zh-CN" dirty="0"/>
          </a:p>
          <a:p>
            <a:r>
              <a:rPr kumimoji="1" lang="en" altLang="zh-CN" dirty="0"/>
              <a:t>[] here model's input &amp; output</a:t>
            </a:r>
          </a:p>
          <a:p>
            <a:endParaRPr kumimoji="1" lang="en" altLang="zh-CN" dirty="0"/>
          </a:p>
          <a:p>
            <a:r>
              <a:rPr kumimoji="1" lang="en" altLang="zh-CN" dirty="0"/>
              <a:t>Blue nodes correspond to the concepts in the context, orange nodes correspond to those in generated text and green nodes are intermediate concepts that connect the evidence chain.</a:t>
            </a:r>
          </a:p>
          <a:p>
            <a:endParaRPr kumimoji="1" lang="en" altLang="zh-CN" dirty="0"/>
          </a:p>
          <a:p>
            <a:r>
              <a:rPr kumimoji="1" lang="en" altLang="zh-CN" dirty="0"/>
              <a:t>[</a:t>
            </a:r>
            <a:r>
              <a:rPr kumimoji="1" lang="en-US" altLang="zh-CN" dirty="0"/>
              <a:t>123</a:t>
            </a:r>
            <a:r>
              <a:rPr kumimoji="1" lang="en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So start from this node, end up with this orange node across 123. This is the structured knowledge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[last] Now let's go into the </a:t>
            </a:r>
            <a:r>
              <a:rPr kumimoji="1" lang="en-US" altLang="zh-CN" dirty="0" err="1"/>
              <a:t>methodologg</a:t>
            </a:r>
            <a:r>
              <a:rPr kumimoji="1" lang="en-US" altLang="zh-CN" dirty="0"/>
              <a:t> to figure out How to construct such a graph and what is the model architecture.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9818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[</a:t>
            </a:r>
            <a:r>
              <a:rPr kumimoji="1" lang="zh-CN" altLang="en-US" dirty="0"/>
              <a:t>左</a:t>
            </a:r>
            <a:r>
              <a:rPr kumimoji="1" lang="en-US" altLang="zh-CN" dirty="0"/>
              <a:t>] We want to model the probability of text give the context x and the graph G.</a:t>
            </a:r>
          </a:p>
          <a:p>
            <a:r>
              <a:rPr kumimoji="1" lang="en-US" altLang="zh-CN" dirty="0"/>
              <a:t>[G]</a:t>
            </a:r>
            <a:r>
              <a:rPr kumimoji="1" lang="zh-CN" altLang="en-US" dirty="0"/>
              <a:t> 念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zh-CN" altLang="en-US" dirty="0"/>
              <a:t>右</a:t>
            </a:r>
            <a:r>
              <a:rPr kumimoji="1" lang="en-US" altLang="zh-CN" dirty="0"/>
              <a:t>]</a:t>
            </a:r>
            <a:r>
              <a:rPr kumimoji="1" lang="en-US" altLang="zh-CN" dirty="0" err="1"/>
              <a:t>Cx</a:t>
            </a:r>
            <a:r>
              <a:rPr kumimoji="1" lang="en-US" altLang="zh-CN" dirty="0"/>
              <a:t> are the nodes directly extracted from the context text, using the pipeline of tokenization, some preprocess and concept matching. We end up with a collection of initial concept nodes.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[incoming degree]  ﻿Intuitively, this keeps salient concepts that are most commonly visited nodes and support information flow on the graph.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8307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[SOS] From a high-level picture, there are four modules involved. So first we see here, the output of the model is a next word prediction given the previous words, context x and the subgraph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【</a:t>
            </a:r>
            <a:r>
              <a:rPr kumimoji="1" lang="en-US" altLang="zh-CN" dirty="0" err="1"/>
              <a:t>a】First</a:t>
            </a:r>
            <a:r>
              <a:rPr kumimoji="1" lang="en-US" altLang="zh-CN" dirty="0"/>
              <a:t> module here is the context </a:t>
            </a:r>
            <a:r>
              <a:rPr kumimoji="1" lang="en-US" altLang="zh-CN" dirty="0" err="1"/>
              <a:t>modelingg</a:t>
            </a:r>
            <a:r>
              <a:rPr kumimoji="1" lang="en-US" altLang="zh-CN" dirty="0"/>
              <a:t> with pre-trained transformer decoder, GPT2. And we end up with the final hidden states of the last token as the context representation. used to generate the distribution over the vocabulary.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【</a:t>
            </a:r>
            <a:r>
              <a:rPr kumimoji="1" lang="en-US" altLang="zh-CN" dirty="0" err="1"/>
              <a:t>b】Second</a:t>
            </a:r>
            <a:r>
              <a:rPr kumimoji="1" lang="en-US" altLang="zh-CN" dirty="0"/>
              <a:t> module is the Graph modeling, noting that this is the sub-graph extracted from the context x, not the global one. And a GCN is used to encoding the graph.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We need to note that, use this node as example, both the neighbor node embedding with relation embedding (the edge </a:t>
            </a:r>
            <a:r>
              <a:rPr kumimoji="1" lang="en-US" altLang="zh-CN" dirty="0" err="1"/>
              <a:t>conncecting</a:t>
            </a:r>
            <a:r>
              <a:rPr kumimoji="1" lang="en-US" altLang="zh-CN" dirty="0"/>
              <a:t> them) are aggregate into this node hidden states of the next layer. So finally, we end up with a collection of node hidden states also a collection of relation hidden states, these are fed into the reasoning module.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【</a:t>
            </a:r>
            <a:r>
              <a:rPr kumimoji="1" lang="en-US" altLang="zh-CN" dirty="0" err="1"/>
              <a:t>c】here</a:t>
            </a:r>
            <a:r>
              <a:rPr kumimoji="1" lang="en-US" altLang="zh-CN" dirty="0"/>
              <a:t> is the most important part in this paper, reasoning module. we initialize each nodes in the </a:t>
            </a:r>
            <a:r>
              <a:rPr kumimoji="1" lang="en-US" altLang="zh-CN" dirty="0" err="1"/>
              <a:t>Cx</a:t>
            </a:r>
            <a:r>
              <a:rPr kumimoji="1" lang="en-US" altLang="zh-CN" dirty="0"/>
              <a:t> with a score, and use the graph and the context representation, to </a:t>
            </a:r>
            <a:r>
              <a:rPr kumimoji="1" lang="en-US" altLang="zh-CN" dirty="0" err="1"/>
              <a:t>propaggate</a:t>
            </a:r>
            <a:r>
              <a:rPr kumimoji="1" lang="en-US" altLang="zh-CN" dirty="0"/>
              <a:t> these scores to the whole sub-graph, we end up a collection of node scores, just think of it as the logits to generate distribution over the these nodes.</a:t>
            </a:r>
          </a:p>
          <a:p>
            <a:r>
              <a:rPr kumimoji="1" lang="en-US" altLang="zh-CN" dirty="0"/>
              <a:t>【</a:t>
            </a:r>
            <a:r>
              <a:rPr kumimoji="1" lang="en-US" altLang="zh-CN" dirty="0" err="1"/>
              <a:t>d】the</a:t>
            </a:r>
            <a:r>
              <a:rPr kumimoji="1" lang="en-US" altLang="zh-CN" dirty="0"/>
              <a:t> last one is the gate module </a:t>
            </a:r>
            <a:r>
              <a:rPr kumimoji="1" lang="en-US" altLang="zh-CN" dirty="0" err="1"/>
              <a:t>usd</a:t>
            </a:r>
            <a:r>
              <a:rPr kumimoji="1" lang="en-US" altLang="zh-CN" dirty="0"/>
              <a:t> to combine both two distribution to predict the next word.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 think a module a b d are easy to understand, we only go deep into the reasoning module.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454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[</a:t>
            </a:r>
            <a:r>
              <a:rPr kumimoji="1" lang="zh-CN" altLang="en" dirty="0"/>
              <a:t>读</a:t>
            </a:r>
            <a:r>
              <a:rPr kumimoji="1" lang="en" altLang="zh-CN" dirty="0"/>
              <a:t>]</a:t>
            </a:r>
          </a:p>
          <a:p>
            <a:r>
              <a:rPr kumimoji="1" lang="en" altLang="zh-CN" dirty="0"/>
              <a:t>﻿Initially, nodes correspond to the concepts in </a:t>
            </a:r>
            <a:r>
              <a:rPr kumimoji="1" lang="en" altLang="zh-CN" dirty="0" err="1"/>
              <a:t>Cx</a:t>
            </a:r>
            <a:r>
              <a:rPr kumimoji="1" lang="en" altLang="zh-CN" dirty="0"/>
              <a:t> are given a score of 1 while other unvisited nodes are assigned with 0.</a:t>
            </a:r>
          </a:p>
          <a:p>
            <a:r>
              <a:rPr kumimoji="1" lang="en-US" altLang="zh-CN" dirty="0"/>
              <a:t>[</a:t>
            </a:r>
            <a:r>
              <a:rPr kumimoji="1" lang="zh-CN" altLang="en-US" dirty="0"/>
              <a:t>读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[</a:t>
            </a:r>
            <a:r>
              <a:rPr kumimoji="1" lang="zh-CN" altLang="en-US" dirty="0"/>
              <a:t>举例</a:t>
            </a:r>
            <a:r>
              <a:rPr kumimoji="1" lang="en-US" altLang="zh-CN" dirty="0"/>
              <a:t>] we use this node as an example, for each incoming </a:t>
            </a:r>
            <a:r>
              <a:rPr kumimoji="1" lang="en-US" altLang="zh-CN" dirty="0" err="1"/>
              <a:t>neigbor</a:t>
            </a:r>
            <a:r>
              <a:rPr kumimoji="1" lang="en-US" altLang="zh-CN" dirty="0"/>
              <a:t>, we use this neighbor score add the relevance score between this triple u r v and the context.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Here is my understanding.</a:t>
            </a:r>
            <a:r>
              <a:rPr kumimoji="1" lang="zh-CN" altLang="en-US" dirty="0"/>
              <a:t>读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[R] concretely here is the bridge, </a:t>
            </a:r>
            <a:r>
              <a:rPr kumimoji="1" lang="en-US" altLang="zh-CN" dirty="0" err="1"/>
              <a:t>similairy</a:t>
            </a:r>
            <a:r>
              <a:rPr kumimoji="1" lang="en-US" altLang="zh-CN" dirty="0"/>
              <a:t> matrix to combine two different </a:t>
            </a:r>
            <a:r>
              <a:rPr kumimoji="1" lang="en-US" altLang="zh-CN" dirty="0" err="1"/>
              <a:t>dimention</a:t>
            </a:r>
            <a:r>
              <a:rPr kumimoji="1" lang="en-US" altLang="zh-CN" dirty="0"/>
              <a:t> vector into a scalar.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zh-CN" altLang="en-US" dirty="0"/>
              <a:t>读</a:t>
            </a:r>
            <a:r>
              <a:rPr kumimoji="1" lang="en-US" altLang="zh-CN" dirty="0"/>
              <a:t>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9272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[</a:t>
            </a:r>
            <a:r>
              <a:rPr kumimoji="1" lang="zh-CN" altLang="en" dirty="0"/>
              <a:t>读</a:t>
            </a:r>
            <a:r>
              <a:rPr kumimoji="1" lang="en" altLang="zh-CN" dirty="0"/>
              <a:t>]</a:t>
            </a:r>
          </a:p>
          <a:p>
            <a:r>
              <a:rPr kumimoji="1" lang="en" altLang="zh-CN" dirty="0"/>
              <a:t>﻿Initially, nodes correspond to the concepts in </a:t>
            </a:r>
            <a:r>
              <a:rPr kumimoji="1" lang="en" altLang="zh-CN" dirty="0" err="1"/>
              <a:t>Cx</a:t>
            </a:r>
            <a:r>
              <a:rPr kumimoji="1" lang="en" altLang="zh-CN" dirty="0"/>
              <a:t> are given a score of 1 while other unvisited nodes are assigned with 0.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zh-CN" altLang="en-US" dirty="0"/>
              <a:t>举例</a:t>
            </a:r>
            <a:r>
              <a:rPr kumimoji="1" lang="en-US" altLang="zh-CN" dirty="0"/>
              <a:t>] we use this node as an example, for each incoming </a:t>
            </a:r>
            <a:r>
              <a:rPr kumimoji="1" lang="en-US" altLang="zh-CN" dirty="0" err="1"/>
              <a:t>neigbor</a:t>
            </a:r>
            <a:r>
              <a:rPr kumimoji="1" lang="en-US" altLang="zh-CN" dirty="0"/>
              <a:t>, we use this neighbor score add the relevance score between this triple u r v and the context.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Because the node scores finally are the logits to generate concept distribution for the next word, so this score propagation should depend on the context.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[R] here is the </a:t>
            </a:r>
            <a:r>
              <a:rPr kumimoji="1" lang="en-US" altLang="zh-CN" dirty="0" err="1"/>
              <a:t>similairy</a:t>
            </a:r>
            <a:r>
              <a:rPr kumimoji="1" lang="en-US" altLang="zh-CN" dirty="0"/>
              <a:t> matrix to combine two different </a:t>
            </a:r>
            <a:r>
              <a:rPr kumimoji="1" lang="en-US" altLang="zh-CN" dirty="0" err="1"/>
              <a:t>dimention</a:t>
            </a:r>
            <a:r>
              <a:rPr kumimoji="1" lang="en-US" altLang="zh-CN" dirty="0"/>
              <a:t> vector into a scalar.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009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" altLang="zh-CN" dirty="0"/>
              <a:t>﻿The model outperforms all the baselines that utilize pre-trained language models or incorporate external commonsense knowledge in terms of all evaluation metrics indicating that incorporating rich structural information of commonsense knowledge graphs can enhance the overall generation quality.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1193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[</a:t>
            </a:r>
            <a:r>
              <a:rPr kumimoji="1" lang="zh-CN" altLang="en" dirty="0"/>
              <a:t>读</a:t>
            </a:r>
            <a:r>
              <a:rPr kumimoji="1" lang="en" altLang="zh-CN" dirty="0"/>
              <a:t>]</a:t>
            </a:r>
          </a:p>
          <a:p>
            <a:r>
              <a:rPr kumimoji="1" lang="en" altLang="zh-CN" dirty="0"/>
              <a:t>﻿Initially, nodes correspond to the concepts in </a:t>
            </a:r>
            <a:r>
              <a:rPr kumimoji="1" lang="en" altLang="zh-CN" dirty="0" err="1"/>
              <a:t>Cx</a:t>
            </a:r>
            <a:r>
              <a:rPr kumimoji="1" lang="en" altLang="zh-CN" dirty="0"/>
              <a:t> are given a score of 1 while other unvisited nodes are assigned with 0.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zh-CN" altLang="en-US" dirty="0"/>
              <a:t>举例</a:t>
            </a:r>
            <a:r>
              <a:rPr kumimoji="1" lang="en-US" altLang="zh-CN" dirty="0"/>
              <a:t>] we use this node as an example, for each incoming </a:t>
            </a:r>
            <a:r>
              <a:rPr kumimoji="1" lang="en-US" altLang="zh-CN" dirty="0" err="1"/>
              <a:t>neigbor</a:t>
            </a:r>
            <a:r>
              <a:rPr kumimoji="1" lang="en-US" altLang="zh-CN" dirty="0"/>
              <a:t>, we use this neighbor score add the relevance score between this triple u r v and the context.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Because the node scores finally are the logits to generate concept distribution for the next word, so this score propagation should depend on the context.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[R] here is the </a:t>
            </a:r>
            <a:r>
              <a:rPr kumimoji="1" lang="en-US" altLang="zh-CN" dirty="0" err="1"/>
              <a:t>similairy</a:t>
            </a:r>
            <a:r>
              <a:rPr kumimoji="1" lang="en-US" altLang="zh-CN" dirty="0"/>
              <a:t> matrix to combine two different </a:t>
            </a:r>
            <a:r>
              <a:rPr kumimoji="1" lang="en-US" altLang="zh-CN" dirty="0" err="1"/>
              <a:t>dimention</a:t>
            </a:r>
            <a:r>
              <a:rPr kumimoji="1" lang="en-US" altLang="zh-CN" dirty="0"/>
              <a:t> vector into a scalar.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6694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3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[</a:t>
            </a:r>
            <a:r>
              <a:rPr kumimoji="1" lang="zh-CN" altLang="en-US" dirty="0"/>
              <a:t>读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[In a multi turn dialog, we need to model the probability of an utterance given the persona information and the dialog history.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71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[</a:t>
            </a:r>
            <a:r>
              <a:rPr kumimoji="1" lang="zh-CN" altLang="en-US" dirty="0"/>
              <a:t>读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[Understanding] This understanding is the meaning of the most important concept in the title, so called "Persona Perception".</a:t>
            </a:r>
          </a:p>
          <a:p>
            <a:r>
              <a:rPr kumimoji="1" lang="en-US" altLang="zh-CN" dirty="0"/>
              <a:t>[</a:t>
            </a:r>
            <a:r>
              <a:rPr kumimoji="1" lang="zh-CN" altLang="en-US" dirty="0"/>
              <a:t>承上启下</a:t>
            </a:r>
            <a:r>
              <a:rPr kumimoji="1" lang="en-US" altLang="zh-CN" dirty="0"/>
              <a:t>] I give an example to illustrate it.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024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[</a:t>
            </a:r>
            <a:r>
              <a:rPr kumimoji="1" lang="zh-CN" altLang="en-US" dirty="0"/>
              <a:t>念</a:t>
            </a:r>
            <a:r>
              <a:rPr kumimoji="1" lang="en-US" altLang="zh-CN" dirty="0"/>
              <a:t>]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zh-CN" altLang="en-US" dirty="0"/>
              <a:t>图</a:t>
            </a:r>
            <a:r>
              <a:rPr kumimoji="1" lang="en-US" altLang="zh-CN" dirty="0"/>
              <a:t>]So look at here, we first encode persona sentence into a latent space, one sentence one vector. And then when A speak, this utterance will be also encoded into the sample space, also one sentence one vector.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[X]</a:t>
            </a:r>
            <a:r>
              <a:rPr kumimoji="1" lang="zh-CN" altLang="en-US" dirty="0"/>
              <a:t> 这里我插一句中文，这部分是作者虚拟出来的概念叫</a:t>
            </a:r>
            <a:r>
              <a:rPr kumimoji="1" lang="en-US" altLang="zh-CN" dirty="0"/>
              <a:t>impression</a:t>
            </a:r>
            <a:r>
              <a:rPr kumimoji="1" lang="zh-CN" altLang="en-US" dirty="0"/>
              <a:t>，在实现过程中根本不存在，是用来讲故事的。</a:t>
            </a:r>
            <a:r>
              <a:rPr kumimoji="1" lang="en-US" altLang="zh-CN" dirty="0"/>
              <a:t>So we just drop it, what we need to know is that this utterance is directly encoded into the same space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[Receiver] And this score is given by the Receiver model, I think the name Receiver is also confused so I must give a note that We need to think of it as a third-party one. By third-party I mean that is </a:t>
            </a:r>
            <a:r>
              <a:rPr kumimoji="1" lang="en-US" altLang="zh-CN" dirty="0" err="1"/>
              <a:t>doesnt</a:t>
            </a:r>
            <a:r>
              <a:rPr kumimoji="1" lang="en-US" altLang="zh-CN" dirty="0"/>
              <a:t> belong to any speakers, it just a function or a tool to give a score.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So even the negative persona also can be fed in, like here, we pair the utterance A with the Persona C. </a:t>
            </a:r>
            <a:r>
              <a:rPr kumimoji="1" lang="en-US" altLang="zh-CN" dirty="0" err="1"/>
              <a:t>Ofcourse</a:t>
            </a:r>
            <a:r>
              <a:rPr kumimoji="1" lang="en-US" altLang="zh-CN" dirty="0"/>
              <a:t> this score should be very low, but this is allowed.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788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[</a:t>
            </a:r>
            <a:r>
              <a:rPr kumimoji="1" lang="zh-CN" altLang="en-US" dirty="0"/>
              <a:t>念</a:t>
            </a:r>
            <a:r>
              <a:rPr kumimoji="1" lang="en-US" altLang="zh-CN" dirty="0"/>
              <a:t>]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[PP] Ok so how could we use this score.+ </a:t>
            </a:r>
            <a:r>
              <a:rPr kumimoji="1" lang="zh-CN" altLang="en-US" dirty="0"/>
              <a:t>念</a:t>
            </a:r>
            <a:endParaRPr kumimoji="1" lang="en-US" altLang="zh-CN" dirty="0"/>
          </a:p>
          <a:p>
            <a:r>
              <a:rPr kumimoji="1" lang="en-US" altLang="zh-CN" dirty="0"/>
              <a:t>[Example] Look at this example here, how do we evaluate this utterance? Obviously, the persona perception score must be low because it didn’t express any </a:t>
            </a:r>
            <a:r>
              <a:rPr kumimoji="1" lang="en-US" altLang="zh-CN" dirty="0" err="1"/>
              <a:t>perona</a:t>
            </a:r>
            <a:r>
              <a:rPr kumimoji="1" lang="en-US" altLang="zh-CN" dirty="0"/>
              <a:t> information of the speaker B. But actually, it should be encouraged, because if we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look at next response, we will find that B sacrifices his chance to express persona but it helps A to express A’s persona information. </a:t>
            </a:r>
          </a:p>
          <a:p>
            <a:r>
              <a:rPr kumimoji="1" lang="en-US" altLang="zh-CN" dirty="0"/>
              <a:t>[Assumption]</a:t>
            </a:r>
            <a:r>
              <a:rPr kumimoji="1" lang="zh-CN" altLang="en-US" dirty="0"/>
              <a:t> 念</a:t>
            </a:r>
            <a:endParaRPr kumimoji="1" lang="en-US" altLang="zh-CN" dirty="0"/>
          </a:p>
          <a:p>
            <a:r>
              <a:rPr kumimoji="1" lang="en-US" altLang="zh-CN" dirty="0"/>
              <a:t>[]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951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[</a:t>
            </a:r>
            <a:r>
              <a:rPr kumimoji="1" lang="zh-CN" altLang="en" dirty="0"/>
              <a:t>念</a:t>
            </a:r>
            <a:r>
              <a:rPr kumimoji="1" lang="en" altLang="zh-CN" dirty="0"/>
              <a:t>]The model ..</a:t>
            </a:r>
          </a:p>
          <a:p>
            <a:r>
              <a:rPr kumimoji="1" lang="en" altLang="zh-CN" dirty="0"/>
              <a:t>[-]By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time, I think we have got some 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 about the receiver. Now I am 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gona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 about transmitter, and give relationship between them. 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[</a:t>
            </a:r>
            <a:r>
              <a:rPr kumimoji="1" lang="zh-CN" altLang="en" dirty="0"/>
              <a:t>念</a:t>
            </a:r>
            <a:r>
              <a:rPr kumimoji="1" lang="en" altLang="zh-CN" dirty="0"/>
              <a:t>]</a:t>
            </a:r>
            <a:r>
              <a:rPr kumimoji="1" lang="zh-CN" altLang="en-US" dirty="0"/>
              <a:t> </a:t>
            </a:r>
            <a:r>
              <a:rPr kumimoji="1" lang="en" altLang="zh-CN" dirty="0"/>
              <a:t>h: entire dialogue history up to n-</a:t>
            </a:r>
            <a:r>
              <a:rPr kumimoji="1" lang="en" altLang="zh-CN" dirty="0" err="1"/>
              <a:t>th</a:t>
            </a:r>
            <a:r>
              <a:rPr kumimoji="1" lang="en" altLang="zh-CN" dirty="0"/>
              <a:t> turn</a:t>
            </a:r>
          </a:p>
          <a:p>
            <a:r>
              <a:rPr kumimoji="1" lang="en-US" altLang="zh-CN" dirty="0"/>
              <a:t>[</a:t>
            </a:r>
            <a:r>
              <a:rPr kumimoji="1" lang="zh-CN" altLang="en-US" dirty="0"/>
              <a:t>念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[last] We just talk about it on last slide.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770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[SOS] This is the overall architecture of Transmitter based on Transformer decoder.</a:t>
            </a:r>
          </a:p>
          <a:p>
            <a:r>
              <a:rPr kumimoji="1" lang="en" altLang="zh-CN" dirty="0"/>
              <a:t>[1] MLE</a:t>
            </a:r>
          </a:p>
          <a:p>
            <a:r>
              <a:rPr kumimoji="1" lang="en" altLang="zh-CN" dirty="0"/>
              <a:t>﻿[2] Apart from training Transmitter to generate responses, the author also train it to discriminate whether the response is the given context. </a:t>
            </a:r>
          </a:p>
          <a:p>
            <a:r>
              <a:rPr kumimoji="1" lang="en" altLang="zh-CN" dirty="0"/>
              <a:t>Concretely, the author append a special token to the tail. A binary classifier is built on top of this</a:t>
            </a:r>
            <a:r>
              <a:rPr kumimoji="1" lang="en-US" altLang="zh-CN" dirty="0"/>
              <a:t> token’s</a:t>
            </a:r>
            <a:r>
              <a:rPr kumimoji="1" lang="en" altLang="zh-CN" dirty="0"/>
              <a:t> final hidden states.</a:t>
            </a:r>
          </a:p>
          <a:p>
            <a:r>
              <a:rPr kumimoji="1" lang="en" altLang="zh-CN" dirty="0"/>
              <a:t>[3] I think this task is so important according the ablation study. If we drop it, there will be a big problem.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9ABDF-BABB-5744-82AC-BD60E76F629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61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DC5F2-94D1-204E-A284-59BB9A5F6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5F9ADC-87D4-4B43-8504-426BFCBB8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00D30-51D7-C041-A32F-F7B3E092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CCB-9919-2E4E-8532-1580154D82EB}" type="datetimeFigureOut">
              <a:rPr kumimoji="1" lang="zh-CN" altLang="en-US" smtClean="0"/>
              <a:t>2021/5/13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DD80D-6ABD-0C4E-AFF7-755ED75E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0C76D-401D-B246-9849-478BB3DC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9E62-E2CA-364F-A6BF-450B64696F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44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DC4C8-6CB4-BA43-AEAA-5C7E1FF9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4F2C92-264C-4246-BA2C-C344A84DD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87A8A-EB26-E648-B3B1-E483CFDA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CCB-9919-2E4E-8532-1580154D82EB}" type="datetimeFigureOut">
              <a:rPr kumimoji="1" lang="zh-CN" altLang="en-US" smtClean="0"/>
              <a:t>2021/5/13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4CC0D-4A30-1242-8085-AF031AD0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A1E34-A9F3-1241-8366-AB4B58EF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9E62-E2CA-364F-A6BF-450B64696F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78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AD3397-845F-8B4B-A4C1-E2C3D6EA3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00460C-78D8-454D-A12E-284294065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DEDF4-3FCD-ED43-9B69-0BD4DC8C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CCB-9919-2E4E-8532-1580154D82EB}" type="datetimeFigureOut">
              <a:rPr kumimoji="1" lang="zh-CN" altLang="en-US" smtClean="0"/>
              <a:t>2021/5/13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F832A-E723-F142-B32F-BD585149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02D34-A24E-654E-84B3-C8934A38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9E62-E2CA-364F-A6BF-450B64696F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428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FA087-957A-4145-943C-7DC0805F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73243-3AA5-AC46-9E46-9F05AFC8F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8831D-6109-3A42-97F5-3B939CCB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CCB-9919-2E4E-8532-1580154D82EB}" type="datetimeFigureOut">
              <a:rPr kumimoji="1" lang="zh-CN" altLang="en-US" smtClean="0"/>
              <a:t>2021/5/13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99D625-1C6B-5F46-90EC-12E47413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CC021-8F92-404D-AAD4-D786E2C6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9E62-E2CA-364F-A6BF-450B64696F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55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3D690-0C0F-494A-B755-BB5EA996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11FA6B-5DBA-2F47-BA4D-95D322D3E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42213-9B90-124E-AB4C-1DCB41AD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CCB-9919-2E4E-8532-1580154D82EB}" type="datetimeFigureOut">
              <a:rPr kumimoji="1" lang="zh-CN" altLang="en-US" smtClean="0"/>
              <a:t>2021/5/13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C050B-2D61-A54C-9FE1-22FC4624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483AD-D0C3-0F4A-9895-418ABE72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9E62-E2CA-364F-A6BF-450B64696F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64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4BC86-3DD4-FA4B-83C5-F66E236A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FBEB2-368A-5A47-8718-666CE1F6E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8B6286-353D-4B48-B8BD-A8899C778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3889DB-1721-4F4E-BA63-7042B6B1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CCB-9919-2E4E-8532-1580154D82EB}" type="datetimeFigureOut">
              <a:rPr kumimoji="1" lang="zh-CN" altLang="en-US" smtClean="0"/>
              <a:t>2021/5/13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B4C74-1E11-B947-AF5F-0EB3EC0F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026540-3F3B-8B40-A14B-7B3EF6F6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9E62-E2CA-364F-A6BF-450B64696F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3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AB687-FF88-924B-B81E-872C9D47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8F3230-58F8-F543-873D-3DBDDE5B8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F23AE3-27DC-9C48-B51C-5106D76F6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3EF1BF-E81F-1247-8119-D541E882F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259F0A-C1B4-034B-984D-5B8CAF91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477ADB-CF3C-D94E-A282-84176DA9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CCB-9919-2E4E-8532-1580154D82EB}" type="datetimeFigureOut">
              <a:rPr kumimoji="1" lang="zh-CN" altLang="en-US" smtClean="0"/>
              <a:t>2021/5/13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09DBBC-49AE-1643-9D31-8987F3A4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4972F6-4410-9E49-8A00-90831015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9E62-E2CA-364F-A6BF-450B64696F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104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ECD67-F263-AA4E-9ACE-40770C31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929D51-A389-FD4A-A2E4-CE74975B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CCB-9919-2E4E-8532-1580154D82EB}" type="datetimeFigureOut">
              <a:rPr kumimoji="1" lang="zh-CN" altLang="en-US" smtClean="0"/>
              <a:t>2021/5/13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0A5C57-1FE2-FD4A-84A1-CBB57C1D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ACB987-C022-EF4C-8EC3-E679E50D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9E62-E2CA-364F-A6BF-450B64696F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400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9D0C44-D885-8446-8CD6-350CC0C8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CCB-9919-2E4E-8532-1580154D82EB}" type="datetimeFigureOut">
              <a:rPr kumimoji="1" lang="zh-CN" altLang="en-US" smtClean="0"/>
              <a:t>2021/5/13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1829F0-212A-AE43-8D67-EDF50274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50BF81-E7DA-1243-A2BA-BBA83DFE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9E62-E2CA-364F-A6BF-450B64696F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98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26FB5-1869-D343-9AE2-6BB2D9D8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7A1A3-D478-5A44-B087-F9E0FB29B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286531-4016-3345-8019-6B2B73235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39E6D-B386-244E-8BC4-0DBF5F01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CCB-9919-2E4E-8532-1580154D82EB}" type="datetimeFigureOut">
              <a:rPr kumimoji="1" lang="zh-CN" altLang="en-US" smtClean="0"/>
              <a:t>2021/5/13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88F9C2-DF50-2648-A641-9294D785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155A7B-3EF3-6545-9C58-5D37D6A0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9E62-E2CA-364F-A6BF-450B64696F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200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CE4A9-2AEA-D64E-B033-5CCCB592D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67DCFA-99A5-8C41-9CF8-2584291E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AEE32-179C-F84F-9EB2-1D125C230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F1744E-13C1-1F43-BCD2-451376B8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CCB-9919-2E4E-8532-1580154D82EB}" type="datetimeFigureOut">
              <a:rPr kumimoji="1" lang="zh-CN" altLang="en-US" smtClean="0"/>
              <a:t>2021/5/13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67D64-6A76-C24C-B8E3-9DE08AA8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923774-A0B8-BD4C-B138-136495A2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9E62-E2CA-364F-A6BF-450B64696F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130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5A13C0-5346-4C45-8A65-35068187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DDA2B-1A43-1248-8212-7F94199E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22F8F-B487-AA4D-9D13-8E40BCD61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6FCCB-9919-2E4E-8532-1580154D82EB}" type="datetimeFigureOut">
              <a:rPr kumimoji="1" lang="zh-CN" altLang="en-US" smtClean="0"/>
              <a:t>2021/5/13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65C98-EBEA-A243-94F5-00F61583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6E3EC-3EDA-9241-B762-AE240A782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D9E62-E2CA-364F-A6BF-450B64696F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81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6193538-2DE1-9F48-B85B-D298234E7368}"/>
              </a:ext>
            </a:extLst>
          </p:cNvPr>
          <p:cNvSpPr txBox="1"/>
          <p:nvPr/>
        </p:nvSpPr>
        <p:spPr>
          <a:xfrm>
            <a:off x="3166534" y="1652150"/>
            <a:ext cx="5272597" cy="1336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6000" b="1" dirty="0"/>
              <a:t>Paper Reading</a:t>
            </a:r>
            <a:endParaRPr kumimoji="1" lang="zh-CN" altLang="en-US" sz="6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543D25-8E95-9644-8E58-0723FD68184C}"/>
              </a:ext>
            </a:extLst>
          </p:cNvPr>
          <p:cNvSpPr txBox="1"/>
          <p:nvPr/>
        </p:nvSpPr>
        <p:spPr>
          <a:xfrm>
            <a:off x="8788401" y="3773823"/>
            <a:ext cx="1548822" cy="672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800" b="1" dirty="0"/>
              <a:t>Chen Xu</a:t>
            </a:r>
            <a:endParaRPr kumimoji="1" lang="en-US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9868D5-51E4-DF48-9063-66E5E8A90881}"/>
              </a:ext>
            </a:extLst>
          </p:cNvPr>
          <p:cNvSpPr txBox="1"/>
          <p:nvPr/>
        </p:nvSpPr>
        <p:spPr>
          <a:xfrm>
            <a:off x="8878056" y="4376948"/>
            <a:ext cx="1452642" cy="59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400" dirty="0"/>
              <a:t>2021.5.13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3259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F7BF8E2-73D7-5D46-8569-D6256B652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12" y="3134260"/>
            <a:ext cx="6819218" cy="22674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E9A2A76-4CD5-3E46-AFEE-624CD6891D2B}"/>
              </a:ext>
            </a:extLst>
          </p:cNvPr>
          <p:cNvSpPr txBox="1"/>
          <p:nvPr/>
        </p:nvSpPr>
        <p:spPr>
          <a:xfrm>
            <a:off x="157112" y="-114180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200" b="1" dirty="0">
                <a:latin typeface="+mj-lt"/>
                <a:ea typeface="+mj-ea"/>
                <a:cs typeface="+mj-cs"/>
              </a:rPr>
              <a:t>﻿Supervised Dialogue Generation</a:t>
            </a:r>
            <a:endParaRPr kumimoji="1" lang="en-US" altLang="zh-CN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23BE15-8CD6-0043-B91F-39A2077DEC0C}"/>
              </a:ext>
            </a:extLst>
          </p:cNvPr>
          <p:cNvSpPr txBox="1"/>
          <p:nvPr/>
        </p:nvSpPr>
        <p:spPr>
          <a:xfrm>
            <a:off x="945910" y="1049929"/>
            <a:ext cx="10300179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400" dirty="0"/>
              <a:t>Inference time: </a:t>
            </a:r>
            <a:r>
              <a:rPr kumimoji="1" lang="en" altLang="zh-CN" sz="2400" u="sng" dirty="0"/>
              <a:t>beam search</a:t>
            </a:r>
            <a:r>
              <a:rPr kumimoji="1" lang="en" altLang="zh-CN" sz="2400" dirty="0"/>
              <a:t> is applied to store top-ranked response candidates and ﻿the classifier is also used to rank response candidates together.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443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CB01B8-3199-E14A-9E58-CA773E427D5F}"/>
              </a:ext>
            </a:extLst>
          </p:cNvPr>
          <p:cNvSpPr txBox="1"/>
          <p:nvPr/>
        </p:nvSpPr>
        <p:spPr>
          <a:xfrm>
            <a:off x="157112" y="38220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  <a:endParaRPr kumimoji="1" lang="en-US" altLang="zh-CN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06C2C8-9F1F-0646-83E6-8B38CC280145}"/>
              </a:ext>
            </a:extLst>
          </p:cNvPr>
          <p:cNvSpPr txBox="1"/>
          <p:nvPr/>
        </p:nvSpPr>
        <p:spPr>
          <a:xfrm>
            <a:off x="157112" y="1341650"/>
            <a:ext cx="11221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﻿The model comprises two components, </a:t>
            </a:r>
            <a:r>
              <a:rPr kumimoji="1" lang="en-US" altLang="zh-CN" sz="2400" u="sng" dirty="0"/>
              <a:t>Transmitter</a:t>
            </a:r>
            <a:r>
              <a:rPr kumimoji="1" lang="en-US" altLang="zh-CN" sz="2400" dirty="0"/>
              <a:t> and </a:t>
            </a:r>
            <a:r>
              <a:rPr kumimoji="1" lang="en-US" altLang="zh-CN" sz="2400" u="sng" dirty="0"/>
              <a:t>Receiver</a:t>
            </a:r>
            <a:endParaRPr kumimoji="1" lang="en-US" altLang="zh-CN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23792E-148C-6E4A-BD0B-AD4E6CF60102}"/>
              </a:ext>
            </a:extLst>
          </p:cNvPr>
          <p:cNvSpPr/>
          <p:nvPr/>
        </p:nvSpPr>
        <p:spPr>
          <a:xfrm>
            <a:off x="647064" y="2065664"/>
            <a:ext cx="10241280" cy="114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﻿</a:t>
            </a:r>
            <a:r>
              <a:rPr lang="zh-CN" altLang="en-US" sz="2400" b="1" u="sng" dirty="0">
                <a:solidFill>
                  <a:srgbClr val="FF0000"/>
                </a:solidFill>
              </a:rPr>
              <a:t>Transmitter</a:t>
            </a:r>
            <a:r>
              <a:rPr lang="zh-CN" altLang="en-US" sz="2400" dirty="0"/>
              <a:t> generates</a:t>
            </a:r>
            <a:r>
              <a:rPr lang="en-US" altLang="zh-CN" sz="2400" dirty="0"/>
              <a:t>        </a:t>
            </a:r>
            <a:r>
              <a:rPr lang="zh-CN" altLang="en-US" sz="2400" dirty="0"/>
              <a:t>according to the distribution </a:t>
            </a:r>
            <a:r>
              <a:rPr lang="en-US" altLang="zh-CN" sz="2400" dirty="0"/>
              <a:t>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The same process applies to     </a:t>
            </a:r>
            <a:r>
              <a:rPr lang="zh-CN" altLang="en-US" sz="2400" dirty="0"/>
              <a:t> keeping the conversation flowing. </a:t>
            </a:r>
          </a:p>
        </p:txBody>
      </p:sp>
      <p:pic>
        <p:nvPicPr>
          <p:cNvPr id="5" name="图片 4" descr="文本&#10;&#10;低可信度描述已自动生成">
            <a:extLst>
              <a:ext uri="{FF2B5EF4-FFF2-40B4-BE49-F238E27FC236}">
                <a16:creationId xmlns:a16="http://schemas.microsoft.com/office/drawing/2014/main" id="{D01C39C1-F121-034A-9F73-85C74BAD0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60" y="2199415"/>
            <a:ext cx="533399" cy="468745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C5369079-C110-014F-97C6-BEBA0F794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582" y="2183491"/>
            <a:ext cx="2173272" cy="4687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E7BF49-D3DD-D94D-9E28-35AA47545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3740" y="2835800"/>
            <a:ext cx="279400" cy="2921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C7680B7-E7D0-8A48-8DE6-3273A8AA7FF2}"/>
              </a:ext>
            </a:extLst>
          </p:cNvPr>
          <p:cNvSpPr txBox="1"/>
          <p:nvPr/>
        </p:nvSpPr>
        <p:spPr>
          <a:xfrm>
            <a:off x="1247588" y="3472044"/>
            <a:ext cx="11221184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/>
              <a:t>How to train the transmitter: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/>
              <a:t>Supervised Dialogue Generation: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/>
              <a:t>RL Fine-tuning where </a:t>
            </a:r>
            <a:r>
              <a:rPr kumimoji="1" lang="en-US" altLang="zh-CN" sz="2400" b="1" u="sng" dirty="0"/>
              <a:t>persona perception reward </a:t>
            </a:r>
            <a:r>
              <a:rPr kumimoji="1" lang="en-US" altLang="zh-CN" sz="2400" dirty="0"/>
              <a:t>is given by the </a:t>
            </a:r>
            <a:r>
              <a:rPr kumimoji="1" lang="en-US" altLang="zh-CN" sz="2400" b="1" u="sng" dirty="0">
                <a:solidFill>
                  <a:srgbClr val="FF0000"/>
                </a:solidFill>
              </a:rPr>
              <a:t>Receiver</a:t>
            </a:r>
          </a:p>
        </p:txBody>
      </p:sp>
      <p:pic>
        <p:nvPicPr>
          <p:cNvPr id="12" name="图片 11" descr="图片包含 形状&#10;&#10;描述已自动生成">
            <a:extLst>
              <a:ext uri="{FF2B5EF4-FFF2-40B4-BE49-F238E27FC236}">
                <a16:creationId xmlns:a16="http://schemas.microsoft.com/office/drawing/2014/main" id="{C79C235A-B44A-2A42-BC97-EA4C9642A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41702"/>
            <a:ext cx="1001123" cy="678180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BABB2C8F-0AC0-C74B-8731-7916E000A1B3}"/>
              </a:ext>
            </a:extLst>
          </p:cNvPr>
          <p:cNvSpPr/>
          <p:nvPr/>
        </p:nvSpPr>
        <p:spPr>
          <a:xfrm>
            <a:off x="647064" y="4789157"/>
            <a:ext cx="534344" cy="310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28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9A2A76-4CD5-3E46-AFEE-624CD6891D2B}"/>
              </a:ext>
            </a:extLst>
          </p:cNvPr>
          <p:cNvSpPr txBox="1"/>
          <p:nvPr/>
        </p:nvSpPr>
        <p:spPr>
          <a:xfrm>
            <a:off x="157112" y="-114180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200" b="1" dirty="0">
                <a:latin typeface="+mj-lt"/>
                <a:ea typeface="+mj-ea"/>
                <a:cs typeface="+mj-cs"/>
              </a:rPr>
              <a:t>﻿Self-play RL Fine-tuning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23BE15-8CD6-0043-B91F-39A2077DEC0C}"/>
              </a:ext>
            </a:extLst>
          </p:cNvPr>
          <p:cNvSpPr txBox="1"/>
          <p:nvPr/>
        </p:nvSpPr>
        <p:spPr>
          <a:xfrm>
            <a:off x="945910" y="1049929"/>
            <a:ext cx="10300179" cy="497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400" b="1" dirty="0"/>
              <a:t>Self-play</a:t>
            </a:r>
            <a:r>
              <a:rPr kumimoji="1" lang="en" altLang="zh-CN" sz="2400" dirty="0"/>
              <a:t>: ﻿two Transmitters communicate with each other for several turns. One Transmitter serves as a user with the </a:t>
            </a:r>
            <a:r>
              <a:rPr kumimoji="1" lang="en" altLang="zh-CN" sz="2400" dirty="0">
                <a:solidFill>
                  <a:srgbClr val="FF0000"/>
                </a:solidFill>
              </a:rPr>
              <a:t>parameters frozen</a:t>
            </a:r>
            <a:r>
              <a:rPr kumimoji="1" lang="en" altLang="zh-CN" sz="2400" dirty="0"/>
              <a:t>, while the other is a </a:t>
            </a:r>
            <a:r>
              <a:rPr kumimoji="1" lang="en" altLang="zh-CN" sz="2400" dirty="0">
                <a:solidFill>
                  <a:srgbClr val="FF0000"/>
                </a:solidFill>
              </a:rPr>
              <a:t>learnable</a:t>
            </a:r>
            <a:r>
              <a:rPr kumimoji="1" lang="en" altLang="zh-CN" sz="2400" dirty="0"/>
              <a:t> agent, </a:t>
            </a:r>
            <a:r>
              <a:rPr kumimoji="1" lang="el-GR" altLang="zh-CN" sz="2400" dirty="0"/>
              <a:t>θ, </a:t>
            </a:r>
            <a:r>
              <a:rPr kumimoji="1" lang="en" altLang="zh-CN" sz="2400" dirty="0"/>
              <a:t>is fine-tuned during the self-play.</a:t>
            </a:r>
          </a:p>
          <a:p>
            <a:pPr>
              <a:lnSpc>
                <a:spcPct val="150000"/>
              </a:lnSpc>
            </a:pPr>
            <a:endParaRPr kumimoji="1" lang="en" altLang="zh-CN" sz="2400" u="sng" dirty="0"/>
          </a:p>
          <a:p>
            <a:pPr>
              <a:lnSpc>
                <a:spcPct val="150000"/>
              </a:lnSpc>
            </a:pPr>
            <a:r>
              <a:rPr kumimoji="1" lang="en" altLang="zh-CN" sz="2400" b="1" dirty="0"/>
              <a:t>RL Fine-tuning:</a:t>
            </a:r>
            <a:endParaRPr kumimoji="1" lang="en-US" altLang="zh-CN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u="sng" dirty="0"/>
              <a:t>State: </a:t>
            </a:r>
            <a:r>
              <a:rPr kumimoji="1" lang="zh-CN" altLang="en-US" sz="2400" u="sng" dirty="0"/>
              <a:t> </a:t>
            </a:r>
            <a:endParaRPr kumimoji="1" lang="en-US" altLang="zh-CN" sz="2400" u="sng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u="sng" dirty="0"/>
              <a:t>Action:</a:t>
            </a:r>
            <a:r>
              <a:rPr kumimoji="1" lang="zh-CN" altLang="en-US" sz="2400" u="sng" dirty="0"/>
              <a:t>     </a:t>
            </a:r>
            <a:endParaRPr kumimoji="1" lang="en-US" altLang="zh-CN" sz="2400" u="sng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u="sng" dirty="0"/>
              <a:t>Policy: </a:t>
            </a:r>
            <a:endParaRPr kumimoji="1" lang="en" altLang="zh-CN" sz="2400" u="sng" dirty="0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562464E1-252C-6F47-98A3-CCA27F075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668" y="4038402"/>
            <a:ext cx="2350529" cy="476251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937092B8-E8C1-B04B-89C1-DA33A756A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49" y="4771824"/>
            <a:ext cx="555625" cy="476250"/>
          </a:xfrm>
          <a:prstGeom prst="rect">
            <a:avLst/>
          </a:pr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54FD0554-425E-3D4D-BDB1-8AC14E3AE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749" y="5505245"/>
            <a:ext cx="1385452" cy="476249"/>
          </a:xfrm>
          <a:prstGeom prst="rect">
            <a:avLst/>
          </a:prstGeom>
        </p:spPr>
      </p:pic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7FC22283-C20A-B248-A55C-57B7599E6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645" y="3843925"/>
            <a:ext cx="4858732" cy="73508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5C70EB-293A-0F44-AC3E-47CDC9BF09CD}"/>
              </a:ext>
            </a:extLst>
          </p:cNvPr>
          <p:cNvSpPr txBox="1"/>
          <p:nvPr/>
        </p:nvSpPr>
        <p:spPr>
          <a:xfrm>
            <a:off x="5832317" y="4918291"/>
            <a:ext cx="4413388" cy="59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400" dirty="0"/>
              <a:t>How to shape the Reward       ?</a:t>
            </a:r>
            <a:endParaRPr kumimoji="1" lang="zh-CN" altLang="en-US" sz="2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CF151BD-AD18-4348-A909-A227BDE33F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0373" y="4849272"/>
            <a:ext cx="419756" cy="79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9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CB01B8-3199-E14A-9E58-CA773E427D5F}"/>
              </a:ext>
            </a:extLst>
          </p:cNvPr>
          <p:cNvSpPr txBox="1"/>
          <p:nvPr/>
        </p:nvSpPr>
        <p:spPr>
          <a:xfrm>
            <a:off x="157112" y="38220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3600" b="1" dirty="0">
                <a:latin typeface="+mj-lt"/>
                <a:ea typeface="+mj-ea"/>
                <a:cs typeface="+mj-cs"/>
              </a:rPr>
              <a:t>Reward Shaping(RS)</a:t>
            </a:r>
            <a:endParaRPr kumimoji="1" lang="en-US" altLang="zh-CN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" name="图片 21" descr="表格&#10;&#10;描述已自动生成">
            <a:extLst>
              <a:ext uri="{FF2B5EF4-FFF2-40B4-BE49-F238E27FC236}">
                <a16:creationId xmlns:a16="http://schemas.microsoft.com/office/drawing/2014/main" id="{25C3D2BF-FDB8-0348-8F94-12E550025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484" y="3646523"/>
            <a:ext cx="6723475" cy="289604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CF293F87-6EA7-4946-A2BD-1C01AB432D0B}"/>
              </a:ext>
            </a:extLst>
          </p:cNvPr>
          <p:cNvSpPr/>
          <p:nvPr/>
        </p:nvSpPr>
        <p:spPr>
          <a:xfrm>
            <a:off x="2902226" y="5413584"/>
            <a:ext cx="6397993" cy="1128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5353C2-E6E2-9944-BAF1-666DBDAB67D9}"/>
              </a:ext>
            </a:extLst>
          </p:cNvPr>
          <p:cNvSpPr txBox="1"/>
          <p:nvPr/>
        </p:nvSpPr>
        <p:spPr>
          <a:xfrm>
            <a:off x="1996897" y="1444416"/>
            <a:ext cx="7056740" cy="589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400" dirty="0"/>
              <a:t>﻿</a:t>
            </a:r>
            <a:r>
              <a:rPr kumimoji="1" lang="en" altLang="zh-CN" sz="2400" b="1" u="sng" dirty="0"/>
              <a:t>RS.1 Language Style﻿</a:t>
            </a:r>
            <a:r>
              <a:rPr kumimoji="1" lang="en" altLang="zh-CN" sz="2400" dirty="0"/>
              <a:t>: evaluated by a pretrained </a:t>
            </a:r>
            <a:r>
              <a:rPr kumimoji="1" lang="en" altLang="zh-CN" sz="2400" b="1" dirty="0"/>
              <a:t>LM</a:t>
            </a:r>
            <a:endParaRPr kumimoji="1"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45A2AC-B885-2647-8306-F4F3930F64D1}"/>
              </a:ext>
            </a:extLst>
          </p:cNvPr>
          <p:cNvSpPr txBox="1"/>
          <p:nvPr/>
        </p:nvSpPr>
        <p:spPr>
          <a:xfrm>
            <a:off x="1378225" y="2020251"/>
            <a:ext cx="8749511" cy="672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400" dirty="0"/>
              <a:t>﻿</a:t>
            </a:r>
            <a:r>
              <a:rPr kumimoji="1" lang="en" altLang="zh-CN" sz="2800" b="1" u="sng" dirty="0"/>
              <a:t>RS.2 Discourse Coherence</a:t>
            </a:r>
            <a:r>
              <a:rPr kumimoji="1" lang="en" altLang="zh-CN" sz="2800" dirty="0"/>
              <a:t>: evaluated by the </a:t>
            </a:r>
            <a:r>
              <a:rPr kumimoji="1" lang="en" altLang="zh-CN" sz="2800" b="1" dirty="0"/>
              <a:t>Classifier</a:t>
            </a:r>
            <a:r>
              <a:rPr kumimoji="1" lang="en" altLang="zh-CN" sz="2400" dirty="0"/>
              <a:t>.</a:t>
            </a:r>
            <a:endParaRPr kumimoji="1"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0A22CDA-28AB-3549-BD8B-BA4F0BD69D8A}"/>
              </a:ext>
            </a:extLst>
          </p:cNvPr>
          <p:cNvSpPr txBox="1"/>
          <p:nvPr/>
        </p:nvSpPr>
        <p:spPr>
          <a:xfrm>
            <a:off x="950365" y="2693192"/>
            <a:ext cx="9608721" cy="75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3200" dirty="0"/>
              <a:t>﻿</a:t>
            </a:r>
            <a:r>
              <a:rPr kumimoji="1" lang="en" altLang="zh-CN" sz="3200" b="1" u="sng" dirty="0">
                <a:solidFill>
                  <a:srgbClr val="FF0000"/>
                </a:solidFill>
              </a:rPr>
              <a:t>RS.3 Persona Perception</a:t>
            </a:r>
            <a:r>
              <a:rPr kumimoji="1" lang="en" altLang="zh-CN" sz="3200" dirty="0"/>
              <a:t>: evaluated by the </a:t>
            </a:r>
            <a:r>
              <a:rPr kumimoji="1" lang="en" altLang="zh-CN" sz="3200" b="1" dirty="0"/>
              <a:t>Receiver</a:t>
            </a:r>
            <a:r>
              <a:rPr kumimoji="1" lang="en" altLang="zh-CN" sz="3200" dirty="0"/>
              <a:t>.</a:t>
            </a:r>
            <a:endParaRPr kumimoji="1" lang="zh-CN" altLang="en-US" sz="3200" dirty="0"/>
          </a:p>
        </p:txBody>
      </p:sp>
      <p:pic>
        <p:nvPicPr>
          <p:cNvPr id="5" name="图片 4" descr="钟表的特写&#10;&#10;低可信度描述已自动生成">
            <a:extLst>
              <a:ext uri="{FF2B5EF4-FFF2-40B4-BE49-F238E27FC236}">
                <a16:creationId xmlns:a16="http://schemas.microsoft.com/office/drawing/2014/main" id="{4E9C3238-297D-8246-9CC1-6A79363FA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584" y="956037"/>
            <a:ext cx="4469018" cy="67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9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CB01B8-3199-E14A-9E58-CA773E427D5F}"/>
              </a:ext>
            </a:extLst>
          </p:cNvPr>
          <p:cNvSpPr txBox="1"/>
          <p:nvPr/>
        </p:nvSpPr>
        <p:spPr>
          <a:xfrm>
            <a:off x="157112" y="38220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RS.3 Persona Perception</a:t>
            </a:r>
            <a:endParaRPr kumimoji="1" lang="en-US" altLang="zh-CN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DC245D6-0569-CC4C-90A0-EA155F13CD40}"/>
              </a:ext>
            </a:extLst>
          </p:cNvPr>
          <p:cNvSpPr txBox="1"/>
          <p:nvPr/>
        </p:nvSpPr>
        <p:spPr>
          <a:xfrm>
            <a:off x="345366" y="1127790"/>
            <a:ext cx="1122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﻿Used to capture the assumption that: A high-quality chit-chat conversation should let </a:t>
            </a:r>
            <a:r>
              <a:rPr kumimoji="1" lang="en-US" altLang="zh-CN" sz="2000" dirty="0">
                <a:solidFill>
                  <a:srgbClr val="FF0000"/>
                </a:solidFill>
              </a:rPr>
              <a:t>both</a:t>
            </a:r>
            <a:r>
              <a:rPr kumimoji="1" lang="en-US" altLang="zh-CN" sz="2000" dirty="0"/>
              <a:t> of interlocutor express their persona information.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79043A-3142-084E-8153-0EA8814FBB61}"/>
              </a:ext>
            </a:extLst>
          </p:cNvPr>
          <p:cNvSpPr/>
          <p:nvPr/>
        </p:nvSpPr>
        <p:spPr>
          <a:xfrm>
            <a:off x="345366" y="28556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B:</a:t>
            </a:r>
            <a:r>
              <a:rPr lang="zh-CN" altLang="en-US" dirty="0"/>
              <a:t>“what are your hobbies?”</a:t>
            </a:r>
            <a:r>
              <a:rPr lang="en-US" altLang="zh-CN" dirty="0"/>
              <a:t>   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D18CBD4-16AB-954E-9141-8C7DA1F657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66063" b="-16349"/>
          <a:stretch/>
        </p:blipFill>
        <p:spPr>
          <a:xfrm>
            <a:off x="4555416" y="3255146"/>
            <a:ext cx="1642110" cy="51716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ED80F9A-6012-6A44-B955-3EE8ECAAB908}"/>
              </a:ext>
            </a:extLst>
          </p:cNvPr>
          <p:cNvSpPr/>
          <p:nvPr/>
        </p:nvSpPr>
        <p:spPr>
          <a:xfrm>
            <a:off x="345366" y="3311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A:</a:t>
            </a:r>
            <a:r>
              <a:rPr lang="zh-CN" altLang="en-US" dirty="0"/>
              <a:t>“</a:t>
            </a:r>
            <a:r>
              <a:rPr lang="en-US" altLang="zh-CN" dirty="0"/>
              <a:t>My hobby is playing basketball.</a:t>
            </a:r>
            <a:r>
              <a:rPr lang="zh-CN" altLang="en-US" dirty="0"/>
              <a:t>”</a:t>
            </a:r>
            <a:r>
              <a:rPr lang="en-US" altLang="zh-CN" dirty="0"/>
              <a:t>   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B274C07-6582-BB46-B2A2-FEF588A22E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97" t="-1" r="33937" b="-69712"/>
          <a:stretch/>
        </p:blipFill>
        <p:spPr>
          <a:xfrm>
            <a:off x="4629711" y="2823683"/>
            <a:ext cx="1493520" cy="75436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E23F5482-DE2B-1F4E-BC93-B4ED0259549B}"/>
              </a:ext>
            </a:extLst>
          </p:cNvPr>
          <p:cNvSpPr txBox="1"/>
          <p:nvPr/>
        </p:nvSpPr>
        <p:spPr>
          <a:xfrm>
            <a:off x="954966" y="2425340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Transmitter                                  Receiver</a:t>
            </a: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AEE717A2-4E97-9645-ADAA-AAD668875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161" y="2400236"/>
            <a:ext cx="4999473" cy="172346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07BA0E-A888-2E47-ADDA-C034AC5C8703}"/>
              </a:ext>
            </a:extLst>
          </p:cNvPr>
          <p:cNvSpPr txBox="1"/>
          <p:nvPr/>
        </p:nvSpPr>
        <p:spPr>
          <a:xfrm>
            <a:off x="1954924" y="4336874"/>
            <a:ext cx="7882759" cy="968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 dirty="0"/>
              <a:t>       is the pp relevance score for </a:t>
            </a:r>
            <a:r>
              <a:rPr kumimoji="1" lang="en-US" altLang="zh-CN" sz="2000" dirty="0">
                <a:solidFill>
                  <a:srgbClr val="FF0000"/>
                </a:solidFill>
              </a:rPr>
              <a:t>an</a:t>
            </a:r>
            <a:r>
              <a:rPr kumimoji="1" lang="en-US" altLang="zh-CN" sz="2000" dirty="0"/>
              <a:t> utterance of A(or B) to capture how much persona information has been expressed. In inference time: </a:t>
            </a:r>
          </a:p>
        </p:txBody>
      </p:sp>
      <p:pic>
        <p:nvPicPr>
          <p:cNvPr id="14" name="图片 13" descr="文本&#10;&#10;描述已自动生成">
            <a:extLst>
              <a:ext uri="{FF2B5EF4-FFF2-40B4-BE49-F238E27FC236}">
                <a16:creationId xmlns:a16="http://schemas.microsoft.com/office/drawing/2014/main" id="{218A3ED7-557D-B143-8530-344916E6A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033" y="5385797"/>
            <a:ext cx="4495499" cy="96872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12F3056-C42A-584C-A259-293D548A0D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8641" y="4384172"/>
            <a:ext cx="271442" cy="52026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89BAE17-9C1F-AD44-833B-D05B2EFF7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1658" y="5641560"/>
            <a:ext cx="271442" cy="520264"/>
          </a:xfrm>
          <a:prstGeom prst="rect">
            <a:avLst/>
          </a:prstGeom>
        </p:spPr>
      </p:pic>
      <p:pic>
        <p:nvPicPr>
          <p:cNvPr id="23" name="图片 22" descr="文本&#10;&#10;低可信度描述已自动生成">
            <a:extLst>
              <a:ext uri="{FF2B5EF4-FFF2-40B4-BE49-F238E27FC236}">
                <a16:creationId xmlns:a16="http://schemas.microsoft.com/office/drawing/2014/main" id="{56B50D87-5902-EB4A-B6BA-BD0168BFF3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9319" y="5676594"/>
            <a:ext cx="486591" cy="45415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EE24DA4-2D4A-A745-9052-2D9DD04702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6102" y="5676594"/>
            <a:ext cx="194636" cy="43793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A9C3D1F-42AD-114D-AFC8-2A157185BC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0010" y="5768560"/>
            <a:ext cx="254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9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CB01B8-3199-E14A-9E58-CA773E427D5F}"/>
              </a:ext>
            </a:extLst>
          </p:cNvPr>
          <p:cNvSpPr txBox="1"/>
          <p:nvPr/>
        </p:nvSpPr>
        <p:spPr>
          <a:xfrm>
            <a:off x="157112" y="38220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Recei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ver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Training</a:t>
            </a:r>
            <a:endParaRPr kumimoji="1" lang="en-US" altLang="zh-CN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DC245D6-0569-CC4C-90A0-EA155F13CD40}"/>
              </a:ext>
            </a:extLst>
          </p:cNvPr>
          <p:cNvSpPr txBox="1"/>
          <p:nvPr/>
        </p:nvSpPr>
        <p:spPr>
          <a:xfrm>
            <a:off x="485408" y="1063396"/>
            <a:ext cx="112211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﻿Receiver is trained to measure the proximity between the utterances</a:t>
            </a:r>
            <a:r>
              <a:rPr kumimoji="1" lang="en-US" altLang="zh-CN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/>
              <a:t>and persona sentences using </a:t>
            </a:r>
            <a:r>
              <a:rPr kumimoji="1" lang="en-US" altLang="zh-CN" sz="2400" u="sng" dirty="0"/>
              <a:t>negative sampling</a:t>
            </a:r>
            <a:r>
              <a:rPr kumimoji="1" lang="en-US" altLang="zh-CN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r>
              <a:rPr kumimoji="1" lang="en-US" altLang="zh-CN" sz="2400" dirty="0"/>
              <a:t>	</a:t>
            </a:r>
          </a:p>
          <a:p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8E09CF9-7162-234A-B021-6762DDC39E04}"/>
              </a:ext>
            </a:extLst>
          </p:cNvPr>
          <p:cNvGrpSpPr/>
          <p:nvPr/>
        </p:nvGrpSpPr>
        <p:grpSpPr>
          <a:xfrm>
            <a:off x="2222630" y="2197534"/>
            <a:ext cx="3873370" cy="519941"/>
            <a:chOff x="3735124" y="2141409"/>
            <a:chExt cx="3873370" cy="519941"/>
          </a:xfrm>
        </p:grpSpPr>
        <p:pic>
          <p:nvPicPr>
            <p:cNvPr id="19" name="图片 18" descr="画着卡通人物&#10;&#10;描述已自动生成">
              <a:extLst>
                <a:ext uri="{FF2B5EF4-FFF2-40B4-BE49-F238E27FC236}">
                  <a16:creationId xmlns:a16="http://schemas.microsoft.com/office/drawing/2014/main" id="{A1726B4F-2D07-644B-A1B5-7B99CA68F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124" y="2263725"/>
              <a:ext cx="1874521" cy="39762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61504E2-0567-734A-A3A8-C49F1D4789C6}"/>
                </a:ext>
              </a:extLst>
            </p:cNvPr>
            <p:cNvSpPr txBox="1"/>
            <p:nvPr/>
          </p:nvSpPr>
          <p:spPr>
            <a:xfrm>
              <a:off x="5581977" y="2141409"/>
              <a:ext cx="2026517" cy="507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en-US" altLang="zh-CN" sz="2000" dirty="0"/>
                <a:t>Negative sample</a:t>
              </a:r>
              <a:endParaRPr kumimoji="1"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1320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形状, 箭头&#10;&#10;描述已自动生成">
            <a:extLst>
              <a:ext uri="{FF2B5EF4-FFF2-40B4-BE49-F238E27FC236}">
                <a16:creationId xmlns:a16="http://schemas.microsoft.com/office/drawing/2014/main" id="{08F5E96C-C06B-2C46-B1B1-BD20FE5DF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809" y="4452368"/>
            <a:ext cx="427111" cy="666293"/>
          </a:xfrm>
          <a:prstGeom prst="rect">
            <a:avLst/>
          </a:prstGeom>
        </p:spPr>
      </p:pic>
      <p:pic>
        <p:nvPicPr>
          <p:cNvPr id="33" name="图片 32" descr="卡通人物&#10;&#10;中度可信度描述已自动生成">
            <a:extLst>
              <a:ext uri="{FF2B5EF4-FFF2-40B4-BE49-F238E27FC236}">
                <a16:creationId xmlns:a16="http://schemas.microsoft.com/office/drawing/2014/main" id="{8DBD7668-E540-6044-B255-BDC7BD9A9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697" y="4407247"/>
            <a:ext cx="497397" cy="6395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8CB01B8-3199-E14A-9E58-CA773E427D5F}"/>
              </a:ext>
            </a:extLst>
          </p:cNvPr>
          <p:cNvSpPr txBox="1"/>
          <p:nvPr/>
        </p:nvSpPr>
        <p:spPr>
          <a:xfrm>
            <a:off x="157112" y="38220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b="1" dirty="0"/>
              <a:t>Receiver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Training</a:t>
            </a:r>
            <a:endParaRPr kumimoji="1" lang="en-US" altLang="zh-CN" sz="3600" b="1" dirty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zh-CN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图片 10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D200EAA7-913D-164D-9933-1A7246A7D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8" y="2296261"/>
            <a:ext cx="2529569" cy="1644996"/>
          </a:xfrm>
          <a:prstGeom prst="rect">
            <a:avLst/>
          </a:prstGeom>
        </p:spPr>
      </p:pic>
      <p:pic>
        <p:nvPicPr>
          <p:cNvPr id="20" name="图片 19" descr="图形用户界面, 应用程序&#10;&#10;描述已自动生成">
            <a:extLst>
              <a:ext uri="{FF2B5EF4-FFF2-40B4-BE49-F238E27FC236}">
                <a16:creationId xmlns:a16="http://schemas.microsoft.com/office/drawing/2014/main" id="{86E81768-9799-6540-9EBD-401D5384D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4337" y="724874"/>
            <a:ext cx="2834995" cy="1156171"/>
          </a:xfrm>
          <a:prstGeom prst="rect">
            <a:avLst/>
          </a:prstGeom>
        </p:spPr>
      </p:pic>
      <p:pic>
        <p:nvPicPr>
          <p:cNvPr id="23" name="图片 22" descr="图示&#10;&#10;中度可信度描述已自动生成">
            <a:extLst>
              <a:ext uri="{FF2B5EF4-FFF2-40B4-BE49-F238E27FC236}">
                <a16:creationId xmlns:a16="http://schemas.microsoft.com/office/drawing/2014/main" id="{D23C55D9-58EA-2B4A-B915-210F69FBC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7578" y="822848"/>
            <a:ext cx="2498228" cy="1026058"/>
          </a:xfrm>
          <a:prstGeom prst="rect">
            <a:avLst/>
          </a:prstGeom>
        </p:spPr>
      </p:pic>
      <p:pic>
        <p:nvPicPr>
          <p:cNvPr id="3" name="图片 2" descr="正方形&#10;&#10;中度可信度描述已自动生成">
            <a:extLst>
              <a:ext uri="{FF2B5EF4-FFF2-40B4-BE49-F238E27FC236}">
                <a16:creationId xmlns:a16="http://schemas.microsoft.com/office/drawing/2014/main" id="{8FB80E9A-8259-9E49-B6C2-436EBF6B9A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3174415" y="2060217"/>
            <a:ext cx="1205553" cy="1991783"/>
          </a:xfrm>
          <a:prstGeom prst="rect">
            <a:avLst/>
          </a:prstGeom>
        </p:spPr>
      </p:pic>
      <p:pic>
        <p:nvPicPr>
          <p:cNvPr id="7" name="图片 6" descr="图标&#10;&#10;低可信度描述已自动生成">
            <a:extLst>
              <a:ext uri="{FF2B5EF4-FFF2-40B4-BE49-F238E27FC236}">
                <a16:creationId xmlns:a16="http://schemas.microsoft.com/office/drawing/2014/main" id="{E9BA57AB-D98F-F74C-B629-66BE29AFE6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6527098" y="2060217"/>
            <a:ext cx="1205553" cy="19393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891C62-7F44-2B49-8996-32BCDA7A3B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3234845" y="3243123"/>
            <a:ext cx="2377368" cy="1526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3B49433-3D75-8A4A-A483-9970D6C691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8332" y="1305919"/>
            <a:ext cx="304800" cy="6731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E2028E2-353B-2F49-BFC6-A77FDF4238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8332" y="411932"/>
            <a:ext cx="442768" cy="57906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BBD2361-5099-604B-8329-2D5932A1DC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99735" y="953298"/>
            <a:ext cx="304800" cy="673100"/>
          </a:xfrm>
          <a:prstGeom prst="rect">
            <a:avLst/>
          </a:prstGeom>
        </p:spPr>
      </p:pic>
      <p:sp>
        <p:nvSpPr>
          <p:cNvPr id="25" name="下箭头 24">
            <a:extLst>
              <a:ext uri="{FF2B5EF4-FFF2-40B4-BE49-F238E27FC236}">
                <a16:creationId xmlns:a16="http://schemas.microsoft.com/office/drawing/2014/main" id="{2A318371-FBEF-F245-8FC7-F3D419AAF5B5}"/>
              </a:ext>
            </a:extLst>
          </p:cNvPr>
          <p:cNvSpPr/>
          <p:nvPr/>
        </p:nvSpPr>
        <p:spPr>
          <a:xfrm>
            <a:off x="6989986" y="3999586"/>
            <a:ext cx="383402" cy="562650"/>
          </a:xfrm>
          <a:prstGeom prst="down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300A6D0-DB69-3243-B3A6-193A73811683}"/>
              </a:ext>
            </a:extLst>
          </p:cNvPr>
          <p:cNvSpPr txBox="1"/>
          <p:nvPr/>
        </p:nvSpPr>
        <p:spPr>
          <a:xfrm>
            <a:off x="4212816" y="4098141"/>
            <a:ext cx="2582758" cy="507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 dirty="0"/>
              <a:t>Aggregation Function</a:t>
            </a:r>
            <a:endParaRPr kumimoji="1" lang="zh-CN" altLang="en-US" sz="20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6CE23D3C-4F12-834B-8421-D771E85814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0434" y="5048187"/>
            <a:ext cx="5555796" cy="50614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AB9EDA0-E422-914E-BE6D-C665393E85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40016" y="2326849"/>
            <a:ext cx="304800" cy="6731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C9A9372-F03C-024F-9BD1-E18E759B0E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40016" y="2911921"/>
            <a:ext cx="304800" cy="6731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A0B686B-5B22-E84C-82CE-345D7BB94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9139" y="3366991"/>
            <a:ext cx="304800" cy="6731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E026487-8CDD-9C48-9C2F-79924C0A44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935250" y="3217913"/>
            <a:ext cx="2377368" cy="152675"/>
          </a:xfrm>
          <a:prstGeom prst="rect">
            <a:avLst/>
          </a:prstGeom>
        </p:spPr>
      </p:pic>
      <p:sp>
        <p:nvSpPr>
          <p:cNvPr id="35" name="下箭头 34">
            <a:extLst>
              <a:ext uri="{FF2B5EF4-FFF2-40B4-BE49-F238E27FC236}">
                <a16:creationId xmlns:a16="http://schemas.microsoft.com/office/drawing/2014/main" id="{AA361A50-0E2E-A549-BB7A-82B365E38B30}"/>
              </a:ext>
            </a:extLst>
          </p:cNvPr>
          <p:cNvSpPr/>
          <p:nvPr/>
        </p:nvSpPr>
        <p:spPr>
          <a:xfrm>
            <a:off x="3460639" y="4052001"/>
            <a:ext cx="383402" cy="562650"/>
          </a:xfrm>
          <a:prstGeom prst="down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7390E855-F084-A341-A20D-F37ED437B1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5504741" y="2931376"/>
            <a:ext cx="2022244" cy="12986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639F6A3-FB87-7E4C-8B5F-788865C39A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6597546" y="3027487"/>
            <a:ext cx="2377384" cy="15267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EB8927A3-8553-3C43-8FF1-3AA65B4E3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3214759" y="2952506"/>
            <a:ext cx="2377384" cy="152676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C00A6261-F488-5C4D-8E7A-4733632FD134}"/>
              </a:ext>
            </a:extLst>
          </p:cNvPr>
          <p:cNvSpPr txBox="1"/>
          <p:nvPr/>
        </p:nvSpPr>
        <p:spPr>
          <a:xfrm>
            <a:off x="8609065" y="852603"/>
            <a:ext cx="2121093" cy="507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 dirty="0"/>
              <a:t>Negative Persona</a:t>
            </a:r>
            <a:endParaRPr kumimoji="1" lang="zh-CN" altLang="en-US" sz="2000" dirty="0"/>
          </a:p>
        </p:txBody>
      </p:sp>
      <p:pic>
        <p:nvPicPr>
          <p:cNvPr id="43" name="图片 42" descr="图片包含 文本&#10;&#10;描述已自动生成">
            <a:extLst>
              <a:ext uri="{FF2B5EF4-FFF2-40B4-BE49-F238E27FC236}">
                <a16:creationId xmlns:a16="http://schemas.microsoft.com/office/drawing/2014/main" id="{7AEB2503-63FA-4446-91E4-64AEFD1943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51333" y="2600223"/>
            <a:ext cx="674261" cy="561884"/>
          </a:xfrm>
          <a:prstGeom prst="rect">
            <a:avLst/>
          </a:prstGeom>
        </p:spPr>
      </p:pic>
      <p:pic>
        <p:nvPicPr>
          <p:cNvPr id="45" name="图片 44" descr="文本&#10;&#10;描述已自动生成">
            <a:extLst>
              <a:ext uri="{FF2B5EF4-FFF2-40B4-BE49-F238E27FC236}">
                <a16:creationId xmlns:a16="http://schemas.microsoft.com/office/drawing/2014/main" id="{8A361148-50D2-7946-BC03-1AF83CF5EA2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56920" y="5787548"/>
            <a:ext cx="4884813" cy="100284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8B3D263-F398-2441-83D9-79473F14BFFE}"/>
              </a:ext>
            </a:extLst>
          </p:cNvPr>
          <p:cNvSpPr/>
          <p:nvPr/>
        </p:nvSpPr>
        <p:spPr>
          <a:xfrm>
            <a:off x="7927063" y="2253107"/>
            <a:ext cx="38800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﻿However, we do not have access to the golden </a:t>
            </a:r>
            <a:r>
              <a:rPr kumimoji="1" lang="en-US" altLang="zh-CN" dirty="0">
                <a:solidFill>
                  <a:srgbClr val="FF0000"/>
                </a:solidFill>
              </a:rPr>
              <a:t>fine-grained </a:t>
            </a:r>
            <a:r>
              <a:rPr kumimoji="1" lang="en-US" altLang="zh-CN" dirty="0"/>
              <a:t>correlations.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﻿The only thing we know is that, left matrix should &gt; right matrix (at a </a:t>
            </a:r>
            <a:r>
              <a:rPr kumimoji="1" lang="en-US" altLang="zh-CN" dirty="0">
                <a:solidFill>
                  <a:srgbClr val="FF0000"/>
                </a:solidFill>
              </a:rPr>
              <a:t>coarse</a:t>
            </a:r>
            <a:r>
              <a:rPr kumimoji="1" lang="en-US" altLang="zh-CN" dirty="0"/>
              <a:t> granularity)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466158-6798-ED4C-9324-B9E21479593B}"/>
              </a:ext>
            </a:extLst>
          </p:cNvPr>
          <p:cNvSpPr txBox="1"/>
          <p:nvPr/>
        </p:nvSpPr>
        <p:spPr>
          <a:xfrm>
            <a:off x="8862242" y="5922464"/>
            <a:ext cx="3329758" cy="59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400" dirty="0"/>
              <a:t>Coarse -&gt; Fine-grained</a:t>
            </a:r>
            <a:endParaRPr kumimoji="1"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E3A7CE2-B785-C04A-AB26-55B8D54F0B23}"/>
              </a:ext>
            </a:extLst>
          </p:cNvPr>
          <p:cNvSpPr txBox="1"/>
          <p:nvPr/>
        </p:nvSpPr>
        <p:spPr>
          <a:xfrm>
            <a:off x="230301" y="889797"/>
            <a:ext cx="1976823" cy="507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 dirty="0"/>
              <a:t>Positive Persona</a:t>
            </a:r>
            <a:endParaRPr kumimoji="1" lang="zh-CN" altLang="en-US" sz="2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F9F4969-A948-9E42-B2A8-5B2886300562}"/>
              </a:ext>
            </a:extLst>
          </p:cNvPr>
          <p:cNvSpPr txBox="1"/>
          <p:nvPr/>
        </p:nvSpPr>
        <p:spPr>
          <a:xfrm>
            <a:off x="764884" y="3876019"/>
            <a:ext cx="1253869" cy="507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 dirty="0"/>
              <a:t>Utterance</a:t>
            </a:r>
            <a:endParaRPr kumimoji="1"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744758-3E66-2549-B84D-4AD2B8AC29B3}"/>
              </a:ext>
            </a:extLst>
          </p:cNvPr>
          <p:cNvSpPr txBox="1"/>
          <p:nvPr/>
        </p:nvSpPr>
        <p:spPr>
          <a:xfrm>
            <a:off x="7980557" y="4240652"/>
            <a:ext cx="3945311" cy="465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We should not maximize all scores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011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CB01B8-3199-E14A-9E58-CA773E427D5F}"/>
              </a:ext>
            </a:extLst>
          </p:cNvPr>
          <p:cNvSpPr txBox="1"/>
          <p:nvPr/>
        </p:nvSpPr>
        <p:spPr>
          <a:xfrm>
            <a:off x="157112" y="38220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Experiments &amp; Results</a:t>
            </a:r>
            <a:endParaRPr kumimoji="1" lang="en-US" altLang="zh-CN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941AD2-3C9E-624F-8872-3DA10594617F}"/>
              </a:ext>
            </a:extLst>
          </p:cNvPr>
          <p:cNvSpPr txBox="1"/>
          <p:nvPr/>
        </p:nvSpPr>
        <p:spPr>
          <a:xfrm>
            <a:off x="391887" y="986022"/>
            <a:ext cx="2946640" cy="589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/>
              <a:t>Baseline ﻿Comparison</a:t>
            </a:r>
            <a:endParaRPr kumimoji="1" lang="zh-CN" altLang="en-US" sz="2400" dirty="0"/>
          </a:p>
        </p:txBody>
      </p:sp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739DF50B-43C4-954D-AAE0-92E4DD45E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71" y="1575863"/>
            <a:ext cx="11709858" cy="46126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2BB19E3-A772-F941-BCCC-EB7DE82FA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781" y="5584716"/>
            <a:ext cx="6871148" cy="3010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A34D51-5904-9441-A9A1-DA87AB81C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12" y="5885738"/>
            <a:ext cx="6871148" cy="30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39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CB01B8-3199-E14A-9E58-CA773E427D5F}"/>
              </a:ext>
            </a:extLst>
          </p:cNvPr>
          <p:cNvSpPr txBox="1"/>
          <p:nvPr/>
        </p:nvSpPr>
        <p:spPr>
          <a:xfrm>
            <a:off x="186088" y="146946"/>
            <a:ext cx="779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4400" dirty="0"/>
              <a:t>Overview</a:t>
            </a:r>
            <a:endParaRPr kumimoji="1" lang="zh-CN" altLang="en-US" sz="4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E8557E-89AF-054B-AA04-91FE8FCB1081}"/>
              </a:ext>
            </a:extLst>
          </p:cNvPr>
          <p:cNvSpPr txBox="1"/>
          <p:nvPr/>
        </p:nvSpPr>
        <p:spPr>
          <a:xfrm>
            <a:off x="350680" y="1201554"/>
            <a:ext cx="11585288" cy="216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" altLang="zh-CN" sz="2400" dirty="0"/>
              <a:t>You Impress Me: Dialogue Generation via Mutual Persona Perception, </a:t>
            </a:r>
            <a:r>
              <a:rPr lang="en" altLang="zh-CN" sz="2400" dirty="0">
                <a:solidFill>
                  <a:schemeClr val="accent1"/>
                </a:solidFill>
              </a:rPr>
              <a:t>ACL 2020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" altLang="zh-CN" sz="2400" dirty="0"/>
              <a:t>﻿Language Generation with Multi-Hop Reasoning on Commonsense Knowledge Graph, </a:t>
            </a:r>
            <a:r>
              <a:rPr lang="en" altLang="zh-CN" sz="2400" dirty="0">
                <a:solidFill>
                  <a:schemeClr val="accent1"/>
                </a:solidFill>
              </a:rPr>
              <a:t>EMNLP 2020</a:t>
            </a:r>
          </a:p>
          <a:p>
            <a:pPr>
              <a:lnSpc>
                <a:spcPct val="150000"/>
              </a:lnSpc>
            </a:pPr>
            <a:endParaRPr lang="en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0D398A-7CC5-8A4F-821C-64F0F6D10592}"/>
              </a:ext>
            </a:extLst>
          </p:cNvPr>
          <p:cNvSpPr txBox="1"/>
          <p:nvPr/>
        </p:nvSpPr>
        <p:spPr>
          <a:xfrm>
            <a:off x="350679" y="3147107"/>
            <a:ext cx="11253185" cy="1337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Why paper 1: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Current</a:t>
            </a:r>
            <a:r>
              <a:rPr kumimoji="1" lang="en-US" altLang="zh-CN" sz="2000" dirty="0">
                <a:solidFill>
                  <a:srgbClr val="FF0000"/>
                </a:solidFill>
              </a:rPr>
              <a:t> SOTA</a:t>
            </a:r>
            <a:r>
              <a:rPr kumimoji="1" lang="en-US" altLang="zh-CN" sz="2000" dirty="0"/>
              <a:t> baseline on </a:t>
            </a:r>
            <a:r>
              <a:rPr kumimoji="1" lang="en-US" altLang="zh-CN" sz="2000" u="sng" dirty="0"/>
              <a:t>personalized dialogue generation</a:t>
            </a:r>
            <a:r>
              <a:rPr kumimoji="1" lang="en-US" altLang="zh-CN" sz="2000" dirty="0"/>
              <a:t> task with which we want to compare.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Inspired by this paper, we get an assumption about </a:t>
            </a:r>
            <a:r>
              <a:rPr kumimoji="1" lang="en-US" altLang="zh-CN" sz="2000" dirty="0">
                <a:solidFill>
                  <a:srgbClr val="C00000"/>
                </a:solidFill>
              </a:rPr>
              <a:t>what is ﻿a high-quality conversation</a:t>
            </a:r>
            <a:r>
              <a:rPr kumimoji="1" lang="en-US" altLang="zh-CN" sz="2000" dirty="0"/>
              <a:t>. </a:t>
            </a:r>
            <a:endParaRPr kumimoji="1"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6F1CF8-716F-ED4C-A01B-794F15265AC1}"/>
              </a:ext>
            </a:extLst>
          </p:cNvPr>
          <p:cNvSpPr txBox="1"/>
          <p:nvPr/>
        </p:nvSpPr>
        <p:spPr>
          <a:xfrm>
            <a:off x="350679" y="4987416"/>
            <a:ext cx="10975688" cy="1338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Why paper 2: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We want to mimic the paper's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methodology about </a:t>
            </a:r>
            <a:r>
              <a:rPr kumimoji="1" lang="en-US" altLang="zh-CN" sz="2000" dirty="0">
                <a:solidFill>
                  <a:srgbClr val="C00000"/>
                </a:solidFill>
              </a:rPr>
              <a:t>how to use KG in the generation task </a:t>
            </a:r>
            <a:r>
              <a:rPr kumimoji="1" lang="en-US" altLang="zh-CN" sz="2000" dirty="0"/>
              <a:t>and apply it into the </a:t>
            </a:r>
            <a:r>
              <a:rPr kumimoji="1" lang="en-US" altLang="zh-CN" sz="2000" u="sng" dirty="0"/>
              <a:t>personalized dialogue generation</a:t>
            </a:r>
            <a:r>
              <a:rPr kumimoji="1" lang="en-US" altLang="zh-CN" sz="2000" dirty="0"/>
              <a:t> task 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459ACDB1-4CB4-FA45-91F9-A7A751C26448}"/>
              </a:ext>
            </a:extLst>
          </p:cNvPr>
          <p:cNvCxnSpPr>
            <a:cxnSpLocks/>
          </p:cNvCxnSpPr>
          <p:nvPr/>
        </p:nvCxnSpPr>
        <p:spPr>
          <a:xfrm>
            <a:off x="871172" y="1593606"/>
            <a:ext cx="224130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42EF8D7-E4AF-1544-BC8C-267DC5DC90A3}"/>
              </a:ext>
            </a:extLst>
          </p:cNvPr>
          <p:cNvCxnSpPr>
            <a:cxnSpLocks/>
          </p:cNvCxnSpPr>
          <p:nvPr/>
        </p:nvCxnSpPr>
        <p:spPr>
          <a:xfrm>
            <a:off x="6433395" y="1593606"/>
            <a:ext cx="9260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F651603-D377-D040-9792-53B93C4C6129}"/>
              </a:ext>
            </a:extLst>
          </p:cNvPr>
          <p:cNvSpPr txBox="1"/>
          <p:nvPr/>
        </p:nvSpPr>
        <p:spPr>
          <a:xfrm>
            <a:off x="3330920" y="785555"/>
            <a:ext cx="276508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2400" dirty="0">
                <a:solidFill>
                  <a:srgbClr val="FF0000"/>
                </a:solidFill>
              </a:rPr>
              <a:t>&lt;Revised Tittle&gt;</a:t>
            </a:r>
          </a:p>
        </p:txBody>
      </p:sp>
      <p:pic>
        <p:nvPicPr>
          <p:cNvPr id="3" name="图片 2" descr="蓝色的标志&#10;&#10;描述已自动生成">
            <a:extLst>
              <a:ext uri="{FF2B5EF4-FFF2-40B4-BE49-F238E27FC236}">
                <a16:creationId xmlns:a16="http://schemas.microsoft.com/office/drawing/2014/main" id="{9F2C955D-3BF8-FF4A-B5CE-9468EC8A1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668" y="37720"/>
            <a:ext cx="1008248" cy="133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26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4EDF2A14-D4B0-534E-84B1-0ED9B840B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570" y="1456338"/>
            <a:ext cx="9007929" cy="34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5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CB01B8-3199-E14A-9E58-CA773E427D5F}"/>
              </a:ext>
            </a:extLst>
          </p:cNvPr>
          <p:cNvSpPr txBox="1"/>
          <p:nvPr/>
        </p:nvSpPr>
        <p:spPr>
          <a:xfrm>
            <a:off x="186088" y="146946"/>
            <a:ext cx="779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4400" dirty="0"/>
              <a:t>Overview</a:t>
            </a:r>
            <a:endParaRPr kumimoji="1" lang="zh-CN" altLang="en-US" sz="4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E8557E-89AF-054B-AA04-91FE8FCB1081}"/>
              </a:ext>
            </a:extLst>
          </p:cNvPr>
          <p:cNvSpPr txBox="1"/>
          <p:nvPr/>
        </p:nvSpPr>
        <p:spPr>
          <a:xfrm>
            <a:off x="350680" y="1201554"/>
            <a:ext cx="11585288" cy="216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" altLang="zh-CN" sz="2400" dirty="0"/>
              <a:t>You Impress Me: Dialogue Generation via Mutual Persona Perception, </a:t>
            </a:r>
            <a:r>
              <a:rPr lang="en" altLang="zh-CN" sz="2400" dirty="0">
                <a:solidFill>
                  <a:schemeClr val="accent1"/>
                </a:solidFill>
              </a:rPr>
              <a:t>ACL 2020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" altLang="zh-CN" sz="2400" dirty="0"/>
              <a:t>﻿Language Generation with Multi-Hop Reasoning on Commonsense Knowledge Graph, </a:t>
            </a:r>
            <a:r>
              <a:rPr lang="en" altLang="zh-CN" sz="2400" dirty="0">
                <a:solidFill>
                  <a:schemeClr val="accent1"/>
                </a:solidFill>
              </a:rPr>
              <a:t>EMNLP 2020</a:t>
            </a:r>
          </a:p>
          <a:p>
            <a:pPr>
              <a:lnSpc>
                <a:spcPct val="150000"/>
              </a:lnSpc>
            </a:pPr>
            <a:endParaRPr lang="en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0D398A-7CC5-8A4F-821C-64F0F6D10592}"/>
              </a:ext>
            </a:extLst>
          </p:cNvPr>
          <p:cNvSpPr txBox="1"/>
          <p:nvPr/>
        </p:nvSpPr>
        <p:spPr>
          <a:xfrm>
            <a:off x="350679" y="3147107"/>
            <a:ext cx="11253185" cy="1337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Why paper 1: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Current</a:t>
            </a:r>
            <a:r>
              <a:rPr kumimoji="1" lang="en-US" altLang="zh-CN" sz="2000" dirty="0">
                <a:solidFill>
                  <a:srgbClr val="FF0000"/>
                </a:solidFill>
              </a:rPr>
              <a:t> SOTA</a:t>
            </a:r>
            <a:r>
              <a:rPr kumimoji="1" lang="en-US" altLang="zh-CN" sz="2000" dirty="0"/>
              <a:t> baseline on </a:t>
            </a:r>
            <a:r>
              <a:rPr kumimoji="1" lang="en-US" altLang="zh-CN" sz="2000" u="sng" dirty="0"/>
              <a:t>personalized dialogue generation</a:t>
            </a:r>
            <a:r>
              <a:rPr kumimoji="1" lang="en-US" altLang="zh-CN" sz="2000" dirty="0"/>
              <a:t> task with which we want to compare.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Inspired by this paper, we get an assumption about </a:t>
            </a:r>
            <a:r>
              <a:rPr kumimoji="1" lang="en-US" altLang="zh-CN" sz="2000" dirty="0">
                <a:solidFill>
                  <a:srgbClr val="C00000"/>
                </a:solidFill>
              </a:rPr>
              <a:t>what is ﻿a high-quality conversation</a:t>
            </a:r>
            <a:r>
              <a:rPr kumimoji="1" lang="en-US" altLang="zh-CN" sz="2000" dirty="0"/>
              <a:t>. </a:t>
            </a:r>
            <a:endParaRPr kumimoji="1"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6F1CF8-716F-ED4C-A01B-794F15265AC1}"/>
              </a:ext>
            </a:extLst>
          </p:cNvPr>
          <p:cNvSpPr txBox="1"/>
          <p:nvPr/>
        </p:nvSpPr>
        <p:spPr>
          <a:xfrm>
            <a:off x="350679" y="4987416"/>
            <a:ext cx="10975688" cy="1338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Why paper 2: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We want to mimic the paper's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methodology about </a:t>
            </a:r>
            <a:r>
              <a:rPr kumimoji="1" lang="en-US" altLang="zh-CN" sz="2000" dirty="0">
                <a:solidFill>
                  <a:srgbClr val="C00000"/>
                </a:solidFill>
              </a:rPr>
              <a:t>how to use KG in the generation task </a:t>
            </a:r>
            <a:r>
              <a:rPr kumimoji="1" lang="en-US" altLang="zh-CN" sz="2000" dirty="0"/>
              <a:t>and apply it into the </a:t>
            </a:r>
            <a:r>
              <a:rPr kumimoji="1" lang="en-US" altLang="zh-CN" sz="2000" u="sng" dirty="0"/>
              <a:t>personalized dialogue generation</a:t>
            </a:r>
            <a:r>
              <a:rPr kumimoji="1" lang="en-US" altLang="zh-CN" sz="2000" dirty="0"/>
              <a:t> task 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459ACDB1-4CB4-FA45-91F9-A7A751C26448}"/>
              </a:ext>
            </a:extLst>
          </p:cNvPr>
          <p:cNvCxnSpPr>
            <a:cxnSpLocks/>
          </p:cNvCxnSpPr>
          <p:nvPr/>
        </p:nvCxnSpPr>
        <p:spPr>
          <a:xfrm>
            <a:off x="871172" y="1593606"/>
            <a:ext cx="224130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42EF8D7-E4AF-1544-BC8C-267DC5DC90A3}"/>
              </a:ext>
            </a:extLst>
          </p:cNvPr>
          <p:cNvCxnSpPr>
            <a:cxnSpLocks/>
          </p:cNvCxnSpPr>
          <p:nvPr/>
        </p:nvCxnSpPr>
        <p:spPr>
          <a:xfrm>
            <a:off x="6433395" y="1593606"/>
            <a:ext cx="9260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 descr="蓝色的标志&#10;&#10;描述已自动生成">
            <a:extLst>
              <a:ext uri="{FF2B5EF4-FFF2-40B4-BE49-F238E27FC236}">
                <a16:creationId xmlns:a16="http://schemas.microsoft.com/office/drawing/2014/main" id="{9F2C955D-3BF8-FF4A-B5CE-9468EC8A1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668" y="37720"/>
            <a:ext cx="1008248" cy="133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3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81EE40-B115-0F46-8782-D22DCCB3CB11}"/>
              </a:ext>
            </a:extLst>
          </p:cNvPr>
          <p:cNvSpPr txBox="1"/>
          <p:nvPr/>
        </p:nvSpPr>
        <p:spPr>
          <a:xfrm>
            <a:off x="154557" y="0"/>
            <a:ext cx="779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600" dirty="0"/>
              <a:t>Motivation &amp; Main Idea</a:t>
            </a:r>
            <a:endParaRPr kumimoji="1"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6C0212-CF4B-4345-BDDB-D471F4E5750C}"/>
              </a:ext>
            </a:extLst>
          </p:cNvPr>
          <p:cNvSpPr txBox="1"/>
          <p:nvPr/>
        </p:nvSpPr>
        <p:spPr>
          <a:xfrm>
            <a:off x="154557" y="769441"/>
            <a:ext cx="9667265" cy="1892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sz="2000" dirty="0"/>
              <a:t>﻿Existing approaches that integrate commonsense knowledge into pre-trained language models simply transfer relational knowledge by post-training on </a:t>
            </a:r>
            <a:r>
              <a:rPr kumimoji="1" lang="en" altLang="zh-CN" sz="2000" dirty="0">
                <a:solidFill>
                  <a:srgbClr val="FF0000"/>
                </a:solidFill>
              </a:rPr>
              <a:t>individual</a:t>
            </a:r>
            <a:r>
              <a:rPr kumimoji="1" lang="en" altLang="zh-CN" sz="2000" dirty="0"/>
              <a:t> </a:t>
            </a:r>
            <a:r>
              <a:rPr kumimoji="1" lang="en" altLang="zh-CN" sz="2000" dirty="0">
                <a:solidFill>
                  <a:srgbClr val="FF0000"/>
                </a:solidFill>
              </a:rPr>
              <a:t>triples</a:t>
            </a:r>
            <a:r>
              <a:rPr kumimoji="1" lang="en" altLang="zh-CN" sz="2000" dirty="0"/>
              <a:t> while ignoring rich </a:t>
            </a:r>
            <a:r>
              <a:rPr kumimoji="1" lang="en" altLang="zh-CN" sz="2000" dirty="0">
                <a:solidFill>
                  <a:srgbClr val="FF0000"/>
                </a:solidFill>
              </a:rPr>
              <a:t>structured knowledge</a:t>
            </a:r>
            <a:r>
              <a:rPr kumimoji="1" lang="en" altLang="zh-CN" sz="2000" dirty="0"/>
              <a:t> within the KG.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sz="2000" dirty="0"/>
              <a:t>E.g. Triples  -&gt; </a:t>
            </a:r>
            <a:r>
              <a:rPr lang="en" altLang="zh-CN" sz="2000" dirty="0"/>
              <a:t>Readable natural language sentences -&gt; Fine-tuning LMs</a:t>
            </a:r>
            <a:endParaRPr kumimoji="1" lang="en" altLang="zh-CN" sz="2000" dirty="0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45723336-6570-0947-873C-8A1F9EE13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5" y="2999497"/>
            <a:ext cx="7046343" cy="2616200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D3A1A3C-22C1-BD43-A5DE-286F5A417F71}"/>
              </a:ext>
            </a:extLst>
          </p:cNvPr>
          <p:cNvSpPr/>
          <p:nvPr/>
        </p:nvSpPr>
        <p:spPr>
          <a:xfrm>
            <a:off x="2927769" y="2978305"/>
            <a:ext cx="2250040" cy="32493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CECCB1-28B9-614C-8C9E-05ED195D8C43}"/>
              </a:ext>
            </a:extLst>
          </p:cNvPr>
          <p:cNvSpPr txBox="1"/>
          <p:nvPr/>
        </p:nvSpPr>
        <p:spPr>
          <a:xfrm>
            <a:off x="7346829" y="3097469"/>
            <a:ext cx="4344430" cy="2353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u="sng" dirty="0"/>
              <a:t>Multi-hop reasoning</a:t>
            </a:r>
            <a:r>
              <a:rPr kumimoji="1" lang="en-US" altLang="zh-CN" sz="2000" dirty="0"/>
              <a:t> over </a:t>
            </a:r>
            <a:r>
              <a:rPr kumimoji="1" lang="en-US" altLang="zh-CN" sz="2000" dirty="0">
                <a:solidFill>
                  <a:srgbClr val="FF0000"/>
                </a:solidFill>
              </a:rPr>
              <a:t>multiple</a:t>
            </a:r>
            <a:r>
              <a:rPr kumimoji="1" lang="en-US" altLang="zh-CN" sz="2000" dirty="0"/>
              <a:t> end-to-end triples </a:t>
            </a:r>
            <a:r>
              <a:rPr kumimoji="1" lang="en-US" altLang="zh-CN" sz="2000" dirty="0" err="1"/>
              <a:t>makeing</a:t>
            </a:r>
            <a:r>
              <a:rPr kumimoji="1" lang="en-US" altLang="zh-CN" sz="2000" dirty="0"/>
              <a:t> full use of this </a:t>
            </a:r>
            <a:r>
              <a:rPr kumimoji="1" lang="en-US" altLang="zh-CN" sz="2000" dirty="0">
                <a:solidFill>
                  <a:srgbClr val="FF0000"/>
                </a:solidFill>
              </a:rPr>
              <a:t>structured knowledge </a:t>
            </a:r>
            <a:r>
              <a:rPr kumimoji="1" lang="en-US" altLang="zh-CN" sz="2000" dirty="0"/>
              <a:t>(connections in the graph) in the generation task.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128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7511F1FC-5E48-9244-BE67-A4E799BC8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57" y="646331"/>
            <a:ext cx="7655293" cy="56089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904090-6287-A843-A655-103E58F06AEA}"/>
              </a:ext>
            </a:extLst>
          </p:cNvPr>
          <p:cNvSpPr txBox="1"/>
          <p:nvPr/>
        </p:nvSpPr>
        <p:spPr>
          <a:xfrm>
            <a:off x="154557" y="0"/>
            <a:ext cx="779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600" dirty="0"/>
              <a:t>Motivation &amp; Main Idea</a:t>
            </a:r>
            <a:endParaRPr kumimoji="1" lang="zh-CN" altLang="en-US" sz="3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4DDB11-20AE-B843-B796-F4A15DE9254D}"/>
              </a:ext>
            </a:extLst>
          </p:cNvPr>
          <p:cNvSpPr txBox="1"/>
          <p:nvPr/>
        </p:nvSpPr>
        <p:spPr>
          <a:xfrm>
            <a:off x="7951021" y="1975251"/>
            <a:ext cx="4344430" cy="2353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u="sng" dirty="0"/>
              <a:t>Multi-hop reasoning</a:t>
            </a:r>
            <a:r>
              <a:rPr kumimoji="1" lang="en-US" altLang="zh-CN" sz="2000" dirty="0"/>
              <a:t> over </a:t>
            </a:r>
            <a:r>
              <a:rPr kumimoji="1" lang="en-US" altLang="zh-CN" sz="2000" dirty="0">
                <a:solidFill>
                  <a:srgbClr val="FF0000"/>
                </a:solidFill>
              </a:rPr>
              <a:t>multiple</a:t>
            </a:r>
            <a:r>
              <a:rPr kumimoji="1" lang="en-US" altLang="zh-CN" sz="2000" dirty="0"/>
              <a:t> end-to-end triples </a:t>
            </a:r>
            <a:r>
              <a:rPr kumimoji="1" lang="en-US" altLang="zh-CN" sz="2000" dirty="0" err="1"/>
              <a:t>makeing</a:t>
            </a:r>
            <a:r>
              <a:rPr kumimoji="1" lang="en-US" altLang="zh-CN" sz="2000" dirty="0"/>
              <a:t> full use of this </a:t>
            </a:r>
            <a:r>
              <a:rPr kumimoji="1" lang="en-US" altLang="zh-CN" sz="2000" dirty="0">
                <a:solidFill>
                  <a:srgbClr val="FF0000"/>
                </a:solidFill>
              </a:rPr>
              <a:t>structured knowledge </a:t>
            </a:r>
            <a:r>
              <a:rPr kumimoji="1" lang="en-US" altLang="zh-CN" sz="2000" dirty="0"/>
              <a:t>(connections in the graph) in the generation task.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5150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 descr="图示&#10;&#10;描述已自动生成">
            <a:extLst>
              <a:ext uri="{FF2B5EF4-FFF2-40B4-BE49-F238E27FC236}">
                <a16:creationId xmlns:a16="http://schemas.microsoft.com/office/drawing/2014/main" id="{BB368202-E261-1B48-B505-451B571FA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81" y="2686069"/>
            <a:ext cx="5493419" cy="4024986"/>
          </a:xfrm>
          <a:prstGeom prst="rect">
            <a:avLst/>
          </a:prstGeom>
        </p:spPr>
      </p:pic>
      <p:pic>
        <p:nvPicPr>
          <p:cNvPr id="23" name="图片 22" descr="桌子上的凳子&#10;&#10;中度可信度描述已自动生成">
            <a:extLst>
              <a:ext uri="{FF2B5EF4-FFF2-40B4-BE49-F238E27FC236}">
                <a16:creationId xmlns:a16="http://schemas.microsoft.com/office/drawing/2014/main" id="{43955CB8-EC18-9D43-B050-76F2CF349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277" y="4417741"/>
            <a:ext cx="431800" cy="431800"/>
          </a:xfrm>
          <a:prstGeom prst="rect">
            <a:avLst/>
          </a:prstGeom>
        </p:spPr>
      </p:pic>
      <p:pic>
        <p:nvPicPr>
          <p:cNvPr id="22" name="图片 21" descr="桌子上的凳子&#10;&#10;中度可信度描述已自动生成">
            <a:extLst>
              <a:ext uri="{FF2B5EF4-FFF2-40B4-BE49-F238E27FC236}">
                <a16:creationId xmlns:a16="http://schemas.microsoft.com/office/drawing/2014/main" id="{516C348C-8FAF-AD4A-957F-EF29E3DEC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171" y="3517494"/>
            <a:ext cx="431800" cy="4318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2420B40-7FBC-D042-A765-89239CE58516}"/>
              </a:ext>
            </a:extLst>
          </p:cNvPr>
          <p:cNvSpPr txBox="1"/>
          <p:nvPr/>
        </p:nvSpPr>
        <p:spPr>
          <a:xfrm>
            <a:off x="6096000" y="1618022"/>
            <a:ext cx="5717364" cy="3738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" altLang="zh-CN" sz="2000" dirty="0"/>
              <a:t>Starts from         concept nodes </a:t>
            </a:r>
            <a:r>
              <a:rPr kumimoji="1" lang="en-US" altLang="zh-CN" sz="2000" dirty="0"/>
              <a:t>(</a:t>
            </a:r>
            <a:r>
              <a:rPr kumimoji="1" lang="en-US" altLang="zh-CN" sz="2000" dirty="0">
                <a:solidFill>
                  <a:schemeClr val="accent1"/>
                </a:solidFill>
              </a:rPr>
              <a:t>Blue Nodes</a:t>
            </a:r>
            <a:r>
              <a:rPr kumimoji="1" lang="en-US" altLang="zh-CN" sz="2000" dirty="0"/>
              <a:t>)</a:t>
            </a:r>
            <a:r>
              <a:rPr kumimoji="1" lang="en" altLang="zh-CN" sz="20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" altLang="zh-CN" sz="2000" dirty="0"/>
              <a:t>﻿Search for direct neighbors and preserve top-B nodes according to </a:t>
            </a:r>
            <a:r>
              <a:rPr kumimoji="1" lang="en" altLang="zh-CN" sz="2000" dirty="0">
                <a:solidFill>
                  <a:srgbClr val="FF0000"/>
                </a:solidFill>
              </a:rPr>
              <a:t>incoming degree </a:t>
            </a:r>
            <a:r>
              <a:rPr kumimoji="1" lang="en" altLang="zh-CN" sz="2000" dirty="0"/>
              <a:t>in the current sub-graph.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" altLang="zh-CN" sz="2000" dirty="0"/>
              <a:t>﻿Iterate the above process for     -hops.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" altLang="zh-CN" sz="2000" dirty="0"/>
              <a:t>Finally, we end up with </a:t>
            </a:r>
            <a:r>
              <a:rPr lang="en-US" altLang="zh-CN" sz="2000" dirty="0"/>
              <a:t>t</a:t>
            </a:r>
            <a:r>
              <a:rPr lang="zh-CN" altLang="en-US" sz="2000" dirty="0"/>
              <a:t>he sub-graph consists of inter-connected </a:t>
            </a:r>
            <a:r>
              <a:rPr lang="en-US" altLang="zh-CN" sz="2000" dirty="0"/>
              <a:t>     -</a:t>
            </a:r>
            <a:r>
              <a:rPr lang="zh-CN" altLang="en-US" sz="2000" dirty="0"/>
              <a:t>hop paths starting from the source concepts</a:t>
            </a:r>
            <a:endParaRPr kumimoji="1" lang="en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2E2A23-15AE-7F49-866A-77CC987882F8}"/>
              </a:ext>
            </a:extLst>
          </p:cNvPr>
          <p:cNvSpPr txBox="1"/>
          <p:nvPr/>
        </p:nvSpPr>
        <p:spPr>
          <a:xfrm>
            <a:off x="186088" y="146946"/>
            <a:ext cx="779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4400" dirty="0"/>
              <a:t>Methodology</a:t>
            </a:r>
            <a:endParaRPr kumimoji="1" lang="zh-CN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34DD79-4127-9640-9F47-E3CFB79C90FB}"/>
              </a:ext>
            </a:extLst>
          </p:cNvPr>
          <p:cNvSpPr txBox="1"/>
          <p:nvPr/>
        </p:nvSpPr>
        <p:spPr>
          <a:xfrm>
            <a:off x="378636" y="865715"/>
            <a:ext cx="3044423" cy="59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400" dirty="0"/>
              <a:t>Problem Formulation:</a:t>
            </a:r>
            <a:endParaRPr kumimoji="1" lang="zh-CN" altLang="en-US" sz="2400" dirty="0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78A4E066-40C4-E34E-84F3-AB4E67A4FC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357" t="7099" b="-1"/>
          <a:stretch/>
        </p:blipFill>
        <p:spPr>
          <a:xfrm>
            <a:off x="3355733" y="1051103"/>
            <a:ext cx="1587500" cy="460140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F44FF6E7-1363-CF4B-A514-9D8054B2842C}"/>
              </a:ext>
            </a:extLst>
          </p:cNvPr>
          <p:cNvGrpSpPr/>
          <p:nvPr/>
        </p:nvGrpSpPr>
        <p:grpSpPr>
          <a:xfrm>
            <a:off x="375293" y="1487448"/>
            <a:ext cx="5494979" cy="1430392"/>
            <a:chOff x="378636" y="2386011"/>
            <a:chExt cx="5494979" cy="1430392"/>
          </a:xfrm>
        </p:grpSpPr>
        <p:pic>
          <p:nvPicPr>
            <p:cNvPr id="8" name="图片 7" descr="卡通人物&#10;&#10;描述已自动生成">
              <a:extLst>
                <a:ext uri="{FF2B5EF4-FFF2-40B4-BE49-F238E27FC236}">
                  <a16:creationId xmlns:a16="http://schemas.microsoft.com/office/drawing/2014/main" id="{783F20ED-172E-0A4D-9D26-0E657E473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6328" y="2477828"/>
              <a:ext cx="317500" cy="40640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569BC74-4813-4C4A-A63E-341838D874EC}"/>
                </a:ext>
              </a:extLst>
            </p:cNvPr>
            <p:cNvSpPr txBox="1"/>
            <p:nvPr/>
          </p:nvSpPr>
          <p:spPr>
            <a:xfrm>
              <a:off x="378636" y="2386011"/>
              <a:ext cx="5494979" cy="143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2000" dirty="0"/>
                <a:t>      is the </a:t>
              </a:r>
              <a:r>
                <a:rPr kumimoji="1" lang="en-US" altLang="zh-CN" sz="2000" dirty="0">
                  <a:solidFill>
                    <a:srgbClr val="FF0000"/>
                  </a:solidFill>
                </a:rPr>
                <a:t>sub-graph</a:t>
              </a:r>
              <a:r>
                <a:rPr kumimoji="1" lang="en-US" altLang="zh-CN" sz="2000" dirty="0"/>
                <a:t> extracted from the      , since direct reasoning on the complete graph﻿ is intractable.  </a:t>
              </a:r>
              <a:endParaRPr kumimoji="1" lang="zh-CN" altLang="en-US" sz="2000" dirty="0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05EE160-FAD9-3A41-AD24-835BA48C8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83851" y="2512129"/>
              <a:ext cx="242212" cy="306802"/>
            </a:xfrm>
            <a:prstGeom prst="rect">
              <a:avLst/>
            </a:prstGeom>
          </p:spPr>
        </p:pic>
      </p:grpSp>
      <p:pic>
        <p:nvPicPr>
          <p:cNvPr id="13" name="图片 12" descr="形状&#10;&#10;描述已自动生成">
            <a:extLst>
              <a:ext uri="{FF2B5EF4-FFF2-40B4-BE49-F238E27FC236}">
                <a16:creationId xmlns:a16="http://schemas.microsoft.com/office/drawing/2014/main" id="{4EDEA3E5-2755-274D-B69C-86FDE1DF43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1484" y="1713457"/>
            <a:ext cx="495300" cy="4064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AFC1892-80C7-9645-8C5B-9BB3C2EAFA91}"/>
              </a:ext>
            </a:extLst>
          </p:cNvPr>
          <p:cNvSpPr/>
          <p:nvPr/>
        </p:nvSpPr>
        <p:spPr>
          <a:xfrm>
            <a:off x="685078" y="600180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﻿</a:t>
            </a:r>
          </a:p>
        </p:txBody>
      </p:sp>
      <p:pic>
        <p:nvPicPr>
          <p:cNvPr id="24" name="图片 23" descr="形状&#10;&#10;描述已自动生成">
            <a:extLst>
              <a:ext uri="{FF2B5EF4-FFF2-40B4-BE49-F238E27FC236}">
                <a16:creationId xmlns:a16="http://schemas.microsoft.com/office/drawing/2014/main" id="{96FA9486-F94A-D047-8E9D-95A3930D68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1771" y="4866821"/>
            <a:ext cx="495300" cy="40640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1A25858C-E342-8545-BB75-24984F2D5AA0}"/>
              </a:ext>
            </a:extLst>
          </p:cNvPr>
          <p:cNvSpPr txBox="1"/>
          <p:nvPr/>
        </p:nvSpPr>
        <p:spPr>
          <a:xfrm>
            <a:off x="6062820" y="1075706"/>
            <a:ext cx="4830168" cy="59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400" b="1" dirty="0"/>
              <a:t>How to construct the sub-graph?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94709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2E2A23-15AE-7F49-866A-77CC987882F8}"/>
              </a:ext>
            </a:extLst>
          </p:cNvPr>
          <p:cNvSpPr txBox="1"/>
          <p:nvPr/>
        </p:nvSpPr>
        <p:spPr>
          <a:xfrm>
            <a:off x="186088" y="146946"/>
            <a:ext cx="779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4400" dirty="0"/>
              <a:t>Model Architecture</a:t>
            </a:r>
            <a:endParaRPr kumimoji="1" lang="zh-CN" altLang="en-US" sz="4400" dirty="0"/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48B1DCAF-AA5F-DE48-BB3A-191802682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787" y="1258130"/>
            <a:ext cx="9877406" cy="4862308"/>
          </a:xfrm>
          <a:prstGeom prst="rect">
            <a:avLst/>
          </a:prstGeo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4EAB12E7-2D7A-B54A-8DD3-A2C0E1C3C64A}"/>
              </a:ext>
            </a:extLst>
          </p:cNvPr>
          <p:cNvSpPr/>
          <p:nvPr/>
        </p:nvSpPr>
        <p:spPr>
          <a:xfrm>
            <a:off x="6695268" y="1658319"/>
            <a:ext cx="1704813" cy="299117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6326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2E2A23-15AE-7F49-866A-77CC987882F8}"/>
              </a:ext>
            </a:extLst>
          </p:cNvPr>
          <p:cNvSpPr txBox="1"/>
          <p:nvPr/>
        </p:nvSpPr>
        <p:spPr>
          <a:xfrm>
            <a:off x="186088" y="146946"/>
            <a:ext cx="779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4400" dirty="0"/>
              <a:t>Reasoning Module</a:t>
            </a:r>
            <a:endParaRPr kumimoji="1" lang="zh-CN" altLang="en-US" sz="44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F9C435C-B75E-1945-A1A8-DC5DAB28E1E7}"/>
              </a:ext>
            </a:extLst>
          </p:cNvPr>
          <p:cNvGrpSpPr/>
          <p:nvPr/>
        </p:nvGrpSpPr>
        <p:grpSpPr>
          <a:xfrm>
            <a:off x="53297" y="1084881"/>
            <a:ext cx="5502921" cy="3937308"/>
            <a:chOff x="4863303" y="1331330"/>
            <a:chExt cx="5350080" cy="3612628"/>
          </a:xfrm>
        </p:grpSpPr>
        <p:pic>
          <p:nvPicPr>
            <p:cNvPr id="4" name="图片 3" descr="图示&#10;&#10;描述已自动生成">
              <a:extLst>
                <a:ext uri="{FF2B5EF4-FFF2-40B4-BE49-F238E27FC236}">
                  <a16:creationId xmlns:a16="http://schemas.microsoft.com/office/drawing/2014/main" id="{FB06E7F8-F958-294C-826E-9A5AE5016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735" t="1505" r="9100" b="24196"/>
            <a:stretch/>
          </p:blipFill>
          <p:spPr>
            <a:xfrm>
              <a:off x="4863303" y="1331330"/>
              <a:ext cx="5350080" cy="3612628"/>
            </a:xfrm>
            <a:prstGeom prst="rect">
              <a:avLst/>
            </a:prstGeom>
          </p:spPr>
        </p:pic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7FF31EFC-50F7-EF4B-B6FC-F490B861BD0D}"/>
                </a:ext>
              </a:extLst>
            </p:cNvPr>
            <p:cNvSpPr/>
            <p:nvPr/>
          </p:nvSpPr>
          <p:spPr>
            <a:xfrm>
              <a:off x="6695268" y="1658319"/>
              <a:ext cx="1704813" cy="299117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774B9CF-8091-1541-B5D7-BE4C1D978281}"/>
              </a:ext>
            </a:extLst>
          </p:cNvPr>
          <p:cNvSpPr txBox="1"/>
          <p:nvPr/>
        </p:nvSpPr>
        <p:spPr>
          <a:xfrm>
            <a:off x="6119576" y="312378"/>
            <a:ext cx="6072424" cy="143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000" dirty="0"/>
              <a:t>﻿Utilizes both structural patterns of the knowledge graph and contextual information to </a:t>
            </a:r>
            <a:r>
              <a:rPr kumimoji="1" lang="en" altLang="zh-CN" sz="2000" dirty="0">
                <a:solidFill>
                  <a:srgbClr val="FF0000"/>
                </a:solidFill>
              </a:rPr>
              <a:t>propagate</a:t>
            </a:r>
            <a:r>
              <a:rPr kumimoji="1" lang="en" altLang="zh-CN" sz="2000" dirty="0"/>
              <a:t> evidence along relational paths at </a:t>
            </a:r>
            <a:r>
              <a:rPr kumimoji="1" lang="en" altLang="zh-CN" sz="2000" dirty="0">
                <a:solidFill>
                  <a:srgbClr val="FF0000"/>
                </a:solidFill>
              </a:rPr>
              <a:t>each decoding step</a:t>
            </a:r>
            <a:r>
              <a:rPr kumimoji="1" lang="en" altLang="zh-CN" sz="2000" dirty="0"/>
              <a:t>.</a:t>
            </a:r>
            <a:endParaRPr kumimoji="1" lang="zh-CN" altLang="en-US" sz="20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5573DEA-B5C0-634F-A42C-9CA2C39A576A}"/>
              </a:ext>
            </a:extLst>
          </p:cNvPr>
          <p:cNvSpPr/>
          <p:nvPr/>
        </p:nvSpPr>
        <p:spPr>
          <a:xfrm>
            <a:off x="8214710" y="1950218"/>
            <a:ext cx="239299" cy="23929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6B3A89-64AD-304C-A643-BBA2814B4277}"/>
              </a:ext>
            </a:extLst>
          </p:cNvPr>
          <p:cNvSpPr txBox="1"/>
          <p:nvPr/>
        </p:nvSpPr>
        <p:spPr>
          <a:xfrm>
            <a:off x="8454009" y="1800031"/>
            <a:ext cx="306494" cy="465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4905133-9289-F946-B9C8-EBAE3673E7AC}"/>
              </a:ext>
            </a:extLst>
          </p:cNvPr>
          <p:cNvSpPr/>
          <p:nvPr/>
        </p:nvSpPr>
        <p:spPr>
          <a:xfrm>
            <a:off x="9053316" y="1950218"/>
            <a:ext cx="239299" cy="2392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B4B692-3F21-8A43-81A5-DD7C4E62A5BF}"/>
              </a:ext>
            </a:extLst>
          </p:cNvPr>
          <p:cNvSpPr txBox="1"/>
          <p:nvPr/>
        </p:nvSpPr>
        <p:spPr>
          <a:xfrm>
            <a:off x="9272879" y="1796407"/>
            <a:ext cx="306494" cy="465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1AA0D5-0229-7C48-AE5A-2DB95CF55937}"/>
              </a:ext>
            </a:extLst>
          </p:cNvPr>
          <p:cNvSpPr txBox="1"/>
          <p:nvPr/>
        </p:nvSpPr>
        <p:spPr>
          <a:xfrm>
            <a:off x="8159290" y="2512173"/>
            <a:ext cx="4176757" cy="968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 dirty="0"/>
              <a:t>For each unvisited     , the node score is calculated by following</a:t>
            </a:r>
            <a:endParaRPr kumimoji="1" lang="zh-CN" altLang="en-US" sz="20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77C161D-3DE4-A248-B3E1-A8DF857C341E}"/>
              </a:ext>
            </a:extLst>
          </p:cNvPr>
          <p:cNvSpPr/>
          <p:nvPr/>
        </p:nvSpPr>
        <p:spPr>
          <a:xfrm>
            <a:off x="10289749" y="2694010"/>
            <a:ext cx="239299" cy="2392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 descr="文本&#10;&#10;中度可信度描述已自动生成">
            <a:extLst>
              <a:ext uri="{FF2B5EF4-FFF2-40B4-BE49-F238E27FC236}">
                <a16:creationId xmlns:a16="http://schemas.microsoft.com/office/drawing/2014/main" id="{8CAD0985-5606-1B4E-97FE-FFF67AF2D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576" y="3701001"/>
            <a:ext cx="5867400" cy="825500"/>
          </a:xfrm>
          <a:prstGeom prst="rect">
            <a:avLst/>
          </a:prstGeom>
        </p:spPr>
      </p:pic>
      <p:sp>
        <p:nvSpPr>
          <p:cNvPr id="20" name="右大括号 19">
            <a:extLst>
              <a:ext uri="{FF2B5EF4-FFF2-40B4-BE49-F238E27FC236}">
                <a16:creationId xmlns:a16="http://schemas.microsoft.com/office/drawing/2014/main" id="{248C3DD4-7C73-D648-872E-A9F293537BA4}"/>
              </a:ext>
            </a:extLst>
          </p:cNvPr>
          <p:cNvSpPr/>
          <p:nvPr/>
        </p:nvSpPr>
        <p:spPr>
          <a:xfrm rot="5400000">
            <a:off x="11218304" y="3928884"/>
            <a:ext cx="150719" cy="821174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B6B6AA4-F61B-BD49-B312-6D9E7C7B9D3C}"/>
              </a:ext>
            </a:extLst>
          </p:cNvPr>
          <p:cNvSpPr txBox="1"/>
          <p:nvPr/>
        </p:nvSpPr>
        <p:spPr>
          <a:xfrm>
            <a:off x="10950154" y="4380465"/>
            <a:ext cx="691215" cy="465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dirty="0"/>
              <a:t>triple</a:t>
            </a:r>
            <a:endParaRPr kumimoji="1" lang="zh-CN" altLang="en-US" dirty="0"/>
          </a:p>
        </p:txBody>
      </p:sp>
      <p:pic>
        <p:nvPicPr>
          <p:cNvPr id="23" name="图片 22" descr="文本&#10;&#10;描述已自动生成">
            <a:extLst>
              <a:ext uri="{FF2B5EF4-FFF2-40B4-BE49-F238E27FC236}">
                <a16:creationId xmlns:a16="http://schemas.microsoft.com/office/drawing/2014/main" id="{49A1D3B4-1621-D047-9F9F-A32791C6B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417" y="5043820"/>
            <a:ext cx="4762500" cy="1130300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517708-575C-EE4A-8C56-76A6816E8DD4}"/>
              </a:ext>
            </a:extLst>
          </p:cNvPr>
          <p:cNvGrpSpPr/>
          <p:nvPr/>
        </p:nvGrpSpPr>
        <p:grpSpPr>
          <a:xfrm>
            <a:off x="6122043" y="1915618"/>
            <a:ext cx="1939002" cy="1621407"/>
            <a:chOff x="6108188" y="1832489"/>
            <a:chExt cx="1939002" cy="1621407"/>
          </a:xfrm>
        </p:grpSpPr>
        <p:pic>
          <p:nvPicPr>
            <p:cNvPr id="8" name="图片 7" descr="图示&#10;&#10;描述已自动生成">
              <a:extLst>
                <a:ext uri="{FF2B5EF4-FFF2-40B4-BE49-F238E27FC236}">
                  <a16:creationId xmlns:a16="http://schemas.microsoft.com/office/drawing/2014/main" id="{6A16FDD2-13DA-8F47-B488-551288810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8188" y="1832489"/>
              <a:ext cx="1939002" cy="1621407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642A357-A382-EF41-B43C-FAA560D6B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31819" y="2303549"/>
              <a:ext cx="205379" cy="315968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610DFAEE-97F6-7D44-8699-5B884F0C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03665" y="2400151"/>
              <a:ext cx="229795" cy="315968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BB3E29AA-9772-D84D-99BF-640F0B6ED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49057" y="2275757"/>
              <a:ext cx="182444" cy="248787"/>
            </a:xfrm>
            <a:prstGeom prst="rect">
              <a:avLst/>
            </a:prstGeom>
          </p:spPr>
        </p:pic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A6E6BB6B-9613-DA40-8423-22779CD8F126}"/>
              </a:ext>
            </a:extLst>
          </p:cNvPr>
          <p:cNvSpPr/>
          <p:nvPr/>
        </p:nvSpPr>
        <p:spPr>
          <a:xfrm>
            <a:off x="186088" y="5265287"/>
            <a:ext cx="59099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We can think of      as the bridge between the triple(</a:t>
            </a:r>
            <a:r>
              <a:rPr lang="en-US" altLang="zh-CN" sz="2000" dirty="0">
                <a:solidFill>
                  <a:srgbClr val="FF0000"/>
                </a:solidFill>
              </a:rPr>
              <a:t>score propagation</a:t>
            </a:r>
            <a:r>
              <a:rPr lang="en-US" altLang="zh-CN" sz="2000" dirty="0"/>
              <a:t> edge) and the context.</a:t>
            </a:r>
          </a:p>
          <a:p>
            <a:r>
              <a:rPr lang="en-US" altLang="zh-CN" sz="2000" dirty="0"/>
              <a:t>      finally all </a:t>
            </a:r>
            <a:r>
              <a:rPr lang="en-US" altLang="zh-CN" sz="2000" dirty="0">
                <a:solidFill>
                  <a:srgbClr val="FF0000"/>
                </a:solidFill>
              </a:rPr>
              <a:t>node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scores 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FF0000"/>
                </a:solidFill>
              </a:rPr>
              <a:t>logits</a:t>
            </a:r>
            <a:r>
              <a:rPr lang="en-US" altLang="zh-CN" sz="2000" dirty="0"/>
              <a:t>) are dependent on the context      </a:t>
            </a:r>
            <a:r>
              <a:rPr lang="en-US" altLang="zh-CN" sz="2000" dirty="0">
                <a:solidFill>
                  <a:srgbClr val="FF0000"/>
                </a:solidFill>
              </a:rPr>
              <a:t>concept distribution </a:t>
            </a:r>
            <a:r>
              <a:rPr lang="en-US" altLang="zh-CN" sz="2000" dirty="0"/>
              <a:t>likewise.</a:t>
            </a:r>
            <a:endParaRPr lang="zh-CN" altLang="en-US" sz="2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8829403-D0B0-EE41-B40D-3C8440C1737B}"/>
              </a:ext>
            </a:extLst>
          </p:cNvPr>
          <p:cNvSpPr txBox="1"/>
          <p:nvPr/>
        </p:nvSpPr>
        <p:spPr>
          <a:xfrm>
            <a:off x="8127429" y="2144458"/>
            <a:ext cx="2401619" cy="507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 b="1" dirty="0"/>
              <a:t>Score Propagation:</a:t>
            </a:r>
            <a:endParaRPr kumimoji="1" lang="zh-CN" altLang="en-US" sz="2000" b="1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43AE8B1-5AE0-8D47-B677-2C1A0AA9FD76}"/>
              </a:ext>
            </a:extLst>
          </p:cNvPr>
          <p:cNvSpPr/>
          <p:nvPr/>
        </p:nvSpPr>
        <p:spPr>
          <a:xfrm>
            <a:off x="10635220" y="2349082"/>
            <a:ext cx="239299" cy="23929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F012ECAF-5FE4-D349-A980-6238CF908532}"/>
              </a:ext>
            </a:extLst>
          </p:cNvPr>
          <p:cNvSpPr/>
          <p:nvPr/>
        </p:nvSpPr>
        <p:spPr>
          <a:xfrm>
            <a:off x="11252148" y="2349082"/>
            <a:ext cx="239299" cy="2392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右箭头 34">
            <a:extLst>
              <a:ext uri="{FF2B5EF4-FFF2-40B4-BE49-F238E27FC236}">
                <a16:creationId xmlns:a16="http://schemas.microsoft.com/office/drawing/2014/main" id="{A626FD1F-3EFD-1F45-8A20-9D6D081583ED}"/>
              </a:ext>
            </a:extLst>
          </p:cNvPr>
          <p:cNvSpPr/>
          <p:nvPr/>
        </p:nvSpPr>
        <p:spPr>
          <a:xfrm>
            <a:off x="10950154" y="2380218"/>
            <a:ext cx="239299" cy="183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A9490B2C-5C4B-F24A-BCCC-7A11D91C30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6823" y="5306592"/>
            <a:ext cx="292100" cy="317500"/>
          </a:xfrm>
          <a:prstGeom prst="rect">
            <a:avLst/>
          </a:prstGeom>
        </p:spPr>
      </p:pic>
      <p:sp>
        <p:nvSpPr>
          <p:cNvPr id="39" name="右箭头 38">
            <a:extLst>
              <a:ext uri="{FF2B5EF4-FFF2-40B4-BE49-F238E27FC236}">
                <a16:creationId xmlns:a16="http://schemas.microsoft.com/office/drawing/2014/main" id="{91BD7E1D-B67C-8142-AF31-79145C410A15}"/>
              </a:ext>
            </a:extLst>
          </p:cNvPr>
          <p:cNvSpPr/>
          <p:nvPr/>
        </p:nvSpPr>
        <p:spPr>
          <a:xfrm>
            <a:off x="309863" y="5990297"/>
            <a:ext cx="239299" cy="183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0" name="右箭头 39">
            <a:extLst>
              <a:ext uri="{FF2B5EF4-FFF2-40B4-BE49-F238E27FC236}">
                <a16:creationId xmlns:a16="http://schemas.microsoft.com/office/drawing/2014/main" id="{94BD6549-98D3-5C4F-ADC4-A48F4D68ED8C}"/>
              </a:ext>
            </a:extLst>
          </p:cNvPr>
          <p:cNvSpPr/>
          <p:nvPr/>
        </p:nvSpPr>
        <p:spPr>
          <a:xfrm>
            <a:off x="1598336" y="6316767"/>
            <a:ext cx="239299" cy="183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550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2E2A23-15AE-7F49-866A-77CC987882F8}"/>
              </a:ext>
            </a:extLst>
          </p:cNvPr>
          <p:cNvSpPr txBox="1"/>
          <p:nvPr/>
        </p:nvSpPr>
        <p:spPr>
          <a:xfrm>
            <a:off x="186088" y="146946"/>
            <a:ext cx="779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4400" dirty="0"/>
              <a:t>Training</a:t>
            </a:r>
            <a:endParaRPr kumimoji="1" lang="zh-CN" altLang="en-US" sz="4400" dirty="0"/>
          </a:p>
        </p:txBody>
      </p:sp>
      <p:pic>
        <p:nvPicPr>
          <p:cNvPr id="15" name="图片 14" descr="文本&#10;&#10;描述已自动生成">
            <a:extLst>
              <a:ext uri="{FF2B5EF4-FFF2-40B4-BE49-F238E27FC236}">
                <a16:creationId xmlns:a16="http://schemas.microsoft.com/office/drawing/2014/main" id="{55A881E4-88A3-724F-99F2-53DA4DC3E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55" y="5373805"/>
            <a:ext cx="5537200" cy="1179219"/>
          </a:xfrm>
          <a:prstGeom prst="rect">
            <a:avLst/>
          </a:prstGeom>
        </p:spPr>
      </p:pic>
      <p:pic>
        <p:nvPicPr>
          <p:cNvPr id="26" name="图片 25" descr="图示&#10;&#10;描述已自动生成">
            <a:extLst>
              <a:ext uri="{FF2B5EF4-FFF2-40B4-BE49-F238E27FC236}">
                <a16:creationId xmlns:a16="http://schemas.microsoft.com/office/drawing/2014/main" id="{A069D04F-C8A0-FD48-B912-A0D9637EB0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533"/>
          <a:stretch/>
        </p:blipFill>
        <p:spPr>
          <a:xfrm>
            <a:off x="0" y="1145535"/>
            <a:ext cx="11381573" cy="422827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E7BE99D-BEDF-DE40-96F8-613D43AD2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337" y="5951868"/>
            <a:ext cx="2723573" cy="2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07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2E2A23-15AE-7F49-866A-77CC987882F8}"/>
              </a:ext>
            </a:extLst>
          </p:cNvPr>
          <p:cNvSpPr txBox="1"/>
          <p:nvPr/>
        </p:nvSpPr>
        <p:spPr>
          <a:xfrm>
            <a:off x="186088" y="146946"/>
            <a:ext cx="779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4400" dirty="0"/>
              <a:t>Result</a:t>
            </a:r>
            <a:endParaRPr kumimoji="1" lang="zh-CN" altLang="en-US" sz="4400" dirty="0"/>
          </a:p>
        </p:txBody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BF671FC5-C7DB-6D4D-8182-064B13AA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2624"/>
            <a:ext cx="12192000" cy="37844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A2A3621-786B-5A42-A3F7-27DE5A8C22A1}"/>
              </a:ext>
            </a:extLst>
          </p:cNvPr>
          <p:cNvSpPr txBox="1"/>
          <p:nvPr/>
        </p:nvSpPr>
        <p:spPr>
          <a:xfrm>
            <a:off x="72977" y="5465605"/>
            <a:ext cx="12119023" cy="465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dirty="0"/>
              <a:t>Incorporating rich </a:t>
            </a:r>
            <a:r>
              <a:rPr kumimoji="1" lang="en" altLang="zh-CN" b="1" dirty="0">
                <a:solidFill>
                  <a:srgbClr val="FF0000"/>
                </a:solidFill>
              </a:rPr>
              <a:t>structural</a:t>
            </a:r>
            <a:r>
              <a:rPr kumimoji="1" lang="en" altLang="zh-CN" dirty="0"/>
              <a:t> information of commonsense knowledge graphs can enhance the overall generation quality.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916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6193538-2DE1-9F48-B85B-D298234E7368}"/>
              </a:ext>
            </a:extLst>
          </p:cNvPr>
          <p:cNvSpPr txBox="1"/>
          <p:nvPr/>
        </p:nvSpPr>
        <p:spPr>
          <a:xfrm>
            <a:off x="3945467" y="2092416"/>
            <a:ext cx="3876382" cy="1336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6000" b="1" dirty="0"/>
              <a:t>Thank You</a:t>
            </a:r>
            <a:endParaRPr kumimoji="1"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07921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2D92DA3F-3F6C-3645-832A-016988EF2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0" y="1543050"/>
            <a:ext cx="10299700" cy="3771900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28E8C5C-C4D0-5E44-A89F-FA4B11BBBFA2}"/>
              </a:ext>
            </a:extLst>
          </p:cNvPr>
          <p:cNvCxnSpPr>
            <a:cxnSpLocks/>
          </p:cNvCxnSpPr>
          <p:nvPr/>
        </p:nvCxnSpPr>
        <p:spPr>
          <a:xfrm>
            <a:off x="1152526" y="1857375"/>
            <a:ext cx="24479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B003D329-1A32-2A4A-AC45-7FAD3FD41F55}"/>
              </a:ext>
            </a:extLst>
          </p:cNvPr>
          <p:cNvCxnSpPr>
            <a:cxnSpLocks/>
          </p:cNvCxnSpPr>
          <p:nvPr/>
        </p:nvCxnSpPr>
        <p:spPr>
          <a:xfrm>
            <a:off x="7018986" y="1857375"/>
            <a:ext cx="10303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3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CB01B8-3199-E14A-9E58-CA773E427D5F}"/>
              </a:ext>
            </a:extLst>
          </p:cNvPr>
          <p:cNvSpPr txBox="1"/>
          <p:nvPr/>
        </p:nvSpPr>
        <p:spPr>
          <a:xfrm>
            <a:off x="186088" y="146946"/>
            <a:ext cx="779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4400" dirty="0"/>
              <a:t>Background</a:t>
            </a:r>
            <a:endParaRPr kumimoji="1" lang="zh-CN" altLang="en-US" sz="4400" dirty="0"/>
          </a:p>
        </p:txBody>
      </p:sp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00DF8A92-0416-8145-92BD-BF15008A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02160"/>
            <a:ext cx="4977735" cy="48536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C96FE12-EB36-6647-A3B4-E9842E01187E}"/>
              </a:ext>
            </a:extLst>
          </p:cNvPr>
          <p:cNvSpPr txBox="1"/>
          <p:nvPr/>
        </p:nvSpPr>
        <p:spPr>
          <a:xfrm>
            <a:off x="384088" y="1690062"/>
            <a:ext cx="52440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u="sng" dirty="0"/>
              <a:t>Personalized Dialogue Generation</a:t>
            </a:r>
            <a:r>
              <a:rPr kumimoji="1" lang="en-US" altLang="zh-CN" sz="2000" dirty="0"/>
              <a:t>: Making chit-chat more engaging and consistent by conditioning on persona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N-turn dialogue                                     we need to model  </a:t>
            </a:r>
          </a:p>
          <a:p>
            <a:pPr>
              <a:lnSpc>
                <a:spcPct val="150000"/>
              </a:lnSpc>
            </a:pPr>
            <a:br>
              <a:rPr kumimoji="1" lang="en-US" altLang="zh-CN" sz="2000" dirty="0"/>
            </a:br>
            <a:endParaRPr kumimoji="1"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5908189-C477-E844-B44D-F900B0386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700" y="3043533"/>
            <a:ext cx="2410460" cy="3734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D625080-1273-4A43-AE67-99749DFEA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1259" y="3479328"/>
            <a:ext cx="1897381" cy="41561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1678E75-CF77-6B4A-A414-A0113B4A0E23}"/>
              </a:ext>
            </a:extLst>
          </p:cNvPr>
          <p:cNvSpPr txBox="1"/>
          <p:nvPr/>
        </p:nvSpPr>
        <p:spPr>
          <a:xfrm>
            <a:off x="7428941" y="5855839"/>
            <a:ext cx="2311851" cy="465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dirty="0"/>
              <a:t>Persona Chat Dataset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87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CB01B8-3199-E14A-9E58-CA773E427D5F}"/>
              </a:ext>
            </a:extLst>
          </p:cNvPr>
          <p:cNvSpPr txBox="1"/>
          <p:nvPr/>
        </p:nvSpPr>
        <p:spPr>
          <a:xfrm>
            <a:off x="157112" y="38220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</a:t>
            </a:r>
            <a:endParaRPr kumimoji="1" lang="en-US" altLang="zh-CN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806C2C8-9F1F-0646-83E6-8B38CC280145}"/>
              </a:ext>
            </a:extLst>
          </p:cNvPr>
          <p:cNvSpPr txBox="1"/>
          <p:nvPr/>
        </p:nvSpPr>
        <p:spPr>
          <a:xfrm>
            <a:off x="157112" y="1341650"/>
            <a:ext cx="11221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Current works simply focus on mimicking human-like responses, leaving understudied the aspects of modeling </a:t>
            </a:r>
            <a:r>
              <a:rPr kumimoji="1" lang="en-US" altLang="zh-CN" sz="2400" dirty="0">
                <a:solidFill>
                  <a:srgbClr val="FF0000"/>
                </a:solidFill>
              </a:rPr>
              <a:t>understanding</a:t>
            </a:r>
            <a:r>
              <a:rPr kumimoji="1" lang="en-US" altLang="zh-CN" sz="2400" dirty="0"/>
              <a:t> of whether or how much persona information has been expressed by its corresponding speaker.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E446DA-E170-CA4F-B34E-0CC8C691B8F9}"/>
              </a:ext>
            </a:extLst>
          </p:cNvPr>
          <p:cNvSpPr txBox="1"/>
          <p:nvPr/>
        </p:nvSpPr>
        <p:spPr>
          <a:xfrm>
            <a:off x="1320012" y="3037806"/>
            <a:ext cx="10022295" cy="59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400" dirty="0"/>
              <a:t>The “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understanding</a:t>
            </a:r>
            <a:r>
              <a:rPr kumimoji="1" lang="en-US" altLang="zh-CN" sz="2400" dirty="0" err="1"/>
              <a:t>”is</a:t>
            </a:r>
            <a:r>
              <a:rPr kumimoji="1" lang="en-US" altLang="zh-CN" sz="2400" dirty="0"/>
              <a:t> the concept </a:t>
            </a:r>
            <a:r>
              <a:rPr kumimoji="1" lang="en-US" altLang="zh-CN" sz="2400" b="1" dirty="0"/>
              <a:t>“Persona Perception” </a:t>
            </a:r>
            <a:r>
              <a:rPr kumimoji="1" lang="en-US" altLang="zh-CN" sz="2400" dirty="0"/>
              <a:t>in the title.</a:t>
            </a:r>
            <a:endParaRPr kumimoji="1" lang="zh-CN" altLang="en-US" sz="2400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C4E21FE8-5DDE-DE4A-894D-DF9CAD840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398" y="3777120"/>
            <a:ext cx="5955204" cy="22745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312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示, 示意图&#10;&#10;描述已自动生成">
            <a:extLst>
              <a:ext uri="{FF2B5EF4-FFF2-40B4-BE49-F238E27FC236}">
                <a16:creationId xmlns:a16="http://schemas.microsoft.com/office/drawing/2014/main" id="{466C8FA6-A167-9449-BC40-31E53A28A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37" y="2503166"/>
            <a:ext cx="10661170" cy="394463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A14AB34-3D3A-E04B-AAEC-8AE27E7DA7E6}"/>
              </a:ext>
            </a:extLst>
          </p:cNvPr>
          <p:cNvSpPr/>
          <p:nvPr/>
        </p:nvSpPr>
        <p:spPr>
          <a:xfrm>
            <a:off x="671337" y="633617"/>
            <a:ext cx="10849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/>
              <a:t>Persona Perception is just a relevance score between an utterance and persona sentences given by the </a:t>
            </a:r>
            <a:r>
              <a:rPr kumimoji="1" lang="en-US" altLang="zh-CN" sz="2400" b="1" u="sng" dirty="0"/>
              <a:t>Receiver</a:t>
            </a:r>
            <a:r>
              <a:rPr kumimoji="1" lang="en-US" altLang="zh-CN" sz="2400" dirty="0"/>
              <a:t> (A </a:t>
            </a:r>
            <a:r>
              <a:rPr kumimoji="1" lang="en-US" altLang="zh-CN" sz="2400" dirty="0">
                <a:solidFill>
                  <a:srgbClr val="FF0000"/>
                </a:solidFill>
              </a:rPr>
              <a:t>third-party</a:t>
            </a:r>
            <a:r>
              <a:rPr kumimoji="1" lang="en-US" altLang="zh-CN" sz="2400" dirty="0"/>
              <a:t> persona perceptron)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DF6870-8845-E84F-B030-17B6190052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89" r="33285"/>
          <a:stretch/>
        </p:blipFill>
        <p:spPr>
          <a:xfrm>
            <a:off x="4600303" y="1676645"/>
            <a:ext cx="3505200" cy="453744"/>
          </a:xfrm>
          <a:prstGeom prst="rect">
            <a:avLst/>
          </a:prstGeom>
        </p:spPr>
      </p:pic>
      <p:pic>
        <p:nvPicPr>
          <p:cNvPr id="13" name="图片 12" descr="画着卡通人物&#10;&#10;描述已自动生成">
            <a:extLst>
              <a:ext uri="{FF2B5EF4-FFF2-40B4-BE49-F238E27FC236}">
                <a16:creationId xmlns:a16="http://schemas.microsoft.com/office/drawing/2014/main" id="{A8183262-87E2-BE46-A7EC-F9B357450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7902" y="1719521"/>
            <a:ext cx="1874521" cy="3976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F1D642D-2390-ED44-9F48-2B310AEF5AA9}"/>
              </a:ext>
            </a:extLst>
          </p:cNvPr>
          <p:cNvSpPr txBox="1"/>
          <p:nvPr/>
        </p:nvSpPr>
        <p:spPr>
          <a:xfrm>
            <a:off x="898072" y="1527113"/>
            <a:ext cx="3570208" cy="59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400" dirty="0"/>
              <a:t>Persona Perception Score</a:t>
            </a:r>
            <a:endParaRPr kumimoji="1" lang="zh-CN" altLang="en-US" sz="2400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5F046EC-8009-E144-BEF3-63618B4821B3}"/>
              </a:ext>
            </a:extLst>
          </p:cNvPr>
          <p:cNvCxnSpPr/>
          <p:nvPr/>
        </p:nvCxnSpPr>
        <p:spPr>
          <a:xfrm>
            <a:off x="8735786" y="2890157"/>
            <a:ext cx="2155371" cy="88174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C65EFD5-2CAB-A643-A22B-A562D1CFDA26}"/>
              </a:ext>
            </a:extLst>
          </p:cNvPr>
          <p:cNvCxnSpPr>
            <a:cxnSpLocks/>
          </p:cNvCxnSpPr>
          <p:nvPr/>
        </p:nvCxnSpPr>
        <p:spPr>
          <a:xfrm flipH="1">
            <a:off x="8735786" y="2890157"/>
            <a:ext cx="2155371" cy="88174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AC87CFC-648A-654A-8F3B-62539FCD2A0F}"/>
              </a:ext>
            </a:extLst>
          </p:cNvPr>
          <p:cNvCxnSpPr/>
          <p:nvPr/>
        </p:nvCxnSpPr>
        <p:spPr>
          <a:xfrm>
            <a:off x="898072" y="5342640"/>
            <a:ext cx="2155371" cy="88174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2A3D073-21D6-F64D-B95E-973965E8831E}"/>
              </a:ext>
            </a:extLst>
          </p:cNvPr>
          <p:cNvCxnSpPr>
            <a:cxnSpLocks/>
          </p:cNvCxnSpPr>
          <p:nvPr/>
        </p:nvCxnSpPr>
        <p:spPr>
          <a:xfrm flipH="1">
            <a:off x="898072" y="5342640"/>
            <a:ext cx="2155371" cy="88174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08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CB01B8-3199-E14A-9E58-CA773E427D5F}"/>
              </a:ext>
            </a:extLst>
          </p:cNvPr>
          <p:cNvSpPr txBox="1"/>
          <p:nvPr/>
        </p:nvSpPr>
        <p:spPr>
          <a:xfrm>
            <a:off x="157112" y="38220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</a:t>
            </a:r>
            <a:r>
              <a:rPr lang="zh-CN" alt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dirty="0">
                <a:latin typeface="+mj-lt"/>
                <a:ea typeface="+mj-ea"/>
                <a:cs typeface="+mj-cs"/>
              </a:rPr>
              <a:t>&amp; Main Idea &lt;Revised&gt;</a:t>
            </a:r>
            <a:endParaRPr kumimoji="1" lang="en-US" altLang="zh-CN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06C2C8-9F1F-0646-83E6-8B38CC280145}"/>
              </a:ext>
            </a:extLst>
          </p:cNvPr>
          <p:cNvSpPr txBox="1"/>
          <p:nvPr/>
        </p:nvSpPr>
        <p:spPr>
          <a:xfrm>
            <a:off x="187592" y="1000351"/>
            <a:ext cx="11816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Current works simply focus on mimicking human-like responses, leaving understudied the aspects of modeling </a:t>
            </a:r>
            <a:r>
              <a:rPr kumimoji="1" lang="en-US" altLang="zh-CN" sz="2400" dirty="0">
                <a:solidFill>
                  <a:srgbClr val="FF0000"/>
                </a:solidFill>
              </a:rPr>
              <a:t>understanding</a:t>
            </a:r>
            <a:r>
              <a:rPr kumimoji="1" lang="en-US" altLang="zh-CN" sz="2400" dirty="0"/>
              <a:t> of whether or how much persona information has been </a:t>
            </a:r>
            <a:r>
              <a:rPr kumimoji="1" lang="en-US" altLang="zh-CN" sz="2400" dirty="0">
                <a:solidFill>
                  <a:srgbClr val="FF0000"/>
                </a:solidFill>
              </a:rPr>
              <a:t>expressed</a:t>
            </a:r>
            <a:r>
              <a:rPr kumimoji="1" lang="en-US" altLang="zh-CN" sz="2400" dirty="0"/>
              <a:t> by its corresponding speaker.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u="sng" dirty="0"/>
              <a:t>Persona Perception</a:t>
            </a:r>
            <a:r>
              <a:rPr kumimoji="1" lang="zh-CN" altLang="en-US" sz="2400" b="1" dirty="0"/>
              <a:t> </a:t>
            </a:r>
            <a:r>
              <a:rPr kumimoji="1" lang="en-US" altLang="zh-CN" sz="2400" dirty="0"/>
              <a:t>score(pp score) can be used to assess the quality of an utterance. </a:t>
            </a:r>
            <a:r>
              <a:rPr kumimoji="1" lang="en-US" altLang="zh-CN" sz="2400" b="1" dirty="0"/>
              <a:t>But ..</a:t>
            </a:r>
            <a:endParaRPr kumimoji="1" lang="en-US" altLang="zh-CN" sz="2400" b="1" dirty="0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DC245D6-0569-CC4C-90A0-EA155F13CD40}"/>
              </a:ext>
            </a:extLst>
          </p:cNvPr>
          <p:cNvSpPr txBox="1"/>
          <p:nvPr/>
        </p:nvSpPr>
        <p:spPr>
          <a:xfrm>
            <a:off x="157112" y="4942066"/>
            <a:ext cx="1122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﻿What is a high-quality conversation: </a:t>
            </a:r>
            <a:r>
              <a:rPr kumimoji="1" lang="en-US" altLang="zh-CN" sz="2400" dirty="0">
                <a:solidFill>
                  <a:srgbClr val="FF0000"/>
                </a:solidFill>
              </a:rPr>
              <a:t>Both</a:t>
            </a:r>
            <a:r>
              <a:rPr kumimoji="1" lang="en-US" altLang="zh-CN" sz="2400" dirty="0"/>
              <a:t> of interlocutor express their persona information: (A express persona A, B express persona B)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5E76EC-09E7-AA42-8F91-7444A1C6D22F}"/>
              </a:ext>
            </a:extLst>
          </p:cNvPr>
          <p:cNvSpPr txBox="1"/>
          <p:nvPr/>
        </p:nvSpPr>
        <p:spPr>
          <a:xfrm>
            <a:off x="2737341" y="5694666"/>
            <a:ext cx="6717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We need lookahead through the whole dialogue adding all PP scores to assess the current utterance B </a:t>
            </a:r>
          </a:p>
          <a:p>
            <a:r>
              <a:rPr kumimoji="1" lang="en-US" altLang="zh-CN" sz="2000" dirty="0"/>
              <a:t>---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Reinforcement Learning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DF69548-81F9-3042-8E1C-B3332BE37749}"/>
              </a:ext>
            </a:extLst>
          </p:cNvPr>
          <p:cNvGrpSpPr/>
          <p:nvPr/>
        </p:nvGrpSpPr>
        <p:grpSpPr>
          <a:xfrm>
            <a:off x="6721450" y="2783847"/>
            <a:ext cx="4927358" cy="2122390"/>
            <a:chOff x="6639192" y="4220875"/>
            <a:chExt cx="4927358" cy="2122390"/>
          </a:xfrm>
        </p:grpSpPr>
        <p:pic>
          <p:nvPicPr>
            <p:cNvPr id="22" name="图片 21" descr="表格&#10;&#10;描述已自动生成">
              <a:extLst>
                <a:ext uri="{FF2B5EF4-FFF2-40B4-BE49-F238E27FC236}">
                  <a16:creationId xmlns:a16="http://schemas.microsoft.com/office/drawing/2014/main" id="{25C3D2BF-FDB8-0348-8F94-12E550025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9192" y="4220875"/>
              <a:ext cx="4927358" cy="2122390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F293F87-6EA7-4946-A2BD-1C01AB432D0B}"/>
                </a:ext>
              </a:extLst>
            </p:cNvPr>
            <p:cNvSpPr/>
            <p:nvPr/>
          </p:nvSpPr>
          <p:spPr>
            <a:xfrm>
              <a:off x="6793074" y="5982474"/>
              <a:ext cx="4687325" cy="2404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EF384B50-1E2A-2245-9A67-6031BF8ACA5E}"/>
              </a:ext>
            </a:extLst>
          </p:cNvPr>
          <p:cNvSpPr/>
          <p:nvPr/>
        </p:nvSpPr>
        <p:spPr>
          <a:xfrm>
            <a:off x="543192" y="347571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B:</a:t>
            </a:r>
            <a:r>
              <a:rPr lang="zh-CN" altLang="en-US" dirty="0"/>
              <a:t>“what are your hobbies?”</a:t>
            </a:r>
            <a:r>
              <a:rPr lang="en-US" altLang="zh-CN" dirty="0"/>
              <a:t>  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F83F2F4-216D-8742-8A63-D237FB47B0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66063" b="-16349"/>
          <a:stretch/>
        </p:blipFill>
        <p:spPr>
          <a:xfrm>
            <a:off x="4753242" y="3875224"/>
            <a:ext cx="1642110" cy="51716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C22DE01-E9EA-774B-926B-F05B123E5771}"/>
              </a:ext>
            </a:extLst>
          </p:cNvPr>
          <p:cNvSpPr/>
          <p:nvPr/>
        </p:nvSpPr>
        <p:spPr>
          <a:xfrm>
            <a:off x="543192" y="39319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A:</a:t>
            </a:r>
            <a:r>
              <a:rPr lang="zh-CN" altLang="en-US" dirty="0"/>
              <a:t>“</a:t>
            </a:r>
            <a:r>
              <a:rPr lang="en-US" altLang="zh-CN" dirty="0"/>
              <a:t>My hobby is playing basketball.</a:t>
            </a:r>
            <a:r>
              <a:rPr lang="zh-CN" altLang="en-US" dirty="0"/>
              <a:t>”</a:t>
            </a:r>
            <a:r>
              <a:rPr lang="en-US" altLang="zh-CN" dirty="0"/>
              <a:t>   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620C707-9A1E-274E-8377-B887B4C4D8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197" t="-1" r="33937" b="-69712"/>
          <a:stretch/>
        </p:blipFill>
        <p:spPr>
          <a:xfrm>
            <a:off x="4827537" y="3443761"/>
            <a:ext cx="1493520" cy="75436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23CAF643-7A86-FB4C-AA4A-2E1C63476049}"/>
              </a:ext>
            </a:extLst>
          </p:cNvPr>
          <p:cNvSpPr txBox="1"/>
          <p:nvPr/>
        </p:nvSpPr>
        <p:spPr>
          <a:xfrm>
            <a:off x="1152792" y="3045418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Transmitter                                  Receiver</a:t>
            </a:r>
          </a:p>
        </p:txBody>
      </p:sp>
    </p:spTree>
    <p:extLst>
      <p:ext uri="{BB962C8B-B14F-4D97-AF65-F5344CB8AC3E}">
        <p14:creationId xmlns:p14="http://schemas.microsoft.com/office/powerpoint/2010/main" val="215353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CB01B8-3199-E14A-9E58-CA773E427D5F}"/>
              </a:ext>
            </a:extLst>
          </p:cNvPr>
          <p:cNvSpPr txBox="1"/>
          <p:nvPr/>
        </p:nvSpPr>
        <p:spPr>
          <a:xfrm>
            <a:off x="157112" y="38220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  <a:endParaRPr kumimoji="1" lang="en-US" altLang="zh-CN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06C2C8-9F1F-0646-83E6-8B38CC280145}"/>
              </a:ext>
            </a:extLst>
          </p:cNvPr>
          <p:cNvSpPr txBox="1"/>
          <p:nvPr/>
        </p:nvSpPr>
        <p:spPr>
          <a:xfrm>
            <a:off x="157112" y="1341650"/>
            <a:ext cx="11221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﻿The model comprises two components, </a:t>
            </a:r>
            <a:r>
              <a:rPr kumimoji="1" lang="en-US" altLang="zh-CN" sz="2400" u="sng" dirty="0"/>
              <a:t>Transmitter</a:t>
            </a:r>
            <a:r>
              <a:rPr kumimoji="1" lang="en-US" altLang="zh-CN" sz="2400" dirty="0"/>
              <a:t> and </a:t>
            </a:r>
            <a:r>
              <a:rPr kumimoji="1" lang="en-US" altLang="zh-CN" sz="2400" u="sng" dirty="0"/>
              <a:t>Receiver</a:t>
            </a:r>
            <a:endParaRPr kumimoji="1" lang="en-US" altLang="zh-CN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23792E-148C-6E4A-BD0B-AD4E6CF60102}"/>
              </a:ext>
            </a:extLst>
          </p:cNvPr>
          <p:cNvSpPr/>
          <p:nvPr/>
        </p:nvSpPr>
        <p:spPr>
          <a:xfrm>
            <a:off x="647064" y="2065664"/>
            <a:ext cx="10241280" cy="114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﻿</a:t>
            </a:r>
            <a:r>
              <a:rPr lang="zh-CN" altLang="en-US" sz="2400" b="1" u="sng" dirty="0">
                <a:solidFill>
                  <a:srgbClr val="FF0000"/>
                </a:solidFill>
              </a:rPr>
              <a:t>Transmitter</a:t>
            </a:r>
            <a:r>
              <a:rPr lang="zh-CN" altLang="en-US" sz="2400" dirty="0"/>
              <a:t> generates</a:t>
            </a:r>
            <a:r>
              <a:rPr lang="en-US" altLang="zh-CN" sz="2400" dirty="0"/>
              <a:t>        </a:t>
            </a:r>
            <a:r>
              <a:rPr lang="zh-CN" altLang="en-US" sz="2400" dirty="0"/>
              <a:t>according to the distribution </a:t>
            </a:r>
            <a:r>
              <a:rPr lang="en-US" altLang="zh-CN" sz="2400" dirty="0"/>
              <a:t>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The same process applies to     </a:t>
            </a:r>
            <a:r>
              <a:rPr lang="zh-CN" altLang="en-US" sz="2400" dirty="0"/>
              <a:t> keeping the conversation flowing. </a:t>
            </a:r>
          </a:p>
        </p:txBody>
      </p:sp>
      <p:pic>
        <p:nvPicPr>
          <p:cNvPr id="5" name="图片 4" descr="文本&#10;&#10;低可信度描述已自动生成">
            <a:extLst>
              <a:ext uri="{FF2B5EF4-FFF2-40B4-BE49-F238E27FC236}">
                <a16:creationId xmlns:a16="http://schemas.microsoft.com/office/drawing/2014/main" id="{D01C39C1-F121-034A-9F73-85C74BAD0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60" y="2199415"/>
            <a:ext cx="533399" cy="468745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C5369079-C110-014F-97C6-BEBA0F794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582" y="2183491"/>
            <a:ext cx="2173272" cy="4687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E7BF49-D3DD-D94D-9E28-35AA47545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3740" y="2835800"/>
            <a:ext cx="279400" cy="2921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C7680B7-E7D0-8A48-8DE6-3273A8AA7FF2}"/>
              </a:ext>
            </a:extLst>
          </p:cNvPr>
          <p:cNvSpPr txBox="1"/>
          <p:nvPr/>
        </p:nvSpPr>
        <p:spPr>
          <a:xfrm>
            <a:off x="1247588" y="3472044"/>
            <a:ext cx="11221184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/>
              <a:t>How to train the transmitter: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/>
              <a:t>Supervised Dialogue Generation: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/>
              <a:t>RL Fine-tuning where </a:t>
            </a:r>
            <a:r>
              <a:rPr kumimoji="1" lang="en-US" altLang="zh-CN" sz="2400" b="1" u="sng" dirty="0"/>
              <a:t>persona perception reward </a:t>
            </a:r>
            <a:r>
              <a:rPr kumimoji="1" lang="en-US" altLang="zh-CN" sz="2400" dirty="0"/>
              <a:t>is given by the </a:t>
            </a:r>
            <a:r>
              <a:rPr kumimoji="1" lang="en-US" altLang="zh-CN" sz="2400" b="1" u="sng" dirty="0">
                <a:solidFill>
                  <a:srgbClr val="FF0000"/>
                </a:solidFill>
              </a:rPr>
              <a:t>Receiver</a:t>
            </a:r>
          </a:p>
        </p:txBody>
      </p:sp>
      <p:pic>
        <p:nvPicPr>
          <p:cNvPr id="12" name="图片 11" descr="图片包含 形状&#10;&#10;描述已自动生成">
            <a:extLst>
              <a:ext uri="{FF2B5EF4-FFF2-40B4-BE49-F238E27FC236}">
                <a16:creationId xmlns:a16="http://schemas.microsoft.com/office/drawing/2014/main" id="{C79C235A-B44A-2A42-BC97-EA4C9642A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41702"/>
            <a:ext cx="1001123" cy="678180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6E1D74AA-4335-104A-8F78-15E15BB7BF5F}"/>
              </a:ext>
            </a:extLst>
          </p:cNvPr>
          <p:cNvSpPr/>
          <p:nvPr/>
        </p:nvSpPr>
        <p:spPr>
          <a:xfrm>
            <a:off x="647064" y="4233461"/>
            <a:ext cx="534344" cy="310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25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CB01B8-3199-E14A-9E58-CA773E427D5F}"/>
              </a:ext>
            </a:extLst>
          </p:cNvPr>
          <p:cNvSpPr txBox="1"/>
          <p:nvPr/>
        </p:nvSpPr>
        <p:spPr>
          <a:xfrm>
            <a:off x="157112" y="-114180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200" b="1" dirty="0">
                <a:latin typeface="+mj-lt"/>
                <a:ea typeface="+mj-ea"/>
                <a:cs typeface="+mj-cs"/>
              </a:rPr>
              <a:t>﻿Supervised Dialogue Generation</a:t>
            </a:r>
            <a:endParaRPr kumimoji="1" lang="en-US" altLang="zh-CN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21CBB375-6DB5-4F4D-AC29-C9FC0AB3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1212527"/>
            <a:ext cx="6642198" cy="4432945"/>
          </a:xfrm>
          <a:prstGeom prst="rect">
            <a:avLst/>
          </a:prstGeom>
        </p:spPr>
      </p:pic>
      <p:pic>
        <p:nvPicPr>
          <p:cNvPr id="10" name="图片 9" descr="文本, 信件&#10;&#10;描述已自动生成">
            <a:extLst>
              <a:ext uri="{FF2B5EF4-FFF2-40B4-BE49-F238E27FC236}">
                <a16:creationId xmlns:a16="http://schemas.microsoft.com/office/drawing/2014/main" id="{82E31F0F-565C-AD4D-86D5-259A2127E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331" y="1885103"/>
            <a:ext cx="5063629" cy="78197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D56F40D-D832-744A-BFD2-3CEC98BFF604}"/>
              </a:ext>
            </a:extLst>
          </p:cNvPr>
          <p:cNvSpPr txBox="1"/>
          <p:nvPr/>
        </p:nvSpPr>
        <p:spPr>
          <a:xfrm>
            <a:off x="6962238" y="1295262"/>
            <a:ext cx="4075155" cy="589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400" dirty="0"/>
              <a:t>﻿1. Sequence Generation Task</a:t>
            </a:r>
            <a:endParaRPr kumimoji="1"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999A18-AAB1-2348-99D5-1BBD9390ED17}"/>
              </a:ext>
            </a:extLst>
          </p:cNvPr>
          <p:cNvSpPr txBox="1"/>
          <p:nvPr/>
        </p:nvSpPr>
        <p:spPr>
          <a:xfrm>
            <a:off x="6987023" y="2839158"/>
            <a:ext cx="4568879" cy="589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400" dirty="0"/>
              <a:t>2. ﻿Next Utterance Prediction Task</a:t>
            </a:r>
            <a:endParaRPr kumimoji="1" lang="zh-CN" altLang="en-US" sz="2400" dirty="0"/>
          </a:p>
        </p:txBody>
      </p:sp>
      <p:pic>
        <p:nvPicPr>
          <p:cNvPr id="17" name="图片 16" descr="表格&#10;&#10;描述已自动生成">
            <a:extLst>
              <a:ext uri="{FF2B5EF4-FFF2-40B4-BE49-F238E27FC236}">
                <a16:creationId xmlns:a16="http://schemas.microsoft.com/office/drawing/2014/main" id="{50B59B94-F0D8-BC42-8A1C-FFE2EB5E3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598" y="3736543"/>
            <a:ext cx="4927358" cy="212239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32D88BF-38C0-B944-9F73-768B00AA3124}"/>
              </a:ext>
            </a:extLst>
          </p:cNvPr>
          <p:cNvSpPr/>
          <p:nvPr/>
        </p:nvSpPr>
        <p:spPr>
          <a:xfrm>
            <a:off x="7167132" y="4780806"/>
            <a:ext cx="2264736" cy="214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33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4414</TotalTime>
  <Words>3628</Words>
  <Application>Microsoft Macintosh PowerPoint</Application>
  <PresentationFormat>宽屏</PresentationFormat>
  <Paragraphs>313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A61</dc:creator>
  <cp:lastModifiedBy>A61</cp:lastModifiedBy>
  <cp:revision>300</cp:revision>
  <dcterms:created xsi:type="dcterms:W3CDTF">2021-05-09T09:57:34Z</dcterms:created>
  <dcterms:modified xsi:type="dcterms:W3CDTF">2021-05-13T04:11:52Z</dcterms:modified>
</cp:coreProperties>
</file>