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708" r:id="rId4"/>
    <p:sldMasterId id="2147483720" r:id="rId5"/>
    <p:sldMasterId id="2147483732" r:id="rId6"/>
    <p:sldMasterId id="2147483744" r:id="rId7"/>
  </p:sldMasterIdLst>
  <p:notesMasterIdLst>
    <p:notesMasterId r:id="rId31"/>
  </p:notesMasterIdLst>
  <p:sldIdLst>
    <p:sldId id="331" r:id="rId8"/>
    <p:sldId id="265" r:id="rId9"/>
    <p:sldId id="322" r:id="rId10"/>
    <p:sldId id="323" r:id="rId11"/>
    <p:sldId id="283" r:id="rId12"/>
    <p:sldId id="324" r:id="rId13"/>
    <p:sldId id="325" r:id="rId14"/>
    <p:sldId id="259" r:id="rId15"/>
    <p:sldId id="262" r:id="rId16"/>
    <p:sldId id="320" r:id="rId17"/>
    <p:sldId id="268" r:id="rId18"/>
    <p:sldId id="271" r:id="rId19"/>
    <p:sldId id="298" r:id="rId20"/>
    <p:sldId id="301" r:id="rId21"/>
    <p:sldId id="304" r:id="rId22"/>
    <p:sldId id="307" r:id="rId23"/>
    <p:sldId id="310" r:id="rId24"/>
    <p:sldId id="313" r:id="rId25"/>
    <p:sldId id="316" r:id="rId26"/>
    <p:sldId id="319" r:id="rId27"/>
    <p:sldId id="328" r:id="rId28"/>
    <p:sldId id="329" r:id="rId29"/>
    <p:sldId id="330" r:id="rId30"/>
  </p:sldIdLst>
  <p:sldSz cx="12192000" cy="6858000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91" d="100"/>
          <a:sy n="91" d="100"/>
        </p:scale>
        <p:origin x="322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heme" Target="theme/theme1.xml"/><Relationship Id="rId8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06FD99-2BD3-4DC6-B383-5D7BECB76174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22ABC5-E210-44FA-88A6-2921B8E78840}" type="parTrans" cxnId="{EADCC66C-6B4A-42CF-935C-5BE22113E8D3}">
      <dgm:prSet/>
      <dgm:spPr/>
      <dgm:t>
        <a:bodyPr/>
        <a:lstStyle/>
        <a:p>
          <a:endParaRPr lang="en-US"/>
        </a:p>
      </dgm:t>
    </dgm:pt>
    <dgm:pt modelId="{9A071AAC-79DD-4933-908D-CDA410D566C0}">
      <dgm:prSet/>
      <dgm:spPr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  <dgm:t>
        <a:bodyPr/>
        <a:lstStyle/>
        <a:p>
          <a:r>
            <a:rPr lang="en-US"/>
            <a:t>Add Stack User (optional) with root privileges</a:t>
          </a:r>
        </a:p>
      </dgm:t>
    </dgm:pt>
    <dgm:pt modelId="{975DD8A1-969C-4517-93C9-B0687B3FEA85}" type="parTrans" cxnId="{2D8DE57B-6975-4F3D-8CB1-688D08F908F5}">
      <dgm:prSet/>
      <dgm:spPr/>
      <dgm:t>
        <a:bodyPr/>
        <a:lstStyle/>
        <a:p>
          <a:endParaRPr lang="en-US"/>
        </a:p>
      </dgm:t>
    </dgm:pt>
    <dgm:pt modelId="{35824277-FAD0-442D-8D7E-C0805442FEEB}">
      <dgm:prSet/>
      <dgm:spPr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  <dgm:t>
        <a:bodyPr/>
        <a:lstStyle/>
        <a:p>
          <a:endParaRPr lang="en-US"/>
        </a:p>
      </dgm:t>
    </dgm:pt>
    <dgm:pt modelId="{E87E3F3A-D0EB-4285-B8DB-6BD28EFCBE4A}" type="sibTrans" cxnId="{2D8DE57B-6975-4F3D-8CB1-688D08F908F5}">
      <dgm:prSet/>
      <dgm:spPr/>
      <dgm:t>
        <a:bodyPr/>
        <a:lstStyle/>
        <a:p>
          <a:endParaRPr lang="en-US"/>
        </a:p>
      </dgm:t>
    </dgm:pt>
    <dgm:pt modelId="{12A058A4-A652-42B8-9C30-3E4F4C54423E}" type="sibTrans" cxnId="{EADCC66C-6B4A-42CF-935C-5BE22113E8D3}">
      <dgm:prSet/>
      <dgm:spPr/>
      <dgm:t>
        <a:bodyPr/>
        <a:lstStyle/>
        <a:p>
          <a:endParaRPr lang="en-US"/>
        </a:p>
      </dgm:t>
    </dgm:pt>
    <dgm:pt modelId="{36FAC857-5511-45B3-9CC2-53F9035915BF}" type="parTrans" cxnId="{A0131EA8-CD12-46EF-94AB-5759FA6DBA1D}">
      <dgm:prSet/>
      <dgm:spPr/>
      <dgm:t>
        <a:bodyPr/>
        <a:lstStyle/>
        <a:p>
          <a:endParaRPr lang="en-US"/>
        </a:p>
      </dgm:t>
    </dgm:pt>
    <dgm:pt modelId="{F503E75E-770B-4CB7-8D3F-AD652E8BBAF4}">
      <dgm:prSet/>
      <dgm:spPr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  <dgm:t>
        <a:bodyPr/>
        <a:lstStyle/>
        <a:p>
          <a:r>
            <a:rPr lang="en-US"/>
            <a:t>Download Dev Stack</a:t>
          </a:r>
        </a:p>
      </dgm:t>
    </dgm:pt>
    <dgm:pt modelId="{DBDA953E-4C6B-49EF-9CB6-0513C3DBA072}" type="parTrans" cxnId="{D46ED573-0DE9-4B3B-ABFC-9C8744C1C6D7}">
      <dgm:prSet/>
      <dgm:spPr/>
      <dgm:t>
        <a:bodyPr/>
        <a:lstStyle/>
        <a:p>
          <a:endParaRPr lang="en-US"/>
        </a:p>
      </dgm:t>
    </dgm:pt>
    <dgm:pt modelId="{AF57C89B-6012-485E-87FA-28FBDDE7C619}">
      <dgm:prSet/>
      <dgm:spPr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  <dgm:t>
        <a:bodyPr/>
        <a:lstStyle/>
        <a:p>
          <a:endParaRPr lang="en-US"/>
        </a:p>
      </dgm:t>
    </dgm:pt>
    <dgm:pt modelId="{225666F7-3607-4731-9E15-1D3CFD050386}" type="sibTrans" cxnId="{D46ED573-0DE9-4B3B-ABFC-9C8744C1C6D7}">
      <dgm:prSet/>
      <dgm:spPr/>
      <dgm:t>
        <a:bodyPr/>
        <a:lstStyle/>
        <a:p>
          <a:endParaRPr lang="en-US"/>
        </a:p>
      </dgm:t>
    </dgm:pt>
    <dgm:pt modelId="{018D7999-FB1D-4993-970B-82A0D133E052}" type="sibTrans" cxnId="{A0131EA8-CD12-46EF-94AB-5759FA6DBA1D}">
      <dgm:prSet/>
      <dgm:spPr/>
      <dgm:t>
        <a:bodyPr/>
        <a:lstStyle/>
        <a:p>
          <a:endParaRPr lang="en-US"/>
        </a:p>
      </dgm:t>
    </dgm:pt>
    <dgm:pt modelId="{01077F70-55D4-499F-B8C9-964CB9FDA3A3}" type="parTrans" cxnId="{E41F45B3-69CC-4521-8C53-06042F68D8E0}">
      <dgm:prSet/>
      <dgm:spPr/>
      <dgm:t>
        <a:bodyPr/>
        <a:lstStyle/>
        <a:p>
          <a:endParaRPr lang="en-US"/>
        </a:p>
      </dgm:t>
    </dgm:pt>
    <dgm:pt modelId="{4A2B5DE3-EE3F-489D-B7D2-CE10E3A97C60}">
      <dgm:prSet/>
      <dgm:spPr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  <dgm:t>
        <a:bodyPr/>
        <a:lstStyle/>
        <a:p>
          <a:r>
            <a:rPr lang="en-US"/>
            <a:t>Create a “local.conf” file</a:t>
          </a:r>
        </a:p>
      </dgm:t>
    </dgm:pt>
    <dgm:pt modelId="{A7A157E9-F896-484E-AF1D-598DEBFAADEC}" type="parTrans" cxnId="{0E66FC09-09B0-439D-B764-4DCE2834AB69}">
      <dgm:prSet/>
      <dgm:spPr/>
      <dgm:t>
        <a:bodyPr/>
        <a:lstStyle/>
        <a:p>
          <a:endParaRPr lang="en-US"/>
        </a:p>
      </dgm:t>
    </dgm:pt>
    <dgm:pt modelId="{451BE8B1-E46E-46C7-8033-C179E709B6F4}">
      <dgm:prSet/>
      <dgm:spPr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  <dgm:t>
        <a:bodyPr/>
        <a:lstStyle/>
        <a:p>
          <a:endParaRPr lang="en-US"/>
        </a:p>
      </dgm:t>
    </dgm:pt>
    <dgm:pt modelId="{2ACD520E-67C4-4E88-B2FC-96AF955C52A8}" type="sibTrans" cxnId="{0E66FC09-09B0-439D-B764-4DCE2834AB69}">
      <dgm:prSet/>
      <dgm:spPr/>
      <dgm:t>
        <a:bodyPr/>
        <a:lstStyle/>
        <a:p>
          <a:endParaRPr lang="en-US"/>
        </a:p>
      </dgm:t>
    </dgm:pt>
    <dgm:pt modelId="{2CBFB08C-BDF4-435E-A505-928D97E3A214}" type="sibTrans" cxnId="{E41F45B3-69CC-4521-8C53-06042F68D8E0}">
      <dgm:prSet/>
      <dgm:spPr/>
      <dgm:t>
        <a:bodyPr/>
        <a:lstStyle/>
        <a:p>
          <a:endParaRPr lang="en-US"/>
        </a:p>
      </dgm:t>
    </dgm:pt>
    <dgm:pt modelId="{48126AD5-AA3E-414B-8226-8F5F0E58E234}" type="parTrans" cxnId="{5B43D617-AC44-4C32-9557-E4E5A3052729}">
      <dgm:prSet/>
      <dgm:spPr/>
      <dgm:t>
        <a:bodyPr/>
        <a:lstStyle/>
        <a:p>
          <a:endParaRPr lang="en-US"/>
        </a:p>
      </dgm:t>
    </dgm:pt>
    <dgm:pt modelId="{5AE31455-FF3D-4A81-B92A-D9535E2A79E5}">
      <dgm:prSet/>
      <dgm:spPr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  <dgm:t>
        <a:bodyPr/>
        <a:lstStyle/>
        <a:p>
          <a:r>
            <a:rPr lang="en-US"/>
            <a:t>Start the install</a:t>
          </a:r>
        </a:p>
      </dgm:t>
    </dgm:pt>
    <dgm:pt modelId="{60626FE4-29CC-4E10-81B6-3366FD452FF0}" type="parTrans" cxnId="{7BB6EADD-F908-478A-AADE-692137CFBC88}">
      <dgm:prSet/>
      <dgm:spPr/>
      <dgm:t>
        <a:bodyPr/>
        <a:lstStyle/>
        <a:p>
          <a:endParaRPr lang="en-US"/>
        </a:p>
      </dgm:t>
    </dgm:pt>
    <dgm:pt modelId="{8814F0B2-F109-42BF-B5C2-8B950203B02C}">
      <dgm:prSet/>
      <dgm:spPr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  <dgm:t>
        <a:bodyPr/>
        <a:lstStyle/>
        <a:p>
          <a:endParaRPr lang="en-US"/>
        </a:p>
      </dgm:t>
    </dgm:pt>
    <dgm:pt modelId="{7C086510-C147-4779-A22B-4A724AAD8B11}" type="sibTrans" cxnId="{7BB6EADD-F908-478A-AADE-692137CFBC88}">
      <dgm:prSet/>
      <dgm:spPr/>
      <dgm:t>
        <a:bodyPr/>
        <a:lstStyle/>
        <a:p>
          <a:endParaRPr lang="en-US"/>
        </a:p>
      </dgm:t>
    </dgm:pt>
    <dgm:pt modelId="{9B42392D-44E2-488A-9D25-39857E90A404}" type="sibTrans" cxnId="{5B43D617-AC44-4C32-9557-E4E5A3052729}">
      <dgm:prSet/>
      <dgm:spPr/>
      <dgm:t>
        <a:bodyPr/>
        <a:lstStyle/>
        <a:p>
          <a:endParaRPr lang="en-US"/>
        </a:p>
      </dgm:t>
    </dgm:pt>
    <dgm:pt modelId="{49A8DF00-677C-4204-B3C6-163677834D79}" type="pres">
      <dgm:prSet presAssocID="{0106FD99-2BD3-4DC6-B383-5D7BECB76174}" presName="Name0" presStyleCnt="0">
        <dgm:presLayoutVars>
          <dgm:dir/>
          <dgm:animLvl val="lvl"/>
          <dgm:resizeHandles val="exact"/>
        </dgm:presLayoutVars>
      </dgm:prSet>
      <dgm:spPr/>
    </dgm:pt>
    <dgm:pt modelId="{E1E72532-952C-4518-A98F-5BD4F82AF293}" type="pres">
      <dgm:prSet presAssocID="{5AE31455-FF3D-4A81-B92A-D9535E2A79E5}" presName="boxAndChildren" presStyleCnt="0"/>
      <dgm:spPr/>
    </dgm:pt>
    <dgm:pt modelId="{8BD67A7D-84B6-42A0-9B6A-987473A3DD9E}" type="pres">
      <dgm:prSet presAssocID="{5AE31455-FF3D-4A81-B92A-D9535E2A79E5}" presName="parentTextBox" presStyleLbl="alignNode1" presStyleIdx="0" presStyleCnt="4"/>
      <dgm:spPr/>
    </dgm:pt>
    <dgm:pt modelId="{AB901BBF-F3D8-4E57-9D34-5E0F370028A3}" type="pres">
      <dgm:prSet presAssocID="{5AE31455-FF3D-4A81-B92A-D9535E2A79E5}" presName="descendantBox" presStyleLbl="bgAccFollowNode1" presStyleIdx="0" presStyleCnt="4"/>
      <dgm:spPr/>
    </dgm:pt>
    <dgm:pt modelId="{3B16DC6A-8C59-419F-A8EA-E89C1FF7457B}" type="pres">
      <dgm:prSet presAssocID="{2CBFB08C-BDF4-435E-A505-928D97E3A214}" presName="sp" presStyleCnt="0"/>
      <dgm:spPr/>
    </dgm:pt>
    <dgm:pt modelId="{4A576A7D-93AB-48B5-9906-B69C36D985A6}" type="pres">
      <dgm:prSet presAssocID="{4A2B5DE3-EE3F-489D-B7D2-CE10E3A97C60}" presName="arrowAndChildren" presStyleCnt="0"/>
      <dgm:spPr/>
    </dgm:pt>
    <dgm:pt modelId="{66F9E620-D390-45C8-A9C9-FBE70CEDB373}" type="pres">
      <dgm:prSet presAssocID="{4A2B5DE3-EE3F-489D-B7D2-CE10E3A97C60}" presName="parentTextArrow" presStyleLbl="node1" presStyleIdx="0" presStyleCnt="0"/>
      <dgm:spPr/>
    </dgm:pt>
    <dgm:pt modelId="{8EA53F62-7623-4FE7-820F-663FEC0B766C}" type="pres">
      <dgm:prSet presAssocID="{4A2B5DE3-EE3F-489D-B7D2-CE10E3A97C60}" presName="arrow" presStyleLbl="alignNode1" presStyleIdx="1" presStyleCnt="4" custLinFactNeighborX="-297"/>
      <dgm:spPr/>
    </dgm:pt>
    <dgm:pt modelId="{621D7C5B-16F4-425B-93BB-706A249ED61E}" type="pres">
      <dgm:prSet presAssocID="{4A2B5DE3-EE3F-489D-B7D2-CE10E3A97C60}" presName="descendantArrow" presStyleLbl="bgAccFollowNode1" presStyleIdx="1" presStyleCnt="4"/>
      <dgm:spPr/>
    </dgm:pt>
    <dgm:pt modelId="{63F9F45B-3AAB-4A93-B516-875AFEAB91B9}" type="pres">
      <dgm:prSet presAssocID="{018D7999-FB1D-4993-970B-82A0D133E052}" presName="sp" presStyleCnt="0"/>
      <dgm:spPr/>
    </dgm:pt>
    <dgm:pt modelId="{C55F53C5-D378-4213-8393-886039BE8C95}" type="pres">
      <dgm:prSet presAssocID="{F503E75E-770B-4CB7-8D3F-AD652E8BBAF4}" presName="arrowAndChildren" presStyleCnt="0"/>
      <dgm:spPr/>
    </dgm:pt>
    <dgm:pt modelId="{38E11CE1-FB4B-4343-81D3-C671174AF22A}" type="pres">
      <dgm:prSet presAssocID="{F503E75E-770B-4CB7-8D3F-AD652E8BBAF4}" presName="parentTextArrow" presStyleLbl="node1" presStyleIdx="0" presStyleCnt="0"/>
      <dgm:spPr/>
    </dgm:pt>
    <dgm:pt modelId="{2E2ACE9C-58AF-49AB-BA7D-9794E9F03E9C}" type="pres">
      <dgm:prSet presAssocID="{F503E75E-770B-4CB7-8D3F-AD652E8BBAF4}" presName="arrow" presStyleLbl="alignNode1" presStyleIdx="2" presStyleCnt="4"/>
      <dgm:spPr/>
    </dgm:pt>
    <dgm:pt modelId="{F3D6D7D4-E5F4-4507-832B-4D33D2532516}" type="pres">
      <dgm:prSet presAssocID="{F503E75E-770B-4CB7-8D3F-AD652E8BBAF4}" presName="descendantArrow" presStyleLbl="bgAccFollowNode1" presStyleIdx="2" presStyleCnt="4"/>
      <dgm:spPr/>
    </dgm:pt>
    <dgm:pt modelId="{6CC17AC5-B7F2-405B-A2A7-43FC499C886A}" type="pres">
      <dgm:prSet presAssocID="{12A058A4-A652-42B8-9C30-3E4F4C54423E}" presName="sp" presStyleCnt="0"/>
      <dgm:spPr/>
    </dgm:pt>
    <dgm:pt modelId="{106268FC-00EB-4968-9402-1FCFDAA42851}" type="pres">
      <dgm:prSet presAssocID="{9A071AAC-79DD-4933-908D-CDA410D566C0}" presName="arrowAndChildren" presStyleCnt="0"/>
      <dgm:spPr/>
    </dgm:pt>
    <dgm:pt modelId="{E2E35FBF-7989-45B0-8A7B-1C92C9755100}" type="pres">
      <dgm:prSet presAssocID="{9A071AAC-79DD-4933-908D-CDA410D566C0}" presName="parentTextArrow" presStyleLbl="node1" presStyleIdx="0" presStyleCnt="0"/>
      <dgm:spPr/>
    </dgm:pt>
    <dgm:pt modelId="{687FF895-6064-4675-8E0B-34B6F23C40E0}" type="pres">
      <dgm:prSet presAssocID="{9A071AAC-79DD-4933-908D-CDA410D566C0}" presName="arrow" presStyleLbl="alignNode1" presStyleIdx="3" presStyleCnt="4"/>
      <dgm:spPr/>
    </dgm:pt>
    <dgm:pt modelId="{FF81D6F1-1BF6-4E87-902B-20642630E588}" type="pres">
      <dgm:prSet presAssocID="{9A071AAC-79DD-4933-908D-CDA410D566C0}" presName="descendantArrow" presStyleLbl="bgAccFollowNode1" presStyleIdx="3" presStyleCnt="4"/>
      <dgm:spPr/>
    </dgm:pt>
  </dgm:ptLst>
  <dgm:cxnLst>
    <dgm:cxn modelId="{0E66FC09-09B0-439D-B764-4DCE2834AB69}" srcId="{4A2B5DE3-EE3F-489D-B7D2-CE10E3A97C60}" destId="{451BE8B1-E46E-46C7-8033-C179E709B6F4}" srcOrd="0" destOrd="0" parTransId="{A7A157E9-F896-484E-AF1D-598DEBFAADEC}" sibTransId="{2ACD520E-67C4-4E88-B2FC-96AF955C52A8}"/>
    <dgm:cxn modelId="{EB05D315-0640-4CEB-94AE-E26657B726E4}" type="presOf" srcId="{5AE31455-FF3D-4A81-B92A-D9535E2A79E5}" destId="{8BD67A7D-84B6-42A0-9B6A-987473A3DD9E}" srcOrd="0" destOrd="0" presId="urn:microsoft.com/office/officeart/2016/7/layout/VerticalDownArrowProcess"/>
    <dgm:cxn modelId="{5B43D617-AC44-4C32-9557-E4E5A3052729}" srcId="{0106FD99-2BD3-4DC6-B383-5D7BECB76174}" destId="{5AE31455-FF3D-4A81-B92A-D9535E2A79E5}" srcOrd="3" destOrd="0" parTransId="{48126AD5-AA3E-414B-8226-8F5F0E58E234}" sibTransId="{9B42392D-44E2-488A-9D25-39857E90A404}"/>
    <dgm:cxn modelId="{F780EF17-25EC-4121-BA29-D24D87E860B6}" type="presOf" srcId="{35824277-FAD0-442D-8D7E-C0805442FEEB}" destId="{FF81D6F1-1BF6-4E87-902B-20642630E588}" srcOrd="0" destOrd="0" presId="urn:microsoft.com/office/officeart/2016/7/layout/VerticalDownArrowProcess"/>
    <dgm:cxn modelId="{5EE71F1E-DA93-4646-B974-12186DA5D4C3}" type="presOf" srcId="{8814F0B2-F109-42BF-B5C2-8B950203B02C}" destId="{AB901BBF-F3D8-4E57-9D34-5E0F370028A3}" srcOrd="0" destOrd="0" presId="urn:microsoft.com/office/officeart/2016/7/layout/VerticalDownArrowProcess"/>
    <dgm:cxn modelId="{60FDD327-F162-4F3A-85A8-0062F96E84F6}" type="presOf" srcId="{F503E75E-770B-4CB7-8D3F-AD652E8BBAF4}" destId="{2E2ACE9C-58AF-49AB-BA7D-9794E9F03E9C}" srcOrd="1" destOrd="0" presId="urn:microsoft.com/office/officeart/2016/7/layout/VerticalDownArrowProcess"/>
    <dgm:cxn modelId="{67CEB53F-DEA3-448E-A6F6-C8187C73EBE8}" type="presOf" srcId="{F503E75E-770B-4CB7-8D3F-AD652E8BBAF4}" destId="{38E11CE1-FB4B-4343-81D3-C671174AF22A}" srcOrd="0" destOrd="0" presId="urn:microsoft.com/office/officeart/2016/7/layout/VerticalDownArrowProcess"/>
    <dgm:cxn modelId="{08547C69-C082-42A0-93D5-B5748CA63647}" type="presOf" srcId="{451BE8B1-E46E-46C7-8033-C179E709B6F4}" destId="{621D7C5B-16F4-425B-93BB-706A249ED61E}" srcOrd="0" destOrd="0" presId="urn:microsoft.com/office/officeart/2016/7/layout/VerticalDownArrowProcess"/>
    <dgm:cxn modelId="{EADCC66C-6B4A-42CF-935C-5BE22113E8D3}" srcId="{0106FD99-2BD3-4DC6-B383-5D7BECB76174}" destId="{9A071AAC-79DD-4933-908D-CDA410D566C0}" srcOrd="0" destOrd="0" parTransId="{1422ABC5-E210-44FA-88A6-2921B8E78840}" sibTransId="{12A058A4-A652-42B8-9C30-3E4F4C54423E}"/>
    <dgm:cxn modelId="{D46ED573-0DE9-4B3B-ABFC-9C8744C1C6D7}" srcId="{F503E75E-770B-4CB7-8D3F-AD652E8BBAF4}" destId="{AF57C89B-6012-485E-87FA-28FBDDE7C619}" srcOrd="0" destOrd="0" parTransId="{DBDA953E-4C6B-49EF-9CB6-0513C3DBA072}" sibTransId="{225666F7-3607-4731-9E15-1D3CFD050386}"/>
    <dgm:cxn modelId="{1C51B674-8C56-4EDB-895E-C2E4133E455D}" type="presOf" srcId="{AF57C89B-6012-485E-87FA-28FBDDE7C619}" destId="{F3D6D7D4-E5F4-4507-832B-4D33D2532516}" srcOrd="0" destOrd="0" presId="urn:microsoft.com/office/officeart/2016/7/layout/VerticalDownArrowProcess"/>
    <dgm:cxn modelId="{5C93BF78-45FD-4CC8-BE5F-A72F34BA83EA}" type="presOf" srcId="{9A071AAC-79DD-4933-908D-CDA410D566C0}" destId="{687FF895-6064-4675-8E0B-34B6F23C40E0}" srcOrd="1" destOrd="0" presId="urn:microsoft.com/office/officeart/2016/7/layout/VerticalDownArrowProcess"/>
    <dgm:cxn modelId="{2D8DE57B-6975-4F3D-8CB1-688D08F908F5}" srcId="{9A071AAC-79DD-4933-908D-CDA410D566C0}" destId="{35824277-FAD0-442D-8D7E-C0805442FEEB}" srcOrd="0" destOrd="0" parTransId="{975DD8A1-969C-4517-93C9-B0687B3FEA85}" sibTransId="{E87E3F3A-D0EB-4285-B8DB-6BD28EFCBE4A}"/>
    <dgm:cxn modelId="{42AC21A4-06D2-497A-A64C-102540CAB748}" type="presOf" srcId="{9A071AAC-79DD-4933-908D-CDA410D566C0}" destId="{E2E35FBF-7989-45B0-8A7B-1C92C9755100}" srcOrd="0" destOrd="0" presId="urn:microsoft.com/office/officeart/2016/7/layout/VerticalDownArrowProcess"/>
    <dgm:cxn modelId="{A0131EA8-CD12-46EF-94AB-5759FA6DBA1D}" srcId="{0106FD99-2BD3-4DC6-B383-5D7BECB76174}" destId="{F503E75E-770B-4CB7-8D3F-AD652E8BBAF4}" srcOrd="1" destOrd="0" parTransId="{36FAC857-5511-45B3-9CC2-53F9035915BF}" sibTransId="{018D7999-FB1D-4993-970B-82A0D133E052}"/>
    <dgm:cxn modelId="{7A1EFEAF-FC9E-4521-A82F-27A080E53184}" type="presOf" srcId="{0106FD99-2BD3-4DC6-B383-5D7BECB76174}" destId="{49A8DF00-677C-4204-B3C6-163677834D79}" srcOrd="0" destOrd="0" presId="urn:microsoft.com/office/officeart/2016/7/layout/VerticalDownArrowProcess"/>
    <dgm:cxn modelId="{E41F45B3-69CC-4521-8C53-06042F68D8E0}" srcId="{0106FD99-2BD3-4DC6-B383-5D7BECB76174}" destId="{4A2B5DE3-EE3F-489D-B7D2-CE10E3A97C60}" srcOrd="2" destOrd="0" parTransId="{01077F70-55D4-499F-B8C9-964CB9FDA3A3}" sibTransId="{2CBFB08C-BDF4-435E-A505-928D97E3A214}"/>
    <dgm:cxn modelId="{73E4CAC0-0B3E-40D8-9DCD-9FAD58273B4E}" type="presOf" srcId="{4A2B5DE3-EE3F-489D-B7D2-CE10E3A97C60}" destId="{8EA53F62-7623-4FE7-820F-663FEC0B766C}" srcOrd="1" destOrd="0" presId="urn:microsoft.com/office/officeart/2016/7/layout/VerticalDownArrowProcess"/>
    <dgm:cxn modelId="{7BB6EADD-F908-478A-AADE-692137CFBC88}" srcId="{5AE31455-FF3D-4A81-B92A-D9535E2A79E5}" destId="{8814F0B2-F109-42BF-B5C2-8B950203B02C}" srcOrd="0" destOrd="0" parTransId="{60626FE4-29CC-4E10-81B6-3366FD452FF0}" sibTransId="{7C086510-C147-4779-A22B-4A724AAD8B11}"/>
    <dgm:cxn modelId="{0B62D0E5-7638-4AA9-B584-B904DC9624FD}" type="presOf" srcId="{4A2B5DE3-EE3F-489D-B7D2-CE10E3A97C60}" destId="{66F9E620-D390-45C8-A9C9-FBE70CEDB373}" srcOrd="0" destOrd="0" presId="urn:microsoft.com/office/officeart/2016/7/layout/VerticalDownArrowProcess"/>
    <dgm:cxn modelId="{2F65DDDF-A503-49D0-B24F-051BC742E29F}" type="presParOf" srcId="{49A8DF00-677C-4204-B3C6-163677834D79}" destId="{E1E72532-952C-4518-A98F-5BD4F82AF293}" srcOrd="0" destOrd="0" presId="urn:microsoft.com/office/officeart/2016/7/layout/VerticalDownArrowProcess"/>
    <dgm:cxn modelId="{4A774F44-F205-4C12-9156-FEC6A4084F7F}" type="presParOf" srcId="{E1E72532-952C-4518-A98F-5BD4F82AF293}" destId="{8BD67A7D-84B6-42A0-9B6A-987473A3DD9E}" srcOrd="0" destOrd="0" presId="urn:microsoft.com/office/officeart/2016/7/layout/VerticalDownArrowProcess"/>
    <dgm:cxn modelId="{44E9CE7F-2840-498D-853B-94A120A2682D}" type="presParOf" srcId="{E1E72532-952C-4518-A98F-5BD4F82AF293}" destId="{AB901BBF-F3D8-4E57-9D34-5E0F370028A3}" srcOrd="1" destOrd="0" presId="urn:microsoft.com/office/officeart/2016/7/layout/VerticalDownArrowProcess"/>
    <dgm:cxn modelId="{67ECA558-3D95-46AF-8FF5-CBA1932C794B}" type="presParOf" srcId="{49A8DF00-677C-4204-B3C6-163677834D79}" destId="{3B16DC6A-8C59-419F-A8EA-E89C1FF7457B}" srcOrd="1" destOrd="0" presId="urn:microsoft.com/office/officeart/2016/7/layout/VerticalDownArrowProcess"/>
    <dgm:cxn modelId="{B9F5AE34-90E8-46CE-86E2-F8C6C8089F36}" type="presParOf" srcId="{49A8DF00-677C-4204-B3C6-163677834D79}" destId="{4A576A7D-93AB-48B5-9906-B69C36D985A6}" srcOrd="2" destOrd="0" presId="urn:microsoft.com/office/officeart/2016/7/layout/VerticalDownArrowProcess"/>
    <dgm:cxn modelId="{BEEBD6CD-3CDD-44EA-927E-B2365D10169A}" type="presParOf" srcId="{4A576A7D-93AB-48B5-9906-B69C36D985A6}" destId="{66F9E620-D390-45C8-A9C9-FBE70CEDB373}" srcOrd="0" destOrd="0" presId="urn:microsoft.com/office/officeart/2016/7/layout/VerticalDownArrowProcess"/>
    <dgm:cxn modelId="{E40E61ED-5001-4C8B-86B6-7378822B4F7E}" type="presParOf" srcId="{4A576A7D-93AB-48B5-9906-B69C36D985A6}" destId="{8EA53F62-7623-4FE7-820F-663FEC0B766C}" srcOrd="1" destOrd="0" presId="urn:microsoft.com/office/officeart/2016/7/layout/VerticalDownArrowProcess"/>
    <dgm:cxn modelId="{28D6F190-5F1B-4658-8F1F-DFD2A0318011}" type="presParOf" srcId="{4A576A7D-93AB-48B5-9906-B69C36D985A6}" destId="{621D7C5B-16F4-425B-93BB-706A249ED61E}" srcOrd="2" destOrd="0" presId="urn:microsoft.com/office/officeart/2016/7/layout/VerticalDownArrowProcess"/>
    <dgm:cxn modelId="{77FE59B9-D1AA-44FE-BA9E-46088E2C54D4}" type="presParOf" srcId="{49A8DF00-677C-4204-B3C6-163677834D79}" destId="{63F9F45B-3AAB-4A93-B516-875AFEAB91B9}" srcOrd="3" destOrd="0" presId="urn:microsoft.com/office/officeart/2016/7/layout/VerticalDownArrowProcess"/>
    <dgm:cxn modelId="{70B59F0F-FC10-4BFD-A848-63B75B920D42}" type="presParOf" srcId="{49A8DF00-677C-4204-B3C6-163677834D79}" destId="{C55F53C5-D378-4213-8393-886039BE8C95}" srcOrd="4" destOrd="0" presId="urn:microsoft.com/office/officeart/2016/7/layout/VerticalDownArrowProcess"/>
    <dgm:cxn modelId="{1BA988D6-B884-4A98-AE31-B4765F444353}" type="presParOf" srcId="{C55F53C5-D378-4213-8393-886039BE8C95}" destId="{38E11CE1-FB4B-4343-81D3-C671174AF22A}" srcOrd="0" destOrd="0" presId="urn:microsoft.com/office/officeart/2016/7/layout/VerticalDownArrowProcess"/>
    <dgm:cxn modelId="{5EC2D814-95F3-4807-AF20-13FB321B18A3}" type="presParOf" srcId="{C55F53C5-D378-4213-8393-886039BE8C95}" destId="{2E2ACE9C-58AF-49AB-BA7D-9794E9F03E9C}" srcOrd="1" destOrd="0" presId="urn:microsoft.com/office/officeart/2016/7/layout/VerticalDownArrowProcess"/>
    <dgm:cxn modelId="{8EDBD02A-59D5-4429-8CBC-EB08F2182964}" type="presParOf" srcId="{C55F53C5-D378-4213-8393-886039BE8C95}" destId="{F3D6D7D4-E5F4-4507-832B-4D33D2532516}" srcOrd="2" destOrd="0" presId="urn:microsoft.com/office/officeart/2016/7/layout/VerticalDownArrowProcess"/>
    <dgm:cxn modelId="{B603100C-B573-41AC-875A-F48CF1E8A2F0}" type="presParOf" srcId="{49A8DF00-677C-4204-B3C6-163677834D79}" destId="{6CC17AC5-B7F2-405B-A2A7-43FC499C886A}" srcOrd="5" destOrd="0" presId="urn:microsoft.com/office/officeart/2016/7/layout/VerticalDownArrowProcess"/>
    <dgm:cxn modelId="{B6B4B64A-8CF3-4AF5-BDED-762F14AD2E29}" type="presParOf" srcId="{49A8DF00-677C-4204-B3C6-163677834D79}" destId="{106268FC-00EB-4968-9402-1FCFDAA42851}" srcOrd="6" destOrd="0" presId="urn:microsoft.com/office/officeart/2016/7/layout/VerticalDownArrowProcess"/>
    <dgm:cxn modelId="{B7E26D18-143D-422F-BB4A-BC627A26329B}" type="presParOf" srcId="{106268FC-00EB-4968-9402-1FCFDAA42851}" destId="{E2E35FBF-7989-45B0-8A7B-1C92C9755100}" srcOrd="0" destOrd="0" presId="urn:microsoft.com/office/officeart/2016/7/layout/VerticalDownArrowProcess"/>
    <dgm:cxn modelId="{D59A43B1-D1CF-46F5-B471-C7261818C4D5}" type="presParOf" srcId="{106268FC-00EB-4968-9402-1FCFDAA42851}" destId="{687FF895-6064-4675-8E0B-34B6F23C40E0}" srcOrd="1" destOrd="0" presId="urn:microsoft.com/office/officeart/2016/7/layout/VerticalDownArrowProcess"/>
    <dgm:cxn modelId="{952FA72D-EF11-41AB-A7EB-163EF29BEBE8}" type="presParOf" srcId="{106268FC-00EB-4968-9402-1FCFDAA42851}" destId="{FF81D6F1-1BF6-4E87-902B-20642630E588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67A7D-84B6-42A0-9B6A-987473A3DD9E}">
      <dsp:nvSpPr>
        <dsp:cNvPr id="0" name=""/>
        <dsp:cNvSpPr/>
      </dsp:nvSpPr>
      <dsp:spPr>
        <a:xfrm>
          <a:off x="0" y="3271561"/>
          <a:ext cx="2275742" cy="715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851" tIns="99568" rIns="161851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Start the install</a:t>
          </a:r>
        </a:p>
      </dsp:txBody>
      <dsp:txXfrm>
        <a:off x="0" y="3271561"/>
        <a:ext cx="2275742" cy="715737"/>
      </dsp:txXfrm>
    </dsp:sp>
    <dsp:sp modelId="{AB901BBF-F3D8-4E57-9D34-5E0F370028A3}">
      <dsp:nvSpPr>
        <dsp:cNvPr id="0" name=""/>
        <dsp:cNvSpPr/>
      </dsp:nvSpPr>
      <dsp:spPr>
        <a:xfrm>
          <a:off x="2275742" y="3271561"/>
          <a:ext cx="6827226" cy="715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488" tIns="177800" rIns="138488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275742" y="3271561"/>
        <a:ext cx="6827226" cy="715737"/>
      </dsp:txXfrm>
    </dsp:sp>
    <dsp:sp modelId="{8EA53F62-7623-4FE7-820F-663FEC0B766C}">
      <dsp:nvSpPr>
        <dsp:cNvPr id="0" name=""/>
        <dsp:cNvSpPr/>
      </dsp:nvSpPr>
      <dsp:spPr>
        <a:xfrm rot="10800000">
          <a:off x="0" y="2181492"/>
          <a:ext cx="2275742" cy="110080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851" tIns="99568" rIns="161851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Create a “local.conf” file</a:t>
          </a:r>
        </a:p>
      </dsp:txBody>
      <dsp:txXfrm rot="-10800000">
        <a:off x="0" y="2181492"/>
        <a:ext cx="2275742" cy="715522"/>
      </dsp:txXfrm>
    </dsp:sp>
    <dsp:sp modelId="{621D7C5B-16F4-425B-93BB-706A249ED61E}">
      <dsp:nvSpPr>
        <dsp:cNvPr id="0" name=""/>
        <dsp:cNvSpPr/>
      </dsp:nvSpPr>
      <dsp:spPr>
        <a:xfrm>
          <a:off x="2275742" y="2181492"/>
          <a:ext cx="6827226" cy="7155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488" tIns="177800" rIns="138488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275742" y="2181492"/>
        <a:ext cx="6827226" cy="715522"/>
      </dsp:txXfrm>
    </dsp:sp>
    <dsp:sp modelId="{2E2ACE9C-58AF-49AB-BA7D-9794E9F03E9C}">
      <dsp:nvSpPr>
        <dsp:cNvPr id="0" name=""/>
        <dsp:cNvSpPr/>
      </dsp:nvSpPr>
      <dsp:spPr>
        <a:xfrm rot="10800000">
          <a:off x="0" y="1091424"/>
          <a:ext cx="2275742" cy="110080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851" tIns="99568" rIns="161851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Download Dev Stack</a:t>
          </a:r>
        </a:p>
      </dsp:txBody>
      <dsp:txXfrm rot="-10800000">
        <a:off x="0" y="1091424"/>
        <a:ext cx="2275742" cy="715522"/>
      </dsp:txXfrm>
    </dsp:sp>
    <dsp:sp modelId="{F3D6D7D4-E5F4-4507-832B-4D33D2532516}">
      <dsp:nvSpPr>
        <dsp:cNvPr id="0" name=""/>
        <dsp:cNvSpPr/>
      </dsp:nvSpPr>
      <dsp:spPr>
        <a:xfrm>
          <a:off x="2275742" y="1091424"/>
          <a:ext cx="6827226" cy="7155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488" tIns="177800" rIns="138488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275742" y="1091424"/>
        <a:ext cx="6827226" cy="715522"/>
      </dsp:txXfrm>
    </dsp:sp>
    <dsp:sp modelId="{687FF895-6064-4675-8E0B-34B6F23C40E0}">
      <dsp:nvSpPr>
        <dsp:cNvPr id="0" name=""/>
        <dsp:cNvSpPr/>
      </dsp:nvSpPr>
      <dsp:spPr>
        <a:xfrm rot="10800000">
          <a:off x="0" y="1356"/>
          <a:ext cx="2275742" cy="110080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851" tIns="99568" rIns="161851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Add Stack User (optional) with root privileges</a:t>
          </a:r>
        </a:p>
      </dsp:txBody>
      <dsp:txXfrm rot="-10800000">
        <a:off x="0" y="1356"/>
        <a:ext cx="2275742" cy="715522"/>
      </dsp:txXfrm>
    </dsp:sp>
    <dsp:sp modelId="{FF81D6F1-1BF6-4E87-902B-20642630E588}">
      <dsp:nvSpPr>
        <dsp:cNvPr id="0" name=""/>
        <dsp:cNvSpPr/>
      </dsp:nvSpPr>
      <dsp:spPr>
        <a:xfrm>
          <a:off x="2275742" y="1356"/>
          <a:ext cx="6827226" cy="7155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488" tIns="177800" rIns="138488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275742" y="1356"/>
        <a:ext cx="6827226" cy="715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86DA9-C131-4E5F-8579-AA591BD3E5D7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8887D-F46D-4A04-9F01-2A7A70742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A465B2-DA78-42EC-A9FE-137A1C88303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A367549-91E0-479A-8502-E1852F45FA4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8B7910-D8F6-495F-9E6D-559C83D3DE52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48086-3151-4D6D-B39A-526A73809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93B5B-3D9B-4BB1-96EE-E3E89C5AC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C29DF-16A8-466E-82D7-A487E9FCE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046-4982-427D-AA96-1AEFC472EBE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7FCC1-682F-4EAC-8FD9-2ABD41C8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E0AEF-905D-44FC-B17C-17D85CB9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A21B-9B1B-44A4-AADA-C4F3AFDC0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403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D9BA-B055-4A26-896E-E62E5EF4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80011-D17F-4D5B-BA53-57FE74223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70958-F476-4794-ADCF-8BFC06FF0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046-4982-427D-AA96-1AEFC472EBE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6AF4F-E618-4E87-84CD-97EFF7FF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1740D-4963-411A-B9E0-795FBFEB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A21B-9B1B-44A4-AADA-C4F3AFDC0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5744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27F9-7243-4636-B2E1-F7E427349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CE808-B36A-4204-BDA3-8C45FF422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1A616-45D8-4F69-9D1C-EF51E22D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046-4982-427D-AA96-1AEFC472EBE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F85CE-357F-4DC9-BD39-72898A79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F22BE-B024-4F66-B599-7CD09883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A21B-9B1B-44A4-AADA-C4F3AFDC0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8408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5638-222F-4EED-BDFA-0B55098C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AE6F0-0C6C-4E88-BB94-EBCC8AE55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6575A-3062-4864-BD0F-26A80910F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EFF56-82AF-4849-A5A2-A277B97C1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046-4982-427D-AA96-1AEFC472EBE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B9E31-CDC7-45F0-B47B-AB95ECAE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1EDD3-BBC0-416D-8A3C-5DA2FD1B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A21B-9B1B-44A4-AADA-C4F3AFDC0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7796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A455-33DD-4C97-966E-826DEDD41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33C30-1993-43C7-BAA2-820D9CEFF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CEB7C-AA83-447B-B2F5-075F96E21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CC534-3026-4AF8-AA75-1CC4AD790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C1156-0B4C-4DC4-8116-B7A90A83E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F45F5-3C95-48B4-9BC9-35A1040D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046-4982-427D-AA96-1AEFC472EBE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F94CD5-DBB2-4E03-944A-7BE1EA1F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883B8C-A0DE-4775-81CB-1582A032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A21B-9B1B-44A4-AADA-C4F3AFDC0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5549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4A8B-8D3B-4086-85F9-7F7B4045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BE4D1-CEF6-4CFD-A8AC-B27C9DF1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046-4982-427D-AA96-1AEFC472EBE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99AA2-F4B4-4E8D-BF61-1A4CBC50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A0E51-D58D-4873-ADEC-C91D5ABF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A21B-9B1B-44A4-AADA-C4F3AFDC0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5186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2651A-D7F0-4907-8BD8-C9FE9185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046-4982-427D-AA96-1AEFC472EBE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6F71B3-FD7B-4416-A1E9-75404503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25953-6DE5-43A3-A46F-31434390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A21B-9B1B-44A4-AADA-C4F3AFDC0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4615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A88D-20A5-4DD1-8E0C-3D1DB4ED0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F37EE-2462-46C1-A6AA-BCCC5D098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956E9-52BB-49B2-A17C-2A9649CB1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9BC51-9622-4C9A-8080-BE9B6C0AE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046-4982-427D-AA96-1AEFC472EBE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5079B-F130-44C8-A896-939D897C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08BE7-6863-4488-95CD-198053D0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A21B-9B1B-44A4-AADA-C4F3AFDC0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1904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240DDB0-D316-4E1E-90B2-848E1A466A5B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4747-DBDB-4027-A73F-F6F179F1C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4CDD6-839C-403F-99BF-EAD7C831A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CEB37-6FB1-44CF-858F-DCE8AB929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8DFAA-C56A-4E59-B28B-D551C1C1D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046-4982-427D-AA96-1AEFC472EBE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C61A4-F9F8-4825-B551-3C838FD7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3E555-794C-4503-BE57-11A06A8E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A21B-9B1B-44A4-AADA-C4F3AFDC0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1912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4B58-BE7E-4B3F-BD15-C8C0A5FA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279D0-FD9D-4803-A39A-5B011BE57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4BA75-F49F-4097-A52F-91A9B1F2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046-4982-427D-AA96-1AEFC472EBE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897F0-0BAD-4C01-9782-2E410DF1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0831C-1BD6-44E2-96D2-2E109BFD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A21B-9B1B-44A4-AADA-C4F3AFDC0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1035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4280B3-337D-4304-8722-D34F9938A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2FC21-225D-46E1-8ACA-1FA367859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F763F-A7DC-4B23-891B-018B80A4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046-4982-427D-AA96-1AEFC472EBE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E4CA9-0BCD-420E-BD26-B1EAD1854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4A89A-DF9F-4AEA-8ED2-173DCDBD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A21B-9B1B-44A4-AADA-C4F3AFDC0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8576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48086-3151-4D6D-B39A-526A73809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93B5B-3D9B-4BB1-96EE-E3E89C5AC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C29DF-16A8-466E-82D7-A487E9FCE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046-4982-427D-AA96-1AEFC472EBE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7FCC1-682F-4EAC-8FD9-2ABD41C8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E0AEF-905D-44FC-B17C-17D85CB9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A21B-9B1B-44A4-AADA-C4F3AFDC0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403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D9BA-B055-4A26-896E-E62E5EF4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80011-D17F-4D5B-BA53-57FE74223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70958-F476-4794-ADCF-8BFC06FF0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046-4982-427D-AA96-1AEFC472EBE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6AF4F-E618-4E87-84CD-97EFF7FF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1740D-4963-411A-B9E0-795FBFEB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A21B-9B1B-44A4-AADA-C4F3AFDC0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5744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27F9-7243-4636-B2E1-F7E427349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CE808-B36A-4204-BDA3-8C45FF422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1A616-45D8-4F69-9D1C-EF51E22D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046-4982-427D-AA96-1AEFC472EBE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F85CE-357F-4DC9-BD39-72898A79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F22BE-B024-4F66-B599-7CD09883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A21B-9B1B-44A4-AADA-C4F3AFDC0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8408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5638-222F-4EED-BDFA-0B55098C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AE6F0-0C6C-4E88-BB94-EBCC8AE55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6575A-3062-4864-BD0F-26A80910F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EFF56-82AF-4849-A5A2-A277B97C1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046-4982-427D-AA96-1AEFC472EBE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B9E31-CDC7-45F0-B47B-AB95ECAE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1EDD3-BBC0-416D-8A3C-5DA2FD1B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A21B-9B1B-44A4-AADA-C4F3AFDC0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7796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A455-33DD-4C97-966E-826DEDD41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33C30-1993-43C7-BAA2-820D9CEFF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CEB7C-AA83-447B-B2F5-075F96E21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CC534-3026-4AF8-AA75-1CC4AD790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C1156-0B4C-4DC4-8116-B7A90A83E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F45F5-3C95-48B4-9BC9-35A1040D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046-4982-427D-AA96-1AEFC472EBE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F94CD5-DBB2-4E03-944A-7BE1EA1F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883B8C-A0DE-4775-81CB-1582A032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A21B-9B1B-44A4-AADA-C4F3AFDC0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5549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4A8B-8D3B-4086-85F9-7F7B4045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BE4D1-CEF6-4CFD-A8AC-B27C9DF1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046-4982-427D-AA96-1AEFC472EBE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99AA2-F4B4-4E8D-BF61-1A4CBC50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A0E51-D58D-4873-ADEC-C91D5ABF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A21B-9B1B-44A4-AADA-C4F3AFDC0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5186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2651A-D7F0-4907-8BD8-C9FE9185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046-4982-427D-AA96-1AEFC472EBE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6F71B3-FD7B-4416-A1E9-75404503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25953-6DE5-43A3-A46F-31434390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A21B-9B1B-44A4-AADA-C4F3AFDC0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4615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492E4DA-6F03-47AD-96AF-A5CC1F77C4D0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A88D-20A5-4DD1-8E0C-3D1DB4ED0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F37EE-2462-46C1-A6AA-BCCC5D098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956E9-52BB-49B2-A17C-2A9649CB1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9BC51-9622-4C9A-8080-BE9B6C0AE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046-4982-427D-AA96-1AEFC472EBE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5079B-F130-44C8-A896-939D897C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08BE7-6863-4488-95CD-198053D0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A21B-9B1B-44A4-AADA-C4F3AFDC0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1904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4747-DBDB-4027-A73F-F6F179F1C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4CDD6-839C-403F-99BF-EAD7C831A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CEB37-6FB1-44CF-858F-DCE8AB929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8DFAA-C56A-4E59-B28B-D551C1C1D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046-4982-427D-AA96-1AEFC472EBE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C61A4-F9F8-4825-B551-3C838FD7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3E555-794C-4503-BE57-11A06A8E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A21B-9B1B-44A4-AADA-C4F3AFDC0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1912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4B58-BE7E-4B3F-BD15-C8C0A5FA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279D0-FD9D-4803-A39A-5B011BE57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4BA75-F49F-4097-A52F-91A9B1F2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046-4982-427D-AA96-1AEFC472EBE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897F0-0BAD-4C01-9782-2E410DF1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0831C-1BD6-44E2-96D2-2E109BFD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A21B-9B1B-44A4-AADA-C4F3AFDC0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10359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4280B3-337D-4304-8722-D34F9938A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2FC21-225D-46E1-8ACA-1FA367859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F763F-A7DC-4B23-891B-018B80A4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046-4982-427D-AA96-1AEFC472EBE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E4CA9-0BCD-420E-BD26-B1EAD1854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4A89A-DF9F-4AEA-8ED2-173DCDBD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A21B-9B1B-44A4-AADA-C4F3AFDC0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85760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6AEA-CE83-4572-8B09-392D72877BDA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0383-3300-43C7-AF27-F1406B12D6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6AEA-CE83-4572-8B09-392D72877BDA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0383-3300-43C7-AF27-F1406B12D6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6AEA-CE83-4572-8B09-392D72877BDA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0383-3300-43C7-AF27-F1406B12D6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6AEA-CE83-4572-8B09-392D72877BDA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0383-3300-43C7-AF27-F1406B12D6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6AEA-CE83-4572-8B09-392D72877BDA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0383-3300-43C7-AF27-F1406B12D6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6AEA-CE83-4572-8B09-392D72877BDA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0383-3300-43C7-AF27-F1406B12D6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325C131-3C2D-4618-965E-BCBFB6FF6252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6AEA-CE83-4572-8B09-392D72877BDA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0383-3300-43C7-AF27-F1406B12D6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6AEA-CE83-4572-8B09-392D72877BDA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0383-3300-43C7-AF27-F1406B12D6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6AEA-CE83-4572-8B09-392D72877BDA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0383-3300-43C7-AF27-F1406B12D6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6AEA-CE83-4572-8B09-392D72877BDA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0383-3300-43C7-AF27-F1406B12D6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6AEA-CE83-4572-8B09-392D72877BDA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0383-3300-43C7-AF27-F1406B12D6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6AEA-CE83-4572-8B09-392D72877BDA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0383-3300-43C7-AF27-F1406B12D6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6AEA-CE83-4572-8B09-392D72877BDA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0383-3300-43C7-AF27-F1406B12D6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6AEA-CE83-4572-8B09-392D72877BDA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0383-3300-43C7-AF27-F1406B12D6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6AEA-CE83-4572-8B09-392D72877BDA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0383-3300-43C7-AF27-F1406B12D6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6AEA-CE83-4572-8B09-392D72877BDA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0383-3300-43C7-AF27-F1406B12D6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3A105B5-6577-4A55-91AE-19FA5BB4C91F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6AEA-CE83-4572-8B09-392D72877BDA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0383-3300-43C7-AF27-F1406B12D6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6AEA-CE83-4572-8B09-392D72877BDA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0383-3300-43C7-AF27-F1406B12D6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6AEA-CE83-4572-8B09-392D72877BDA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0383-3300-43C7-AF27-F1406B12D6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6AEA-CE83-4572-8B09-392D72877BDA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0383-3300-43C7-AF27-F1406B12D6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6AEA-CE83-4572-8B09-392D72877BDA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0383-3300-43C7-AF27-F1406B12D6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6AEA-CE83-4572-8B09-392D72877BDA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0383-3300-43C7-AF27-F1406B12D6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48086-3151-4D6D-B39A-526A73809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93B5B-3D9B-4BB1-96EE-E3E89C5AC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C29DF-16A8-466E-82D7-A487E9FCE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046-4982-427D-AA96-1AEFC472EBE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7FCC1-682F-4EAC-8FD9-2ABD41C8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E0AEF-905D-44FC-B17C-17D85CB9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A21B-9B1B-44A4-AADA-C4F3AFDC0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4034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D9BA-B055-4A26-896E-E62E5EF4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80011-D17F-4D5B-BA53-57FE74223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70958-F476-4794-ADCF-8BFC06FF0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046-4982-427D-AA96-1AEFC472EBE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6AF4F-E618-4E87-84CD-97EFF7FF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1740D-4963-411A-B9E0-795FBFEB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A21B-9B1B-44A4-AADA-C4F3AFDC0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57440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27F9-7243-4636-B2E1-F7E427349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CE808-B36A-4204-BDA3-8C45FF422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1A616-45D8-4F69-9D1C-EF51E22D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046-4982-427D-AA96-1AEFC472EBE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F85CE-357F-4DC9-BD39-72898A79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F22BE-B024-4F66-B599-7CD09883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A21B-9B1B-44A4-AADA-C4F3AFDC0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84080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5638-222F-4EED-BDFA-0B55098C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AE6F0-0C6C-4E88-BB94-EBCC8AE55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6575A-3062-4864-BD0F-26A80910F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EFF56-82AF-4849-A5A2-A277B97C1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046-4982-427D-AA96-1AEFC472EBE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B9E31-CDC7-45F0-B47B-AB95ECAE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1EDD3-BBC0-416D-8A3C-5DA2FD1B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A21B-9B1B-44A4-AADA-C4F3AFDC0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7796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FBA9973-7885-48FD-8239-0B0170193DEB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A455-33DD-4C97-966E-826DEDD41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33C30-1993-43C7-BAA2-820D9CEFF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CEB7C-AA83-447B-B2F5-075F96E21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CC534-3026-4AF8-AA75-1CC4AD790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C1156-0B4C-4DC4-8116-B7A90A83E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F45F5-3C95-48B4-9BC9-35A1040D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046-4982-427D-AA96-1AEFC472EBE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F94CD5-DBB2-4E03-944A-7BE1EA1F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883B8C-A0DE-4775-81CB-1582A032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A21B-9B1B-44A4-AADA-C4F3AFDC0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55497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4A8B-8D3B-4086-85F9-7F7B4045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BE4D1-CEF6-4CFD-A8AC-B27C9DF1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046-4982-427D-AA96-1AEFC472EBE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99AA2-F4B4-4E8D-BF61-1A4CBC50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A0E51-D58D-4873-ADEC-C91D5ABF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A21B-9B1B-44A4-AADA-C4F3AFDC0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51865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2651A-D7F0-4907-8BD8-C9FE9185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046-4982-427D-AA96-1AEFC472EBE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6F71B3-FD7B-4416-A1E9-75404503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25953-6DE5-43A3-A46F-31434390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A21B-9B1B-44A4-AADA-C4F3AFDC0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46154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A88D-20A5-4DD1-8E0C-3D1DB4ED0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F37EE-2462-46C1-A6AA-BCCC5D098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956E9-52BB-49B2-A17C-2A9649CB1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9BC51-9622-4C9A-8080-BE9B6C0AE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046-4982-427D-AA96-1AEFC472EBE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5079B-F130-44C8-A896-939D897C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08BE7-6863-4488-95CD-198053D0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A21B-9B1B-44A4-AADA-C4F3AFDC0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19040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4747-DBDB-4027-A73F-F6F179F1C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4CDD6-839C-403F-99BF-EAD7C831A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CEB37-6FB1-44CF-858F-DCE8AB929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8DFAA-C56A-4E59-B28B-D551C1C1D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046-4982-427D-AA96-1AEFC472EBE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C61A4-F9F8-4825-B551-3C838FD7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3E555-794C-4503-BE57-11A06A8E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A21B-9B1B-44A4-AADA-C4F3AFDC0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19127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4B58-BE7E-4B3F-BD15-C8C0A5FA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279D0-FD9D-4803-A39A-5B011BE57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4BA75-F49F-4097-A52F-91A9B1F2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046-4982-427D-AA96-1AEFC472EBE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897F0-0BAD-4C01-9782-2E410DF1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0831C-1BD6-44E2-96D2-2E109BFD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A21B-9B1B-44A4-AADA-C4F3AFDC0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10359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4280B3-337D-4304-8722-D34F9938A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2FC21-225D-46E1-8ACA-1FA367859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F763F-A7DC-4B23-891B-018B80A4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046-4982-427D-AA96-1AEFC472EBE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E4CA9-0BCD-420E-BD26-B1EAD1854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4A89A-DF9F-4AEA-8ED2-173DCDBD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A21B-9B1B-44A4-AADA-C4F3AFDC0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85760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48086-3151-4D6D-B39A-526A73809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93B5B-3D9B-4BB1-96EE-E3E89C5AC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C29DF-16A8-466E-82D7-A487E9FCE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046-4982-427D-AA96-1AEFC472EBE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7FCC1-682F-4EAC-8FD9-2ABD41C8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E0AEF-905D-44FC-B17C-17D85CB9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A21B-9B1B-44A4-AADA-C4F3AFDC0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4034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D9BA-B055-4A26-896E-E62E5EF4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80011-D17F-4D5B-BA53-57FE74223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70958-F476-4794-ADCF-8BFC06FF0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046-4982-427D-AA96-1AEFC472EBE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6AF4F-E618-4E87-84CD-97EFF7FF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1740D-4963-411A-B9E0-795FBFEB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A21B-9B1B-44A4-AADA-C4F3AFDC0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57440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27F9-7243-4636-B2E1-F7E427349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CE808-B36A-4204-BDA3-8C45FF422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1A616-45D8-4F69-9D1C-EF51E22D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046-4982-427D-AA96-1AEFC472EBE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F85CE-357F-4DC9-BD39-72898A79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F22BE-B024-4F66-B599-7CD09883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A21B-9B1B-44A4-AADA-C4F3AFDC0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8408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073DBA6-C983-483C-8F41-263401C80D22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5638-222F-4EED-BDFA-0B55098C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AE6F0-0C6C-4E88-BB94-EBCC8AE55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6575A-3062-4864-BD0F-26A80910F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EFF56-82AF-4849-A5A2-A277B97C1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046-4982-427D-AA96-1AEFC472EBE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B9E31-CDC7-45F0-B47B-AB95ECAE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1EDD3-BBC0-416D-8A3C-5DA2FD1B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A21B-9B1B-44A4-AADA-C4F3AFDC0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77968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A455-33DD-4C97-966E-826DEDD41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33C30-1993-43C7-BAA2-820D9CEFF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CEB7C-AA83-447B-B2F5-075F96E21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CC534-3026-4AF8-AA75-1CC4AD790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C1156-0B4C-4DC4-8116-B7A90A83E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F45F5-3C95-48B4-9BC9-35A1040D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046-4982-427D-AA96-1AEFC472EBE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F94CD5-DBB2-4E03-944A-7BE1EA1F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883B8C-A0DE-4775-81CB-1582A032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A21B-9B1B-44A4-AADA-C4F3AFDC0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55497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4A8B-8D3B-4086-85F9-7F7B4045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BE4D1-CEF6-4CFD-A8AC-B27C9DF1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046-4982-427D-AA96-1AEFC472EBE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99AA2-F4B4-4E8D-BF61-1A4CBC50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A0E51-D58D-4873-ADEC-C91D5ABF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A21B-9B1B-44A4-AADA-C4F3AFDC0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51865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2651A-D7F0-4907-8BD8-C9FE9185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046-4982-427D-AA96-1AEFC472EBE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6F71B3-FD7B-4416-A1E9-75404503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25953-6DE5-43A3-A46F-31434390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A21B-9B1B-44A4-AADA-C4F3AFDC0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46154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A88D-20A5-4DD1-8E0C-3D1DB4ED0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F37EE-2462-46C1-A6AA-BCCC5D098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956E9-52BB-49B2-A17C-2A9649CB1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9BC51-9622-4C9A-8080-BE9B6C0AE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046-4982-427D-AA96-1AEFC472EBE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5079B-F130-44C8-A896-939D897C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08BE7-6863-4488-95CD-198053D0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A21B-9B1B-44A4-AADA-C4F3AFDC0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19040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4747-DBDB-4027-A73F-F6F179F1C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4CDD6-839C-403F-99BF-EAD7C831A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CEB37-6FB1-44CF-858F-DCE8AB929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8DFAA-C56A-4E59-B28B-D551C1C1D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046-4982-427D-AA96-1AEFC472EBE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C61A4-F9F8-4825-B551-3C838FD7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3E555-794C-4503-BE57-11A06A8E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A21B-9B1B-44A4-AADA-C4F3AFDC0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19127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4B58-BE7E-4B3F-BD15-C8C0A5FA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279D0-FD9D-4803-A39A-5B011BE57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4BA75-F49F-4097-A52F-91A9B1F2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046-4982-427D-AA96-1AEFC472EBE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897F0-0BAD-4C01-9782-2E410DF1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0831C-1BD6-44E2-96D2-2E109BFD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A21B-9B1B-44A4-AADA-C4F3AFDC0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10359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4280B3-337D-4304-8722-D34F9938A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2FC21-225D-46E1-8ACA-1FA367859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F763F-A7DC-4B23-891B-018B80A4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046-4982-427D-AA96-1AEFC472EBE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E4CA9-0BCD-420E-BD26-B1EAD1854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4A89A-DF9F-4AEA-8ED2-173DCDBD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A21B-9B1B-44A4-AADA-C4F3AFDC0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857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6489B96-1EE7-4A5F-B3F4-964F418EAD7B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C1315B6-CC95-4AC2-8B1A-3D9AA2E5D7AB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5B8823-AA91-42D1-B2EA-1E5B27DD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B06F9-F84E-4FA7-BAE5-BF88F3F02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6A3CF-DC92-43F5-8D0F-294D3789E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BE1046-4982-427D-AA96-1AEFC472EBE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0077C-7A44-472E-83AB-F0D0A6E76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53B7D-7BAD-420A-84E1-106BF6156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7AA21B-9B1B-44A4-AADA-C4F3AFDC0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5B8823-AA91-42D1-B2EA-1E5B27DD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B06F9-F84E-4FA7-BAE5-BF88F3F02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6A3CF-DC92-43F5-8D0F-294D3789E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BE1046-4982-427D-AA96-1AEFC472EBE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0077C-7A44-472E-83AB-F0D0A6E76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53B7D-7BAD-420A-84E1-106BF6156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7AA21B-9B1B-44A4-AADA-C4F3AFDC0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0B6AEA-CE83-4572-8B09-392D72877BDA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CB0383-3300-43C7-AF27-F1406B12D6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0B6AEA-CE83-4572-8B09-392D72877BDA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CB0383-3300-43C7-AF27-F1406B12D6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5B8823-AA91-42D1-B2EA-1E5B27DD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B06F9-F84E-4FA7-BAE5-BF88F3F02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6A3CF-DC92-43F5-8D0F-294D3789E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BE1046-4982-427D-AA96-1AEFC472EBE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0077C-7A44-472E-83AB-F0D0A6E76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53B7D-7BAD-420A-84E1-106BF6156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7AA21B-9B1B-44A4-AADA-C4F3AFDC0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5B8823-AA91-42D1-B2EA-1E5B27DD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B06F9-F84E-4FA7-BAE5-BF88F3F02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6A3CF-DC92-43F5-8D0F-294D3789E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BE1046-4982-427D-AA96-1AEFC472EBE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0077C-7A44-472E-83AB-F0D0A6E76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53B7D-7BAD-420A-84E1-106BF6156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7AA21B-9B1B-44A4-AADA-C4F3AFDC0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4.png"/><Relationship Id="rId4" Type="http://schemas.openxmlformats.org/officeDocument/2006/relationships/hyperlink" Target="mailto:ubuntu@ec2-13-233-47-117.ap-south-1.compute.amazonaws.co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13.233.47.117/" TargetMode="Externa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8.xml"/><Relationship Id="rId6" Type="http://schemas.microsoft.com/office/2007/relationships/diagramDrawing" Target="../diagrams/drawing1.xml"/><Relationship Id="rId11" Type="http://schemas.openxmlformats.org/officeDocument/2006/relationships/image" Target="../media/image3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3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indmajix.com/openstack-tutorial" TargetMode="External"/><Relationship Id="rId2" Type="http://schemas.openxmlformats.org/officeDocument/2006/relationships/hyperlink" Target="https://docs.openstack.org/devstack/latest/" TargetMode="External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9.png"/><Relationship Id="rId5" Type="http://schemas.openxmlformats.org/officeDocument/2006/relationships/hyperlink" Target="https://www.w3schools.com/" TargetMode="External"/><Relationship Id="rId4" Type="http://schemas.openxmlformats.org/officeDocument/2006/relationships/hyperlink" Target="https://linuxhint.com/install_apache_web_server_ubuntu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D9E733D5-9237-4F40-B76B-7B27BD38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8404102" cy="27352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Mini Project on Cloud Computing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399" y="4857759"/>
            <a:ext cx="421484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Bahnschrift SemiLight" pitchFamily="34" charset="0"/>
              </a:rPr>
              <a:t>Presented By:</a:t>
            </a:r>
          </a:p>
          <a:p>
            <a:endParaRPr lang="en-IN" sz="1200" dirty="0">
              <a:latin typeface="Bahnschrift SemiLight" pitchFamily="34" charset="0"/>
            </a:endParaRPr>
          </a:p>
          <a:p>
            <a:r>
              <a:rPr lang="en-IN" sz="1600" dirty="0" err="1">
                <a:latin typeface="Bahnschrift SemiLight" pitchFamily="34" charset="0"/>
              </a:rPr>
              <a:t>Aashis</a:t>
            </a:r>
            <a:r>
              <a:rPr lang="en-IN" sz="1600" dirty="0">
                <a:latin typeface="Bahnschrift SemiLight" pitchFamily="34" charset="0"/>
              </a:rPr>
              <a:t> Kumar </a:t>
            </a:r>
            <a:r>
              <a:rPr lang="en-IN" sz="1600" dirty="0" err="1">
                <a:latin typeface="Bahnschrift SemiLight" pitchFamily="34" charset="0"/>
              </a:rPr>
              <a:t>Chittawat</a:t>
            </a:r>
            <a:endParaRPr lang="en-IN" sz="1600" dirty="0">
              <a:latin typeface="Bahnschrift SemiLight" pitchFamily="34" charset="0"/>
            </a:endParaRPr>
          </a:p>
          <a:p>
            <a:r>
              <a:rPr lang="en-IN" sz="1600" dirty="0">
                <a:latin typeface="Bahnschrift SemiLight" pitchFamily="34" charset="0"/>
              </a:rPr>
              <a:t>Dip </a:t>
            </a:r>
            <a:r>
              <a:rPr lang="en-IN" sz="1600" dirty="0" err="1">
                <a:latin typeface="Bahnschrift SemiLight" pitchFamily="34" charset="0"/>
              </a:rPr>
              <a:t>Jyoti</a:t>
            </a:r>
            <a:r>
              <a:rPr lang="en-IN" sz="1600" dirty="0">
                <a:latin typeface="Bahnschrift SemiLight" pitchFamily="34" charset="0"/>
              </a:rPr>
              <a:t> </a:t>
            </a:r>
            <a:r>
              <a:rPr lang="en-IN" sz="1600" dirty="0" err="1">
                <a:latin typeface="Bahnschrift SemiLight" pitchFamily="34" charset="0"/>
              </a:rPr>
              <a:t>Dutta</a:t>
            </a:r>
            <a:endParaRPr lang="en-IN" sz="1600" dirty="0">
              <a:latin typeface="Bahnschrift SemiLight" pitchFamily="34" charset="0"/>
            </a:endParaRPr>
          </a:p>
          <a:p>
            <a:r>
              <a:rPr lang="en-IN" sz="1600" dirty="0" err="1">
                <a:latin typeface="Bahnschrift SemiLight" pitchFamily="34" charset="0"/>
              </a:rPr>
              <a:t>Gaurab</a:t>
            </a:r>
            <a:r>
              <a:rPr lang="en-IN" sz="1600" dirty="0">
                <a:latin typeface="Bahnschrift SemiLight" pitchFamily="34" charset="0"/>
              </a:rPr>
              <a:t> Paul</a:t>
            </a:r>
          </a:p>
          <a:p>
            <a:r>
              <a:rPr lang="en-IN" sz="1600" dirty="0" err="1">
                <a:latin typeface="Bahnschrift SemiLight" pitchFamily="34" charset="0"/>
              </a:rPr>
              <a:t>Mrinab</a:t>
            </a:r>
            <a:r>
              <a:rPr lang="en-IN" sz="1600" dirty="0">
                <a:latin typeface="Bahnschrift SemiLight" pitchFamily="34" charset="0"/>
              </a:rPr>
              <a:t> </a:t>
            </a:r>
            <a:r>
              <a:rPr lang="en-IN" sz="1600" dirty="0" err="1">
                <a:latin typeface="Bahnschrift SemiLight" pitchFamily="34" charset="0"/>
              </a:rPr>
              <a:t>Dey</a:t>
            </a:r>
            <a:endParaRPr lang="en-IN" sz="1600" dirty="0">
              <a:latin typeface="Bahnschrift SemiLight" pitchFamily="34" charset="0"/>
            </a:endParaRPr>
          </a:p>
          <a:p>
            <a:r>
              <a:rPr lang="en-IN" sz="1600" dirty="0">
                <a:latin typeface="Bahnschrift SemiLight" pitchFamily="34" charset="0"/>
              </a:rPr>
              <a:t>Pankaj Kumar Sah</a:t>
            </a:r>
            <a:endParaRPr lang="en-US" sz="1600" dirty="0">
              <a:latin typeface="Bahnschrift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48531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D2428-9D16-4AE7-ADA4-E5F41BA0F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110" y="910081"/>
            <a:ext cx="8595751" cy="37174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/>
              <a:t>Launching EC2 Instance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2" descr="C:\Users\52pun\Desktop\cloud-mini-project\reports\images\AWS_EC2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961071" y="347047"/>
            <a:ext cx="1481066" cy="1481066"/>
          </a:xfrm>
          <a:prstGeom prst="rect">
            <a:avLst/>
          </a:prstGeom>
          <a:noFill/>
        </p:spPr>
      </p:pic>
      <p:pic>
        <p:nvPicPr>
          <p:cNvPr id="12" name="Picture 11" descr="C:\Users\52pun\Pictures\Screenshots\Screenshot (80).png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34749" y="2721439"/>
            <a:ext cx="6303021" cy="3307127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13" name="TextBox 12"/>
          <p:cNvSpPr txBox="1"/>
          <p:nvPr/>
        </p:nvSpPr>
        <p:spPr>
          <a:xfrm>
            <a:off x="7315200" y="2929317"/>
            <a:ext cx="451535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The Instance was created using Ubuntu20.04 as the machine</a:t>
            </a:r>
          </a:p>
          <a:p>
            <a:endParaRPr lang="en-IN"/>
          </a:p>
          <a:p>
            <a:r>
              <a:rPr lang="en-IN"/>
              <a:t>This instance was then operated on our local pc using the command</a:t>
            </a:r>
          </a:p>
          <a:p>
            <a:endParaRPr lang="en-IN"/>
          </a:p>
          <a:p>
            <a:r>
              <a:rPr lang="en-US" sz="1400" err="1"/>
              <a:t>ssh -i "mini-proj.pem" </a:t>
            </a:r>
            <a:r>
              <a:rPr lang="en-US" sz="1400" u="sng">
                <a:hlinkClick r:id="rId4"/>
              </a:rPr>
              <a:t>ubuntu@ec2-13-233-47-117.ap-south-1.compute.amazonaws.com</a:t>
            </a:r>
            <a:endParaRPr lang="en-US" sz="1400"/>
          </a:p>
          <a:p>
            <a:endParaRPr lang="en-US"/>
          </a:p>
        </p:txBody>
      </p:sp>
      <p:pic>
        <p:nvPicPr>
          <p:cNvPr id="3075" name="Picture 3" descr="C:\Users\52pun\Desktop\cloud-mini-project\reports\images\ubuntu.png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7145940" y="490173"/>
            <a:ext cx="2265097" cy="11891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537911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D9E733D5-9237-4F40-B76B-7B27BD38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7352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Inside the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dirty="0"/>
              <a:t>Instance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8" name="Picture 3" descr="C:\Users\52pun\Desktop\cloud-mini-project\reports\images\aws-icon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4272" y="4629391"/>
            <a:ext cx="2381369" cy="1250219"/>
          </a:xfrm>
          <a:prstGeom prst="rect">
            <a:avLst/>
          </a:prstGeom>
          <a:noFill/>
        </p:spPr>
      </p:pic>
      <p:pic>
        <p:nvPicPr>
          <p:cNvPr id="4098" name="Picture 2" descr="C:\Users\52pun\Desktop\cloud-mini-project\reports\images\apach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22853" y="1144348"/>
            <a:ext cx="2085047" cy="2085047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7355659" y="1448474"/>
            <a:ext cx="4264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latin typeface="Bahnschrift SemiLight" pitchFamily="34" charset="0"/>
              </a:rPr>
              <a:t>Apache as the Web Server</a:t>
            </a:r>
          </a:p>
          <a:p>
            <a:endParaRPr lang="en-US" sz="1600" dirty="0">
              <a:latin typeface="Bahnschrift SemiLight" pitchFamily="34" charset="0"/>
            </a:endParaRPr>
          </a:p>
          <a:p>
            <a:r>
              <a:rPr lang="en-US" sz="1600" dirty="0">
                <a:latin typeface="Bahnschrift SemiLight" pitchFamily="34" charset="0"/>
              </a:rPr>
              <a:t>Apache2 was installed inside the VM(Virtual Machine) for serving the files on web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96122" y="3600957"/>
            <a:ext cx="43616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>
                <a:latin typeface="Bahnschrift SemiLight" pitchFamily="34" charset="0"/>
              </a:rPr>
              <a:t>Inserting files on the server</a:t>
            </a:r>
          </a:p>
          <a:p>
            <a:endParaRPr lang="en-IN">
              <a:latin typeface="Bahnschrift SemiLight" pitchFamily="34" charset="0"/>
            </a:endParaRPr>
          </a:p>
          <a:p>
            <a:r>
              <a:rPr lang="en-IN" sz="1600">
                <a:latin typeface="Bahnschrift SemiLight" pitchFamily="34" charset="0"/>
              </a:rPr>
              <a:t>The default index.html was removed and new files were inserted in the server using S3 bucket</a:t>
            </a:r>
            <a:endParaRPr lang="en-US" sz="1600">
              <a:latin typeface="Bahnschrift SemiLight" pitchFamily="34" charset="0"/>
            </a:endParaRPr>
          </a:p>
        </p:txBody>
      </p:sp>
      <p:pic>
        <p:nvPicPr>
          <p:cNvPr id="15" name="Picture 3" descr="C:\Users\52pun\Desktop\cloud-mini-project\reports\images\aws-s3-icon.pn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025154" y="3406746"/>
            <a:ext cx="1695282" cy="16952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248531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D2428-9D16-4AE7-ADA4-E5F41BA0F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64" y="1000108"/>
            <a:ext cx="10736962" cy="3717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000" dirty="0"/>
              <a:t>Launching the server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4279" y="2686556"/>
            <a:ext cx="42402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endParaRPr lang="en-IN" dirty="0"/>
          </a:p>
          <a:p>
            <a:r>
              <a:rPr lang="en-IN" dirty="0"/>
              <a:t>After launching the server, we got our site served at </a:t>
            </a:r>
            <a:r>
              <a:rPr lang="en-IN" dirty="0">
                <a:hlinkClick r:id="rId2"/>
              </a:rPr>
              <a:t>http://13.233.47.117/</a:t>
            </a:r>
            <a:endParaRPr lang="en-IN" dirty="0"/>
          </a:p>
          <a:p>
            <a:endParaRPr lang="en-IN" dirty="0"/>
          </a:p>
          <a:p>
            <a:r>
              <a:rPr lang="en-IN" dirty="0"/>
              <a:t>13.233.47.117 was the </a:t>
            </a:r>
            <a:r>
              <a:rPr lang="en-US" dirty="0"/>
              <a:t>Public IPv4 address of the instance</a:t>
            </a:r>
            <a:endParaRPr lang="en-IN" dirty="0"/>
          </a:p>
          <a:p>
            <a:endParaRPr lang="en-US" dirty="0"/>
          </a:p>
        </p:txBody>
      </p:sp>
      <p:pic>
        <p:nvPicPr>
          <p:cNvPr id="14" name="Picture 13" descr="C:\Users\52pun\Pictures\Screenshots\Screenshot (84).png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42841" y="2713613"/>
            <a:ext cx="5943600" cy="3343275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384537911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18F923FF-DD0C-4FD3-A1B4-68DFA511C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B432E-69A2-4F15-ABB1-8808BD639A15}"/>
              </a:ext>
            </a:extLst>
          </p:cNvPr>
          <p:cNvSpPr txBox="1"/>
          <p:nvPr/>
        </p:nvSpPr>
        <p:spPr>
          <a:xfrm>
            <a:off x="409357" y="1670763"/>
            <a:ext cx="2868582" cy="19079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+mj-lt"/>
                <a:ea typeface="+mj-ea"/>
                <a:cs typeface="+mj-cs"/>
              </a:rPr>
              <a:t>What is OpenStack?</a:t>
            </a:r>
          </a:p>
        </p:txBody>
      </p:sp>
      <p:sp>
        <p:nvSpPr>
          <p:cNvPr id="5127" name="Rectangle 74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824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Object 1" descr="Text&#10;&#10;Description automatically generated">
            <a:extLst>
              <a:ext uri="{FF2B5EF4-FFF2-40B4-BE49-F238E27FC236}">
                <a16:creationId xmlns:a16="http://schemas.microsoft.com/office/drawing/2014/main" id="{FD5B6A13-146E-4D77-A4D0-640C158377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808" b="35578"/>
          <a:stretch>
            <a:fillRect/>
          </a:stretch>
        </p:blipFill>
        <p:spPr>
          <a:xfrm>
            <a:off x="3186100" y="857055"/>
            <a:ext cx="8174068" cy="2918999"/>
          </a:xfrm>
          <a:prstGeom prst="rect">
            <a:avLst/>
          </a:prstGeom>
        </p:spPr>
      </p:pic>
      <p:pic>
        <p:nvPicPr>
          <p:cNvPr id="5124" name="Picture 4" descr="Download The OpenStack Logo - OpenStack is open source software for  creating private and public clouds.">
            <a:extLst>
              <a:ext uri="{FF2B5EF4-FFF2-40B4-BE49-F238E27FC236}">
                <a16:creationId xmlns:a16="http://schemas.microsoft.com/office/drawing/2014/main" id="{350F2B62-909C-40B5-9D10-C37E20929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6479" y="5342495"/>
            <a:ext cx="1386757" cy="66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8" name="Rectangle 76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71" y="4177748"/>
            <a:ext cx="3706859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9" name="Shape 115" descr="Graphical user interface&#10;&#10;Description automatically generated">
            <a:extLst>
              <a:ext uri="{FF2B5EF4-FFF2-40B4-BE49-F238E27FC236}">
                <a16:creationId xmlns:a16="http://schemas.microsoft.com/office/drawing/2014/main" id="{D84A97D7-4C9C-4F7C-BBB5-8852C748D349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736058" y="4694889"/>
            <a:ext cx="3675888" cy="982162"/>
          </a:xfrm>
          <a:prstGeom prst="rect">
            <a:avLst/>
          </a:prstGeom>
          <a:noFill/>
        </p:spPr>
      </p:pic>
      <p:pic>
        <p:nvPicPr>
          <p:cNvPr id="38" name="Shape 114" descr="Graphical user interface&#10;&#10;Description automatically generated">
            <a:extLst>
              <a:ext uri="{FF2B5EF4-FFF2-40B4-BE49-F238E27FC236}">
                <a16:creationId xmlns:a16="http://schemas.microsoft.com/office/drawing/2014/main" id="{68E7AF51-0CD3-441D-8C67-D7B68F93CA8E}"/>
              </a:ext>
            </a:extLst>
          </p:cNvPr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377958" y="4519146"/>
            <a:ext cx="3675888" cy="11579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9151826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1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60" name="Rectangle 5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E3871-650E-47BB-B298-96B02524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Why OpenStack?</a:t>
            </a:r>
          </a:p>
        </p:txBody>
      </p:sp>
      <p:sp>
        <p:nvSpPr>
          <p:cNvPr id="61" name="Rectangle 5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7" name="Object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4C77AE4-D520-4AAE-A326-066746F640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054" r="14212" b="24290"/>
          <a:stretch>
            <a:fillRect/>
          </a:stretch>
        </p:blipFill>
        <p:spPr>
          <a:xfrm>
            <a:off x="286738" y="2541599"/>
            <a:ext cx="6871919" cy="3223499"/>
          </a:xfrm>
          <a:prstGeom prst="rect">
            <a:avLst/>
          </a:prstGeom>
        </p:spPr>
      </p:pic>
      <p:pic>
        <p:nvPicPr>
          <p:cNvPr id="31" name="Content Placeholder 30" descr="Chart, bar chart&#10;&#10;Description automatically generated">
            <a:extLst>
              <a:ext uri="{FF2B5EF4-FFF2-40B4-BE49-F238E27FC236}">
                <a16:creationId xmlns:a16="http://schemas.microsoft.com/office/drawing/2014/main" id="{17F8C390-2794-4EEF-8A08-F8ADDD71D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4510806" y="1987479"/>
            <a:ext cx="7138096" cy="276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Download The OpenStack Logo - OpenStack is open source software for  creating private and public clouds.">
            <a:extLst>
              <a:ext uri="{FF2B5EF4-FFF2-40B4-BE49-F238E27FC236}">
                <a16:creationId xmlns:a16="http://schemas.microsoft.com/office/drawing/2014/main" id="{B53F2BEC-8013-4D33-9E69-44D8700C4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40957" y="5415653"/>
            <a:ext cx="1448473" cy="69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91423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D9E733D5-9237-4F40-B76B-7B27BD38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OpenStack Architecture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31" name="Picture 14">
            <a:extLst>
              <a:ext uri="{FF2B5EF4-FFF2-40B4-BE49-F238E27FC236}">
                <a16:creationId xmlns:a16="http://schemas.microsoft.com/office/drawing/2014/main" id="{812D8493-0F14-4C0F-97CC-4677B2903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7201" y="957334"/>
            <a:ext cx="7341850" cy="479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Download The OpenStack Logo - OpenStack is open source software for  creating private and public clouds.">
            <a:extLst>
              <a:ext uri="{FF2B5EF4-FFF2-40B4-BE49-F238E27FC236}">
                <a16:creationId xmlns:a16="http://schemas.microsoft.com/office/drawing/2014/main" id="{D16EC431-A2DB-400A-B9E6-32280D4D8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40812" y="398742"/>
            <a:ext cx="1547133" cy="74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485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9F937-FC31-4438-AF5C-CB124FD2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58" y="2191121"/>
            <a:ext cx="3523496" cy="194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OpenStack Components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Object 1" descr="Diagram&#10;&#10;Description automatically generated">
            <a:extLst>
              <a:ext uri="{FF2B5EF4-FFF2-40B4-BE49-F238E27FC236}">
                <a16:creationId xmlns:a16="http://schemas.microsoft.com/office/drawing/2014/main" id="{C929F03F-7FA0-40DE-BBEC-D5D2F9226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7808" b="10145"/>
          <a:stretch>
            <a:fillRect/>
          </a:stretch>
        </p:blipFill>
        <p:spPr>
          <a:xfrm>
            <a:off x="5107392" y="1848477"/>
            <a:ext cx="6936262" cy="2707587"/>
          </a:xfrm>
          <a:prstGeom prst="rect">
            <a:avLst/>
          </a:prstGeom>
        </p:spPr>
      </p:pic>
      <p:pic>
        <p:nvPicPr>
          <p:cNvPr id="21" name="Picture 4" descr="Download The OpenStack Logo - OpenStack is open source software for  creating private and public clouds.">
            <a:extLst>
              <a:ext uri="{FF2B5EF4-FFF2-40B4-BE49-F238E27FC236}">
                <a16:creationId xmlns:a16="http://schemas.microsoft.com/office/drawing/2014/main" id="{53E240CC-15DB-4D3D-A8F8-A2059FDB5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2955" y="625683"/>
            <a:ext cx="2399800" cy="115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12062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2" name="Rectangle 14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B47D9B-E814-4536-8767-ECA6324F8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253119"/>
            <a:ext cx="2968604" cy="30733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Does OpenStack Work?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3074" name="Picture 2" descr="Diagram&#10;&#10;Description automatically generated">
            <a:extLst>
              <a:ext uri="{FF2B5EF4-FFF2-40B4-BE49-F238E27FC236}">
                <a16:creationId xmlns:a16="http://schemas.microsoft.com/office/drawing/2014/main" id="{887EACAF-7EA3-46D9-8D92-E7BCB02BC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6585" y="413021"/>
            <a:ext cx="8296229" cy="563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Download The OpenStack Logo - OpenStack is open source software for  creating private and public clouds.">
            <a:extLst>
              <a:ext uri="{FF2B5EF4-FFF2-40B4-BE49-F238E27FC236}">
                <a16:creationId xmlns:a16="http://schemas.microsoft.com/office/drawing/2014/main" id="{B94520F9-3AC1-4456-A99D-EC7F54E5A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3073" y="4841547"/>
            <a:ext cx="2399800" cy="115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28101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DD1C38F7-D0F8-4C45-80C3-83C79862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EF13B-79F6-43E3-9A2A-1B1925377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615" y="1400360"/>
            <a:ext cx="3540370" cy="16643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/>
              <a:t>AWS </a:t>
            </a:r>
            <a:br>
              <a:rPr lang="en-US" sz="4000"/>
            </a:br>
            <a:r>
              <a:rPr lang="en-US" sz="4000"/>
              <a:t>vs</a:t>
            </a:r>
            <a:br>
              <a:rPr lang="en-US" sz="4000"/>
            </a:br>
            <a:r>
              <a:rPr lang="en-US" sz="4000"/>
              <a:t>OpenStack</a:t>
            </a:r>
          </a:p>
        </p:txBody>
      </p:sp>
      <p:pic>
        <p:nvPicPr>
          <p:cNvPr id="6146" name="Picture 2" descr="aws  vs openstack">
            <a:extLst>
              <a:ext uri="{FF2B5EF4-FFF2-40B4-BE49-F238E27FC236}">
                <a16:creationId xmlns:a16="http://schemas.microsoft.com/office/drawing/2014/main" id="{F323FBBC-B628-4A10-8995-6B96C2567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747" y="771987"/>
            <a:ext cx="5629298" cy="558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CB8B9C25-D80D-48EC-B83A-231219A80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32773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6148" name="Picture 4" descr="Graphical user interface, logo&#10;&#10;Description automatically generated">
            <a:extLst>
              <a:ext uri="{FF2B5EF4-FFF2-40B4-BE49-F238E27FC236}">
                <a16:creationId xmlns:a16="http://schemas.microsoft.com/office/drawing/2014/main" id="{AF7684AE-D94E-4D01-B07C-2663A5FFD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2293" y="4736251"/>
            <a:ext cx="2564938" cy="144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601CC70B-8875-45A1-8AFD-7D546E3C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3695" y="4177748"/>
            <a:ext cx="4824407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461941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F1338-5FD4-4322-A7F2-E8EE67BF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785" y="400071"/>
            <a:ext cx="5056553" cy="662547"/>
          </a:xfrm>
        </p:spPr>
        <p:txBody>
          <a:bodyPr>
            <a:noAutofit/>
          </a:bodyPr>
          <a:lstStyle/>
          <a:p>
            <a:r>
              <a:rPr lang="en-US" sz="3600"/>
              <a:t>OpenStack Installation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3B863181-5E0C-4C7C-8DE1-977CC49A66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01880"/>
              </p:ext>
            </p:extLst>
          </p:nvPr>
        </p:nvGraphicFramePr>
        <p:xfrm>
          <a:off x="1518139" y="2270294"/>
          <a:ext cx="9102969" cy="3988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D0A76B4F-3A99-40AE-9741-A083DCBA55A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" t="14842" r="36140" b="24830"/>
          <a:stretch>
            <a:fillRect/>
          </a:stretch>
        </p:blipFill>
        <p:spPr>
          <a:xfrm>
            <a:off x="4853138" y="2286702"/>
            <a:ext cx="4533140" cy="2967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7C2B53-9EFD-4B74-9035-82290DE0AAE9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12312" r="34818" b="17046"/>
          <a:stretch>
            <a:fillRect/>
          </a:stretch>
        </p:blipFill>
        <p:spPr>
          <a:xfrm>
            <a:off x="4853137" y="2568651"/>
            <a:ext cx="4533140" cy="4090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251BF5-69FD-484A-AFF1-31685BBFF583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19370" r="40109" b="12125"/>
          <a:stretch>
            <a:fillRect/>
          </a:stretch>
        </p:blipFill>
        <p:spPr>
          <a:xfrm>
            <a:off x="4833110" y="4476028"/>
            <a:ext cx="4553167" cy="7362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53FF9D-3A11-4A61-8B30-B89C9FC7204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r="36682"/>
          <a:stretch>
            <a:fillRect/>
          </a:stretch>
        </p:blipFill>
        <p:spPr>
          <a:xfrm>
            <a:off x="4833110" y="5690870"/>
            <a:ext cx="4533140" cy="3787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32233A1-E8C2-40AE-ACFA-6E587EDEF2A6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-4097" t="15386" r="39260" b="13037"/>
          <a:stretch>
            <a:fillRect/>
          </a:stretch>
        </p:blipFill>
        <p:spPr>
          <a:xfrm>
            <a:off x="4555396" y="3549578"/>
            <a:ext cx="4830881" cy="38430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634BD2A-FB8A-4341-98A2-E0A51F24067E}"/>
              </a:ext>
            </a:extLst>
          </p:cNvPr>
          <p:cNvSpPr txBox="1"/>
          <p:nvPr/>
        </p:nvSpPr>
        <p:spPr>
          <a:xfrm>
            <a:off x="1158630" y="1328183"/>
            <a:ext cx="10015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Using DevStack: DevStack is a set of scripts and utilities to quickly deploy an OpenStack cloud from git source trees.</a:t>
            </a:r>
          </a:p>
          <a:p>
            <a:endParaRPr lang="en-US"/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50ABCB2A-40B9-428C-A676-F572328C1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45685" y="662104"/>
            <a:ext cx="2136530" cy="34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17F6219-B445-44BB-9821-7DF85C5A310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26350" y="548196"/>
            <a:ext cx="1895740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0238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r>
              <a:rPr lang="en-US" dirty="0"/>
              <a:t> What is Cloud Computing?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On demand delivery of computing services and  </a:t>
            </a:r>
          </a:p>
          <a:p>
            <a:r>
              <a:rPr lang="en-US" dirty="0"/>
              <a:t>  infrastructure.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Storing, processing and accessing data on </a:t>
            </a:r>
          </a:p>
          <a:p>
            <a:r>
              <a:rPr lang="en-US" dirty="0"/>
              <a:t>   remote servers.</a:t>
            </a:r>
          </a:p>
          <a:p>
            <a:endParaRPr lang="en-US" dirty="0"/>
          </a:p>
          <a:p>
            <a:r>
              <a:rPr lang="en-US" dirty="0"/>
              <a:t>  Why Cloud Computing?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Variety of services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Accessible from anywhere in the world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“Pay As You Go” model</a:t>
            </a: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52464" y="500042"/>
            <a:ext cx="10515600" cy="1325563"/>
          </a:xfrm>
        </p:spPr>
        <p:txBody>
          <a:bodyPr/>
          <a:lstStyle/>
          <a:p>
            <a:r>
              <a:rPr lang="en-US" dirty="0">
                <a:latin typeface="Calibri Light" pitchFamily="34" charset="0"/>
                <a:cs typeface="Calibri Light" pitchFamily="34" charset="0"/>
              </a:rPr>
              <a:t>Introduction To </a:t>
            </a:r>
            <a:r>
              <a:rPr lang="en-US" sz="4000" dirty="0">
                <a:latin typeface="Calibri Light" pitchFamily="34" charset="0"/>
                <a:cs typeface="Calibri Light" pitchFamily="34" charset="0"/>
              </a:rPr>
              <a:t>Cloud Computing</a:t>
            </a:r>
            <a:endParaRPr lang="en-US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5274" y="2000240"/>
            <a:ext cx="971556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endParaRPr lang="en-US" sz="2400" dirty="0">
              <a:latin typeface="Bahnschrift SemiLight" pitchFamily="34" charset="0"/>
            </a:endParaRPr>
          </a:p>
          <a:p>
            <a:r>
              <a:rPr lang="en-US" sz="2400" dirty="0">
                <a:latin typeface="Bahnschrift SemiLight" pitchFamily="34" charset="0"/>
              </a:rPr>
              <a:t>What is Cloud Computing?</a:t>
            </a:r>
          </a:p>
          <a:p>
            <a:endParaRPr lang="en-US" sz="2400" dirty="0">
              <a:latin typeface="Bahnschrift SemiLight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Bahnschrift SemiLight" pitchFamily="34" charset="0"/>
              </a:rPr>
              <a:t> On demand delivery of computing services and  infrastructure</a:t>
            </a:r>
          </a:p>
          <a:p>
            <a:pPr>
              <a:buFont typeface="Arial" pitchFamily="34" charset="0"/>
              <a:buChar char="•"/>
            </a:pPr>
            <a:endParaRPr lang="en-US" sz="1600" dirty="0">
              <a:latin typeface="Bahnschrift SemiLight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Bahnschrift SemiLight" pitchFamily="34" charset="0"/>
              </a:rPr>
              <a:t> Storing, processing and accessing data on remote servers</a:t>
            </a:r>
          </a:p>
          <a:p>
            <a:endParaRPr lang="en-IN" sz="2400" dirty="0">
              <a:latin typeface="Bahnschrift SemiLight" pitchFamily="34" charset="0"/>
            </a:endParaRPr>
          </a:p>
          <a:p>
            <a:endParaRPr lang="en-US" sz="2400" dirty="0">
              <a:latin typeface="Bahnschrift SemiLight" pitchFamily="34" charset="0"/>
            </a:endParaRPr>
          </a:p>
          <a:p>
            <a:r>
              <a:rPr lang="en-US" sz="2400" dirty="0">
                <a:latin typeface="Bahnschrift SemiLight" pitchFamily="34" charset="0"/>
              </a:rPr>
              <a:t>Why Cloud Computing?</a:t>
            </a:r>
          </a:p>
          <a:p>
            <a:endParaRPr lang="en-US" sz="1600" dirty="0">
              <a:latin typeface="Bahnschrift SemiLight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1600" dirty="0">
              <a:latin typeface="Bahnschrift SemiLight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Bahnschrift SemiLight" pitchFamily="34" charset="0"/>
              </a:rPr>
              <a:t> Accessible from anywhere in the world</a:t>
            </a:r>
          </a:p>
          <a:p>
            <a:pPr>
              <a:buFont typeface="Arial" pitchFamily="34" charset="0"/>
              <a:buChar char="•"/>
            </a:pPr>
            <a:endParaRPr lang="en-US" sz="1600" dirty="0">
              <a:latin typeface="Bahnschrift SemiLight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Bahnschrift SemiLight" pitchFamily="34" charset="0"/>
              </a:rPr>
              <a:t> Provides variety of services</a:t>
            </a:r>
          </a:p>
        </p:txBody>
      </p:sp>
    </p:spTree>
    <p:extLst>
      <p:ext uri="{BB962C8B-B14F-4D97-AF65-F5344CB8AC3E}">
        <p14:creationId xmlns:p14="http://schemas.microsoft.com/office/powerpoint/2010/main" val="384537911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D2428-9D16-4AE7-ADA4-E5F41BA0F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26" y="1000108"/>
            <a:ext cx="8595751" cy="37174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/>
              <a:t>Our </a:t>
            </a:r>
            <a:r>
              <a:rPr lang="en-US" sz="3600" dirty="0" err="1"/>
              <a:t>OpenStack</a:t>
            </a:r>
            <a:r>
              <a:rPr lang="en-US" sz="3600" dirty="0"/>
              <a:t> Dashboard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672289E-644D-473F-AAC3-EC1F5ACDF5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58" y="2666596"/>
            <a:ext cx="5431536" cy="3055238"/>
          </a:xfrm>
          <a:prstGeom prst="rect">
            <a:avLst/>
          </a:prstGeom>
        </p:spPr>
      </p:pic>
      <p:pic>
        <p:nvPicPr>
          <p:cNvPr id="5" name="Content Placeholder 4" descr="Graphical user interface, chart, bubble chart&#10;&#10;Description automatically generated">
            <a:extLst>
              <a:ext uri="{FF2B5EF4-FFF2-40B4-BE49-F238E27FC236}">
                <a16:creationId xmlns:a16="http://schemas.microsoft.com/office/drawing/2014/main" id="{3A646A13-ABDA-42C2-9DCE-6D3CFF9375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408" y="2661582"/>
            <a:ext cx="5431536" cy="3055238"/>
          </a:xfrm>
          <a:prstGeom prst="rect">
            <a:avLst/>
          </a:prstGeom>
        </p:spPr>
      </p:pic>
      <p:pic>
        <p:nvPicPr>
          <p:cNvPr id="28" name="Picture 4" descr="Download The OpenStack Logo - OpenStack is open source software for  creating private and public clouds.">
            <a:extLst>
              <a:ext uri="{FF2B5EF4-FFF2-40B4-BE49-F238E27FC236}">
                <a16:creationId xmlns:a16="http://schemas.microsoft.com/office/drawing/2014/main" id="{6D6D3A06-B81A-4263-94F2-54799564F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25024" y="785794"/>
            <a:ext cx="1470494" cy="70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37911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D9E733D5-9237-4F40-B76B-7B27BD38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28781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8" name="Picture 3" descr="C:\Users\52pun\Desktop\cloud-mini-project\reports\images\aws-icon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810630" y="5607780"/>
            <a:ext cx="2381369" cy="1250219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810116" y="2285992"/>
            <a:ext cx="68580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IN" sz="2000" dirty="0">
                <a:latin typeface="Bahnschrift SemiLight" pitchFamily="34" charset="0"/>
              </a:rPr>
              <a:t> We have completed all the assigned task</a:t>
            </a:r>
          </a:p>
          <a:p>
            <a:endParaRPr lang="en-IN" sz="2000" dirty="0">
              <a:latin typeface="Bahnschrift SemiLight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>
                <a:latin typeface="Bahnschrift SemiLight" pitchFamily="34" charset="0"/>
              </a:rPr>
              <a:t> It was a great learning opportunity in this training</a:t>
            </a:r>
          </a:p>
          <a:p>
            <a:pPr>
              <a:buFont typeface="Arial" pitchFamily="34" charset="0"/>
              <a:buChar char="•"/>
            </a:pPr>
            <a:endParaRPr lang="en-IN" sz="2000" dirty="0">
              <a:latin typeface="Bahnschrift SemiLight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>
                <a:latin typeface="Bahnschrift SemiLight" pitchFamily="34" charset="0"/>
              </a:rPr>
              <a:t> We’ve learnt many great technologies which are used in today’s world.</a:t>
            </a:r>
            <a:endParaRPr lang="en-US" sz="2000" dirty="0">
              <a:latin typeface="Bahnschrift SemiLight" pitchFamily="34" charset="0"/>
            </a:endParaRPr>
          </a:p>
        </p:txBody>
      </p:sp>
      <p:pic>
        <p:nvPicPr>
          <p:cNvPr id="15" name="Picture 4" descr="Download The OpenStack Logo - OpenStack is open source software for  creating private and public clouds.">
            <a:extLst>
              <a:ext uri="{FF2B5EF4-FFF2-40B4-BE49-F238E27FC236}">
                <a16:creationId xmlns:a16="http://schemas.microsoft.com/office/drawing/2014/main" id="{350F2B62-909C-40B5-9D10-C37E20929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6264" y="5786454"/>
            <a:ext cx="1672509" cy="8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48531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D9E733D5-9237-4F40-B76B-7B27BD38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3782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2992" y="2214554"/>
            <a:ext cx="628654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Bahnschrift SemiLight" pitchFamily="34" charset="0"/>
                <a:hlinkClick r:id="rId2"/>
              </a:rPr>
              <a:t>https://docs.openstack.org/devstack/latest/</a:t>
            </a:r>
            <a:endParaRPr lang="en-US" dirty="0">
              <a:latin typeface="Bahnschrift SemiLight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latin typeface="Bahnschrift SemiLight" pitchFamily="34" charset="0"/>
            </a:endParaRPr>
          </a:p>
          <a:p>
            <a:r>
              <a:rPr lang="en-IN" dirty="0">
                <a:latin typeface="Bahnschrift SemiLight" pitchFamily="34" charset="0"/>
                <a:hlinkClick r:id="rId3"/>
              </a:rPr>
              <a:t>https://mindmajix.com/openstack-tutorial#aws</a:t>
            </a:r>
            <a:endParaRPr lang="en-IN" dirty="0">
              <a:latin typeface="Bahnschrift SemiLight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dirty="0">
              <a:latin typeface="Bahnschrift SemiLight" pitchFamily="34" charset="0"/>
            </a:endParaRPr>
          </a:p>
          <a:p>
            <a:r>
              <a:rPr lang="en-IN" dirty="0">
                <a:latin typeface="Bahnschrift SemiLight" pitchFamily="34" charset="0"/>
              </a:rPr>
              <a:t> </a:t>
            </a:r>
            <a:r>
              <a:rPr lang="en-IN" dirty="0">
                <a:latin typeface="Bahnschrift SemiLight" pitchFamily="34" charset="0"/>
                <a:hlinkClick r:id="rId4"/>
              </a:rPr>
              <a:t>https://linuxhint.com/install_apache_web_server_ubuntu/</a:t>
            </a:r>
            <a:endParaRPr lang="en-IN" dirty="0">
              <a:latin typeface="Bahnschrift SemiLight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dirty="0">
              <a:latin typeface="Bahnschrift SemiLight" pitchFamily="34" charset="0"/>
            </a:endParaRPr>
          </a:p>
          <a:p>
            <a:r>
              <a:rPr lang="en-IN" dirty="0">
                <a:latin typeface="Bahnschrift SemiLight" pitchFamily="34" charset="0"/>
                <a:hlinkClick r:id="rId5"/>
              </a:rPr>
              <a:t>https://www.w3schools.com/</a:t>
            </a:r>
            <a:endParaRPr lang="en-IN" dirty="0">
              <a:latin typeface="Bahnschrift SemiLight" pitchFamily="34" charset="0"/>
            </a:endParaRPr>
          </a:p>
          <a:p>
            <a:endParaRPr lang="en-US" sz="1600" dirty="0">
              <a:latin typeface="Bahnschrift SemiLight" pitchFamily="34" charset="0"/>
            </a:endParaRPr>
          </a:p>
        </p:txBody>
      </p:sp>
      <p:pic>
        <p:nvPicPr>
          <p:cNvPr id="7" name="Picture 3" descr="C:\Users\52pun\Desktop\cloud-mini-project\reports\images\aws-icon.png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9810630" y="5607780"/>
            <a:ext cx="2381369" cy="12502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248531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D9E733D5-9237-4F40-B76B-7B27BD38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480" y="2428868"/>
            <a:ext cx="5094930" cy="130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0248531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r>
              <a:rPr lang="en-US" dirty="0"/>
              <a:t> What is Cloud Computing?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On demand delivery of computing services and  </a:t>
            </a:r>
          </a:p>
          <a:p>
            <a:r>
              <a:rPr lang="en-US" dirty="0"/>
              <a:t>  infrastructure.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Storing, processing and accessing data on </a:t>
            </a:r>
          </a:p>
          <a:p>
            <a:r>
              <a:rPr lang="en-US" dirty="0"/>
              <a:t>   remote servers.</a:t>
            </a:r>
          </a:p>
          <a:p>
            <a:endParaRPr lang="en-US" dirty="0"/>
          </a:p>
          <a:p>
            <a:r>
              <a:rPr lang="en-US" dirty="0"/>
              <a:t>  Why Cloud Computing?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Variety of services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Accessible from anywhere in the world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“Pay As You Go” model</a:t>
            </a: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52464" y="500042"/>
            <a:ext cx="10515600" cy="1325563"/>
          </a:xfrm>
        </p:spPr>
        <p:txBody>
          <a:bodyPr/>
          <a:lstStyle/>
          <a:p>
            <a:r>
              <a:rPr lang="en-US" dirty="0"/>
              <a:t>Types of Cloud</a:t>
            </a:r>
            <a:endParaRPr lang="en-US" dirty="0">
              <a:latin typeface="Bahnschrift SemiLigh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5274" y="2714620"/>
            <a:ext cx="1000132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/>
              <a:t>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000" dirty="0"/>
              <a:t>Public cloud                       Private cloud                      Hybrid cloud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400" dirty="0">
                <a:latin typeface="Bahnschrift SemiLight" pitchFamily="34" charset="0"/>
              </a:rPr>
              <a:t>Public Cloud</a:t>
            </a:r>
          </a:p>
          <a:p>
            <a:pPr>
              <a:buNone/>
            </a:pPr>
            <a:endParaRPr lang="en-US" sz="2400" dirty="0">
              <a:latin typeface="Bahnschrift SemiLight" pitchFamily="34" charset="0"/>
            </a:endParaRPr>
          </a:p>
          <a:p>
            <a:r>
              <a:rPr lang="en-US" sz="1600" dirty="0">
                <a:latin typeface="Bahnschrift SemiLight" pitchFamily="34" charset="0"/>
              </a:rPr>
              <a:t>Accessible to the entire world</a:t>
            </a:r>
          </a:p>
          <a:p>
            <a:endParaRPr lang="en-US" sz="1600" dirty="0">
              <a:latin typeface="Bahnschrift SemiLight" pitchFamily="34" charset="0"/>
            </a:endParaRPr>
          </a:p>
          <a:p>
            <a:r>
              <a:rPr lang="en-US" sz="1600" dirty="0">
                <a:latin typeface="Bahnschrift SemiLight" pitchFamily="34" charset="0"/>
              </a:rPr>
              <a:t>On demand services and infrastructure are provided by the cloud service provider</a:t>
            </a:r>
          </a:p>
          <a:p>
            <a:endParaRPr lang="en-US" sz="1600" dirty="0">
              <a:latin typeface="Bahnschrift SemiLight" pitchFamily="34" charset="0"/>
            </a:endParaRPr>
          </a:p>
          <a:p>
            <a:r>
              <a:rPr lang="en-US" sz="1600" dirty="0">
                <a:latin typeface="Bahnschrift SemiLight" pitchFamily="34" charset="0"/>
              </a:rPr>
              <a:t>Resources are shared by multiple users</a:t>
            </a:r>
          </a:p>
          <a:p>
            <a:endParaRPr lang="en-US" sz="1600" dirty="0">
              <a:latin typeface="Bahnschrift SemiLight" pitchFamily="34" charset="0"/>
            </a:endParaRPr>
          </a:p>
          <a:p>
            <a:r>
              <a:rPr lang="en-US" sz="1600" dirty="0">
                <a:latin typeface="Bahnschrift SemiLight" pitchFamily="34" charset="0"/>
              </a:rPr>
              <a:t>“Pay As You Go” model</a:t>
            </a:r>
          </a:p>
        </p:txBody>
      </p:sp>
      <p:pic>
        <p:nvPicPr>
          <p:cNvPr id="7" name="Picture 6" descr="C:\Users\mrinab17\Documents\cloud\public-cloud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5274" y="2143116"/>
            <a:ext cx="1352550" cy="1362075"/>
          </a:xfrm>
          <a:prstGeom prst="rect">
            <a:avLst/>
          </a:prstGeom>
          <a:noFill/>
        </p:spPr>
      </p:pic>
      <p:pic>
        <p:nvPicPr>
          <p:cNvPr id="8" name="Picture 2" descr="C:\Users\mrinab17\Documents\cloud\hybrid-cloud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67042" y="2143116"/>
            <a:ext cx="1485900" cy="1495425"/>
          </a:xfrm>
          <a:prstGeom prst="rect">
            <a:avLst/>
          </a:prstGeom>
          <a:noFill/>
        </p:spPr>
      </p:pic>
      <p:pic>
        <p:nvPicPr>
          <p:cNvPr id="9" name="Picture 5" descr="C:\Users\mrinab17\Documents\cloud\private-cloud.pn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810248" y="2143116"/>
            <a:ext cx="1485900" cy="1495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537911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D9E733D5-9237-4F40-B76B-7B27BD38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28781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Private and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dirty="0"/>
              <a:t>Hybrid Cloud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53124" y="1000108"/>
            <a:ext cx="4593579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Bahnschrift SemiLight" pitchFamily="34" charset="0"/>
              </a:rPr>
              <a:t>Private Cloud</a:t>
            </a:r>
          </a:p>
          <a:p>
            <a:endParaRPr lang="en-US" sz="1100" dirty="0">
              <a:latin typeface="Bahnschrift SemiLight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Bahnschrift SemiLight" pitchFamily="34" charset="0"/>
              </a:rPr>
              <a:t> On demand services and infrastructure are</a:t>
            </a:r>
          </a:p>
          <a:p>
            <a:r>
              <a:rPr lang="en-US" sz="1600" dirty="0">
                <a:latin typeface="Bahnschrift SemiLight" pitchFamily="34" charset="0"/>
              </a:rPr>
              <a:t>    hosted privately.</a:t>
            </a:r>
          </a:p>
          <a:p>
            <a:endParaRPr lang="en-US" sz="1600" dirty="0">
              <a:latin typeface="Bahnschrift SemiLight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Bahnschrift SemiLight" pitchFamily="34" charset="0"/>
              </a:rPr>
              <a:t>  Accessible by authorized users only</a:t>
            </a:r>
          </a:p>
          <a:p>
            <a:pPr>
              <a:buFont typeface="Arial" pitchFamily="34" charset="0"/>
              <a:buChar char="•"/>
            </a:pPr>
            <a:endParaRPr lang="en-US" sz="1600" dirty="0">
              <a:latin typeface="Bahnschrift SemiLight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Bahnschrift SemiLight" pitchFamily="34" charset="0"/>
              </a:rPr>
              <a:t>  Resources are dedicated to single organization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53124" y="3857628"/>
            <a:ext cx="459357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Bahnschrift SemiLight" pitchFamily="34" charset="0"/>
              </a:rPr>
              <a:t>Hybrid Cloud </a:t>
            </a:r>
          </a:p>
          <a:p>
            <a:endParaRPr lang="en-US" sz="1400" dirty="0">
              <a:latin typeface="Bahnschrift SemiLight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Bahnschrift SemiLight" pitchFamily="34" charset="0"/>
              </a:rPr>
              <a:t>  Combination of public and private cloud.</a:t>
            </a:r>
          </a:p>
          <a:p>
            <a:pPr>
              <a:buFont typeface="Arial" pitchFamily="34" charset="0"/>
              <a:buChar char="•"/>
            </a:pPr>
            <a:endParaRPr lang="en-US" sz="1600" dirty="0">
              <a:latin typeface="Bahnschrift SemiLight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Bahnschrift SemiLight" pitchFamily="34" charset="0"/>
              </a:rPr>
              <a:t>  Versatility to switch between the two.</a:t>
            </a:r>
          </a:p>
          <a:p>
            <a:pPr>
              <a:buFont typeface="Arial" pitchFamily="34" charset="0"/>
              <a:buChar char="•"/>
            </a:pPr>
            <a:endParaRPr lang="en-US" sz="1600" dirty="0">
              <a:latin typeface="Bahnschrift SemiLight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Bahnschrift SemiLight" pitchFamily="34" charset="0"/>
              </a:rPr>
              <a:t>  On demand services and infrastructure might  be  hosted publicly or privately. </a:t>
            </a:r>
          </a:p>
        </p:txBody>
      </p:sp>
    </p:spTree>
    <p:extLst>
      <p:ext uri="{BB962C8B-B14F-4D97-AF65-F5344CB8AC3E}">
        <p14:creationId xmlns:p14="http://schemas.microsoft.com/office/powerpoint/2010/main" val="230248531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38216" y="642918"/>
          <a:ext cx="80010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27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  <a:r>
                        <a:rPr lang="en-US" baseline="0" dirty="0"/>
                        <a:t> Cloud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Hybrid 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100">
                <a:tc>
                  <a:txBody>
                    <a:bodyPr/>
                    <a:lstStyle/>
                    <a:p>
                      <a:r>
                        <a:rPr lang="en-US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Minimal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Maximum</a:t>
                      </a:r>
                      <a:r>
                        <a:rPr lang="en-US" baseline="0"/>
                        <a:t> control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Moderate</a:t>
                      </a:r>
                      <a:r>
                        <a:rPr lang="en-US" baseline="0"/>
                        <a:t> </a:t>
                      </a:r>
                      <a:r>
                        <a:rPr lang="en-US"/>
                        <a:t>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7100">
                <a:tc>
                  <a:txBody>
                    <a:bodyPr/>
                    <a:lstStyle/>
                    <a:p>
                      <a:r>
                        <a:rPr lang="en-US"/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Less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Can be highly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Medium 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7100">
                <a:tc>
                  <a:txBody>
                    <a:bodyPr/>
                    <a:lstStyle/>
                    <a:p>
                      <a:r>
                        <a:rPr lang="en-US" dirty="0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Managed</a:t>
                      </a:r>
                      <a:r>
                        <a:rPr lang="en-US" baseline="0" dirty="0"/>
                        <a:t> by the cloud provider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Managed by single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organisation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Managed both</a:t>
                      </a:r>
                      <a:r>
                        <a:rPr lang="en-US" baseline="0" dirty="0"/>
                        <a:t> by cloud provider and the </a:t>
                      </a:r>
                      <a:r>
                        <a:rPr lang="en-US" baseline="0" dirty="0" err="1"/>
                        <a:t>organisation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7100">
                <a:tc>
                  <a:txBody>
                    <a:bodyPr/>
                    <a:lstStyle/>
                    <a:p>
                      <a:r>
                        <a:rPr lang="en-US"/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Managed</a:t>
                      </a:r>
                      <a:r>
                        <a:rPr lang="en-US" baseline="0" dirty="0"/>
                        <a:t> by the cloud provider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Managed by single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organisation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Managed both</a:t>
                      </a:r>
                      <a:r>
                        <a:rPr lang="en-US" baseline="0" dirty="0"/>
                        <a:t> by cloud provider and the </a:t>
                      </a:r>
                      <a:r>
                        <a:rPr lang="en-US" baseline="0" dirty="0" err="1"/>
                        <a:t>organisation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7100">
                <a:tc>
                  <a:txBody>
                    <a:bodyPr/>
                    <a:lstStyle/>
                    <a:p>
                      <a:r>
                        <a:rPr lang="en-US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Comparatively</a:t>
                      </a:r>
                      <a:r>
                        <a:rPr lang="en-US" baseline="0"/>
                        <a:t> cheaper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Expensive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 pricing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D9E733D5-9237-4F40-B76B-7B27BD38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353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dirty="0">
                <a:latin typeface="Calibri Light" pitchFamily="34" charset="0"/>
                <a:cs typeface="Calibri Light" pitchFamily="34" charset="0"/>
              </a:rPr>
              <a:t>Recent Cloud Trends</a:t>
            </a:r>
            <a:endParaRPr lang="en-US" sz="4000" kern="1200" dirty="0">
              <a:solidFill>
                <a:schemeClr val="tx1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53124" y="2071678"/>
            <a:ext cx="55007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000" dirty="0">
                <a:latin typeface="Bahnschrift SemiLight" pitchFamily="34" charset="0"/>
              </a:rPr>
              <a:t>  Server less Computing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latin typeface="Bahnschrift SemiLight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Bahnschrift SemiLight" pitchFamily="34" charset="0"/>
              </a:rPr>
              <a:t>  Disaster Recovery Services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latin typeface="Bahnschrift SemiLight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Bahnschrift SemiLight" pitchFamily="34" charset="0"/>
              </a:rPr>
              <a:t>  Implementation of Cloud AI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latin typeface="Bahnschrift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48531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1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60" name="Rectangle 5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E3871-650E-47BB-B298-96B02524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1065660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Major Cloud Titans</a:t>
            </a:r>
          </a:p>
        </p:txBody>
      </p:sp>
      <p:sp>
        <p:nvSpPr>
          <p:cNvPr id="61" name="Rectangle 5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2" descr="C:\Users\mrinab17\Documents\cloud\index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23902" y="2357430"/>
            <a:ext cx="1071570" cy="642942"/>
          </a:xfrm>
          <a:prstGeom prst="rect">
            <a:avLst/>
          </a:prstGeom>
          <a:noFill/>
        </p:spPr>
      </p:pic>
      <p:pic>
        <p:nvPicPr>
          <p:cNvPr id="10" name="Picture 3" descr="C:\Users\mrinab17\Documents\cloud\azur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09588" y="4643446"/>
            <a:ext cx="1741897" cy="500066"/>
          </a:xfrm>
          <a:prstGeom prst="rect">
            <a:avLst/>
          </a:prstGeom>
          <a:noFill/>
        </p:spPr>
      </p:pic>
      <p:pic>
        <p:nvPicPr>
          <p:cNvPr id="11" name="Picture 4" descr="C:\Users\mrinab17\Documents\cloud\gcp.pn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80960" y="3143248"/>
            <a:ext cx="2168654" cy="1214446"/>
          </a:xfrm>
          <a:prstGeom prst="rect">
            <a:avLst/>
          </a:prstGeom>
          <a:noFill/>
        </p:spPr>
      </p:pic>
      <p:pic>
        <p:nvPicPr>
          <p:cNvPr id="14" name="Picture 5" descr="C:\Users\mrinab17\Documents\cloud\salesforce.png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952464" y="5429264"/>
            <a:ext cx="1425720" cy="1000132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024166" y="2428868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Amazon web services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4166" y="3500438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Cloud Platform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24166" y="4714884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Microsoft  Azure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24166" y="5786454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Salesforce</a:t>
            </a:r>
          </a:p>
        </p:txBody>
      </p:sp>
    </p:spTree>
    <p:extLst>
      <p:ext uri="{BB962C8B-B14F-4D97-AF65-F5344CB8AC3E}">
        <p14:creationId xmlns:p14="http://schemas.microsoft.com/office/powerpoint/2010/main" val="319791423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1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60" name="Rectangle 5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E3871-650E-47BB-B298-96B02524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/>
              <a:t>About </a:t>
            </a:r>
            <a:r>
              <a:rPr lang="en-IN" sz="3600"/>
              <a:t>AWS</a:t>
            </a:r>
            <a:endParaRPr lang="en-US" sz="3600"/>
          </a:p>
        </p:txBody>
      </p:sp>
      <p:sp>
        <p:nvSpPr>
          <p:cNvPr id="61" name="Rectangle 5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87347" y="2506662"/>
            <a:ext cx="10515600" cy="4351338"/>
          </a:xfrm>
        </p:spPr>
        <p:txBody>
          <a:bodyPr/>
          <a:lstStyle/>
          <a:p>
            <a:r>
              <a:rPr lang="en-US" sz="1600" b="1">
                <a:latin typeface="Bahnschrift SemiLight" pitchFamily="34" charset="0"/>
              </a:rPr>
              <a:t>Amazon Web Services</a:t>
            </a:r>
            <a:r>
              <a:rPr lang="en-US" sz="1600">
                <a:latin typeface="Bahnschrift SemiLight" pitchFamily="34" charset="0"/>
              </a:rPr>
              <a:t> (</a:t>
            </a:r>
            <a:r>
              <a:rPr lang="en-US" sz="1600" b="1">
                <a:latin typeface="Bahnschrift SemiLight" pitchFamily="34" charset="0"/>
              </a:rPr>
              <a:t>AWS</a:t>
            </a:r>
            <a:r>
              <a:rPr lang="en-US" sz="1600">
                <a:latin typeface="Bahnschrift SemiLight" pitchFamily="34" charset="0"/>
              </a:rPr>
              <a:t>) began offering IT infrastructure services from 2006</a:t>
            </a:r>
          </a:p>
          <a:p>
            <a:endParaRPr lang="en-US" sz="1600">
              <a:latin typeface="Bahnschrift SemiLight" pitchFamily="34" charset="0"/>
            </a:endParaRPr>
          </a:p>
          <a:p>
            <a:r>
              <a:rPr lang="en-US" sz="1600">
                <a:latin typeface="Bahnschrift SemiLight" pitchFamily="34" charset="0"/>
              </a:rPr>
              <a:t>Provides on-demand cloud computing platforms</a:t>
            </a:r>
          </a:p>
          <a:p>
            <a:endParaRPr lang="en-US" sz="1600">
              <a:latin typeface="Bahnschrift SemiLight" pitchFamily="34" charset="0"/>
            </a:endParaRPr>
          </a:p>
          <a:p>
            <a:r>
              <a:rPr lang="en-US" sz="1600">
                <a:latin typeface="Bahnschrift SemiLight" pitchFamily="34" charset="0"/>
              </a:rPr>
              <a:t>APIs to individuals, companies, and governments, on a metered pay-as-you-go basis.</a:t>
            </a:r>
          </a:p>
          <a:p>
            <a:endParaRPr lang="en-IN" sz="1600">
              <a:latin typeface="Bahnschrift SemiLight" pitchFamily="34" charset="0"/>
            </a:endParaRPr>
          </a:p>
          <a:p>
            <a:r>
              <a:rPr lang="en-IN" sz="1600">
                <a:latin typeface="Bahnschrift SemiLight" pitchFamily="34" charset="0"/>
              </a:rPr>
              <a:t>AWS offers tons of services but we’ve mainly used EC2 and S3 in this project.</a:t>
            </a:r>
            <a:endParaRPr lang="en-US" sz="1600">
              <a:latin typeface="Bahnschrift SemiLight" pitchFamily="34" charset="0"/>
            </a:endParaRPr>
          </a:p>
          <a:p>
            <a:endParaRPr lang="en-US"/>
          </a:p>
        </p:txBody>
      </p:sp>
      <p:pic>
        <p:nvPicPr>
          <p:cNvPr id="13" name="Picture 3" descr="C:\Users\52pun\Desktop\cloud-mini-project\reports\images\aws-icon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976320" y="3212976"/>
            <a:ext cx="2412197" cy="12664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791423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D9E733D5-9237-4F40-B76B-7B27BD38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</a:t>
            </a:r>
            <a:b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/>
              <a:t>Services </a:t>
            </a:r>
            <a:br>
              <a:rPr lang="en-US" sz="4800"/>
            </a:br>
            <a:r>
              <a:rPr lang="en-US" sz="4800"/>
              <a:t>Used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8" name="Picture 3" descr="C:\Users\52pun\Desktop\cloud-mini-project\reports\images\aws-icon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7532" y="4693798"/>
            <a:ext cx="2381369" cy="1250219"/>
          </a:xfrm>
          <a:prstGeom prst="rect">
            <a:avLst/>
          </a:prstGeom>
          <a:noFill/>
        </p:spPr>
      </p:pic>
      <p:pic>
        <p:nvPicPr>
          <p:cNvPr id="2050" name="Picture 2" descr="C:\Users\52pun\Desktop\cloud-mini-project\reports\images\AWS_EC2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790260" y="759739"/>
            <a:ext cx="2557307" cy="2557307"/>
          </a:xfrm>
          <a:prstGeom prst="rect">
            <a:avLst/>
          </a:prstGeom>
          <a:noFill/>
        </p:spPr>
      </p:pic>
      <p:pic>
        <p:nvPicPr>
          <p:cNvPr id="2051" name="Picture 3" descr="C:\Users\52pun\Desktop\cloud-mini-project\reports\images\aws-s3-icon.pn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57802" y="3447208"/>
            <a:ext cx="1772156" cy="1772156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153359" y="1278543"/>
            <a:ext cx="45935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Bahnschrift SemiLight" pitchFamily="34" charset="0"/>
              </a:rPr>
              <a:t>Amazon Elastic Compute Cloud (EC2)</a:t>
            </a:r>
          </a:p>
          <a:p>
            <a:endParaRPr lang="en-US">
              <a:latin typeface="Bahnschrift SemiLight" pitchFamily="34" charset="0"/>
            </a:endParaRPr>
          </a:p>
          <a:p>
            <a:r>
              <a:rPr lang="en-US" sz="1600">
                <a:latin typeface="Bahnschrift SemiLight" pitchFamily="34" charset="0"/>
              </a:rPr>
              <a:t>Amazon EC2 is a basic virtual machine with customizable hardware components and an OS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18095" y="3688619"/>
            <a:ext cx="45935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Bahnschrift SemiLight" pitchFamily="34" charset="0"/>
              </a:rPr>
              <a:t>Amazon S3</a:t>
            </a:r>
          </a:p>
          <a:p>
            <a:endParaRPr lang="en-US">
              <a:latin typeface="Bahnschrift SemiLight" pitchFamily="34" charset="0"/>
            </a:endParaRPr>
          </a:p>
          <a:p>
            <a:r>
              <a:rPr lang="en-US" sz="1600">
                <a:latin typeface="Bahnschrift SemiLight" pitchFamily="34" charset="0"/>
              </a:rPr>
              <a:t>Amazon S3 provides object (file) storage through a web interface</a:t>
            </a:r>
          </a:p>
        </p:txBody>
      </p:sp>
    </p:spTree>
    <p:extLst>
      <p:ext uri="{BB962C8B-B14F-4D97-AF65-F5344CB8AC3E}">
        <p14:creationId xmlns:p14="http://schemas.microsoft.com/office/powerpoint/2010/main" val="230248531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5.0.5"/>
  <p:tag name="AS_OS" val="Microsoft Windows NT 10.0.17763.0"/>
  <p:tag name="AS_RELEASE_DATE" val="2021.06.14"/>
  <p:tag name="AS_TITLE" val="Aspose.Slides for .NET Standard 2.0"/>
  <p:tag name="AS_VERSION" val="21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 pitchFamily="34" charset="0"/>
        <a:cs typeface="Arial" pitchFamily="34" charset="0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 pitchFamily="34" charset="0"/>
        <a:cs typeface="Arial" pitchFamily="34" charset="0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 pitchFamily="34" charset="0"/>
        <a:cs typeface="Arial" pitchFamily="34" charset="0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 pitchFamily="34" charset="0"/>
        <a:cs typeface="Arial" pitchFamily="34" charset="0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 pitchFamily="34" charset="0"/>
        <a:cs typeface="Arial" pitchFamily="34" charset="0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 pitchFamily="34" charset="0"/>
        <a:cs typeface="Arial" pitchFamily="34" charset="0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 pitchFamily="34" charset="0"/>
        <a:cs typeface="Arial" pitchFamily="34" charset="0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 pitchFamily="34" charset="0"/>
        <a:cs typeface="Arial" pitchFamily="34" charset="0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729</Words>
  <Application>Microsoft Office PowerPoint</Application>
  <PresentationFormat>Widescreen</PresentationFormat>
  <Paragraphs>169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Bahnschrift SemiLight</vt:lpstr>
      <vt:lpstr>Calibri</vt:lpstr>
      <vt:lpstr>Calibri Light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Mini Project on Cloud Computing</vt:lpstr>
      <vt:lpstr>Introduction To Cloud Computing</vt:lpstr>
      <vt:lpstr>Types of Cloud</vt:lpstr>
      <vt:lpstr>Private and Hybrid Cloud</vt:lpstr>
      <vt:lpstr>PowerPoint Presentation</vt:lpstr>
      <vt:lpstr>Recent Cloud Trends</vt:lpstr>
      <vt:lpstr>Major Cloud Titans</vt:lpstr>
      <vt:lpstr>About AWS</vt:lpstr>
      <vt:lpstr>AWS Services  Used</vt:lpstr>
      <vt:lpstr>Launching EC2 Instance</vt:lpstr>
      <vt:lpstr>Inside the Instance</vt:lpstr>
      <vt:lpstr>Launching the server</vt:lpstr>
      <vt:lpstr>PowerPoint Presentation</vt:lpstr>
      <vt:lpstr>Why OpenStack?</vt:lpstr>
      <vt:lpstr>OpenStack Architecture</vt:lpstr>
      <vt:lpstr>OpenStack Components</vt:lpstr>
      <vt:lpstr>How Does OpenStack Work?</vt:lpstr>
      <vt:lpstr>AWS  vs OpenStack</vt:lpstr>
      <vt:lpstr>OpenStack Installation</vt:lpstr>
      <vt:lpstr>Our OpenStack Dashboard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</dc:title>
  <cp:lastModifiedBy>দিপজ্য়োতি দত্ত</cp:lastModifiedBy>
  <cp:revision>22</cp:revision>
  <cp:lastPrinted>2021-07-15T09:45:26Z</cp:lastPrinted>
  <dcterms:created xsi:type="dcterms:W3CDTF">2021-07-15T09:45:26Z</dcterms:created>
  <dcterms:modified xsi:type="dcterms:W3CDTF">2021-08-02T06:09:16Z</dcterms:modified>
</cp:coreProperties>
</file>