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708" r:id="rId4"/>
    <p:sldMasterId id="2147483720" r:id="rId5"/>
    <p:sldMasterId id="2147483732" r:id="rId6"/>
    <p:sldMasterId id="2147483744" r:id="rId7"/>
  </p:sldMasterIdLst>
  <p:notesMasterIdLst>
    <p:notesMasterId r:id="rId24"/>
  </p:notesMasterIdLst>
  <p:sldIdLst>
    <p:sldId id="331" r:id="rId8"/>
    <p:sldId id="265" r:id="rId9"/>
    <p:sldId id="323" r:id="rId10"/>
    <p:sldId id="332" r:id="rId11"/>
    <p:sldId id="335" r:id="rId12"/>
    <p:sldId id="324" r:id="rId13"/>
    <p:sldId id="338" r:id="rId14"/>
    <p:sldId id="337" r:id="rId15"/>
    <p:sldId id="340" r:id="rId16"/>
    <p:sldId id="341" r:id="rId17"/>
    <p:sldId id="339" r:id="rId18"/>
    <p:sldId id="333" r:id="rId19"/>
    <p:sldId id="322" r:id="rId20"/>
    <p:sldId id="325" r:id="rId21"/>
    <p:sldId id="336" r:id="rId22"/>
    <p:sldId id="330"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998" y="-514"/>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86DA9-C131-4E5F-8579-AA591BD3E5D7}" type="datetimeFigureOut">
              <a:rPr lang="en-US" smtClean="0"/>
              <a:pPr/>
              <a:t>7/27/2021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8887D-F46D-4A04-9F01-2A7A707423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4DA465B2-DA78-42EC-A9FE-137A1C883034}" type="datetimeFigureOut">
              <a:rPr lang="en-US" smtClean="0"/>
              <a:pPr/>
              <a:t>7/27/2021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A367549-91E0-479A-8502-E1852F45FA44}" type="datetimeFigureOut">
              <a:rPr lang="en-US" smtClean="0"/>
              <a:pPr/>
              <a:t>7/27/2021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C8B7910-D8F6-495F-9E6D-559C83D3DE52}" type="datetimeFigureOut">
              <a:rPr lang="en-US" smtClean="0"/>
              <a:pPr/>
              <a:t>7/27/2021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9248086-3151-4D6D-B39A-526A73809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C493B5B-3D9B-4BB1-96EE-E3E89C5AC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DAC29DF-16A8-466E-82D7-A487E9FCE87E}"/>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407FCC1-682F-4EAC-8FD9-2ABD41C8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21E0AEF-905D-44FC-B17C-17D85CB93D62}"/>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235140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B8C9D9BA-B055-4A26-896E-E62E5EF41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3580011-D17F-4D5B-BA53-57FE74223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7B70958-F476-4794-ADCF-8BFC06FF0334}"/>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FB6AF4F-E618-4E87-84CD-97EFF7FFD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9E1740D-4963-411A-B9E0-795FBFEBC698}"/>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0941574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E6A27F9-7243-4636-B2E1-F7E427349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BBCE808-B36A-4204-BDA3-8C45FF422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391A616-45D8-4F69-9D1C-EF51E22DA046}"/>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A0F85CE-357F-4DC9-BD39-72898A79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C6F22BE-B024-4F66-B599-7CD09883789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11468408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8D45638-222F-4EED-BDFA-0B55098C5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60AE6F0-0C6C-4E88-BB94-EBCC8AE55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4A6575A-3062-4864-BD0F-26A80910F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84EFF56-82AF-4849-A5A2-A277B97C107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2EB9E31-CDC7-45F0-B47B-AB95ECAEA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201EDD3-BBC0-416D-8A3C-5DA2FD1B292C}"/>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96977796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CAAA455-33DD-4C97-966E-826DEDD41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BB33C30-1993-43C7-BAA2-820D9CEFF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BFCEB7C-AA83-447B-B2F5-075F96E21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04CC534-3026-4AF8-AA75-1CC4AD790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9CC1156-0B4C-4DC4-8116-B7A90A83E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7EF45F5-3C95-48B4-9BC9-35A1040DA6BD}"/>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8" name="Footer Placeholder 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0F94CD5-DBB2-4E03-944A-7BE1EA1FC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E883B8C-A0DE-4775-81CB-1582A0327FB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3322554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B484A8B-8D3B-4086-85F9-7F7B40453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A5BE4D1-CEF6-4CFD-A8AC-B27C9DF1BE1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4" name="Footer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D699AA2-F4B4-4E8D-BF61-1A4CBC50BD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B2A0E51-D58D-4873-ADEC-C91D5ABF969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22685186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D62651A-D7F0-4907-8BD8-C9FE9185B739}"/>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3" name="Footer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A6F71B3-FD7B-4416-A1E9-75404503D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4F25953-6DE5-43A3-A46F-314343905AE3}"/>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20234615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73FA88D-20A5-4DD1-8E0C-3D1DB4ED0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DCF37EE-2462-46C1-A6AA-BCCC5D098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5A956E9-52BB-49B2-A17C-2A9649CB1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989BC51-9622-4C9A-8080-BE9B6C0AE513}"/>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B45079B-F130-44C8-A896-939D897C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9F08BE7-6863-4488-95CD-198053D0E1F5}"/>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7603190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240DDB0-D316-4E1E-90B2-848E1A466A5B}" type="datetimeFigureOut">
              <a:rPr lang="en-US" smtClean="0"/>
              <a:pPr/>
              <a:t>7/27/2021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0514747-DBDB-4027-A73F-F6F179F1C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8B4CDD6-839C-403F-99BF-EAD7C831A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B7CEB37-6FB1-44CF-858F-DCE8AB92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DE8DFAA-C56A-4E59-B28B-D551C1C1DD1C}"/>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2FC61A4-F9F8-4825-B551-3C838FD76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093E555-794C-4503-BE57-11A06A8E7369}"/>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8441912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D704B58-BE7E-4B3F-BD15-C8C0A5FA7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40279D0-FD9D-4803-A39A-5B011BE57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424BA75-F49F-4097-A52F-91A9B1F2AF21}"/>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2F897F0-0BAD-4C01-9782-2E410DF19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4D0831C-1BD6-44E2-96D2-2E109BFDAB0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56101035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B4280B3-337D-4304-8722-D34F9938A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BA2FC21-225D-46E1-8ACA-1FA367859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B5F763F-A7DC-4B23-891B-018B80A47D25}"/>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06E4CA9-0BCD-420E-BD26-B1EAD1854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804A89A-DF9F-4AEA-8ED2-173DCDBDEEA4}"/>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6438576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9248086-3151-4D6D-B39A-526A73809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C493B5B-3D9B-4BB1-96EE-E3E89C5AC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DAC29DF-16A8-466E-82D7-A487E9FCE87E}"/>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407FCC1-682F-4EAC-8FD9-2ABD41C8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21E0AEF-905D-44FC-B17C-17D85CB93D62}"/>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2351403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B8C9D9BA-B055-4A26-896E-E62E5EF41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3580011-D17F-4D5B-BA53-57FE74223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7B70958-F476-4794-ADCF-8BFC06FF0334}"/>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FB6AF4F-E618-4E87-84CD-97EFF7FFD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9E1740D-4963-411A-B9E0-795FBFEBC698}"/>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09415744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E6A27F9-7243-4636-B2E1-F7E427349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BBCE808-B36A-4204-BDA3-8C45FF422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391A616-45D8-4F69-9D1C-EF51E22DA046}"/>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A0F85CE-357F-4DC9-BD39-72898A79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C6F22BE-B024-4F66-B599-7CD09883789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11468408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8D45638-222F-4EED-BDFA-0B55098C5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60AE6F0-0C6C-4E88-BB94-EBCC8AE55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4A6575A-3062-4864-BD0F-26A80910F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84EFF56-82AF-4849-A5A2-A277B97C107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2EB9E31-CDC7-45F0-B47B-AB95ECAEA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201EDD3-BBC0-416D-8A3C-5DA2FD1B292C}"/>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96977796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CAAA455-33DD-4C97-966E-826DEDD41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BB33C30-1993-43C7-BAA2-820D9CEFF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BFCEB7C-AA83-447B-B2F5-075F96E21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04CC534-3026-4AF8-AA75-1CC4AD790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9CC1156-0B4C-4DC4-8116-B7A90A83E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7EF45F5-3C95-48B4-9BC9-35A1040DA6BD}"/>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8" name="Footer Placeholder 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0F94CD5-DBB2-4E03-944A-7BE1EA1FC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E883B8C-A0DE-4775-81CB-1582A0327FB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3322554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B484A8B-8D3B-4086-85F9-7F7B40453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A5BE4D1-CEF6-4CFD-A8AC-B27C9DF1BE1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4" name="Footer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D699AA2-F4B4-4E8D-BF61-1A4CBC50BD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B2A0E51-D58D-4873-ADEC-C91D5ABF969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22685186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D62651A-D7F0-4907-8BD8-C9FE9185B739}"/>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3" name="Footer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A6F71B3-FD7B-4416-A1E9-75404503D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4F25953-6DE5-43A3-A46F-314343905AE3}"/>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2023461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C492E4DA-6F03-47AD-96AF-A5CC1F77C4D0}" type="datetimeFigureOut">
              <a:rPr lang="en-US" smtClean="0"/>
              <a:pPr/>
              <a:t>7/27/2021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73FA88D-20A5-4DD1-8E0C-3D1DB4ED0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DCF37EE-2462-46C1-A6AA-BCCC5D098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5A956E9-52BB-49B2-A17C-2A9649CB1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989BC51-9622-4C9A-8080-BE9B6C0AE513}"/>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B45079B-F130-44C8-A896-939D897C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9F08BE7-6863-4488-95CD-198053D0E1F5}"/>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76031904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0514747-DBDB-4027-A73F-F6F179F1C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8B4CDD6-839C-403F-99BF-EAD7C831A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B7CEB37-6FB1-44CF-858F-DCE8AB92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DE8DFAA-C56A-4E59-B28B-D551C1C1DD1C}"/>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2FC61A4-F9F8-4825-B551-3C838FD76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093E555-794C-4503-BE57-11A06A8E7369}"/>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8441912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D704B58-BE7E-4B3F-BD15-C8C0A5FA7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40279D0-FD9D-4803-A39A-5B011BE57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424BA75-F49F-4097-A52F-91A9B1F2AF21}"/>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2F897F0-0BAD-4C01-9782-2E410DF19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4D0831C-1BD6-44E2-96D2-2E109BFDAB0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56101035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B4280B3-337D-4304-8722-D34F9938A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BA2FC21-225D-46E1-8ACA-1FA367859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B5F763F-A7DC-4B23-891B-018B80A47D25}"/>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06E4CA9-0BCD-420E-BD26-B1EAD1854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804A89A-DF9F-4AEA-8ED2-173DCDBDEEA4}"/>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6438576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B6AEA-CE83-4572-8B09-392D72877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B6AEA-CE83-4572-8B09-392D72877BDA}"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B6AEA-CE83-4572-8B09-392D72877BDA}"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9325C131-3C2D-4618-965E-BCBFB6FF6252}" type="datetimeFigureOut">
              <a:rPr lang="en-US" smtClean="0"/>
              <a:pPr/>
              <a:t>7/27/2021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B6AEA-CE83-4572-8B09-392D72877BDA}"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B6AEA-CE83-4572-8B09-392D72877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B6AEA-CE83-4572-8B09-392D72877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B6AEA-CE83-4572-8B09-392D72877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B6AEA-CE83-4572-8B09-392D72877BDA}"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73A105B5-6577-4A55-91AE-19FA5BB4C91F}" type="datetimeFigureOut">
              <a:rPr lang="en-US" smtClean="0"/>
              <a:pPr/>
              <a:t>7/27/2021</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B6AEA-CE83-4572-8B09-392D72877BDA}"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B6AEA-CE83-4572-8B09-392D72877BDA}"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B6AEA-CE83-4572-8B09-392D72877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B6AEA-CE83-4572-8B09-392D72877BDA}"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6AEA-CE83-4572-8B09-392D72877BD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B0383-3300-43C7-AF27-F1406B12D6C0}" type="slidenum">
              <a:rPr lang="en-US" smtClean="0"/>
              <a:pPr/>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9248086-3151-4D6D-B39A-526A73809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C493B5B-3D9B-4BB1-96EE-E3E89C5AC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DAC29DF-16A8-466E-82D7-A487E9FCE87E}"/>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407FCC1-682F-4EAC-8FD9-2ABD41C8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1E0AEF-905D-44FC-B17C-17D85CB93D62}"/>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2351403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8C9D9BA-B055-4A26-896E-E62E5EF41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3580011-D17F-4D5B-BA53-57FE74223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B70958-F476-4794-ADCF-8BFC06FF0334}"/>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FB6AF4F-E618-4E87-84CD-97EFF7FFD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9E1740D-4963-411A-B9E0-795FBFEBC698}"/>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09415744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6A27F9-7243-4636-B2E1-F7E427349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BCE808-B36A-4204-BDA3-8C45FF422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391A616-45D8-4F69-9D1C-EF51E22DA046}"/>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A0F85CE-357F-4DC9-BD39-72898A79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C6F22BE-B024-4F66-B599-7CD09883789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11468408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8D45638-222F-4EED-BDFA-0B55098C5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60AE6F0-0C6C-4E88-BB94-EBCC8AE55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4A6575A-3062-4864-BD0F-26A80910F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84EFF56-82AF-4849-A5A2-A277B97C107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2EB9E31-CDC7-45F0-B47B-AB95ECAEA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201EDD3-BBC0-416D-8A3C-5DA2FD1B292C}"/>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9697779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4FBA9973-7885-48FD-8239-0B0170193DEB}" type="datetimeFigureOut">
              <a:rPr lang="en-US" smtClean="0"/>
              <a:pPr/>
              <a:t>7/27/2021</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CAAA455-33DD-4C97-966E-826DEDD41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B33C30-1993-43C7-BAA2-820D9CEFF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BFCEB7C-AA83-447B-B2F5-075F96E21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04CC534-3026-4AF8-AA75-1CC4AD790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9CC1156-0B4C-4DC4-8116-B7A90A83E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7EF45F5-3C95-48B4-9BC9-35A1040DA6BD}"/>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8" name="Footer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F94CD5-DBB2-4E03-944A-7BE1EA1FC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883B8C-A0DE-4775-81CB-1582A0327FB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33225549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484A8B-8D3B-4086-85F9-7F7B40453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5BE4D1-CEF6-4CFD-A8AC-B27C9DF1BE1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4" name="Foot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D699AA2-F4B4-4E8D-BF61-1A4CBC50BD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B2A0E51-D58D-4873-ADEC-C91D5ABF969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226851865"/>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D62651A-D7F0-4907-8BD8-C9FE9185B739}"/>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3" name="Footer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6F71B3-FD7B-4416-A1E9-75404503D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4F25953-6DE5-43A3-A46F-314343905AE3}"/>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20234615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3FA88D-20A5-4DD1-8E0C-3D1DB4ED0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CF37EE-2462-46C1-A6AA-BCCC5D098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5A956E9-52BB-49B2-A17C-2A9649CB1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989BC51-9622-4C9A-8080-BE9B6C0AE513}"/>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45079B-F130-44C8-A896-939D897C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9F08BE7-6863-4488-95CD-198053D0E1F5}"/>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76031904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514747-DBDB-4027-A73F-F6F179F1C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8B4CDD6-839C-403F-99BF-EAD7C831A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B7CEB37-6FB1-44CF-858F-DCE8AB92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DE8DFAA-C56A-4E59-B28B-D551C1C1DD1C}"/>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2FC61A4-F9F8-4825-B551-3C838FD76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93E555-794C-4503-BE57-11A06A8E7369}"/>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88441912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D704B58-BE7E-4B3F-BD15-C8C0A5FA7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40279D0-FD9D-4803-A39A-5B011BE57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24BA75-F49F-4097-A52F-91A9B1F2AF21}"/>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F897F0-0BAD-4C01-9782-2E410DF19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4D0831C-1BD6-44E2-96D2-2E109BFDAB0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56101035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B4280B3-337D-4304-8722-D34F9938A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A2FC21-225D-46E1-8ACA-1FA367859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5F763F-A7DC-4B23-891B-018B80A47D25}"/>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6E4CA9-0BCD-420E-BD26-B1EAD1854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804A89A-DF9F-4AEA-8ED2-173DCDBDEEA4}"/>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36438576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9248086-3151-4D6D-B39A-526A73809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C493B5B-3D9B-4BB1-96EE-E3E89C5AC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DAC29DF-16A8-466E-82D7-A487E9FCE87E}"/>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407FCC1-682F-4EAC-8FD9-2ABD41C8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1E0AEF-905D-44FC-B17C-17D85CB93D62}"/>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2351403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8C9D9BA-B055-4A26-896E-E62E5EF41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3580011-D17F-4D5B-BA53-57FE74223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B70958-F476-4794-ADCF-8BFC06FF0334}"/>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FB6AF4F-E618-4E87-84CD-97EFF7FFD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9E1740D-4963-411A-B9E0-795FBFEBC698}"/>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094157440"/>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6A27F9-7243-4636-B2E1-F7E427349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BCE808-B36A-4204-BDA3-8C45FF422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391A616-45D8-4F69-9D1C-EF51E22DA046}"/>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A0F85CE-357F-4DC9-BD39-72898A79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C6F22BE-B024-4F66-B599-7CD09883789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1146840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073DBA6-C983-483C-8F41-263401C80D22}" type="datetimeFigureOut">
              <a:rPr lang="en-US" smtClean="0"/>
              <a:pPr/>
              <a:t>7/27/2021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8D45638-222F-4EED-BDFA-0B55098C5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60AE6F0-0C6C-4E88-BB94-EBCC8AE55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4A6575A-3062-4864-BD0F-26A80910F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84EFF56-82AF-4849-A5A2-A277B97C107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2EB9E31-CDC7-45F0-B47B-AB95ECAEA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201EDD3-BBC0-416D-8A3C-5DA2FD1B292C}"/>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96977796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CAAA455-33DD-4C97-966E-826DEDD41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B33C30-1993-43C7-BAA2-820D9CEFF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BFCEB7C-AA83-447B-B2F5-075F96E21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04CC534-3026-4AF8-AA75-1CC4AD790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9CC1156-0B4C-4DC4-8116-B7A90A83E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7EF45F5-3C95-48B4-9BC9-35A1040DA6BD}"/>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8" name="Footer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F94CD5-DBB2-4E03-944A-7BE1EA1FC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883B8C-A0DE-4775-81CB-1582A0327FBF}"/>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33225549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484A8B-8D3B-4086-85F9-7F7B40453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5BE4D1-CEF6-4CFD-A8AC-B27C9DF1BE1B}"/>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4" name="Foot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D699AA2-F4B4-4E8D-BF61-1A4CBC50BD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B2A0E51-D58D-4873-ADEC-C91D5ABF969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226851865"/>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D62651A-D7F0-4907-8BD8-C9FE9185B739}"/>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3" name="Footer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6F71B3-FD7B-4416-A1E9-75404503D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4F25953-6DE5-43A3-A46F-314343905AE3}"/>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120234615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3FA88D-20A5-4DD1-8E0C-3D1DB4ED0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CF37EE-2462-46C1-A6AA-BCCC5D098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5A956E9-52BB-49B2-A17C-2A9649CB1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989BC51-9622-4C9A-8080-BE9B6C0AE513}"/>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45079B-F130-44C8-A896-939D897C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9F08BE7-6863-4488-95CD-198053D0E1F5}"/>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760319040"/>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514747-DBDB-4027-A73F-F6F179F1C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8B4CDD6-839C-403F-99BF-EAD7C831A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B7CEB37-6FB1-44CF-858F-DCE8AB92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DE8DFAA-C56A-4E59-B28B-D551C1C1DD1C}"/>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2FC61A4-F9F8-4825-B551-3C838FD76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93E555-794C-4503-BE57-11A06A8E7369}"/>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884419127"/>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D704B58-BE7E-4B3F-BD15-C8C0A5FA7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40279D0-FD9D-4803-A39A-5B011BE57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24BA75-F49F-4097-A52F-91A9B1F2AF21}"/>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F897F0-0BAD-4C01-9782-2E410DF19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4D0831C-1BD6-44E2-96D2-2E109BFDAB0D}"/>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56101035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B4280B3-337D-4304-8722-D34F9938A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BA2FC21-225D-46E1-8ACA-1FA367859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5F763F-A7DC-4B23-891B-018B80A47D25}"/>
              </a:ext>
            </a:extLst>
          </p:cNvPr>
          <p:cNvSpPr>
            <a:spLocks noGrp="1"/>
          </p:cNvSpPr>
          <p:nvPr>
            <p:ph type="dt" sz="half" idx="10"/>
          </p:nvPr>
        </p:nvSpPr>
        <p:spPr/>
        <p:txBody>
          <a:body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6E4CA9-0BCD-420E-BD26-B1EAD1854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804A89A-DF9F-4AEA-8ED2-173DCDBDEEA4}"/>
              </a:ext>
            </a:extLst>
          </p:cNvPr>
          <p:cNvSpPr>
            <a:spLocks noGrp="1"/>
          </p:cNvSpPr>
          <p:nvPr>
            <p:ph type="sldNum" sz="quarter" idx="12"/>
          </p:nvPr>
        </p:nvSpPr>
        <p:spPr/>
        <p:txBody>
          <a:body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23643857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76489B96-1EE7-4A5F-B3F4-964F418EAD7B}" type="datetimeFigureOut">
              <a:rPr lang="en-US" smtClean="0"/>
              <a:pPr/>
              <a:t>7/27/2021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C1315B6-CC95-4AC2-8B1A-3D9AA2E5D7AB}" type="datetimeFigureOut">
              <a:rPr lang="en-US" smtClean="0"/>
              <a:pPr/>
              <a:t>7/27/2021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85B8823-AA91-42D1-B2EA-1E5B27DDF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8DB06F9-F84E-4FA7-BAE5-BF88F3F02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826A3CF-DC92-43F5-8D0F-294D3789E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8A0077C-7A44-472E-83AB-F0D0A6E76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8553B7D-7BAD-420A-84E1-106BF6156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0094370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85B8823-AA91-42D1-B2EA-1E5B27DDF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8DB06F9-F84E-4FA7-BAE5-BF88F3F02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826A3CF-DC92-43F5-8D0F-294D3789E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BE1046-4982-427D-AA96-1AEFC472EBE4}" type="datetimeFigureOut">
              <a:rPr lang="en-US" smtClean="0"/>
              <a:pPr/>
              <a:t>7/27/2021</a:t>
            </a:fld>
            <a:endParaRPr lang="en-US"/>
          </a:p>
        </p:txBody>
      </p:sp>
      <p:sp>
        <p:nvSpPr>
          <p:cNvPr id="5" name="Footer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8A0077C-7A44-472E-83AB-F0D0A6E76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8553B7D-7BAD-420A-84E1-106BF6156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7AA21B-9B1B-44A4-AADA-C4F3AFDC08C1}" type="slidenum">
              <a:rPr lang="en-US" smtClean="0"/>
              <a:pPr/>
              <a:t>‹#›</a:t>
            </a:fld>
            <a:endParaRPr lang="en-US"/>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009437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0B6AEA-CE83-4572-8B09-392D72877BDA}"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0CB0383-3300-43C7-AF27-F1406B12D6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0B6AEA-CE83-4572-8B09-392D72877BDA}"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0CB0383-3300-43C7-AF27-F1406B12D6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5B8823-AA91-42D1-B2EA-1E5B27DDF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DB06F9-F84E-4FA7-BAE5-BF88F3F02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826A3CF-DC92-43F5-8D0F-294D3789E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8A0077C-7A44-472E-83AB-F0D0A6E76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8553B7D-7BAD-420A-84E1-106BF6156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009437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5B8823-AA91-42D1-B2EA-1E5B27DDF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DB06F9-F84E-4FA7-BAE5-BF88F3F02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826A3CF-DC92-43F5-8D0F-294D3789E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BE1046-4982-427D-AA96-1AEFC472EBE4}" type="datetimeFigureOut">
              <a:rPr lang="en-US" smtClean="0"/>
              <a:pPr/>
              <a:t>7/27/2021</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8A0077C-7A44-472E-83AB-F0D0A6E76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8553B7D-7BAD-420A-84E1-106BF6156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7AA21B-9B1B-44A4-AADA-C4F3AFDC08C1}" type="slidenum">
              <a:rPr lang="en-US" smtClean="0"/>
              <a:pPr/>
              <a:t>‹#›</a:t>
            </a:fld>
            <a:endParaRPr lang="en-US"/>
          </a:p>
        </p:txBody>
      </p:sp>
    </p:spTree>
    <p:extLst>
      <p:ext uri="{BB962C8B-B14F-4D97-AF65-F5344CB8AC3E}">
        <p14:creationId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3009437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Deep_learning" TargetMode="Externa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477980" y="1122363"/>
            <a:ext cx="8404102" cy="2592389"/>
          </a:xfrm>
        </p:spPr>
        <p:txBody>
          <a:bodyPr vert="horz" lIns="91440" tIns="45720" rIns="91440" bIns="45720" rtlCol="0" anchor="b">
            <a:normAutofit/>
          </a:bodyPr>
          <a:lstStyle/>
          <a:p>
            <a:r>
              <a:rPr lang="en-US" sz="4800" kern="1200" dirty="0" smtClean="0">
                <a:solidFill>
                  <a:schemeClr val="tx1"/>
                </a:solidFill>
                <a:latin typeface="+mj-lt"/>
                <a:ea typeface="+mj-ea"/>
                <a:cs typeface="+mj-cs"/>
              </a:rPr>
              <a:t>Stock Price Prediction Using Python</a:t>
            </a:r>
            <a:endParaRPr lang="en-US" sz="4800" kern="1200" dirty="0">
              <a:solidFill>
                <a:schemeClr val="tx1"/>
              </a:solidFill>
              <a:latin typeface="+mj-lt"/>
              <a:ea typeface="+mj-ea"/>
              <a:cs typeface="+mj-cs"/>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8C9B587-E65E-4B52-B37C-ABEBB6E8792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a:solidFill>
                <a:prstClr val="white"/>
              </a:solidFill>
              <a:latin typeface="Calibri"/>
            </a:endParaRPr>
          </a:p>
        </p:txBody>
      </p:sp>
      <p:sp>
        <p:nvSpPr>
          <p:cNvPr id="11" name="TextBox 10"/>
          <p:cNvSpPr txBox="1"/>
          <p:nvPr/>
        </p:nvSpPr>
        <p:spPr>
          <a:xfrm>
            <a:off x="452398" y="4929198"/>
            <a:ext cx="4214841"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Bahnschrift SemiLight" pitchFamily="34" charset="0"/>
              </a:rPr>
              <a:t>Presented By:</a:t>
            </a:r>
          </a:p>
          <a:p>
            <a:endParaRPr lang="en-IN" sz="1200" dirty="0" smtClean="0">
              <a:latin typeface="Bahnschrift SemiLight" pitchFamily="34" charset="0"/>
            </a:endParaRPr>
          </a:p>
          <a:p>
            <a:r>
              <a:rPr lang="en-IN" sz="1600" dirty="0" err="1" smtClean="0">
                <a:latin typeface="Bahnschrift SemiLight" pitchFamily="34" charset="0"/>
              </a:rPr>
              <a:t>Mrinab</a:t>
            </a:r>
            <a:r>
              <a:rPr lang="en-IN" sz="1600" dirty="0" smtClean="0">
                <a:latin typeface="Bahnschrift SemiLight" pitchFamily="34" charset="0"/>
              </a:rPr>
              <a:t> </a:t>
            </a:r>
            <a:r>
              <a:rPr lang="en-IN" sz="1600" dirty="0" err="1" smtClean="0">
                <a:latin typeface="Bahnschrift SemiLight" pitchFamily="34" charset="0"/>
              </a:rPr>
              <a:t>Dey</a:t>
            </a:r>
            <a:r>
              <a:rPr lang="en-IN" sz="1600" dirty="0" smtClean="0">
                <a:latin typeface="Bahnschrift SemiLight" pitchFamily="34" charset="0"/>
              </a:rPr>
              <a:t>   (180610026026)</a:t>
            </a:r>
          </a:p>
          <a:p>
            <a:r>
              <a:rPr lang="en-IN" sz="1600" dirty="0" smtClean="0">
                <a:latin typeface="Bahnschrift SemiLight" pitchFamily="34" charset="0"/>
              </a:rPr>
              <a:t>Pankaj Kumar Sah   (180610026032)</a:t>
            </a:r>
            <a:endParaRPr lang="en-US" sz="1600" dirty="0" smtClean="0">
              <a:latin typeface="Bahnschrift SemiLight" pitchFamily="34" charset="0"/>
            </a:endParaRPr>
          </a:p>
        </p:txBody>
      </p:sp>
      <p:sp>
        <p:nvSpPr>
          <p:cNvPr id="7" name="TextBox 6"/>
          <p:cNvSpPr txBox="1"/>
          <p:nvPr/>
        </p:nvSpPr>
        <p:spPr>
          <a:xfrm>
            <a:off x="523836" y="3857628"/>
            <a:ext cx="2786082" cy="461665"/>
          </a:xfrm>
          <a:prstGeom prst="rect">
            <a:avLst/>
          </a:prstGeom>
          <a:noFill/>
        </p:spPr>
        <p:txBody>
          <a:bodyPr wrap="square" rtlCol="0">
            <a:spAutoFit/>
          </a:bodyPr>
          <a:lstStyle/>
          <a:p>
            <a:r>
              <a:rPr lang="en-IN" sz="2400" dirty="0" smtClean="0">
                <a:latin typeface="+mj-lt"/>
              </a:rPr>
              <a:t>Final Review</a:t>
            </a:r>
            <a:endParaRPr lang="en-US" sz="2400" dirty="0">
              <a:latin typeface="+mj-lt"/>
            </a:endParaRPr>
          </a:p>
        </p:txBody>
      </p:sp>
      <p:sp>
        <p:nvSpPr>
          <p:cNvPr id="9" name="TextBox 8"/>
          <p:cNvSpPr txBox="1"/>
          <p:nvPr/>
        </p:nvSpPr>
        <p:spPr>
          <a:xfrm>
            <a:off x="7977159" y="5000636"/>
            <a:ext cx="4214841"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Bahnschrift SemiLight" pitchFamily="34" charset="0"/>
              </a:rPr>
              <a:t>Guided By:</a:t>
            </a:r>
          </a:p>
          <a:p>
            <a:endParaRPr lang="en-IN" sz="1200" dirty="0" smtClean="0">
              <a:latin typeface="Bahnschrift SemiLight" pitchFamily="34" charset="0"/>
            </a:endParaRPr>
          </a:p>
          <a:p>
            <a:r>
              <a:rPr lang="en-IN" sz="1600" dirty="0" err="1" smtClean="0">
                <a:latin typeface="Bahnschrift SemiLight" pitchFamily="34" charset="0"/>
              </a:rPr>
              <a:t>Nishant</a:t>
            </a:r>
            <a:r>
              <a:rPr lang="en-IN" sz="1600" dirty="0" smtClean="0">
                <a:latin typeface="Bahnschrift SemiLight" pitchFamily="34" charset="0"/>
              </a:rPr>
              <a:t> </a:t>
            </a:r>
            <a:r>
              <a:rPr lang="en-IN" sz="1600" dirty="0" err="1" smtClean="0">
                <a:latin typeface="Bahnschrift SemiLight" pitchFamily="34" charset="0"/>
              </a:rPr>
              <a:t>Bharti</a:t>
            </a:r>
            <a:endParaRPr lang="en-IN" sz="1600" dirty="0" smtClean="0">
              <a:latin typeface="Bahnschrift SemiLight" pitchFamily="34" charset="0"/>
            </a:endParaRPr>
          </a:p>
          <a:p>
            <a:r>
              <a:rPr lang="en-IN" sz="1600" dirty="0" err="1" smtClean="0">
                <a:latin typeface="Bahnschrift SemiLight" pitchFamily="34" charset="0"/>
              </a:rPr>
              <a:t>Smita</a:t>
            </a:r>
            <a:r>
              <a:rPr lang="en-IN" sz="1600" dirty="0" smtClean="0">
                <a:latin typeface="Bahnschrift SemiLight" pitchFamily="34" charset="0"/>
              </a:rPr>
              <a:t> </a:t>
            </a:r>
            <a:r>
              <a:rPr lang="en-IN" sz="1600" dirty="0" err="1" smtClean="0">
                <a:latin typeface="Bahnschrift SemiLight" pitchFamily="34" charset="0"/>
              </a:rPr>
              <a:t>Sarma</a:t>
            </a:r>
            <a:endParaRPr lang="en-US" sz="1600" dirty="0" smtClean="0">
              <a:latin typeface="Bahnschrift SemiLight" pitchFamily="34" charset="0"/>
            </a:endParaRPr>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309523" y="1285860"/>
            <a:ext cx="3000396" cy="3000395"/>
          </a:xfrm>
        </p:spPr>
        <p:txBody>
          <a:bodyPr vert="horz" lIns="91440" tIns="45720" rIns="91440" bIns="45720" rtlCol="0" anchor="b">
            <a:normAutofit/>
          </a:bodyPr>
          <a:lstStyle/>
          <a:p>
            <a:pPr algn="l"/>
            <a:r>
              <a:rPr lang="en-US" sz="4000" dirty="0" smtClean="0">
                <a:latin typeface="Calibri Light" pitchFamily="34" charset="0"/>
                <a:cs typeface="Calibri Light" pitchFamily="34" charset="0"/>
              </a:rPr>
              <a:t>Python Libraries used</a:t>
            </a:r>
            <a:endParaRPr lang="en-US" sz="4000" kern="1200" dirty="0">
              <a:solidFill>
                <a:schemeClr val="tx1"/>
              </a:solidFill>
              <a:latin typeface="Calibri Light" pitchFamily="34" charset="0"/>
              <a:cs typeface="Calibri Light" pitchFamily="34" charset="0"/>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7" name="Picture 4" descr="C:\Users\52pun\Desktop\Mini Project\Images\Library\numpy.png"/>
          <p:cNvPicPr>
            <a:picLocks noGrp="1" noChangeAspect="1" noChangeArrowheads="1"/>
          </p:cNvPicPr>
          <p:nvPr>
            <p:ph idx="1"/>
          </p:nvPr>
        </p:nvPicPr>
        <p:blipFill>
          <a:blip r:embed="rId2" cstate="print"/>
          <a:srcRect/>
          <a:stretch>
            <a:fillRect/>
          </a:stretch>
        </p:blipFill>
        <p:spPr bwMode="auto">
          <a:xfrm>
            <a:off x="6738942" y="1428736"/>
            <a:ext cx="2321735" cy="928694"/>
          </a:xfrm>
          <a:prstGeom prst="rect">
            <a:avLst/>
          </a:prstGeom>
          <a:noFill/>
        </p:spPr>
      </p:pic>
      <p:pic>
        <p:nvPicPr>
          <p:cNvPr id="8" name="Picture 5" descr="C:\Users\52pun\Desktop\Mini Project\Images\Library\pandas.png"/>
          <p:cNvPicPr>
            <a:picLocks noChangeAspect="1" noChangeArrowheads="1"/>
          </p:cNvPicPr>
          <p:nvPr/>
        </p:nvPicPr>
        <p:blipFill>
          <a:blip r:embed="rId3" cstate="print"/>
          <a:srcRect/>
          <a:stretch>
            <a:fillRect/>
          </a:stretch>
        </p:blipFill>
        <p:spPr bwMode="auto">
          <a:xfrm>
            <a:off x="9310710" y="1500174"/>
            <a:ext cx="2133600" cy="862330"/>
          </a:xfrm>
          <a:prstGeom prst="rect">
            <a:avLst/>
          </a:prstGeom>
          <a:noFill/>
        </p:spPr>
      </p:pic>
      <p:pic>
        <p:nvPicPr>
          <p:cNvPr id="10" name="Picture 6" descr="C:\Users\52pun\Desktop\Mini Project\Images\Library\scikit-learn.png"/>
          <p:cNvPicPr>
            <a:picLocks noChangeAspect="1" noChangeArrowheads="1"/>
          </p:cNvPicPr>
          <p:nvPr/>
        </p:nvPicPr>
        <p:blipFill>
          <a:blip r:embed="rId4" cstate="print"/>
          <a:srcRect/>
          <a:stretch>
            <a:fillRect/>
          </a:stretch>
        </p:blipFill>
        <p:spPr bwMode="auto">
          <a:xfrm>
            <a:off x="6667504" y="2643182"/>
            <a:ext cx="1937320" cy="1042924"/>
          </a:xfrm>
          <a:prstGeom prst="rect">
            <a:avLst/>
          </a:prstGeom>
          <a:noFill/>
        </p:spPr>
      </p:pic>
      <p:pic>
        <p:nvPicPr>
          <p:cNvPr id="11" name="Picture 7" descr="C:\Users\52pun\Desktop\Mini Project\Images\Library\tensorflow.png"/>
          <p:cNvPicPr>
            <a:picLocks noChangeAspect="1" noChangeArrowheads="1"/>
          </p:cNvPicPr>
          <p:nvPr/>
        </p:nvPicPr>
        <p:blipFill>
          <a:blip r:embed="rId5" cstate="print"/>
          <a:srcRect/>
          <a:stretch>
            <a:fillRect/>
          </a:stretch>
        </p:blipFill>
        <p:spPr bwMode="auto">
          <a:xfrm>
            <a:off x="6810380" y="4500570"/>
            <a:ext cx="2540018" cy="1428760"/>
          </a:xfrm>
          <a:prstGeom prst="rect">
            <a:avLst/>
          </a:prstGeom>
          <a:noFill/>
        </p:spPr>
      </p:pic>
      <p:pic>
        <p:nvPicPr>
          <p:cNvPr id="12" name="Picture 8" descr="C:\Users\52pun\Desktop\Mini Project\Images\Library\keras.png"/>
          <p:cNvPicPr>
            <a:picLocks noChangeAspect="1" noChangeArrowheads="1"/>
          </p:cNvPicPr>
          <p:nvPr/>
        </p:nvPicPr>
        <p:blipFill>
          <a:blip r:embed="rId6" cstate="print"/>
          <a:srcRect/>
          <a:stretch>
            <a:fillRect/>
          </a:stretch>
        </p:blipFill>
        <p:spPr bwMode="auto">
          <a:xfrm>
            <a:off x="9596462" y="4929198"/>
            <a:ext cx="2377966" cy="689610"/>
          </a:xfrm>
          <a:prstGeom prst="rect">
            <a:avLst/>
          </a:prstGeom>
          <a:noFill/>
        </p:spPr>
      </p:pic>
      <p:pic>
        <p:nvPicPr>
          <p:cNvPr id="1030" name="Picture 6" descr="C:\Users\52pun\Desktop\Repos\Stock_Price_Prediction\Images\Tools\plotly_logo.png"/>
          <p:cNvPicPr>
            <a:picLocks noChangeAspect="1" noChangeArrowheads="1"/>
          </p:cNvPicPr>
          <p:nvPr/>
        </p:nvPicPr>
        <p:blipFill>
          <a:blip r:embed="rId7"/>
          <a:srcRect/>
          <a:stretch>
            <a:fillRect/>
          </a:stretch>
        </p:blipFill>
        <p:spPr bwMode="auto">
          <a:xfrm>
            <a:off x="6738942" y="2357430"/>
            <a:ext cx="2412724" cy="1206480"/>
          </a:xfrm>
          <a:prstGeom prst="rect">
            <a:avLst/>
          </a:prstGeom>
          <a:noFill/>
        </p:spPr>
      </p:pic>
      <p:pic>
        <p:nvPicPr>
          <p:cNvPr id="1031" name="Picture 7" descr="C:\Users\52pun\Desktop\Repos\Stock_Price_Prediction\Images\Tools\streamlit_logo.png"/>
          <p:cNvPicPr>
            <a:picLocks noChangeAspect="1" noChangeArrowheads="1"/>
          </p:cNvPicPr>
          <p:nvPr/>
        </p:nvPicPr>
        <p:blipFill>
          <a:blip r:embed="rId8"/>
          <a:srcRect/>
          <a:stretch>
            <a:fillRect/>
          </a:stretch>
        </p:blipFill>
        <p:spPr bwMode="auto">
          <a:xfrm>
            <a:off x="6667504" y="3929066"/>
            <a:ext cx="2357454" cy="1379235"/>
          </a:xfrm>
          <a:prstGeom prst="rect">
            <a:avLst/>
          </a:prstGeom>
          <a:noFill/>
        </p:spPr>
      </p:pic>
      <p:sp>
        <p:nvSpPr>
          <p:cNvPr id="19" name="TextBox 18"/>
          <p:cNvSpPr txBox="1"/>
          <p:nvPr/>
        </p:nvSpPr>
        <p:spPr>
          <a:xfrm>
            <a:off x="3667108" y="1643050"/>
            <a:ext cx="2428892" cy="646331"/>
          </a:xfrm>
          <a:prstGeom prst="rect">
            <a:avLst/>
          </a:prstGeom>
          <a:noFill/>
        </p:spPr>
        <p:txBody>
          <a:bodyPr wrap="square" rtlCol="0">
            <a:spAutoFit/>
          </a:bodyPr>
          <a:lstStyle/>
          <a:p>
            <a:r>
              <a:rPr lang="en-IN" dirty="0" smtClean="0"/>
              <a:t>For data cleaning </a:t>
            </a:r>
          </a:p>
          <a:p>
            <a:r>
              <a:rPr lang="en-IN" dirty="0" smtClean="0"/>
              <a:t>and </a:t>
            </a:r>
            <a:r>
              <a:rPr lang="en-IN" dirty="0" err="1" smtClean="0"/>
              <a:t>preprocessing</a:t>
            </a:r>
            <a:r>
              <a:rPr lang="en-IN" dirty="0" smtClean="0"/>
              <a:t> :</a:t>
            </a:r>
            <a:endParaRPr lang="en-US" dirty="0"/>
          </a:p>
        </p:txBody>
      </p:sp>
      <p:sp>
        <p:nvSpPr>
          <p:cNvPr id="21" name="TextBox 20"/>
          <p:cNvSpPr txBox="1"/>
          <p:nvPr/>
        </p:nvSpPr>
        <p:spPr>
          <a:xfrm>
            <a:off x="3667108" y="4929198"/>
            <a:ext cx="2428892" cy="369332"/>
          </a:xfrm>
          <a:prstGeom prst="rect">
            <a:avLst/>
          </a:prstGeom>
          <a:noFill/>
        </p:spPr>
        <p:txBody>
          <a:bodyPr wrap="square" rtlCol="0">
            <a:spAutoFit/>
          </a:bodyPr>
          <a:lstStyle/>
          <a:p>
            <a:r>
              <a:rPr lang="en-IN" dirty="0" smtClean="0"/>
              <a:t>For making the model :</a:t>
            </a:r>
            <a:endParaRPr lang="en-US" dirty="0"/>
          </a:p>
        </p:txBody>
      </p:sp>
      <p:sp>
        <p:nvSpPr>
          <p:cNvPr id="22" name="TextBox 21"/>
          <p:cNvSpPr txBox="1"/>
          <p:nvPr/>
        </p:nvSpPr>
        <p:spPr>
          <a:xfrm>
            <a:off x="3381356" y="2714620"/>
            <a:ext cx="2428892" cy="369332"/>
          </a:xfrm>
          <a:prstGeom prst="rect">
            <a:avLst/>
          </a:prstGeom>
          <a:noFill/>
        </p:spPr>
        <p:txBody>
          <a:bodyPr wrap="square" rtlCol="0">
            <a:spAutoFit/>
          </a:bodyPr>
          <a:lstStyle/>
          <a:p>
            <a:r>
              <a:rPr lang="en-IN" dirty="0" smtClean="0"/>
              <a:t>For plotting graphs :</a:t>
            </a:r>
            <a:endParaRPr lang="en-US" dirty="0"/>
          </a:p>
        </p:txBody>
      </p:sp>
      <p:sp>
        <p:nvSpPr>
          <p:cNvPr id="23" name="TextBox 22"/>
          <p:cNvSpPr txBox="1"/>
          <p:nvPr/>
        </p:nvSpPr>
        <p:spPr>
          <a:xfrm>
            <a:off x="3381356" y="4357694"/>
            <a:ext cx="2428892" cy="369332"/>
          </a:xfrm>
          <a:prstGeom prst="rect">
            <a:avLst/>
          </a:prstGeom>
          <a:noFill/>
        </p:spPr>
        <p:txBody>
          <a:bodyPr wrap="square" rtlCol="0">
            <a:spAutoFit/>
          </a:bodyPr>
          <a:lstStyle/>
          <a:p>
            <a:r>
              <a:rPr lang="en-IN" dirty="0" smtClean="0"/>
              <a:t>For making web app :</a:t>
            </a:r>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1+#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8" fill="hold" nodeType="clickEffect">
                                  <p:stCondLst>
                                    <p:cond delay="0"/>
                                  </p:stCondLst>
                                  <p:childTnLst>
                                    <p:anim calcmode="lin" valueType="num">
                                      <p:cBhvr additive="base">
                                        <p:cTn id="38" dur="500"/>
                                        <p:tgtEl>
                                          <p:spTgt spid="7"/>
                                        </p:tgtEl>
                                        <p:attrNameLst>
                                          <p:attrName>ppt_x</p:attrName>
                                        </p:attrNameLst>
                                      </p:cBhvr>
                                      <p:tavLst>
                                        <p:tav tm="0">
                                          <p:val>
                                            <p:strVal val="ppt_x"/>
                                          </p:val>
                                        </p:tav>
                                        <p:tav tm="100000">
                                          <p:val>
                                            <p:strVal val="0-ppt_w/2"/>
                                          </p:val>
                                        </p:tav>
                                      </p:tavLst>
                                    </p:anim>
                                    <p:anim calcmode="lin" valueType="num">
                                      <p:cBhvr additive="base">
                                        <p:cTn id="39" dur="500"/>
                                        <p:tgtEl>
                                          <p:spTgt spid="7"/>
                                        </p:tgtEl>
                                        <p:attrNameLst>
                                          <p:attrName>ppt_y</p:attrName>
                                        </p:attrNameLst>
                                      </p:cBhvr>
                                      <p:tavLst>
                                        <p:tav tm="0">
                                          <p:val>
                                            <p:strVal val="ppt_y"/>
                                          </p:val>
                                        </p:tav>
                                        <p:tav tm="100000">
                                          <p:val>
                                            <p:strVal val="ppt_y"/>
                                          </p:val>
                                        </p:tav>
                                      </p:tavLst>
                                    </p:anim>
                                    <p:set>
                                      <p:cBhvr>
                                        <p:cTn id="40" dur="1" fill="hold">
                                          <p:stCondLst>
                                            <p:cond delay="499"/>
                                          </p:stCondLst>
                                        </p:cTn>
                                        <p:tgtEl>
                                          <p:spTgt spid="7"/>
                                        </p:tgtEl>
                                        <p:attrNameLst>
                                          <p:attrName>style.visibility</p:attrName>
                                        </p:attrNameLst>
                                      </p:cBhvr>
                                      <p:to>
                                        <p:strVal val="hidden"/>
                                      </p:to>
                                    </p:set>
                                  </p:childTnLst>
                                </p:cTn>
                              </p:par>
                              <p:par>
                                <p:cTn id="41" presetID="2" presetClass="exit" presetSubtype="8" fill="hold" nodeType="withEffect">
                                  <p:stCondLst>
                                    <p:cond delay="0"/>
                                  </p:stCondLst>
                                  <p:childTnLst>
                                    <p:anim calcmode="lin" valueType="num">
                                      <p:cBhvr additive="base">
                                        <p:cTn id="42" dur="500"/>
                                        <p:tgtEl>
                                          <p:spTgt spid="8"/>
                                        </p:tgtEl>
                                        <p:attrNameLst>
                                          <p:attrName>ppt_x</p:attrName>
                                        </p:attrNameLst>
                                      </p:cBhvr>
                                      <p:tavLst>
                                        <p:tav tm="0">
                                          <p:val>
                                            <p:strVal val="ppt_x"/>
                                          </p:val>
                                        </p:tav>
                                        <p:tav tm="100000">
                                          <p:val>
                                            <p:strVal val="0-ppt_w/2"/>
                                          </p:val>
                                        </p:tav>
                                      </p:tavLst>
                                    </p:anim>
                                    <p:anim calcmode="lin" valueType="num">
                                      <p:cBhvr additive="base">
                                        <p:cTn id="43" dur="500"/>
                                        <p:tgtEl>
                                          <p:spTgt spid="8"/>
                                        </p:tgtEl>
                                        <p:attrNameLst>
                                          <p:attrName>ppt_y</p:attrName>
                                        </p:attrNameLst>
                                      </p:cBhvr>
                                      <p:tavLst>
                                        <p:tav tm="0">
                                          <p:val>
                                            <p:strVal val="ppt_y"/>
                                          </p:val>
                                        </p:tav>
                                        <p:tav tm="100000">
                                          <p:val>
                                            <p:strVal val="ppt_y"/>
                                          </p:val>
                                        </p:tav>
                                      </p:tavLst>
                                    </p:anim>
                                    <p:set>
                                      <p:cBhvr>
                                        <p:cTn id="44" dur="1" fill="hold">
                                          <p:stCondLst>
                                            <p:cond delay="499"/>
                                          </p:stCondLst>
                                        </p:cTn>
                                        <p:tgtEl>
                                          <p:spTgt spid="8"/>
                                        </p:tgtEl>
                                        <p:attrNameLst>
                                          <p:attrName>style.visibility</p:attrName>
                                        </p:attrNameLst>
                                      </p:cBhvr>
                                      <p:to>
                                        <p:strVal val="hidden"/>
                                      </p:to>
                                    </p:set>
                                  </p:childTnLst>
                                </p:cTn>
                              </p:par>
                              <p:par>
                                <p:cTn id="45" presetID="2" presetClass="exit" presetSubtype="8" fill="hold" nodeType="withEffect">
                                  <p:stCondLst>
                                    <p:cond delay="0"/>
                                  </p:stCondLst>
                                  <p:childTnLst>
                                    <p:anim calcmode="lin" valueType="num">
                                      <p:cBhvr additive="base">
                                        <p:cTn id="46" dur="500"/>
                                        <p:tgtEl>
                                          <p:spTgt spid="10"/>
                                        </p:tgtEl>
                                        <p:attrNameLst>
                                          <p:attrName>ppt_x</p:attrName>
                                        </p:attrNameLst>
                                      </p:cBhvr>
                                      <p:tavLst>
                                        <p:tav tm="0">
                                          <p:val>
                                            <p:strVal val="ppt_x"/>
                                          </p:val>
                                        </p:tav>
                                        <p:tav tm="100000">
                                          <p:val>
                                            <p:strVal val="0-ppt_w/2"/>
                                          </p:val>
                                        </p:tav>
                                      </p:tavLst>
                                    </p:anim>
                                    <p:anim calcmode="lin" valueType="num">
                                      <p:cBhvr additive="base">
                                        <p:cTn id="47" dur="500"/>
                                        <p:tgtEl>
                                          <p:spTgt spid="10"/>
                                        </p:tgtEl>
                                        <p:attrNameLst>
                                          <p:attrName>ppt_y</p:attrName>
                                        </p:attrNameLst>
                                      </p:cBhvr>
                                      <p:tavLst>
                                        <p:tav tm="0">
                                          <p:val>
                                            <p:strVal val="ppt_y"/>
                                          </p:val>
                                        </p:tav>
                                        <p:tav tm="100000">
                                          <p:val>
                                            <p:strVal val="ppt_y"/>
                                          </p:val>
                                        </p:tav>
                                      </p:tavLst>
                                    </p:anim>
                                    <p:set>
                                      <p:cBhvr>
                                        <p:cTn id="48" dur="1" fill="hold">
                                          <p:stCondLst>
                                            <p:cond delay="499"/>
                                          </p:stCondLst>
                                        </p:cTn>
                                        <p:tgtEl>
                                          <p:spTgt spid="10"/>
                                        </p:tgtEl>
                                        <p:attrNameLst>
                                          <p:attrName>style.visibility</p:attrName>
                                        </p:attrNameLst>
                                      </p:cBhvr>
                                      <p:to>
                                        <p:strVal val="hidden"/>
                                      </p:to>
                                    </p:set>
                                  </p:childTnLst>
                                </p:cTn>
                              </p:par>
                              <p:par>
                                <p:cTn id="49" presetID="2" presetClass="exit" presetSubtype="8" fill="hold" nodeType="withEffect">
                                  <p:stCondLst>
                                    <p:cond delay="0"/>
                                  </p:stCondLst>
                                  <p:childTnLst>
                                    <p:anim calcmode="lin" valueType="num">
                                      <p:cBhvr additive="base">
                                        <p:cTn id="50" dur="500"/>
                                        <p:tgtEl>
                                          <p:spTgt spid="11"/>
                                        </p:tgtEl>
                                        <p:attrNameLst>
                                          <p:attrName>ppt_x</p:attrName>
                                        </p:attrNameLst>
                                      </p:cBhvr>
                                      <p:tavLst>
                                        <p:tav tm="0">
                                          <p:val>
                                            <p:strVal val="ppt_x"/>
                                          </p:val>
                                        </p:tav>
                                        <p:tav tm="100000">
                                          <p:val>
                                            <p:strVal val="0-ppt_w/2"/>
                                          </p:val>
                                        </p:tav>
                                      </p:tavLst>
                                    </p:anim>
                                    <p:anim calcmode="lin" valueType="num">
                                      <p:cBhvr additive="base">
                                        <p:cTn id="51" dur="500"/>
                                        <p:tgtEl>
                                          <p:spTgt spid="11"/>
                                        </p:tgtEl>
                                        <p:attrNameLst>
                                          <p:attrName>ppt_y</p:attrName>
                                        </p:attrNameLst>
                                      </p:cBhvr>
                                      <p:tavLst>
                                        <p:tav tm="0">
                                          <p:val>
                                            <p:strVal val="ppt_y"/>
                                          </p:val>
                                        </p:tav>
                                        <p:tav tm="100000">
                                          <p:val>
                                            <p:strVal val="ppt_y"/>
                                          </p:val>
                                        </p:tav>
                                      </p:tavLst>
                                    </p:anim>
                                    <p:set>
                                      <p:cBhvr>
                                        <p:cTn id="52" dur="1" fill="hold">
                                          <p:stCondLst>
                                            <p:cond delay="499"/>
                                          </p:stCondLst>
                                        </p:cTn>
                                        <p:tgtEl>
                                          <p:spTgt spid="11"/>
                                        </p:tgtEl>
                                        <p:attrNameLst>
                                          <p:attrName>style.visibility</p:attrName>
                                        </p:attrNameLst>
                                      </p:cBhvr>
                                      <p:to>
                                        <p:strVal val="hidden"/>
                                      </p:to>
                                    </p:set>
                                  </p:childTnLst>
                                </p:cTn>
                              </p:par>
                              <p:par>
                                <p:cTn id="53" presetID="2" presetClass="exit" presetSubtype="8" fill="hold" nodeType="with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0-ppt_w/2"/>
                                          </p:val>
                                        </p:tav>
                                      </p:tavLst>
                                    </p:anim>
                                    <p:anim calcmode="lin" valueType="num">
                                      <p:cBhvr additive="base">
                                        <p:cTn id="55" dur="500"/>
                                        <p:tgtEl>
                                          <p:spTgt spid="12"/>
                                        </p:tgtEl>
                                        <p:attrNameLst>
                                          <p:attrName>ppt_y</p:attrName>
                                        </p:attrNameLst>
                                      </p:cBhvr>
                                      <p:tavLst>
                                        <p:tav tm="0">
                                          <p:val>
                                            <p:strVal val="ppt_y"/>
                                          </p:val>
                                        </p:tav>
                                        <p:tav tm="100000">
                                          <p:val>
                                            <p:strVal val="ppt_y"/>
                                          </p:val>
                                        </p:tav>
                                      </p:tavLst>
                                    </p:anim>
                                    <p:set>
                                      <p:cBhvr>
                                        <p:cTn id="56" dur="1" fill="hold">
                                          <p:stCondLst>
                                            <p:cond delay="499"/>
                                          </p:stCondLst>
                                        </p:cTn>
                                        <p:tgtEl>
                                          <p:spTgt spid="12"/>
                                        </p:tgtEl>
                                        <p:attrNameLst>
                                          <p:attrName>style.visibility</p:attrName>
                                        </p:attrNameLst>
                                      </p:cBhvr>
                                      <p:to>
                                        <p:strVal val="hidden"/>
                                      </p:to>
                                    </p:set>
                                  </p:childTnLst>
                                </p:cTn>
                              </p:par>
                              <p:par>
                                <p:cTn id="57" presetID="2" presetClass="exit" presetSubtype="8" fill="hold" grpId="1"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0-ppt_w/2"/>
                                          </p:val>
                                        </p:tav>
                                      </p:tavLst>
                                    </p:anim>
                                    <p:anim calcmode="lin" valueType="num">
                                      <p:cBhvr additive="base">
                                        <p:cTn id="59" dur="500"/>
                                        <p:tgtEl>
                                          <p:spTgt spid="19"/>
                                        </p:tgtEl>
                                        <p:attrNameLst>
                                          <p:attrName>ppt_y</p:attrName>
                                        </p:attrNameLst>
                                      </p:cBhvr>
                                      <p:tavLst>
                                        <p:tav tm="0">
                                          <p:val>
                                            <p:strVal val="ppt_y"/>
                                          </p:val>
                                        </p:tav>
                                        <p:tav tm="100000">
                                          <p:val>
                                            <p:strVal val="ppt_y"/>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8" fill="hold" grpId="1" nodeType="withEffect">
                                  <p:stCondLst>
                                    <p:cond delay="0"/>
                                  </p:stCondLst>
                                  <p:childTnLst>
                                    <p:anim calcmode="lin" valueType="num">
                                      <p:cBhvr additive="base">
                                        <p:cTn id="62" dur="500"/>
                                        <p:tgtEl>
                                          <p:spTgt spid="21"/>
                                        </p:tgtEl>
                                        <p:attrNameLst>
                                          <p:attrName>ppt_x</p:attrName>
                                        </p:attrNameLst>
                                      </p:cBhvr>
                                      <p:tavLst>
                                        <p:tav tm="0">
                                          <p:val>
                                            <p:strVal val="ppt_x"/>
                                          </p:val>
                                        </p:tav>
                                        <p:tav tm="100000">
                                          <p:val>
                                            <p:strVal val="0-ppt_w/2"/>
                                          </p:val>
                                        </p:tav>
                                      </p:tavLst>
                                    </p:anim>
                                    <p:anim calcmode="lin" valueType="num">
                                      <p:cBhvr additive="base">
                                        <p:cTn id="63" dur="500"/>
                                        <p:tgtEl>
                                          <p:spTgt spid="21"/>
                                        </p:tgtEl>
                                        <p:attrNameLst>
                                          <p:attrName>ppt_y</p:attrName>
                                        </p:attrNameLst>
                                      </p:cBhvr>
                                      <p:tavLst>
                                        <p:tav tm="0">
                                          <p:val>
                                            <p:strVal val="ppt_y"/>
                                          </p:val>
                                        </p:tav>
                                        <p:tav tm="100000">
                                          <p:val>
                                            <p:strVal val="ppt_y"/>
                                          </p:val>
                                        </p:tav>
                                      </p:tavLst>
                                    </p:anim>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1+#ppt_w/2"/>
                                          </p:val>
                                        </p:tav>
                                        <p:tav tm="100000">
                                          <p:val>
                                            <p:strVal val="#ppt_x"/>
                                          </p:val>
                                        </p:tav>
                                      </p:tavLst>
                                    </p:anim>
                                    <p:anim calcmode="lin" valueType="num">
                                      <p:cBhvr additive="base">
                                        <p:cTn id="70" dur="500" fill="hold"/>
                                        <p:tgtEl>
                                          <p:spTgt spid="22"/>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1030"/>
                                        </p:tgtEl>
                                        <p:attrNameLst>
                                          <p:attrName>style.visibility</p:attrName>
                                        </p:attrNameLst>
                                      </p:cBhvr>
                                      <p:to>
                                        <p:strVal val="visible"/>
                                      </p:to>
                                    </p:set>
                                    <p:anim calcmode="lin" valueType="num">
                                      <p:cBhvr additive="base">
                                        <p:cTn id="73" dur="500" fill="hold"/>
                                        <p:tgtEl>
                                          <p:spTgt spid="1030"/>
                                        </p:tgtEl>
                                        <p:attrNameLst>
                                          <p:attrName>ppt_x</p:attrName>
                                        </p:attrNameLst>
                                      </p:cBhvr>
                                      <p:tavLst>
                                        <p:tav tm="0">
                                          <p:val>
                                            <p:strVal val="1+#ppt_w/2"/>
                                          </p:val>
                                        </p:tav>
                                        <p:tav tm="100000">
                                          <p:val>
                                            <p:strVal val="#ppt_x"/>
                                          </p:val>
                                        </p:tav>
                                      </p:tavLst>
                                    </p:anim>
                                    <p:anim calcmode="lin" valueType="num">
                                      <p:cBhvr additive="base">
                                        <p:cTn id="74"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1+#ppt_w/2"/>
                                          </p:val>
                                        </p:tav>
                                        <p:tav tm="100000">
                                          <p:val>
                                            <p:strVal val="#ppt_x"/>
                                          </p:val>
                                        </p:tav>
                                      </p:tavLst>
                                    </p:anim>
                                    <p:anim calcmode="lin" valueType="num">
                                      <p:cBhvr additive="base">
                                        <p:cTn id="80" dur="500" fill="hold"/>
                                        <p:tgtEl>
                                          <p:spTgt spid="23"/>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031"/>
                                        </p:tgtEl>
                                        <p:attrNameLst>
                                          <p:attrName>style.visibility</p:attrName>
                                        </p:attrNameLst>
                                      </p:cBhvr>
                                      <p:to>
                                        <p:strVal val="visible"/>
                                      </p:to>
                                    </p:set>
                                    <p:anim calcmode="lin" valueType="num">
                                      <p:cBhvr additive="base">
                                        <p:cTn id="83" dur="500" fill="hold"/>
                                        <p:tgtEl>
                                          <p:spTgt spid="1031"/>
                                        </p:tgtEl>
                                        <p:attrNameLst>
                                          <p:attrName>ppt_x</p:attrName>
                                        </p:attrNameLst>
                                      </p:cBhvr>
                                      <p:tavLst>
                                        <p:tav tm="0">
                                          <p:val>
                                            <p:strVal val="1+#ppt_w/2"/>
                                          </p:val>
                                        </p:tav>
                                        <p:tav tm="100000">
                                          <p:val>
                                            <p:strVal val="#ppt_x"/>
                                          </p:val>
                                        </p:tav>
                                      </p:tavLst>
                                    </p:anim>
                                    <p:anim calcmode="lin" valueType="num">
                                      <p:cBhvr additive="base">
                                        <p:cTn id="84" dur="500" fill="hold"/>
                                        <p:tgtEl>
                                          <p:spTgt spid="1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1" grpId="0"/>
      <p:bldP spid="21" grpId="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8263A24-0C1F-4677-B43C-4AE14E276B27}"/>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US" dirty="0" smtClean="0"/>
              <a:t> What is Cloud Computing?</a:t>
            </a:r>
          </a:p>
          <a:p>
            <a:pPr>
              <a:buFont typeface="Arial" pitchFamily="34" charset="0"/>
              <a:buChar char="•"/>
            </a:pPr>
            <a:r>
              <a:rPr lang="en-US" dirty="0" smtClean="0"/>
              <a:t> On demand delivery of computing services and  </a:t>
            </a:r>
          </a:p>
          <a:p>
            <a:r>
              <a:rPr lang="en-US" dirty="0" smtClean="0"/>
              <a:t>  infrastructure.</a:t>
            </a:r>
          </a:p>
          <a:p>
            <a:pPr>
              <a:buFont typeface="Arial" pitchFamily="34" charset="0"/>
              <a:buChar char="•"/>
            </a:pPr>
            <a:r>
              <a:rPr lang="en-US" dirty="0" smtClean="0"/>
              <a:t> Storing, processing and accessing data on </a:t>
            </a:r>
          </a:p>
          <a:p>
            <a:r>
              <a:rPr lang="en-US" dirty="0" smtClean="0"/>
              <a:t>   remote servers.</a:t>
            </a:r>
          </a:p>
          <a:p>
            <a:endParaRPr lang="en-US" dirty="0" smtClean="0"/>
          </a:p>
          <a:p>
            <a:r>
              <a:rPr lang="en-US" dirty="0" smtClean="0"/>
              <a:t>  Why Cloud Computing?</a:t>
            </a:r>
          </a:p>
          <a:p>
            <a:pPr>
              <a:buFont typeface="Arial" pitchFamily="34" charset="0"/>
              <a:buChar char="•"/>
            </a:pPr>
            <a:r>
              <a:rPr lang="en-US" dirty="0" smtClean="0"/>
              <a:t> Variety of services</a:t>
            </a:r>
          </a:p>
          <a:p>
            <a:pPr>
              <a:buFont typeface="Arial" pitchFamily="34" charset="0"/>
              <a:buChar char="•"/>
            </a:pPr>
            <a:r>
              <a:rPr lang="en-US" dirty="0" smtClean="0"/>
              <a:t> Accessible from anywhere in the world</a:t>
            </a:r>
          </a:p>
          <a:p>
            <a:pPr>
              <a:buFont typeface="Arial" pitchFamily="34" charset="0"/>
              <a:buChar char="•"/>
            </a:pPr>
            <a:r>
              <a:rPr lang="en-US" dirty="0" smtClean="0"/>
              <a:t> “Pay As You Go” model</a:t>
            </a:r>
            <a:endParaRPr lang="en-US" dirty="0"/>
          </a:p>
        </p:txBody>
      </p:sp>
      <p:sp useBgFill="1">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3"/>
          <p:cNvSpPr>
            <a:spLocks noGrp="1"/>
          </p:cNvSpPr>
          <p:nvPr>
            <p:ph type="title"/>
          </p:nvPr>
        </p:nvSpPr>
        <p:spPr>
          <a:xfrm>
            <a:off x="952464" y="500042"/>
            <a:ext cx="10515600" cy="1325563"/>
          </a:xfrm>
        </p:spPr>
        <p:txBody>
          <a:bodyPr/>
          <a:lstStyle/>
          <a:p>
            <a:pPr algn="ctr"/>
            <a:r>
              <a:rPr lang="en-US" dirty="0" smtClean="0">
                <a:latin typeface="Calibri Light" pitchFamily="34" charset="0"/>
                <a:cs typeface="Calibri Light" pitchFamily="34" charset="0"/>
              </a:rPr>
              <a:t>Result Analysis</a:t>
            </a:r>
            <a:endParaRPr lang="en-US" dirty="0">
              <a:latin typeface="Calibri Light" pitchFamily="34" charset="0"/>
              <a:cs typeface="Calibri Light" pitchFamily="34" charset="0"/>
            </a:endParaRPr>
          </a:p>
        </p:txBody>
      </p:sp>
      <p:sp>
        <p:nvSpPr>
          <p:cNvPr id="16" name="TextBox 15"/>
          <p:cNvSpPr txBox="1"/>
          <p:nvPr/>
        </p:nvSpPr>
        <p:spPr>
          <a:xfrm>
            <a:off x="595274" y="2000240"/>
            <a:ext cx="9715568" cy="461665"/>
          </a:xfrm>
          <a:prstGeom prst="rect">
            <a:avLst/>
          </a:prstGeom>
          <a:noFill/>
        </p:spPr>
        <p:txBody>
          <a:bodyPr wrap="square" rtlCol="0">
            <a:spAutoFit/>
          </a:bodyPr>
          <a:lstStyle/>
          <a:p>
            <a:r>
              <a:rPr lang="en-US" sz="2400" dirty="0" smtClean="0"/>
              <a:t> </a:t>
            </a:r>
            <a:endParaRPr lang="en-US" sz="2400" dirty="0" smtClean="0">
              <a:latin typeface="Bahnschrift SemiLight" pitchFamily="34" charset="0"/>
            </a:endParaRPr>
          </a:p>
        </p:txBody>
      </p:sp>
      <p:pic>
        <p:nvPicPr>
          <p:cNvPr id="1026" name="Picture 2" descr="C:\Users\52pun\Desktop\Repos\Stock_Price_Prediction\plots\sbi_prediction.png"/>
          <p:cNvPicPr>
            <a:picLocks noChangeAspect="1" noChangeArrowheads="1"/>
          </p:cNvPicPr>
          <p:nvPr/>
        </p:nvPicPr>
        <p:blipFill>
          <a:blip r:embed="rId2"/>
          <a:srcRect/>
          <a:stretch>
            <a:fillRect/>
          </a:stretch>
        </p:blipFill>
        <p:spPr bwMode="auto">
          <a:xfrm>
            <a:off x="2095472" y="2643182"/>
            <a:ext cx="8143932" cy="3389348"/>
          </a:xfrm>
          <a:prstGeom prst="rect">
            <a:avLst/>
          </a:prstGeom>
          <a:noFill/>
        </p:spPr>
      </p:pic>
      <p:sp>
        <p:nvSpPr>
          <p:cNvPr id="9" name="TextBox 8"/>
          <p:cNvSpPr txBox="1"/>
          <p:nvPr/>
        </p:nvSpPr>
        <p:spPr>
          <a:xfrm>
            <a:off x="809588" y="2071678"/>
            <a:ext cx="4000528" cy="369332"/>
          </a:xfrm>
          <a:prstGeom prst="rect">
            <a:avLst/>
          </a:prstGeom>
          <a:noFill/>
        </p:spPr>
        <p:txBody>
          <a:bodyPr wrap="square" rtlCol="0">
            <a:spAutoFit/>
          </a:bodyPr>
          <a:lstStyle/>
          <a:p>
            <a:r>
              <a:rPr lang="en-IN" dirty="0" smtClean="0"/>
              <a:t>Analyzing the results for SBI stock:</a:t>
            </a:r>
            <a:endParaRPr lang="en-US" dirty="0"/>
          </a:p>
        </p:txBody>
      </p:sp>
      <p:sp>
        <p:nvSpPr>
          <p:cNvPr id="10" name="TextBox 9"/>
          <p:cNvSpPr txBox="1"/>
          <p:nvPr/>
        </p:nvSpPr>
        <p:spPr>
          <a:xfrm>
            <a:off x="4595802" y="6072206"/>
            <a:ext cx="3429024" cy="307777"/>
          </a:xfrm>
          <a:prstGeom prst="rect">
            <a:avLst/>
          </a:prstGeom>
          <a:noFill/>
        </p:spPr>
        <p:txBody>
          <a:bodyPr wrap="square" rtlCol="0">
            <a:spAutoFit/>
          </a:bodyPr>
          <a:lstStyle/>
          <a:p>
            <a:r>
              <a:rPr lang="en-IN" sz="1400" dirty="0" smtClean="0"/>
              <a:t>Fig. Past data and Predicted data</a:t>
            </a:r>
            <a:endParaRPr lang="en-US" sz="1400"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45379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8AF5748-FED8-45BA-8631-26D1D10F3246}"/>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a:p>
        </p:txBody>
      </p:sp>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452398" y="1142984"/>
            <a:ext cx="3143272" cy="2928958"/>
          </a:xfrm>
        </p:spPr>
        <p:txBody>
          <a:bodyPr vert="horz" lIns="91440" tIns="45720" rIns="91440" bIns="45720" rtlCol="0" anchor="b">
            <a:normAutofit/>
          </a:bodyPr>
          <a:lstStyle/>
          <a:p>
            <a:r>
              <a:rPr lang="en-US" sz="4800" kern="1200" dirty="0" smtClean="0">
                <a:solidFill>
                  <a:schemeClr val="tx1"/>
                </a:solidFill>
                <a:latin typeface="+mj-lt"/>
                <a:ea typeface="+mj-ea"/>
                <a:cs typeface="+mj-cs"/>
              </a:rPr>
              <a:t>Forecasting prices</a:t>
            </a:r>
            <a:endParaRPr lang="en-US" sz="4800" kern="1200" dirty="0">
              <a:solidFill>
                <a:schemeClr val="tx1"/>
              </a:solidFill>
              <a:latin typeface="+mj-lt"/>
              <a:ea typeface="+mj-ea"/>
              <a:cs typeface="+mj-cs"/>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50" name="Picture 2" descr="C:\Users\52pun\Desktop\Repos\Stock_Price_Prediction\plots\sbi_30day_plot.png"/>
          <p:cNvPicPr>
            <a:picLocks noChangeAspect="1" noChangeArrowheads="1"/>
          </p:cNvPicPr>
          <p:nvPr/>
        </p:nvPicPr>
        <p:blipFill>
          <a:blip r:embed="rId2"/>
          <a:srcRect/>
          <a:stretch>
            <a:fillRect/>
          </a:stretch>
        </p:blipFill>
        <p:spPr bwMode="auto">
          <a:xfrm>
            <a:off x="3696004" y="1142984"/>
            <a:ext cx="8180856" cy="3714776"/>
          </a:xfrm>
          <a:prstGeom prst="rect">
            <a:avLst/>
          </a:prstGeom>
          <a:noFill/>
        </p:spPr>
      </p:pic>
      <p:pic>
        <p:nvPicPr>
          <p:cNvPr id="2051" name="Picture 3" descr="C:\Users\52pun\Desktop\Repos\Stock_Price_Prediction\plots\sbi_30day_zoom_plot.png"/>
          <p:cNvPicPr>
            <a:picLocks noChangeAspect="1" noChangeArrowheads="1"/>
          </p:cNvPicPr>
          <p:nvPr/>
        </p:nvPicPr>
        <p:blipFill>
          <a:blip r:embed="rId3"/>
          <a:srcRect/>
          <a:stretch>
            <a:fillRect/>
          </a:stretch>
        </p:blipFill>
        <p:spPr bwMode="auto">
          <a:xfrm>
            <a:off x="3809984" y="1214422"/>
            <a:ext cx="7980962" cy="3500462"/>
          </a:xfrm>
          <a:prstGeom prst="rect">
            <a:avLst/>
          </a:prstGeom>
          <a:noFill/>
        </p:spPr>
      </p:pic>
      <p:sp>
        <p:nvSpPr>
          <p:cNvPr id="13" name="TextBox 12"/>
          <p:cNvSpPr txBox="1"/>
          <p:nvPr/>
        </p:nvSpPr>
        <p:spPr>
          <a:xfrm>
            <a:off x="6453190" y="5072074"/>
            <a:ext cx="3571900" cy="307777"/>
          </a:xfrm>
          <a:prstGeom prst="rect">
            <a:avLst/>
          </a:prstGeom>
          <a:noFill/>
        </p:spPr>
        <p:txBody>
          <a:bodyPr wrap="square" rtlCol="0">
            <a:spAutoFit/>
          </a:bodyPr>
          <a:lstStyle/>
          <a:p>
            <a:pPr algn="ctr"/>
            <a:r>
              <a:rPr lang="en-IN" sz="1400" dirty="0" smtClean="0">
                <a:latin typeface="+mj-lt"/>
              </a:rPr>
              <a:t>Fig. </a:t>
            </a:r>
            <a:r>
              <a:rPr lang="en-IN" sz="1400" dirty="0" smtClean="0">
                <a:latin typeface="+mj-lt"/>
              </a:rPr>
              <a:t>Forecasted </a:t>
            </a:r>
            <a:r>
              <a:rPr lang="en-IN" sz="1400" dirty="0" smtClean="0">
                <a:latin typeface="+mj-lt"/>
              </a:rPr>
              <a:t>price curve</a:t>
            </a:r>
            <a:endParaRPr lang="en-US" sz="1400" dirty="0">
              <a:latin typeface="+mj-lt"/>
            </a:endParaRPr>
          </a:p>
        </p:txBody>
      </p:sp>
      <p:sp>
        <p:nvSpPr>
          <p:cNvPr id="15" name="TextBox 14"/>
          <p:cNvSpPr txBox="1"/>
          <p:nvPr/>
        </p:nvSpPr>
        <p:spPr>
          <a:xfrm>
            <a:off x="6381752" y="5286388"/>
            <a:ext cx="3571900" cy="307777"/>
          </a:xfrm>
          <a:prstGeom prst="rect">
            <a:avLst/>
          </a:prstGeom>
          <a:noFill/>
        </p:spPr>
        <p:txBody>
          <a:bodyPr wrap="square" rtlCol="0">
            <a:spAutoFit/>
          </a:bodyPr>
          <a:lstStyle/>
          <a:p>
            <a:pPr algn="ctr"/>
            <a:r>
              <a:rPr lang="en-IN" sz="1400" dirty="0" smtClean="0">
                <a:latin typeface="+mj-lt"/>
              </a:rPr>
              <a:t>Fig. </a:t>
            </a:r>
            <a:r>
              <a:rPr lang="en-IN" sz="1400" dirty="0" smtClean="0">
                <a:latin typeface="+mj-lt"/>
              </a:rPr>
              <a:t>Forecasted </a:t>
            </a:r>
            <a:r>
              <a:rPr lang="en-IN" sz="1400" dirty="0" smtClean="0">
                <a:latin typeface="+mj-lt"/>
              </a:rPr>
              <a:t>price curve – zoomed view</a:t>
            </a:r>
            <a:endParaRPr lang="en-US" sz="1400" dirty="0">
              <a:latin typeface="+mj-lt"/>
            </a:endParaRPr>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2050"/>
                                        </p:tgtEl>
                                        <p:attrNameLst>
                                          <p:attrName>ppt_x</p:attrName>
                                        </p:attrNameLst>
                                      </p:cBhvr>
                                      <p:tavLst>
                                        <p:tav tm="0">
                                          <p:val>
                                            <p:strVal val="ppt_x"/>
                                          </p:val>
                                        </p:tav>
                                        <p:tav tm="100000">
                                          <p:val>
                                            <p:strVal val="ppt_x"/>
                                          </p:val>
                                        </p:tav>
                                      </p:tavLst>
                                    </p:anim>
                                    <p:anim calcmode="lin" valueType="num">
                                      <p:cBhvr additive="base">
                                        <p:cTn id="17" dur="500"/>
                                        <p:tgtEl>
                                          <p:spTgt spid="2050"/>
                                        </p:tgtEl>
                                        <p:attrNameLst>
                                          <p:attrName>ppt_y</p:attrName>
                                        </p:attrNameLst>
                                      </p:cBhvr>
                                      <p:tavLst>
                                        <p:tav tm="0">
                                          <p:val>
                                            <p:strVal val="ppt_y"/>
                                          </p:val>
                                        </p:tav>
                                        <p:tav tm="100000">
                                          <p:val>
                                            <p:strVal val="1+ppt_h/2"/>
                                          </p:val>
                                        </p:tav>
                                      </p:tavLst>
                                    </p:anim>
                                    <p:set>
                                      <p:cBhvr>
                                        <p:cTn id="18" dur="1" fill="hold">
                                          <p:stCondLst>
                                            <p:cond delay="499"/>
                                          </p:stCondLst>
                                        </p:cTn>
                                        <p:tgtEl>
                                          <p:spTgt spid="2050"/>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3"/>
                                        </p:tgtEl>
                                        <p:attrNameLst>
                                          <p:attrName>ppt_x</p:attrName>
                                        </p:attrNameLst>
                                      </p:cBhvr>
                                      <p:tavLst>
                                        <p:tav tm="0">
                                          <p:val>
                                            <p:strVal val="ppt_x"/>
                                          </p:val>
                                        </p:tav>
                                        <p:tav tm="100000">
                                          <p:val>
                                            <p:strVal val="ppt_x"/>
                                          </p:val>
                                        </p:tav>
                                      </p:tavLst>
                                    </p:anim>
                                    <p:anim calcmode="lin" valueType="num">
                                      <p:cBhvr additive="base">
                                        <p:cTn id="21" dur="500"/>
                                        <p:tgtEl>
                                          <p:spTgt spid="13"/>
                                        </p:tgtEl>
                                        <p:attrNameLst>
                                          <p:attrName>ppt_y</p:attrName>
                                        </p:attrNameLst>
                                      </p:cBhvr>
                                      <p:tavLst>
                                        <p:tav tm="0">
                                          <p:val>
                                            <p:strVal val="ppt_y"/>
                                          </p:val>
                                        </p:tav>
                                        <p:tav tm="100000">
                                          <p:val>
                                            <p:strVal val="1+ppt_h/2"/>
                                          </p:val>
                                        </p:tav>
                                      </p:tavLst>
                                    </p:anim>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anim calcmode="lin" valueType="num">
                                      <p:cBhvr additive="base">
                                        <p:cTn id="27" dur="500" fill="hold"/>
                                        <p:tgtEl>
                                          <p:spTgt spid="2051"/>
                                        </p:tgtEl>
                                        <p:attrNameLst>
                                          <p:attrName>ppt_x</p:attrName>
                                        </p:attrNameLst>
                                      </p:cBhvr>
                                      <p:tavLst>
                                        <p:tav tm="0">
                                          <p:val>
                                            <p:strVal val="1+#ppt_w/2"/>
                                          </p:val>
                                        </p:tav>
                                        <p:tav tm="100000">
                                          <p:val>
                                            <p:strVal val="#ppt_x"/>
                                          </p:val>
                                        </p:tav>
                                      </p:tavLst>
                                    </p:anim>
                                    <p:anim calcmode="lin" valueType="num">
                                      <p:cBhvr additive="base">
                                        <p:cTn id="28" dur="500" fill="hold"/>
                                        <p:tgtEl>
                                          <p:spTgt spid="205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8263A24-0C1F-4677-B43C-4AE14E276B27}"/>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US" dirty="0" smtClean="0"/>
              <a:t> What is Cloud Computing?</a:t>
            </a:r>
          </a:p>
          <a:p>
            <a:pPr>
              <a:buFont typeface="Arial" pitchFamily="34" charset="0"/>
              <a:buChar char="•"/>
            </a:pPr>
            <a:r>
              <a:rPr lang="en-US" dirty="0" smtClean="0"/>
              <a:t> On</a:t>
            </a:r>
            <a:endParaRPr lang="en-US" dirty="0"/>
          </a:p>
        </p:txBody>
      </p:sp>
      <p:sp useBgFill="1">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3"/>
          <p:cNvSpPr>
            <a:spLocks noGrp="1"/>
          </p:cNvSpPr>
          <p:nvPr>
            <p:ph type="title"/>
          </p:nvPr>
        </p:nvSpPr>
        <p:spPr>
          <a:xfrm>
            <a:off x="952464" y="500042"/>
            <a:ext cx="10515600" cy="1325563"/>
          </a:xfrm>
        </p:spPr>
        <p:txBody>
          <a:bodyPr/>
          <a:lstStyle/>
          <a:p>
            <a:pPr algn="ctr"/>
            <a:r>
              <a:rPr lang="en-US" dirty="0" smtClean="0"/>
              <a:t>Conclusion</a:t>
            </a:r>
            <a:endParaRPr lang="en-US" dirty="0">
              <a:latin typeface="Bahnschrift SemiLight" pitchFamily="34" charset="0"/>
            </a:endParaRPr>
          </a:p>
        </p:txBody>
      </p:sp>
      <p:sp>
        <p:nvSpPr>
          <p:cNvPr id="11" name="TextBox 10"/>
          <p:cNvSpPr txBox="1"/>
          <p:nvPr/>
        </p:nvSpPr>
        <p:spPr>
          <a:xfrm>
            <a:off x="452398" y="2428868"/>
            <a:ext cx="11287204" cy="3373359"/>
          </a:xfrm>
          <a:prstGeom prst="rect">
            <a:avLst/>
          </a:prstGeom>
          <a:noFill/>
        </p:spPr>
        <p:txBody>
          <a:bodyPr wrap="square" rtlCol="0">
            <a:spAutoFit/>
          </a:bodyPr>
          <a:lstStyle/>
          <a:p>
            <a:pPr>
              <a:lnSpc>
                <a:spcPct val="150000"/>
              </a:lnSpc>
              <a:buFont typeface="Arial" pitchFamily="34" charset="0"/>
              <a:buChar char="•"/>
            </a:pPr>
            <a:r>
              <a:rPr lang="en-US" dirty="0" smtClean="0"/>
              <a:t>  After completing the project we received quite impressive results of the forecasted price as it showed familiar trend        of actual stock market but the backlash was it wasn’t precise enough to make practical decisions out of it. </a:t>
            </a:r>
          </a:p>
          <a:p>
            <a:pPr>
              <a:lnSpc>
                <a:spcPct val="150000"/>
              </a:lnSpc>
            </a:pPr>
            <a:endParaRPr lang="en-US" dirty="0" smtClean="0"/>
          </a:p>
          <a:p>
            <a:pPr>
              <a:lnSpc>
                <a:spcPct val="150000"/>
              </a:lnSpc>
              <a:buFont typeface="Arial" pitchFamily="34" charset="0"/>
              <a:buChar char="•"/>
            </a:pPr>
            <a:r>
              <a:rPr lang="en-US" dirty="0" smtClean="0"/>
              <a:t> But on the positive side, with only time series data as our factor we were successful to scrap some information for future prices of stocks which was very impressive at this stage. </a:t>
            </a:r>
          </a:p>
          <a:p>
            <a:pPr>
              <a:lnSpc>
                <a:spcPct val="150000"/>
              </a:lnSpc>
            </a:pPr>
            <a:endParaRPr lang="en-US" dirty="0" smtClean="0"/>
          </a:p>
          <a:p>
            <a:pPr>
              <a:lnSpc>
                <a:spcPct val="150000"/>
              </a:lnSpc>
              <a:buFont typeface="Arial" pitchFamily="34" charset="0"/>
              <a:buChar char="•"/>
            </a:pPr>
            <a:r>
              <a:rPr lang="en-US" dirty="0" smtClean="0"/>
              <a:t> Moreover, by completing this project we got many insights from the field of Artificial Intelligence, Stock Market etc. We came to know about many python libraries which were alien to us </a:t>
            </a:r>
            <a:r>
              <a:rPr lang="en-US" dirty="0" err="1" smtClean="0"/>
              <a:t>eg</a:t>
            </a:r>
            <a:r>
              <a:rPr lang="en-US" dirty="0" smtClean="0"/>
              <a:t>., </a:t>
            </a:r>
            <a:r>
              <a:rPr lang="en-US" dirty="0" err="1" smtClean="0"/>
              <a:t>plotly</a:t>
            </a:r>
            <a:r>
              <a:rPr lang="en-US" dirty="0" smtClean="0"/>
              <a:t> and </a:t>
            </a:r>
            <a:r>
              <a:rPr lang="en-US" dirty="0" err="1" smtClean="0"/>
              <a:t>streamlit</a:t>
            </a:r>
            <a:r>
              <a:rPr lang="en-US" dirty="0" smtClean="0"/>
              <a:t>.</a:t>
            </a:r>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4537911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BBAE3871-650E-47BB-B298-96B025249BB2}"/>
              </a:ext>
            </a:extLst>
          </p:cNvPr>
          <p:cNvSpPr>
            <a:spLocks noGrp="1"/>
          </p:cNvSpPr>
          <p:nvPr>
            <p:ph type="title"/>
          </p:nvPr>
        </p:nvSpPr>
        <p:spPr>
          <a:xfrm>
            <a:off x="868680" y="405575"/>
            <a:ext cx="10656608" cy="1371600"/>
          </a:xfrm>
        </p:spPr>
        <p:txBody>
          <a:bodyPr vert="horz" lIns="91440" tIns="45720" rIns="91440" bIns="45720" rtlCol="0" anchor="ctr">
            <a:normAutofit/>
          </a:bodyPr>
          <a:lstStyle/>
          <a:p>
            <a:pPr>
              <a:spcAft>
                <a:spcPts val="600"/>
              </a:spcAft>
            </a:pPr>
            <a:r>
              <a:rPr lang="en-US" sz="3600" dirty="0" smtClean="0"/>
              <a:t>Future scope of the work</a:t>
            </a:r>
            <a:endParaRPr lang="en-US" sz="3600" dirty="0"/>
          </a:p>
        </p:txBody>
      </p:sp>
      <p:sp>
        <p:nvSpPr>
          <p:cNvPr id="61" name="Rectangle 5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595274" y="2500306"/>
            <a:ext cx="11072890" cy="2169825"/>
          </a:xfrm>
          <a:prstGeom prst="rect">
            <a:avLst/>
          </a:prstGeom>
          <a:noFill/>
        </p:spPr>
        <p:txBody>
          <a:bodyPr wrap="square" rtlCol="0">
            <a:spAutoFit/>
          </a:bodyPr>
          <a:lstStyle/>
          <a:p>
            <a:pPr>
              <a:lnSpc>
                <a:spcPct val="150000"/>
              </a:lnSpc>
            </a:pPr>
            <a:r>
              <a:rPr lang="en-US" dirty="0" smtClean="0"/>
              <a:t>Predicting the stock market is a </a:t>
            </a:r>
            <a:r>
              <a:rPr lang="en-US" dirty="0" smtClean="0"/>
              <a:t>tough </a:t>
            </a:r>
            <a:r>
              <a:rPr lang="en-US" dirty="0" smtClean="0"/>
              <a:t>job to do and we made our utmost effort to do so by time series analysis of past stock prices. But we also realized that only time series data analysis won’t be enough for predicting the stock market, so, the plan is to take this project a level up by integrating NLP (Natural Language Processing ) algorithms for getting the sentiments out from the market news, twitter trends etc related to the stocks and integrating it into this project and making it more capable to predict precise trends/prices of the stocks.</a:t>
            </a:r>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19791423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477981" y="1122363"/>
            <a:ext cx="4023360" cy="2020885"/>
          </a:xfrm>
        </p:spPr>
        <p:txBody>
          <a:bodyPr vert="horz" lIns="91440" tIns="45720" rIns="91440" bIns="45720" rtlCol="0" anchor="b">
            <a:normAutofit/>
          </a:bodyPr>
          <a:lstStyle/>
          <a:p>
            <a:pPr algn="l"/>
            <a:r>
              <a:rPr lang="en-US" sz="4000" dirty="0" smtClean="0">
                <a:latin typeface="Calibri Light" pitchFamily="34" charset="0"/>
                <a:cs typeface="Calibri Light" pitchFamily="34" charset="0"/>
              </a:rPr>
              <a:t>References</a:t>
            </a:r>
            <a:endParaRPr lang="en-US" sz="4000" kern="1200" dirty="0">
              <a:solidFill>
                <a:schemeClr val="tx1"/>
              </a:solidFill>
              <a:latin typeface="Calibri Light" pitchFamily="34" charset="0"/>
              <a:cs typeface="Calibri Light" pitchFamily="34" charset="0"/>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3452794" y="1214422"/>
            <a:ext cx="8286808" cy="4524315"/>
          </a:xfrm>
          <a:prstGeom prst="rect">
            <a:avLst/>
          </a:prstGeom>
          <a:noFill/>
        </p:spPr>
        <p:txBody>
          <a:bodyPr wrap="square" rtlCol="0">
            <a:spAutoFit/>
          </a:bodyPr>
          <a:lstStyle/>
          <a:p>
            <a:r>
              <a:rPr lang="en-US" dirty="0" smtClean="0"/>
              <a:t>Introduction</a:t>
            </a:r>
          </a:p>
          <a:p>
            <a:r>
              <a:rPr lang="en-US" u="sng" dirty="0" smtClean="0">
                <a:solidFill>
                  <a:srgbClr val="0000FF"/>
                </a:solidFill>
              </a:rPr>
              <a:t>https://www.ibm.com/cloud/learn/deep-learning </a:t>
            </a:r>
          </a:p>
          <a:p>
            <a:r>
              <a:rPr lang="en-US" dirty="0" smtClean="0"/>
              <a:t>Literature Review</a:t>
            </a:r>
          </a:p>
          <a:p>
            <a:r>
              <a:rPr lang="en-US" u="sng" dirty="0" smtClean="0">
                <a:solidFill>
                  <a:srgbClr val="0000FF"/>
                </a:solidFill>
              </a:rPr>
              <a:t>https://link.springer.com/article/10.1007/s13042-020-01096-5#Sec3 </a:t>
            </a:r>
          </a:p>
          <a:p>
            <a:r>
              <a:rPr lang="en-US" dirty="0" smtClean="0"/>
              <a:t>Theoretical discussions</a:t>
            </a:r>
          </a:p>
          <a:p>
            <a:r>
              <a:rPr lang="en-US" dirty="0" smtClean="0">
                <a:hlinkClick r:id="rId2"/>
              </a:rPr>
              <a:t>https://en.wikipedia.org/wiki/Deep_learning</a:t>
            </a:r>
            <a:endParaRPr lang="en-US" dirty="0" smtClean="0"/>
          </a:p>
          <a:p>
            <a:r>
              <a:rPr lang="en-US" dirty="0" smtClean="0"/>
              <a:t>LSTM </a:t>
            </a:r>
            <a:r>
              <a:rPr lang="en-US" dirty="0" smtClean="0"/>
              <a:t>architecture</a:t>
            </a:r>
          </a:p>
          <a:p>
            <a:r>
              <a:rPr lang="en-US" u="sng" dirty="0" smtClean="0">
                <a:solidFill>
                  <a:srgbClr val="0000FF"/>
                </a:solidFill>
              </a:rPr>
              <a:t>https://colah.github.io/posts/2015-08-Understanding-LSTMs/</a:t>
            </a:r>
            <a:endParaRPr lang="en-US" u="sng" dirty="0" smtClean="0">
              <a:solidFill>
                <a:srgbClr val="0000FF"/>
              </a:solidFill>
            </a:endParaRPr>
          </a:p>
          <a:p>
            <a:r>
              <a:rPr lang="en-US" dirty="0" smtClean="0"/>
              <a:t>Time </a:t>
            </a:r>
            <a:r>
              <a:rPr lang="en-US" dirty="0" smtClean="0"/>
              <a:t>series forecasting</a:t>
            </a:r>
          </a:p>
          <a:p>
            <a:r>
              <a:rPr lang="en-US" u="sng" dirty="0" smtClean="0">
                <a:solidFill>
                  <a:srgbClr val="0000FF"/>
                </a:solidFill>
              </a:rPr>
              <a:t>https://towardsdatascience.com/time-series-forecasting-with-recurrent-neural-networks-74674e289816</a:t>
            </a:r>
          </a:p>
          <a:p>
            <a:r>
              <a:rPr lang="en-US" dirty="0" smtClean="0"/>
              <a:t>Forecasting future prices</a:t>
            </a:r>
          </a:p>
          <a:p>
            <a:r>
              <a:rPr lang="en-US" u="sng" dirty="0" smtClean="0">
                <a:solidFill>
                  <a:srgbClr val="0000FF"/>
                </a:solidFill>
              </a:rPr>
              <a:t>https://www.youtube.com/watch?v=H6du_pfuznE </a:t>
            </a:r>
          </a:p>
          <a:p>
            <a:r>
              <a:rPr lang="en-US" dirty="0" smtClean="0"/>
              <a:t>Time series prediction using deep learning</a:t>
            </a:r>
          </a:p>
          <a:p>
            <a:r>
              <a:rPr lang="en-US" u="sng" dirty="0" smtClean="0">
                <a:solidFill>
                  <a:srgbClr val="0000FF"/>
                </a:solidFill>
              </a:rPr>
              <a:t>https://machinelearningmastery.com/time-series-prediction-with-deep-learning-in-python-with-keras/</a:t>
            </a:r>
            <a:endParaRPr lang="en-US" u="sng" dirty="0">
              <a:solidFill>
                <a:srgbClr val="0000FF"/>
              </a:solidFill>
            </a:endParaRPr>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D9E733D5-9237-4F40-B76B-7B27BD3870A6}"/>
              </a:ext>
            </a:extLst>
          </p:cNvPr>
          <p:cNvSpPr>
            <a:spLocks noGrp="1"/>
          </p:cNvSpPr>
          <p:nvPr>
            <p:ph type="title"/>
          </p:nvPr>
        </p:nvSpPr>
        <p:spPr>
          <a:xfrm>
            <a:off x="3238480" y="2428868"/>
            <a:ext cx="5094930" cy="1306505"/>
          </a:xfrm>
        </p:spPr>
        <p:txBody>
          <a:bodyPr vert="horz" lIns="91440" tIns="45720" rIns="91440" bIns="45720" rtlCol="0" anchor="b">
            <a:normAutofit/>
          </a:bodyPr>
          <a:lstStyle/>
          <a:p>
            <a:pPr algn="ctr"/>
            <a:r>
              <a:rPr lang="en-US" sz="4800" kern="1200" dirty="0" smtClean="0">
                <a:solidFill>
                  <a:schemeClr val="tx1"/>
                </a:solidFill>
                <a:latin typeface="+mj-lt"/>
                <a:ea typeface="+mj-ea"/>
                <a:cs typeface="+mj-cs"/>
              </a:rPr>
              <a:t>Thank You</a:t>
            </a:r>
            <a:endParaRPr lang="en-US" sz="4800" kern="1200" dirty="0">
              <a:solidFill>
                <a:schemeClr val="tx1"/>
              </a:solidFill>
              <a:latin typeface="+mj-lt"/>
              <a:ea typeface="+mj-ea"/>
              <a:cs typeface="+mj-cs"/>
            </a:endParaRPr>
          </a:p>
        </p:txBody>
      </p:sp>
    </p:spTree>
    <p:extLst>
      <p:ext uri="{BB962C8B-B14F-4D97-AF65-F5344CB8AC3E}">
        <p14: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xmlns="" val="23024853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3"/>
          <p:cNvSpPr>
            <a:spLocks noGrp="1"/>
          </p:cNvSpPr>
          <p:nvPr>
            <p:ph type="title"/>
          </p:nvPr>
        </p:nvSpPr>
        <p:spPr>
          <a:xfrm>
            <a:off x="952464" y="500042"/>
            <a:ext cx="10515600" cy="1325563"/>
          </a:xfrm>
        </p:spPr>
        <p:txBody>
          <a:bodyPr/>
          <a:lstStyle/>
          <a:p>
            <a:pPr algn="ctr"/>
            <a:r>
              <a:rPr lang="en-US" dirty="0" smtClean="0">
                <a:latin typeface="Calibri Light" pitchFamily="34" charset="0"/>
                <a:cs typeface="Calibri Light" pitchFamily="34" charset="0"/>
              </a:rPr>
              <a:t>Introduction to Stock Market</a:t>
            </a:r>
            <a:endParaRPr lang="en-US" dirty="0">
              <a:latin typeface="Calibri Light" pitchFamily="34" charset="0"/>
              <a:cs typeface="Calibri Light" pitchFamily="34" charset="0"/>
            </a:endParaRPr>
          </a:p>
        </p:txBody>
      </p:sp>
      <p:sp>
        <p:nvSpPr>
          <p:cNvPr id="16" name="TextBox 15"/>
          <p:cNvSpPr txBox="1"/>
          <p:nvPr/>
        </p:nvSpPr>
        <p:spPr>
          <a:xfrm>
            <a:off x="595274" y="2000240"/>
            <a:ext cx="9715568" cy="461665"/>
          </a:xfrm>
          <a:prstGeom prst="rect">
            <a:avLst/>
          </a:prstGeom>
          <a:noFill/>
        </p:spPr>
        <p:txBody>
          <a:bodyPr wrap="square" rtlCol="0">
            <a:spAutoFit/>
          </a:bodyPr>
          <a:lstStyle/>
          <a:p>
            <a:r>
              <a:rPr lang="en-US" sz="2400" dirty="0" smtClean="0"/>
              <a:t> </a:t>
            </a:r>
            <a:endParaRPr lang="en-US" sz="2400" dirty="0" smtClean="0">
              <a:latin typeface="Bahnschrift SemiLight" pitchFamily="34" charset="0"/>
            </a:endParaRPr>
          </a:p>
        </p:txBody>
      </p:sp>
      <p:sp>
        <p:nvSpPr>
          <p:cNvPr id="11" name="TextBox 10"/>
          <p:cNvSpPr txBox="1"/>
          <p:nvPr/>
        </p:nvSpPr>
        <p:spPr>
          <a:xfrm>
            <a:off x="595274" y="1928802"/>
            <a:ext cx="11001452" cy="4108817"/>
          </a:xfrm>
          <a:prstGeom prst="rect">
            <a:avLst/>
          </a:prstGeom>
          <a:noFill/>
        </p:spPr>
        <p:txBody>
          <a:bodyPr wrap="square" rtlCol="0">
            <a:spAutoFit/>
          </a:bodyPr>
          <a:lstStyle/>
          <a:p>
            <a:pPr>
              <a:lnSpc>
                <a:spcPct val="150000"/>
              </a:lnSpc>
            </a:pPr>
            <a:endParaRPr lang="en-US" dirty="0" smtClean="0"/>
          </a:p>
          <a:p>
            <a:pPr>
              <a:lnSpc>
                <a:spcPct val="150000"/>
              </a:lnSpc>
            </a:pPr>
            <a:endParaRPr lang="en-US" dirty="0" smtClean="0"/>
          </a:p>
          <a:p>
            <a:pPr>
              <a:lnSpc>
                <a:spcPct val="150000"/>
              </a:lnSpc>
            </a:pPr>
            <a:r>
              <a:rPr lang="en-US" dirty="0" smtClean="0"/>
              <a:t>WHAT </a:t>
            </a:r>
            <a:r>
              <a:rPr lang="en-US" dirty="0" smtClean="0"/>
              <a:t>IS A STOCK?</a:t>
            </a:r>
          </a:p>
          <a:p>
            <a:pPr>
              <a:lnSpc>
                <a:spcPct val="150000"/>
              </a:lnSpc>
              <a:buFont typeface="Arial" pitchFamily="34" charset="0"/>
              <a:buChar char="•"/>
            </a:pPr>
            <a:r>
              <a:rPr lang="en-US" dirty="0" smtClean="0"/>
              <a:t> A financial instrument that represents ownership in a company or corporation.</a:t>
            </a:r>
          </a:p>
          <a:p>
            <a:pPr>
              <a:lnSpc>
                <a:spcPct val="150000"/>
              </a:lnSpc>
            </a:pPr>
            <a:endParaRPr lang="en-US" dirty="0" smtClean="0"/>
          </a:p>
          <a:p>
            <a:pPr>
              <a:lnSpc>
                <a:spcPct val="150000"/>
              </a:lnSpc>
            </a:pPr>
            <a:r>
              <a:rPr lang="en-US" dirty="0" smtClean="0"/>
              <a:t>WHAT IS STOCK MARKET?</a:t>
            </a:r>
          </a:p>
          <a:p>
            <a:pPr>
              <a:lnSpc>
                <a:spcPct val="150000"/>
              </a:lnSpc>
              <a:buFont typeface="Arial" pitchFamily="34" charset="0"/>
              <a:buChar char="•"/>
            </a:pPr>
            <a:r>
              <a:rPr lang="en-US" dirty="0" smtClean="0"/>
              <a:t> A place where investors come together to buy </a:t>
            </a:r>
            <a:r>
              <a:rPr lang="en-US" dirty="0" smtClean="0"/>
              <a:t>and </a:t>
            </a:r>
            <a:r>
              <a:rPr lang="en-US" dirty="0" smtClean="0"/>
              <a:t>sell shares publicly.</a:t>
            </a:r>
          </a:p>
          <a:p>
            <a:pPr>
              <a:lnSpc>
                <a:spcPct val="150000"/>
              </a:lnSpc>
              <a:buFont typeface="Arial" pitchFamily="34" charset="0"/>
              <a:buChar char="•"/>
            </a:pPr>
            <a:r>
              <a:rPr lang="en-US" dirty="0" smtClean="0"/>
              <a:t> The price of a stock of one company is proportional to the performance of the company.</a:t>
            </a:r>
          </a:p>
          <a:p>
            <a:pPr>
              <a:lnSpc>
                <a:spcPct val="150000"/>
              </a:lnSpc>
              <a:buFont typeface="Arial" pitchFamily="34" charset="0"/>
              <a:buChar char="•"/>
            </a:pPr>
            <a:r>
              <a:rPr lang="en-US" dirty="0" smtClean="0"/>
              <a:t> On buying a share whose price increases in the future, you make profit.</a:t>
            </a:r>
          </a:p>
          <a:p>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453791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8AF5748-FED8-45BA-8631-26D1D10F3246}"/>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a:p>
        </p:txBody>
      </p:sp>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452398" y="1142984"/>
            <a:ext cx="3714776" cy="3786214"/>
          </a:xfrm>
        </p:spPr>
        <p:txBody>
          <a:bodyPr vert="horz" lIns="91440" tIns="45720" rIns="91440" bIns="45720" rtlCol="0" anchor="b">
            <a:normAutofit/>
          </a:bodyPr>
          <a:lstStyle/>
          <a:p>
            <a:r>
              <a:rPr lang="en-US" sz="4800" dirty="0" smtClean="0"/>
              <a:t>IMPORTANCE OF STOCK PRICE PREDICTION</a:t>
            </a:r>
            <a:endParaRPr lang="en-US" sz="4800" kern="1200" dirty="0">
              <a:solidFill>
                <a:schemeClr val="tx1"/>
              </a:solidFill>
              <a:ea typeface="+mj-ea"/>
              <a:cs typeface="+mj-cs"/>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5024430" y="1428736"/>
            <a:ext cx="6786610" cy="4524315"/>
          </a:xfrm>
          <a:prstGeom prst="rect">
            <a:avLst/>
          </a:prstGeom>
          <a:noFill/>
        </p:spPr>
        <p:txBody>
          <a:bodyPr wrap="square" rtlCol="0">
            <a:spAutoFit/>
          </a:bodyPr>
          <a:lstStyle/>
          <a:p>
            <a:pPr>
              <a:lnSpc>
                <a:spcPct val="150000"/>
              </a:lnSpc>
              <a:buFont typeface="Arial" pitchFamily="34" charset="0"/>
              <a:buChar char="•"/>
            </a:pPr>
            <a:r>
              <a:rPr lang="en-US" dirty="0" smtClean="0"/>
              <a:t> Prediction of stock price is difficult as it depends upon a lot of parameters such as momentum, volatility, news with regard to stock, company performance, sector performance etc. and thus takes a lot of time.</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Correct prediction of a stock price will allow us to know which companies to invest in to make significant profits.</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As all the prediction is done by an AI model, you just need to sit and relax.</a:t>
            </a:r>
          </a:p>
          <a:p>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8263A24-0C1F-4677-B43C-4AE14E276B27}"/>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US" dirty="0" smtClean="0"/>
              <a:t> What is Cloud Computing?</a:t>
            </a:r>
            <a:endParaRPr lang="en-US" dirty="0"/>
          </a:p>
        </p:txBody>
      </p:sp>
      <p:sp useBgFill="1">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3"/>
          <p:cNvSpPr>
            <a:spLocks noGrp="1"/>
          </p:cNvSpPr>
          <p:nvPr>
            <p:ph type="title"/>
          </p:nvPr>
        </p:nvSpPr>
        <p:spPr>
          <a:xfrm>
            <a:off x="952464" y="500042"/>
            <a:ext cx="10515600" cy="1325563"/>
          </a:xfrm>
        </p:spPr>
        <p:txBody>
          <a:bodyPr/>
          <a:lstStyle/>
          <a:p>
            <a:pPr algn="ctr"/>
            <a:r>
              <a:rPr lang="en-US" dirty="0" smtClean="0">
                <a:latin typeface="Calibri Light" pitchFamily="34" charset="0"/>
                <a:cs typeface="Calibri Light" pitchFamily="34" charset="0"/>
              </a:rPr>
              <a:t>Objectives</a:t>
            </a:r>
            <a:endParaRPr lang="en-US" dirty="0">
              <a:latin typeface="Calibri Light" pitchFamily="34" charset="0"/>
              <a:cs typeface="Calibri Light" pitchFamily="34" charset="0"/>
            </a:endParaRPr>
          </a:p>
        </p:txBody>
      </p:sp>
      <p:sp>
        <p:nvSpPr>
          <p:cNvPr id="16" name="TextBox 15"/>
          <p:cNvSpPr txBox="1"/>
          <p:nvPr/>
        </p:nvSpPr>
        <p:spPr>
          <a:xfrm>
            <a:off x="595274" y="2000240"/>
            <a:ext cx="9715568" cy="461665"/>
          </a:xfrm>
          <a:prstGeom prst="rect">
            <a:avLst/>
          </a:prstGeom>
          <a:noFill/>
        </p:spPr>
        <p:txBody>
          <a:bodyPr wrap="square" rtlCol="0">
            <a:spAutoFit/>
          </a:bodyPr>
          <a:lstStyle/>
          <a:p>
            <a:r>
              <a:rPr lang="en-US" sz="2400" dirty="0" smtClean="0"/>
              <a:t> </a:t>
            </a:r>
            <a:endParaRPr lang="en-US" sz="2400" dirty="0" smtClean="0">
              <a:latin typeface="Bahnschrift SemiLight" pitchFamily="34" charset="0"/>
            </a:endParaRPr>
          </a:p>
        </p:txBody>
      </p:sp>
      <p:sp>
        <p:nvSpPr>
          <p:cNvPr id="12" name="TextBox 11"/>
          <p:cNvSpPr txBox="1"/>
          <p:nvPr/>
        </p:nvSpPr>
        <p:spPr>
          <a:xfrm>
            <a:off x="595274" y="2214554"/>
            <a:ext cx="11001452" cy="3693319"/>
          </a:xfrm>
          <a:prstGeom prst="rect">
            <a:avLst/>
          </a:prstGeom>
          <a:noFill/>
        </p:spPr>
        <p:txBody>
          <a:bodyPr wrap="square" rtlCol="0">
            <a:spAutoFit/>
          </a:bodyPr>
          <a:lstStyle/>
          <a:p>
            <a:pPr>
              <a:lnSpc>
                <a:spcPct val="150000"/>
              </a:lnSpc>
              <a:buFont typeface="Arial" pitchFamily="34" charset="0"/>
              <a:buChar char="•"/>
            </a:pPr>
            <a:r>
              <a:rPr lang="en-US" dirty="0" smtClean="0"/>
              <a:t> To collect past data of a stock as it is found to be crucial to its present performance.</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To build an AI model that can take the past data on the performance of a stock and process it in order to predict the price accurately.</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Analyze the performance of our model by testing it with a new set of data.</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Make the model available for everyone to use by publishing it to the internet.</a:t>
            </a:r>
          </a:p>
          <a:p>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453791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8263A24-0C1F-4677-B43C-4AE14E276B27}"/>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US" dirty="0" smtClean="0"/>
              <a:t> What is Cloud Computing?</a:t>
            </a:r>
            <a:endParaRPr lang="en-US" dirty="0"/>
          </a:p>
        </p:txBody>
      </p:sp>
      <p:sp useBgFill="1">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3"/>
          <p:cNvSpPr>
            <a:spLocks noGrp="1"/>
          </p:cNvSpPr>
          <p:nvPr>
            <p:ph type="title"/>
          </p:nvPr>
        </p:nvSpPr>
        <p:spPr>
          <a:xfrm>
            <a:off x="952464" y="500042"/>
            <a:ext cx="10515600" cy="1325563"/>
          </a:xfrm>
        </p:spPr>
        <p:txBody>
          <a:bodyPr/>
          <a:lstStyle/>
          <a:p>
            <a:pPr algn="ctr"/>
            <a:r>
              <a:rPr lang="en-US" dirty="0" smtClean="0">
                <a:latin typeface="Calibri Light" pitchFamily="34" charset="0"/>
                <a:cs typeface="Calibri Light" pitchFamily="34" charset="0"/>
              </a:rPr>
              <a:t>Area of Work</a:t>
            </a:r>
            <a:endParaRPr lang="en-US" dirty="0">
              <a:latin typeface="Calibri Light" pitchFamily="34" charset="0"/>
              <a:cs typeface="Calibri Light" pitchFamily="34" charset="0"/>
            </a:endParaRPr>
          </a:p>
        </p:txBody>
      </p:sp>
      <p:sp>
        <p:nvSpPr>
          <p:cNvPr id="16" name="TextBox 15"/>
          <p:cNvSpPr txBox="1"/>
          <p:nvPr/>
        </p:nvSpPr>
        <p:spPr>
          <a:xfrm>
            <a:off x="595274" y="2000240"/>
            <a:ext cx="9715568" cy="461665"/>
          </a:xfrm>
          <a:prstGeom prst="rect">
            <a:avLst/>
          </a:prstGeom>
          <a:noFill/>
        </p:spPr>
        <p:txBody>
          <a:bodyPr wrap="square" rtlCol="0">
            <a:spAutoFit/>
          </a:bodyPr>
          <a:lstStyle/>
          <a:p>
            <a:r>
              <a:rPr lang="en-US" sz="2400" dirty="0" smtClean="0"/>
              <a:t> </a:t>
            </a:r>
            <a:endParaRPr lang="en-US" sz="2400" dirty="0" smtClean="0">
              <a:latin typeface="Bahnschrift SemiLight" pitchFamily="34" charset="0"/>
            </a:endParaRPr>
          </a:p>
        </p:txBody>
      </p:sp>
      <p:sp>
        <p:nvSpPr>
          <p:cNvPr id="12" name="TextBox 11"/>
          <p:cNvSpPr txBox="1"/>
          <p:nvPr/>
        </p:nvSpPr>
        <p:spPr>
          <a:xfrm>
            <a:off x="595274" y="2071678"/>
            <a:ext cx="11001452" cy="4524315"/>
          </a:xfrm>
          <a:prstGeom prst="rect">
            <a:avLst/>
          </a:prstGeom>
          <a:noFill/>
        </p:spPr>
        <p:txBody>
          <a:bodyPr wrap="square" rtlCol="0">
            <a:spAutoFit/>
          </a:bodyPr>
          <a:lstStyle/>
          <a:p>
            <a:pPr>
              <a:lnSpc>
                <a:spcPct val="150000"/>
              </a:lnSpc>
              <a:buFont typeface="Arial" pitchFamily="34" charset="0"/>
              <a:buChar char="•"/>
            </a:pPr>
            <a:r>
              <a:rPr lang="en-US" dirty="0" smtClean="0"/>
              <a:t> Artificial </a:t>
            </a:r>
            <a:r>
              <a:rPr lang="en-US" dirty="0" smtClean="0"/>
              <a:t>intelligence is an enormous field with a variety of sub-fields. Machine learning is one of them.</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Deep </a:t>
            </a:r>
            <a:r>
              <a:rPr lang="en-US" dirty="0" smtClean="0"/>
              <a:t>learning is one of the subset of machine learning and is the area of our work.</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Deep </a:t>
            </a:r>
            <a:r>
              <a:rPr lang="en-US" dirty="0" smtClean="0"/>
              <a:t>learning is implemented through Artificial Neural Networks (ANN).</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Recurrent </a:t>
            </a:r>
            <a:r>
              <a:rPr lang="en-US" dirty="0" smtClean="0"/>
              <a:t>Neural Networks (RNN) were the type of neural networks used.</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An </a:t>
            </a:r>
            <a:r>
              <a:rPr lang="en-US" dirty="0" smtClean="0"/>
              <a:t>evolved form of RNN known as Long Short Term Memory (LSTM) was used to build the model as standard RNN did not suffice.</a:t>
            </a:r>
          </a:p>
          <a:p>
            <a:endParaRPr lang="en-US" dirty="0"/>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453791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309522" y="1928802"/>
            <a:ext cx="3474879" cy="2735265"/>
          </a:xfrm>
        </p:spPr>
        <p:txBody>
          <a:bodyPr vert="horz" lIns="91440" tIns="45720" rIns="91440" bIns="45720" rtlCol="0" anchor="b">
            <a:normAutofit/>
          </a:bodyPr>
          <a:lstStyle/>
          <a:p>
            <a:pPr algn="l"/>
            <a:r>
              <a:rPr lang="en-US" sz="4000" dirty="0" smtClean="0">
                <a:latin typeface="Calibri Light" pitchFamily="34" charset="0"/>
                <a:cs typeface="Calibri Light" pitchFamily="34" charset="0"/>
              </a:rPr>
              <a:t>STANDARD </a:t>
            </a:r>
            <a:br>
              <a:rPr lang="en-US" sz="4000" dirty="0" smtClean="0">
                <a:latin typeface="Calibri Light" pitchFamily="34" charset="0"/>
                <a:cs typeface="Calibri Light" pitchFamily="34" charset="0"/>
              </a:rPr>
            </a:br>
            <a:r>
              <a:rPr lang="en-US" sz="4000" dirty="0" smtClean="0">
                <a:latin typeface="Calibri Light" pitchFamily="34" charset="0"/>
                <a:cs typeface="Calibri Light" pitchFamily="34" charset="0"/>
              </a:rPr>
              <a:t>RNN    </a:t>
            </a:r>
            <a:br>
              <a:rPr lang="en-US" sz="4000" dirty="0" smtClean="0">
                <a:latin typeface="Calibri Light" pitchFamily="34" charset="0"/>
                <a:cs typeface="Calibri Light" pitchFamily="34" charset="0"/>
              </a:rPr>
            </a:br>
            <a:r>
              <a:rPr lang="en-US" sz="4000" dirty="0" smtClean="0">
                <a:latin typeface="Calibri Light" pitchFamily="34" charset="0"/>
                <a:cs typeface="Calibri Light" pitchFamily="34" charset="0"/>
              </a:rPr>
              <a:t>VS </a:t>
            </a:r>
            <a:br>
              <a:rPr lang="en-US" sz="4000" dirty="0" smtClean="0">
                <a:latin typeface="Calibri Light" pitchFamily="34" charset="0"/>
                <a:cs typeface="Calibri Light" pitchFamily="34" charset="0"/>
              </a:rPr>
            </a:br>
            <a:r>
              <a:rPr lang="en-US" sz="4000" dirty="0" smtClean="0">
                <a:latin typeface="Calibri Light" pitchFamily="34" charset="0"/>
                <a:cs typeface="Calibri Light" pitchFamily="34" charset="0"/>
              </a:rPr>
              <a:t>LSTM</a:t>
            </a:r>
            <a:endParaRPr lang="en-US" sz="4000" kern="1200" dirty="0">
              <a:solidFill>
                <a:schemeClr val="tx1"/>
              </a:solidFill>
              <a:latin typeface="Calibri Light" pitchFamily="34" charset="0"/>
              <a:cs typeface="Calibri Light" pitchFamily="34" charset="0"/>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3309918" y="1071546"/>
            <a:ext cx="8286808" cy="4939814"/>
          </a:xfrm>
          <a:prstGeom prst="rect">
            <a:avLst/>
          </a:prstGeom>
          <a:noFill/>
        </p:spPr>
        <p:txBody>
          <a:bodyPr wrap="square" rtlCol="0">
            <a:spAutoFit/>
          </a:bodyPr>
          <a:lstStyle/>
          <a:p>
            <a:pPr>
              <a:lnSpc>
                <a:spcPct val="150000"/>
              </a:lnSpc>
              <a:buFont typeface="Arial" pitchFamily="34" charset="0"/>
              <a:buChar char="•"/>
            </a:pPr>
            <a:r>
              <a:rPr lang="en-US" dirty="0" smtClean="0"/>
              <a:t> Standard </a:t>
            </a:r>
            <a:r>
              <a:rPr lang="en-US" dirty="0" smtClean="0"/>
              <a:t>RNNs </a:t>
            </a:r>
            <a:r>
              <a:rPr lang="en-US" dirty="0" smtClean="0"/>
              <a:t>are preferred when we work with sequential data. </a:t>
            </a:r>
            <a:r>
              <a:rPr lang="en-US" dirty="0" smtClean="0"/>
              <a:t>RNNs </a:t>
            </a:r>
            <a:r>
              <a:rPr lang="en-US" dirty="0" smtClean="0"/>
              <a:t>use the previous information in the sequence to predict the current output.</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a:t>
            </a:r>
            <a:r>
              <a:rPr lang="en-US" dirty="0" smtClean="0"/>
              <a:t>RNNs </a:t>
            </a:r>
            <a:r>
              <a:rPr lang="en-US" dirty="0" smtClean="0"/>
              <a:t>face short-term memory problem which means that they cannot remember large amount of previous inputs.</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Our project required a model that could remember past five years of data related to a stock.</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 </a:t>
            </a:r>
            <a:r>
              <a:rPr lang="en-US" dirty="0" smtClean="0"/>
              <a:t>LSTMs </a:t>
            </a:r>
            <a:r>
              <a:rPr lang="en-US" dirty="0" smtClean="0"/>
              <a:t>solved the problem as they are very efficient in remembering plenty of past data through the use of gates.</a:t>
            </a:r>
          </a:p>
          <a:p>
            <a:endParaRPr lang="en-US" u="sng" dirty="0">
              <a:solidFill>
                <a:srgbClr val="0000FF"/>
              </a:solidFill>
            </a:endParaRPr>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309522" y="1142984"/>
            <a:ext cx="3474879" cy="2735265"/>
          </a:xfrm>
        </p:spPr>
        <p:txBody>
          <a:bodyPr vert="horz" lIns="91440" tIns="45720" rIns="91440" bIns="45720" rtlCol="0" anchor="b">
            <a:normAutofit/>
          </a:bodyPr>
          <a:lstStyle/>
          <a:p>
            <a:pPr algn="l"/>
            <a:r>
              <a:rPr lang="en-US" sz="4000" dirty="0" smtClean="0">
                <a:latin typeface="Calibri Light" pitchFamily="34" charset="0"/>
                <a:cs typeface="Calibri Light" pitchFamily="34" charset="0"/>
              </a:rPr>
              <a:t>LSTM Architecture</a:t>
            </a:r>
            <a:endParaRPr lang="en-US" sz="4000" kern="1200" dirty="0">
              <a:solidFill>
                <a:schemeClr val="tx1"/>
              </a:solidFill>
              <a:latin typeface="Calibri Light" pitchFamily="34" charset="0"/>
              <a:cs typeface="Calibri Light" pitchFamily="34" charset="0"/>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2" descr="C:\Users\mrinab17\Documents\cloud\LSTM3-chain.png"/>
          <p:cNvPicPr>
            <a:picLocks noGrp="1" noChangeAspect="1" noChangeArrowheads="1"/>
          </p:cNvPicPr>
          <p:nvPr>
            <p:ph idx="1"/>
          </p:nvPr>
        </p:nvPicPr>
        <p:blipFill>
          <a:blip r:embed="rId2" cstate="print"/>
          <a:srcRect/>
          <a:stretch>
            <a:fillRect/>
          </a:stretch>
        </p:blipFill>
        <p:spPr bwMode="auto">
          <a:xfrm>
            <a:off x="4738678" y="1857364"/>
            <a:ext cx="6248400" cy="2347697"/>
          </a:xfrm>
          <a:prstGeom prst="rect">
            <a:avLst/>
          </a:prstGeom>
          <a:ln>
            <a:noFill/>
          </a:ln>
          <a:effectLst>
            <a:outerShdw blurRad="190500" algn="tl" rotWithShape="0">
              <a:srgbClr val="000000">
                <a:alpha val="70000"/>
              </a:srgbClr>
            </a:outerShdw>
          </a:effectLst>
        </p:spPr>
      </p:pic>
      <p:pic>
        <p:nvPicPr>
          <p:cNvPr id="1026" name="Picture 2" descr="C:\Users\52pun\Desktop\Repos\Stock_Price_Prediction\Images\lstm_cell_state.png"/>
          <p:cNvPicPr>
            <a:picLocks noChangeAspect="1" noChangeArrowheads="1"/>
          </p:cNvPicPr>
          <p:nvPr/>
        </p:nvPicPr>
        <p:blipFill>
          <a:blip r:embed="rId3"/>
          <a:srcRect/>
          <a:stretch>
            <a:fillRect/>
          </a:stretch>
        </p:blipFill>
        <p:spPr bwMode="auto">
          <a:xfrm>
            <a:off x="4095736" y="1928802"/>
            <a:ext cx="7068880" cy="2182898"/>
          </a:xfrm>
          <a:prstGeom prst="rect">
            <a:avLst/>
          </a:prstGeom>
          <a:noFill/>
        </p:spPr>
      </p:pic>
      <p:sp>
        <p:nvSpPr>
          <p:cNvPr id="8" name="TextBox 7"/>
          <p:cNvSpPr txBox="1"/>
          <p:nvPr/>
        </p:nvSpPr>
        <p:spPr>
          <a:xfrm>
            <a:off x="6667504" y="4500570"/>
            <a:ext cx="1785950" cy="369332"/>
          </a:xfrm>
          <a:prstGeom prst="rect">
            <a:avLst/>
          </a:prstGeom>
          <a:noFill/>
        </p:spPr>
        <p:txBody>
          <a:bodyPr wrap="square" rtlCol="0">
            <a:spAutoFit/>
          </a:bodyPr>
          <a:lstStyle/>
          <a:p>
            <a:r>
              <a:rPr lang="en-IN" dirty="0" smtClean="0"/>
              <a:t>LSTM cell state</a:t>
            </a:r>
            <a:endParaRPr lang="en-US" dirty="0"/>
          </a:p>
        </p:txBody>
      </p:sp>
      <p:sp>
        <p:nvSpPr>
          <p:cNvPr id="9" name="TextBox 8"/>
          <p:cNvSpPr txBox="1"/>
          <p:nvPr/>
        </p:nvSpPr>
        <p:spPr>
          <a:xfrm>
            <a:off x="3952860" y="4572008"/>
            <a:ext cx="1785950" cy="369332"/>
          </a:xfrm>
          <a:prstGeom prst="rect">
            <a:avLst/>
          </a:prstGeom>
          <a:noFill/>
        </p:spPr>
        <p:txBody>
          <a:bodyPr wrap="square" rtlCol="0">
            <a:spAutoFit/>
          </a:bodyPr>
          <a:lstStyle/>
          <a:p>
            <a:r>
              <a:rPr lang="en-IN" dirty="0" smtClean="0"/>
              <a:t>Forget Gate</a:t>
            </a:r>
            <a:endParaRPr lang="en-US" dirty="0"/>
          </a:p>
        </p:txBody>
      </p:sp>
      <p:sp>
        <p:nvSpPr>
          <p:cNvPr id="10" name="TextBox 9"/>
          <p:cNvSpPr txBox="1"/>
          <p:nvPr/>
        </p:nvSpPr>
        <p:spPr>
          <a:xfrm>
            <a:off x="6738942" y="4572008"/>
            <a:ext cx="1785950" cy="369332"/>
          </a:xfrm>
          <a:prstGeom prst="rect">
            <a:avLst/>
          </a:prstGeom>
          <a:noFill/>
        </p:spPr>
        <p:txBody>
          <a:bodyPr wrap="square" rtlCol="0">
            <a:spAutoFit/>
          </a:bodyPr>
          <a:lstStyle/>
          <a:p>
            <a:r>
              <a:rPr lang="en-IN" dirty="0" smtClean="0"/>
              <a:t>Input Gate</a:t>
            </a:r>
            <a:endParaRPr lang="en-US" dirty="0"/>
          </a:p>
        </p:txBody>
      </p:sp>
      <p:sp>
        <p:nvSpPr>
          <p:cNvPr id="11" name="TextBox 10"/>
          <p:cNvSpPr txBox="1"/>
          <p:nvPr/>
        </p:nvSpPr>
        <p:spPr>
          <a:xfrm>
            <a:off x="9453586" y="4500570"/>
            <a:ext cx="1785950" cy="369332"/>
          </a:xfrm>
          <a:prstGeom prst="rect">
            <a:avLst/>
          </a:prstGeom>
          <a:noFill/>
        </p:spPr>
        <p:txBody>
          <a:bodyPr wrap="square" rtlCol="0">
            <a:spAutoFit/>
          </a:bodyPr>
          <a:lstStyle/>
          <a:p>
            <a:r>
              <a:rPr lang="en-IN" dirty="0" smtClean="0"/>
              <a:t>Output Gate</a:t>
            </a:r>
            <a:endParaRPr lang="en-US" dirty="0"/>
          </a:p>
        </p:txBody>
      </p:sp>
      <p:pic>
        <p:nvPicPr>
          <p:cNvPr id="1030" name="Picture 6" descr="C:\Users\52pun\Desktop\Repos\Stock_Price_Prediction\Images\LSTM3-focus-forget.png"/>
          <p:cNvPicPr>
            <a:picLocks noChangeAspect="1" noChangeArrowheads="1"/>
          </p:cNvPicPr>
          <p:nvPr/>
        </p:nvPicPr>
        <p:blipFill>
          <a:blip r:embed="rId4"/>
          <a:srcRect/>
          <a:stretch>
            <a:fillRect/>
          </a:stretch>
        </p:blipFill>
        <p:spPr bwMode="auto">
          <a:xfrm>
            <a:off x="3238480" y="2214554"/>
            <a:ext cx="3000396" cy="1913842"/>
          </a:xfrm>
          <a:prstGeom prst="rect">
            <a:avLst/>
          </a:prstGeom>
          <a:noFill/>
        </p:spPr>
      </p:pic>
      <p:pic>
        <p:nvPicPr>
          <p:cNvPr id="1031" name="Picture 7" descr="C:\Users\52pun\Desktop\Repos\Stock_Price_Prediction\Images\LSTM3-focus-input.png"/>
          <p:cNvPicPr>
            <a:picLocks noChangeAspect="1" noChangeArrowheads="1"/>
          </p:cNvPicPr>
          <p:nvPr/>
        </p:nvPicPr>
        <p:blipFill>
          <a:blip r:embed="rId5"/>
          <a:srcRect/>
          <a:stretch>
            <a:fillRect/>
          </a:stretch>
        </p:blipFill>
        <p:spPr bwMode="auto">
          <a:xfrm>
            <a:off x="6096000" y="2214554"/>
            <a:ext cx="2864910" cy="1846276"/>
          </a:xfrm>
          <a:prstGeom prst="rect">
            <a:avLst/>
          </a:prstGeom>
          <a:noFill/>
        </p:spPr>
      </p:pic>
      <p:pic>
        <p:nvPicPr>
          <p:cNvPr id="1032" name="Picture 8" descr="C:\Users\52pun\Desktop\Repos\Stock_Price_Prediction\Images\LSTM3-focus-output.png"/>
          <p:cNvPicPr>
            <a:picLocks noChangeAspect="1" noChangeArrowheads="1"/>
          </p:cNvPicPr>
          <p:nvPr/>
        </p:nvPicPr>
        <p:blipFill>
          <a:blip r:embed="rId6"/>
          <a:srcRect/>
          <a:stretch>
            <a:fillRect/>
          </a:stretch>
        </p:blipFill>
        <p:spPr bwMode="auto">
          <a:xfrm>
            <a:off x="8810644" y="2143116"/>
            <a:ext cx="3034576" cy="1928826"/>
          </a:xfrm>
          <a:prstGeom prst="rect">
            <a:avLst/>
          </a:prstGeom>
          <a:noFill/>
        </p:spPr>
      </p:pic>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26"/>
                                        </p:tgtEl>
                                        <p:attrNameLst>
                                          <p:attrName>ppt_x</p:attrName>
                                        </p:attrNameLst>
                                      </p:cBhvr>
                                      <p:tavLst>
                                        <p:tav tm="0">
                                          <p:val>
                                            <p:strVal val="ppt_x"/>
                                          </p:val>
                                        </p:tav>
                                        <p:tav tm="100000">
                                          <p:val>
                                            <p:strVal val="ppt_x"/>
                                          </p:val>
                                        </p:tav>
                                      </p:tavLst>
                                    </p:anim>
                                    <p:anim calcmode="lin" valueType="num">
                                      <p:cBhvr additive="base">
                                        <p:cTn id="29" dur="500"/>
                                        <p:tgtEl>
                                          <p:spTgt spid="1026"/>
                                        </p:tgtEl>
                                        <p:attrNameLst>
                                          <p:attrName>ppt_y</p:attrName>
                                        </p:attrNameLst>
                                      </p:cBhvr>
                                      <p:tavLst>
                                        <p:tav tm="0">
                                          <p:val>
                                            <p:strVal val="ppt_y"/>
                                          </p:val>
                                        </p:tav>
                                        <p:tav tm="100000">
                                          <p:val>
                                            <p:strVal val="1+ppt_h/2"/>
                                          </p:val>
                                        </p:tav>
                                      </p:tavLst>
                                    </p:anim>
                                    <p:set>
                                      <p:cBhvr>
                                        <p:cTn id="30" dur="1" fill="hold">
                                          <p:stCondLst>
                                            <p:cond delay="499"/>
                                          </p:stCondLst>
                                        </p:cTn>
                                        <p:tgtEl>
                                          <p:spTgt spid="1026"/>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1+#ppt_w/2"/>
                                          </p:val>
                                        </p:tav>
                                        <p:tav tm="100000">
                                          <p:val>
                                            <p:strVal val="#ppt_x"/>
                                          </p:val>
                                        </p:tav>
                                      </p:tavLst>
                                    </p:anim>
                                    <p:anim calcmode="lin" valueType="num">
                                      <p:cBhvr additive="base">
                                        <p:cTn id="4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030"/>
                                        </p:tgtEl>
                                        <p:attrNameLst>
                                          <p:attrName>style.visibility</p:attrName>
                                        </p:attrNameLst>
                                      </p:cBhvr>
                                      <p:to>
                                        <p:strVal val="visible"/>
                                      </p:to>
                                    </p:set>
                                    <p:anim calcmode="lin" valueType="num">
                                      <p:cBhvr additive="base">
                                        <p:cTn id="57" dur="500" fill="hold"/>
                                        <p:tgtEl>
                                          <p:spTgt spid="1030"/>
                                        </p:tgtEl>
                                        <p:attrNameLst>
                                          <p:attrName>ppt_x</p:attrName>
                                        </p:attrNameLst>
                                      </p:cBhvr>
                                      <p:tavLst>
                                        <p:tav tm="0">
                                          <p:val>
                                            <p:strVal val="1+#ppt_w/2"/>
                                          </p:val>
                                        </p:tav>
                                        <p:tav tm="100000">
                                          <p:val>
                                            <p:strVal val="#ppt_x"/>
                                          </p:val>
                                        </p:tav>
                                      </p:tavLst>
                                    </p:anim>
                                    <p:anim calcmode="lin" valueType="num">
                                      <p:cBhvr additive="base">
                                        <p:cTn id="58"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031"/>
                                        </p:tgtEl>
                                        <p:attrNameLst>
                                          <p:attrName>style.visibility</p:attrName>
                                        </p:attrNameLst>
                                      </p:cBhvr>
                                      <p:to>
                                        <p:strVal val="visible"/>
                                      </p:to>
                                    </p:set>
                                    <p:anim calcmode="lin" valueType="num">
                                      <p:cBhvr additive="base">
                                        <p:cTn id="63" dur="500" fill="hold"/>
                                        <p:tgtEl>
                                          <p:spTgt spid="1031"/>
                                        </p:tgtEl>
                                        <p:attrNameLst>
                                          <p:attrName>ppt_x</p:attrName>
                                        </p:attrNameLst>
                                      </p:cBhvr>
                                      <p:tavLst>
                                        <p:tav tm="0">
                                          <p:val>
                                            <p:strVal val="1+#ppt_w/2"/>
                                          </p:val>
                                        </p:tav>
                                        <p:tav tm="100000">
                                          <p:val>
                                            <p:strVal val="#ppt_x"/>
                                          </p:val>
                                        </p:tav>
                                      </p:tavLst>
                                    </p:anim>
                                    <p:anim calcmode="lin" valueType="num">
                                      <p:cBhvr additive="base">
                                        <p:cTn id="64" dur="500" fill="hold"/>
                                        <p:tgtEl>
                                          <p:spTgt spid="1031"/>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1032"/>
                                        </p:tgtEl>
                                        <p:attrNameLst>
                                          <p:attrName>style.visibility</p:attrName>
                                        </p:attrNameLst>
                                      </p:cBhvr>
                                      <p:to>
                                        <p:strVal val="visible"/>
                                      </p:to>
                                    </p:set>
                                    <p:anim calcmode="lin" valueType="num">
                                      <p:cBhvr additive="base">
                                        <p:cTn id="69" dur="500" fill="hold"/>
                                        <p:tgtEl>
                                          <p:spTgt spid="1032"/>
                                        </p:tgtEl>
                                        <p:attrNameLst>
                                          <p:attrName>ppt_x</p:attrName>
                                        </p:attrNameLst>
                                      </p:cBhvr>
                                      <p:tavLst>
                                        <p:tav tm="0">
                                          <p:val>
                                            <p:strVal val="1+#ppt_w/2"/>
                                          </p:val>
                                        </p:tav>
                                        <p:tav tm="100000">
                                          <p:val>
                                            <p:strVal val="#ppt_x"/>
                                          </p:val>
                                        </p:tav>
                                      </p:tavLst>
                                    </p:anim>
                                    <p:anim calcmode="lin" valueType="num">
                                      <p:cBhvr additive="base">
                                        <p:cTn id="70" dur="500" fill="hold"/>
                                        <p:tgtEl>
                                          <p:spTgt spid="1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ADDB668-2CA4-4D2B-9C34-3487CA330BA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568BC19-F052-4108-93E1-6A3D1DEC072F}"/>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3"/>
          <p:cNvSpPr>
            <a:spLocks noGrp="1"/>
          </p:cNvSpPr>
          <p:nvPr>
            <p:ph type="title"/>
          </p:nvPr>
        </p:nvSpPr>
        <p:spPr>
          <a:xfrm>
            <a:off x="952464" y="500042"/>
            <a:ext cx="10515600" cy="1325563"/>
          </a:xfrm>
        </p:spPr>
        <p:txBody>
          <a:bodyPr/>
          <a:lstStyle/>
          <a:p>
            <a:pPr algn="ctr"/>
            <a:r>
              <a:rPr lang="en-US" dirty="0" smtClean="0">
                <a:latin typeface="Calibri Light" pitchFamily="34" charset="0"/>
                <a:cs typeface="Calibri Light" pitchFamily="34" charset="0"/>
              </a:rPr>
              <a:t>Working Block Diagram</a:t>
            </a:r>
            <a:endParaRPr lang="en-US" dirty="0">
              <a:latin typeface="Calibri Light" pitchFamily="34" charset="0"/>
              <a:cs typeface="Calibri Light" pitchFamily="34" charset="0"/>
            </a:endParaRPr>
          </a:p>
        </p:txBody>
      </p:sp>
      <p:sp>
        <p:nvSpPr>
          <p:cNvPr id="11" name="Rectangle 10"/>
          <p:cNvSpPr/>
          <p:nvPr/>
        </p:nvSpPr>
        <p:spPr>
          <a:xfrm>
            <a:off x="1166778" y="2714620"/>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solidFill>
                  <a:schemeClr val="tx1"/>
                </a:solidFill>
                <a:latin typeface="+mj-lt"/>
              </a:rPr>
              <a:t>Collecting Data</a:t>
            </a:r>
          </a:p>
        </p:txBody>
      </p:sp>
      <p:sp>
        <p:nvSpPr>
          <p:cNvPr id="21" name="Rectangle 20"/>
          <p:cNvSpPr/>
          <p:nvPr/>
        </p:nvSpPr>
        <p:spPr>
          <a:xfrm>
            <a:off x="1238216" y="4929198"/>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solidFill>
                  <a:schemeClr val="tx1"/>
                </a:solidFill>
                <a:latin typeface="+mj-lt"/>
              </a:rPr>
              <a:t>Plotting the result</a:t>
            </a:r>
          </a:p>
        </p:txBody>
      </p:sp>
      <p:sp>
        <p:nvSpPr>
          <p:cNvPr id="22" name="Rectangle 21"/>
          <p:cNvSpPr/>
          <p:nvPr/>
        </p:nvSpPr>
        <p:spPr>
          <a:xfrm>
            <a:off x="3738546" y="4929198"/>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err="1" smtClean="0">
                <a:solidFill>
                  <a:schemeClr val="tx1"/>
                </a:solidFill>
                <a:latin typeface="+mj-lt"/>
              </a:rPr>
              <a:t>Hyperparameter</a:t>
            </a:r>
            <a:endParaRPr lang="en-US" sz="2000" dirty="0" smtClean="0">
              <a:solidFill>
                <a:schemeClr val="tx1"/>
              </a:solidFill>
              <a:latin typeface="+mj-lt"/>
            </a:endParaRPr>
          </a:p>
          <a:p>
            <a:pPr algn="ctr"/>
            <a:r>
              <a:rPr lang="en-IN" sz="2000" dirty="0" smtClean="0">
                <a:solidFill>
                  <a:schemeClr val="tx1"/>
                </a:solidFill>
                <a:latin typeface="+mj-lt"/>
              </a:rPr>
              <a:t>tuning</a:t>
            </a:r>
            <a:endParaRPr lang="en-US" sz="2000" dirty="0" smtClean="0">
              <a:solidFill>
                <a:schemeClr val="tx1"/>
              </a:solidFill>
              <a:latin typeface="+mj-lt"/>
            </a:endParaRPr>
          </a:p>
        </p:txBody>
      </p:sp>
      <p:sp>
        <p:nvSpPr>
          <p:cNvPr id="34" name="Rectangle 33"/>
          <p:cNvSpPr/>
          <p:nvPr/>
        </p:nvSpPr>
        <p:spPr>
          <a:xfrm>
            <a:off x="3667108" y="2714620"/>
            <a:ext cx="1981200" cy="12144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000" dirty="0" smtClean="0">
              <a:latin typeface="+mj-lt"/>
            </a:endParaRPr>
          </a:p>
          <a:p>
            <a:pPr algn="ctr"/>
            <a:r>
              <a:rPr lang="en-US" sz="2000" dirty="0" smtClean="0">
                <a:solidFill>
                  <a:schemeClr val="tx1"/>
                </a:solidFill>
                <a:latin typeface="+mj-lt"/>
              </a:rPr>
              <a:t>Data </a:t>
            </a:r>
          </a:p>
          <a:p>
            <a:pPr algn="ctr"/>
            <a:r>
              <a:rPr lang="en-US" sz="2000" dirty="0" smtClean="0">
                <a:solidFill>
                  <a:schemeClr val="tx1"/>
                </a:solidFill>
                <a:latin typeface="+mj-lt"/>
              </a:rPr>
              <a:t>Cleaning</a:t>
            </a:r>
          </a:p>
          <a:p>
            <a:pPr algn="ctr"/>
            <a:endParaRPr lang="en-US" sz="2000" dirty="0" smtClean="0"/>
          </a:p>
        </p:txBody>
      </p:sp>
      <p:sp>
        <p:nvSpPr>
          <p:cNvPr id="35" name="Rectangle 34"/>
          <p:cNvSpPr/>
          <p:nvPr/>
        </p:nvSpPr>
        <p:spPr>
          <a:xfrm>
            <a:off x="6310314" y="2714620"/>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solidFill>
                  <a:schemeClr val="tx1"/>
                </a:solidFill>
                <a:latin typeface="Calibri Light" pitchFamily="34" charset="0"/>
                <a:cs typeface="Calibri Light" pitchFamily="34" charset="0"/>
              </a:rPr>
              <a:t>Linear</a:t>
            </a:r>
          </a:p>
          <a:p>
            <a:pPr algn="ctr"/>
            <a:r>
              <a:rPr lang="en-IN" sz="2000" dirty="0" smtClean="0">
                <a:solidFill>
                  <a:schemeClr val="tx1"/>
                </a:solidFill>
                <a:latin typeface="Calibri Light" pitchFamily="34" charset="0"/>
                <a:cs typeface="Calibri Light" pitchFamily="34" charset="0"/>
              </a:rPr>
              <a:t>to time series data</a:t>
            </a:r>
            <a:endParaRPr lang="en-US" sz="2000" dirty="0" smtClean="0">
              <a:solidFill>
                <a:schemeClr val="tx1"/>
              </a:solidFill>
              <a:latin typeface="Calibri Light" pitchFamily="34" charset="0"/>
              <a:cs typeface="Calibri Light" pitchFamily="34" charset="0"/>
            </a:endParaRPr>
          </a:p>
        </p:txBody>
      </p:sp>
      <p:sp>
        <p:nvSpPr>
          <p:cNvPr id="37" name="Rectangle 36"/>
          <p:cNvSpPr/>
          <p:nvPr/>
        </p:nvSpPr>
        <p:spPr>
          <a:xfrm>
            <a:off x="8810644" y="2714620"/>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solidFill>
                  <a:schemeClr val="tx1"/>
                </a:solidFill>
                <a:latin typeface="+mj-lt"/>
              </a:rPr>
              <a:t>Making LSTM Model</a:t>
            </a:r>
          </a:p>
        </p:txBody>
      </p:sp>
      <p:sp>
        <p:nvSpPr>
          <p:cNvPr id="39" name="Rectangle 38"/>
          <p:cNvSpPr/>
          <p:nvPr/>
        </p:nvSpPr>
        <p:spPr>
          <a:xfrm>
            <a:off x="8882082" y="4929198"/>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solidFill>
                  <a:schemeClr val="tx1"/>
                </a:solidFill>
                <a:latin typeface="+mj-lt"/>
              </a:rPr>
              <a:t>Training the model</a:t>
            </a:r>
          </a:p>
        </p:txBody>
      </p:sp>
      <p:sp>
        <p:nvSpPr>
          <p:cNvPr id="41" name="Rectangle 40"/>
          <p:cNvSpPr/>
          <p:nvPr/>
        </p:nvSpPr>
        <p:spPr>
          <a:xfrm>
            <a:off x="6310314" y="4929198"/>
            <a:ext cx="198120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smtClean="0">
                <a:solidFill>
                  <a:schemeClr val="tx1"/>
                </a:solidFill>
                <a:latin typeface="+mj-lt"/>
              </a:rPr>
              <a:t>Predicting output</a:t>
            </a:r>
          </a:p>
        </p:txBody>
      </p:sp>
      <p:cxnSp>
        <p:nvCxnSpPr>
          <p:cNvPr id="43" name="Straight Arrow Connector 42"/>
          <p:cNvCxnSpPr>
            <a:stCxn id="11" idx="3"/>
            <a:endCxn id="34" idx="1"/>
          </p:cNvCxnSpPr>
          <p:nvPr/>
        </p:nvCxnSpPr>
        <p:spPr>
          <a:xfrm flipV="1">
            <a:off x="3147978" y="3321843"/>
            <a:ext cx="519130" cy="23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a:endCxn id="35" idx="1"/>
          </p:cNvCxnSpPr>
          <p:nvPr/>
        </p:nvCxnSpPr>
        <p:spPr>
          <a:xfrm>
            <a:off x="5648308" y="3321843"/>
            <a:ext cx="662006" cy="23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a:stCxn id="35" idx="3"/>
            <a:endCxn id="37" idx="1"/>
          </p:cNvCxnSpPr>
          <p:nvPr/>
        </p:nvCxnSpPr>
        <p:spPr>
          <a:xfrm>
            <a:off x="8291514" y="3324220"/>
            <a:ext cx="51913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rot="5400000">
            <a:off x="9385319" y="4425961"/>
            <a:ext cx="995378"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a:stCxn id="39" idx="1"/>
            <a:endCxn id="41" idx="3"/>
          </p:cNvCxnSpPr>
          <p:nvPr/>
        </p:nvCxnSpPr>
        <p:spPr>
          <a:xfrm rot="10800000">
            <a:off x="8291514" y="5538798"/>
            <a:ext cx="590568"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8" name="Straight Arrow Connector 57"/>
          <p:cNvCxnSpPr>
            <a:stCxn id="41" idx="1"/>
            <a:endCxn id="22" idx="3"/>
          </p:cNvCxnSpPr>
          <p:nvPr/>
        </p:nvCxnSpPr>
        <p:spPr>
          <a:xfrm rot="10800000">
            <a:off x="5719746" y="5538798"/>
            <a:ext cx="590568"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0" name="Straight Arrow Connector 59"/>
          <p:cNvCxnSpPr/>
          <p:nvPr/>
        </p:nvCxnSpPr>
        <p:spPr>
          <a:xfrm rot="10800000">
            <a:off x="3238480" y="5572140"/>
            <a:ext cx="51913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rot="5400000" flipH="1" flipV="1">
            <a:off x="2809852" y="4929198"/>
            <a:ext cx="1285884"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Arrow Connector 70"/>
          <p:cNvCxnSpPr/>
          <p:nvPr/>
        </p:nvCxnSpPr>
        <p:spPr>
          <a:xfrm>
            <a:off x="3452794" y="4286256"/>
            <a:ext cx="642942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3845379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0-#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0-#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0-#ppt_w/2"/>
                                          </p:val>
                                        </p:tav>
                                        <p:tav tm="100000">
                                          <p:val>
                                            <p:strVal val="#ppt_x"/>
                                          </p:val>
                                        </p:tav>
                                      </p:tavLst>
                                    </p:anim>
                                    <p:anim calcmode="lin" valueType="num">
                                      <p:cBhvr additive="base">
                                        <p:cTn id="3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0-#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1+#ppt_w/2"/>
                                          </p:val>
                                        </p:tav>
                                        <p:tav tm="100000">
                                          <p:val>
                                            <p:strVal val="#ppt_x"/>
                                          </p:val>
                                        </p:tav>
                                      </p:tavLst>
                                    </p:anim>
                                    <p:anim calcmode="lin" valueType="num">
                                      <p:cBhvr additive="base">
                                        <p:cTn id="5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additive="base">
                                        <p:cTn id="61" dur="500" fill="hold"/>
                                        <p:tgtEl>
                                          <p:spTgt spid="56"/>
                                        </p:tgtEl>
                                        <p:attrNameLst>
                                          <p:attrName>ppt_x</p:attrName>
                                        </p:attrNameLst>
                                      </p:cBhvr>
                                      <p:tavLst>
                                        <p:tav tm="0">
                                          <p:val>
                                            <p:strVal val="1+#ppt_w/2"/>
                                          </p:val>
                                        </p:tav>
                                        <p:tav tm="100000">
                                          <p:val>
                                            <p:strVal val="#ppt_x"/>
                                          </p:val>
                                        </p:tav>
                                      </p:tavLst>
                                    </p:anim>
                                    <p:anim calcmode="lin" valueType="num">
                                      <p:cBhvr additive="base">
                                        <p:cTn id="6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1+#ppt_w/2"/>
                                          </p:val>
                                        </p:tav>
                                        <p:tav tm="100000">
                                          <p:val>
                                            <p:strVal val="#ppt_x"/>
                                          </p:val>
                                        </p:tav>
                                      </p:tavLst>
                                    </p:anim>
                                    <p:anim calcmode="lin" valueType="num">
                                      <p:cBhvr additive="base">
                                        <p:cTn id="6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additive="base">
                                        <p:cTn id="73" dur="500" fill="hold"/>
                                        <p:tgtEl>
                                          <p:spTgt spid="58"/>
                                        </p:tgtEl>
                                        <p:attrNameLst>
                                          <p:attrName>ppt_x</p:attrName>
                                        </p:attrNameLst>
                                      </p:cBhvr>
                                      <p:tavLst>
                                        <p:tav tm="0">
                                          <p:val>
                                            <p:strVal val="1+#ppt_w/2"/>
                                          </p:val>
                                        </p:tav>
                                        <p:tav tm="100000">
                                          <p:val>
                                            <p:strVal val="#ppt_x"/>
                                          </p:val>
                                        </p:tav>
                                      </p:tavLst>
                                    </p:anim>
                                    <p:anim calcmode="lin" valueType="num">
                                      <p:cBhvr additive="base">
                                        <p:cTn id="7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1+#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additive="base">
                                        <p:cTn id="85" dur="500" fill="hold"/>
                                        <p:tgtEl>
                                          <p:spTgt spid="71"/>
                                        </p:tgtEl>
                                        <p:attrNameLst>
                                          <p:attrName>ppt_x</p:attrName>
                                        </p:attrNameLst>
                                      </p:cBhvr>
                                      <p:tavLst>
                                        <p:tav tm="0">
                                          <p:val>
                                            <p:strVal val="1+#ppt_w/2"/>
                                          </p:val>
                                        </p:tav>
                                        <p:tav tm="100000">
                                          <p:val>
                                            <p:strVal val="#ppt_x"/>
                                          </p:val>
                                        </p:tav>
                                      </p:tavLst>
                                    </p:anim>
                                    <p:anim calcmode="lin" valueType="num">
                                      <p:cBhvr additive="base">
                                        <p:cTn id="86" dur="500" fill="hold"/>
                                        <p:tgtEl>
                                          <p:spTgt spid="71"/>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additive="base">
                                        <p:cTn id="89" dur="500" fill="hold"/>
                                        <p:tgtEl>
                                          <p:spTgt spid="65"/>
                                        </p:tgtEl>
                                        <p:attrNameLst>
                                          <p:attrName>ppt_x</p:attrName>
                                        </p:attrNameLst>
                                      </p:cBhvr>
                                      <p:tavLst>
                                        <p:tav tm="0">
                                          <p:val>
                                            <p:strVal val="1+#ppt_w/2"/>
                                          </p:val>
                                        </p:tav>
                                        <p:tav tm="100000">
                                          <p:val>
                                            <p:strVal val="#ppt_x"/>
                                          </p:val>
                                        </p:tav>
                                      </p:tavLst>
                                    </p:anim>
                                    <p:anim calcmode="lin" valueType="num">
                                      <p:cBhvr additive="base">
                                        <p:cTn id="90" dur="500" fill="hold"/>
                                        <p:tgtEl>
                                          <p:spTgt spid="65"/>
                                        </p:tgtEl>
                                        <p:attrNameLst>
                                          <p:attrName>ppt_y</p:attrName>
                                        </p:attrNameLst>
                                      </p:cBhvr>
                                      <p:tavLst>
                                        <p:tav tm="0">
                                          <p:val>
                                            <p:strVal val="#ppt_y"/>
                                          </p:val>
                                        </p:tav>
                                        <p:tav tm="100000">
                                          <p:val>
                                            <p:strVal val="#ppt_y"/>
                                          </p:val>
                                        </p:tav>
                                      </p:tavLst>
                                    </p:anim>
                                  </p:childTnLst>
                                </p:cTn>
                              </p:par>
                              <p:par>
                                <p:cTn id="91" presetID="2" presetClass="entr" presetSubtype="2"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anim calcmode="lin" valueType="num">
                                      <p:cBhvr additive="base">
                                        <p:cTn id="93" dur="500" fill="hold"/>
                                        <p:tgtEl>
                                          <p:spTgt spid="60"/>
                                        </p:tgtEl>
                                        <p:attrNameLst>
                                          <p:attrName>ppt_x</p:attrName>
                                        </p:attrNameLst>
                                      </p:cBhvr>
                                      <p:tavLst>
                                        <p:tav tm="0">
                                          <p:val>
                                            <p:strVal val="1+#ppt_w/2"/>
                                          </p:val>
                                        </p:tav>
                                        <p:tav tm="100000">
                                          <p:val>
                                            <p:strVal val="#ppt_x"/>
                                          </p:val>
                                        </p:tav>
                                      </p:tavLst>
                                    </p:anim>
                                    <p:anim calcmode="lin" valueType="num">
                                      <p:cBhvr additive="base">
                                        <p:cTn id="9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1+#ppt_w/2"/>
                                          </p:val>
                                        </p:tav>
                                        <p:tav tm="100000">
                                          <p:val>
                                            <p:strVal val="#ppt_x"/>
                                          </p:val>
                                        </p:tav>
                                      </p:tavLst>
                                    </p:anim>
                                    <p:anim calcmode="lin" valueType="num">
                                      <p:cBhvr additive="base">
                                        <p:cTn id="100"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animBg="1"/>
      <p:bldP spid="34" grpId="0" animBg="1"/>
      <p:bldP spid="35" grpId="0" animBg="1"/>
      <p:bldP spid="37" grpId="0" animBg="1"/>
      <p:bldP spid="39"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9E733D5-9237-4F40-B76B-7B27BD3870A6}"/>
              </a:ext>
            </a:extLst>
          </p:cNvPr>
          <p:cNvSpPr>
            <a:spLocks noGrp="1"/>
          </p:cNvSpPr>
          <p:nvPr>
            <p:ph type="title"/>
          </p:nvPr>
        </p:nvSpPr>
        <p:spPr>
          <a:xfrm>
            <a:off x="309523" y="1285860"/>
            <a:ext cx="3000396" cy="3214710"/>
          </a:xfrm>
        </p:spPr>
        <p:txBody>
          <a:bodyPr vert="horz" lIns="91440" tIns="45720" rIns="91440" bIns="45720" rtlCol="0" anchor="b">
            <a:normAutofit/>
          </a:bodyPr>
          <a:lstStyle/>
          <a:p>
            <a:pPr algn="l"/>
            <a:r>
              <a:rPr lang="en-US" sz="4000" dirty="0" smtClean="0">
                <a:latin typeface="Calibri Light" pitchFamily="34" charset="0"/>
                <a:cs typeface="Calibri Light" pitchFamily="34" charset="0"/>
              </a:rPr>
              <a:t>Tools and Software</a:t>
            </a:r>
            <a:br>
              <a:rPr lang="en-US" sz="4000" dirty="0" smtClean="0">
                <a:latin typeface="Calibri Light" pitchFamily="34" charset="0"/>
                <a:cs typeface="Calibri Light" pitchFamily="34" charset="0"/>
              </a:rPr>
            </a:br>
            <a:r>
              <a:rPr lang="en-US" sz="4000" dirty="0" smtClean="0">
                <a:latin typeface="Calibri Light" pitchFamily="34" charset="0"/>
                <a:cs typeface="Calibri Light" pitchFamily="34" charset="0"/>
              </a:rPr>
              <a:t>Used</a:t>
            </a:r>
            <a:endParaRPr lang="en-US" sz="4000" kern="1200" dirty="0">
              <a:solidFill>
                <a:schemeClr val="tx1"/>
              </a:solidFill>
              <a:latin typeface="Calibri Light" pitchFamily="34" charset="0"/>
              <a:cs typeface="Calibri Light" pitchFamily="34" charset="0"/>
            </a:endParaRPr>
          </a:p>
        </p:txBody>
      </p:sp>
      <p:sp>
        <p:nvSpPr>
          <p:cNvPr id="38" name="Rectangle 3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F2F604E-43BE-4DC3-B983-E071523364F8}"/>
              </a:ext>
              <a:ext uri="{C183D7F6-B498-43B3-948B-1728B52AA6E4}">
                <adec:decorative xmlns="" xmlns:adec="http://schemas.microsoft.com/office/drawing/2017/decorative"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26" name="Picture 2" descr="C:\Users\52pun\Desktop\Repos\Stock_Price_Prediction\Images\Tools\spyder_logo.png"/>
          <p:cNvPicPr>
            <a:picLocks noChangeAspect="1" noChangeArrowheads="1"/>
          </p:cNvPicPr>
          <p:nvPr/>
        </p:nvPicPr>
        <p:blipFill>
          <a:blip r:embed="rId2"/>
          <a:srcRect/>
          <a:stretch>
            <a:fillRect/>
          </a:stretch>
        </p:blipFill>
        <p:spPr bwMode="auto">
          <a:xfrm>
            <a:off x="7524760" y="2928934"/>
            <a:ext cx="2643206" cy="876105"/>
          </a:xfrm>
          <a:prstGeom prst="rect">
            <a:avLst/>
          </a:prstGeom>
          <a:noFill/>
        </p:spPr>
      </p:pic>
      <p:pic>
        <p:nvPicPr>
          <p:cNvPr id="1027" name="Picture 3" descr="C:\Users\52pun\Desktop\Repos\Stock_Price_Prediction\Images\Tools\kaggle_logo.png"/>
          <p:cNvPicPr>
            <a:picLocks noChangeAspect="1" noChangeArrowheads="1"/>
          </p:cNvPicPr>
          <p:nvPr/>
        </p:nvPicPr>
        <p:blipFill>
          <a:blip r:embed="rId3"/>
          <a:srcRect/>
          <a:stretch>
            <a:fillRect/>
          </a:stretch>
        </p:blipFill>
        <p:spPr bwMode="auto">
          <a:xfrm>
            <a:off x="7596198" y="4071942"/>
            <a:ext cx="2714644" cy="1357322"/>
          </a:xfrm>
          <a:prstGeom prst="rect">
            <a:avLst/>
          </a:prstGeom>
          <a:noFill/>
        </p:spPr>
      </p:pic>
      <p:sp>
        <p:nvSpPr>
          <p:cNvPr id="17" name="TextBox 16"/>
          <p:cNvSpPr txBox="1"/>
          <p:nvPr/>
        </p:nvSpPr>
        <p:spPr>
          <a:xfrm>
            <a:off x="4810116" y="3214686"/>
            <a:ext cx="1214446" cy="400110"/>
          </a:xfrm>
          <a:prstGeom prst="rect">
            <a:avLst/>
          </a:prstGeom>
          <a:noFill/>
        </p:spPr>
        <p:txBody>
          <a:bodyPr wrap="square" rtlCol="0">
            <a:spAutoFit/>
          </a:bodyPr>
          <a:lstStyle/>
          <a:p>
            <a:r>
              <a:rPr lang="en-IN" sz="2000" dirty="0" smtClean="0">
                <a:cs typeface="Calibri Light" pitchFamily="34" charset="0"/>
              </a:rPr>
              <a:t>IDE :</a:t>
            </a:r>
            <a:endParaRPr lang="en-US" sz="2000" dirty="0">
              <a:cs typeface="Calibri Light" pitchFamily="34" charset="0"/>
            </a:endParaRPr>
          </a:p>
        </p:txBody>
      </p:sp>
      <p:sp>
        <p:nvSpPr>
          <p:cNvPr id="18" name="TextBox 17"/>
          <p:cNvSpPr txBox="1"/>
          <p:nvPr/>
        </p:nvSpPr>
        <p:spPr>
          <a:xfrm>
            <a:off x="4738678" y="4429132"/>
            <a:ext cx="1643074" cy="646331"/>
          </a:xfrm>
          <a:prstGeom prst="rect">
            <a:avLst/>
          </a:prstGeom>
          <a:noFill/>
        </p:spPr>
        <p:txBody>
          <a:bodyPr wrap="square" rtlCol="0">
            <a:spAutoFit/>
          </a:bodyPr>
          <a:lstStyle/>
          <a:p>
            <a:r>
              <a:rPr lang="en-IN" dirty="0" smtClean="0"/>
              <a:t>Online Notebooks :</a:t>
            </a:r>
            <a:endParaRPr lang="en-US" dirty="0"/>
          </a:p>
        </p:txBody>
      </p:sp>
      <p:pic>
        <p:nvPicPr>
          <p:cNvPr id="1032" name="Picture 8" descr="C:\Users\52pun\Desktop\Repos\Stock_Price_Prediction\Images\Tools\python_logo.png"/>
          <p:cNvPicPr>
            <a:picLocks noChangeAspect="1" noChangeArrowheads="1"/>
          </p:cNvPicPr>
          <p:nvPr/>
        </p:nvPicPr>
        <p:blipFill>
          <a:blip r:embed="rId4"/>
          <a:srcRect/>
          <a:stretch>
            <a:fillRect/>
          </a:stretch>
        </p:blipFill>
        <p:spPr bwMode="auto">
          <a:xfrm>
            <a:off x="7381884" y="1643050"/>
            <a:ext cx="2649529" cy="894971"/>
          </a:xfrm>
          <a:prstGeom prst="rect">
            <a:avLst/>
          </a:prstGeom>
          <a:noFill/>
        </p:spPr>
      </p:pic>
      <p:sp>
        <p:nvSpPr>
          <p:cNvPr id="20" name="TextBox 19"/>
          <p:cNvSpPr txBox="1"/>
          <p:nvPr/>
        </p:nvSpPr>
        <p:spPr>
          <a:xfrm>
            <a:off x="4667240" y="1785926"/>
            <a:ext cx="2071702" cy="707886"/>
          </a:xfrm>
          <a:prstGeom prst="rect">
            <a:avLst/>
          </a:prstGeom>
          <a:noFill/>
        </p:spPr>
        <p:txBody>
          <a:bodyPr wrap="square" rtlCol="0">
            <a:spAutoFit/>
          </a:bodyPr>
          <a:lstStyle/>
          <a:p>
            <a:r>
              <a:rPr lang="en-IN" sz="2000" dirty="0" smtClean="0">
                <a:cs typeface="Calibri Light" pitchFamily="34" charset="0"/>
              </a:rPr>
              <a:t>Programming language:</a:t>
            </a:r>
            <a:endParaRPr lang="en-US" sz="2000" dirty="0">
              <a:cs typeface="Calibri Light" pitchFamily="34" charset="0"/>
            </a:endParaRPr>
          </a:p>
        </p:txBody>
      </p:sp>
    </p:spTree>
    <p:extLst>
      <p:ext uri="{BB962C8B-B14F-4D97-AF65-F5344CB8AC3E}">
        <p14:creationId xmlns="" xmlns:p14="http://schemas.microsoft.com/office/powerpoint/2010/main" xmlns:p159="http://schemas.microsoft.com/office/powerpoint/2015/09/main" xmlns:p15="http://schemas.microsoft.com/office/powerpoint/2012/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30248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additive="base">
                                        <p:cTn id="7" dur="500" fill="hold"/>
                                        <p:tgtEl>
                                          <p:spTgt spid="1032"/>
                                        </p:tgtEl>
                                        <p:attrNameLst>
                                          <p:attrName>ppt_x</p:attrName>
                                        </p:attrNameLst>
                                      </p:cBhvr>
                                      <p:tavLst>
                                        <p:tav tm="0">
                                          <p:val>
                                            <p:strVal val="1+#ppt_w/2"/>
                                          </p:val>
                                        </p:tav>
                                        <p:tav tm="100000">
                                          <p:val>
                                            <p:strVal val="#ppt_x"/>
                                          </p:val>
                                        </p:tav>
                                      </p:tavLst>
                                    </p:anim>
                                    <p:anim calcmode="lin" valueType="num">
                                      <p:cBhvr additive="base">
                                        <p:cTn id="8" dur="500" fill="hold"/>
                                        <p:tgtEl>
                                          <p:spTgt spid="10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1+#ppt_w/2"/>
                                          </p:val>
                                        </p:tav>
                                        <p:tav tm="100000">
                                          <p:val>
                                            <p:strVal val="#ppt_x"/>
                                          </p:val>
                                        </p:tav>
                                      </p:tavLst>
                                    </p:anim>
                                    <p:anim calcmode="lin" valueType="num">
                                      <p:cBhvr additive="base">
                                        <p:cTn id="18" dur="500" fill="hold"/>
                                        <p:tgtEl>
                                          <p:spTgt spid="102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 calcmode="lin" valueType="num">
                                      <p:cBhvr additive="base">
                                        <p:cTn id="27" dur="500" fill="hold"/>
                                        <p:tgtEl>
                                          <p:spTgt spid="1027"/>
                                        </p:tgtEl>
                                        <p:attrNameLst>
                                          <p:attrName>ppt_x</p:attrName>
                                        </p:attrNameLst>
                                      </p:cBhvr>
                                      <p:tavLst>
                                        <p:tav tm="0">
                                          <p:val>
                                            <p:strVal val="1+#ppt_w/2"/>
                                          </p:val>
                                        </p:tav>
                                        <p:tav tm="100000">
                                          <p:val>
                                            <p:strVal val="#ppt_x"/>
                                          </p:val>
                                        </p:tav>
                                      </p:tavLst>
                                    </p:anim>
                                    <p:anim calcmode="lin" valueType="num">
                                      <p:cBhvr additive="base">
                                        <p:cTn id="28" dur="500" fill="hold"/>
                                        <p:tgtEl>
                                          <p:spTgt spid="10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1+#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xmlns:r="http://schemas.openxmlformats.org/officeDocument/2006/relationship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xmlns:r="http://schemas.openxmlformats.org/officeDocument/2006/relationship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906</Words>
  <Application>Aspose.Slides for .NET</Application>
  <PresentationFormat>Custom</PresentationFormat>
  <Paragraphs>128</Paragraphs>
  <Slides>16</Slides>
  <Notes>0</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Office Theme</vt:lpstr>
      <vt:lpstr>Office Theme</vt:lpstr>
      <vt:lpstr>Office Theme</vt:lpstr>
      <vt:lpstr>Office Theme</vt:lpstr>
      <vt:lpstr>Office Theme</vt:lpstr>
      <vt:lpstr>Office Theme</vt:lpstr>
      <vt:lpstr>Office Theme</vt:lpstr>
      <vt:lpstr>Stock Price Prediction Using Python</vt:lpstr>
      <vt:lpstr>Introduction to Stock Market</vt:lpstr>
      <vt:lpstr>IMPORTANCE OF STOCK PRICE PREDICTION</vt:lpstr>
      <vt:lpstr>Objectives</vt:lpstr>
      <vt:lpstr>Area of Work</vt:lpstr>
      <vt:lpstr>STANDARD  RNN     VS  LSTM</vt:lpstr>
      <vt:lpstr>LSTM Architecture</vt:lpstr>
      <vt:lpstr>Working Block Diagram</vt:lpstr>
      <vt:lpstr>Tools and Software Used</vt:lpstr>
      <vt:lpstr>Python Libraries used</vt:lpstr>
      <vt:lpstr>Result Analysis</vt:lpstr>
      <vt:lpstr>Forecasting prices</vt:lpstr>
      <vt:lpstr>Conclusion</vt:lpstr>
      <vt:lpstr>Future scope of the work</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cp:lastModifiedBy>Pankaj Sah</cp:lastModifiedBy>
  <cp:revision>45</cp:revision>
  <cp:lastPrinted>2021-07-15T09:45:26Z</cp:lastPrinted>
  <dcterms:created xsi:type="dcterms:W3CDTF">2021-07-15T09:45:26Z</dcterms:created>
  <dcterms:modified xsi:type="dcterms:W3CDTF">2021-07-27T09:49:53Z</dcterms:modified>
</cp:coreProperties>
</file>