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10" r:id="rId2"/>
    <p:sldId id="582" r:id="rId3"/>
    <p:sldId id="646" r:id="rId4"/>
    <p:sldId id="626" r:id="rId5"/>
    <p:sldId id="627" r:id="rId6"/>
    <p:sldId id="628" r:id="rId7"/>
    <p:sldId id="642" r:id="rId8"/>
    <p:sldId id="641" r:id="rId9"/>
    <p:sldId id="643" r:id="rId10"/>
    <p:sldId id="644" r:id="rId11"/>
    <p:sldId id="645" r:id="rId12"/>
    <p:sldId id="668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70" r:id="rId25"/>
    <p:sldId id="659" r:id="rId26"/>
    <p:sldId id="660" r:id="rId27"/>
    <p:sldId id="661" r:id="rId28"/>
    <p:sldId id="615" r:id="rId29"/>
    <p:sldId id="639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69" r:id="rId39"/>
    <p:sldId id="662" r:id="rId40"/>
    <p:sldId id="663" r:id="rId41"/>
    <p:sldId id="664" r:id="rId42"/>
    <p:sldId id="665" r:id="rId43"/>
    <p:sldId id="666" r:id="rId44"/>
    <p:sldId id="667" r:id="rId45"/>
    <p:sldId id="533" r:id="rId46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9EDF4"/>
    <a:srgbClr val="FFFF99"/>
    <a:srgbClr val="A2CB6C"/>
    <a:srgbClr val="B3691B"/>
    <a:srgbClr val="D27B20"/>
    <a:srgbClr val="3E4836"/>
    <a:srgbClr val="456046"/>
    <a:srgbClr val="5B7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84867" autoAdjust="0"/>
  </p:normalViewPr>
  <p:slideViewPr>
    <p:cSldViewPr snapToGrid="0" snapToObjects="1">
      <p:cViewPr>
        <p:scale>
          <a:sx n="100" d="100"/>
          <a:sy n="100" d="100"/>
        </p:scale>
        <p:origin x="-2488" y="-80"/>
      </p:cViewPr>
      <p:guideLst>
        <p:guide orient="horz" pos="458"/>
        <p:guide pos="225"/>
      </p:guideLst>
    </p:cSldViewPr>
  </p:slideViewPr>
  <p:outlineViewPr>
    <p:cViewPr>
      <p:scale>
        <a:sx n="33" d="100"/>
        <a:sy n="33" d="100"/>
      </p:scale>
      <p:origin x="0" y="12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-270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625E1D8-1D61-E243-9A39-A0930ADBA68D}" type="datetime1">
              <a:rPr lang="en-US" smtClean="0"/>
              <a:t>5/28/12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321E331-6214-45D0-8CB2-6EEED27FE2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78A9FE0-AFA8-7B47-BC67-B380195F5C53}" type="datetime1">
              <a:rPr lang="en-US" smtClean="0"/>
              <a:t>5/28/12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FC63302-E3F1-47D6-B04A-C3902A5EE1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63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C68B0D-2307-4F98-8DA9-B71C7DF449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112DCB37-AF4E-4413-B38A-638646DFB9E0}" type="slidenum">
              <a:rPr lang="en-US" sz="1300">
                <a:latin typeface="+mn-lt"/>
              </a:rPr>
              <a:pPr algn="r">
                <a:defRPr/>
              </a:pPr>
              <a:t>2</a:t>
            </a:fld>
            <a:endParaRPr lang="en-US" sz="130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63302-E3F1-47D6-B04A-C3902A5EE15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8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helps to be an actual scientist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63302-E3F1-47D6-B04A-C3902A5EE15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64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talk I</a:t>
            </a:r>
            <a:r>
              <a:rPr lang="en-US" baseline="0" dirty="0" smtClean="0"/>
              <a:t> mention “Baseball By the Numbers” instead of this book– the one I really meant. </a:t>
            </a:r>
            <a:r>
              <a:rPr lang="en-US" baseline="0" smtClean="0"/>
              <a:t>;)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63302-E3F1-47D6-B04A-C3902A5EE15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6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63302-E3F1-47D6-B04A-C3902A5EE15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2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160146-9EBC-4B08-BC80-F3907BDA578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loudera_logo_textonly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95288"/>
            <a:ext cx="5851525" cy="15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/>
          <p:nvPr userDrawn="1"/>
        </p:nvSpPr>
        <p:spPr>
          <a:xfrm>
            <a:off x="165100" y="6372225"/>
            <a:ext cx="1206500" cy="434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23025"/>
            <a:ext cx="37211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13" y="213798"/>
            <a:ext cx="8649085" cy="11988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0" y="6486525"/>
            <a:ext cx="4189413" cy="193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62813" y="6423025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37DD1-2DB7-42A4-93F6-A83CE779A9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336800" y="6423025"/>
            <a:ext cx="38100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EF08-9BEB-4634-A323-D85BA2CDAB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EF051-2947-466F-817D-EF04EFB9B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25DB-5F27-4FAC-9025-EECE6CEC5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4659A-DBFB-436C-9E47-7F2B2A5E56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274638"/>
            <a:ext cx="8648700" cy="1198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7175" y="1417638"/>
            <a:ext cx="8648700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3800" y="6423025"/>
            <a:ext cx="3556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2275" y="64230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6D7E93-8702-43E3-8258-9B2F9C6B66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7" descr="cloudera_logo_textonly.pn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57175" y="6423025"/>
            <a:ext cx="952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2" r:id="rId4"/>
    <p:sldLayoutId id="2147483653" r:id="rId5"/>
    <p:sldLayoutId id="2147483654" r:id="rId6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Verdana" pitchFamily="34" charset="0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Verdana" pitchFamily="34" charset="0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Verdana" pitchFamily="34" charset="0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Verdana" pitchFamily="34" charset="0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Verdana" pitchFamily="34" charset="0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006AAE"/>
        </a:buClr>
        <a:buFont typeface="Arial" charset="0"/>
        <a:buChar char="•"/>
        <a:defRPr sz="2800" kern="1200">
          <a:solidFill>
            <a:srgbClr val="7F7F7F"/>
          </a:solidFill>
          <a:latin typeface="+mn-lt"/>
          <a:ea typeface="Verdana" pitchFamily="34" charset="0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006AAE"/>
        </a:buClr>
        <a:buFont typeface="Arial" charset="0"/>
        <a:buChar char="•"/>
        <a:defRPr sz="2400" kern="1200">
          <a:solidFill>
            <a:srgbClr val="7F7F7F"/>
          </a:solidFill>
          <a:latin typeface="+mn-lt"/>
          <a:ea typeface="Verdana" pitchFamily="34" charset="0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6AAE"/>
        </a:buClr>
        <a:buFont typeface="Arial" charset="0"/>
        <a:buChar char="•"/>
        <a:defRPr sz="2000" kern="1200">
          <a:solidFill>
            <a:srgbClr val="7F7F7F"/>
          </a:solidFill>
          <a:latin typeface="+mn-lt"/>
          <a:ea typeface="Verdana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6AAE"/>
        </a:buClr>
        <a:buFont typeface="Arial" charset="0"/>
        <a:buChar char="•"/>
        <a:defRPr sz="2000" kern="1200">
          <a:solidFill>
            <a:srgbClr val="7F7F7F"/>
          </a:solidFill>
          <a:latin typeface="+mn-lt"/>
          <a:ea typeface="Verdana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6AAE"/>
        </a:buClr>
        <a:buFont typeface="Arial" charset="0"/>
        <a:buChar char="•"/>
        <a:defRPr sz="1600" kern="1200">
          <a:solidFill>
            <a:srgbClr val="7F7F7F"/>
          </a:solidFill>
          <a:latin typeface="+mn-lt"/>
          <a:ea typeface="Verdana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eg"/><Relationship Id="rId3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wills@cloudera.com" TargetMode="External"/><Relationship Id="rId4" Type="http://schemas.openxmlformats.org/officeDocument/2006/relationships/hyperlink" Target="http://twitter.com/josh_wills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ctrTitle"/>
          </p:nvPr>
        </p:nvSpPr>
        <p:spPr bwMode="auto">
          <a:xfrm>
            <a:off x="685800" y="4551363"/>
            <a:ext cx="7772400" cy="14700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  <a:cs typeface="Verdana" pitchFamily="34" charset="0"/>
              </a:rPr>
              <a:t>The Life of a Data Scientist</a:t>
            </a:r>
            <a:br>
              <a:rPr lang="en-US" dirty="0" smtClean="0">
                <a:solidFill>
                  <a:srgbClr val="0070C0"/>
                </a:solidFill>
                <a:cs typeface="Verdana" pitchFamily="34" charset="0"/>
              </a:rPr>
            </a:br>
            <a:r>
              <a:rPr lang="en-US" sz="2000" smtClean="0">
                <a:solidFill>
                  <a:srgbClr val="0070C0"/>
                </a:solidFill>
                <a:cs typeface="Verdana" pitchFamily="34" charset="0"/>
              </a:rPr>
              <a:t>May 23, </a:t>
            </a:r>
            <a:r>
              <a:rPr lang="en-US" sz="2000" dirty="0" smtClean="0">
                <a:solidFill>
                  <a:srgbClr val="0070C0"/>
                </a:solidFill>
                <a:cs typeface="Verdana" pitchFamily="34" charset="0"/>
              </a:rPr>
              <a:t>2012</a:t>
            </a:r>
            <a:endParaRPr lang="en-US" sz="1600" dirty="0" smtClean="0">
              <a:solidFill>
                <a:srgbClr val="0070C0"/>
              </a:solidFill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Job Isn’t New. The Impact 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pic>
        <p:nvPicPr>
          <p:cNvPr id="7" name="Content Placeholder 6" descr="caveman-pie-chart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57" r="-66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785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24209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How Do I Become One?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0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Reply</a:t>
            </a:r>
            <a:endParaRPr lang="en-US" dirty="0"/>
          </a:p>
        </p:txBody>
      </p:sp>
      <p:pic>
        <p:nvPicPr>
          <p:cNvPr id="5" name="Content Placeholder 4" descr="Screen shot 2012-05-23 at 6.20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" b="9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9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Personality Trait #1: Relentless, but in a Lazy Way</a:t>
            </a:r>
            <a:endParaRPr lang="en-US" dirty="0"/>
          </a:p>
        </p:txBody>
      </p:sp>
      <p:pic>
        <p:nvPicPr>
          <p:cNvPr id="5" name="Content Placeholder 4" descr="relentles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0" b="88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1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Personality Trait #2: (Acquired) Humility</a:t>
            </a:r>
            <a:endParaRPr lang="en-US" dirty="0"/>
          </a:p>
        </p:txBody>
      </p:sp>
      <p:pic>
        <p:nvPicPr>
          <p:cNvPr id="5" name="Content Placeholder 4" descr="humilit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98" r="-1839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Study Math</a:t>
            </a:r>
            <a:endParaRPr lang="en-US" dirty="0"/>
          </a:p>
        </p:txBody>
      </p:sp>
      <p:pic>
        <p:nvPicPr>
          <p:cNvPr id="11" name="Content Placeholder 10" descr="math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60" r="-37560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8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24209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But…I didn’t study math.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Step 1: Study (Computer) Science</a:t>
            </a:r>
            <a:endParaRPr lang="en-US" dirty="0"/>
          </a:p>
        </p:txBody>
      </p:sp>
      <p:pic>
        <p:nvPicPr>
          <p:cNvPr id="5" name="Content Placeholder 4" descr="compsci-tshi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60" r="-3756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4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Things People Don’t Know About Computer Science</a:t>
            </a:r>
            <a:endParaRPr lang="en-US" sz="2800" dirty="0"/>
          </a:p>
        </p:txBody>
      </p:sp>
      <p:pic>
        <p:nvPicPr>
          <p:cNvPr id="9" name="Content Placeholder 8" descr="bigo.jpe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73" b="-19973"/>
          <a:stretch>
            <a:fillRect/>
          </a:stretch>
        </p:blipFill>
        <p:spPr/>
      </p:pic>
      <p:pic>
        <p:nvPicPr>
          <p:cNvPr id="10" name="Content Placeholder 9" descr="datastruct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24" r="-1162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1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Things Scientists Don’t Know About Statistics</a:t>
            </a:r>
            <a:endParaRPr lang="en-US" sz="2800" dirty="0"/>
          </a:p>
        </p:txBody>
      </p:sp>
      <p:pic>
        <p:nvPicPr>
          <p:cNvPr id="5" name="Content Placeholder 4" descr="probsta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80" r="-6048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6"/>
          <p:cNvSpPr>
            <a:spLocks noGrp="1"/>
          </p:cNvSpPr>
          <p:nvPr>
            <p:ph type="title" idx="4294967295"/>
          </p:nvPr>
        </p:nvSpPr>
        <p:spPr bwMode="auto">
          <a:xfrm>
            <a:off x="257175" y="-17463"/>
            <a:ext cx="8648700" cy="1198563"/>
          </a:xfrm>
          <a:solidFill>
            <a:schemeClr val="bg1"/>
          </a:solidFill>
          <a:ln w="9525"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Verdana" pitchFamily="34" charset="0"/>
              </a:rPr>
              <a:t>About Me</a:t>
            </a:r>
          </a:p>
        </p:txBody>
      </p:sp>
      <p:sp>
        <p:nvSpPr>
          <p:cNvPr id="76803" name="Content Placeholder 18"/>
          <p:cNvSpPr>
            <a:spLocks noGrp="1"/>
          </p:cNvSpPr>
          <p:nvPr>
            <p:ph sz="half" idx="4294967295"/>
          </p:nvPr>
        </p:nvSpPr>
        <p:spPr>
          <a:xfrm>
            <a:off x="457200" y="1552575"/>
            <a:ext cx="7885113" cy="3711575"/>
          </a:xfrm>
        </p:spPr>
        <p:txBody>
          <a:bodyPr>
            <a:spAutoFit/>
          </a:bodyPr>
          <a:lstStyle/>
          <a:p>
            <a:pPr eaLnBrk="1" hangingPunct="1"/>
            <a:r>
              <a:rPr lang="en-US" sz="2400" b="1" dirty="0" smtClean="0">
                <a:cs typeface="Verdana" pitchFamily="34" charset="0"/>
                <a:hlinkClick r:id="rId3"/>
              </a:rPr>
              <a:t>jwills@cloudera.com</a:t>
            </a:r>
            <a:r>
              <a:rPr lang="en-US" sz="2400" b="1" dirty="0" smtClean="0">
                <a:cs typeface="Verdana" pitchFamily="34" charset="0"/>
              </a:rPr>
              <a:t> and </a:t>
            </a:r>
            <a:r>
              <a:rPr lang="en-US" sz="2400" b="1" dirty="0" smtClean="0">
                <a:cs typeface="Verdana" pitchFamily="34" charset="0"/>
                <a:hlinkClick r:id="rId4"/>
              </a:rPr>
              <a:t>@</a:t>
            </a:r>
            <a:r>
              <a:rPr lang="en-US" sz="2400" b="1" dirty="0" err="1" smtClean="0">
                <a:cs typeface="Verdana" pitchFamily="34" charset="0"/>
                <a:hlinkClick r:id="rId4"/>
              </a:rPr>
              <a:t>josh_wills</a:t>
            </a:r>
            <a:endParaRPr lang="en-US" sz="2400" b="1" dirty="0" smtClean="0">
              <a:cs typeface="Verdana" pitchFamily="34" charset="0"/>
            </a:endParaRPr>
          </a:p>
          <a:p>
            <a:pPr eaLnBrk="1" hangingPunct="1"/>
            <a:r>
              <a:rPr lang="en-US" sz="2400" dirty="0" smtClean="0">
                <a:cs typeface="Verdana" pitchFamily="34" charset="0"/>
              </a:rPr>
              <a:t>Formerly of Google (2008 – 2011)</a:t>
            </a:r>
          </a:p>
          <a:p>
            <a:pPr lvl="1" eaLnBrk="1" hangingPunct="1"/>
            <a:r>
              <a:rPr lang="en-US" sz="2000" dirty="0" smtClean="0">
                <a:cs typeface="Verdana" pitchFamily="34" charset="0"/>
              </a:rPr>
              <a:t>Worked on the ad auction</a:t>
            </a:r>
          </a:p>
          <a:p>
            <a:pPr lvl="1" eaLnBrk="1" hangingPunct="1"/>
            <a:r>
              <a:rPr lang="en-US" sz="2000" dirty="0" smtClean="0">
                <a:cs typeface="Verdana" pitchFamily="34" charset="0"/>
              </a:rPr>
              <a:t>Led the team that build the data infrastructure for Google+</a:t>
            </a:r>
          </a:p>
          <a:p>
            <a:pPr eaLnBrk="1" hangingPunct="1"/>
            <a:r>
              <a:rPr lang="en-US" sz="2400" dirty="0" smtClean="0">
                <a:cs typeface="Verdana" pitchFamily="34" charset="0"/>
              </a:rPr>
              <a:t>Before that: a bunch of startups</a:t>
            </a:r>
          </a:p>
          <a:p>
            <a:pPr lvl="1" eaLnBrk="1" hangingPunct="1"/>
            <a:r>
              <a:rPr lang="en-US" sz="2000" dirty="0" smtClean="0">
                <a:cs typeface="Verdana" pitchFamily="34" charset="0"/>
              </a:rPr>
              <a:t>Sometimes as a software engineer, sometimes as a statistician</a:t>
            </a:r>
          </a:p>
          <a:p>
            <a:pPr eaLnBrk="1" hangingPunct="1"/>
            <a:r>
              <a:rPr lang="en-US" sz="2400" dirty="0" smtClean="0">
                <a:cs typeface="Verdana" pitchFamily="34" charset="0"/>
              </a:rPr>
              <a:t>Math degree from Duke and a half-finished PhD from The University of Texas at Austin</a:t>
            </a:r>
          </a:p>
          <a:p>
            <a:pPr eaLnBrk="1" hangingPunct="1"/>
            <a:r>
              <a:rPr lang="en-US" sz="2400" dirty="0" smtClean="0">
                <a:cs typeface="Verdana" pitchFamily="34" charset="0"/>
              </a:rPr>
              <a:t>Now: Director of Data Science at Cloudera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2463800" y="6423025"/>
            <a:ext cx="3556000" cy="24447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Copyright 2011 Cloudera Inc. All rights reserved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772275" y="6423025"/>
            <a:ext cx="2133600" cy="24447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8B65FB2-6C44-44CC-99C4-11A6F3FBC4AB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In Context</a:t>
            </a:r>
            <a:endParaRPr lang="en-US" dirty="0"/>
          </a:p>
        </p:txBody>
      </p:sp>
      <p:pic>
        <p:nvPicPr>
          <p:cNvPr id="5" name="Content Placeholder 4" descr="problemsolv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60" r="-3756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24209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Phase 2: Stuff You Still Don’t Know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5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Statisticians: How to Work on a Engineering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Modular software design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smtClean="0"/>
              <a:t>Code reviews</a:t>
            </a:r>
          </a:p>
          <a:p>
            <a:r>
              <a:rPr lang="en-US" dirty="0" smtClean="0"/>
              <a:t>Automated build and test infrastructure</a:t>
            </a:r>
          </a:p>
          <a:p>
            <a:r>
              <a:rPr lang="en-US" dirty="0" smtClean="0"/>
              <a:t>Source code management</a:t>
            </a:r>
            <a:endParaRPr lang="en-US" dirty="0"/>
          </a:p>
        </p:txBody>
      </p:sp>
      <p:pic>
        <p:nvPicPr>
          <p:cNvPr id="7" name="Content Placeholder 6" descr="gi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538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3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Engineers: How to Carry Out an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pic>
        <p:nvPicPr>
          <p:cNvPr id="5" name="Content Placeholder 4" descr="bball_between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80" r="-815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5555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Machine Learning</a:t>
            </a:r>
            <a:endParaRPr lang="en-US" dirty="0"/>
          </a:p>
        </p:txBody>
      </p:sp>
      <p:pic>
        <p:nvPicPr>
          <p:cNvPr id="5" name="Content Placeholder 4" descr="rube-goldber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98" r="-1109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67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Scientists and Hadoop</a:t>
            </a:r>
            <a:endParaRPr lang="en-US" dirty="0"/>
          </a:p>
        </p:txBody>
      </p:sp>
      <p:pic>
        <p:nvPicPr>
          <p:cNvPr id="5" name="Content Placeholder 4" descr="hadoop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70" r="-1567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28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“If my tools and data can’t answer a question, then the question doesn’t get answered.”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1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“If my tools and data can’t answer a question, then I go get better tools and data.”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19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Incredibly Common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sz="3600" i="1" dirty="0" smtClean="0"/>
          </a:p>
          <a:p>
            <a:pPr marL="0" indent="0" algn="ctr">
              <a:buNone/>
            </a:pPr>
            <a:r>
              <a:rPr lang="en-US" sz="3600" i="1" dirty="0" smtClean="0"/>
              <a:t>“When should I use Hadoop instead of a relational database?”</a:t>
            </a:r>
            <a:endParaRPr lang="en-US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51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24209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The Unit of Analysis Problem: Three Symptoms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7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26241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josh_wills</a:t>
            </a:r>
            <a:r>
              <a:rPr lang="en-US" dirty="0" smtClean="0"/>
              <a:t>, #hacker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</a:t>
            </a:r>
            <a:r>
              <a:rPr lang="en-US" dirty="0" err="1" smtClean="0"/>
              <a:t>josh_wills</a:t>
            </a:r>
            <a:r>
              <a:rPr lang="en-US" dirty="0" smtClean="0"/>
              <a:t>, #</a:t>
            </a:r>
            <a:r>
              <a:rPr lang="en-US" dirty="0" err="1" smtClean="0"/>
              <a:t>ThoughtLeader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24209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First Symptom: COUNT DISTINCT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7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24209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Second Symptom: Cursors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5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24209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Third Symptom: ALTER TABLE OF_DOOM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71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Unit of Analysis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warehouses are optimized to analyze transactions</a:t>
            </a:r>
          </a:p>
          <a:p>
            <a:pPr lvl="1"/>
            <a:r>
              <a:rPr lang="en-US" dirty="0" smtClean="0"/>
              <a:t>Awesome for finance and ERP</a:t>
            </a:r>
          </a:p>
          <a:p>
            <a:pPr lvl="1"/>
            <a:r>
              <a:rPr lang="en-US" dirty="0" smtClean="0"/>
              <a:t>Not ideal for product and marketing</a:t>
            </a:r>
          </a:p>
          <a:p>
            <a:r>
              <a:rPr lang="en-US" dirty="0" smtClean="0"/>
              <a:t>A function of what databases are good at</a:t>
            </a:r>
            <a:endParaRPr lang="en-US" dirty="0"/>
          </a:p>
        </p:txBody>
      </p:sp>
      <p:pic>
        <p:nvPicPr>
          <p:cNvPr id="7" name="Content Placeholder 6" descr="star-schema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332" b="-3933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0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Trying to Analyze?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Simple Entities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Static attributes</a:t>
            </a:r>
          </a:p>
          <a:p>
            <a:r>
              <a:rPr lang="en-US" dirty="0" smtClean="0"/>
              <a:t>Flat data structure</a:t>
            </a:r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SKUs</a:t>
            </a:r>
          </a:p>
          <a:p>
            <a:pPr lvl="1"/>
            <a:r>
              <a:rPr lang="en-US" dirty="0" smtClean="0"/>
              <a:t>Line items from an invoice</a:t>
            </a:r>
          </a:p>
          <a:p>
            <a:pPr lvl="1"/>
            <a:r>
              <a:rPr lang="en-US" dirty="0" smtClean="0"/>
              <a:t>Log messages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Complex Entities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Evolving attributes</a:t>
            </a:r>
          </a:p>
          <a:p>
            <a:r>
              <a:rPr lang="en-US" dirty="0" smtClean="0"/>
              <a:t>Hierarchical data structure</a:t>
            </a:r>
          </a:p>
          <a:p>
            <a:r>
              <a:rPr lang="en-US" dirty="0" smtClean="0"/>
              <a:t>Persistent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Website visitors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9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Our Own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We get to structure our data in the way that works best for the problem we are solving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Evolvable</a:t>
            </a:r>
          </a:p>
          <a:p>
            <a:pPr lvl="1"/>
            <a:r>
              <a:rPr lang="en-US" dirty="0" smtClean="0"/>
              <a:t>Compact</a:t>
            </a:r>
          </a:p>
          <a:p>
            <a:pPr lvl="1"/>
            <a:r>
              <a:rPr lang="en-US" dirty="0" smtClean="0"/>
              <a:t>Fast serialization/deserialization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pic>
        <p:nvPicPr>
          <p:cNvPr id="6" name="Picture 5" descr="thrift_mas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816100"/>
            <a:ext cx="3048000" cy="771407"/>
          </a:xfrm>
          <a:prstGeom prst="rect">
            <a:avLst/>
          </a:prstGeom>
        </p:spPr>
      </p:pic>
      <p:pic>
        <p:nvPicPr>
          <p:cNvPr id="7" name="Picture 6" descr="avro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10" y="4330700"/>
            <a:ext cx="5148465" cy="1600200"/>
          </a:xfrm>
          <a:prstGeom prst="rect">
            <a:avLst/>
          </a:prstGeom>
        </p:spPr>
      </p:pic>
      <p:pic>
        <p:nvPicPr>
          <p:cNvPr id="8" name="Picture 7" descr="protobu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60700"/>
            <a:ext cx="3524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6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175" y="25733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Spell Correction: The </a:t>
            </a:r>
            <a:r>
              <a:rPr lang="en-US" i="1" dirty="0" smtClean="0"/>
              <a:t>Drosophila</a:t>
            </a:r>
            <a:r>
              <a:rPr lang="en-US" dirty="0" smtClean="0"/>
              <a:t> of Data Science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35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Counts on Complex Objects</a:t>
            </a:r>
            <a:endParaRPr lang="en-US" dirty="0"/>
          </a:p>
        </p:txBody>
      </p:sp>
      <p:pic>
        <p:nvPicPr>
          <p:cNvPr id="7" name="Content Placeholder 6" descr="spellcorrect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63" r="-406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74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Uncanny Valley for Statisticians on Hadoop</a:t>
            </a:r>
            <a:endParaRPr lang="en-US" dirty="0"/>
          </a:p>
        </p:txBody>
      </p:sp>
      <p:pic>
        <p:nvPicPr>
          <p:cNvPr id="5" name="Content Placeholder 4" descr="uncann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74" r="-837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2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175" y="25733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The Business of Data Science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24209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What is a Data Scientist?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99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175" y="25733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Where You Should Work: The Two Options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45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Startup</a:t>
            </a:r>
            <a:endParaRPr lang="en-US" dirty="0"/>
          </a:p>
        </p:txBody>
      </p:sp>
      <p:pic>
        <p:nvPicPr>
          <p:cNvPr id="5" name="Content Placeholder 4" descr="startup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70" r="-1567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19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to the Money</a:t>
            </a:r>
            <a:endParaRPr lang="en-US" dirty="0"/>
          </a:p>
        </p:txBody>
      </p:sp>
      <p:pic>
        <p:nvPicPr>
          <p:cNvPr id="5" name="Content Placeholder 4" descr="mone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23" r="-2902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97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for Data</a:t>
            </a:r>
            <a:endParaRPr lang="en-US" dirty="0"/>
          </a:p>
        </p:txBody>
      </p:sp>
      <p:pic>
        <p:nvPicPr>
          <p:cNvPr id="5" name="Content Placeholder 4" descr="ame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8" b="21448"/>
          <a:stretch>
            <a:fillRect/>
          </a:stretch>
        </p:blipFill>
        <p:spPr>
          <a:xfrm>
            <a:off x="701813" y="3152576"/>
            <a:ext cx="4416425" cy="25219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pic>
        <p:nvPicPr>
          <p:cNvPr id="6" name="Picture 5" descr="twitter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98" y="1005872"/>
            <a:ext cx="5372100" cy="198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3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and Growth</a:t>
            </a:r>
            <a:endParaRPr lang="en-US" dirty="0"/>
          </a:p>
        </p:txBody>
      </p:sp>
      <p:pic>
        <p:nvPicPr>
          <p:cNvPr id="5" name="Content Placeholder 4" descr="TheGuil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60" r="-37560"/>
          <a:stretch>
            <a:fillRect/>
          </a:stretch>
        </p:blipFill>
        <p:spPr>
          <a:xfrm>
            <a:off x="0" y="1565076"/>
            <a:ext cx="5572125" cy="318187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pic>
        <p:nvPicPr>
          <p:cNvPr id="6" name="Picture 5" descr="dataki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63" y="1876425"/>
            <a:ext cx="3644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73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ctrTitle"/>
          </p:nvPr>
        </p:nvSpPr>
        <p:spPr bwMode="auto">
          <a:xfrm>
            <a:off x="685800" y="4551363"/>
            <a:ext cx="7772400" cy="14700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4400" dirty="0" smtClean="0">
                <a:solidFill>
                  <a:srgbClr val="0070C0"/>
                </a:solidFill>
                <a:cs typeface="Verdana" pitchFamily="34" charset="0"/>
              </a:rPr>
              <a:t>Questions?</a:t>
            </a:r>
            <a:br>
              <a:rPr lang="en-US" sz="4400" dirty="0" smtClean="0">
                <a:solidFill>
                  <a:srgbClr val="0070C0"/>
                </a:solidFill>
                <a:cs typeface="Verdana" pitchFamily="34" charset="0"/>
              </a:rPr>
            </a:br>
            <a:r>
              <a:rPr lang="en-US" sz="4400" dirty="0" smtClean="0">
                <a:solidFill>
                  <a:srgbClr val="0070C0"/>
                </a:solidFill>
                <a:cs typeface="Verdana" pitchFamily="34" charset="0"/>
              </a:rPr>
              <a:t>@</a:t>
            </a:r>
            <a:r>
              <a:rPr lang="en-US" sz="4400" dirty="0" err="1" smtClean="0">
                <a:solidFill>
                  <a:srgbClr val="0070C0"/>
                </a:solidFill>
                <a:cs typeface="Verdana" pitchFamily="34" charset="0"/>
              </a:rPr>
              <a:t>josh_wills</a:t>
            </a:r>
            <a:endParaRPr lang="en-US" sz="4400" dirty="0" smtClean="0">
              <a:solidFill>
                <a:srgbClr val="0070C0"/>
              </a:solidFill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Definition…</a:t>
            </a:r>
            <a:endParaRPr lang="en-US" dirty="0"/>
          </a:p>
        </p:txBody>
      </p:sp>
      <p:pic>
        <p:nvPicPr>
          <p:cNvPr id="5" name="Content Placeholder 4" descr="Screen shot 2012-05-16 at 8.20.05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86" b="-1328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versus Another</a:t>
            </a:r>
            <a:endParaRPr lang="en-US" dirty="0"/>
          </a:p>
        </p:txBody>
      </p:sp>
      <p:pic>
        <p:nvPicPr>
          <p:cNvPr id="5" name="Content Placeholder 4" descr="Screen shot 2012-05-16 at 8.20.3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02" b="-1000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5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2420938"/>
            <a:ext cx="8648700" cy="1198562"/>
          </a:xfrm>
        </p:spPr>
        <p:txBody>
          <a:bodyPr/>
          <a:lstStyle/>
          <a:p>
            <a:pPr algn="ctr"/>
            <a:r>
              <a:rPr lang="en-US" dirty="0" smtClean="0"/>
              <a:t>Why Is Everyone Talking About Them?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0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They Make Things Fun.</a:t>
            </a:r>
            <a:endParaRPr lang="en-US" dirty="0"/>
          </a:p>
        </p:txBody>
      </p:sp>
      <p:pic>
        <p:nvPicPr>
          <p:cNvPr id="5" name="Content Placeholder 4" descr="ballpi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92" b="-1329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5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Scientists Power The Products You Love</a:t>
            </a:r>
            <a:endParaRPr lang="en-US" dirty="0"/>
          </a:p>
        </p:txBody>
      </p:sp>
      <p:pic>
        <p:nvPicPr>
          <p:cNvPr id="5" name="Content Placeholder 4" descr="amaz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320" b="-47320"/>
          <a:stretch>
            <a:fillRect/>
          </a:stretch>
        </p:blipFill>
        <p:spPr>
          <a:xfrm>
            <a:off x="4140200" y="4224338"/>
            <a:ext cx="4073525" cy="19478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2012 Cloudera Inc. All rights reserved</a:t>
            </a:r>
            <a:endParaRPr lang="en-US" dirty="0"/>
          </a:p>
        </p:txBody>
      </p:sp>
      <p:pic>
        <p:nvPicPr>
          <p:cNvPr id="6" name="Picture 5" descr="google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98800"/>
            <a:ext cx="3352800" cy="1397000"/>
          </a:xfrm>
          <a:prstGeom prst="rect">
            <a:avLst/>
          </a:prstGeom>
        </p:spPr>
      </p:pic>
      <p:pic>
        <p:nvPicPr>
          <p:cNvPr id="7" name="Picture 6" descr="facebook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3" y="1582738"/>
            <a:ext cx="2082800" cy="2082800"/>
          </a:xfrm>
          <a:prstGeom prst="rect">
            <a:avLst/>
          </a:prstGeom>
        </p:spPr>
      </p:pic>
      <p:pic>
        <p:nvPicPr>
          <p:cNvPr id="8" name="Picture 7" descr="linkedin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308100"/>
            <a:ext cx="1955800" cy="1955800"/>
          </a:xfrm>
          <a:prstGeom prst="rect">
            <a:avLst/>
          </a:prstGeom>
        </p:spPr>
      </p:pic>
      <p:pic>
        <p:nvPicPr>
          <p:cNvPr id="9" name="Picture 8" descr="twitter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4495800"/>
            <a:ext cx="1841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20781</TotalTime>
  <Words>863</Words>
  <Application>Microsoft Macintosh PowerPoint</Application>
  <PresentationFormat>On-screen Show (4:3)</PresentationFormat>
  <Paragraphs>150</Paragraphs>
  <Slides>45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The Life of a Data Scientist May 23, 2012</vt:lpstr>
      <vt:lpstr>About Me</vt:lpstr>
      <vt:lpstr>@josh_wills, #hacker  vs.  @josh_wills, #ThoughtLeader</vt:lpstr>
      <vt:lpstr>What is a Data Scientist?</vt:lpstr>
      <vt:lpstr>One Definition…</vt:lpstr>
      <vt:lpstr>… versus Another</vt:lpstr>
      <vt:lpstr>Why Is Everyone Talking About Them?</vt:lpstr>
      <vt:lpstr>Because They Make Things Fun.</vt:lpstr>
      <vt:lpstr>Data Scientists Power The Products You Love</vt:lpstr>
      <vt:lpstr>The Job Isn’t New. The Impact Is.</vt:lpstr>
      <vt:lpstr>How Do I Become One?</vt:lpstr>
      <vt:lpstr>The Standard Reply</vt:lpstr>
      <vt:lpstr>Personality Trait #1: Relentless, but in a Lazy Way</vt:lpstr>
      <vt:lpstr>Personality Trait #2: (Acquired) Humility</vt:lpstr>
      <vt:lpstr>Step 1: Study Math</vt:lpstr>
      <vt:lpstr>But…I didn’t study math.</vt:lpstr>
      <vt:lpstr>Alternate Step 1: Study (Computer) Science</vt:lpstr>
      <vt:lpstr>Things People Don’t Know About Computer Science</vt:lpstr>
      <vt:lpstr>Things Scientists Don’t Know About Statistics</vt:lpstr>
      <vt:lpstr>Problem Solving In Context</vt:lpstr>
      <vt:lpstr>Phase 2: Stuff You Still Don’t Know</vt:lpstr>
      <vt:lpstr>Statisticians: How to Work on a Engineering Team</vt:lpstr>
      <vt:lpstr>Software Engineers: How to Carry Out an Analysis</vt:lpstr>
      <vt:lpstr>Industrial Machine Learning</vt:lpstr>
      <vt:lpstr>Data Scientists and Hadoop</vt:lpstr>
      <vt:lpstr>Data Analyst</vt:lpstr>
      <vt:lpstr>Data Scientist</vt:lpstr>
      <vt:lpstr>Incredibly Common Question</vt:lpstr>
      <vt:lpstr>The Unit of Analysis Problem: Three Symptoms</vt:lpstr>
      <vt:lpstr>First Symptom: COUNT DISTINCT</vt:lpstr>
      <vt:lpstr>Second Symptom: Cursors</vt:lpstr>
      <vt:lpstr>Third Symptom: ALTER TABLE OF_DOOM</vt:lpstr>
      <vt:lpstr>The Unit of Analysis Problem</vt:lpstr>
      <vt:lpstr>What Are You Trying to Analyze?</vt:lpstr>
      <vt:lpstr>Choosing Our Own Data Format</vt:lpstr>
      <vt:lpstr>Spell Correction: The Drosophila of Data Science</vt:lpstr>
      <vt:lpstr>Simple Counts on Complex Objects</vt:lpstr>
      <vt:lpstr>The Uncanny Valley for Statisticians on Hadoop</vt:lpstr>
      <vt:lpstr>The Business of Data Science</vt:lpstr>
      <vt:lpstr>Where You Should Work: The Two Options</vt:lpstr>
      <vt:lpstr>A Startup</vt:lpstr>
      <vt:lpstr>Close to the Money</vt:lpstr>
      <vt:lpstr>Dealing for Data</vt:lpstr>
      <vt:lpstr>Education and Growth</vt:lpstr>
      <vt:lpstr>Questions? @josh_wills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Gail Blumberg</dc:creator>
  <cp:lastModifiedBy>Josh Wills</cp:lastModifiedBy>
  <cp:revision>1280</cp:revision>
  <cp:lastPrinted>2010-02-01T00:36:58Z</cp:lastPrinted>
  <dcterms:created xsi:type="dcterms:W3CDTF">2010-02-27T22:06:13Z</dcterms:created>
  <dcterms:modified xsi:type="dcterms:W3CDTF">2012-05-29T03:43:13Z</dcterms:modified>
</cp:coreProperties>
</file>