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3" r:id="rId3"/>
    <p:sldId id="262" r:id="rId4"/>
    <p:sldId id="257" r:id="rId5"/>
    <p:sldId id="283" r:id="rId6"/>
    <p:sldId id="259" r:id="rId7"/>
    <p:sldId id="260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64" r:id="rId23"/>
    <p:sldId id="279" r:id="rId24"/>
    <p:sldId id="280" r:id="rId25"/>
    <p:sldId id="282" r:id="rId26"/>
    <p:sldId id="25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26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55071-5C82-4565-80C4-0264689A934F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44EA9-5522-4460-9649-33EB9498E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0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44EA9-5522-4460-9649-33EB9498EF4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3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44EA9-5522-4460-9649-33EB9498EF4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566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44EA9-5522-4460-9649-33EB9498EF4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168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44EA9-5522-4460-9649-33EB9498EF4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596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Status</a:t>
            </a:r>
            <a:r>
              <a:rPr lang="zh-CN" altLang="en-US" smtClean="0"/>
              <a:t>是显示当前设置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44EA9-5522-4460-9649-33EB9498EF4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35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44EA9-5522-4460-9649-33EB9498EF4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702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44EA9-5522-4460-9649-33EB9498EF4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834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44EA9-5522-4460-9649-33EB9498EF4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003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运行级别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停机，关机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单用户，无网络连接，不运行守护进程，不允许非超级用户登录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多用户，无网络连接，不运行守护进程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多用户，正常启动系统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用户自定义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多用户，带图形界面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44EA9-5522-4460-9649-33EB9498EF4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648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44EA9-5522-4460-9649-33EB9498EF4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730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44EA9-5522-4460-9649-33EB9498EF4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958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今天这次培训分为两部分，首先是基础讲解，然后是试验操作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44EA9-5522-4460-9649-33EB9498EF4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64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44EA9-5522-4460-9649-33EB9498EF4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806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44EA9-5522-4460-9649-33EB9498EF4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446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实践部分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44EA9-5522-4460-9649-33EB9498EF4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89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44EA9-5522-4460-9649-33EB9498EF4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319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iptables -S</a:t>
            </a:r>
          </a:p>
          <a:p>
            <a:r>
              <a:rPr lang="en-US" altLang="zh-CN" smtClean="0"/>
              <a:t>iptables -I INPUT -p tcp -m state --state NEW -m tcp --dport 8080 -j ACCEPT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44EA9-5522-4460-9649-33EB9498EF4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2594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44EA9-5522-4460-9649-33EB9498EF4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3384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44EA9-5522-4460-9649-33EB9498EF4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63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基础部分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44EA9-5522-4460-9649-33EB9498EF4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699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44EA9-5522-4460-9649-33EB9498EF4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542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44EA9-5522-4460-9649-33EB9498EF4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435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http://mirrors.163.com/centos/7/isos/x86_64/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44EA9-5522-4460-9649-33EB9498EF4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999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常用的命令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44EA9-5522-4460-9649-33EB9498EF4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599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44EA9-5522-4460-9649-33EB9498EF4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687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44EA9-5522-4460-9649-33EB9498EF4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75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chemeClr val="tx1">
                <a:lumMod val="75000"/>
                <a:lumOff val="25000"/>
              </a:schemeClr>
            </a:gs>
            <a:gs pos="53000">
              <a:schemeClr val="tx1">
                <a:lumMod val="85000"/>
                <a:lumOff val="15000"/>
              </a:schemeClr>
            </a:gs>
            <a:gs pos="83000">
              <a:schemeClr val="tx1">
                <a:lumMod val="95000"/>
                <a:lumOff val="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95C9-0C75-4F63-9208-6D7B055F9BE3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90B2-B517-4DD5-BF20-1F46F1BD2A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bject 5"/>
          <p:cNvSpPr>
            <a:spLocks noChangeArrowheads="1"/>
          </p:cNvSpPr>
          <p:nvPr userDrawn="1"/>
        </p:nvSpPr>
        <p:spPr bwMode="auto">
          <a:xfrm>
            <a:off x="4589594" y="836613"/>
            <a:ext cx="3333750" cy="10731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2317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95C9-0C75-4F63-9208-6D7B055F9BE3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90B2-B517-4DD5-BF20-1F46F1BD2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66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95C9-0C75-4F63-9208-6D7B055F9BE3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90B2-B517-4DD5-BF20-1F46F1BD2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87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4914" y="365125"/>
            <a:ext cx="9728886" cy="833479"/>
          </a:xfrm>
          <a:noFill/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5232"/>
            <a:ext cx="10515600" cy="44717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>
                <a:solidFill>
                  <a:srgbClr val="FFFF00"/>
                </a:solidFill>
              </a:defRPr>
            </a:lvl1pPr>
          </a:lstStyle>
          <a:p>
            <a:fld id="{358995C9-0C75-4F63-9208-6D7B055F9BE3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smtClean="0"/>
              <a:t>Red Hat Enterprise Linux 7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smtClean="0"/>
              <a:t>RHCE</a:t>
            </a:r>
            <a:fld id="{FC3A90B2-B517-4DD5-BF20-1F46F1BD2ABA}" type="slidenum">
              <a:rPr lang="zh-CN" altLang="en-US" smtClean="0"/>
              <a:pPr/>
              <a:t>‹#›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79333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95C9-0C75-4F63-9208-6D7B055F9BE3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90B2-B517-4DD5-BF20-1F46F1BD2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05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95C9-0C75-4F63-9208-6D7B055F9BE3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90B2-B517-4DD5-BF20-1F46F1BD2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72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95C9-0C75-4F63-9208-6D7B055F9BE3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90B2-B517-4DD5-BF20-1F46F1BD2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74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95C9-0C75-4F63-9208-6D7B055F9BE3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90B2-B517-4DD5-BF20-1F46F1BD2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6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95C9-0C75-4F63-9208-6D7B055F9BE3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90B2-B517-4DD5-BF20-1F46F1BD2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29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95C9-0C75-4F63-9208-6D7B055F9BE3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90B2-B517-4DD5-BF20-1F46F1BD2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6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95C9-0C75-4F63-9208-6D7B055F9BE3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90B2-B517-4DD5-BF20-1F46F1BD2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37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995C9-0C75-4F63-9208-6D7B055F9BE3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A90B2-B517-4DD5-BF20-1F46F1BD2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82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388699"/>
          </a:xfrm>
        </p:spPr>
        <p:txBody>
          <a:bodyPr>
            <a:normAutofit/>
          </a:bodyPr>
          <a:lstStyle/>
          <a:p>
            <a:r>
              <a:rPr lang="en-US" altLang="zh-CN" sz="8800" b="1" smtClean="0">
                <a:solidFill>
                  <a:schemeClr val="bg1"/>
                </a:solidFill>
              </a:rPr>
              <a:t>Centos7</a:t>
            </a:r>
            <a:r>
              <a:rPr lang="zh-CN" altLang="en-US" sz="8800" b="1" smtClean="0">
                <a:solidFill>
                  <a:schemeClr val="bg1"/>
                </a:solidFill>
              </a:rPr>
              <a:t>基础入门</a:t>
            </a:r>
            <a:endParaRPr lang="zh-CN" altLang="en-US" sz="8800" b="1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6754" y="4352315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b="1" smtClean="0">
                <a:solidFill>
                  <a:schemeClr val="bg1"/>
                </a:solidFill>
              </a:rPr>
              <a:t>邓金全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61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VI</a:t>
            </a:r>
            <a:r>
              <a:rPr lang="zh-CN" altLang="en-US" b="1" smtClean="0"/>
              <a:t>编辑器</a:t>
            </a:r>
            <a:r>
              <a:rPr lang="en-US" altLang="zh-CN" b="1" smtClean="0"/>
              <a:t>1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vi</a:t>
            </a:r>
            <a:r>
              <a:rPr lang="zh-CN" altLang="en-US"/>
              <a:t>编辑器</a:t>
            </a:r>
            <a:r>
              <a:rPr lang="zh-CN" altLang="en-US" smtClean="0"/>
              <a:t>的三种工作模式</a:t>
            </a:r>
            <a:endParaRPr lang="zh-CN" altLang="en-US"/>
          </a:p>
          <a:p>
            <a:pPr lvl="1"/>
            <a:r>
              <a:rPr lang="zh-CN" altLang="en-US"/>
              <a:t>命令</a:t>
            </a:r>
            <a:r>
              <a:rPr lang="zh-CN" altLang="en-US" smtClean="0"/>
              <a:t>模式</a:t>
            </a:r>
            <a:r>
              <a:rPr lang="zh-CN" altLang="en-US"/>
              <a:t>：</a:t>
            </a:r>
            <a:r>
              <a:rPr lang="zh-CN" altLang="en-US" smtClean="0"/>
              <a:t>以</a:t>
            </a:r>
            <a:r>
              <a:rPr lang="en-US" altLang="zh-CN"/>
              <a:t>vi</a:t>
            </a:r>
            <a:r>
              <a:rPr lang="zh-CN" altLang="en-US"/>
              <a:t>打开一个文件就直接进入命令模式了或者按 </a:t>
            </a:r>
            <a:r>
              <a:rPr lang="en-US" altLang="zh-CN" b="1">
                <a:solidFill>
                  <a:srgbClr val="FF0000"/>
                </a:solidFill>
              </a:rPr>
              <a:t>esc</a:t>
            </a:r>
            <a:r>
              <a:rPr lang="en-US" altLang="zh-CN"/>
              <a:t> </a:t>
            </a:r>
            <a:r>
              <a:rPr lang="zh-CN" altLang="en-US"/>
              <a:t>键进入命令模式，在命令模式中可以移动光标，删除、复制、粘贴来处理你的文件数据。</a:t>
            </a:r>
          </a:p>
          <a:p>
            <a:pPr lvl="1"/>
            <a:r>
              <a:rPr lang="zh-CN" altLang="en-US"/>
              <a:t>输入</a:t>
            </a:r>
            <a:r>
              <a:rPr lang="zh-CN" altLang="en-US" smtClean="0"/>
              <a:t>模式</a:t>
            </a:r>
            <a:r>
              <a:rPr lang="zh-CN" altLang="en-US"/>
              <a:t>：</a:t>
            </a:r>
            <a:r>
              <a:rPr lang="zh-CN" altLang="en-US" smtClean="0"/>
              <a:t>按 </a:t>
            </a:r>
            <a:r>
              <a:rPr lang="en-US" altLang="zh-CN" b="1" err="1">
                <a:solidFill>
                  <a:srgbClr val="FF0000"/>
                </a:solidFill>
              </a:rPr>
              <a:t>i</a:t>
            </a:r>
            <a:r>
              <a:rPr lang="zh-CN" altLang="en-US"/>
              <a:t>、</a:t>
            </a:r>
            <a:r>
              <a:rPr lang="en-US" altLang="zh-CN" b="1">
                <a:solidFill>
                  <a:srgbClr val="FF0000"/>
                </a:solidFill>
              </a:rPr>
              <a:t>o</a:t>
            </a:r>
            <a:r>
              <a:rPr lang="en-US" altLang="zh-CN"/>
              <a:t> </a:t>
            </a:r>
            <a:r>
              <a:rPr lang="zh-CN" altLang="en-US"/>
              <a:t>键进入，在输入模式中可以对文件内容进行编辑，但无法复制、粘贴等的操作。</a:t>
            </a:r>
          </a:p>
          <a:p>
            <a:pPr lvl="1"/>
            <a:r>
              <a:rPr lang="zh-CN" altLang="en-US"/>
              <a:t>末行</a:t>
            </a:r>
            <a:r>
              <a:rPr lang="zh-CN" altLang="en-US" smtClean="0"/>
              <a:t>模式</a:t>
            </a:r>
            <a:r>
              <a:rPr lang="zh-CN" altLang="en-US"/>
              <a:t>：</a:t>
            </a:r>
            <a:r>
              <a:rPr lang="zh-CN" altLang="en-US" smtClean="0"/>
              <a:t>按 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en-US" altLang="zh-CN"/>
              <a:t> </a:t>
            </a:r>
            <a:r>
              <a:rPr lang="zh-CN" altLang="en-US"/>
              <a:t>键进入，在末行模式中，可以提供查找、替换字符、离开</a:t>
            </a:r>
            <a:r>
              <a:rPr lang="en-US" altLang="zh-CN"/>
              <a:t>vi</a:t>
            </a:r>
            <a:r>
              <a:rPr lang="zh-CN" altLang="en-US"/>
              <a:t>等动作。</a:t>
            </a:r>
          </a:p>
        </p:txBody>
      </p:sp>
    </p:spTree>
    <p:extLst>
      <p:ext uri="{BB962C8B-B14F-4D97-AF65-F5344CB8AC3E}">
        <p14:creationId xmlns:p14="http://schemas.microsoft.com/office/powerpoint/2010/main" val="244825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VI</a:t>
            </a:r>
            <a:r>
              <a:rPr lang="zh-CN" altLang="en-US" b="1" smtClean="0"/>
              <a:t>编辑器</a:t>
            </a:r>
            <a:r>
              <a:rPr lang="en-US" altLang="zh-CN" b="1" smtClean="0"/>
              <a:t>2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命令模式中的基本操作</a:t>
            </a:r>
          </a:p>
          <a:p>
            <a:pPr lvl="1"/>
            <a:r>
              <a:rPr lang="zh-CN" altLang="en-US"/>
              <a:t>光标方向</a:t>
            </a:r>
            <a:r>
              <a:rPr lang="zh-CN" altLang="en-US" smtClean="0"/>
              <a:t>移动</a:t>
            </a:r>
            <a:r>
              <a:rPr lang="zh-CN" altLang="en-US"/>
              <a:t>：</a:t>
            </a:r>
            <a:r>
              <a:rPr lang="zh-CN" altLang="en-US" smtClean="0"/>
              <a:t>箭头</a:t>
            </a:r>
            <a:r>
              <a:rPr lang="zh-CN" altLang="en-US"/>
              <a:t>移动或 </a:t>
            </a:r>
            <a:r>
              <a:rPr lang="en-US" altLang="zh-CN"/>
              <a:t>K</a:t>
            </a:r>
            <a:r>
              <a:rPr lang="zh-CN" altLang="en-US"/>
              <a:t>、</a:t>
            </a:r>
            <a:r>
              <a:rPr lang="en-US" altLang="zh-CN"/>
              <a:t>j</a:t>
            </a:r>
            <a:r>
              <a:rPr lang="zh-CN" altLang="en-US"/>
              <a:t>、</a:t>
            </a:r>
            <a:r>
              <a:rPr lang="en-US" altLang="zh-CN"/>
              <a:t>h</a:t>
            </a:r>
            <a:r>
              <a:rPr lang="zh-CN" altLang="en-US"/>
              <a:t>、</a:t>
            </a:r>
            <a:r>
              <a:rPr lang="en-US" altLang="zh-CN"/>
              <a:t>l</a:t>
            </a:r>
          </a:p>
          <a:p>
            <a:pPr lvl="1"/>
            <a:r>
              <a:rPr lang="zh-CN" altLang="en-US" smtClean="0"/>
              <a:t>删除</a:t>
            </a:r>
            <a:r>
              <a:rPr lang="zh-CN" altLang="en-US"/>
              <a:t>：</a:t>
            </a:r>
            <a:r>
              <a:rPr lang="en-US" altLang="zh-CN" smtClean="0"/>
              <a:t>     X</a:t>
            </a:r>
            <a:r>
              <a:rPr lang="zh-CN" altLang="en-US"/>
              <a:t>、</a:t>
            </a:r>
            <a:r>
              <a:rPr lang="en-US" altLang="zh-CN"/>
              <a:t>x</a:t>
            </a:r>
            <a:r>
              <a:rPr lang="zh-CN" altLang="en-US"/>
              <a:t>或</a:t>
            </a:r>
            <a:r>
              <a:rPr lang="en-US" altLang="zh-CN"/>
              <a:t>Del</a:t>
            </a:r>
            <a:r>
              <a:rPr lang="zh-CN" altLang="en-US"/>
              <a:t>键</a:t>
            </a:r>
          </a:p>
          <a:p>
            <a:pPr lvl="1"/>
            <a:r>
              <a:rPr lang="zh-CN" altLang="en-US" smtClean="0"/>
              <a:t>复制</a:t>
            </a:r>
            <a:r>
              <a:rPr lang="zh-CN" altLang="en-US"/>
              <a:t>： </a:t>
            </a:r>
            <a:r>
              <a:rPr lang="en-US" altLang="zh-CN"/>
              <a:t>	</a:t>
            </a:r>
            <a:r>
              <a:rPr lang="en-US" altLang="zh-CN" err="1"/>
              <a:t>yy</a:t>
            </a:r>
            <a:endParaRPr lang="en-US" altLang="zh-CN"/>
          </a:p>
          <a:p>
            <a:pPr lvl="1"/>
            <a:r>
              <a:rPr lang="zh-CN" altLang="en-US" smtClean="0"/>
              <a:t>粘贴</a:t>
            </a:r>
            <a:r>
              <a:rPr lang="zh-CN" altLang="en-US"/>
              <a:t>： </a:t>
            </a:r>
            <a:r>
              <a:rPr lang="en-US" altLang="zh-CN"/>
              <a:t>	p</a:t>
            </a:r>
          </a:p>
          <a:p>
            <a:pPr lvl="1"/>
            <a:r>
              <a:rPr lang="zh-CN" altLang="en-US" smtClean="0"/>
              <a:t>剪切</a:t>
            </a:r>
            <a:r>
              <a:rPr lang="zh-CN" altLang="en-US"/>
              <a:t>： </a:t>
            </a:r>
            <a:r>
              <a:rPr lang="en-US" altLang="zh-CN"/>
              <a:t>	</a:t>
            </a:r>
            <a:r>
              <a:rPr lang="en-US" altLang="zh-CN" smtClean="0"/>
              <a:t>cc</a:t>
            </a:r>
          </a:p>
          <a:p>
            <a:pPr lvl="1"/>
            <a:r>
              <a:rPr lang="zh-CN" altLang="en-US"/>
              <a:t>撤销最近的一次</a:t>
            </a:r>
            <a:r>
              <a:rPr lang="zh-CN" altLang="en-US" smtClean="0"/>
              <a:t>操作</a:t>
            </a:r>
            <a:r>
              <a:rPr lang="zh-CN" altLang="en-US"/>
              <a:t>：</a:t>
            </a:r>
            <a:r>
              <a:rPr lang="en-US" altLang="zh-CN" smtClean="0"/>
              <a:t> u</a:t>
            </a:r>
            <a:endParaRPr lang="en-US" altLang="zh-CN"/>
          </a:p>
          <a:p>
            <a:pPr lvl="1"/>
            <a:r>
              <a:rPr lang="en-US" altLang="zh-CN"/>
              <a:t>/word	</a:t>
            </a:r>
            <a:r>
              <a:rPr lang="zh-CN" altLang="en-US"/>
              <a:t>向光标向下寻找一个名称为</a:t>
            </a:r>
            <a:r>
              <a:rPr lang="en-US" altLang="zh-CN"/>
              <a:t>word</a:t>
            </a:r>
            <a:r>
              <a:rPr lang="zh-CN" altLang="en-US"/>
              <a:t>的字符串</a:t>
            </a:r>
          </a:p>
          <a:p>
            <a:pPr lvl="1"/>
            <a:r>
              <a:rPr lang="en-US" altLang="zh-CN"/>
              <a:t>n\N     </a:t>
            </a:r>
            <a:r>
              <a:rPr lang="zh-CN" altLang="en-US"/>
              <a:t>上下一个匹配的被查找字符串</a:t>
            </a:r>
          </a:p>
          <a:p>
            <a:pPr lvl="1"/>
            <a:r>
              <a:rPr lang="en-US" altLang="zh-CN" smtClean="0"/>
              <a:t>:s /old/new/g	</a:t>
            </a:r>
            <a:r>
              <a:rPr lang="zh-CN" altLang="en-US" smtClean="0"/>
              <a:t>将</a:t>
            </a:r>
            <a:r>
              <a:rPr lang="zh-CN" altLang="en-US"/>
              <a:t>当前行中查找到的所有字符串“</a:t>
            </a:r>
            <a:r>
              <a:rPr lang="en-US" altLang="zh-CN"/>
              <a:t>old” </a:t>
            </a:r>
            <a:r>
              <a:rPr lang="zh-CN" altLang="en-US"/>
              <a:t>替换为“</a:t>
            </a:r>
            <a:r>
              <a:rPr lang="en-US" altLang="zh-CN" smtClean="0"/>
              <a:t>new"</a:t>
            </a:r>
            <a:endParaRPr lang="en-US" altLang="zh-CN"/>
          </a:p>
          <a:p>
            <a:pPr lvl="1"/>
            <a:r>
              <a:rPr lang="zh-CN" altLang="en-US" smtClean="0"/>
              <a:t>保存文件                 </a:t>
            </a:r>
            <a:r>
              <a:rPr lang="en-US" altLang="zh-CN" smtClean="0"/>
              <a:t>:</a:t>
            </a:r>
            <a:r>
              <a:rPr lang="en-US" altLang="zh-CN"/>
              <a:t>w</a:t>
            </a:r>
          </a:p>
          <a:p>
            <a:pPr lvl="1"/>
            <a:r>
              <a:rPr lang="zh-CN" altLang="en-US"/>
              <a:t>退出</a:t>
            </a:r>
            <a:r>
              <a:rPr lang="en-US" altLang="zh-CN"/>
              <a:t>vi	   </a:t>
            </a:r>
            <a:r>
              <a:rPr lang="en-US" altLang="zh-CN" smtClean="0"/>
              <a:t>             </a:t>
            </a:r>
            <a:r>
              <a:rPr lang="en-US" altLang="zh-CN"/>
              <a:t>:q!</a:t>
            </a:r>
          </a:p>
          <a:p>
            <a:pPr lvl="1"/>
            <a:r>
              <a:rPr lang="zh-CN" altLang="en-US"/>
              <a:t>保存文件退出</a:t>
            </a:r>
            <a:r>
              <a:rPr lang="en-US" altLang="zh-CN"/>
              <a:t>vi	</a:t>
            </a:r>
            <a:r>
              <a:rPr lang="en-US" altLang="zh-CN" smtClean="0"/>
              <a:t>  :</a:t>
            </a:r>
            <a:r>
              <a:rPr lang="en-US" altLang="zh-CN" err="1"/>
              <a:t>wq</a:t>
            </a:r>
            <a:r>
              <a:rPr lang="zh-CN" altLang="en-US"/>
              <a:t>或</a:t>
            </a:r>
            <a:r>
              <a:rPr lang="en-US" altLang="zh-CN"/>
              <a:t>:x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94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网络设置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~]# vim /</a:t>
            </a:r>
            <a:r>
              <a:rPr lang="en-US" altLang="zh-CN" err="1" smtClean="0"/>
              <a:t>etc</a:t>
            </a:r>
            <a:r>
              <a:rPr lang="en-US" altLang="zh-CN" smtClean="0"/>
              <a:t>/</a:t>
            </a:r>
            <a:r>
              <a:rPr lang="en-US" altLang="zh-CN" err="1" smtClean="0"/>
              <a:t>sysconfig</a:t>
            </a:r>
            <a:r>
              <a:rPr lang="en-US" altLang="zh-CN" smtClean="0"/>
              <a:t>/network-scripts/ifcfg-em1</a:t>
            </a:r>
          </a:p>
          <a:p>
            <a:pPr lvl="1"/>
            <a:r>
              <a:rPr lang="en-US" altLang="zh-CN" smtClean="0"/>
              <a:t>…………</a:t>
            </a:r>
          </a:p>
          <a:p>
            <a:pPr lvl="1"/>
            <a:r>
              <a:rPr lang="en-US" altLang="zh-CN" smtClean="0"/>
              <a:t>ONBOOT=</a:t>
            </a:r>
            <a:r>
              <a:rPr lang="en-US" altLang="zh-CN" smtClean="0">
                <a:solidFill>
                  <a:srgbClr val="FF0000"/>
                </a:solidFill>
              </a:rPr>
              <a:t>yes</a:t>
            </a:r>
            <a:r>
              <a:rPr lang="en-US" altLang="zh-CN" smtClean="0"/>
              <a:t> </a:t>
            </a:r>
            <a:endParaRPr lang="en-US" altLang="zh-CN"/>
          </a:p>
          <a:p>
            <a:pPr lvl="1"/>
            <a:r>
              <a:rPr lang="en-US" altLang="zh-CN" smtClean="0"/>
              <a:t>BOOTPROTO=</a:t>
            </a:r>
            <a:r>
              <a:rPr lang="en-US" altLang="zh-CN" smtClean="0">
                <a:solidFill>
                  <a:srgbClr val="FF0000"/>
                </a:solidFill>
              </a:rPr>
              <a:t>none</a:t>
            </a:r>
            <a:r>
              <a:rPr lang="en-US" altLang="zh-CN" smtClean="0"/>
              <a:t> </a:t>
            </a:r>
            <a:endParaRPr lang="en-US" altLang="zh-CN"/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IPADDR=120.31.37.250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PREFIX=24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GATEWAY=120.31.37.129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DNS1=114.114.114.114</a:t>
            </a:r>
          </a:p>
          <a:p>
            <a:r>
              <a:rPr lang="zh-CN" altLang="en-US"/>
              <a:t>重启网络：</a:t>
            </a:r>
            <a:r>
              <a:rPr lang="en-US" altLang="zh-CN"/>
              <a:t>/</a:t>
            </a:r>
            <a:r>
              <a:rPr lang="en-US" altLang="zh-CN" err="1"/>
              <a:t>etc</a:t>
            </a:r>
            <a:r>
              <a:rPr lang="en-US" altLang="zh-CN"/>
              <a:t>/</a:t>
            </a:r>
            <a:r>
              <a:rPr lang="en-US" altLang="zh-CN" err="1"/>
              <a:t>init.d</a:t>
            </a:r>
            <a:r>
              <a:rPr lang="en-US" altLang="zh-CN"/>
              <a:t>/network restart</a:t>
            </a:r>
          </a:p>
          <a:p>
            <a:r>
              <a:rPr lang="zh-CN" altLang="en-US"/>
              <a:t>临时设置</a:t>
            </a:r>
            <a:r>
              <a:rPr lang="en-US" altLang="zh-CN"/>
              <a:t>DNS</a:t>
            </a:r>
            <a:r>
              <a:rPr lang="zh-CN" altLang="en-US"/>
              <a:t>：</a:t>
            </a:r>
            <a:r>
              <a:rPr lang="en-US" altLang="zh-CN"/>
              <a:t>echo "</a:t>
            </a:r>
            <a:r>
              <a:rPr lang="en-US" altLang="zh-CN" err="1"/>
              <a:t>nameserver</a:t>
            </a:r>
            <a:r>
              <a:rPr lang="en-US" altLang="zh-CN"/>
              <a:t> 114.114.114.114" &gt;/</a:t>
            </a:r>
            <a:r>
              <a:rPr lang="en-US" altLang="zh-CN" err="1" smtClean="0"/>
              <a:t>etc</a:t>
            </a:r>
            <a:r>
              <a:rPr lang="en-US" altLang="zh-CN" smtClean="0"/>
              <a:t>/</a:t>
            </a:r>
            <a:r>
              <a:rPr lang="en-US" altLang="zh-CN" err="1" smtClean="0"/>
              <a:t>resolv.conf</a:t>
            </a:r>
            <a:endParaRPr lang="en-US" altLang="zh-CN" smtClean="0"/>
          </a:p>
          <a:p>
            <a:r>
              <a:rPr lang="zh-CN" altLang="en-US" smtClean="0"/>
              <a:t>查看</a:t>
            </a:r>
            <a:r>
              <a:rPr lang="en-US" altLang="zh-CN" smtClean="0"/>
              <a:t>IP</a:t>
            </a:r>
            <a:r>
              <a:rPr lang="zh-CN" altLang="en-US" smtClean="0"/>
              <a:t>地址：</a:t>
            </a:r>
            <a:r>
              <a:rPr lang="en-US" altLang="zh-CN" smtClean="0"/>
              <a:t>ifconfig</a:t>
            </a:r>
            <a:r>
              <a:rPr lang="zh-CN" altLang="en-US" smtClean="0"/>
              <a:t>、</a:t>
            </a:r>
            <a:r>
              <a:rPr lang="en-US" altLang="zh-CN"/>
              <a:t>ip addr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4408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系统</a:t>
            </a:r>
            <a:r>
              <a:rPr lang="zh-CN" altLang="en-US" b="1" smtClean="0"/>
              <a:t>区域设置和</a:t>
            </a:r>
            <a:r>
              <a:rPr lang="zh-CN" altLang="en-US" b="1"/>
              <a:t>更改主机名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系统</a:t>
            </a:r>
            <a:r>
              <a:rPr lang="zh-CN" altLang="en-US" smtClean="0"/>
              <a:t>区域</a:t>
            </a:r>
            <a:r>
              <a:rPr lang="zh-CN" altLang="en-US"/>
              <a:t>设置</a:t>
            </a:r>
            <a:r>
              <a:rPr lang="zh-CN" altLang="en-US" smtClean="0"/>
              <a:t>：通过更改系统编码</a:t>
            </a:r>
            <a:r>
              <a:rPr lang="zh-CN" altLang="en-US" b="1" smtClean="0"/>
              <a:t>在终端显示中文</a:t>
            </a:r>
            <a:endParaRPr lang="en-US" altLang="zh-CN" b="1" smtClean="0"/>
          </a:p>
          <a:p>
            <a:pPr lvl="1"/>
            <a:r>
              <a:rPr lang="en-US" altLang="zh-CN" smtClean="0"/>
              <a:t>localectl status</a:t>
            </a:r>
          </a:p>
          <a:p>
            <a:pPr lvl="1"/>
            <a:r>
              <a:rPr lang="en-US" altLang="zh-CN" smtClean="0"/>
              <a:t>localectl list-locales | grep zh_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localectl </a:t>
            </a:r>
            <a:r>
              <a:rPr lang="en-US" altLang="zh-CN">
                <a:solidFill>
                  <a:srgbClr val="FF0000"/>
                </a:solidFill>
              </a:rPr>
              <a:t>set-locale </a:t>
            </a:r>
            <a:r>
              <a:rPr lang="en-US" altLang="zh-CN" smtClean="0">
                <a:solidFill>
                  <a:srgbClr val="FF0000"/>
                </a:solidFill>
              </a:rPr>
              <a:t>LANG=zh_CN.utf8</a:t>
            </a:r>
          </a:p>
          <a:p>
            <a:pPr lvl="1"/>
            <a:r>
              <a:rPr lang="en-US" altLang="zh-CN"/>
              <a:t>localectl set-locale </a:t>
            </a:r>
            <a:r>
              <a:rPr lang="en-US" altLang="zh-CN" smtClean="0"/>
              <a:t>LANG=en_US.utf8</a:t>
            </a:r>
          </a:p>
          <a:p>
            <a:r>
              <a:rPr lang="zh-CN" altLang="en-US"/>
              <a:t>更改主机名</a:t>
            </a:r>
            <a:endParaRPr lang="en-US" altLang="zh-CN"/>
          </a:p>
          <a:p>
            <a:pPr lvl="1"/>
            <a:r>
              <a:rPr lang="en-US" altLang="zh-CN" err="1"/>
              <a:t>hostnamectl</a:t>
            </a:r>
            <a:r>
              <a:rPr lang="en-US" altLang="zh-CN"/>
              <a:t> set-hostname </a:t>
            </a:r>
            <a:r>
              <a:rPr lang="en-US" altLang="zh-CN" smtClean="0"/>
              <a:t>centos7</a:t>
            </a:r>
          </a:p>
          <a:p>
            <a:pPr lvl="1"/>
            <a:r>
              <a:rPr lang="en-US" altLang="zh-CN"/>
              <a:t>logout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27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设置日期</a:t>
            </a:r>
            <a:r>
              <a:rPr lang="zh-CN" altLang="en-US" b="1"/>
              <a:t>和时间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查看当前时间</a:t>
            </a:r>
            <a:endParaRPr lang="en-US" altLang="zh-CN" smtClean="0"/>
          </a:p>
          <a:p>
            <a:pPr lvl="1"/>
            <a:r>
              <a:rPr lang="en-US" altLang="zh-CN" smtClean="0"/>
              <a:t>date</a:t>
            </a:r>
            <a:endParaRPr lang="en-US" altLang="zh-CN"/>
          </a:p>
          <a:p>
            <a:r>
              <a:rPr lang="zh-CN" altLang="en-US" smtClean="0"/>
              <a:t>更改日期和时间</a:t>
            </a:r>
            <a:endParaRPr lang="en-US" altLang="zh-CN" smtClean="0"/>
          </a:p>
          <a:p>
            <a:pPr lvl="1"/>
            <a:r>
              <a:rPr lang="en-US" altLang="zh-CN" smtClean="0"/>
              <a:t>date </a:t>
            </a:r>
            <a:r>
              <a:rPr lang="en-US" altLang="zh-CN"/>
              <a:t>+%F -s "2013-02-02 </a:t>
            </a:r>
            <a:r>
              <a:rPr lang="en-US" altLang="zh-CN" smtClean="0"/>
              <a:t>13:16:00“</a:t>
            </a:r>
          </a:p>
          <a:p>
            <a:r>
              <a:rPr lang="zh-CN" altLang="en-US" smtClean="0"/>
              <a:t>更改时区</a:t>
            </a:r>
            <a:endParaRPr lang="en-US" altLang="zh-CN"/>
          </a:p>
          <a:p>
            <a:pPr lvl="1"/>
            <a:r>
              <a:rPr lang="en-US" altLang="zh-CN" err="1"/>
              <a:t>timedatectl</a:t>
            </a:r>
            <a:r>
              <a:rPr lang="en-US" altLang="zh-CN"/>
              <a:t> set-</a:t>
            </a:r>
            <a:r>
              <a:rPr lang="en-US" altLang="zh-CN" err="1"/>
              <a:t>timezone</a:t>
            </a:r>
            <a:r>
              <a:rPr lang="en-US" altLang="zh-CN"/>
              <a:t> </a:t>
            </a:r>
            <a:r>
              <a:rPr lang="en-US" altLang="zh-CN" smtClean="0"/>
              <a:t>Asia/Shanghai</a:t>
            </a:r>
          </a:p>
          <a:p>
            <a:r>
              <a:rPr lang="zh-CN" altLang="en-US" smtClean="0"/>
              <a:t>网络时间同步</a:t>
            </a:r>
            <a:endParaRPr lang="en-US" altLang="zh-CN" smtClean="0"/>
          </a:p>
          <a:p>
            <a:pPr lvl="1"/>
            <a:r>
              <a:rPr lang="en-US" altLang="zh-CN" err="1"/>
              <a:t>ntpdate</a:t>
            </a:r>
            <a:r>
              <a:rPr lang="en-US" altLang="zh-CN"/>
              <a:t> 0.centos.pool.ntp.org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61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软件包</a:t>
            </a:r>
            <a:r>
              <a:rPr lang="zh-CN" altLang="en-US" b="1" smtClean="0"/>
              <a:t>管理</a:t>
            </a:r>
            <a:r>
              <a:rPr lang="en-US" altLang="zh-CN" b="1" smtClean="0"/>
              <a:t>1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YUM</a:t>
            </a:r>
            <a:r>
              <a:rPr lang="zh-CN" altLang="en-US" smtClean="0"/>
              <a:t>：在线的软件包</a:t>
            </a:r>
            <a:r>
              <a:rPr lang="zh-CN" altLang="en-US"/>
              <a:t>管理器</a:t>
            </a:r>
            <a:endParaRPr lang="en-US" altLang="zh-CN" smtClean="0"/>
          </a:p>
          <a:p>
            <a:pPr lvl="1"/>
            <a:r>
              <a:rPr lang="en-US" altLang="zh-CN" smtClean="0"/>
              <a:t>yum </a:t>
            </a:r>
            <a:r>
              <a:rPr lang="en-US" altLang="zh-CN"/>
              <a:t>update    </a:t>
            </a:r>
            <a:r>
              <a:rPr lang="zh-CN" altLang="en-US"/>
              <a:t>更新软件包</a:t>
            </a:r>
          </a:p>
          <a:p>
            <a:pPr lvl="1"/>
            <a:r>
              <a:rPr lang="en-US" altLang="zh-CN"/>
              <a:t>yum list      </a:t>
            </a:r>
            <a:r>
              <a:rPr lang="zh-CN" altLang="en-US"/>
              <a:t>列出所有包</a:t>
            </a:r>
          </a:p>
          <a:p>
            <a:pPr lvl="1"/>
            <a:r>
              <a:rPr lang="en-US" altLang="zh-CN"/>
              <a:t>yum clean all </a:t>
            </a:r>
            <a:r>
              <a:rPr lang="zh-CN" altLang="en-US"/>
              <a:t>清除缓存数据</a:t>
            </a:r>
          </a:p>
          <a:p>
            <a:pPr lvl="1"/>
            <a:r>
              <a:rPr lang="en-US" altLang="zh-CN"/>
              <a:t>yum provides </a:t>
            </a:r>
            <a:r>
              <a:rPr lang="en-US" altLang="zh-CN" err="1"/>
              <a:t>httpd.conf</a:t>
            </a:r>
            <a:r>
              <a:rPr lang="en-US" altLang="zh-CN"/>
              <a:t>        </a:t>
            </a:r>
            <a:r>
              <a:rPr lang="zh-CN" altLang="en-US"/>
              <a:t>按照给定值查找内容包</a:t>
            </a:r>
          </a:p>
          <a:p>
            <a:pPr lvl="1"/>
            <a:r>
              <a:rPr lang="en-US" altLang="zh-CN"/>
              <a:t>yum </a:t>
            </a:r>
            <a:r>
              <a:rPr lang="en-US" altLang="zh-CN" err="1"/>
              <a:t>localinstall</a:t>
            </a:r>
            <a:r>
              <a:rPr lang="en-US" altLang="zh-CN"/>
              <a:t> </a:t>
            </a:r>
            <a:r>
              <a:rPr lang="en-US" altLang="zh-CN" err="1"/>
              <a:t>path.rpm</a:t>
            </a:r>
            <a:r>
              <a:rPr lang="en-US" altLang="zh-CN"/>
              <a:t>      </a:t>
            </a:r>
            <a:r>
              <a:rPr lang="zh-CN" altLang="en-US"/>
              <a:t>安装软本地</a:t>
            </a:r>
            <a:r>
              <a:rPr lang="en-US" altLang="zh-CN"/>
              <a:t>rpm</a:t>
            </a:r>
            <a:r>
              <a:rPr lang="zh-CN" altLang="en-US"/>
              <a:t>包</a:t>
            </a:r>
          </a:p>
          <a:p>
            <a:pPr lvl="1"/>
            <a:r>
              <a:rPr lang="en-US" altLang="zh-CN"/>
              <a:t>yum reinstall </a:t>
            </a:r>
            <a:r>
              <a:rPr lang="en-US" altLang="zh-CN" err="1"/>
              <a:t>httpd</a:t>
            </a:r>
            <a:r>
              <a:rPr lang="en-US" altLang="zh-CN"/>
              <a:t>                 </a:t>
            </a:r>
            <a:r>
              <a:rPr lang="zh-CN" altLang="en-US"/>
              <a:t>重新安装包</a:t>
            </a:r>
          </a:p>
          <a:p>
            <a:pPr lvl="1"/>
            <a:r>
              <a:rPr lang="en-US" altLang="zh-CN"/>
              <a:t>yum remove </a:t>
            </a:r>
            <a:r>
              <a:rPr lang="en-US" altLang="zh-CN" err="1"/>
              <a:t>httpd</a:t>
            </a:r>
            <a:r>
              <a:rPr lang="en-US" altLang="zh-CN"/>
              <a:t>                 </a:t>
            </a:r>
            <a:r>
              <a:rPr lang="zh-CN" altLang="en-US"/>
              <a:t>从系统中删除一个或多个软件包</a:t>
            </a:r>
            <a:endParaRPr lang="en-US" altLang="zh-CN"/>
          </a:p>
          <a:p>
            <a:r>
              <a:rPr lang="en-US" altLang="zh-CN"/>
              <a:t>yum install -y </a:t>
            </a:r>
            <a:r>
              <a:rPr lang="en-US" altLang="zh-CN" err="1"/>
              <a:t>epel</a:t>
            </a:r>
            <a:r>
              <a:rPr lang="en-US" altLang="zh-CN"/>
              <a:t>-release net-tools bash-completion vim </a:t>
            </a:r>
            <a:r>
              <a:rPr lang="en-US" altLang="zh-CN" err="1"/>
              <a:t>wget</a:t>
            </a:r>
            <a:r>
              <a:rPr lang="en-US" altLang="zh-CN"/>
              <a:t> </a:t>
            </a:r>
            <a:r>
              <a:rPr lang="en-US" altLang="zh-CN" err="1"/>
              <a:t>iptables</a:t>
            </a:r>
            <a:r>
              <a:rPr lang="en-US" altLang="zh-CN"/>
              <a:t>-services </a:t>
            </a:r>
            <a:r>
              <a:rPr lang="en-US" altLang="zh-CN" err="1"/>
              <a:t>ntpdate</a:t>
            </a:r>
            <a:r>
              <a:rPr lang="en-US" altLang="zh-CN"/>
              <a:t> </a:t>
            </a:r>
            <a:r>
              <a:rPr lang="en-US" altLang="zh-CN" err="1"/>
              <a:t>lrzsz</a:t>
            </a:r>
            <a:r>
              <a:rPr lang="en-US" altLang="zh-CN"/>
              <a:t> </a:t>
            </a:r>
            <a:r>
              <a:rPr lang="en-US" altLang="zh-CN" err="1"/>
              <a:t>git</a:t>
            </a:r>
            <a:r>
              <a:rPr lang="en-US" altLang="zh-CN"/>
              <a:t> </a:t>
            </a:r>
            <a:r>
              <a:rPr lang="en-US" altLang="zh-CN" smtClean="0"/>
              <a:t>man ntp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04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软件包</a:t>
            </a:r>
            <a:r>
              <a:rPr lang="zh-CN" altLang="en-US" b="1" smtClean="0"/>
              <a:t>管理</a:t>
            </a:r>
            <a:r>
              <a:rPr lang="en-US" altLang="zh-CN" b="1" smtClean="0"/>
              <a:t>2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RPM</a:t>
            </a:r>
            <a:r>
              <a:rPr lang="zh-CN" altLang="en-US" smtClean="0"/>
              <a:t>：</a:t>
            </a:r>
            <a:r>
              <a:rPr lang="en-US" altLang="zh-CN" smtClean="0"/>
              <a:t>rpm</a:t>
            </a:r>
            <a:r>
              <a:rPr lang="zh-CN" altLang="en-US" smtClean="0"/>
              <a:t>包管理</a:t>
            </a:r>
            <a:endParaRPr lang="en-US" altLang="zh-CN" smtClean="0"/>
          </a:p>
          <a:p>
            <a:pPr lvl="1"/>
            <a:r>
              <a:rPr lang="en-US" altLang="zh-CN"/>
              <a:t>rpm -</a:t>
            </a:r>
            <a:r>
              <a:rPr lang="en-US" altLang="zh-CN" err="1"/>
              <a:t>qa</a:t>
            </a:r>
            <a:r>
              <a:rPr lang="en-US" altLang="zh-CN"/>
              <a:t>  </a:t>
            </a:r>
            <a:r>
              <a:rPr lang="zh-CN" altLang="en-US"/>
              <a:t>列出已安装的所有</a:t>
            </a:r>
            <a:r>
              <a:rPr lang="en-US" altLang="zh-CN"/>
              <a:t>RPM</a:t>
            </a:r>
            <a:r>
              <a:rPr lang="zh-CN" altLang="en-US"/>
              <a:t>包</a:t>
            </a:r>
          </a:p>
          <a:p>
            <a:pPr lvl="1"/>
            <a:r>
              <a:rPr lang="en-US" altLang="zh-CN"/>
              <a:t>rpm -</a:t>
            </a:r>
            <a:r>
              <a:rPr lang="en-US" altLang="zh-CN" err="1"/>
              <a:t>ql</a:t>
            </a:r>
            <a:r>
              <a:rPr lang="en-US" altLang="zh-CN"/>
              <a:t>  </a:t>
            </a:r>
            <a:r>
              <a:rPr lang="zh-CN" altLang="en-US"/>
              <a:t>查询某个软件包安装的文件、目录</a:t>
            </a:r>
          </a:p>
          <a:p>
            <a:pPr lvl="1"/>
            <a:r>
              <a:rPr lang="en-US" altLang="zh-CN"/>
              <a:t>rpm -</a:t>
            </a:r>
            <a:r>
              <a:rPr lang="en-US" altLang="zh-CN" err="1"/>
              <a:t>qf</a:t>
            </a:r>
            <a:r>
              <a:rPr lang="en-US" altLang="zh-CN"/>
              <a:t>  </a:t>
            </a:r>
            <a:r>
              <a:rPr lang="zh-CN" altLang="en-US"/>
              <a:t>询文件</a:t>
            </a:r>
            <a:r>
              <a:rPr lang="en-US" altLang="zh-CN"/>
              <a:t>/</a:t>
            </a:r>
            <a:r>
              <a:rPr lang="zh-CN" altLang="en-US"/>
              <a:t>目录属于哪个</a:t>
            </a:r>
            <a:r>
              <a:rPr lang="en-US" altLang="zh-CN"/>
              <a:t>RPM</a:t>
            </a:r>
            <a:r>
              <a:rPr lang="zh-CN" altLang="en-US"/>
              <a:t>包</a:t>
            </a:r>
          </a:p>
          <a:p>
            <a:pPr lvl="1"/>
            <a:r>
              <a:rPr lang="en-US" altLang="zh-CN"/>
              <a:t>rpm -</a:t>
            </a:r>
            <a:r>
              <a:rPr lang="en-US" altLang="zh-CN" err="1"/>
              <a:t>i</a:t>
            </a:r>
            <a:r>
              <a:rPr lang="en-US" altLang="zh-CN"/>
              <a:t>   </a:t>
            </a:r>
            <a:r>
              <a:rPr lang="zh-CN" altLang="en-US"/>
              <a:t>安装一个新的</a:t>
            </a:r>
            <a:r>
              <a:rPr lang="en-US" altLang="zh-CN"/>
              <a:t>rpm</a:t>
            </a:r>
            <a:r>
              <a:rPr lang="zh-CN" altLang="en-US"/>
              <a:t>软件包</a:t>
            </a:r>
          </a:p>
          <a:p>
            <a:pPr lvl="1"/>
            <a:r>
              <a:rPr lang="en-US" altLang="zh-CN"/>
              <a:t>rpm -v   </a:t>
            </a:r>
            <a:r>
              <a:rPr lang="zh-CN" altLang="en-US"/>
              <a:t>显示安装过程中的详细信息</a:t>
            </a:r>
          </a:p>
          <a:p>
            <a:pPr lvl="1"/>
            <a:r>
              <a:rPr lang="en-US" altLang="zh-CN"/>
              <a:t>rpm -h   </a:t>
            </a:r>
            <a:r>
              <a:rPr lang="zh-CN" altLang="en-US"/>
              <a:t>以“</a:t>
            </a:r>
            <a:r>
              <a:rPr lang="en-US" altLang="zh-CN"/>
              <a:t>#”</a:t>
            </a:r>
            <a:r>
              <a:rPr lang="zh-CN" altLang="en-US"/>
              <a:t>号显示安装的进度</a:t>
            </a:r>
          </a:p>
          <a:p>
            <a:r>
              <a:rPr lang="en-US" altLang="zh-CN"/>
              <a:t>rpm -</a:t>
            </a:r>
            <a:r>
              <a:rPr lang="en-US" altLang="zh-CN" err="1"/>
              <a:t>ivh</a:t>
            </a:r>
            <a:r>
              <a:rPr lang="en-US" altLang="zh-CN"/>
              <a:t> http://</a:t>
            </a:r>
            <a:r>
              <a:rPr lang="en-US" altLang="zh-CN" smtClean="0"/>
              <a:t>repo.mysql.com/mysql-community-release-el7.rpm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098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服务管理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err="1"/>
              <a:t>S</a:t>
            </a:r>
            <a:r>
              <a:rPr lang="en-US" altLang="zh-CN" err="1" smtClean="0"/>
              <a:t>ystemd</a:t>
            </a:r>
            <a:r>
              <a:rPr lang="en-US" altLang="zh-CN" smtClean="0"/>
              <a:t> </a:t>
            </a:r>
            <a:r>
              <a:rPr lang="zh-CN" altLang="en-US" smtClean="0"/>
              <a:t>：</a:t>
            </a:r>
            <a:r>
              <a:rPr lang="en-US" altLang="zh-CN" smtClean="0"/>
              <a:t>centos\</a:t>
            </a:r>
            <a:r>
              <a:rPr lang="en-US" altLang="zh-CN" err="1" smtClean="0"/>
              <a:t>rhel</a:t>
            </a:r>
            <a:r>
              <a:rPr lang="en-US" altLang="zh-CN" smtClean="0"/>
              <a:t> 7</a:t>
            </a:r>
          </a:p>
          <a:p>
            <a:pPr lvl="1"/>
            <a:r>
              <a:rPr lang="en-US" altLang="zh-CN" err="1" smtClean="0"/>
              <a:t>systemctl</a:t>
            </a:r>
            <a:r>
              <a:rPr lang="en-US" altLang="zh-CN" smtClean="0"/>
              <a:t> </a:t>
            </a:r>
            <a:r>
              <a:rPr lang="en-US" altLang="zh-CN"/>
              <a:t>list-unit-files</a:t>
            </a:r>
          </a:p>
          <a:p>
            <a:pPr lvl="1"/>
            <a:r>
              <a:rPr lang="en-US" altLang="zh-CN" err="1"/>
              <a:t>systemctl</a:t>
            </a:r>
            <a:r>
              <a:rPr lang="en-US" altLang="zh-CN"/>
              <a:t> start </a:t>
            </a:r>
            <a:r>
              <a:rPr lang="en-US" altLang="zh-CN" smtClean="0"/>
              <a:t>&lt;</a:t>
            </a:r>
            <a:r>
              <a:rPr lang="en-US" altLang="zh-CN" err="1" smtClean="0"/>
              <a:t>name.service</a:t>
            </a:r>
            <a:r>
              <a:rPr lang="en-US" altLang="zh-CN" smtClean="0"/>
              <a:t>&gt;</a:t>
            </a:r>
            <a:endParaRPr lang="en-US" altLang="zh-CN"/>
          </a:p>
          <a:p>
            <a:pPr lvl="1"/>
            <a:r>
              <a:rPr lang="en-US" altLang="zh-CN" err="1"/>
              <a:t>systemctl</a:t>
            </a:r>
            <a:r>
              <a:rPr lang="en-US" altLang="zh-CN"/>
              <a:t> stop &lt;</a:t>
            </a:r>
            <a:r>
              <a:rPr lang="en-US" altLang="zh-CN" err="1"/>
              <a:t>name.service</a:t>
            </a:r>
            <a:r>
              <a:rPr lang="en-US" altLang="zh-CN"/>
              <a:t>&gt;</a:t>
            </a:r>
          </a:p>
          <a:p>
            <a:pPr lvl="1"/>
            <a:r>
              <a:rPr lang="en-US" altLang="zh-CN" err="1" smtClean="0"/>
              <a:t>systemctl</a:t>
            </a:r>
            <a:r>
              <a:rPr lang="en-US" altLang="zh-CN" smtClean="0"/>
              <a:t> </a:t>
            </a:r>
            <a:r>
              <a:rPr lang="en-US" altLang="zh-CN"/>
              <a:t>enable &lt;</a:t>
            </a:r>
            <a:r>
              <a:rPr lang="en-US" altLang="zh-CN" err="1"/>
              <a:t>name.service</a:t>
            </a:r>
            <a:r>
              <a:rPr lang="en-US" altLang="zh-CN"/>
              <a:t>&gt;</a:t>
            </a:r>
          </a:p>
          <a:p>
            <a:pPr lvl="1"/>
            <a:r>
              <a:rPr lang="en-US" altLang="zh-CN" err="1" smtClean="0"/>
              <a:t>systemctl</a:t>
            </a:r>
            <a:r>
              <a:rPr lang="en-US" altLang="zh-CN" smtClean="0"/>
              <a:t> </a:t>
            </a:r>
            <a:r>
              <a:rPr lang="en-US" altLang="zh-CN"/>
              <a:t>disable &lt;</a:t>
            </a:r>
            <a:r>
              <a:rPr lang="en-US" altLang="zh-CN" err="1"/>
              <a:t>name.service</a:t>
            </a:r>
            <a:r>
              <a:rPr lang="en-US" altLang="zh-CN"/>
              <a:t>&gt;</a:t>
            </a:r>
          </a:p>
          <a:p>
            <a:r>
              <a:rPr lang="en-US" altLang="zh-CN" smtClean="0"/>
              <a:t>UNIX </a:t>
            </a:r>
            <a:r>
              <a:rPr lang="en-US" altLang="zh-CN"/>
              <a:t>System V </a:t>
            </a:r>
            <a:r>
              <a:rPr lang="zh-CN" altLang="en-US" smtClean="0"/>
              <a:t>：</a:t>
            </a:r>
            <a:r>
              <a:rPr lang="en-US" altLang="zh-CN" smtClean="0"/>
              <a:t>centos\</a:t>
            </a:r>
            <a:r>
              <a:rPr lang="en-US" altLang="zh-CN" err="1" smtClean="0"/>
              <a:t>rhel</a:t>
            </a:r>
            <a:r>
              <a:rPr lang="en-US" altLang="zh-CN" smtClean="0"/>
              <a:t> all</a:t>
            </a:r>
            <a:endParaRPr lang="en-US" altLang="zh-CN"/>
          </a:p>
          <a:p>
            <a:pPr lvl="1"/>
            <a:r>
              <a:rPr lang="en-US" altLang="zh-CN" err="1"/>
              <a:t>chkconfig</a:t>
            </a:r>
            <a:r>
              <a:rPr lang="en-US" altLang="zh-CN"/>
              <a:t> --list</a:t>
            </a:r>
          </a:p>
          <a:p>
            <a:pPr lvl="1"/>
            <a:r>
              <a:rPr lang="en-US" altLang="zh-CN" err="1"/>
              <a:t>chkconfig</a:t>
            </a:r>
            <a:r>
              <a:rPr lang="en-US" altLang="zh-CN"/>
              <a:t> </a:t>
            </a:r>
            <a:r>
              <a:rPr lang="en-US" altLang="zh-CN" smtClean="0"/>
              <a:t>&lt;name&gt; </a:t>
            </a:r>
            <a:r>
              <a:rPr lang="en-US" altLang="zh-CN"/>
              <a:t>on</a:t>
            </a:r>
          </a:p>
          <a:p>
            <a:pPr lvl="1"/>
            <a:r>
              <a:rPr lang="en-US" altLang="zh-CN" err="1"/>
              <a:t>chkconfig</a:t>
            </a:r>
            <a:r>
              <a:rPr lang="en-US" altLang="zh-CN"/>
              <a:t> &lt;name&gt; </a:t>
            </a:r>
            <a:r>
              <a:rPr lang="en-US" altLang="zh-CN" smtClean="0"/>
              <a:t>off</a:t>
            </a:r>
            <a:endParaRPr lang="en-US" altLang="zh-CN"/>
          </a:p>
          <a:p>
            <a:pPr lvl="1"/>
            <a:r>
              <a:rPr lang="en-US" altLang="zh-CN"/>
              <a:t>/</a:t>
            </a:r>
            <a:r>
              <a:rPr lang="en-US" altLang="zh-CN" err="1"/>
              <a:t>etc</a:t>
            </a:r>
            <a:r>
              <a:rPr lang="en-US" altLang="zh-CN"/>
              <a:t>/</a:t>
            </a:r>
            <a:r>
              <a:rPr lang="en-US" altLang="zh-CN" err="1"/>
              <a:t>init.d</a:t>
            </a:r>
            <a:r>
              <a:rPr lang="en-US" altLang="zh-CN"/>
              <a:t>/network start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65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用户和</a:t>
            </a:r>
            <a:r>
              <a:rPr lang="zh-CN" altLang="en-US" b="1" smtClean="0"/>
              <a:t>组</a:t>
            </a:r>
            <a:r>
              <a:rPr lang="en-US" altLang="zh-CN" b="1" smtClean="0"/>
              <a:t>1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err="1"/>
              <a:t>passwd</a:t>
            </a:r>
            <a:r>
              <a:rPr lang="zh-CN" altLang="en-US"/>
              <a:t>文件：用于保存用户的帐号基本信息</a:t>
            </a:r>
            <a:endParaRPr lang="en-US" altLang="zh-CN" smtClean="0"/>
          </a:p>
          <a:p>
            <a:pPr lvl="1"/>
            <a:r>
              <a:rPr lang="en-US" altLang="zh-CN" smtClean="0"/>
              <a:t>~]# </a:t>
            </a:r>
            <a:r>
              <a:rPr lang="en-US" altLang="zh-CN"/>
              <a:t>grep root /</a:t>
            </a:r>
            <a:r>
              <a:rPr lang="en-US" altLang="zh-CN" err="1"/>
              <a:t>etc</a:t>
            </a:r>
            <a:r>
              <a:rPr lang="en-US" altLang="zh-CN"/>
              <a:t>/</a:t>
            </a:r>
            <a:r>
              <a:rPr lang="en-US" altLang="zh-CN" err="1"/>
              <a:t>passwd</a:t>
            </a:r>
            <a:endParaRPr lang="en-US" altLang="zh-CN"/>
          </a:p>
          <a:p>
            <a:pPr lvl="1"/>
            <a:r>
              <a:rPr lang="en-US" altLang="zh-CN"/>
              <a:t>root:x:0:0:root:/root:/bin/bash</a:t>
            </a:r>
          </a:p>
          <a:p>
            <a:pPr lvl="1"/>
            <a:r>
              <a:rPr lang="en-US" altLang="zh-CN"/>
              <a:t>operator:x:11:0:operator:/root:/</a:t>
            </a:r>
            <a:r>
              <a:rPr lang="en-US" altLang="zh-CN" err="1" smtClean="0"/>
              <a:t>sbin</a:t>
            </a:r>
            <a:r>
              <a:rPr lang="en-US" altLang="zh-CN" smtClean="0"/>
              <a:t>/</a:t>
            </a:r>
            <a:r>
              <a:rPr lang="en-US" altLang="zh-CN" err="1" smtClean="0"/>
              <a:t>nologin</a:t>
            </a:r>
            <a:endParaRPr lang="en-US" altLang="zh-CN"/>
          </a:p>
          <a:p>
            <a:r>
              <a:rPr lang="en-US" altLang="zh-CN"/>
              <a:t>shadow</a:t>
            </a:r>
            <a:r>
              <a:rPr lang="zh-CN" altLang="en-US"/>
              <a:t>文件：用于保存密码字串、密码有效期等信息</a:t>
            </a:r>
          </a:p>
          <a:p>
            <a:pPr lvl="1"/>
            <a:r>
              <a:rPr lang="en-US" altLang="zh-CN"/>
              <a:t>~]# </a:t>
            </a:r>
            <a:r>
              <a:rPr lang="en-US" altLang="zh-CN" err="1"/>
              <a:t>awk</a:t>
            </a:r>
            <a:r>
              <a:rPr lang="en-US" altLang="zh-CN"/>
              <a:t> -F: '$1=="root"{print $2}' /</a:t>
            </a:r>
            <a:r>
              <a:rPr lang="en-US" altLang="zh-CN" err="1"/>
              <a:t>etc</a:t>
            </a:r>
            <a:r>
              <a:rPr lang="en-US" altLang="zh-CN"/>
              <a:t>/shadow</a:t>
            </a:r>
          </a:p>
          <a:p>
            <a:pPr lvl="1"/>
            <a:r>
              <a:rPr lang="en-US" altLang="zh-CN"/>
              <a:t>$6$kOEOUF7lDXTwZ3Nu$nH7kGprcD4Vsor2G0iPE5vZsRRimrMGqEZwa0nmLdUU8kcS3XuJuModD9rb8iP1V7a/K4bN/gYQ3PRMVfhyEQ0</a:t>
            </a:r>
          </a:p>
        </p:txBody>
      </p:sp>
    </p:spTree>
    <p:extLst>
      <p:ext uri="{BB962C8B-B14F-4D97-AF65-F5344CB8AC3E}">
        <p14:creationId xmlns:p14="http://schemas.microsoft.com/office/powerpoint/2010/main" val="82109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用户和</a:t>
            </a:r>
            <a:r>
              <a:rPr lang="zh-CN" altLang="en-US" b="1" smtClean="0"/>
              <a:t>组</a:t>
            </a:r>
            <a:r>
              <a:rPr lang="en-US" altLang="zh-CN" b="1" smtClean="0"/>
              <a:t>2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/>
              <a:t>添加</a:t>
            </a:r>
            <a:r>
              <a:rPr lang="zh-CN" altLang="en-US" smtClean="0"/>
              <a:t>用户</a:t>
            </a:r>
            <a:r>
              <a:rPr lang="zh-CN" altLang="en-US"/>
              <a:t>： </a:t>
            </a:r>
            <a:r>
              <a:rPr lang="en-US" altLang="zh-CN" err="1" smtClean="0"/>
              <a:t>adduser</a:t>
            </a:r>
            <a:r>
              <a:rPr lang="en-US" altLang="zh-CN" smtClean="0"/>
              <a:t> </a:t>
            </a:r>
            <a:r>
              <a:rPr lang="en-US" altLang="zh-CN"/>
              <a:t>[options]  </a:t>
            </a:r>
            <a:r>
              <a:rPr lang="en-US" altLang="zh-CN" smtClean="0"/>
              <a:t>USER</a:t>
            </a:r>
            <a:endParaRPr lang="en-US" altLang="zh-CN"/>
          </a:p>
          <a:p>
            <a:pPr lvl="1"/>
            <a:r>
              <a:rPr lang="en-US" altLang="zh-CN" smtClean="0"/>
              <a:t>-</a:t>
            </a:r>
            <a:r>
              <a:rPr lang="en-US" altLang="zh-CN"/>
              <a:t>u  </a:t>
            </a:r>
            <a:r>
              <a:rPr lang="zh-CN" altLang="en-US"/>
              <a:t>指定</a:t>
            </a:r>
            <a:r>
              <a:rPr lang="en-US" altLang="zh-CN"/>
              <a:t>UID</a:t>
            </a:r>
          </a:p>
          <a:p>
            <a:pPr lvl="1"/>
            <a:r>
              <a:rPr lang="en-US" altLang="zh-CN" smtClean="0"/>
              <a:t>-</a:t>
            </a:r>
            <a:r>
              <a:rPr lang="en-US" altLang="zh-CN"/>
              <a:t>d  </a:t>
            </a:r>
            <a:r>
              <a:rPr lang="zh-CN" altLang="en-US"/>
              <a:t>指定家目录</a:t>
            </a:r>
          </a:p>
          <a:p>
            <a:pPr lvl="1"/>
            <a:r>
              <a:rPr lang="en-US" altLang="zh-CN" smtClean="0"/>
              <a:t>-</a:t>
            </a:r>
            <a:r>
              <a:rPr lang="en-US" altLang="zh-CN"/>
              <a:t>g  </a:t>
            </a:r>
            <a:r>
              <a:rPr lang="zh-CN" altLang="en-US"/>
              <a:t>指定用户组</a:t>
            </a:r>
          </a:p>
          <a:p>
            <a:pPr lvl="1"/>
            <a:r>
              <a:rPr lang="en-US" altLang="zh-CN" smtClean="0"/>
              <a:t>-</a:t>
            </a:r>
            <a:r>
              <a:rPr lang="en-US" altLang="zh-CN"/>
              <a:t>G  </a:t>
            </a:r>
            <a:r>
              <a:rPr lang="zh-CN" altLang="en-US"/>
              <a:t>附加用户组</a:t>
            </a:r>
          </a:p>
          <a:p>
            <a:pPr lvl="1"/>
            <a:r>
              <a:rPr lang="en-US" altLang="zh-CN" smtClean="0"/>
              <a:t>-</a:t>
            </a:r>
            <a:r>
              <a:rPr lang="en-US" altLang="zh-CN"/>
              <a:t>M  </a:t>
            </a:r>
            <a:r>
              <a:rPr lang="zh-CN" altLang="en-US"/>
              <a:t>不创建家目录</a:t>
            </a:r>
          </a:p>
          <a:p>
            <a:pPr lvl="1"/>
            <a:r>
              <a:rPr lang="en-US" altLang="zh-CN" smtClean="0"/>
              <a:t>-</a:t>
            </a:r>
            <a:r>
              <a:rPr lang="en-US" altLang="zh-CN"/>
              <a:t>s  </a:t>
            </a:r>
            <a:r>
              <a:rPr lang="zh-CN" altLang="en-US"/>
              <a:t>指定登陆</a:t>
            </a:r>
            <a:r>
              <a:rPr lang="en-US" altLang="zh-CN" smtClean="0"/>
              <a:t>shell</a:t>
            </a:r>
            <a:endParaRPr lang="en-US" altLang="zh-CN"/>
          </a:p>
          <a:p>
            <a:r>
              <a:rPr lang="zh-CN" altLang="en-US" smtClean="0"/>
              <a:t>设置</a:t>
            </a:r>
            <a:r>
              <a:rPr lang="en-US" altLang="zh-CN" smtClean="0"/>
              <a:t>/</a:t>
            </a:r>
            <a:r>
              <a:rPr lang="zh-CN" altLang="en-US" smtClean="0"/>
              <a:t>更改用户口令</a:t>
            </a:r>
            <a:r>
              <a:rPr lang="zh-CN" altLang="en-US"/>
              <a:t>： </a:t>
            </a:r>
            <a:r>
              <a:rPr lang="en-US" altLang="zh-CN" err="1" smtClean="0"/>
              <a:t>passwd</a:t>
            </a:r>
            <a:r>
              <a:rPr lang="en-US" altLang="zh-CN" smtClean="0"/>
              <a:t> USER</a:t>
            </a:r>
          </a:p>
          <a:p>
            <a:r>
              <a:rPr lang="zh-CN" altLang="en-US" smtClean="0"/>
              <a:t>修改</a:t>
            </a:r>
            <a:r>
              <a:rPr lang="zh-CN" altLang="en-US"/>
              <a:t>用户帐号的</a:t>
            </a:r>
            <a:r>
              <a:rPr lang="zh-CN" altLang="en-US" smtClean="0"/>
              <a:t>属性</a:t>
            </a:r>
            <a:r>
              <a:rPr lang="zh-CN" altLang="en-US"/>
              <a:t>： </a:t>
            </a:r>
            <a:r>
              <a:rPr lang="en-US" altLang="zh-CN" err="1" smtClean="0"/>
              <a:t>usermod</a:t>
            </a:r>
            <a:r>
              <a:rPr lang="en-US" altLang="zh-CN" smtClean="0"/>
              <a:t> </a:t>
            </a:r>
            <a:r>
              <a:rPr lang="en-US" altLang="zh-CN"/>
              <a:t>USER</a:t>
            </a:r>
          </a:p>
          <a:p>
            <a:r>
              <a:rPr lang="zh-CN" altLang="en-US"/>
              <a:t>删除</a:t>
            </a:r>
            <a:r>
              <a:rPr lang="zh-CN" altLang="en-US" smtClean="0"/>
              <a:t>用户：</a:t>
            </a:r>
            <a:r>
              <a:rPr lang="en-US" altLang="zh-CN" err="1" smtClean="0"/>
              <a:t>userdel</a:t>
            </a:r>
            <a:r>
              <a:rPr lang="en-US" altLang="zh-CN" smtClean="0"/>
              <a:t> </a:t>
            </a:r>
            <a:r>
              <a:rPr lang="en-US" altLang="zh-CN"/>
              <a:t>[-r] USER</a:t>
            </a:r>
            <a:endParaRPr lang="en-US" altLang="zh-CN" smtClean="0"/>
          </a:p>
          <a:p>
            <a:r>
              <a:rPr lang="zh-CN" altLang="en-US" smtClean="0"/>
              <a:t>添加组</a:t>
            </a:r>
            <a:r>
              <a:rPr lang="zh-CN" altLang="en-US"/>
              <a:t>： </a:t>
            </a:r>
            <a:r>
              <a:rPr lang="en-US" altLang="zh-CN" err="1" smtClean="0"/>
              <a:t>groupadd</a:t>
            </a:r>
            <a:r>
              <a:rPr lang="en-US" altLang="zh-CN" smtClean="0"/>
              <a:t> </a:t>
            </a:r>
            <a:r>
              <a:rPr lang="en-US" altLang="zh-CN"/>
              <a:t>[-g] GROUP</a:t>
            </a:r>
          </a:p>
          <a:p>
            <a:r>
              <a:rPr lang="zh-CN" altLang="en-US"/>
              <a:t>删除</a:t>
            </a:r>
            <a:r>
              <a:rPr lang="zh-CN" altLang="en-US" smtClean="0"/>
              <a:t>组</a:t>
            </a:r>
            <a:r>
              <a:rPr lang="zh-CN" altLang="en-US"/>
              <a:t>： </a:t>
            </a:r>
            <a:r>
              <a:rPr lang="en-US" altLang="zh-CN" err="1" smtClean="0"/>
              <a:t>groupdel</a:t>
            </a:r>
            <a:r>
              <a:rPr lang="en-US" altLang="zh-CN" smtClean="0"/>
              <a:t> GROUP</a:t>
            </a:r>
          </a:p>
          <a:p>
            <a:r>
              <a:rPr lang="zh-CN" altLang="en-US" smtClean="0"/>
              <a:t>查询用户和组</a:t>
            </a:r>
            <a:r>
              <a:rPr lang="zh-CN" altLang="en-US"/>
              <a:t>： </a:t>
            </a:r>
            <a:r>
              <a:rPr lang="en-US" altLang="zh-CN" err="1" smtClean="0"/>
              <a:t>whoami</a:t>
            </a:r>
            <a:r>
              <a:rPr lang="zh-CN" altLang="en-US" smtClean="0"/>
              <a:t>、</a:t>
            </a:r>
            <a:r>
              <a:rPr lang="en-US" altLang="zh-CN" smtClean="0"/>
              <a:t>id</a:t>
            </a:r>
            <a:r>
              <a:rPr lang="zh-CN" altLang="en-US" smtClean="0"/>
              <a:t>、</a:t>
            </a:r>
            <a:r>
              <a:rPr lang="en-US" altLang="zh-CN"/>
              <a:t> </a:t>
            </a:r>
            <a:r>
              <a:rPr lang="en-US" altLang="zh-CN" smtClean="0"/>
              <a:t>groups</a:t>
            </a:r>
            <a:r>
              <a:rPr lang="zh-CN" altLang="en-US" smtClean="0"/>
              <a:t>、</a:t>
            </a:r>
            <a:r>
              <a:rPr lang="en-US" altLang="zh-CN"/>
              <a:t> users</a:t>
            </a:r>
            <a:r>
              <a:rPr lang="zh-CN" altLang="en-US"/>
              <a:t>、</a:t>
            </a:r>
            <a:r>
              <a:rPr lang="en-US" altLang="zh-CN"/>
              <a:t>w </a:t>
            </a:r>
            <a:r>
              <a:rPr lang="zh-CN" altLang="en-US"/>
              <a:t>、</a:t>
            </a:r>
            <a:r>
              <a:rPr lang="en-US" altLang="zh-CN"/>
              <a:t>who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423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479"/>
          </a:xfrm>
        </p:spPr>
        <p:txBody>
          <a:bodyPr>
            <a:normAutofit/>
          </a:bodyPr>
          <a:lstStyle/>
          <a:p>
            <a:r>
              <a:rPr lang="zh-CN" altLang="en-US" b="1" smtClean="0">
                <a:cs typeface="Arial" panose="020B0604020202020204" pitchFamily="34" charset="0"/>
              </a:rPr>
              <a:t>议题</a:t>
            </a:r>
            <a:endParaRPr lang="zh-CN" altLang="en-US" b="1"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</a:t>
            </a:r>
            <a:r>
              <a:rPr lang="zh-CN" altLang="en-US" smtClean="0"/>
              <a:t>、</a:t>
            </a:r>
            <a:r>
              <a:rPr lang="zh-CN" altLang="en-US"/>
              <a:t>基础</a:t>
            </a:r>
            <a:r>
              <a:rPr lang="zh-CN" altLang="en-US" smtClean="0"/>
              <a:t>讲解</a:t>
            </a:r>
            <a:endParaRPr lang="en-US" altLang="zh-CN"/>
          </a:p>
          <a:p>
            <a:pPr lvl="1"/>
            <a:r>
              <a:rPr lang="zh-CN" altLang="en-US"/>
              <a:t>简介、选择一个发行版本</a:t>
            </a:r>
            <a:endParaRPr lang="en-US" altLang="zh-CN"/>
          </a:p>
          <a:p>
            <a:pPr lvl="1"/>
            <a:r>
              <a:rPr lang="zh-CN" altLang="en-US"/>
              <a:t>常用命令、</a:t>
            </a:r>
            <a:r>
              <a:rPr lang="en-US" altLang="zh-CN"/>
              <a:t>Bash</a:t>
            </a:r>
            <a:r>
              <a:rPr lang="zh-CN" altLang="en-US"/>
              <a:t>快捷键、</a:t>
            </a:r>
            <a:r>
              <a:rPr lang="en-US" altLang="zh-CN"/>
              <a:t>VI</a:t>
            </a:r>
            <a:r>
              <a:rPr lang="zh-CN" altLang="en-US"/>
              <a:t>编辑器</a:t>
            </a:r>
            <a:endParaRPr lang="en-US" altLang="zh-CN"/>
          </a:p>
          <a:p>
            <a:pPr lvl="1"/>
            <a:r>
              <a:rPr lang="zh-CN" altLang="en-US"/>
              <a:t>主机名和时间设置</a:t>
            </a:r>
            <a:endParaRPr lang="en-US" altLang="zh-CN"/>
          </a:p>
          <a:p>
            <a:pPr lvl="1"/>
            <a:r>
              <a:rPr lang="zh-CN" altLang="en-US"/>
              <a:t>软件包管理、服务管理</a:t>
            </a:r>
            <a:endParaRPr lang="en-US" altLang="zh-CN"/>
          </a:p>
          <a:p>
            <a:pPr lvl="1"/>
            <a:r>
              <a:rPr lang="zh-CN" altLang="en-US"/>
              <a:t>用户和组、文件权限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二</a:t>
            </a:r>
            <a:r>
              <a:rPr lang="zh-CN" altLang="en-US" smtClean="0"/>
              <a:t>、实践操作</a:t>
            </a:r>
            <a:endParaRPr lang="en-US" altLang="zh-CN"/>
          </a:p>
          <a:p>
            <a:pPr lvl="1"/>
            <a:r>
              <a:rPr lang="zh-CN" altLang="en-US"/>
              <a:t>搭建一个基于</a:t>
            </a:r>
            <a:r>
              <a:rPr lang="en-US" altLang="zh-CN"/>
              <a:t>Java</a:t>
            </a:r>
            <a:r>
              <a:rPr lang="zh-CN" altLang="en-US"/>
              <a:t>环境的个人</a:t>
            </a:r>
            <a:r>
              <a:rPr lang="zh-CN" altLang="en-US" smtClean="0"/>
              <a:t>网站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06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文件权限</a:t>
            </a:r>
            <a:r>
              <a:rPr lang="en-US" altLang="zh-CN" b="1" smtClean="0"/>
              <a:t>1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/>
              <a:t>~]# ls -</a:t>
            </a:r>
            <a:r>
              <a:rPr lang="en-US" altLang="zh-CN" err="1"/>
              <a:t>lh</a:t>
            </a:r>
            <a:r>
              <a:rPr lang="en-US" altLang="zh-CN"/>
              <a:t> /</a:t>
            </a:r>
            <a:r>
              <a:rPr lang="en-US" altLang="zh-CN" err="1"/>
              <a:t>etc</a:t>
            </a:r>
            <a:r>
              <a:rPr lang="en-US" altLang="zh-CN"/>
              <a:t>/</a:t>
            </a:r>
            <a:r>
              <a:rPr lang="en-US" altLang="zh-CN" err="1"/>
              <a:t>passwd</a:t>
            </a:r>
            <a:endParaRPr lang="en-US" altLang="zh-CN"/>
          </a:p>
          <a:p>
            <a:pPr lvl="1"/>
            <a:r>
              <a:rPr lang="en-US" altLang="zh-CN"/>
              <a:t>-</a:t>
            </a:r>
            <a:r>
              <a:rPr lang="en-US" altLang="zh-CN" err="1"/>
              <a:t>rw</a:t>
            </a:r>
            <a:r>
              <a:rPr lang="en-US" altLang="zh-CN"/>
              <a:t>-r--r--. 1 root </a:t>
            </a:r>
            <a:r>
              <a:rPr lang="en-US" altLang="zh-CN" err="1"/>
              <a:t>root</a:t>
            </a:r>
            <a:r>
              <a:rPr lang="en-US" altLang="zh-CN"/>
              <a:t> 1.3K Nov 16 10:15 /</a:t>
            </a:r>
            <a:r>
              <a:rPr lang="en-US" altLang="zh-CN" err="1"/>
              <a:t>etc</a:t>
            </a:r>
            <a:r>
              <a:rPr lang="en-US" altLang="zh-CN"/>
              <a:t>/</a:t>
            </a:r>
            <a:r>
              <a:rPr lang="en-US" altLang="zh-CN" err="1"/>
              <a:t>passwd</a:t>
            </a:r>
            <a:r>
              <a:rPr lang="en-US" altLang="zh-CN"/>
              <a:t> </a:t>
            </a:r>
          </a:p>
          <a:p>
            <a:pPr lvl="1"/>
            <a:r>
              <a:rPr lang="en-US" altLang="zh-CN"/>
              <a:t>1</a:t>
            </a:r>
            <a:r>
              <a:rPr lang="zh-CN" altLang="en-US"/>
              <a:t>字符</a:t>
            </a:r>
            <a:r>
              <a:rPr lang="en-US" altLang="zh-CN"/>
              <a:t>: </a:t>
            </a:r>
            <a:r>
              <a:rPr lang="zh-CN" altLang="en-US"/>
              <a:t>表示文件类型</a:t>
            </a:r>
          </a:p>
          <a:p>
            <a:pPr lvl="1"/>
            <a:r>
              <a:rPr lang="en-US" altLang="zh-CN"/>
              <a:t>2</a:t>
            </a:r>
            <a:r>
              <a:rPr lang="zh-CN" altLang="en-US"/>
              <a:t>～</a:t>
            </a:r>
            <a:r>
              <a:rPr lang="en-US" altLang="zh-CN"/>
              <a:t>4</a:t>
            </a:r>
            <a:r>
              <a:rPr lang="zh-CN" altLang="en-US"/>
              <a:t>字符</a:t>
            </a:r>
            <a:r>
              <a:rPr lang="en-US" altLang="zh-CN"/>
              <a:t>: </a:t>
            </a:r>
            <a:r>
              <a:rPr lang="zh-CN" altLang="en-US"/>
              <a:t>表示所有者的权限</a:t>
            </a:r>
          </a:p>
          <a:p>
            <a:pPr lvl="1"/>
            <a:r>
              <a:rPr lang="en-US" altLang="zh-CN"/>
              <a:t>5</a:t>
            </a:r>
            <a:r>
              <a:rPr lang="zh-CN" altLang="en-US"/>
              <a:t>～</a:t>
            </a:r>
            <a:r>
              <a:rPr lang="en-US" altLang="zh-CN"/>
              <a:t>7</a:t>
            </a:r>
            <a:r>
              <a:rPr lang="zh-CN" altLang="en-US"/>
              <a:t>字符</a:t>
            </a:r>
            <a:r>
              <a:rPr lang="en-US" altLang="zh-CN"/>
              <a:t>: </a:t>
            </a:r>
            <a:r>
              <a:rPr lang="zh-CN" altLang="en-US"/>
              <a:t>表示属组的权限</a:t>
            </a:r>
          </a:p>
          <a:p>
            <a:pPr lvl="1"/>
            <a:r>
              <a:rPr lang="en-US" altLang="zh-CN"/>
              <a:t>8</a:t>
            </a:r>
            <a:r>
              <a:rPr lang="zh-CN" altLang="en-US"/>
              <a:t>～</a:t>
            </a:r>
            <a:r>
              <a:rPr lang="en-US" altLang="zh-CN"/>
              <a:t>10</a:t>
            </a:r>
            <a:r>
              <a:rPr lang="zh-CN" altLang="en-US"/>
              <a:t>字符</a:t>
            </a:r>
            <a:r>
              <a:rPr lang="en-US" altLang="zh-CN"/>
              <a:t>: </a:t>
            </a:r>
            <a:r>
              <a:rPr lang="zh-CN" altLang="en-US"/>
              <a:t>表示其他用户权限</a:t>
            </a:r>
          </a:p>
          <a:p>
            <a:r>
              <a:rPr lang="zh-CN" altLang="en-US"/>
              <a:t>权限</a:t>
            </a:r>
          </a:p>
          <a:p>
            <a:pPr lvl="1"/>
            <a:r>
              <a:rPr lang="zh-CN" altLang="en-US"/>
              <a:t>读取：可以读取文件的内容；可以列出目录内容</a:t>
            </a:r>
            <a:r>
              <a:rPr lang="en-US" altLang="zh-CN"/>
              <a:t>(</a:t>
            </a:r>
            <a:r>
              <a:rPr lang="zh-CN" altLang="en-US"/>
              <a:t>文件名</a:t>
            </a:r>
            <a:r>
              <a:rPr lang="en-US" altLang="zh-CN"/>
              <a:t>) --&gt; r/4</a:t>
            </a:r>
          </a:p>
          <a:p>
            <a:pPr lvl="1"/>
            <a:r>
              <a:rPr lang="zh-CN" altLang="en-US"/>
              <a:t>写入：允可以更改文件内容；可以在目录中新建、移动、删除文件或子目录  </a:t>
            </a:r>
            <a:r>
              <a:rPr lang="en-US" altLang="zh-CN"/>
              <a:t>--&gt; w/2</a:t>
            </a:r>
          </a:p>
          <a:p>
            <a:pPr lvl="1"/>
            <a:r>
              <a:rPr lang="zh-CN" altLang="en-US"/>
              <a:t>可执行：可以作为命令执行文件、可以切换至该目录  </a:t>
            </a:r>
            <a:r>
              <a:rPr lang="en-US" altLang="zh-CN"/>
              <a:t>--&gt; x/1</a:t>
            </a:r>
          </a:p>
          <a:p>
            <a:r>
              <a:rPr lang="zh-CN" altLang="en-US" smtClean="0"/>
              <a:t>归属</a:t>
            </a:r>
            <a:endParaRPr lang="en-US" altLang="zh-CN"/>
          </a:p>
          <a:p>
            <a:pPr lvl="1"/>
            <a:r>
              <a:rPr lang="zh-CN" altLang="en-US"/>
              <a:t>属</a:t>
            </a:r>
            <a:r>
              <a:rPr lang="zh-CN" altLang="en-US" smtClean="0"/>
              <a:t>主</a:t>
            </a:r>
            <a:r>
              <a:rPr lang="zh-CN" altLang="en-US"/>
              <a:t>：</a:t>
            </a:r>
            <a:r>
              <a:rPr lang="zh-CN" altLang="en-US" smtClean="0"/>
              <a:t>拥有</a:t>
            </a:r>
            <a:r>
              <a:rPr lang="zh-CN" altLang="en-US"/>
              <a:t>该文件或目录的用户帐号 </a:t>
            </a:r>
            <a:r>
              <a:rPr lang="en-US" altLang="zh-CN"/>
              <a:t>--&gt; u</a:t>
            </a:r>
          </a:p>
          <a:p>
            <a:pPr lvl="1"/>
            <a:r>
              <a:rPr lang="zh-CN" altLang="en-US" smtClean="0"/>
              <a:t>属组：拥有</a:t>
            </a:r>
            <a:r>
              <a:rPr lang="zh-CN" altLang="en-US"/>
              <a:t>该文件或目录的组帐号  </a:t>
            </a:r>
            <a:r>
              <a:rPr lang="en-US" altLang="zh-CN"/>
              <a:t>--&gt; g</a:t>
            </a:r>
          </a:p>
          <a:p>
            <a:pPr lvl="1"/>
            <a:r>
              <a:rPr lang="zh-CN" altLang="en-US" smtClean="0"/>
              <a:t>其他：</a:t>
            </a:r>
            <a:r>
              <a:rPr lang="en-US" altLang="zh-CN" smtClean="0"/>
              <a:t>o</a:t>
            </a:r>
            <a:endParaRPr lang="en-US" altLang="zh-CN"/>
          </a:p>
          <a:p>
            <a:pPr lvl="1"/>
            <a:r>
              <a:rPr lang="zh-CN" altLang="en-US" smtClean="0"/>
              <a:t>所有：</a:t>
            </a:r>
            <a:r>
              <a:rPr lang="en-US" altLang="zh-CN" smtClean="0"/>
              <a:t>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616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文件权限</a:t>
            </a:r>
            <a:r>
              <a:rPr lang="en-US" altLang="zh-CN" b="1" smtClean="0"/>
              <a:t>2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设置文件的</a:t>
            </a:r>
            <a:r>
              <a:rPr lang="zh-CN" altLang="en-US"/>
              <a:t>权限</a:t>
            </a:r>
          </a:p>
          <a:p>
            <a:pPr lvl="1"/>
            <a:r>
              <a:rPr lang="en-US" altLang="zh-CN" err="1"/>
              <a:t>chmod</a:t>
            </a:r>
            <a:r>
              <a:rPr lang="en-US" altLang="zh-CN"/>
              <a:t> [-R] </a:t>
            </a:r>
            <a:r>
              <a:rPr lang="en-US" altLang="zh-CN" smtClean="0"/>
              <a:t>MODE  FILE</a:t>
            </a:r>
          </a:p>
          <a:p>
            <a:pPr lvl="1"/>
            <a:r>
              <a:rPr lang="en-US" altLang="zh-CN"/>
              <a:t>-R: </a:t>
            </a:r>
            <a:r>
              <a:rPr lang="zh-CN" altLang="en-US" smtClean="0"/>
              <a:t>递归</a:t>
            </a:r>
            <a:endParaRPr lang="en-US" altLang="zh-CN" smtClean="0"/>
          </a:p>
          <a:p>
            <a:pPr lvl="1"/>
            <a:r>
              <a:rPr lang="en-US" altLang="zh-CN"/>
              <a:t>u</a:t>
            </a:r>
            <a:r>
              <a:rPr lang="zh-CN" altLang="en-US"/>
              <a:t>、</a:t>
            </a:r>
            <a:r>
              <a:rPr lang="en-US" altLang="zh-CN"/>
              <a:t>g</a:t>
            </a:r>
            <a:r>
              <a:rPr lang="zh-CN" altLang="en-US"/>
              <a:t>、</a:t>
            </a:r>
            <a:r>
              <a:rPr lang="en-US" altLang="zh-CN"/>
              <a:t>o</a:t>
            </a:r>
            <a:r>
              <a:rPr lang="zh-CN" altLang="en-US"/>
              <a:t>、</a:t>
            </a:r>
            <a:r>
              <a:rPr lang="en-US" altLang="zh-CN"/>
              <a:t>a </a:t>
            </a:r>
            <a:r>
              <a:rPr lang="zh-CN" altLang="en-US"/>
              <a:t>分别表示属主、属组、其他用户、所有用户 </a:t>
            </a:r>
          </a:p>
          <a:p>
            <a:pPr lvl="1"/>
            <a:r>
              <a:rPr lang="en-US" altLang="zh-CN"/>
              <a:t>+</a:t>
            </a:r>
            <a:r>
              <a:rPr lang="zh-CN" altLang="en-US"/>
              <a:t>、</a:t>
            </a:r>
            <a:r>
              <a:rPr lang="en-US" altLang="zh-CN"/>
              <a:t>-</a:t>
            </a:r>
            <a:r>
              <a:rPr lang="zh-CN" altLang="en-US"/>
              <a:t>、</a:t>
            </a:r>
            <a:r>
              <a:rPr lang="en-US" altLang="zh-CN"/>
              <a:t>= </a:t>
            </a:r>
            <a:r>
              <a:rPr lang="zh-CN" altLang="en-US"/>
              <a:t>分别表示增加、去除、设置权限</a:t>
            </a:r>
          </a:p>
          <a:p>
            <a:pPr lvl="1"/>
            <a:r>
              <a:rPr lang="en-US" altLang="zh-CN"/>
              <a:t>r/4</a:t>
            </a:r>
            <a:r>
              <a:rPr lang="zh-CN" altLang="en-US"/>
              <a:t>、</a:t>
            </a:r>
            <a:r>
              <a:rPr lang="en-US" altLang="zh-CN"/>
              <a:t>w/2</a:t>
            </a:r>
            <a:r>
              <a:rPr lang="zh-CN" altLang="en-US"/>
              <a:t>、</a:t>
            </a:r>
            <a:r>
              <a:rPr lang="en-US" altLang="zh-CN"/>
              <a:t>x/1 </a:t>
            </a:r>
            <a:r>
              <a:rPr lang="zh-CN" altLang="en-US"/>
              <a:t>分别表示可读、可写、可</a:t>
            </a:r>
            <a:r>
              <a:rPr lang="zh-CN" altLang="en-US" smtClean="0"/>
              <a:t>执行</a:t>
            </a:r>
            <a:endParaRPr lang="en-US" altLang="zh-CN" smtClean="0"/>
          </a:p>
          <a:p>
            <a:pPr lvl="1"/>
            <a:r>
              <a:rPr lang="en-US" altLang="zh-CN" smtClean="0"/>
              <a:t>Example</a:t>
            </a:r>
            <a:r>
              <a:rPr lang="zh-CN" altLang="en-US" smtClean="0"/>
              <a:t>：</a:t>
            </a:r>
            <a:r>
              <a:rPr lang="en-US" altLang="zh-CN" err="1" smtClean="0"/>
              <a:t>chmod</a:t>
            </a:r>
            <a:r>
              <a:rPr lang="en-US" altLang="zh-CN" smtClean="0"/>
              <a:t> 755 /</a:t>
            </a:r>
            <a:r>
              <a:rPr lang="en-US" altLang="zh-CN" err="1" smtClean="0"/>
              <a:t>var</a:t>
            </a:r>
            <a:r>
              <a:rPr lang="en-US" altLang="zh-CN" smtClean="0"/>
              <a:t>/www/html</a:t>
            </a:r>
            <a:endParaRPr lang="en-US" altLang="zh-CN"/>
          </a:p>
          <a:p>
            <a:r>
              <a:rPr lang="zh-CN" altLang="en-US"/>
              <a:t>设置</a:t>
            </a:r>
            <a:r>
              <a:rPr lang="zh-CN" altLang="en-US" smtClean="0"/>
              <a:t>文件的</a:t>
            </a:r>
            <a:r>
              <a:rPr lang="zh-CN" altLang="en-US"/>
              <a:t>归属</a:t>
            </a:r>
          </a:p>
          <a:p>
            <a:pPr lvl="1"/>
            <a:r>
              <a:rPr lang="en-US" altLang="zh-CN" err="1"/>
              <a:t>chown</a:t>
            </a:r>
            <a:r>
              <a:rPr lang="en-US" altLang="zh-CN"/>
              <a:t> [-R] </a:t>
            </a:r>
            <a:r>
              <a:rPr lang="en-US" altLang="zh-CN" smtClean="0"/>
              <a:t>USER[:GROUP]  FILE</a:t>
            </a:r>
          </a:p>
          <a:p>
            <a:pPr lvl="1"/>
            <a:r>
              <a:rPr lang="en-US" altLang="zh-CN"/>
              <a:t>Example</a:t>
            </a:r>
            <a:r>
              <a:rPr lang="zh-CN" altLang="en-US"/>
              <a:t>：</a:t>
            </a:r>
            <a:r>
              <a:rPr lang="en-US" altLang="zh-CN" err="1" smtClean="0"/>
              <a:t>chown</a:t>
            </a:r>
            <a:r>
              <a:rPr lang="en-US" altLang="zh-CN" smtClean="0"/>
              <a:t> </a:t>
            </a:r>
            <a:r>
              <a:rPr lang="en-US" altLang="zh-CN" err="1" smtClean="0"/>
              <a:t>apache:apache</a:t>
            </a:r>
            <a:r>
              <a:rPr lang="en-US" altLang="zh-CN" smtClean="0"/>
              <a:t> </a:t>
            </a:r>
            <a:r>
              <a:rPr lang="en-US" altLang="zh-CN"/>
              <a:t>/</a:t>
            </a:r>
            <a:r>
              <a:rPr lang="en-US" altLang="zh-CN" err="1" smtClean="0"/>
              <a:t>var</a:t>
            </a:r>
            <a:r>
              <a:rPr lang="en-US" altLang="zh-CN" smtClean="0"/>
              <a:t>/www/html -R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060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\\Mvfs\projects\Citrix\09-0288 Citrix Rebrand Corporate Template\Art\PNG\Citrix_Circle_Dots_Cro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84650"/>
            <a:ext cx="1577975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3"/>
          <p:cNvSpPr txBox="1">
            <a:spLocks noChangeArrowheads="1"/>
          </p:cNvSpPr>
          <p:nvPr/>
        </p:nvSpPr>
        <p:spPr>
          <a:xfrm>
            <a:off x="4655322" y="3459162"/>
            <a:ext cx="4488678" cy="725488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smtClean="0">
                <a:solidFill>
                  <a:srgbClr val="0075B0"/>
                </a:solidFill>
                <a:cs typeface="Arial" panose="020B0604020202020204" pitchFamily="34" charset="0"/>
                <a:sym typeface="Arial" panose="020B0604020202020204" pitchFamily="34" charset="0"/>
              </a:rPr>
              <a:t>实践操作</a:t>
            </a:r>
            <a:endParaRPr lang="zh-CN" altLang="en-US" b="1">
              <a:solidFill>
                <a:srgbClr val="0075B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3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err="1" smtClean="0"/>
              <a:t>mysql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安装</a:t>
            </a:r>
            <a:r>
              <a:rPr lang="en-US" altLang="zh-CN" err="1" smtClean="0"/>
              <a:t>mysql</a:t>
            </a:r>
            <a:endParaRPr lang="en-US" altLang="zh-CN" smtClean="0"/>
          </a:p>
          <a:p>
            <a:pPr lvl="1"/>
            <a:r>
              <a:rPr lang="en-US" altLang="zh-CN" smtClean="0"/>
              <a:t>rpm </a:t>
            </a:r>
            <a:r>
              <a:rPr lang="en-US" altLang="zh-CN"/>
              <a:t>-</a:t>
            </a:r>
            <a:r>
              <a:rPr lang="en-US" altLang="zh-CN" err="1"/>
              <a:t>ivh</a:t>
            </a:r>
            <a:r>
              <a:rPr lang="en-US" altLang="zh-CN"/>
              <a:t> http://repo.mysql.com/mysql-community-release-el7.rpm</a:t>
            </a:r>
          </a:p>
          <a:p>
            <a:pPr lvl="1"/>
            <a:r>
              <a:rPr lang="en-US" altLang="zh-CN"/>
              <a:t>yum install -y </a:t>
            </a:r>
            <a:r>
              <a:rPr lang="en-US" altLang="zh-CN" err="1" smtClean="0"/>
              <a:t>mysql</a:t>
            </a:r>
            <a:r>
              <a:rPr lang="en-US" altLang="zh-CN" smtClean="0"/>
              <a:t>-community-server</a:t>
            </a:r>
            <a:endParaRPr lang="en-US" altLang="zh-CN"/>
          </a:p>
          <a:p>
            <a:pPr lvl="1"/>
            <a:r>
              <a:rPr lang="en-US" altLang="zh-CN" err="1"/>
              <a:t>systemctl</a:t>
            </a:r>
            <a:r>
              <a:rPr lang="en-US" altLang="zh-CN"/>
              <a:t> start </a:t>
            </a:r>
            <a:r>
              <a:rPr lang="en-US" altLang="zh-CN" err="1"/>
              <a:t>mysqld.service</a:t>
            </a:r>
            <a:endParaRPr lang="en-US" altLang="zh-CN"/>
          </a:p>
          <a:p>
            <a:pPr lvl="1"/>
            <a:r>
              <a:rPr lang="en-US" altLang="zh-CN" err="1"/>
              <a:t>systemctl</a:t>
            </a:r>
            <a:r>
              <a:rPr lang="en-US" altLang="zh-CN"/>
              <a:t> enable </a:t>
            </a:r>
            <a:r>
              <a:rPr lang="en-US" altLang="zh-CN" err="1" smtClean="0"/>
              <a:t>mysqld</a:t>
            </a:r>
            <a:endParaRPr lang="en-US" altLang="zh-CN" smtClean="0"/>
          </a:p>
          <a:p>
            <a:r>
              <a:rPr lang="zh-CN" altLang="en-US"/>
              <a:t>创建数据库</a:t>
            </a:r>
            <a:r>
              <a:rPr lang="en-US" altLang="zh-CN"/>
              <a:t>\</a:t>
            </a:r>
            <a:r>
              <a:rPr lang="zh-CN" altLang="en-US"/>
              <a:t>用户</a:t>
            </a:r>
            <a:endParaRPr lang="en-US" altLang="zh-CN" smtClean="0"/>
          </a:p>
          <a:p>
            <a:pPr lvl="1"/>
            <a:r>
              <a:rPr lang="en-US" altLang="zh-CN" smtClean="0"/>
              <a:t>~]# </a:t>
            </a:r>
            <a:r>
              <a:rPr lang="en-US" altLang="zh-CN" err="1"/>
              <a:t>mysql</a:t>
            </a:r>
            <a:r>
              <a:rPr lang="en-US" altLang="zh-CN"/>
              <a:t> -</a:t>
            </a:r>
            <a:r>
              <a:rPr lang="en-US" altLang="zh-CN" err="1"/>
              <a:t>uroot</a:t>
            </a:r>
            <a:r>
              <a:rPr lang="en-US" altLang="zh-CN"/>
              <a:t> -p</a:t>
            </a:r>
          </a:p>
          <a:p>
            <a:pPr lvl="1"/>
            <a:r>
              <a:rPr lang="en-US" altLang="zh-CN"/>
              <a:t>create database </a:t>
            </a:r>
            <a:r>
              <a:rPr lang="en-US" altLang="zh-CN" err="1"/>
              <a:t>jpressdb</a:t>
            </a:r>
            <a:r>
              <a:rPr lang="en-US" altLang="zh-CN"/>
              <a:t>;</a:t>
            </a:r>
          </a:p>
          <a:p>
            <a:pPr lvl="1"/>
            <a:r>
              <a:rPr lang="en-US" altLang="zh-CN"/>
              <a:t>GRANT ALL PRIVILEGES ON jpressdb.* TO </a:t>
            </a:r>
            <a:r>
              <a:rPr lang="en-US" altLang="zh-CN" err="1"/>
              <a:t>jpress@localhost</a:t>
            </a:r>
            <a:r>
              <a:rPr lang="en-US" altLang="zh-CN"/>
              <a:t> IDENTIFIED BY '</a:t>
            </a:r>
            <a:r>
              <a:rPr lang="en-US" altLang="zh-CN" err="1"/>
              <a:t>jpresspass</a:t>
            </a:r>
            <a:r>
              <a:rPr lang="en-US" altLang="zh-CN"/>
              <a:t>' WITH GRANT OPTION;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72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JDK\TOMCAT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安装</a:t>
            </a:r>
            <a:r>
              <a:rPr lang="en-US" altLang="zh-CN" err="1"/>
              <a:t>jdk</a:t>
            </a:r>
            <a:endParaRPr lang="en-US" altLang="zh-CN"/>
          </a:p>
          <a:p>
            <a:pPr lvl="1"/>
            <a:r>
              <a:rPr lang="en-US" altLang="zh-CN"/>
              <a:t>yum install -y java-1.7.0-openjdk-devel</a:t>
            </a:r>
            <a:endParaRPr lang="zh-CN" altLang="en-US"/>
          </a:p>
          <a:p>
            <a:r>
              <a:rPr lang="zh-CN" altLang="en-US"/>
              <a:t>安装</a:t>
            </a:r>
            <a:r>
              <a:rPr lang="en-US" altLang="zh-CN"/>
              <a:t>tomcat</a:t>
            </a:r>
          </a:p>
          <a:p>
            <a:pPr lvl="1"/>
            <a:r>
              <a:rPr lang="en-US" altLang="zh-CN" err="1"/>
              <a:t>wget</a:t>
            </a:r>
            <a:r>
              <a:rPr lang="en-US" altLang="zh-CN"/>
              <a:t> -c http://apache.fayea.com/tomcat/tomcat-8/v8.0.38/bin/apache-tomcat-8.0.38.tar.gz</a:t>
            </a:r>
          </a:p>
          <a:p>
            <a:pPr lvl="1"/>
            <a:r>
              <a:rPr lang="en-US" altLang="zh-CN"/>
              <a:t>tar </a:t>
            </a:r>
            <a:r>
              <a:rPr lang="en-US" altLang="zh-CN" err="1"/>
              <a:t>zxf</a:t>
            </a:r>
            <a:r>
              <a:rPr lang="en-US" altLang="zh-CN"/>
              <a:t> apache-tomcat-8.0.38.tar.gz</a:t>
            </a:r>
          </a:p>
          <a:p>
            <a:pPr lvl="1"/>
            <a:r>
              <a:rPr lang="en-US" altLang="zh-CN"/>
              <a:t>mv apache-tomcat-8.0.38 /</a:t>
            </a:r>
            <a:r>
              <a:rPr lang="en-US" altLang="zh-CN" err="1"/>
              <a:t>usr</a:t>
            </a:r>
            <a:r>
              <a:rPr lang="en-US" altLang="zh-CN"/>
              <a:t>/local/tomcat</a:t>
            </a:r>
          </a:p>
          <a:p>
            <a:pPr lvl="1"/>
            <a:r>
              <a:rPr lang="en-US" altLang="zh-CN"/>
              <a:t>ln -s /</a:t>
            </a:r>
            <a:r>
              <a:rPr lang="en-US" altLang="zh-CN" err="1"/>
              <a:t>usr</a:t>
            </a:r>
            <a:r>
              <a:rPr lang="en-US" altLang="zh-CN"/>
              <a:t>/local/tomcat/bin/* /</a:t>
            </a:r>
            <a:r>
              <a:rPr lang="en-US" altLang="zh-CN" err="1"/>
              <a:t>usr</a:t>
            </a:r>
            <a:r>
              <a:rPr lang="en-US" altLang="zh-CN"/>
              <a:t>/local/bin/</a:t>
            </a:r>
          </a:p>
          <a:p>
            <a:r>
              <a:rPr lang="zh-CN" altLang="en-US"/>
              <a:t>启动</a:t>
            </a:r>
            <a:r>
              <a:rPr lang="en-US" altLang="zh-CN" smtClean="0"/>
              <a:t>tomcat</a:t>
            </a:r>
            <a:r>
              <a:rPr lang="zh-CN" altLang="en-US" smtClean="0"/>
              <a:t>：</a:t>
            </a:r>
            <a:r>
              <a:rPr lang="en-US" altLang="zh-CN" smtClean="0"/>
              <a:t>startup.sh</a:t>
            </a:r>
            <a:endParaRPr lang="en-US" altLang="zh-CN"/>
          </a:p>
          <a:p>
            <a:r>
              <a:rPr lang="zh-CN" altLang="en-US" smtClean="0"/>
              <a:t>防火墙：</a:t>
            </a:r>
            <a:r>
              <a:rPr lang="en-US" altLang="zh-CN"/>
              <a:t>~]# vim /</a:t>
            </a:r>
            <a:r>
              <a:rPr lang="en-US" altLang="zh-CN" err="1"/>
              <a:t>etc</a:t>
            </a:r>
            <a:r>
              <a:rPr lang="en-US" altLang="zh-CN"/>
              <a:t>/</a:t>
            </a:r>
            <a:r>
              <a:rPr lang="en-US" altLang="zh-CN" err="1"/>
              <a:t>sysconfig</a:t>
            </a:r>
            <a:r>
              <a:rPr lang="en-US" altLang="zh-CN"/>
              <a:t>/</a:t>
            </a:r>
            <a:r>
              <a:rPr lang="en-US" altLang="zh-CN" err="1"/>
              <a:t>iptables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445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err="1" smtClean="0"/>
              <a:t>jpress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安装</a:t>
            </a:r>
            <a:r>
              <a:rPr lang="en-US" altLang="zh-CN" err="1"/>
              <a:t>jpress</a:t>
            </a:r>
            <a:endParaRPr lang="en-US" altLang="zh-CN" smtClean="0"/>
          </a:p>
          <a:p>
            <a:pPr lvl="1"/>
            <a:r>
              <a:rPr lang="en-US" altLang="zh-CN" err="1" smtClean="0"/>
              <a:t>git</a:t>
            </a:r>
            <a:r>
              <a:rPr lang="en-US" altLang="zh-CN" smtClean="0"/>
              <a:t> </a:t>
            </a:r>
            <a:r>
              <a:rPr lang="en-US" altLang="zh-CN"/>
              <a:t>clone https://github.com/JpressProjects/jpress.git</a:t>
            </a:r>
          </a:p>
          <a:p>
            <a:pPr lvl="1"/>
            <a:r>
              <a:rPr lang="en-US" altLang="zh-CN" err="1"/>
              <a:t>cp</a:t>
            </a:r>
            <a:r>
              <a:rPr lang="en-US" altLang="zh-CN"/>
              <a:t> </a:t>
            </a:r>
            <a:r>
              <a:rPr lang="en-US" altLang="zh-CN" err="1"/>
              <a:t>jpress</a:t>
            </a:r>
            <a:r>
              <a:rPr lang="en-US" altLang="zh-CN"/>
              <a:t>/wars/</a:t>
            </a:r>
            <a:r>
              <a:rPr lang="en-US" altLang="zh-CN" err="1"/>
              <a:t>jpress</a:t>
            </a:r>
            <a:r>
              <a:rPr lang="en-US" altLang="zh-CN"/>
              <a:t>-web-</a:t>
            </a:r>
            <a:r>
              <a:rPr lang="en-US" altLang="zh-CN" err="1"/>
              <a:t>newest.war</a:t>
            </a:r>
            <a:r>
              <a:rPr lang="en-US" altLang="zh-CN"/>
              <a:t> /</a:t>
            </a:r>
            <a:r>
              <a:rPr lang="en-US" altLang="zh-CN" err="1"/>
              <a:t>usr</a:t>
            </a:r>
            <a:r>
              <a:rPr lang="en-US" altLang="zh-CN"/>
              <a:t>/local/tomcat/</a:t>
            </a:r>
            <a:r>
              <a:rPr lang="en-US" altLang="zh-CN" err="1"/>
              <a:t>webapps</a:t>
            </a:r>
            <a:r>
              <a:rPr lang="en-US" altLang="zh-CN"/>
              <a:t>/</a:t>
            </a:r>
            <a:r>
              <a:rPr lang="en-US" altLang="zh-CN" err="1"/>
              <a:t>jpress.war</a:t>
            </a:r>
            <a:endParaRPr lang="en-US" altLang="zh-CN"/>
          </a:p>
          <a:p>
            <a:r>
              <a:rPr lang="zh-CN" altLang="en-US" smtClean="0"/>
              <a:t>浏览器：</a:t>
            </a:r>
            <a:r>
              <a:rPr lang="en-US" altLang="zh-CN" smtClean="0"/>
              <a:t>http://x.x.x.x/</a:t>
            </a:r>
            <a:r>
              <a:rPr lang="en-US" altLang="zh-CN"/>
              <a:t>jpress</a:t>
            </a:r>
            <a:endParaRPr lang="en-US" altLang="zh-CN" smtClean="0"/>
          </a:p>
          <a:p>
            <a:r>
              <a:rPr lang="zh-CN" altLang="en-US" smtClean="0"/>
              <a:t>重启</a:t>
            </a:r>
            <a:r>
              <a:rPr lang="en-US" altLang="zh-CN" smtClean="0"/>
              <a:t>tomcat</a:t>
            </a:r>
            <a:endParaRPr lang="en-US" altLang="zh-CN"/>
          </a:p>
          <a:p>
            <a:pPr lvl="1"/>
            <a:r>
              <a:rPr lang="en-US" altLang="zh-CN"/>
              <a:t>startup.sh &amp;&amp; </a:t>
            </a:r>
            <a:r>
              <a:rPr lang="en-US" altLang="zh-CN" smtClean="0"/>
              <a:t>shutdown.sh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11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767" y="0"/>
            <a:ext cx="916246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6331" y="2416665"/>
            <a:ext cx="6675024" cy="833479"/>
          </a:xfrm>
        </p:spPr>
        <p:txBody>
          <a:bodyPr>
            <a:noAutofit/>
          </a:bodyPr>
          <a:lstStyle/>
          <a:p>
            <a:r>
              <a:rPr lang="en-US" altLang="zh-CN" sz="7200" b="1" smtClean="0">
                <a:solidFill>
                  <a:schemeClr val="bg1"/>
                </a:solidFill>
              </a:rPr>
              <a:t>THANKS</a:t>
            </a:r>
            <a:r>
              <a:rPr lang="en-US" altLang="zh-CN" sz="6600" b="1" smtClean="0">
                <a:solidFill>
                  <a:schemeClr val="bg1"/>
                </a:solidFill>
              </a:rPr>
              <a:t>!</a:t>
            </a:r>
            <a:endParaRPr lang="zh-CN" altLang="en-US" sz="6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7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\\Mvfs\projects\Citrix\09-0288 Citrix Rebrand Corporate Template\Art\PNG\Citrix_Circle_Dots_Cro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84650"/>
            <a:ext cx="1577975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3"/>
          <p:cNvSpPr txBox="1">
            <a:spLocks noChangeArrowheads="1"/>
          </p:cNvSpPr>
          <p:nvPr/>
        </p:nvSpPr>
        <p:spPr>
          <a:xfrm>
            <a:off x="4655322" y="3459162"/>
            <a:ext cx="4488678" cy="725488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smtClean="0">
                <a:solidFill>
                  <a:srgbClr val="0075B0"/>
                </a:solidFill>
                <a:cs typeface="Arial" panose="020B0604020202020204" pitchFamily="34" charset="0"/>
                <a:sym typeface="Arial" panose="020B0604020202020204" pitchFamily="34" charset="0"/>
              </a:rPr>
              <a:t>基础讲解</a:t>
            </a:r>
            <a:endParaRPr lang="zh-CN" altLang="en-US" b="1">
              <a:solidFill>
                <a:srgbClr val="0075B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2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814" y="1711032"/>
            <a:ext cx="1964012" cy="23568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24" y="1711032"/>
            <a:ext cx="2095322" cy="204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简介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075884" y="1828551"/>
            <a:ext cx="29556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GNU</a:t>
            </a:r>
            <a:r>
              <a:rPr lang="zh-CN" altLang="en-US" sz="2000" b="1"/>
              <a:t>计划：</a:t>
            </a:r>
            <a:r>
              <a:rPr lang="en-US" altLang="zh-CN" sz="2000"/>
              <a:t>1983</a:t>
            </a:r>
            <a:r>
              <a:rPr lang="zh-CN" altLang="en-US" sz="2000"/>
              <a:t>年发起的，最初</a:t>
            </a:r>
            <a:r>
              <a:rPr lang="en-US" altLang="zh-CN" sz="2000"/>
              <a:t>GNU</a:t>
            </a:r>
            <a:r>
              <a:rPr lang="zh-CN" altLang="en-US" sz="2000"/>
              <a:t>计划的主要目标是发布一个自由操作系统来替换</a:t>
            </a:r>
            <a:r>
              <a:rPr lang="en-US" altLang="zh-CN" sz="2000"/>
              <a:t>UNIX</a:t>
            </a:r>
            <a:r>
              <a:rPr lang="zh-CN" altLang="en-US" sz="2000"/>
              <a:t>，但是内核部分尚未完善。</a:t>
            </a:r>
            <a:r>
              <a:rPr lang="en-US" altLang="zh-CN" sz="2000"/>
              <a:t>FSF</a:t>
            </a:r>
            <a:r>
              <a:rPr lang="zh-CN" altLang="en-US" sz="2000"/>
              <a:t>组织</a:t>
            </a:r>
            <a:r>
              <a:rPr lang="en-US" altLang="zh-CN" sz="2000"/>
              <a:t>(</a:t>
            </a:r>
            <a:r>
              <a:rPr lang="zh-CN" altLang="en-US" sz="2000"/>
              <a:t>自由软件基金会</a:t>
            </a:r>
            <a:r>
              <a:rPr lang="en-US" altLang="zh-CN" sz="2000"/>
              <a:t>\1985</a:t>
            </a:r>
            <a:r>
              <a:rPr lang="zh-CN" altLang="en-US" sz="2000"/>
              <a:t>年</a:t>
            </a:r>
            <a:r>
              <a:rPr lang="en-US" altLang="zh-CN" sz="2000"/>
              <a:t>)</a:t>
            </a:r>
            <a:r>
              <a:rPr lang="zh-CN" altLang="en-US" sz="2000"/>
              <a:t>、</a:t>
            </a:r>
            <a:r>
              <a:rPr lang="en-US" altLang="zh-CN" sz="2000"/>
              <a:t>GPL\LGPL(GNU</a:t>
            </a:r>
            <a:r>
              <a:rPr lang="zh-CN" altLang="en-US" sz="2000"/>
              <a:t>通用公共许可协议</a:t>
            </a:r>
            <a:r>
              <a:rPr lang="en-US" altLang="zh-CN" sz="2000"/>
              <a:t>) </a:t>
            </a:r>
            <a:r>
              <a:rPr lang="zh-CN" altLang="en-US" sz="2000"/>
              <a:t>都属于</a:t>
            </a:r>
            <a:r>
              <a:rPr lang="en-US" altLang="zh-CN" sz="2000"/>
              <a:t>GNU</a:t>
            </a:r>
            <a:r>
              <a:rPr lang="zh-CN" altLang="en-US" sz="2000" smtClean="0"/>
              <a:t>计划</a:t>
            </a:r>
            <a:endParaRPr lang="zh-CN" altLang="en-US" sz="2000"/>
          </a:p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981357" y="1917824"/>
            <a:ext cx="32493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Linux</a:t>
            </a:r>
            <a:r>
              <a:rPr lang="zh-CN" altLang="en-US" sz="2000" b="1"/>
              <a:t>内核：</a:t>
            </a:r>
            <a:r>
              <a:rPr lang="zh-CN" altLang="en-US" sz="2000"/>
              <a:t>于</a:t>
            </a:r>
            <a:r>
              <a:rPr lang="en-US" altLang="zh-CN" sz="2000"/>
              <a:t>1991</a:t>
            </a:r>
            <a:r>
              <a:rPr lang="zh-CN" altLang="en-US" sz="2000"/>
              <a:t>年由</a:t>
            </a:r>
            <a:r>
              <a:rPr lang="en-US" altLang="zh-CN" sz="2000"/>
              <a:t>Linus Torvalds</a:t>
            </a:r>
            <a:r>
              <a:rPr lang="zh-CN" altLang="en-US" sz="2000"/>
              <a:t>首次发布，是一种自由和开放源代码的类</a:t>
            </a:r>
            <a:r>
              <a:rPr lang="en-US" altLang="zh-CN" sz="2000"/>
              <a:t>UNIX</a:t>
            </a:r>
            <a:r>
              <a:rPr lang="zh-CN" altLang="en-US" sz="2000"/>
              <a:t>操作系统</a:t>
            </a:r>
          </a:p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07201" y="5221376"/>
            <a:ext cx="964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命名争议：</a:t>
            </a:r>
            <a:r>
              <a:rPr lang="en-US" altLang="zh-CN" smtClean="0"/>
              <a:t>Linux</a:t>
            </a:r>
            <a:r>
              <a:rPr lang="zh-CN" altLang="en-US"/>
              <a:t>操作系统包涵了</a:t>
            </a:r>
            <a:r>
              <a:rPr lang="en-US" altLang="zh-CN"/>
              <a:t>Linux</a:t>
            </a:r>
            <a:r>
              <a:rPr lang="zh-CN" altLang="en-US"/>
              <a:t>内核与其他自由软件项目中的</a:t>
            </a:r>
            <a:r>
              <a:rPr lang="en-US" altLang="zh-CN"/>
              <a:t>GNU</a:t>
            </a:r>
            <a:r>
              <a:rPr lang="zh-CN" altLang="en-US"/>
              <a:t>组件和软件</a:t>
            </a:r>
            <a:r>
              <a:rPr lang="zh-CN" altLang="en-US" smtClean="0"/>
              <a:t>，所以被称为</a:t>
            </a:r>
            <a:r>
              <a:rPr lang="en-US" altLang="zh-CN" smtClean="0"/>
              <a:t>”GNU/Linux”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7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Linux</a:t>
            </a:r>
            <a:r>
              <a:rPr lang="zh-CN" altLang="en-US" b="1" smtClean="0"/>
              <a:t>应用领域</a:t>
            </a:r>
            <a:endParaRPr lang="zh-CN" altLang="en-US" b="1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90600" y="1857633"/>
            <a:ext cx="10515600" cy="1389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应用：</a:t>
            </a:r>
            <a:r>
              <a:rPr lang="en-US" altLang="zh-CN" smtClean="0"/>
              <a:t>Linux</a:t>
            </a:r>
            <a:r>
              <a:rPr lang="zh-CN" altLang="en-US" smtClean="0"/>
              <a:t>广泛应用在</a:t>
            </a:r>
            <a:r>
              <a:rPr lang="en-US" altLang="zh-CN" smtClean="0"/>
              <a:t>x86</a:t>
            </a:r>
            <a:r>
              <a:rPr lang="zh-CN" altLang="en-US" smtClean="0"/>
              <a:t>架构</a:t>
            </a:r>
            <a:r>
              <a:rPr lang="en-US" altLang="zh-CN" smtClean="0"/>
              <a:t>(</a:t>
            </a:r>
            <a:r>
              <a:rPr lang="zh-CN" altLang="en-US" smtClean="0"/>
              <a:t>服务器</a:t>
            </a:r>
            <a:r>
              <a:rPr lang="en-US" altLang="zh-CN" smtClean="0"/>
              <a:t>)</a:t>
            </a:r>
            <a:r>
              <a:rPr lang="zh-CN" altLang="en-US" smtClean="0"/>
              <a:t>、大型机</a:t>
            </a:r>
            <a:r>
              <a:rPr lang="en-US" altLang="zh-CN" smtClean="0"/>
              <a:t>(IBM System)</a:t>
            </a:r>
            <a:r>
              <a:rPr lang="zh-CN" altLang="en-US" smtClean="0"/>
              <a:t>、超级计算机和嵌入式系统上</a:t>
            </a:r>
            <a:r>
              <a:rPr lang="en-US" altLang="zh-CN" smtClean="0"/>
              <a:t>(ARM</a:t>
            </a:r>
            <a:r>
              <a:rPr lang="zh-CN" altLang="en-US" smtClean="0"/>
              <a:t>架构</a:t>
            </a:r>
            <a:r>
              <a:rPr lang="en-US" altLang="zh-CN" smtClean="0"/>
              <a:t>)</a:t>
            </a:r>
            <a:r>
              <a:rPr lang="zh-CN" altLang="en-US" smtClean="0"/>
              <a:t>，如手机</a:t>
            </a:r>
            <a:r>
              <a:rPr lang="en-US" altLang="zh-CN" smtClean="0"/>
              <a:t>(Android)</a:t>
            </a:r>
            <a:r>
              <a:rPr lang="zh-CN" altLang="en-US" smtClean="0"/>
              <a:t>、平板电脑、路由器、电视和电子游戏机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02" y="2326331"/>
            <a:ext cx="4736068" cy="24198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75" y="2810370"/>
            <a:ext cx="2537679" cy="29517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37" y="2755881"/>
            <a:ext cx="2935886" cy="30607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6515">
            <a:off x="1523907" y="3922608"/>
            <a:ext cx="4173659" cy="244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5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4914" y="372359"/>
            <a:ext cx="9728886" cy="833479"/>
          </a:xfrm>
        </p:spPr>
        <p:txBody>
          <a:bodyPr/>
          <a:lstStyle/>
          <a:p>
            <a:r>
              <a:rPr lang="zh-CN" altLang="en-US" b="1" smtClean="0"/>
              <a:t>选择一个发行版本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err="1"/>
              <a:t>Debian</a:t>
            </a:r>
            <a:r>
              <a:rPr lang="zh-CN" altLang="en-US"/>
              <a:t>于</a:t>
            </a:r>
            <a:r>
              <a:rPr lang="en-US" altLang="zh-CN"/>
              <a:t>1993</a:t>
            </a:r>
            <a:r>
              <a:rPr lang="zh-CN" altLang="en-US"/>
              <a:t>年由</a:t>
            </a:r>
            <a:r>
              <a:rPr lang="en-US" altLang="zh-CN"/>
              <a:t>Ian Murdock</a:t>
            </a:r>
            <a:r>
              <a:rPr lang="zh-CN" altLang="en-US"/>
              <a:t>首次发布，</a:t>
            </a:r>
            <a:r>
              <a:rPr lang="en-US" altLang="zh-CN" err="1"/>
              <a:t>Debian</a:t>
            </a:r>
            <a:r>
              <a:rPr lang="zh-CN" altLang="en-US"/>
              <a:t>的名称是由他当时的女友</a:t>
            </a:r>
            <a:r>
              <a:rPr lang="en-US" altLang="zh-CN"/>
              <a:t>Debra</a:t>
            </a:r>
            <a:r>
              <a:rPr lang="zh-CN" altLang="en-US"/>
              <a:t>和</a:t>
            </a:r>
            <a:r>
              <a:rPr lang="en-US" altLang="zh-CN"/>
              <a:t>Ian Murdock</a:t>
            </a:r>
            <a:r>
              <a:rPr lang="zh-CN" altLang="en-US"/>
              <a:t>自己的名字合并而成的。</a:t>
            </a:r>
          </a:p>
          <a:p>
            <a:pPr lvl="1"/>
            <a:r>
              <a:rPr lang="en-US" altLang="zh-CN" smtClean="0"/>
              <a:t>Ubuntu </a:t>
            </a:r>
            <a:r>
              <a:rPr lang="en-US" altLang="zh-CN"/>
              <a:t>Linux: </a:t>
            </a:r>
            <a:r>
              <a:rPr lang="zh-CN" altLang="en-US"/>
              <a:t>基于</a:t>
            </a:r>
            <a:r>
              <a:rPr lang="en-US" altLang="zh-CN" err="1"/>
              <a:t>Debian</a:t>
            </a:r>
            <a:r>
              <a:rPr lang="zh-CN" altLang="en-US"/>
              <a:t>的桌面</a:t>
            </a:r>
            <a:r>
              <a:rPr lang="zh-CN" altLang="en-US" smtClean="0"/>
              <a:t>版本</a:t>
            </a:r>
            <a:endParaRPr lang="zh-CN" altLang="en-US"/>
          </a:p>
          <a:p>
            <a:r>
              <a:rPr lang="en-US" altLang="zh-CN"/>
              <a:t>Red Hat Enterprise Linux </a:t>
            </a:r>
            <a:r>
              <a:rPr lang="zh-CN" altLang="en-US"/>
              <a:t>基于 </a:t>
            </a:r>
            <a:r>
              <a:rPr lang="en-US" altLang="zh-CN"/>
              <a:t>Red Hat Linux(</a:t>
            </a:r>
            <a:r>
              <a:rPr lang="zh-CN" altLang="en-US"/>
              <a:t>由</a:t>
            </a:r>
            <a:r>
              <a:rPr lang="en-US" altLang="zh-CN"/>
              <a:t>Red Hat</a:t>
            </a:r>
            <a:r>
              <a:rPr lang="zh-CN" altLang="en-US"/>
              <a:t>公司于</a:t>
            </a:r>
            <a:r>
              <a:rPr lang="en-US" altLang="zh-CN"/>
              <a:t>1994</a:t>
            </a:r>
            <a:r>
              <a:rPr lang="zh-CN" altLang="en-US"/>
              <a:t>年首次发布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2004</a:t>
            </a:r>
            <a:r>
              <a:rPr lang="zh-CN" altLang="en-US"/>
              <a:t>年 </a:t>
            </a:r>
            <a:r>
              <a:rPr lang="en-US" altLang="zh-CN"/>
              <a:t>Red Hat</a:t>
            </a:r>
            <a:r>
              <a:rPr lang="zh-CN" altLang="en-US"/>
              <a:t>公司正式停止对</a:t>
            </a:r>
            <a:r>
              <a:rPr lang="en-US" altLang="zh-CN"/>
              <a:t>Red </a:t>
            </a:r>
            <a:r>
              <a:rPr lang="en-US" altLang="zh-CN" err="1"/>
              <a:t>Hatlinux</a:t>
            </a:r>
            <a:r>
              <a:rPr lang="zh-CN" altLang="en-US"/>
              <a:t>版本的支持，将全部力量集中在服务器版的开发上</a:t>
            </a:r>
            <a:r>
              <a:rPr lang="en-US" altLang="zh-CN"/>
              <a:t>(Red Hat Enterprise Linux)</a:t>
            </a:r>
            <a:r>
              <a:rPr lang="zh-CN" altLang="en-US"/>
              <a:t>，原本的桌面版</a:t>
            </a:r>
            <a:r>
              <a:rPr lang="en-US" altLang="zh-CN"/>
              <a:t>Red Hat Linux</a:t>
            </a:r>
            <a:r>
              <a:rPr lang="zh-CN" altLang="en-US"/>
              <a:t>发行包则与来自民间的</a:t>
            </a:r>
            <a:r>
              <a:rPr lang="en-US" altLang="zh-CN"/>
              <a:t>Fedora</a:t>
            </a:r>
            <a:r>
              <a:rPr lang="zh-CN" altLang="en-US"/>
              <a:t>计划合并，成为</a:t>
            </a:r>
            <a:r>
              <a:rPr lang="en-US" altLang="zh-CN" smtClean="0"/>
              <a:t>Fedora Core</a:t>
            </a:r>
            <a:r>
              <a:rPr lang="zh-CN" altLang="en-US" smtClean="0"/>
              <a:t>发行</a:t>
            </a:r>
            <a:r>
              <a:rPr lang="zh-CN" altLang="en-US"/>
              <a:t>版本。</a:t>
            </a:r>
          </a:p>
          <a:p>
            <a:pPr lvl="1"/>
            <a:r>
              <a:rPr lang="zh-CN" altLang="en-US"/>
              <a:t>	</a:t>
            </a:r>
            <a:r>
              <a:rPr lang="en-US" altLang="zh-CN"/>
              <a:t>Fedora Linux: </a:t>
            </a:r>
            <a:r>
              <a:rPr lang="zh-CN" altLang="en-US"/>
              <a:t>基于</a:t>
            </a:r>
            <a:r>
              <a:rPr lang="en-US" altLang="zh-CN"/>
              <a:t>Red Hat Linux</a:t>
            </a:r>
            <a:r>
              <a:rPr lang="zh-CN" altLang="en-US"/>
              <a:t>的桌面版本，</a:t>
            </a:r>
            <a:r>
              <a:rPr lang="en-US" altLang="zh-CN"/>
              <a:t>RHEL</a:t>
            </a:r>
            <a:r>
              <a:rPr lang="zh-CN" altLang="en-US"/>
              <a:t>的上游版本</a:t>
            </a:r>
          </a:p>
          <a:p>
            <a:pPr lvl="1"/>
            <a:r>
              <a:rPr lang="zh-CN" altLang="en-US"/>
              <a:t>	</a:t>
            </a:r>
            <a:r>
              <a:rPr lang="en-US" altLang="zh-CN"/>
              <a:t>CentOS: </a:t>
            </a:r>
            <a:r>
              <a:rPr lang="zh-CN" altLang="en-US"/>
              <a:t>自于</a:t>
            </a:r>
            <a:r>
              <a:rPr lang="en-US" altLang="zh-CN"/>
              <a:t>RHEL</a:t>
            </a:r>
            <a:r>
              <a:rPr lang="zh-CN" altLang="en-US"/>
              <a:t>的社区版本，移除不能自由使用的商标和封闭源代码软件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2" y="1541600"/>
            <a:ext cx="958400" cy="11884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91637"/>
            <a:ext cx="491364" cy="4880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9" y="2979714"/>
            <a:ext cx="1217844" cy="10530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47" y="5375750"/>
            <a:ext cx="469600" cy="469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05" y="4815187"/>
            <a:ext cx="537242" cy="53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6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常用</a:t>
            </a:r>
            <a:r>
              <a:rPr lang="zh-CN" altLang="en-US" b="1" smtClean="0"/>
              <a:t>命令</a:t>
            </a:r>
            <a:r>
              <a:rPr lang="en-US" altLang="zh-CN" b="1" smtClean="0"/>
              <a:t>1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mtClean="0">
                <a:latin typeface="+mn-ea"/>
              </a:rPr>
              <a:t>获得帮助：</a:t>
            </a:r>
            <a:r>
              <a:rPr lang="en-US" altLang="zh-CN" smtClean="0">
                <a:latin typeface="+mn-ea"/>
              </a:rPr>
              <a:t>COMM --help </a:t>
            </a:r>
            <a:r>
              <a:rPr lang="zh-CN" altLang="en-US" smtClean="0">
                <a:latin typeface="+mn-ea"/>
              </a:rPr>
              <a:t>、</a:t>
            </a:r>
            <a:r>
              <a:rPr lang="en-US" altLang="zh-CN" smtClean="0">
                <a:latin typeface="+mn-ea"/>
              </a:rPr>
              <a:t>man COMM</a:t>
            </a:r>
          </a:p>
          <a:p>
            <a:r>
              <a:rPr lang="zh-CN" altLang="en-US" smtClean="0">
                <a:latin typeface="+mn-ea"/>
              </a:rPr>
              <a:t>登陆</a:t>
            </a:r>
            <a:r>
              <a:rPr lang="en-US" altLang="zh-CN" smtClean="0">
                <a:latin typeface="+mn-ea"/>
              </a:rPr>
              <a:t>: </a:t>
            </a:r>
            <a:r>
              <a:rPr lang="en-US" altLang="zh-CN" err="1">
                <a:latin typeface="+mn-ea"/>
              </a:rPr>
              <a:t>ssh</a:t>
            </a:r>
            <a:r>
              <a:rPr lang="en-US" altLang="zh-CN">
                <a:latin typeface="+mn-ea"/>
              </a:rPr>
              <a:t> </a:t>
            </a:r>
            <a:r>
              <a:rPr lang="en-US" altLang="zh-CN" smtClean="0">
                <a:latin typeface="+mn-ea"/>
              </a:rPr>
              <a:t>USER@IPADDR</a:t>
            </a:r>
          </a:p>
          <a:p>
            <a:r>
              <a:rPr lang="zh-CN" altLang="en-US" smtClean="0">
                <a:latin typeface="+mn-ea"/>
              </a:rPr>
              <a:t>关机</a:t>
            </a:r>
            <a:r>
              <a:rPr lang="en-US" altLang="zh-CN">
                <a:latin typeface="+mn-ea"/>
              </a:rPr>
              <a:t>: </a:t>
            </a:r>
            <a:r>
              <a:rPr lang="en-US" altLang="zh-CN" err="1">
                <a:latin typeface="+mn-ea"/>
              </a:rPr>
              <a:t>poweroff</a:t>
            </a:r>
            <a:endParaRPr lang="en-US" altLang="zh-CN">
              <a:latin typeface="+mn-ea"/>
            </a:endParaRPr>
          </a:p>
          <a:p>
            <a:r>
              <a:rPr lang="zh-CN" altLang="en-US">
                <a:latin typeface="+mn-ea"/>
              </a:rPr>
              <a:t>重启</a:t>
            </a:r>
            <a:r>
              <a:rPr lang="en-US" altLang="zh-CN">
                <a:latin typeface="+mn-ea"/>
              </a:rPr>
              <a:t>: reboot</a:t>
            </a:r>
          </a:p>
          <a:p>
            <a:r>
              <a:rPr lang="zh-CN" altLang="en-US">
                <a:latin typeface="+mn-ea"/>
              </a:rPr>
              <a:t>命令历史</a:t>
            </a:r>
            <a:r>
              <a:rPr lang="en-US" altLang="zh-CN">
                <a:latin typeface="+mn-ea"/>
              </a:rPr>
              <a:t>: </a:t>
            </a:r>
            <a:r>
              <a:rPr lang="en-US" altLang="zh-CN" smtClean="0">
                <a:latin typeface="+mn-ea"/>
              </a:rPr>
              <a:t>history</a:t>
            </a:r>
          </a:p>
          <a:p>
            <a:r>
              <a:rPr lang="zh-CN" altLang="en-US">
                <a:latin typeface="+mn-ea"/>
              </a:rPr>
              <a:t>文件传输</a:t>
            </a:r>
            <a:r>
              <a:rPr lang="en-US" altLang="zh-CN">
                <a:latin typeface="+mn-ea"/>
              </a:rPr>
              <a:t>: </a:t>
            </a:r>
            <a:r>
              <a:rPr lang="en-US" altLang="zh-CN" err="1" smtClean="0">
                <a:latin typeface="+mn-ea"/>
              </a:rPr>
              <a:t>scp</a:t>
            </a:r>
            <a:endParaRPr lang="en-US" altLang="zh-CN">
              <a:latin typeface="+mn-ea"/>
            </a:endParaRPr>
          </a:p>
          <a:p>
            <a:r>
              <a:rPr lang="zh-CN" altLang="en-US">
                <a:latin typeface="+mn-ea"/>
              </a:rPr>
              <a:t>查看目录下的文件</a:t>
            </a:r>
            <a:r>
              <a:rPr lang="en-US" altLang="zh-CN">
                <a:latin typeface="+mn-ea"/>
              </a:rPr>
              <a:t>: ls</a:t>
            </a:r>
          </a:p>
          <a:p>
            <a:r>
              <a:rPr lang="zh-CN" altLang="en-US">
                <a:latin typeface="+mn-ea"/>
              </a:rPr>
              <a:t>查看文件内容</a:t>
            </a:r>
            <a:r>
              <a:rPr lang="en-US" altLang="zh-CN">
                <a:latin typeface="+mn-ea"/>
              </a:rPr>
              <a:t>: </a:t>
            </a:r>
            <a:r>
              <a:rPr lang="en-US" altLang="zh-CN" sz="2900">
                <a:latin typeface="+mn-ea"/>
              </a:rPr>
              <a:t>cat</a:t>
            </a:r>
            <a:r>
              <a:rPr lang="zh-CN" altLang="en-US" sz="2900">
                <a:latin typeface="+mn-ea"/>
              </a:rPr>
              <a:t>、</a:t>
            </a:r>
            <a:r>
              <a:rPr lang="en-US" altLang="zh-CN" sz="2900" smtClean="0">
                <a:latin typeface="+mn-ea"/>
              </a:rPr>
              <a:t>more</a:t>
            </a:r>
          </a:p>
          <a:p>
            <a:r>
              <a:rPr lang="zh-CN" altLang="en-US" sz="2900">
                <a:latin typeface="+mn-ea"/>
              </a:rPr>
              <a:t>查看文件行首和行尾：</a:t>
            </a:r>
            <a:r>
              <a:rPr lang="en-US" altLang="zh-CN" sz="2900">
                <a:latin typeface="+mn-ea"/>
              </a:rPr>
              <a:t>head</a:t>
            </a:r>
            <a:r>
              <a:rPr lang="zh-CN" altLang="en-US" sz="2900">
                <a:latin typeface="+mn-ea"/>
              </a:rPr>
              <a:t>、</a:t>
            </a:r>
            <a:r>
              <a:rPr lang="en-US" altLang="zh-CN" sz="2900">
                <a:latin typeface="+mn-ea"/>
              </a:rPr>
              <a:t>tail</a:t>
            </a:r>
            <a:endParaRPr lang="en-US" altLang="zh-CN" sz="2900">
              <a:latin typeface="+mn-ea"/>
            </a:endParaRPr>
          </a:p>
          <a:p>
            <a:r>
              <a:rPr lang="zh-CN" altLang="en-US">
                <a:latin typeface="+mn-ea"/>
              </a:rPr>
              <a:t>查看当前路径</a:t>
            </a:r>
            <a:r>
              <a:rPr lang="en-US" altLang="zh-CN">
                <a:latin typeface="+mn-ea"/>
              </a:rPr>
              <a:t>: </a:t>
            </a:r>
            <a:r>
              <a:rPr lang="en-US" altLang="zh-CN" err="1">
                <a:latin typeface="+mn-ea"/>
              </a:rPr>
              <a:t>pwd</a:t>
            </a:r>
            <a:endParaRPr lang="en-US" altLang="zh-CN">
              <a:latin typeface="+mn-ea"/>
            </a:endParaRPr>
          </a:p>
          <a:p>
            <a:r>
              <a:rPr lang="zh-CN" altLang="en-US">
                <a:latin typeface="+mn-ea"/>
              </a:rPr>
              <a:t>改变当前路径</a:t>
            </a:r>
            <a:r>
              <a:rPr lang="en-US" altLang="zh-CN">
                <a:latin typeface="+mn-ea"/>
              </a:rPr>
              <a:t>: cd</a:t>
            </a:r>
          </a:p>
          <a:p>
            <a:r>
              <a:rPr lang="zh-CN" altLang="en-US">
                <a:latin typeface="+mn-ea"/>
              </a:rPr>
              <a:t>创建目录</a:t>
            </a:r>
            <a:r>
              <a:rPr lang="en-US" altLang="zh-CN">
                <a:latin typeface="+mn-ea"/>
              </a:rPr>
              <a:t>: </a:t>
            </a:r>
            <a:r>
              <a:rPr lang="en-US" altLang="zh-CN" smtClean="0">
                <a:latin typeface="+mn-ea"/>
              </a:rPr>
              <a:t>mkdir</a:t>
            </a:r>
          </a:p>
          <a:p>
            <a:r>
              <a:rPr lang="zh-CN" altLang="en-US">
                <a:latin typeface="+mn-ea"/>
              </a:rPr>
              <a:t>创建一个空文件</a:t>
            </a:r>
            <a:r>
              <a:rPr lang="en-US" altLang="zh-CN">
                <a:latin typeface="+mn-ea"/>
              </a:rPr>
              <a:t>: </a:t>
            </a:r>
            <a:r>
              <a:rPr lang="en-US" altLang="zh-CN" smtClean="0">
                <a:latin typeface="+mn-ea"/>
              </a:rPr>
              <a:t>touch</a:t>
            </a:r>
          </a:p>
        </p:txBody>
      </p:sp>
    </p:spTree>
    <p:extLst>
      <p:ext uri="{BB962C8B-B14F-4D97-AF65-F5344CB8AC3E}">
        <p14:creationId xmlns:p14="http://schemas.microsoft.com/office/powerpoint/2010/main" val="107627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常用</a:t>
            </a:r>
            <a:r>
              <a:rPr lang="zh-CN" altLang="en-US" b="1" smtClean="0"/>
              <a:t>命令</a:t>
            </a:r>
            <a:r>
              <a:rPr lang="en-US" altLang="zh-CN" b="1" smtClean="0"/>
              <a:t>2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>
                <a:latin typeface="+mn-ea"/>
              </a:rPr>
              <a:t>复制文件或目录</a:t>
            </a:r>
            <a:r>
              <a:rPr lang="en-US" altLang="zh-CN">
                <a:latin typeface="+mn-ea"/>
              </a:rPr>
              <a:t>: </a:t>
            </a:r>
            <a:r>
              <a:rPr lang="en-US" altLang="zh-CN" smtClean="0">
                <a:latin typeface="+mn-ea"/>
              </a:rPr>
              <a:t>cp</a:t>
            </a:r>
          </a:p>
          <a:p>
            <a:r>
              <a:rPr lang="zh-CN" altLang="en-US" smtClean="0">
                <a:latin typeface="+mn-ea"/>
              </a:rPr>
              <a:t>移动</a:t>
            </a:r>
            <a:r>
              <a:rPr lang="zh-CN" altLang="en-US">
                <a:latin typeface="+mn-ea"/>
              </a:rPr>
              <a:t>文件或目录</a:t>
            </a:r>
            <a:r>
              <a:rPr lang="en-US" altLang="zh-CN">
                <a:latin typeface="+mn-ea"/>
              </a:rPr>
              <a:t>: mv</a:t>
            </a:r>
          </a:p>
          <a:p>
            <a:r>
              <a:rPr lang="zh-CN" altLang="en-US">
                <a:latin typeface="+mn-ea"/>
              </a:rPr>
              <a:t>删除文件或目录</a:t>
            </a:r>
            <a:r>
              <a:rPr lang="en-US" altLang="zh-CN">
                <a:latin typeface="+mn-ea"/>
              </a:rPr>
              <a:t>:</a:t>
            </a:r>
            <a:r>
              <a:rPr lang="en-US" altLang="zh-CN" err="1">
                <a:latin typeface="+mn-ea"/>
              </a:rPr>
              <a:t>rm</a:t>
            </a:r>
            <a:endParaRPr lang="en-US" altLang="zh-CN">
              <a:latin typeface="+mn-ea"/>
            </a:endParaRPr>
          </a:p>
          <a:p>
            <a:r>
              <a:rPr lang="zh-CN" altLang="en-US">
                <a:latin typeface="+mn-ea"/>
              </a:rPr>
              <a:t>为文件或目录建立链接</a:t>
            </a:r>
            <a:r>
              <a:rPr lang="en-US" altLang="zh-CN">
                <a:latin typeface="+mn-ea"/>
              </a:rPr>
              <a:t>: ln</a:t>
            </a:r>
          </a:p>
          <a:p>
            <a:r>
              <a:rPr lang="zh-CN" altLang="en-US">
                <a:latin typeface="+mn-ea"/>
              </a:rPr>
              <a:t>切换用户</a:t>
            </a:r>
            <a:r>
              <a:rPr lang="en-US" altLang="zh-CN">
                <a:latin typeface="+mn-ea"/>
              </a:rPr>
              <a:t>: </a:t>
            </a:r>
            <a:r>
              <a:rPr lang="en-US" altLang="zh-CN" err="1">
                <a:latin typeface="+mn-ea"/>
              </a:rPr>
              <a:t>su</a:t>
            </a:r>
            <a:endParaRPr lang="en-US" altLang="zh-CN">
              <a:latin typeface="+mn-ea"/>
            </a:endParaRPr>
          </a:p>
          <a:p>
            <a:r>
              <a:rPr lang="zh-CN" altLang="en-US">
                <a:latin typeface="+mn-ea"/>
              </a:rPr>
              <a:t>查找文件或目录</a:t>
            </a:r>
            <a:r>
              <a:rPr lang="en-US" altLang="zh-CN">
                <a:latin typeface="+mn-ea"/>
              </a:rPr>
              <a:t>: find</a:t>
            </a:r>
          </a:p>
          <a:p>
            <a:r>
              <a:rPr lang="zh-CN" altLang="en-US">
                <a:latin typeface="+mn-ea"/>
              </a:rPr>
              <a:t>搜索文件关键字</a:t>
            </a:r>
            <a:r>
              <a:rPr lang="en-US" altLang="zh-CN">
                <a:latin typeface="+mn-ea"/>
              </a:rPr>
              <a:t>: grep</a:t>
            </a:r>
          </a:p>
          <a:p>
            <a:r>
              <a:rPr lang="zh-CN" altLang="en-US">
                <a:latin typeface="+mn-ea"/>
              </a:rPr>
              <a:t>流编辑器</a:t>
            </a:r>
            <a:r>
              <a:rPr lang="en-US" altLang="zh-CN">
                <a:latin typeface="+mn-ea"/>
              </a:rPr>
              <a:t>: </a:t>
            </a:r>
            <a:r>
              <a:rPr lang="en-US" altLang="zh-CN" err="1">
                <a:latin typeface="+mn-ea"/>
              </a:rPr>
              <a:t>sed</a:t>
            </a:r>
            <a:endParaRPr lang="en-US" altLang="zh-CN">
              <a:latin typeface="+mn-ea"/>
            </a:endParaRPr>
          </a:p>
          <a:p>
            <a:r>
              <a:rPr lang="zh-CN" altLang="en-US">
                <a:latin typeface="+mn-ea"/>
              </a:rPr>
              <a:t>文本处理工具</a:t>
            </a:r>
            <a:r>
              <a:rPr lang="en-US" altLang="zh-CN">
                <a:latin typeface="+mn-ea"/>
              </a:rPr>
              <a:t>: </a:t>
            </a:r>
            <a:r>
              <a:rPr lang="en-US" altLang="zh-CN" err="1">
                <a:latin typeface="+mn-ea"/>
              </a:rPr>
              <a:t>awk</a:t>
            </a:r>
            <a:endParaRPr lang="en-US" altLang="zh-CN">
              <a:latin typeface="+mn-ea"/>
            </a:endParaRPr>
          </a:p>
          <a:p>
            <a:r>
              <a:rPr lang="zh-CN" altLang="en-US">
                <a:latin typeface="+mn-ea"/>
              </a:rPr>
              <a:t>压缩和解压缩</a:t>
            </a:r>
            <a:r>
              <a:rPr lang="en-US" altLang="zh-CN">
                <a:latin typeface="+mn-ea"/>
              </a:rPr>
              <a:t>: </a:t>
            </a:r>
            <a:r>
              <a:rPr lang="en-US" altLang="zh-CN" smtClean="0">
                <a:latin typeface="+mn-ea"/>
              </a:rPr>
              <a:t>tar</a:t>
            </a:r>
          </a:p>
          <a:p>
            <a:r>
              <a:rPr lang="zh-CN" altLang="en-US" smtClean="0">
                <a:latin typeface="+mn-ea"/>
              </a:rPr>
              <a:t>查看进程：</a:t>
            </a:r>
            <a:r>
              <a:rPr lang="en-US" altLang="zh-CN" smtClean="0">
                <a:latin typeface="+mn-ea"/>
              </a:rPr>
              <a:t>ps</a:t>
            </a:r>
          </a:p>
          <a:p>
            <a:r>
              <a:rPr lang="zh-CN" altLang="en-US" smtClean="0">
                <a:latin typeface="+mn-ea"/>
              </a:rPr>
              <a:t>查看网络连接和监听端口：</a:t>
            </a:r>
            <a:r>
              <a:rPr lang="en-US" altLang="zh-CN" smtClean="0">
                <a:latin typeface="+mn-ea"/>
              </a:rPr>
              <a:t>netstat</a:t>
            </a:r>
          </a:p>
          <a:p>
            <a:r>
              <a:rPr lang="zh-CN" altLang="en-US" smtClean="0">
                <a:latin typeface="+mn-ea"/>
              </a:rPr>
              <a:t>杀死进程：</a:t>
            </a:r>
            <a:r>
              <a:rPr lang="en-US" altLang="zh-CN" smtClean="0">
                <a:latin typeface="+mn-ea"/>
              </a:rPr>
              <a:t>kill</a:t>
            </a:r>
            <a:r>
              <a:rPr lang="zh-CN" altLang="en-US" smtClean="0">
                <a:latin typeface="+mn-ea"/>
              </a:rPr>
              <a:t>、</a:t>
            </a:r>
            <a:r>
              <a:rPr lang="en-US" altLang="zh-CN" smtClean="0">
                <a:latin typeface="+mn-ea"/>
              </a:rPr>
              <a:t>pkill</a:t>
            </a:r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051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Bash</a:t>
            </a:r>
            <a:r>
              <a:rPr lang="zh-CN" altLang="en-US" b="1"/>
              <a:t>快捷键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Ctrl + l </a:t>
            </a:r>
            <a:r>
              <a:rPr lang="en-US" altLang="zh-CN" smtClean="0"/>
              <a:t>: </a:t>
            </a:r>
            <a:r>
              <a:rPr lang="zh-CN" altLang="en-US" smtClean="0"/>
              <a:t>清</a:t>
            </a:r>
            <a:r>
              <a:rPr lang="zh-CN" altLang="en-US"/>
              <a:t>屏，相当于</a:t>
            </a:r>
            <a:r>
              <a:rPr lang="en-US" altLang="zh-CN"/>
              <a:t>clear</a:t>
            </a:r>
          </a:p>
          <a:p>
            <a:r>
              <a:rPr lang="en-US" altLang="zh-CN"/>
              <a:t>Ctrl + c : </a:t>
            </a:r>
            <a:r>
              <a:rPr lang="zh-CN" altLang="en-US"/>
              <a:t>中断正在执行的命令</a:t>
            </a:r>
          </a:p>
          <a:p>
            <a:r>
              <a:rPr lang="en-US" altLang="zh-CN"/>
              <a:t>Ctrl + Z : </a:t>
            </a:r>
            <a:r>
              <a:rPr lang="zh-CN" altLang="en-US"/>
              <a:t>将一个正在运行的前台进程暂停，并丢入后台</a:t>
            </a:r>
          </a:p>
          <a:p>
            <a:r>
              <a:rPr lang="en-US" altLang="zh-CN"/>
              <a:t>Tab</a:t>
            </a:r>
            <a:r>
              <a:rPr lang="zh-CN" altLang="en-US"/>
              <a:t>键    </a:t>
            </a:r>
            <a:r>
              <a:rPr lang="en-US" altLang="zh-CN"/>
              <a:t>: </a:t>
            </a:r>
            <a:r>
              <a:rPr lang="zh-CN" altLang="en-US"/>
              <a:t>自动补完命令行与文件名</a:t>
            </a:r>
          </a:p>
          <a:p>
            <a:r>
              <a:rPr lang="en-US" altLang="zh-CN"/>
              <a:t>Ctrl + a : </a:t>
            </a:r>
            <a:r>
              <a:rPr lang="zh-CN" altLang="en-US"/>
              <a:t>移到命令行首</a:t>
            </a:r>
          </a:p>
          <a:p>
            <a:r>
              <a:rPr lang="en-US" altLang="zh-CN"/>
              <a:t>Ctrl + e : </a:t>
            </a:r>
            <a:r>
              <a:rPr lang="zh-CN" altLang="en-US"/>
              <a:t>移到命令行尾</a:t>
            </a:r>
          </a:p>
          <a:p>
            <a:r>
              <a:rPr lang="en-US" altLang="zh-CN"/>
              <a:t>Ctrl + u : </a:t>
            </a:r>
            <a:r>
              <a:rPr lang="zh-CN" altLang="en-US"/>
              <a:t>从光标处删除至命令行首</a:t>
            </a:r>
          </a:p>
          <a:p>
            <a:r>
              <a:rPr lang="en-US" altLang="zh-CN"/>
              <a:t>Ctrl + k : </a:t>
            </a:r>
            <a:r>
              <a:rPr lang="zh-CN" altLang="en-US"/>
              <a:t>从光标处删除至命令行尾</a:t>
            </a:r>
          </a:p>
          <a:p>
            <a:r>
              <a:rPr lang="en-US" altLang="zh-CN"/>
              <a:t>Ctrl + d : </a:t>
            </a:r>
            <a:r>
              <a:rPr lang="zh-CN" altLang="en-US"/>
              <a:t>注销登陆</a:t>
            </a:r>
          </a:p>
        </p:txBody>
      </p:sp>
    </p:spTree>
    <p:extLst>
      <p:ext uri="{BB962C8B-B14F-4D97-AF65-F5344CB8AC3E}">
        <p14:creationId xmlns:p14="http://schemas.microsoft.com/office/powerpoint/2010/main" val="163651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1658</Words>
  <Application>Microsoft Office PowerPoint</Application>
  <PresentationFormat>宽屏</PresentationFormat>
  <Paragraphs>263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宋体</vt:lpstr>
      <vt:lpstr>Arial</vt:lpstr>
      <vt:lpstr>Calibri</vt:lpstr>
      <vt:lpstr>Calibri Light</vt:lpstr>
      <vt:lpstr>Office 主题</vt:lpstr>
      <vt:lpstr>Centos7基础入门</vt:lpstr>
      <vt:lpstr>议题</vt:lpstr>
      <vt:lpstr>PowerPoint 演示文稿</vt:lpstr>
      <vt:lpstr>简介</vt:lpstr>
      <vt:lpstr>Linux应用领域</vt:lpstr>
      <vt:lpstr>选择一个发行版本</vt:lpstr>
      <vt:lpstr>常用命令1</vt:lpstr>
      <vt:lpstr>常用命令2</vt:lpstr>
      <vt:lpstr>Bash快捷键</vt:lpstr>
      <vt:lpstr>VI编辑器1</vt:lpstr>
      <vt:lpstr>VI编辑器2</vt:lpstr>
      <vt:lpstr>网络设置</vt:lpstr>
      <vt:lpstr>系统区域设置和更改主机名</vt:lpstr>
      <vt:lpstr>设置日期和时间</vt:lpstr>
      <vt:lpstr>软件包管理1</vt:lpstr>
      <vt:lpstr>软件包管理2</vt:lpstr>
      <vt:lpstr>服务管理</vt:lpstr>
      <vt:lpstr>用户和组1</vt:lpstr>
      <vt:lpstr>用户和组2</vt:lpstr>
      <vt:lpstr>文件权限1</vt:lpstr>
      <vt:lpstr>文件权限2</vt:lpstr>
      <vt:lpstr>PowerPoint 演示文稿</vt:lpstr>
      <vt:lpstr>mysql</vt:lpstr>
      <vt:lpstr>JDK\TOMCAT</vt:lpstr>
      <vt:lpstr>jpress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jinquan deng</dc:creator>
  <cp:lastModifiedBy>jinquan deng</cp:lastModifiedBy>
  <cp:revision>236</cp:revision>
  <dcterms:created xsi:type="dcterms:W3CDTF">2016-11-14T07:49:27Z</dcterms:created>
  <dcterms:modified xsi:type="dcterms:W3CDTF">2016-11-28T12:39:29Z</dcterms:modified>
</cp:coreProperties>
</file>