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dat" ContentType="text/plain"/>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35dd2987090144ed" Type="http://schemas.microsoft.com/office/2006/relationships/txt" Target="udata/data.dat"/><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61" r:id="rId1"/>
  </p:sldMasterIdLst>
  <p:notesMasterIdLst>
    <p:notesMasterId r:id="rId21"/>
  </p:notesMasterIdLst>
  <p:sldIdLst>
    <p:sldId id="262" r:id="rId2"/>
    <p:sldId id="298" r:id="rId3"/>
    <p:sldId id="336" r:id="rId4"/>
    <p:sldId id="351" r:id="rId5"/>
    <p:sldId id="352" r:id="rId6"/>
    <p:sldId id="354" r:id="rId7"/>
    <p:sldId id="367" r:id="rId8"/>
    <p:sldId id="368" r:id="rId9"/>
    <p:sldId id="356" r:id="rId10"/>
    <p:sldId id="365" r:id="rId11"/>
    <p:sldId id="358" r:id="rId12"/>
    <p:sldId id="357" r:id="rId13"/>
    <p:sldId id="359" r:id="rId14"/>
    <p:sldId id="360" r:id="rId15"/>
    <p:sldId id="361" r:id="rId16"/>
    <p:sldId id="362" r:id="rId17"/>
    <p:sldId id="363" r:id="rId18"/>
    <p:sldId id="366" r:id="rId19"/>
    <p:sldId id="335" r:id="rId20"/>
  </p:sldIdLst>
  <p:sldSz cx="9144000" cy="6858000" type="screen4x3"/>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87731" autoAdjust="0"/>
  </p:normalViewPr>
  <p:slideViewPr>
    <p:cSldViewPr>
      <p:cViewPr varScale="1">
        <p:scale>
          <a:sx n="70" d="100"/>
          <a:sy n="70" d="100"/>
        </p:scale>
        <p:origin x="1512"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EB13DD06-BFAC-4C87-81A0-7BCF951EE3DD}" type="datetimeFigureOut">
              <a:rPr lang="zh-CN" altLang="en-US" smtClean="0"/>
              <a:t>2018/9/18</a:t>
            </a:fld>
            <a:endParaRPr lang="zh-CN" altLang="en-US"/>
          </a:p>
        </p:txBody>
      </p:sp>
      <p:sp>
        <p:nvSpPr>
          <p:cNvPr id="4" name="幻灯片图像占位符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D62A80DA-2C88-480B-A683-D200A0428AC4}" type="slidenum">
              <a:rPr lang="zh-CN" altLang="en-US" smtClean="0"/>
              <a:t>‹#›</a:t>
            </a:fld>
            <a:endParaRPr lang="zh-CN" altLang="en-US"/>
          </a:p>
        </p:txBody>
      </p:sp>
    </p:spTree>
    <p:extLst>
      <p:ext uri="{BB962C8B-B14F-4D97-AF65-F5344CB8AC3E}">
        <p14:creationId xmlns:p14="http://schemas.microsoft.com/office/powerpoint/2010/main" val="1097559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2</a:t>
            </a:fld>
            <a:endParaRPr lang="zh-CN" altLang="en-US"/>
          </a:p>
        </p:txBody>
      </p:sp>
    </p:spTree>
    <p:extLst>
      <p:ext uri="{BB962C8B-B14F-4D97-AF65-F5344CB8AC3E}">
        <p14:creationId xmlns:p14="http://schemas.microsoft.com/office/powerpoint/2010/main" val="2661778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问题</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：索引组织结构？</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问题</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：为什么主键要加排他锁？防止通过主键修改数据</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问题</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dirty="0" smtClean="0">
                <a:solidFill>
                  <a:schemeClr val="dk1"/>
                </a:solidFill>
                <a:effectLst/>
                <a:latin typeface="微软雅黑" panose="020B0503020204020204" pitchFamily="34" charset="-122"/>
                <a:ea typeface="微软雅黑" panose="020B0503020204020204" pitchFamily="34" charset="-122"/>
                <a:cs typeface="+mn-cs"/>
              </a:rPr>
              <a:t>select * from </a:t>
            </a:r>
            <a:r>
              <a:rPr lang="en-US" altLang="zh-CN" sz="1200" dirty="0" err="1" smtClean="0">
                <a:solidFill>
                  <a:schemeClr val="dk1"/>
                </a:solidFill>
                <a:effectLst/>
                <a:latin typeface="微软雅黑" panose="020B0503020204020204" pitchFamily="34" charset="-122"/>
                <a:ea typeface="微软雅黑" panose="020B0503020204020204" pitchFamily="34" charset="-122"/>
                <a:cs typeface="+mn-cs"/>
              </a:rPr>
              <a:t>user_detail</a:t>
            </a:r>
            <a:r>
              <a:rPr lang="en-US" altLang="zh-CN" sz="1200" dirty="0" smtClean="0">
                <a:solidFill>
                  <a:schemeClr val="dk1"/>
                </a:solidFill>
                <a:effectLst/>
                <a:latin typeface="微软雅黑" panose="020B0503020204020204" pitchFamily="34" charset="-122"/>
                <a:ea typeface="微软雅黑" panose="020B0503020204020204" pitchFamily="34" charset="-122"/>
                <a:cs typeface="+mn-cs"/>
              </a:rPr>
              <a:t> where age</a:t>
            </a:r>
            <a:r>
              <a:rPr lang="en-US" altLang="zh-CN" sz="1200" baseline="0" dirty="0" smtClean="0">
                <a:solidFill>
                  <a:schemeClr val="dk1"/>
                </a:solidFill>
                <a:effectLst/>
                <a:latin typeface="微软雅黑" panose="020B0503020204020204" pitchFamily="34" charset="-122"/>
                <a:ea typeface="微软雅黑" panose="020B0503020204020204" pitchFamily="34" charset="-122"/>
                <a:cs typeface="+mn-cs"/>
              </a:rPr>
              <a:t> &gt; </a:t>
            </a:r>
            <a:r>
              <a:rPr lang="en-US" altLang="zh-CN" sz="1200" dirty="0" smtClean="0">
                <a:solidFill>
                  <a:schemeClr val="dk1"/>
                </a:solidFill>
                <a:effectLst/>
                <a:latin typeface="微软雅黑" panose="020B0503020204020204" pitchFamily="34" charset="-122"/>
                <a:ea typeface="微软雅黑" panose="020B0503020204020204" pitchFamily="34" charset="-122"/>
                <a:cs typeface="+mn-cs"/>
              </a:rPr>
              <a:t>11 for update; </a:t>
            </a:r>
            <a:r>
              <a:rPr lang="zh-CN" altLang="en-US" sz="1200" dirty="0" smtClean="0">
                <a:solidFill>
                  <a:schemeClr val="dk1"/>
                </a:solidFill>
                <a:effectLst/>
                <a:latin typeface="微软雅黑" panose="020B0503020204020204" pitchFamily="34" charset="-122"/>
                <a:ea typeface="微软雅黑" panose="020B0503020204020204" pitchFamily="34" charset="-122"/>
                <a:cs typeface="+mn-cs"/>
              </a:rPr>
              <a:t>此情况会有什么不一样的效果？</a:t>
            </a:r>
            <a:endParaRPr lang="en-US" altLang="zh-CN" sz="1200" dirty="0" smtClean="0">
              <a:solidFill>
                <a:schemeClr val="dk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dk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事务</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、二级索引</a:t>
            </a:r>
            <a:r>
              <a:rPr lang="en-US" altLang="zh-CN" sz="1200" b="0" i="0" kern="1200" dirty="0" smtClean="0">
                <a:solidFill>
                  <a:schemeClr val="tx1"/>
                </a:solidFill>
                <a:effectLst/>
                <a:latin typeface="+mn-lt"/>
                <a:ea typeface="+mn-ea"/>
                <a:cs typeface="+mn-cs"/>
              </a:rPr>
              <a:t>age=11</a:t>
            </a:r>
            <a:r>
              <a:rPr lang="zh-CN" altLang="en-US" sz="1200" b="0" i="0" kern="1200" dirty="0" smtClean="0">
                <a:solidFill>
                  <a:schemeClr val="tx1"/>
                </a:solidFill>
                <a:effectLst/>
                <a:latin typeface="+mn-lt"/>
                <a:ea typeface="+mn-ea"/>
                <a:cs typeface="+mn-cs"/>
              </a:rPr>
              <a:t>加</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锁、记录锁</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2</a:t>
            </a:r>
            <a:r>
              <a:rPr lang="zh-CN" altLang="en-US" sz="1200" b="0" i="0" kern="1200" baseline="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RR</a:t>
            </a:r>
            <a:r>
              <a:rPr lang="zh-CN" altLang="en-US" sz="1200" b="0" i="0" kern="1200" baseline="0" dirty="0" smtClean="0">
                <a:solidFill>
                  <a:schemeClr val="tx1"/>
                </a:solidFill>
                <a:effectLst/>
                <a:latin typeface="+mn-lt"/>
                <a:ea typeface="+mn-ea"/>
                <a:cs typeface="+mn-cs"/>
              </a:rPr>
              <a:t>级别下</a:t>
            </a:r>
            <a:r>
              <a:rPr lang="en-US" altLang="zh-CN" sz="1200" b="0" i="0" kern="1200" baseline="0" dirty="0" smtClean="0">
                <a:solidFill>
                  <a:schemeClr val="tx1"/>
                </a:solidFill>
                <a:effectLst/>
                <a:latin typeface="+mn-lt"/>
                <a:ea typeface="+mn-ea"/>
                <a:cs typeface="+mn-cs"/>
              </a:rPr>
              <a:t>11</a:t>
            </a:r>
            <a:r>
              <a:rPr lang="zh-CN" altLang="en-US" sz="1200" b="0" i="0" kern="1200" baseline="0" dirty="0" smtClean="0">
                <a:solidFill>
                  <a:schemeClr val="tx1"/>
                </a:solidFill>
                <a:effectLst/>
                <a:latin typeface="+mn-lt"/>
                <a:ea typeface="+mn-ea"/>
                <a:cs typeface="+mn-cs"/>
              </a:rPr>
              <a:t>往后有间隙故加</a:t>
            </a:r>
            <a:r>
              <a:rPr lang="en-US" altLang="zh-CN" sz="1200" b="0" i="0" kern="1200" baseline="0" dirty="0" smtClean="0">
                <a:solidFill>
                  <a:schemeClr val="tx1"/>
                </a:solidFill>
                <a:effectLst/>
                <a:latin typeface="+mn-lt"/>
                <a:ea typeface="+mn-ea"/>
                <a:cs typeface="+mn-cs"/>
              </a:rPr>
              <a:t>GAP</a:t>
            </a:r>
            <a:r>
              <a:rPr lang="zh-CN" altLang="en-US" sz="1200" b="0" i="0" kern="1200" baseline="0" dirty="0" smtClean="0">
                <a:solidFill>
                  <a:schemeClr val="tx1"/>
                </a:solidFill>
                <a:effectLst/>
                <a:latin typeface="+mn-lt"/>
                <a:ea typeface="+mn-ea"/>
                <a:cs typeface="+mn-cs"/>
              </a:rPr>
              <a:t>锁 </a:t>
            </a:r>
            <a:r>
              <a:rPr lang="en-US" altLang="zh-CN" sz="1200" b="0" i="0" kern="1200" baseline="0" dirty="0" smtClean="0">
                <a:solidFill>
                  <a:schemeClr val="tx1"/>
                </a:solidFill>
                <a:effectLst/>
                <a:latin typeface="+mn-lt"/>
                <a:ea typeface="+mn-ea"/>
                <a:cs typeface="+mn-cs"/>
              </a:rPr>
              <a:t>3</a:t>
            </a:r>
            <a:r>
              <a:rPr lang="zh-CN" altLang="en-US" sz="1200" b="0" i="0" kern="1200" baseline="0" dirty="0" smtClean="0">
                <a:solidFill>
                  <a:schemeClr val="tx1"/>
                </a:solidFill>
                <a:effectLst/>
                <a:latin typeface="+mn-lt"/>
                <a:ea typeface="+mn-ea"/>
                <a:cs typeface="+mn-cs"/>
              </a:rPr>
              <a:t>、聚集索引加记录锁、排他锁</a:t>
            </a:r>
            <a:endParaRPr lang="en-US" altLang="zh-CN"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baseline="0" dirty="0" smtClean="0">
                <a:solidFill>
                  <a:schemeClr val="tx1"/>
                </a:solidFill>
                <a:effectLst/>
                <a:latin typeface="+mn-lt"/>
                <a:ea typeface="+mn-ea"/>
                <a:cs typeface="+mn-cs"/>
              </a:rPr>
              <a:t>事务</a:t>
            </a:r>
            <a:r>
              <a:rPr lang="en-US" altLang="zh-CN" sz="1200" b="0" i="0" kern="1200" baseline="0" dirty="0" smtClean="0">
                <a:solidFill>
                  <a:schemeClr val="tx1"/>
                </a:solidFill>
                <a:effectLst/>
                <a:latin typeface="+mn-lt"/>
                <a:ea typeface="+mn-ea"/>
                <a:cs typeface="+mn-cs"/>
              </a:rPr>
              <a:t>B</a:t>
            </a:r>
            <a:r>
              <a:rPr lang="zh-CN" altLang="en-US" sz="1200" b="0" i="0" kern="1200" baseline="0" dirty="0" smtClean="0">
                <a:solidFill>
                  <a:schemeClr val="tx1"/>
                </a:solidFill>
                <a:effectLst/>
                <a:latin typeface="+mn-lt"/>
                <a:ea typeface="+mn-ea"/>
                <a:cs typeface="+mn-cs"/>
              </a:rPr>
              <a:t>：插入意向锁</a:t>
            </a:r>
            <a:endParaRPr lang="en-US" altLang="zh-CN" sz="1200" dirty="0" smtClean="0">
              <a:solidFill>
                <a:schemeClr val="dk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dirty="0" smtClean="0">
              <a:solidFill>
                <a:schemeClr val="dk1"/>
              </a:solidFill>
              <a:effectLst/>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11</a:t>
            </a:fld>
            <a:endParaRPr lang="zh-CN" altLang="en-US"/>
          </a:p>
        </p:txBody>
      </p:sp>
    </p:spTree>
    <p:extLst>
      <p:ext uri="{BB962C8B-B14F-4D97-AF65-F5344CB8AC3E}">
        <p14:creationId xmlns:p14="http://schemas.microsoft.com/office/powerpoint/2010/main" val="709575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SHOW ENGINE INNODB STATUS;</a:t>
            </a:r>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12</a:t>
            </a:fld>
            <a:endParaRPr lang="zh-CN" altLang="en-US"/>
          </a:p>
        </p:txBody>
      </p:sp>
    </p:spTree>
    <p:extLst>
      <p:ext uri="{BB962C8B-B14F-4D97-AF65-F5344CB8AC3E}">
        <p14:creationId xmlns:p14="http://schemas.microsoft.com/office/powerpoint/2010/main" val="2077162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Select</a:t>
            </a:r>
            <a:r>
              <a:rPr lang="en-US" altLang="zh-CN" baseline="0" dirty="0" smtClean="0"/>
              <a:t> * from </a:t>
            </a:r>
            <a:r>
              <a:rPr lang="en-US" altLang="zh-CN" baseline="0" dirty="0" err="1" smtClean="0"/>
              <a:t>information_schema.INNODB_TRX</a:t>
            </a:r>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13</a:t>
            </a:fld>
            <a:endParaRPr lang="zh-CN" altLang="en-US"/>
          </a:p>
        </p:txBody>
      </p:sp>
    </p:spTree>
    <p:extLst>
      <p:ext uri="{BB962C8B-B14F-4D97-AF65-F5344CB8AC3E}">
        <p14:creationId xmlns:p14="http://schemas.microsoft.com/office/powerpoint/2010/main" val="4290049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Select</a:t>
            </a:r>
            <a:r>
              <a:rPr lang="en-US" altLang="zh-CN" baseline="0" dirty="0" smtClean="0"/>
              <a:t> * from </a:t>
            </a:r>
            <a:r>
              <a:rPr lang="en-US" altLang="zh-CN" baseline="0" dirty="0" err="1" smtClean="0"/>
              <a:t>information_schema.INNODB_LOCKS</a:t>
            </a:r>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14</a:t>
            </a:fld>
            <a:endParaRPr lang="zh-CN" altLang="en-US"/>
          </a:p>
        </p:txBody>
      </p:sp>
    </p:spTree>
    <p:extLst>
      <p:ext uri="{BB962C8B-B14F-4D97-AF65-F5344CB8AC3E}">
        <p14:creationId xmlns:p14="http://schemas.microsoft.com/office/powerpoint/2010/main" val="3872711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Select</a:t>
            </a:r>
            <a:r>
              <a:rPr lang="en-US" altLang="zh-CN" baseline="0" dirty="0" smtClean="0"/>
              <a:t> * from </a:t>
            </a:r>
            <a:r>
              <a:rPr lang="en-US" altLang="zh-CN" baseline="0" dirty="0" err="1" smtClean="0"/>
              <a:t>information_schema.INNODB_LOCK_WAITS</a:t>
            </a:r>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15</a:t>
            </a:fld>
            <a:endParaRPr lang="zh-CN" altLang="en-US"/>
          </a:p>
        </p:txBody>
      </p:sp>
    </p:spTree>
    <p:extLst>
      <p:ext uri="{BB962C8B-B14F-4D97-AF65-F5344CB8AC3E}">
        <p14:creationId xmlns:p14="http://schemas.microsoft.com/office/powerpoint/2010/main" val="1485265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问题</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：观察锁信息、事务信息，为什么此时没有数据？</a:t>
            </a:r>
            <a:endParaRPr lang="zh-CN" altLang="zh-CN" sz="1200" dirty="0" smtClean="0">
              <a:solidFill>
                <a:schemeClr val="dk1"/>
              </a:solidFill>
              <a:effectLst/>
              <a:latin typeface="微软雅黑" panose="020B0503020204020204" pitchFamily="34" charset="-122"/>
              <a:ea typeface="微软雅黑" panose="020B0503020204020204" pitchFamily="34" charset="-122"/>
              <a:cs typeface="+mn-cs"/>
            </a:endParaRPr>
          </a:p>
          <a:p>
            <a:r>
              <a:rPr lang="en-US" altLang="zh-CN" sz="1200" b="0" i="0" kern="1200" dirty="0" smtClean="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16</a:t>
            </a:fld>
            <a:endParaRPr lang="zh-CN" altLang="en-US"/>
          </a:p>
        </p:txBody>
      </p:sp>
    </p:spTree>
    <p:extLst>
      <p:ext uri="{BB962C8B-B14F-4D97-AF65-F5344CB8AC3E}">
        <p14:creationId xmlns:p14="http://schemas.microsoft.com/office/powerpoint/2010/main" val="2318166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17</a:t>
            </a:fld>
            <a:endParaRPr lang="zh-CN" altLang="en-US"/>
          </a:p>
        </p:txBody>
      </p:sp>
    </p:spTree>
    <p:extLst>
      <p:ext uri="{BB962C8B-B14F-4D97-AF65-F5344CB8AC3E}">
        <p14:creationId xmlns:p14="http://schemas.microsoft.com/office/powerpoint/2010/main" val="2121142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18</a:t>
            </a:fld>
            <a:endParaRPr lang="zh-CN" altLang="en-US"/>
          </a:p>
        </p:txBody>
      </p:sp>
    </p:spTree>
    <p:extLst>
      <p:ext uri="{BB962C8B-B14F-4D97-AF65-F5344CB8AC3E}">
        <p14:creationId xmlns:p14="http://schemas.microsoft.com/office/powerpoint/2010/main" val="739603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问题</a:t>
            </a:r>
            <a:r>
              <a:rPr lang="en-US" altLang="zh-CN" dirty="0" smtClean="0"/>
              <a:t>1</a:t>
            </a:r>
            <a:r>
              <a:rPr lang="zh-CN" altLang="en-US" dirty="0" smtClean="0"/>
              <a:t>：</a:t>
            </a:r>
            <a:r>
              <a:rPr lang="zh-CN" altLang="en-US" sz="1200" b="0" i="0" kern="1200" dirty="0" smtClean="0">
                <a:solidFill>
                  <a:schemeClr val="tx1"/>
                </a:solidFill>
                <a:effectLst/>
                <a:latin typeface="+mn-lt"/>
                <a:ea typeface="+mn-ea"/>
                <a:cs typeface="+mn-cs"/>
              </a:rPr>
              <a:t>原子性与一致性关系？</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两者没有必然联系，原子性保证的事务操作要么全做、要么全不做，对每个操作按时间做记录，以便回滚操作，一致性保持的数据状态变更，中间状态对外部不可见</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问题</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：隔离性与一致性关系？</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隔离线打破了一致性，是一致性与并发之间的杠杆，隔离级别增加，一致性增加，并发性能降低。</a:t>
            </a:r>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3</a:t>
            </a:fld>
            <a:endParaRPr lang="zh-CN" altLang="en-US"/>
          </a:p>
        </p:txBody>
      </p:sp>
    </p:spTree>
    <p:extLst>
      <p:ext uri="{BB962C8B-B14F-4D97-AF65-F5344CB8AC3E}">
        <p14:creationId xmlns:p14="http://schemas.microsoft.com/office/powerpoint/2010/main" val="707088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、更新丢失</a:t>
            </a:r>
            <a:endParaRPr lang="en-US" altLang="zh-CN" dirty="0" smtClean="0"/>
          </a:p>
          <a:p>
            <a:r>
              <a:rPr lang="zh-CN" altLang="en-US" sz="1200" b="0" i="0" kern="1200" dirty="0" smtClean="0">
                <a:solidFill>
                  <a:schemeClr val="tx1"/>
                </a:solidFill>
                <a:effectLst/>
                <a:latin typeface="+mn-lt"/>
                <a:ea typeface="+mn-ea"/>
                <a:cs typeface="+mn-cs"/>
              </a:rPr>
              <a:t>答：进行检查以确保其他事务未修改当前事务使用的任何数据</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、脏读</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答：需要写与读互斥，第一个事务写，第二个事务读也需要等待，读已提交解决该问题</a:t>
            </a:r>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4</a:t>
            </a:fld>
            <a:endParaRPr lang="zh-CN" altLang="en-US"/>
          </a:p>
        </p:txBody>
      </p:sp>
    </p:spTree>
    <p:extLst>
      <p:ext uri="{BB962C8B-B14F-4D97-AF65-F5344CB8AC3E}">
        <p14:creationId xmlns:p14="http://schemas.microsoft.com/office/powerpoint/2010/main" val="886719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事务传播属性：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Required</a:t>
            </a:r>
            <a:r>
              <a:rPr lang="zh-CN" altLang="en-US" sz="1200" b="0" i="0" kern="1200" dirty="0" smtClean="0">
                <a:solidFill>
                  <a:schemeClr val="tx1"/>
                </a:solidFill>
                <a:effectLst/>
                <a:latin typeface="+mn-lt"/>
                <a:ea typeface="+mn-ea"/>
                <a:cs typeface="+mn-cs"/>
              </a:rPr>
              <a:t>：如果当前已经存在一个事务则使用当前事务，否则新建一个事务</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Mandatory</a:t>
            </a:r>
            <a:r>
              <a:rPr lang="zh-CN" altLang="en-US" sz="1200" b="0" i="0" kern="1200" dirty="0" smtClean="0">
                <a:solidFill>
                  <a:schemeClr val="tx1"/>
                </a:solidFill>
                <a:effectLst/>
                <a:latin typeface="+mn-lt"/>
                <a:ea typeface="+mn-ea"/>
                <a:cs typeface="+mn-cs"/>
              </a:rPr>
              <a:t>：告诉容器需要一个事务执行，若当前没有可用的事务环境则抛出异常</a:t>
            </a: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RequiresNew</a:t>
            </a:r>
            <a:r>
              <a:rPr lang="zh-CN" altLang="en-US" sz="1200" b="0" i="0" kern="1200" dirty="0" smtClean="0">
                <a:solidFill>
                  <a:schemeClr val="tx1"/>
                </a:solidFill>
                <a:effectLst/>
                <a:latin typeface="+mn-lt"/>
                <a:ea typeface="+mn-ea"/>
                <a:cs typeface="+mn-cs"/>
              </a:rPr>
              <a:t>：告诉容器始终开始一个新事物执行，若之前已经存在一个事务，该事务被挂起，并产生一个新事务，新事务执行结束，原事务恢复。（业务逻辑操作、日志操作）</a:t>
            </a: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Supports</a:t>
            </a:r>
            <a:r>
              <a:rPr lang="zh-CN" altLang="en-US" sz="1200" b="0" i="0" kern="1200" dirty="0" smtClean="0">
                <a:solidFill>
                  <a:schemeClr val="tx1"/>
                </a:solidFill>
                <a:effectLst/>
                <a:latin typeface="+mn-lt"/>
                <a:ea typeface="+mn-ea"/>
                <a:cs typeface="+mn-cs"/>
              </a:rPr>
              <a:t>：告诉容器指定的方法不需要事务，若之前存在事务则以事务方式执行。（事务内提交结果可见，比如查询更新的结果做业务判断）</a:t>
            </a: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NotSupported</a:t>
            </a:r>
            <a:r>
              <a:rPr lang="zh-CN" altLang="en-US" sz="1200" b="0" i="0" kern="1200" dirty="0" smtClean="0">
                <a:solidFill>
                  <a:schemeClr val="tx1"/>
                </a:solidFill>
                <a:effectLst/>
                <a:latin typeface="+mn-lt"/>
                <a:ea typeface="+mn-ea"/>
                <a:cs typeface="+mn-cs"/>
              </a:rPr>
              <a:t>：告诉容器指定的方法不需要事务执行，若之前存在事务，则事务挂起直到指定方式执行结束再恢复事务</a:t>
            </a:r>
          </a:p>
          <a:p>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Never</a:t>
            </a:r>
            <a:r>
              <a:rPr lang="zh-CN" altLang="en-US" sz="1200" b="0" i="0" kern="1200" dirty="0" smtClean="0">
                <a:solidFill>
                  <a:schemeClr val="tx1"/>
                </a:solidFill>
                <a:effectLst/>
                <a:latin typeface="+mn-lt"/>
                <a:ea typeface="+mn-ea"/>
                <a:cs typeface="+mn-cs"/>
              </a:rPr>
              <a:t>：告诉容器指定的方法不能在事务环境中执行，若之前存在事务则抛出异常</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62A80DA-2C88-480B-A683-D200A0428AC4}" type="slidenum">
              <a:rPr lang="zh-CN" altLang="en-US" smtClean="0"/>
              <a:t>5</a:t>
            </a:fld>
            <a:endParaRPr lang="zh-CN" altLang="en-US"/>
          </a:p>
        </p:txBody>
      </p:sp>
    </p:spTree>
    <p:extLst>
      <p:ext uri="{BB962C8B-B14F-4D97-AF65-F5344CB8AC3E}">
        <p14:creationId xmlns:p14="http://schemas.microsoft.com/office/powerpoint/2010/main" val="182598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问题</a:t>
            </a:r>
            <a:r>
              <a:rPr lang="en-US" altLang="zh-CN" dirty="0" smtClean="0"/>
              <a:t>1</a:t>
            </a:r>
            <a:r>
              <a:rPr lang="zh-CN" altLang="en-US" dirty="0" smtClean="0"/>
              <a:t>：</a:t>
            </a:r>
            <a:r>
              <a:rPr lang="zh-CN" altLang="en-US" sz="1200" b="0" i="0" kern="1200" dirty="0" smtClean="0">
                <a:solidFill>
                  <a:schemeClr val="tx1"/>
                </a:solidFill>
                <a:effectLst/>
                <a:latin typeface="+mn-lt"/>
                <a:ea typeface="+mn-ea"/>
                <a:cs typeface="+mn-cs"/>
              </a:rPr>
              <a:t>为什么存在意向锁？</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问题</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：为什么</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IX</a:t>
            </a:r>
            <a:r>
              <a:rPr lang="zh-CN" altLang="en-US" sz="1200" b="0" i="0" kern="1200" dirty="0" smtClean="0">
                <a:solidFill>
                  <a:schemeClr val="tx1"/>
                </a:solidFill>
                <a:effectLst/>
                <a:latin typeface="+mn-lt"/>
                <a:ea typeface="+mn-ea"/>
                <a:cs typeface="+mn-cs"/>
              </a:rPr>
              <a:t>是冲突的？</a:t>
            </a:r>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6</a:t>
            </a:fld>
            <a:endParaRPr lang="zh-CN" altLang="en-US"/>
          </a:p>
        </p:txBody>
      </p:sp>
    </p:spTree>
    <p:extLst>
      <p:ext uri="{BB962C8B-B14F-4D97-AF65-F5344CB8AC3E}">
        <p14:creationId xmlns:p14="http://schemas.microsoft.com/office/powerpoint/2010/main" val="653683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62A80DA-2C88-480B-A683-D200A0428AC4}" type="slidenum">
              <a:rPr lang="zh-CN" altLang="en-US" smtClean="0"/>
              <a:t>7</a:t>
            </a:fld>
            <a:endParaRPr lang="zh-CN" altLang="en-US"/>
          </a:p>
        </p:txBody>
      </p:sp>
    </p:spTree>
    <p:extLst>
      <p:ext uri="{BB962C8B-B14F-4D97-AF65-F5344CB8AC3E}">
        <p14:creationId xmlns:p14="http://schemas.microsoft.com/office/powerpoint/2010/main" val="3600245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62A80DA-2C88-480B-A683-D200A0428AC4}" type="slidenum">
              <a:rPr lang="zh-CN" altLang="en-US" smtClean="0"/>
              <a:t>8</a:t>
            </a:fld>
            <a:endParaRPr lang="zh-CN" altLang="en-US"/>
          </a:p>
        </p:txBody>
      </p:sp>
    </p:spTree>
    <p:extLst>
      <p:ext uri="{BB962C8B-B14F-4D97-AF65-F5344CB8AC3E}">
        <p14:creationId xmlns:p14="http://schemas.microsoft.com/office/powerpoint/2010/main" val="3856325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9</a:t>
            </a:fld>
            <a:endParaRPr lang="zh-CN" altLang="en-US"/>
          </a:p>
        </p:txBody>
      </p:sp>
    </p:spTree>
    <p:extLst>
      <p:ext uri="{BB962C8B-B14F-4D97-AF65-F5344CB8AC3E}">
        <p14:creationId xmlns:p14="http://schemas.microsoft.com/office/powerpoint/2010/main" val="210867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10</a:t>
            </a:fld>
            <a:endParaRPr lang="zh-CN" altLang="en-US"/>
          </a:p>
        </p:txBody>
      </p:sp>
    </p:spTree>
    <p:extLst>
      <p:ext uri="{BB962C8B-B14F-4D97-AF65-F5344CB8AC3E}">
        <p14:creationId xmlns:p14="http://schemas.microsoft.com/office/powerpoint/2010/main" val="21018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73"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74"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76"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77"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78"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79"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81"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82"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83" name="图片 82"/>
          <p:cNvPicPr/>
          <p:nvPr/>
        </p:nvPicPr>
        <p:blipFill>
          <a:blip r:embed="rId2" cstate="print"/>
          <a:stretch>
            <a:fillRect/>
          </a:stretch>
        </p:blipFill>
        <p:spPr>
          <a:xfrm>
            <a:off x="5492520" y="3681360"/>
            <a:ext cx="2377440" cy="1896840"/>
          </a:xfrm>
          <a:prstGeom prst="rect">
            <a:avLst/>
          </a:prstGeom>
          <a:ln>
            <a:noFill/>
          </a:ln>
        </p:spPr>
      </p:pic>
      <p:pic>
        <p:nvPicPr>
          <p:cNvPr id="84" name="图片 83"/>
          <p:cNvPicPr/>
          <p:nvPr/>
        </p:nvPicPr>
        <p:blipFill>
          <a:blip r:embed="rId2" cstate="print"/>
          <a:stretch>
            <a:fillRect/>
          </a:stretch>
        </p:blipFill>
        <p:spPr>
          <a:xfrm>
            <a:off x="1276200" y="3681360"/>
            <a:ext cx="2377440" cy="18968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copy 1">
    <p:spTree>
      <p:nvGrpSpPr>
        <p:cNvPr id="1" name=""/>
        <p:cNvGrpSpPr/>
        <p:nvPr/>
      </p:nvGrpSpPr>
      <p:grpSpPr>
        <a:xfrm>
          <a:off x="0" y="0"/>
          <a:ext cx="0" cy="0"/>
          <a:chOff x="0" y="0"/>
          <a:chExt cx="0" cy="0"/>
        </a:xfrm>
      </p:grpSpPr>
      <p:sp>
        <p:nvSpPr>
          <p:cNvPr id="16" name="Shape 16"/>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30382072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52"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54"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56"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57"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85800" y="2130480"/>
            <a:ext cx="7772040" cy="3451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61"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62"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63"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65"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66"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67"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69"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70"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71"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Line 1"/>
          <p:cNvSpPr/>
          <p:nvPr/>
        </p:nvSpPr>
        <p:spPr>
          <a:xfrm>
            <a:off x="0" y="714240"/>
            <a:ext cx="9144000" cy="0"/>
          </a:xfrm>
          <a:prstGeom prst="line">
            <a:avLst/>
          </a:prstGeom>
          <a:ln w="9360">
            <a:solidFill>
              <a:srgbClr val="C00000"/>
            </a:solidFill>
            <a:round/>
          </a:ln>
        </p:spPr>
      </p:sp>
      <p:pic>
        <p:nvPicPr>
          <p:cNvPr id="45" name="图片 8"/>
          <p:cNvPicPr/>
          <p:nvPr/>
        </p:nvPicPr>
        <p:blipFill>
          <a:blip r:embed="rId15" cstate="print"/>
          <a:stretch>
            <a:fillRect/>
          </a:stretch>
        </p:blipFill>
        <p:spPr>
          <a:xfrm>
            <a:off x="6743880" y="188640"/>
            <a:ext cx="2399760" cy="381960"/>
          </a:xfrm>
          <a:prstGeom prst="rect">
            <a:avLst/>
          </a:prstGeom>
          <a:ln>
            <a:noFill/>
          </a:ln>
        </p:spPr>
      </p:pic>
      <p:sp>
        <p:nvSpPr>
          <p:cNvPr id="46" name="PlaceHolder 2"/>
          <p:cNvSpPr>
            <a:spLocks noGrp="1"/>
          </p:cNvSpPr>
          <p:nvPr>
            <p:ph type="title"/>
          </p:nvPr>
        </p:nvSpPr>
        <p:spPr>
          <a:xfrm>
            <a:off x="457200" y="214200"/>
            <a:ext cx="6114600" cy="356760"/>
          </a:xfrm>
          <a:prstGeom prst="rect">
            <a:avLst/>
          </a:prstGeom>
        </p:spPr>
        <p:txBody>
          <a:bodyPr anchor="ctr"/>
          <a:lstStyle/>
          <a:p>
            <a:pPr>
              <a:lnSpc>
                <a:spcPct val="100000"/>
              </a:lnSpc>
            </a:pPr>
            <a:r>
              <a:rPr lang="zh-CN" sz="2000">
                <a:solidFill>
                  <a:srgbClr val="000000"/>
                </a:solidFill>
                <a:latin typeface="微软雅黑"/>
                <a:ea typeface="微软雅黑"/>
              </a:rPr>
              <a:t>Click to edit the title text format单击此处编辑母版标题样式</a:t>
            </a:r>
            <a:endParaRPr/>
          </a:p>
        </p:txBody>
      </p:sp>
      <p:sp>
        <p:nvSpPr>
          <p:cNvPr id="47" name="PlaceHolder 3"/>
          <p:cNvSpPr>
            <a:spLocks noGrp="1"/>
          </p:cNvSpPr>
          <p:nvPr>
            <p:ph type="body"/>
          </p:nvPr>
        </p:nvSpPr>
        <p:spPr>
          <a:xfrm>
            <a:off x="457200" y="1600200"/>
            <a:ext cx="8229240" cy="4525560"/>
          </a:xfrm>
          <a:prstGeom prst="rect">
            <a:avLst/>
          </a:prstGeom>
        </p:spPr>
        <p:txBody>
          <a:bodyPr/>
          <a:lstStyle/>
          <a:p>
            <a:pPr>
              <a:buSzPct val="25000"/>
              <a:buFont typeface="StarSymbol"/>
              <a:buChar char=""/>
            </a:pPr>
            <a:r>
              <a:rPr lang="zh-CN" sz="3200">
                <a:solidFill>
                  <a:srgbClr val="000000"/>
                </a:solidFill>
                <a:latin typeface="Calibri"/>
              </a:rPr>
              <a:t>Click to edit the outline text format</a:t>
            </a:r>
            <a:endParaRPr/>
          </a:p>
          <a:p>
            <a:pPr lvl="1">
              <a:buSzPct val="25000"/>
              <a:buFont typeface="StarSymbol"/>
              <a:buChar char=""/>
            </a:pPr>
            <a:r>
              <a:rPr lang="zh-CN" sz="3200">
                <a:solidFill>
                  <a:srgbClr val="000000"/>
                </a:solidFill>
                <a:latin typeface="Calibri"/>
              </a:rPr>
              <a:t>Second Outline Level</a:t>
            </a:r>
            <a:endParaRPr/>
          </a:p>
          <a:p>
            <a:pPr lvl="2">
              <a:buSzPct val="25000"/>
              <a:buFont typeface="StarSymbol"/>
              <a:buChar char=""/>
            </a:pPr>
            <a:r>
              <a:rPr lang="zh-CN" sz="3200">
                <a:solidFill>
                  <a:srgbClr val="000000"/>
                </a:solidFill>
                <a:latin typeface="Calibri"/>
              </a:rPr>
              <a:t>Third Outline Level</a:t>
            </a:r>
            <a:endParaRPr/>
          </a:p>
          <a:p>
            <a:pPr lvl="3">
              <a:buSzPct val="25000"/>
              <a:buFont typeface="StarSymbol"/>
              <a:buChar char=""/>
            </a:pPr>
            <a:r>
              <a:rPr lang="zh-CN" sz="3200">
                <a:solidFill>
                  <a:srgbClr val="000000"/>
                </a:solidFill>
                <a:latin typeface="Calibri"/>
              </a:rPr>
              <a:t>Fourth Outline Level</a:t>
            </a:r>
            <a:endParaRPr/>
          </a:p>
          <a:p>
            <a:pPr lvl="4">
              <a:buSzPct val="25000"/>
              <a:buFont typeface="StarSymbol"/>
              <a:buChar char=""/>
            </a:pPr>
            <a:r>
              <a:rPr lang="zh-CN" sz="3200">
                <a:solidFill>
                  <a:srgbClr val="000000"/>
                </a:solidFill>
                <a:latin typeface="Calibri"/>
              </a:rPr>
              <a:t>Fifth Outline Level</a:t>
            </a:r>
            <a:endParaRPr/>
          </a:p>
          <a:p>
            <a:pPr lvl="5">
              <a:buSzPct val="25000"/>
              <a:buFont typeface="StarSymbol"/>
              <a:buChar char=""/>
            </a:pPr>
            <a:r>
              <a:rPr lang="zh-CN" sz="3200">
                <a:solidFill>
                  <a:srgbClr val="000000"/>
                </a:solidFill>
                <a:latin typeface="Calibri"/>
              </a:rPr>
              <a:t>Sixth Outline Level</a:t>
            </a:r>
            <a:endParaRPr/>
          </a:p>
          <a:p>
            <a:pPr>
              <a:lnSpc>
                <a:spcPct val="100000"/>
              </a:lnSpc>
              <a:buFont typeface="Arial"/>
              <a:buChar char="•"/>
            </a:pPr>
            <a:r>
              <a:rPr lang="zh-CN" sz="3200">
                <a:solidFill>
                  <a:srgbClr val="000000"/>
                </a:solidFill>
                <a:latin typeface="Calibri"/>
              </a:rPr>
              <a:t>Seventh Outline Level单击此处编辑母版文本样式</a:t>
            </a:r>
            <a:endParaRPr/>
          </a:p>
          <a:p>
            <a:pPr lvl="1">
              <a:lnSpc>
                <a:spcPct val="100000"/>
              </a:lnSpc>
              <a:buFont typeface="Arial"/>
              <a:buChar char="–"/>
            </a:pPr>
            <a:r>
              <a:rPr lang="zh-CN" sz="2800">
                <a:solidFill>
                  <a:srgbClr val="000000"/>
                </a:solidFill>
                <a:latin typeface="Calibri"/>
              </a:rPr>
              <a:t>第二级</a:t>
            </a:r>
            <a:endParaRPr/>
          </a:p>
          <a:p>
            <a:pPr lvl="2">
              <a:lnSpc>
                <a:spcPct val="100000"/>
              </a:lnSpc>
              <a:buFont typeface="Arial"/>
              <a:buChar char="•"/>
            </a:pPr>
            <a:r>
              <a:rPr lang="zh-CN" sz="2400">
                <a:solidFill>
                  <a:srgbClr val="000000"/>
                </a:solidFill>
                <a:latin typeface="Calibri"/>
              </a:rPr>
              <a:t>第三级</a:t>
            </a:r>
            <a:endParaRPr/>
          </a:p>
          <a:p>
            <a:pPr lvl="3">
              <a:lnSpc>
                <a:spcPct val="100000"/>
              </a:lnSpc>
              <a:buFont typeface="Arial"/>
              <a:buChar char="–"/>
            </a:pPr>
            <a:r>
              <a:rPr lang="zh-CN" sz="2000">
                <a:solidFill>
                  <a:srgbClr val="000000"/>
                </a:solidFill>
                <a:latin typeface="Calibri"/>
              </a:rPr>
              <a:t>第四级</a:t>
            </a:r>
            <a:endParaRPr/>
          </a:p>
          <a:p>
            <a:pPr lvl="4">
              <a:lnSpc>
                <a:spcPct val="100000"/>
              </a:lnSpc>
              <a:buFont typeface="Arial"/>
              <a:buChar char="»"/>
            </a:pPr>
            <a:r>
              <a:rPr lang="zh-CN" sz="2000">
                <a:solidFill>
                  <a:srgbClr val="000000"/>
                </a:solidFill>
                <a:latin typeface="Calibri"/>
              </a:rPr>
              <a:t>第五级</a:t>
            </a:r>
            <a:endParaRPr/>
          </a:p>
        </p:txBody>
      </p:sp>
      <p:sp>
        <p:nvSpPr>
          <p:cNvPr id="48" name="PlaceHolder 4"/>
          <p:cNvSpPr>
            <a:spLocks noGrp="1"/>
          </p:cNvSpPr>
          <p:nvPr>
            <p:ph type="dt"/>
          </p:nvPr>
        </p:nvSpPr>
        <p:spPr>
          <a:xfrm>
            <a:off x="457200" y="6356520"/>
            <a:ext cx="2133360" cy="364680"/>
          </a:xfrm>
          <a:prstGeom prst="rect">
            <a:avLst/>
          </a:prstGeom>
        </p:spPr>
        <p:txBody>
          <a:bodyPr anchor="ctr"/>
          <a:lstStyle/>
          <a:p>
            <a:endParaRPr/>
          </a:p>
        </p:txBody>
      </p:sp>
      <p:sp>
        <p:nvSpPr>
          <p:cNvPr id="49" name="PlaceHolder 5"/>
          <p:cNvSpPr>
            <a:spLocks noGrp="1"/>
          </p:cNvSpPr>
          <p:nvPr>
            <p:ph type="ftr"/>
          </p:nvPr>
        </p:nvSpPr>
        <p:spPr>
          <a:xfrm>
            <a:off x="3124080" y="6356520"/>
            <a:ext cx="2895120" cy="364680"/>
          </a:xfrm>
          <a:prstGeom prst="rect">
            <a:avLst/>
          </a:prstGeom>
        </p:spPr>
        <p:txBody>
          <a:bodyPr anchor="ctr"/>
          <a:lstStyle/>
          <a:p>
            <a:endParaRPr/>
          </a:p>
        </p:txBody>
      </p:sp>
      <p:sp>
        <p:nvSpPr>
          <p:cNvPr id="50" name="PlaceHolder 6"/>
          <p:cNvSpPr>
            <a:spLocks noGrp="1"/>
          </p:cNvSpPr>
          <p:nvPr>
            <p:ph type="sldNum"/>
          </p:nvPr>
        </p:nvSpPr>
        <p:spPr>
          <a:xfrm>
            <a:off x="7010280" y="6492960"/>
            <a:ext cx="2133360" cy="364680"/>
          </a:xfrm>
          <a:prstGeom prst="rect">
            <a:avLst/>
          </a:prstGeom>
        </p:spPr>
        <p:txBody>
          <a:bodyPr anchor="ctr"/>
          <a:lstStyle/>
          <a:p>
            <a:pPr>
              <a:lnSpc>
                <a:spcPct val="100000"/>
              </a:lnSpc>
            </a:pPr>
            <a:fld id="{FB9F22DF-D386-4B5D-AF93-2C08B17DBE9C}" type="slidenum">
              <a:rPr lang="en-US" sz="1200" b="1">
                <a:solidFill>
                  <a:srgbClr val="FFFFFF"/>
                </a:solidFill>
                <a:latin typeface="Calibri"/>
              </a:rPr>
              <a:pP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842962"/>
            <a:ext cx="3456384" cy="1577925"/>
          </a:xfrm>
          <a:prstGeom prst="rect">
            <a:avLst/>
          </a:prstGeom>
        </p:spPr>
      </p:pic>
      <p:sp>
        <p:nvSpPr>
          <p:cNvPr id="3" name="矩形 2"/>
          <p:cNvSpPr/>
          <p:nvPr/>
        </p:nvSpPr>
        <p:spPr>
          <a:xfrm>
            <a:off x="5716" y="2783429"/>
            <a:ext cx="9144000" cy="31683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err="1" smtClean="0">
                <a:latin typeface="华文行楷" pitchFamily="2" charset="-122"/>
                <a:ea typeface="华文行楷" pitchFamily="2" charset="-122"/>
              </a:rPr>
              <a:t>Innodb</a:t>
            </a:r>
            <a:r>
              <a:rPr lang="zh-CN" altLang="en-US" sz="5400" dirty="0" smtClean="0">
                <a:latin typeface="华文行楷" pitchFamily="2" charset="-122"/>
                <a:ea typeface="华文行楷" pitchFamily="2" charset="-122"/>
              </a:rPr>
              <a:t>事务与锁</a:t>
            </a:r>
            <a:endParaRPr lang="en-US" altLang="zh-CN" sz="5400" dirty="0">
              <a:latin typeface="华文行楷" pitchFamily="2" charset="-122"/>
              <a:ea typeface="华文行楷" pitchFamily="2" charset="-122"/>
            </a:endParaRPr>
          </a:p>
        </p:txBody>
      </p:sp>
      <p:sp>
        <p:nvSpPr>
          <p:cNvPr id="5" name="矩形 4"/>
          <p:cNvSpPr/>
          <p:nvPr/>
        </p:nvSpPr>
        <p:spPr>
          <a:xfrm>
            <a:off x="2320263" y="1340768"/>
            <a:ext cx="4794903" cy="1015663"/>
          </a:xfrm>
          <a:prstGeom prst="rect">
            <a:avLst/>
          </a:prstGeom>
        </p:spPr>
        <p:txBody>
          <a:bodyPr wrap="none">
            <a:spAutoFit/>
          </a:bodyPr>
          <a:lstStyle/>
          <a:p>
            <a:pPr algn="ctr"/>
            <a:r>
              <a:rPr lang="en-US" altLang="zh-CN" sz="6000" b="1" dirty="0" smtClean="0">
                <a:solidFill>
                  <a:srgbClr val="C00000"/>
                </a:solidFill>
                <a:latin typeface="华文行楷" pitchFamily="2" charset="-122"/>
                <a:ea typeface="华文行楷" pitchFamily="2" charset="-122"/>
              </a:rPr>
              <a:t>    JD.com  </a:t>
            </a:r>
            <a:r>
              <a:rPr lang="zh-CN" altLang="en-US" sz="6000" b="1" dirty="0" smtClean="0">
                <a:solidFill>
                  <a:srgbClr val="C00000"/>
                </a:solidFill>
                <a:latin typeface="华文行楷" pitchFamily="2" charset="-122"/>
                <a:ea typeface="华文行楷" pitchFamily="2" charset="-122"/>
              </a:rPr>
              <a:t>京东</a:t>
            </a:r>
            <a:endParaRPr lang="zh-CN" altLang="en-US" sz="6000" b="1" dirty="0">
              <a:solidFill>
                <a:srgbClr val="C00000"/>
              </a:solidFill>
              <a:latin typeface="华文行楷" pitchFamily="2" charset="-122"/>
              <a:ea typeface="华文行楷" pitchFamily="2" charset="-122"/>
            </a:endParaRPr>
          </a:p>
        </p:txBody>
      </p:sp>
      <p:sp>
        <p:nvSpPr>
          <p:cNvPr id="7" name="矩形 6"/>
          <p:cNvSpPr/>
          <p:nvPr/>
        </p:nvSpPr>
        <p:spPr>
          <a:xfrm>
            <a:off x="7423955" y="6237312"/>
            <a:ext cx="1409829" cy="461665"/>
          </a:xfrm>
          <a:prstGeom prst="rect">
            <a:avLst/>
          </a:prstGeom>
        </p:spPr>
        <p:txBody>
          <a:bodyPr wrap="square">
            <a:spAutoFit/>
          </a:bodyPr>
          <a:lstStyle/>
          <a:p>
            <a:pPr algn="ctr"/>
            <a:r>
              <a:rPr lang="en-US" altLang="zh-CN" sz="2400" b="1" dirty="0" smtClean="0">
                <a:solidFill>
                  <a:srgbClr val="C00000"/>
                </a:solidFill>
                <a:latin typeface="华文行楷" pitchFamily="2" charset="-122"/>
                <a:ea typeface="华文行楷" pitchFamily="2" charset="-122"/>
              </a:rPr>
              <a:t>2018.8</a:t>
            </a:r>
            <a:endParaRPr lang="zh-CN" altLang="en-US" sz="2400" b="1" dirty="0">
              <a:solidFill>
                <a:srgbClr val="C00000"/>
              </a:solidFill>
              <a:latin typeface="华文行楷" pitchFamily="2" charset="-122"/>
              <a:ea typeface="华文行楷" pitchFamily="2" charset="-122"/>
            </a:endParaRPr>
          </a:p>
        </p:txBody>
      </p:sp>
      <p:sp>
        <p:nvSpPr>
          <p:cNvPr id="10" name="矩形 9"/>
          <p:cNvSpPr/>
          <p:nvPr/>
        </p:nvSpPr>
        <p:spPr>
          <a:xfrm>
            <a:off x="7419026" y="5373216"/>
            <a:ext cx="1409829" cy="400110"/>
          </a:xfrm>
          <a:prstGeom prst="rect">
            <a:avLst/>
          </a:prstGeom>
        </p:spPr>
        <p:txBody>
          <a:bodyPr wrap="square">
            <a:spAutoFit/>
          </a:bodyPr>
          <a:lstStyle/>
          <a:p>
            <a:pPr algn="ctr"/>
            <a:r>
              <a:rPr lang="zh-CN" altLang="en-US" sz="2000" b="1" dirty="0">
                <a:solidFill>
                  <a:schemeClr val="bg1"/>
                </a:solidFill>
                <a:latin typeface="华文行楷" pitchFamily="2" charset="-122"/>
                <a:ea typeface="华文行楷" pitchFamily="2" charset="-122"/>
              </a:rPr>
              <a:t>空白</a:t>
            </a:r>
          </a:p>
        </p:txBody>
      </p:sp>
      <p:sp>
        <p:nvSpPr>
          <p:cNvPr id="11" name="圆角矩形 10"/>
          <p:cNvSpPr/>
          <p:nvPr/>
        </p:nvSpPr>
        <p:spPr>
          <a:xfrm>
            <a:off x="6696226" y="116632"/>
            <a:ext cx="2304256" cy="43204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57" y="-19932"/>
            <a:ext cx="1570922" cy="717164"/>
          </a:xfrm>
          <a:prstGeom prst="rect">
            <a:avLst/>
          </a:prstGeom>
        </p:spPr>
      </p:pic>
      <p:sp>
        <p:nvSpPr>
          <p:cNvPr id="2" name="矩形 1"/>
          <p:cNvSpPr/>
          <p:nvPr/>
        </p:nvSpPr>
        <p:spPr>
          <a:xfrm>
            <a:off x="107504" y="1011282"/>
            <a:ext cx="8856984" cy="2862322"/>
          </a:xfrm>
          <a:prstGeom prst="rect">
            <a:avLst/>
          </a:prstGeom>
        </p:spPr>
        <p:txBody>
          <a:bodyPr wrap="square">
            <a:spAutoFit/>
          </a:bodyPr>
          <a:lstStyle/>
          <a:p>
            <a:pPr marL="171450" indent="-171450">
              <a:buFont typeface="Wingdings" panose="05000000000000000000" pitchFamily="2" charset="2"/>
              <a:buChar char="Ø"/>
              <a:defRPr/>
            </a:pPr>
            <a:r>
              <a:rPr lang="zh-CN" altLang="en-US" b="1" dirty="0">
                <a:latin typeface="微软雅黑" panose="020B0503020204020204" pitchFamily="34" charset="-122"/>
                <a:ea typeface="微软雅黑" panose="020B0503020204020204" pitchFamily="34" charset="-122"/>
              </a:rPr>
              <a:t>问题</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update </a:t>
            </a:r>
            <a:r>
              <a:rPr lang="en-US" altLang="zh-CN" b="1" dirty="0" err="1">
                <a:latin typeface="微软雅黑" panose="020B0503020204020204" pitchFamily="34" charset="-122"/>
                <a:ea typeface="微软雅黑" panose="020B0503020204020204" pitchFamily="34" charset="-122"/>
              </a:rPr>
              <a:t>user_detail</a:t>
            </a:r>
            <a:r>
              <a:rPr lang="en-US" altLang="zh-CN" b="1" dirty="0">
                <a:latin typeface="微软雅黑" panose="020B0503020204020204" pitchFamily="34" charset="-122"/>
                <a:ea typeface="微软雅黑" panose="020B0503020204020204" pitchFamily="34" charset="-122"/>
              </a:rPr>
              <a:t> set age=12 where id=10;  </a:t>
            </a:r>
            <a:r>
              <a:rPr lang="zh-CN" altLang="en-US" b="1" dirty="0">
                <a:latin typeface="微软雅黑" panose="020B0503020204020204" pitchFamily="34" charset="-122"/>
                <a:ea typeface="微软雅黑" panose="020B0503020204020204" pitchFamily="34" charset="-122"/>
              </a:rPr>
              <a:t>主键索引如何加锁？</a:t>
            </a:r>
          </a:p>
          <a:p>
            <a:pPr>
              <a:defRPr/>
            </a:pPr>
            <a:endParaRPr lang="en-US" altLang="zh-CN" b="1" dirty="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defRPr/>
            </a:pPr>
            <a:r>
              <a:rPr lang="zh-CN" altLang="en-US" b="1" dirty="0">
                <a:latin typeface="微软雅黑" panose="020B0503020204020204" pitchFamily="34" charset="-122"/>
                <a:ea typeface="微软雅黑" panose="020B0503020204020204" pitchFamily="34" charset="-122"/>
              </a:rPr>
              <a:t>问题</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update </a:t>
            </a:r>
            <a:r>
              <a:rPr lang="en-US" altLang="zh-CN" b="1" dirty="0" err="1">
                <a:latin typeface="微软雅黑" panose="020B0503020204020204" pitchFamily="34" charset="-122"/>
                <a:ea typeface="微软雅黑" panose="020B0503020204020204" pitchFamily="34" charset="-122"/>
              </a:rPr>
              <a:t>user_detail</a:t>
            </a:r>
            <a:r>
              <a:rPr lang="en-US" altLang="zh-CN" b="1" dirty="0">
                <a:latin typeface="微软雅黑" panose="020B0503020204020204" pitchFamily="34" charset="-122"/>
                <a:ea typeface="微软雅黑" panose="020B0503020204020204" pitchFamily="34" charset="-122"/>
              </a:rPr>
              <a:t> set age=12 where </a:t>
            </a:r>
            <a:r>
              <a:rPr lang="en-US" altLang="zh-CN" b="1" dirty="0" err="1">
                <a:latin typeface="微软雅黑" panose="020B0503020204020204" pitchFamily="34" charset="-122"/>
                <a:ea typeface="微软雅黑" panose="020B0503020204020204" pitchFamily="34" charset="-122"/>
              </a:rPr>
              <a:t>card_num</a:t>
            </a:r>
            <a:r>
              <a:rPr lang="en-US" altLang="zh-CN" b="1" dirty="0">
                <a:latin typeface="微软雅黑" panose="020B0503020204020204" pitchFamily="34" charset="-122"/>
                <a:ea typeface="微软雅黑" panose="020B0503020204020204" pitchFamily="34" charset="-122"/>
              </a:rPr>
              <a:t>=5106222008;  </a:t>
            </a:r>
            <a:r>
              <a:rPr lang="zh-CN" altLang="en-US" b="1" dirty="0">
                <a:latin typeface="微软雅黑" panose="020B0503020204020204" pitchFamily="34" charset="-122"/>
                <a:ea typeface="微软雅黑" panose="020B0503020204020204" pitchFamily="34" charset="-122"/>
              </a:rPr>
              <a:t>唯一索引如何加锁？</a:t>
            </a:r>
          </a:p>
          <a:p>
            <a:pPr marL="171450" indent="-171450">
              <a:buFont typeface="Wingdings" panose="05000000000000000000" pitchFamily="2" charset="2"/>
              <a:buChar char="Ø"/>
              <a:defRPr/>
            </a:pPr>
            <a:endParaRPr lang="en-US" altLang="zh-CN" b="1"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defRPr/>
            </a:pPr>
            <a:r>
              <a:rPr lang="zh-CN" altLang="en-US" b="1" dirty="0">
                <a:latin typeface="微软雅黑" panose="020B0503020204020204" pitchFamily="34" charset="-122"/>
                <a:ea typeface="微软雅黑" panose="020B0503020204020204" pitchFamily="34" charset="-122"/>
              </a:rPr>
              <a:t>问题</a:t>
            </a:r>
            <a:r>
              <a:rPr lang="en-US" altLang="zh-CN" b="1" dirty="0">
                <a:latin typeface="微软雅黑" panose="020B0503020204020204" pitchFamily="34" charset="-122"/>
                <a:ea typeface="微软雅黑" panose="020B0503020204020204" pitchFamily="34" charset="-122"/>
              </a:rPr>
              <a:t>3</a:t>
            </a:r>
            <a:r>
              <a:rPr lang="zh-CN" altLang="en-US" b="1" dirty="0" smtClean="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update </a:t>
            </a:r>
            <a:r>
              <a:rPr lang="en-US" altLang="zh-CN" b="1" dirty="0" err="1">
                <a:latin typeface="微软雅黑" panose="020B0503020204020204" pitchFamily="34" charset="-122"/>
                <a:ea typeface="微软雅黑" panose="020B0503020204020204" pitchFamily="34" charset="-122"/>
              </a:rPr>
              <a:t>user_detail</a:t>
            </a:r>
            <a:r>
              <a:rPr lang="en-US" altLang="zh-CN" b="1" dirty="0">
                <a:latin typeface="微软雅黑" panose="020B0503020204020204" pitchFamily="34" charset="-122"/>
                <a:ea typeface="微软雅黑" panose="020B0503020204020204" pitchFamily="34" charset="-122"/>
              </a:rPr>
              <a:t> set age=12 where name=‘</a:t>
            </a:r>
            <a:r>
              <a:rPr lang="en-US" altLang="zh-CN" b="1" dirty="0" err="1">
                <a:latin typeface="微软雅黑" panose="020B0503020204020204" pitchFamily="34" charset="-122"/>
                <a:ea typeface="微软雅黑" panose="020B0503020204020204" pitchFamily="34" charset="-122"/>
              </a:rPr>
              <a:t>lili</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如何加锁？</a:t>
            </a:r>
          </a:p>
          <a:p>
            <a:pPr>
              <a:defRPr/>
            </a:pPr>
            <a:endParaRPr lang="en-US" altLang="zh-CN" b="1"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defRPr/>
            </a:pPr>
            <a:r>
              <a:rPr lang="zh-CN" altLang="en-US" b="1" dirty="0" smtClean="0">
                <a:latin typeface="微软雅黑" panose="020B0503020204020204" pitchFamily="34" charset="-122"/>
                <a:ea typeface="微软雅黑" panose="020B0503020204020204" pitchFamily="34" charset="-122"/>
              </a:rPr>
              <a:t>问题</a:t>
            </a:r>
            <a:r>
              <a:rPr lang="en-US" altLang="zh-CN" b="1" dirty="0" smtClean="0">
                <a:latin typeface="微软雅黑" panose="020B0503020204020204" pitchFamily="34" charset="-122"/>
                <a:ea typeface="微软雅黑" panose="020B0503020204020204" pitchFamily="34" charset="-122"/>
              </a:rPr>
              <a:t>4</a:t>
            </a:r>
            <a:r>
              <a:rPr lang="zh-CN" altLang="en-US" b="1" dirty="0" smtClean="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update </a:t>
            </a:r>
            <a:r>
              <a:rPr lang="en-US" altLang="zh-CN" b="1" dirty="0" err="1">
                <a:latin typeface="微软雅黑" panose="020B0503020204020204" pitchFamily="34" charset="-122"/>
                <a:ea typeface="微软雅黑" panose="020B0503020204020204" pitchFamily="34" charset="-122"/>
              </a:rPr>
              <a:t>user_detail</a:t>
            </a:r>
            <a:r>
              <a:rPr lang="en-US" altLang="zh-CN" b="1" dirty="0">
                <a:latin typeface="微软雅黑" panose="020B0503020204020204" pitchFamily="34" charset="-122"/>
                <a:ea typeface="微软雅黑" panose="020B0503020204020204" pitchFamily="34" charset="-122"/>
              </a:rPr>
              <a:t> set age=12 where age=10;  </a:t>
            </a:r>
            <a:r>
              <a:rPr lang="zh-CN" altLang="en-US" b="1" dirty="0">
                <a:latin typeface="微软雅黑" panose="020B0503020204020204" pitchFamily="34" charset="-122"/>
                <a:ea typeface="微软雅黑" panose="020B0503020204020204" pitchFamily="34" charset="-122"/>
              </a:rPr>
              <a:t>二级索引如何加锁</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defRPr/>
            </a:pPr>
            <a:endParaRPr lang="en-US" altLang="zh-CN" b="1" dirty="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defRPr/>
            </a:pPr>
            <a:r>
              <a:rPr lang="zh-CN" altLang="en-US" b="1" dirty="0" smtClean="0">
                <a:latin typeface="微软雅黑" panose="020B0503020204020204" pitchFamily="34" charset="-122"/>
                <a:ea typeface="微软雅黑" panose="020B0503020204020204" pitchFamily="34" charset="-122"/>
              </a:rPr>
              <a:t>问题</a:t>
            </a:r>
            <a:r>
              <a:rPr lang="en-US" altLang="zh-CN" b="1" dirty="0" smtClean="0">
                <a:latin typeface="微软雅黑" panose="020B0503020204020204" pitchFamily="34" charset="-122"/>
                <a:ea typeface="微软雅黑" panose="020B0503020204020204" pitchFamily="34" charset="-122"/>
              </a:rPr>
              <a:t>5</a:t>
            </a:r>
            <a:r>
              <a:rPr lang="zh-CN" altLang="en-US" b="1" dirty="0" smtClean="0">
                <a:latin typeface="微软雅黑" panose="020B0503020204020204" pitchFamily="34" charset="-122"/>
                <a:ea typeface="微软雅黑" panose="020B0503020204020204" pitchFamily="34" charset="-122"/>
              </a:rPr>
              <a:t>：锁定读与</a:t>
            </a:r>
            <a:r>
              <a:rPr lang="en-US" altLang="zh-CN" b="1" dirty="0" smtClean="0">
                <a:latin typeface="微软雅黑" panose="020B0503020204020204" pitchFamily="34" charset="-122"/>
                <a:ea typeface="微软雅黑" panose="020B0503020204020204" pitchFamily="34" charset="-122"/>
              </a:rPr>
              <a:t>Insert</a:t>
            </a:r>
            <a:r>
              <a:rPr lang="zh-CN" altLang="en-US" b="1" dirty="0" smtClean="0">
                <a:latin typeface="微软雅黑" panose="020B0503020204020204" pitchFamily="34" charset="-122"/>
                <a:ea typeface="微软雅黑" panose="020B0503020204020204" pitchFamily="34" charset="-122"/>
              </a:rPr>
              <a:t>操作如何加锁</a:t>
            </a:r>
            <a:endParaRPr lang="zh-CN" altLang="en-US" b="1" dirty="0">
              <a:latin typeface="微软雅黑" panose="020B0503020204020204" pitchFamily="34" charset="-122"/>
              <a:ea typeface="微软雅黑" panose="020B0503020204020204" pitchFamily="34" charset="-122"/>
            </a:endParaRPr>
          </a:p>
        </p:txBody>
      </p:sp>
      <p:sp>
        <p:nvSpPr>
          <p:cNvPr id="5" name="流程图: 可选过程 4"/>
          <p:cNvSpPr/>
          <p:nvPr/>
        </p:nvSpPr>
        <p:spPr>
          <a:xfrm>
            <a:off x="1284339" y="262106"/>
            <a:ext cx="1703485" cy="358582"/>
          </a:xfrm>
          <a:prstGeom prst="flowChartAlternateProcess">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C00000"/>
                </a:solidFill>
                <a:latin typeface="华文行楷" pitchFamily="2" charset="-122"/>
                <a:ea typeface="华文行楷" pitchFamily="2" charset="-122"/>
              </a:rPr>
              <a:t>加锁分析</a:t>
            </a:r>
          </a:p>
        </p:txBody>
      </p:sp>
      <p:graphicFrame>
        <p:nvGraphicFramePr>
          <p:cNvPr id="7" name="表格 6"/>
          <p:cNvGraphicFramePr>
            <a:graphicFrameLocks noGrp="1"/>
          </p:cNvGraphicFramePr>
          <p:nvPr>
            <p:extLst>
              <p:ext uri="{D42A27DB-BD31-4B8C-83A1-F6EECF244321}">
                <p14:modId xmlns:p14="http://schemas.microsoft.com/office/powerpoint/2010/main" val="1713914822"/>
              </p:ext>
            </p:extLst>
          </p:nvPr>
        </p:nvGraphicFramePr>
        <p:xfrm>
          <a:off x="323528" y="4464653"/>
          <a:ext cx="8064896" cy="1930400"/>
        </p:xfrm>
        <a:graphic>
          <a:graphicData uri="http://schemas.openxmlformats.org/drawingml/2006/table">
            <a:tbl>
              <a:tblPr firstRow="1" bandRow="1">
                <a:tableStyleId>{F5AB1C69-6EDB-4FF4-983F-18BD219EF322}</a:tableStyleId>
              </a:tblPr>
              <a:tblGrid>
                <a:gridCol w="3528392"/>
                <a:gridCol w="4536504"/>
              </a:tblGrid>
              <a:tr h="370840">
                <a:tc>
                  <a:txBody>
                    <a:bodyPr/>
                    <a:lstStyle/>
                    <a:p>
                      <a:r>
                        <a:rPr lang="zh-CN" altLang="en-US" dirty="0" smtClean="0"/>
                        <a:t>事务</a:t>
                      </a:r>
                      <a:r>
                        <a:rPr lang="en-US" altLang="zh-CN" dirty="0" smtClean="0"/>
                        <a:t>A</a:t>
                      </a:r>
                      <a:endParaRPr lang="zh-CN" altLang="en-US" dirty="0"/>
                    </a:p>
                  </a:txBody>
                  <a:tcPr/>
                </a:tc>
                <a:tc>
                  <a:txBody>
                    <a:bodyPr/>
                    <a:lstStyle/>
                    <a:p>
                      <a:r>
                        <a:rPr lang="zh-CN" altLang="en-US" dirty="0" smtClean="0"/>
                        <a:t>事务</a:t>
                      </a:r>
                      <a:r>
                        <a:rPr lang="en-US" altLang="zh-CN" dirty="0" smtClean="0"/>
                        <a:t>B</a:t>
                      </a:r>
                      <a:endParaRPr lang="zh-CN" altLang="en-US" dirty="0"/>
                    </a:p>
                  </a:txBody>
                  <a:tcPr/>
                </a:tc>
              </a:tr>
              <a:tr h="370840">
                <a:tc>
                  <a:txBody>
                    <a:bodyPr/>
                    <a:lstStyle/>
                    <a:p>
                      <a:r>
                        <a:rPr lang="en-US" altLang="zh-CN" sz="1000" dirty="0" smtClean="0">
                          <a:latin typeface="微软雅黑" panose="020B0503020204020204" pitchFamily="34" charset="-122"/>
                          <a:ea typeface="微软雅黑" panose="020B0503020204020204" pitchFamily="34" charset="-122"/>
                        </a:rPr>
                        <a:t>begin</a:t>
                      </a:r>
                      <a:endParaRPr lang="zh-CN" altLang="en-US" sz="1000" dirty="0">
                        <a:latin typeface="微软雅黑" panose="020B0503020204020204" pitchFamily="34" charset="-122"/>
                        <a:ea typeface="微软雅黑" panose="020B0503020204020204" pitchFamily="34" charset="-122"/>
                      </a:endParaRPr>
                    </a:p>
                  </a:txBody>
                  <a:tcPr/>
                </a:tc>
                <a:tc>
                  <a:txBody>
                    <a:bodyPr/>
                    <a:lstStyle/>
                    <a:p>
                      <a:endParaRPr lang="zh-CN" altLang="en-US"/>
                    </a:p>
                  </a:txBody>
                  <a:tcPr/>
                </a:tc>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select * from </a:t>
                      </a:r>
                      <a:r>
                        <a:rPr lang="en-US" altLang="zh-CN" sz="1000" dirty="0" err="1" smtClean="0">
                          <a:solidFill>
                            <a:schemeClr val="dk1"/>
                          </a:solidFill>
                          <a:effectLst/>
                          <a:latin typeface="微软雅黑" panose="020B0503020204020204" pitchFamily="34" charset="-122"/>
                          <a:ea typeface="微软雅黑" panose="020B0503020204020204" pitchFamily="34" charset="-122"/>
                          <a:cs typeface="+mn-cs"/>
                        </a:rPr>
                        <a:t>user_detail</a:t>
                      </a:r>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 where age=11 for update;</a:t>
                      </a:r>
                      <a:endParaRPr lang="zh-CN" altLang="zh-CN" sz="1000" dirty="0" smtClean="0">
                        <a:solidFill>
                          <a:schemeClr val="dk1"/>
                        </a:solidFill>
                        <a:effectLst/>
                        <a:latin typeface="微软雅黑" panose="020B0503020204020204" pitchFamily="34" charset="-122"/>
                        <a:ea typeface="微软雅黑" panose="020B0503020204020204" pitchFamily="34" charset="-122"/>
                        <a:cs typeface="+mn-cs"/>
                      </a:endParaRPr>
                    </a:p>
                    <a:p>
                      <a:endParaRPr lang="zh-CN" altLang="en-US" sz="1000" dirty="0">
                        <a:latin typeface="微软雅黑" panose="020B0503020204020204" pitchFamily="34" charset="-122"/>
                        <a:ea typeface="微软雅黑" panose="020B050302020402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begin;</a:t>
                      </a:r>
                      <a:endParaRPr lang="zh-CN" altLang="en-US" sz="1000" dirty="0" smtClean="0">
                        <a:solidFill>
                          <a:schemeClr val="dk1"/>
                        </a:solidFill>
                        <a:effectLst/>
                        <a:latin typeface="微软雅黑" panose="020B0503020204020204" pitchFamily="34" charset="-122"/>
                        <a:ea typeface="微软雅黑" panose="020B0503020204020204" pitchFamily="34"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sz="1000" dirty="0">
                        <a:solidFill>
                          <a:schemeClr val="dk1"/>
                        </a:solidFill>
                        <a:effectLst/>
                        <a:latin typeface="微软雅黑" panose="020B0503020204020204" pitchFamily="34" charset="-122"/>
                        <a:ea typeface="微软雅黑" panose="020B0503020204020204" pitchFamily="34" charset="-122"/>
                        <a:cs typeface="+mn-cs"/>
                      </a:endParaRPr>
                    </a:p>
                  </a:txBody>
                  <a:tcPr/>
                </a:tc>
              </a:tr>
              <a:tr h="370840">
                <a:tc>
                  <a:txBody>
                    <a:bodyPr/>
                    <a:lstStyle/>
                    <a:p>
                      <a:endParaRPr lang="zh-CN" altLang="en-US"/>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insert into </a:t>
                      </a:r>
                      <a:r>
                        <a:rPr lang="en-US" altLang="zh-CN" sz="1000" dirty="0" err="1" smtClean="0">
                          <a:solidFill>
                            <a:schemeClr val="dk1"/>
                          </a:solidFill>
                          <a:effectLst/>
                          <a:latin typeface="微软雅黑" panose="020B0503020204020204" pitchFamily="34" charset="-122"/>
                          <a:ea typeface="微软雅黑" panose="020B0503020204020204" pitchFamily="34" charset="-122"/>
                          <a:cs typeface="+mn-cs"/>
                        </a:rPr>
                        <a:t>user_detail</a:t>
                      </a:r>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 values(13,'li5',13,'5106231989');</a:t>
                      </a:r>
                      <a:endParaRPr lang="zh-CN" altLang="zh-CN" sz="1000" dirty="0" smtClean="0">
                        <a:solidFill>
                          <a:schemeClr val="dk1"/>
                        </a:solidFill>
                        <a:effectLst/>
                        <a:latin typeface="微软雅黑" panose="020B0503020204020204" pitchFamily="34" charset="-122"/>
                        <a:ea typeface="微软雅黑" panose="020B0503020204020204" pitchFamily="34"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sz="1000" dirty="0">
                        <a:solidFill>
                          <a:schemeClr val="dk1"/>
                        </a:solidFill>
                        <a:effectLst/>
                        <a:latin typeface="微软雅黑" panose="020B0503020204020204" pitchFamily="34" charset="-122"/>
                        <a:ea typeface="微软雅黑" panose="020B0503020204020204" pitchFamily="34" charset="-122"/>
                        <a:cs typeface="+mn-cs"/>
                      </a:endParaRPr>
                    </a:p>
                  </a:txBody>
                  <a:tcPr/>
                </a:tc>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ERROR 1205 (HY000): Lock wait timeout exceeded; try restarting transaction</a:t>
                      </a:r>
                      <a:endParaRPr lang="zh-CN" altLang="en-US" sz="1000" dirty="0">
                        <a:solidFill>
                          <a:schemeClr val="dk1"/>
                        </a:solidFill>
                        <a:effectLst/>
                        <a:latin typeface="微软雅黑" panose="020B0503020204020204" pitchFamily="34" charset="-122"/>
                        <a:ea typeface="微软雅黑" panose="020B0503020204020204" pitchFamily="34" charset="-122"/>
                        <a:cs typeface="+mn-cs"/>
                      </a:endParaRPr>
                    </a:p>
                  </a:txBody>
                  <a:tcPr/>
                </a:tc>
              </a:tr>
            </a:tbl>
          </a:graphicData>
        </a:graphic>
      </p:graphicFrame>
      <p:cxnSp>
        <p:nvCxnSpPr>
          <p:cNvPr id="10" name="直接箭头连接符 9"/>
          <p:cNvCxnSpPr/>
          <p:nvPr/>
        </p:nvCxnSpPr>
        <p:spPr>
          <a:xfrm>
            <a:off x="3203848" y="3717032"/>
            <a:ext cx="720080" cy="747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086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61"/>
          <p:cNvSpPr>
            <a:spLocks noGrp="1"/>
          </p:cNvSpPr>
          <p:nvPr>
            <p:ph type="sldNum" sz="quarter" idx="2"/>
          </p:nvPr>
        </p:nvSpPr>
        <p:spPr>
          <a:xfrm>
            <a:off x="8012046" y="6427138"/>
            <a:ext cx="649886" cy="166200"/>
          </a:xfrm>
          <a:prstGeom prst="rect">
            <a:avLst/>
          </a:prstGeom>
          <a:extLst>
            <a:ext uri="{C572A759-6A51-4108-AA02-DFA0A04FC94B}">
              <ma14:wrappingTextBoxFlag xmlns:ma14="http://schemas.microsoft.com/office/mac/drawingml/2011/main" xmlns="" val="1"/>
            </a:ext>
          </a:extLst>
        </p:spPr>
        <p:txBody>
          <a:bodyPr>
            <a:normAutofit fontScale="32500" lnSpcReduction="20000"/>
          </a:bodyPr>
          <a:lstStyle>
            <a:lvl1pPr defTabSz="266048">
              <a:defRPr sz="1000">
                <a:latin typeface="微软雅黑"/>
                <a:ea typeface="微软雅黑"/>
                <a:cs typeface="微软雅黑"/>
                <a:sym typeface="微软雅黑"/>
              </a:defRPr>
            </a:lvl1pPr>
          </a:lstStyle>
          <a:p>
            <a:pPr lvl="0">
              <a:defRPr sz="1800">
                <a:solidFill>
                  <a:srgbClr val="000000"/>
                </a:solidFill>
              </a:defRPr>
            </a:pPr>
            <a:fld id="{86CB4B4D-7CA3-9044-876B-883B54F8677D}" type="slidenum">
              <a:rPr/>
              <a:t>11</a:t>
            </a:fld>
            <a:endParaRPr dirty="0"/>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57" y="-19932"/>
            <a:ext cx="1570922" cy="717164"/>
          </a:xfrm>
          <a:prstGeom prst="rect">
            <a:avLst/>
          </a:prstGeom>
        </p:spPr>
      </p:pic>
      <p:sp>
        <p:nvSpPr>
          <p:cNvPr id="17" name="流程图: 可选过程 16"/>
          <p:cNvSpPr/>
          <p:nvPr/>
        </p:nvSpPr>
        <p:spPr>
          <a:xfrm>
            <a:off x="1284339" y="262106"/>
            <a:ext cx="1847501" cy="358582"/>
          </a:xfrm>
          <a:prstGeom prst="flowChartAlternateProcess">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华文行楷" pitchFamily="2" charset="-122"/>
                <a:ea typeface="华文行楷" pitchFamily="2" charset="-122"/>
              </a:rPr>
              <a:t>加锁分析</a:t>
            </a:r>
            <a:endParaRPr lang="zh-CN" altLang="en-US" sz="2800" b="1" dirty="0">
              <a:solidFill>
                <a:srgbClr val="C00000"/>
              </a:solidFill>
              <a:latin typeface="华文行楷" pitchFamily="2" charset="-122"/>
              <a:ea typeface="华文行楷" pitchFamily="2" charset="-122"/>
            </a:endParaRPr>
          </a:p>
        </p:txBody>
      </p:sp>
      <p:sp>
        <p:nvSpPr>
          <p:cNvPr id="8" name="Shape 80"/>
          <p:cNvSpPr txBox="1">
            <a:spLocks/>
          </p:cNvSpPr>
          <p:nvPr/>
        </p:nvSpPr>
        <p:spPr>
          <a:xfrm>
            <a:off x="251520" y="1052312"/>
            <a:ext cx="8431007" cy="2707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defTabSz="914400">
              <a:defRPr sz="4000">
                <a:solidFill>
                  <a:srgbClr val="CB0E1A"/>
                </a:solidFill>
                <a:latin typeface="微软雅黑"/>
                <a:ea typeface="微软雅黑"/>
                <a:cs typeface="微软雅黑"/>
                <a:sym typeface="微软雅黑"/>
              </a:defRPr>
            </a:lvl1pPr>
          </a:lstStyle>
          <a:p>
            <a:pPr>
              <a:defRPr sz="1800">
                <a:solidFill>
                  <a:srgbClr val="000000"/>
                </a:solidFill>
              </a:defRPr>
            </a:pPr>
            <a:r>
              <a:rPr lang="zh-CN" altLang="en-US" sz="1400" kern="0" dirty="0" smtClean="0">
                <a:solidFill>
                  <a:srgbClr val="000000"/>
                </a:solidFill>
              </a:rPr>
              <a:t>事务信息</a:t>
            </a:r>
            <a:endParaRPr lang="zh-CN" altLang="en-US" sz="1400" kern="0" dirty="0">
              <a:solidFill>
                <a:srgbClr val="000000"/>
              </a:solidFill>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1502750"/>
            <a:ext cx="8892480" cy="345148"/>
          </a:xfrm>
          <a:prstGeom prst="rect">
            <a:avLst/>
          </a:prstGeom>
        </p:spPr>
      </p:pic>
      <p:sp>
        <p:nvSpPr>
          <p:cNvPr id="12" name="Shape 80"/>
          <p:cNvSpPr txBox="1">
            <a:spLocks/>
          </p:cNvSpPr>
          <p:nvPr/>
        </p:nvSpPr>
        <p:spPr>
          <a:xfrm>
            <a:off x="277974" y="2301629"/>
            <a:ext cx="8431007" cy="2707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defTabSz="914400">
              <a:defRPr sz="4000">
                <a:solidFill>
                  <a:srgbClr val="CB0E1A"/>
                </a:solidFill>
                <a:latin typeface="微软雅黑"/>
                <a:ea typeface="微软雅黑"/>
                <a:cs typeface="微软雅黑"/>
                <a:sym typeface="微软雅黑"/>
              </a:defRPr>
            </a:lvl1pPr>
          </a:lstStyle>
          <a:p>
            <a:pPr>
              <a:defRPr sz="1800">
                <a:solidFill>
                  <a:srgbClr val="000000"/>
                </a:solidFill>
              </a:defRPr>
            </a:pPr>
            <a:r>
              <a:rPr lang="zh-CN" altLang="en-US" sz="1400" kern="0" dirty="0" smtClean="0">
                <a:solidFill>
                  <a:srgbClr val="000000"/>
                </a:solidFill>
              </a:rPr>
              <a:t>锁等待信息</a:t>
            </a:r>
            <a:endParaRPr lang="zh-CN" altLang="en-US" sz="1400" kern="0" dirty="0">
              <a:solidFill>
                <a:srgbClr val="000000"/>
              </a:solidFill>
            </a:endParaRPr>
          </a:p>
        </p:txBody>
      </p:sp>
      <p:sp>
        <p:nvSpPr>
          <p:cNvPr id="15" name="Shape 80"/>
          <p:cNvSpPr txBox="1">
            <a:spLocks/>
          </p:cNvSpPr>
          <p:nvPr/>
        </p:nvSpPr>
        <p:spPr>
          <a:xfrm>
            <a:off x="251519" y="3239923"/>
            <a:ext cx="8431007" cy="2707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defTabSz="914400">
              <a:defRPr sz="4000">
                <a:solidFill>
                  <a:srgbClr val="CB0E1A"/>
                </a:solidFill>
                <a:latin typeface="微软雅黑"/>
                <a:ea typeface="微软雅黑"/>
                <a:cs typeface="微软雅黑"/>
                <a:sym typeface="微软雅黑"/>
              </a:defRPr>
            </a:lvl1pPr>
          </a:lstStyle>
          <a:p>
            <a:pPr>
              <a:defRPr sz="1800">
                <a:solidFill>
                  <a:srgbClr val="000000"/>
                </a:solidFill>
              </a:defRPr>
            </a:pPr>
            <a:r>
              <a:rPr lang="zh-CN" altLang="en-US" sz="1400" kern="0" dirty="0" smtClean="0">
                <a:solidFill>
                  <a:srgbClr val="000000"/>
                </a:solidFill>
              </a:rPr>
              <a:t>锁信息</a:t>
            </a:r>
            <a:endParaRPr lang="zh-CN" altLang="en-US" sz="1400" kern="0" dirty="0">
              <a:solidFill>
                <a:srgbClr val="000000"/>
              </a:solidFill>
            </a:endParaRPr>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19" y="2614051"/>
            <a:ext cx="5010150" cy="600075"/>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519" y="3764717"/>
            <a:ext cx="8892481" cy="379026"/>
          </a:xfrm>
          <a:prstGeom prst="rect">
            <a:avLst/>
          </a:prstGeom>
        </p:spPr>
      </p:pic>
      <p:sp>
        <p:nvSpPr>
          <p:cNvPr id="10" name="圆角矩形 9"/>
          <p:cNvSpPr/>
          <p:nvPr/>
        </p:nvSpPr>
        <p:spPr>
          <a:xfrm>
            <a:off x="3435796" y="4703011"/>
            <a:ext cx="991569"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r>
              <a:rPr lang="en-US" altLang="zh-CN" dirty="0" smtClean="0"/>
              <a:t>ge=11</a:t>
            </a:r>
            <a:endParaRPr lang="zh-CN" altLang="en-US" dirty="0"/>
          </a:p>
        </p:txBody>
      </p:sp>
      <p:sp>
        <p:nvSpPr>
          <p:cNvPr id="19" name="圆角矩形 18"/>
          <p:cNvSpPr/>
          <p:nvPr/>
        </p:nvSpPr>
        <p:spPr>
          <a:xfrm>
            <a:off x="3435796" y="5509082"/>
            <a:ext cx="991569" cy="3600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(11,15]</a:t>
            </a:r>
            <a:endParaRPr lang="zh-CN" altLang="en-US" dirty="0"/>
          </a:p>
        </p:txBody>
      </p:sp>
      <p:sp>
        <p:nvSpPr>
          <p:cNvPr id="21" name="圆角矩形 20"/>
          <p:cNvSpPr/>
          <p:nvPr/>
        </p:nvSpPr>
        <p:spPr>
          <a:xfrm>
            <a:off x="4931420" y="4693118"/>
            <a:ext cx="991569"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age=16</a:t>
            </a:r>
            <a:endParaRPr lang="zh-CN" altLang="en-US" dirty="0"/>
          </a:p>
        </p:txBody>
      </p:sp>
      <p:sp>
        <p:nvSpPr>
          <p:cNvPr id="22" name="圆角矩形 21"/>
          <p:cNvSpPr/>
          <p:nvPr/>
        </p:nvSpPr>
        <p:spPr>
          <a:xfrm>
            <a:off x="4931420" y="5509082"/>
            <a:ext cx="991569" cy="3600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(15,18]</a:t>
            </a:r>
            <a:endParaRPr lang="zh-CN" altLang="en-US" dirty="0"/>
          </a:p>
        </p:txBody>
      </p:sp>
      <p:sp>
        <p:nvSpPr>
          <p:cNvPr id="23" name="圆角矩形 22"/>
          <p:cNvSpPr/>
          <p:nvPr/>
        </p:nvSpPr>
        <p:spPr>
          <a:xfrm>
            <a:off x="6464749" y="4703011"/>
            <a:ext cx="991569"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age=17</a:t>
            </a:r>
            <a:endParaRPr lang="zh-CN" altLang="en-US" dirty="0"/>
          </a:p>
        </p:txBody>
      </p:sp>
      <p:sp>
        <p:nvSpPr>
          <p:cNvPr id="24" name="圆角矩形 23"/>
          <p:cNvSpPr/>
          <p:nvPr/>
        </p:nvSpPr>
        <p:spPr>
          <a:xfrm>
            <a:off x="6464748" y="5509082"/>
            <a:ext cx="991569" cy="3600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(18,20]</a:t>
            </a:r>
            <a:endParaRPr lang="zh-CN" altLang="en-US" dirty="0"/>
          </a:p>
        </p:txBody>
      </p:sp>
      <p:cxnSp>
        <p:nvCxnSpPr>
          <p:cNvPr id="25" name="直接箭头连接符 24"/>
          <p:cNvCxnSpPr>
            <a:stCxn id="10" idx="2"/>
            <a:endCxn id="19" idx="0"/>
          </p:cNvCxnSpPr>
          <p:nvPr/>
        </p:nvCxnSpPr>
        <p:spPr>
          <a:xfrm>
            <a:off x="3931581" y="5063051"/>
            <a:ext cx="0" cy="446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1" idx="2"/>
            <a:endCxn id="22" idx="0"/>
          </p:cNvCxnSpPr>
          <p:nvPr/>
        </p:nvCxnSpPr>
        <p:spPr>
          <a:xfrm>
            <a:off x="5427205" y="5053158"/>
            <a:ext cx="0" cy="455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3" idx="2"/>
            <a:endCxn id="24" idx="0"/>
          </p:cNvCxnSpPr>
          <p:nvPr/>
        </p:nvCxnSpPr>
        <p:spPr>
          <a:xfrm flipH="1">
            <a:off x="6960533" y="5063051"/>
            <a:ext cx="1" cy="446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左大括号 30"/>
          <p:cNvSpPr/>
          <p:nvPr/>
        </p:nvSpPr>
        <p:spPr>
          <a:xfrm rot="16200000">
            <a:off x="5096044" y="4704326"/>
            <a:ext cx="662320" cy="3027070"/>
          </a:xfrm>
          <a:prstGeom prst="leftBrace">
            <a:avLst>
              <a:gd name="adj1" fmla="val 8333"/>
              <a:gd name="adj2" fmla="val 485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5" name="文本框 34"/>
          <p:cNvSpPr txBox="1"/>
          <p:nvPr/>
        </p:nvSpPr>
        <p:spPr>
          <a:xfrm>
            <a:off x="5091214" y="6490828"/>
            <a:ext cx="671979" cy="369332"/>
          </a:xfrm>
          <a:prstGeom prst="rect">
            <a:avLst/>
          </a:prstGeom>
          <a:noFill/>
        </p:spPr>
        <p:txBody>
          <a:bodyPr wrap="none" rtlCol="0">
            <a:spAutoFit/>
          </a:bodyPr>
          <a:lstStyle/>
          <a:p>
            <a:r>
              <a:rPr lang="en-US" altLang="zh-CN" dirty="0" smtClean="0"/>
              <a:t>GAP</a:t>
            </a:r>
            <a:endParaRPr lang="zh-CN" altLang="en-US" dirty="0"/>
          </a:p>
        </p:txBody>
      </p:sp>
      <p:sp>
        <p:nvSpPr>
          <p:cNvPr id="2" name="圆角矩形 1"/>
          <p:cNvSpPr/>
          <p:nvPr/>
        </p:nvSpPr>
        <p:spPr>
          <a:xfrm>
            <a:off x="237342" y="4719712"/>
            <a:ext cx="2448273" cy="616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Shape 80"/>
          <p:cNvSpPr txBox="1">
            <a:spLocks/>
          </p:cNvSpPr>
          <p:nvPr/>
        </p:nvSpPr>
        <p:spPr>
          <a:xfrm>
            <a:off x="277974" y="4762913"/>
            <a:ext cx="580830" cy="30027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defTabSz="914400">
              <a:defRPr sz="4000">
                <a:solidFill>
                  <a:srgbClr val="CB0E1A"/>
                </a:solidFill>
                <a:latin typeface="微软雅黑"/>
                <a:ea typeface="微软雅黑"/>
                <a:cs typeface="微软雅黑"/>
                <a:sym typeface="微软雅黑"/>
              </a:defRPr>
            </a:lvl1pPr>
          </a:lstStyle>
          <a:p>
            <a:pPr>
              <a:defRPr sz="1800">
                <a:solidFill>
                  <a:srgbClr val="000000"/>
                </a:solidFill>
              </a:defRPr>
            </a:pPr>
            <a:r>
              <a:rPr lang="zh-CN" altLang="en-US" sz="1400" kern="0" dirty="0" smtClean="0">
                <a:solidFill>
                  <a:srgbClr val="000000"/>
                </a:solidFill>
              </a:rPr>
              <a:t>事务</a:t>
            </a:r>
            <a:r>
              <a:rPr lang="en-US" altLang="zh-CN" sz="1400" kern="0" dirty="0" smtClean="0">
                <a:solidFill>
                  <a:srgbClr val="000000"/>
                </a:solidFill>
              </a:rPr>
              <a:t>B</a:t>
            </a:r>
            <a:endParaRPr lang="zh-CN" altLang="en-US" sz="1400" kern="0" dirty="0">
              <a:solidFill>
                <a:srgbClr val="000000"/>
              </a:solidFill>
            </a:endParaRPr>
          </a:p>
        </p:txBody>
      </p:sp>
      <p:cxnSp>
        <p:nvCxnSpPr>
          <p:cNvPr id="4" name="直接连接符 3"/>
          <p:cNvCxnSpPr/>
          <p:nvPr/>
        </p:nvCxnSpPr>
        <p:spPr>
          <a:xfrm>
            <a:off x="817876" y="4768464"/>
            <a:ext cx="7133" cy="58427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Shape 80"/>
          <p:cNvSpPr txBox="1">
            <a:spLocks/>
          </p:cNvSpPr>
          <p:nvPr/>
        </p:nvSpPr>
        <p:spPr>
          <a:xfrm>
            <a:off x="899436" y="4763047"/>
            <a:ext cx="1656340" cy="5729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fontScale="92500" lnSpcReduction="10000"/>
          </a:bodyPr>
          <a:lstStyle>
            <a:lvl1pPr defTabSz="914400">
              <a:defRPr sz="4000">
                <a:solidFill>
                  <a:srgbClr val="CB0E1A"/>
                </a:solidFill>
                <a:latin typeface="微软雅黑"/>
                <a:ea typeface="微软雅黑"/>
                <a:cs typeface="微软雅黑"/>
                <a:sym typeface="微软雅黑"/>
              </a:defRPr>
            </a:lvl1pPr>
          </a:lstStyle>
          <a:p>
            <a:pPr>
              <a:defRPr sz="1800">
                <a:solidFill>
                  <a:srgbClr val="000000"/>
                </a:solidFill>
              </a:defRPr>
            </a:pPr>
            <a:r>
              <a:rPr lang="zh-CN" altLang="en-US" sz="1400" kern="0" dirty="0" smtClean="0">
                <a:solidFill>
                  <a:srgbClr val="000000"/>
                </a:solidFill>
              </a:rPr>
              <a:t>设置插入意向锁与事务</a:t>
            </a:r>
            <a:r>
              <a:rPr lang="en-US" altLang="zh-CN" sz="1400" kern="0" dirty="0" smtClean="0">
                <a:solidFill>
                  <a:srgbClr val="000000"/>
                </a:solidFill>
              </a:rPr>
              <a:t>A</a:t>
            </a:r>
            <a:r>
              <a:rPr lang="zh-CN" altLang="en-US" sz="1400" kern="0" dirty="0" smtClean="0">
                <a:solidFill>
                  <a:srgbClr val="000000"/>
                </a:solidFill>
              </a:rPr>
              <a:t>的间隙锁两者冲突，所以阻塞</a:t>
            </a:r>
            <a:endParaRPr lang="zh-CN" altLang="en-US" sz="1400" kern="0" dirty="0">
              <a:solidFill>
                <a:srgbClr val="000000"/>
              </a:solidFill>
            </a:endParaRPr>
          </a:p>
        </p:txBody>
      </p:sp>
      <p:cxnSp>
        <p:nvCxnSpPr>
          <p:cNvPr id="14" name="直接连接符 13"/>
          <p:cNvCxnSpPr>
            <a:stCxn id="2" idx="3"/>
            <a:endCxn id="10" idx="1"/>
          </p:cNvCxnSpPr>
          <p:nvPr/>
        </p:nvCxnSpPr>
        <p:spPr>
          <a:xfrm flipV="1">
            <a:off x="2685615" y="4883031"/>
            <a:ext cx="750181" cy="1448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243918" y="5857820"/>
            <a:ext cx="991569"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id=11</a:t>
            </a:r>
            <a:endParaRPr lang="zh-CN" altLang="en-US" dirty="0"/>
          </a:p>
        </p:txBody>
      </p:sp>
      <p:sp>
        <p:nvSpPr>
          <p:cNvPr id="40" name="文本框 39"/>
          <p:cNvSpPr txBox="1"/>
          <p:nvPr/>
        </p:nvSpPr>
        <p:spPr>
          <a:xfrm>
            <a:off x="1999652" y="5869122"/>
            <a:ext cx="877163" cy="646331"/>
          </a:xfrm>
          <a:prstGeom prst="rect">
            <a:avLst/>
          </a:prstGeom>
          <a:noFill/>
        </p:spPr>
        <p:txBody>
          <a:bodyPr wrap="none" rtlCol="0">
            <a:spAutoFit/>
          </a:bodyPr>
          <a:lstStyle/>
          <a:p>
            <a:r>
              <a:rPr lang="zh-CN" altLang="en-US" dirty="0" smtClean="0"/>
              <a:t>记录锁</a:t>
            </a:r>
            <a:endParaRPr lang="en-US" altLang="zh-CN" dirty="0" smtClean="0"/>
          </a:p>
          <a:p>
            <a:r>
              <a:rPr lang="en-US" altLang="zh-CN" dirty="0"/>
              <a:t> </a:t>
            </a:r>
            <a:r>
              <a:rPr lang="en-US" altLang="zh-CN" dirty="0" smtClean="0"/>
              <a:t>X</a:t>
            </a:r>
            <a:endParaRPr lang="zh-CN" altLang="en-US" dirty="0"/>
          </a:p>
        </p:txBody>
      </p:sp>
      <p:cxnSp>
        <p:nvCxnSpPr>
          <p:cNvPr id="42" name="直接箭头连接符 41"/>
          <p:cNvCxnSpPr>
            <a:stCxn id="40" idx="1"/>
            <a:endCxn id="38" idx="3"/>
          </p:cNvCxnSpPr>
          <p:nvPr/>
        </p:nvCxnSpPr>
        <p:spPr>
          <a:xfrm flipH="1" flipV="1">
            <a:off x="1235487" y="6037840"/>
            <a:ext cx="764165" cy="154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40" idx="0"/>
            <a:endCxn id="10" idx="2"/>
          </p:cNvCxnSpPr>
          <p:nvPr/>
        </p:nvCxnSpPr>
        <p:spPr>
          <a:xfrm flipV="1">
            <a:off x="2438234" y="5063051"/>
            <a:ext cx="1493347" cy="806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圆角矩形 44"/>
          <p:cNvSpPr/>
          <p:nvPr/>
        </p:nvSpPr>
        <p:spPr>
          <a:xfrm>
            <a:off x="243918" y="6430714"/>
            <a:ext cx="1656185" cy="360040"/>
          </a:xfrm>
          <a:prstGeom prst="roundRect">
            <a:avLst/>
          </a:prstGeom>
          <a:solidFill>
            <a:srgbClr val="92D05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Primary Key</a:t>
            </a:r>
            <a:endParaRPr lang="zh-CN" altLang="en-US" dirty="0"/>
          </a:p>
        </p:txBody>
      </p:sp>
    </p:spTree>
    <p:extLst>
      <p:ext uri="{BB962C8B-B14F-4D97-AF65-F5344CB8AC3E}">
        <p14:creationId xmlns:p14="http://schemas.microsoft.com/office/powerpoint/2010/main" val="125128433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61"/>
          <p:cNvSpPr>
            <a:spLocks noGrp="1"/>
          </p:cNvSpPr>
          <p:nvPr>
            <p:ph type="sldNum" sz="quarter" idx="2"/>
          </p:nvPr>
        </p:nvSpPr>
        <p:spPr>
          <a:xfrm>
            <a:off x="8012046" y="6427138"/>
            <a:ext cx="649886" cy="166200"/>
          </a:xfrm>
          <a:prstGeom prst="rect">
            <a:avLst/>
          </a:prstGeom>
          <a:extLst>
            <a:ext uri="{C572A759-6A51-4108-AA02-DFA0A04FC94B}">
              <ma14:wrappingTextBoxFlag xmlns:ma14="http://schemas.microsoft.com/office/mac/drawingml/2011/main" xmlns="" val="1"/>
            </a:ext>
          </a:extLst>
        </p:spPr>
        <p:txBody>
          <a:bodyPr>
            <a:normAutofit fontScale="32500" lnSpcReduction="20000"/>
          </a:bodyPr>
          <a:lstStyle>
            <a:lvl1pPr defTabSz="266048">
              <a:defRPr sz="1000">
                <a:latin typeface="微软雅黑"/>
                <a:ea typeface="微软雅黑"/>
                <a:cs typeface="微软雅黑"/>
                <a:sym typeface="微软雅黑"/>
              </a:defRPr>
            </a:lvl1pPr>
          </a:lstStyle>
          <a:p>
            <a:pPr lvl="0">
              <a:defRPr sz="1800">
                <a:solidFill>
                  <a:srgbClr val="000000"/>
                </a:solidFill>
              </a:defRPr>
            </a:pPr>
            <a:fld id="{86CB4B4D-7CA3-9044-876B-883B54F8677D}" type="slidenum">
              <a:rPr/>
              <a:t>12</a:t>
            </a:fld>
            <a:endParaRPr dirty="0"/>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57" y="-19932"/>
            <a:ext cx="1570922" cy="717164"/>
          </a:xfrm>
          <a:prstGeom prst="rect">
            <a:avLst/>
          </a:prstGeom>
        </p:spPr>
      </p:pic>
      <p:sp>
        <p:nvSpPr>
          <p:cNvPr id="17" name="流程图: 可选过程 16"/>
          <p:cNvSpPr/>
          <p:nvPr/>
        </p:nvSpPr>
        <p:spPr>
          <a:xfrm>
            <a:off x="1284339" y="262106"/>
            <a:ext cx="1847501" cy="358582"/>
          </a:xfrm>
          <a:prstGeom prst="flowChartAlternateProcess">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华文行楷" pitchFamily="2" charset="-122"/>
                <a:ea typeface="华文行楷" pitchFamily="2" charset="-122"/>
              </a:rPr>
              <a:t>加锁分析</a:t>
            </a:r>
            <a:endParaRPr lang="zh-CN" altLang="en-US" sz="2800" b="1" dirty="0">
              <a:solidFill>
                <a:srgbClr val="C00000"/>
              </a:solidFill>
              <a:latin typeface="华文行楷" pitchFamily="2" charset="-122"/>
              <a:ea typeface="华文行楷" pitchFamily="2" charset="-122"/>
            </a:endParaRPr>
          </a:p>
        </p:txBody>
      </p:sp>
      <p:sp>
        <p:nvSpPr>
          <p:cNvPr id="13" name="Shape 80"/>
          <p:cNvSpPr txBox="1">
            <a:spLocks/>
          </p:cNvSpPr>
          <p:nvPr/>
        </p:nvSpPr>
        <p:spPr>
          <a:xfrm>
            <a:off x="556096" y="3624437"/>
            <a:ext cx="8105836" cy="7504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fontScale="97500"/>
          </a:bodyPr>
          <a:lstStyle>
            <a:lvl1pPr defTabSz="914400">
              <a:defRPr sz="4000">
                <a:solidFill>
                  <a:srgbClr val="CB0E1A"/>
                </a:solidFill>
                <a:latin typeface="微软雅黑"/>
                <a:ea typeface="微软雅黑"/>
                <a:cs typeface="微软雅黑"/>
                <a:sym typeface="微软雅黑"/>
              </a:defRPr>
            </a:lvl1pPr>
          </a:lstStyle>
          <a:p>
            <a:pPr>
              <a:defRPr sz="1800">
                <a:solidFill>
                  <a:srgbClr val="000000"/>
                </a:solidFill>
              </a:defRPr>
            </a:pPr>
            <a:r>
              <a:rPr lang="zh-CN" altLang="en-US" sz="1800" kern="0" dirty="0" smtClean="0">
                <a:solidFill>
                  <a:srgbClr val="000000"/>
                </a:solidFill>
              </a:rPr>
              <a:t/>
            </a:r>
            <a:br>
              <a:rPr lang="zh-CN" altLang="en-US" sz="1800" kern="0" dirty="0" smtClean="0">
                <a:solidFill>
                  <a:srgbClr val="000000"/>
                </a:solidFill>
              </a:rPr>
            </a:br>
            <a:r>
              <a:rPr lang="zh-CN" altLang="en-US" sz="1800" kern="0" dirty="0" smtClean="0">
                <a:solidFill>
                  <a:srgbClr val="000000"/>
                </a:solidFill>
              </a:rPr>
              <a:t>      </a:t>
            </a:r>
            <a:endParaRPr lang="zh-CN" altLang="en-US" sz="1800" kern="0" dirty="0">
              <a:solidFill>
                <a:srgbClr val="000000"/>
              </a:solidFill>
            </a:endParaRPr>
          </a:p>
        </p:txBody>
      </p:sp>
      <p:sp>
        <p:nvSpPr>
          <p:cNvPr id="8" name="Shape 80"/>
          <p:cNvSpPr txBox="1">
            <a:spLocks/>
          </p:cNvSpPr>
          <p:nvPr/>
        </p:nvSpPr>
        <p:spPr>
          <a:xfrm>
            <a:off x="568631" y="1052312"/>
            <a:ext cx="8113896" cy="194464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defTabSz="914400">
              <a:defRPr sz="4000">
                <a:solidFill>
                  <a:srgbClr val="CB0E1A"/>
                </a:solidFill>
                <a:latin typeface="微软雅黑"/>
                <a:ea typeface="微软雅黑"/>
                <a:cs typeface="微软雅黑"/>
                <a:sym typeface="微软雅黑"/>
              </a:defRPr>
            </a:lvl1pPr>
          </a:lstStyle>
          <a:p>
            <a:pPr>
              <a:defRPr sz="1800">
                <a:solidFill>
                  <a:srgbClr val="000000"/>
                </a:solidFill>
              </a:defRPr>
            </a:pPr>
            <a:endParaRPr lang="zh-CN" altLang="en-US" sz="1400" kern="0" dirty="0">
              <a:solidFill>
                <a:srgbClr val="000000"/>
              </a:solidFill>
            </a:endParaRPr>
          </a:p>
        </p:txBody>
      </p:sp>
      <p:sp>
        <p:nvSpPr>
          <p:cNvPr id="3" name="矩形 2"/>
          <p:cNvSpPr/>
          <p:nvPr/>
        </p:nvSpPr>
        <p:spPr>
          <a:xfrm>
            <a:off x="233091" y="924214"/>
            <a:ext cx="8784976" cy="5078313"/>
          </a:xfrm>
          <a:prstGeom prst="rect">
            <a:avLst/>
          </a:prstGeom>
        </p:spPr>
        <p:txBody>
          <a:bodyPr wrap="square">
            <a:spAutoFit/>
          </a:bodyPr>
          <a:lstStyle/>
          <a:p>
            <a:r>
              <a:rPr lang="en-US" altLang="zh-CN" dirty="0"/>
              <a:t>---TRANSACTION 6002, ACTIVE 16 sec inserting</a:t>
            </a:r>
          </a:p>
          <a:p>
            <a:r>
              <a:rPr lang="en-US" altLang="zh-CN" dirty="0" err="1"/>
              <a:t>mysql</a:t>
            </a:r>
            <a:r>
              <a:rPr lang="en-US" altLang="zh-CN" dirty="0"/>
              <a:t> tables in use 1, locked 1</a:t>
            </a:r>
          </a:p>
          <a:p>
            <a:r>
              <a:rPr lang="en-US" altLang="zh-CN" dirty="0"/>
              <a:t>LOCK WAIT 2 lock </a:t>
            </a:r>
            <a:r>
              <a:rPr lang="en-US" altLang="zh-CN" dirty="0" err="1"/>
              <a:t>struct</a:t>
            </a:r>
            <a:r>
              <a:rPr lang="en-US" altLang="zh-CN" dirty="0"/>
              <a:t>(s), heap size 360, 1 row lock(s), undo log entries 1</a:t>
            </a:r>
          </a:p>
          <a:p>
            <a:r>
              <a:rPr lang="en-US" altLang="zh-CN" dirty="0"/>
              <a:t>MySQL thread id 35, OS thread handle 0x1824, query id 699 localhost ::1 root </a:t>
            </a:r>
            <a:r>
              <a:rPr lang="en-US" altLang="zh-CN" dirty="0" err="1"/>
              <a:t>upd</a:t>
            </a:r>
            <a:endParaRPr lang="en-US" altLang="zh-CN" dirty="0"/>
          </a:p>
          <a:p>
            <a:r>
              <a:rPr lang="en-US" altLang="zh-CN" dirty="0"/>
              <a:t>ate</a:t>
            </a:r>
          </a:p>
          <a:p>
            <a:r>
              <a:rPr lang="en-US" altLang="zh-CN" dirty="0"/>
              <a:t>insert into </a:t>
            </a:r>
            <a:r>
              <a:rPr lang="en-US" altLang="zh-CN" dirty="0" err="1"/>
              <a:t>user_detail</a:t>
            </a:r>
            <a:r>
              <a:rPr lang="en-US" altLang="zh-CN" dirty="0"/>
              <a:t> values(13,'li5',13,'5106231989')</a:t>
            </a:r>
          </a:p>
          <a:p>
            <a:r>
              <a:rPr lang="en-US" altLang="zh-CN" dirty="0"/>
              <a:t>------- TRX HAS BEEN WAITING 16 SEC FOR THIS LOCK TO BE GRANTED:</a:t>
            </a:r>
          </a:p>
          <a:p>
            <a:r>
              <a:rPr lang="en-US" altLang="zh-CN" dirty="0"/>
              <a:t>RECORD LOCKS space id 40 page no 5 n bits 80 index `IN_AGE` of table `</a:t>
            </a:r>
            <a:r>
              <a:rPr lang="en-US" altLang="zh-CN" dirty="0" err="1"/>
              <a:t>test`.`use</a:t>
            </a:r>
            <a:endParaRPr lang="en-US" altLang="zh-CN" dirty="0"/>
          </a:p>
          <a:p>
            <a:r>
              <a:rPr lang="en-US" altLang="zh-CN" dirty="0" err="1"/>
              <a:t>r_detail</a:t>
            </a:r>
            <a:r>
              <a:rPr lang="en-US" altLang="zh-CN" dirty="0"/>
              <a:t>` </a:t>
            </a:r>
            <a:r>
              <a:rPr lang="en-US" altLang="zh-CN" dirty="0" err="1"/>
              <a:t>trx</a:t>
            </a:r>
            <a:r>
              <a:rPr lang="en-US" altLang="zh-CN" dirty="0"/>
              <a:t> id 6002 </a:t>
            </a:r>
            <a:r>
              <a:rPr lang="en-US" altLang="zh-CN" dirty="0" err="1"/>
              <a:t>lock_mode</a:t>
            </a:r>
            <a:r>
              <a:rPr lang="en-US" altLang="zh-CN" dirty="0"/>
              <a:t> X locks gap before rec insert intention waiting</a:t>
            </a:r>
          </a:p>
          <a:p>
            <a:r>
              <a:rPr lang="en-US" altLang="zh-CN" dirty="0"/>
              <a:t>Record lock, heap no 2 PHYSICAL RECORD: </a:t>
            </a:r>
            <a:r>
              <a:rPr lang="en-US" altLang="zh-CN" dirty="0" err="1"/>
              <a:t>n_fields</a:t>
            </a:r>
            <a:r>
              <a:rPr lang="en-US" altLang="zh-CN" dirty="0"/>
              <a:t> 2; compact format; info bits 0</a:t>
            </a:r>
          </a:p>
          <a:p>
            <a:r>
              <a:rPr lang="en-US" altLang="zh-CN" dirty="0"/>
              <a:t> 0: </a:t>
            </a:r>
            <a:r>
              <a:rPr lang="en-US" altLang="zh-CN" dirty="0" err="1"/>
              <a:t>len</a:t>
            </a:r>
            <a:r>
              <a:rPr lang="en-US" altLang="zh-CN" dirty="0"/>
              <a:t> 4; hex 8000000f; </a:t>
            </a:r>
            <a:r>
              <a:rPr lang="en-US" altLang="zh-CN" dirty="0" err="1"/>
              <a:t>asc</a:t>
            </a:r>
            <a:r>
              <a:rPr lang="en-US" altLang="zh-CN" dirty="0"/>
              <a:t>     ;;</a:t>
            </a:r>
          </a:p>
          <a:p>
            <a:r>
              <a:rPr lang="en-US" altLang="zh-CN" dirty="0"/>
              <a:t> 1: </a:t>
            </a:r>
            <a:r>
              <a:rPr lang="en-US" altLang="zh-CN" dirty="0" err="1"/>
              <a:t>len</a:t>
            </a:r>
            <a:r>
              <a:rPr lang="en-US" altLang="zh-CN" dirty="0"/>
              <a:t> 4; hex 8000000f; </a:t>
            </a:r>
            <a:r>
              <a:rPr lang="en-US" altLang="zh-CN" dirty="0" err="1"/>
              <a:t>asc</a:t>
            </a:r>
            <a:r>
              <a:rPr lang="en-US" altLang="zh-CN" dirty="0"/>
              <a:t>     ;;</a:t>
            </a:r>
          </a:p>
          <a:p>
            <a:endParaRPr lang="en-US" altLang="zh-CN" dirty="0"/>
          </a:p>
          <a:p>
            <a:r>
              <a:rPr lang="en-US" altLang="zh-CN" dirty="0"/>
              <a:t>------------------</a:t>
            </a:r>
          </a:p>
          <a:p>
            <a:r>
              <a:rPr lang="en-US" altLang="zh-CN" dirty="0"/>
              <a:t>---TRANSACTION 6001, ACTIVE 30 sec</a:t>
            </a:r>
          </a:p>
          <a:p>
            <a:r>
              <a:rPr lang="en-US" altLang="zh-CN" dirty="0"/>
              <a:t>4 lock </a:t>
            </a:r>
            <a:r>
              <a:rPr lang="en-US" altLang="zh-CN" dirty="0" err="1"/>
              <a:t>struct</a:t>
            </a:r>
            <a:r>
              <a:rPr lang="en-US" altLang="zh-CN" dirty="0"/>
              <a:t>(s), heap size 1184, 3 row lock(s)</a:t>
            </a:r>
          </a:p>
          <a:p>
            <a:r>
              <a:rPr lang="en-US" altLang="zh-CN" dirty="0"/>
              <a:t>MySQL thread id 34, OS thread handle 0x3384, query id 706 localhost ::1 root </a:t>
            </a:r>
            <a:r>
              <a:rPr lang="en-US" altLang="zh-CN" dirty="0" err="1"/>
              <a:t>init</a:t>
            </a:r>
            <a:endParaRPr lang="zh-CN" altLang="en-US" dirty="0"/>
          </a:p>
        </p:txBody>
      </p:sp>
    </p:spTree>
    <p:extLst>
      <p:ext uri="{BB962C8B-B14F-4D97-AF65-F5344CB8AC3E}">
        <p14:creationId xmlns:p14="http://schemas.microsoft.com/office/powerpoint/2010/main" val="181734018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61"/>
          <p:cNvSpPr>
            <a:spLocks noGrp="1"/>
          </p:cNvSpPr>
          <p:nvPr>
            <p:ph type="sldNum" sz="quarter" idx="2"/>
          </p:nvPr>
        </p:nvSpPr>
        <p:spPr>
          <a:xfrm>
            <a:off x="8012046" y="6427138"/>
            <a:ext cx="649886" cy="166200"/>
          </a:xfrm>
          <a:prstGeom prst="rect">
            <a:avLst/>
          </a:prstGeom>
          <a:extLst>
            <a:ext uri="{C572A759-6A51-4108-AA02-DFA0A04FC94B}">
              <ma14:wrappingTextBoxFlag xmlns:ma14="http://schemas.microsoft.com/office/mac/drawingml/2011/main" xmlns="" val="1"/>
            </a:ext>
          </a:extLst>
        </p:spPr>
        <p:txBody>
          <a:bodyPr>
            <a:normAutofit fontScale="32500" lnSpcReduction="20000"/>
          </a:bodyPr>
          <a:lstStyle>
            <a:lvl1pPr defTabSz="266048">
              <a:defRPr sz="1000">
                <a:latin typeface="微软雅黑"/>
                <a:ea typeface="微软雅黑"/>
                <a:cs typeface="微软雅黑"/>
                <a:sym typeface="微软雅黑"/>
              </a:defRPr>
            </a:lvl1pPr>
          </a:lstStyle>
          <a:p>
            <a:pPr lvl="0">
              <a:defRPr sz="1800">
                <a:solidFill>
                  <a:srgbClr val="000000"/>
                </a:solidFill>
              </a:defRPr>
            </a:pPr>
            <a:fld id="{86CB4B4D-7CA3-9044-876B-883B54F8677D}" type="slidenum">
              <a:rPr/>
              <a:t>13</a:t>
            </a:fld>
            <a:endParaRPr dirty="0"/>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57" y="-19932"/>
            <a:ext cx="1570922" cy="717164"/>
          </a:xfrm>
          <a:prstGeom prst="rect">
            <a:avLst/>
          </a:prstGeom>
        </p:spPr>
      </p:pic>
      <p:sp>
        <p:nvSpPr>
          <p:cNvPr id="17" name="流程图: 可选过程 16"/>
          <p:cNvSpPr/>
          <p:nvPr/>
        </p:nvSpPr>
        <p:spPr>
          <a:xfrm>
            <a:off x="1284339" y="262106"/>
            <a:ext cx="1847501" cy="358582"/>
          </a:xfrm>
          <a:prstGeom prst="flowChartAlternateProcess">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华文行楷" pitchFamily="2" charset="-122"/>
                <a:ea typeface="华文行楷" pitchFamily="2" charset="-122"/>
              </a:rPr>
              <a:t>事务信息</a:t>
            </a:r>
            <a:endParaRPr lang="zh-CN" altLang="en-US" sz="2800" b="1" dirty="0">
              <a:solidFill>
                <a:srgbClr val="C00000"/>
              </a:solidFill>
              <a:latin typeface="华文行楷" pitchFamily="2" charset="-122"/>
              <a:ea typeface="华文行楷" pitchFamily="2" charset="-122"/>
            </a:endParaRPr>
          </a:p>
        </p:txBody>
      </p:sp>
      <p:sp>
        <p:nvSpPr>
          <p:cNvPr id="13" name="Shape 80"/>
          <p:cNvSpPr txBox="1">
            <a:spLocks/>
          </p:cNvSpPr>
          <p:nvPr/>
        </p:nvSpPr>
        <p:spPr>
          <a:xfrm>
            <a:off x="556096" y="3624437"/>
            <a:ext cx="8105836" cy="7504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fontScale="97500"/>
          </a:bodyPr>
          <a:lstStyle>
            <a:lvl1pPr defTabSz="914400">
              <a:defRPr sz="4000">
                <a:solidFill>
                  <a:srgbClr val="CB0E1A"/>
                </a:solidFill>
                <a:latin typeface="微软雅黑"/>
                <a:ea typeface="微软雅黑"/>
                <a:cs typeface="微软雅黑"/>
                <a:sym typeface="微软雅黑"/>
              </a:defRPr>
            </a:lvl1pPr>
          </a:lstStyle>
          <a:p>
            <a:pPr>
              <a:defRPr sz="1800">
                <a:solidFill>
                  <a:srgbClr val="000000"/>
                </a:solidFill>
              </a:defRPr>
            </a:pPr>
            <a:r>
              <a:rPr lang="zh-CN" altLang="en-US" sz="1800" kern="0" dirty="0" smtClean="0">
                <a:solidFill>
                  <a:srgbClr val="000000"/>
                </a:solidFill>
              </a:rPr>
              <a:t/>
            </a:r>
            <a:br>
              <a:rPr lang="zh-CN" altLang="en-US" sz="1800" kern="0" dirty="0" smtClean="0">
                <a:solidFill>
                  <a:srgbClr val="000000"/>
                </a:solidFill>
              </a:rPr>
            </a:br>
            <a:r>
              <a:rPr lang="zh-CN" altLang="en-US" sz="1800" kern="0" dirty="0" smtClean="0">
                <a:solidFill>
                  <a:srgbClr val="000000"/>
                </a:solidFill>
              </a:rPr>
              <a:t>      </a:t>
            </a:r>
            <a:endParaRPr lang="zh-CN" altLang="en-US" sz="1800" kern="0" dirty="0">
              <a:solidFill>
                <a:srgbClr val="000000"/>
              </a:solidFill>
            </a:endParaRPr>
          </a:p>
        </p:txBody>
      </p:sp>
      <p:sp>
        <p:nvSpPr>
          <p:cNvPr id="8" name="Shape 80"/>
          <p:cNvSpPr txBox="1">
            <a:spLocks/>
          </p:cNvSpPr>
          <p:nvPr/>
        </p:nvSpPr>
        <p:spPr>
          <a:xfrm>
            <a:off x="568631" y="1052312"/>
            <a:ext cx="8113896" cy="194464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defTabSz="914400">
              <a:defRPr sz="4000">
                <a:solidFill>
                  <a:srgbClr val="CB0E1A"/>
                </a:solidFill>
                <a:latin typeface="微软雅黑"/>
                <a:ea typeface="微软雅黑"/>
                <a:cs typeface="微软雅黑"/>
                <a:sym typeface="微软雅黑"/>
              </a:defRPr>
            </a:lvl1pPr>
          </a:lstStyle>
          <a:p>
            <a:pPr>
              <a:defRPr sz="1800">
                <a:solidFill>
                  <a:srgbClr val="000000"/>
                </a:solidFill>
              </a:defRPr>
            </a:pPr>
            <a:endParaRPr lang="zh-CN" altLang="en-US" sz="1400" kern="0" dirty="0">
              <a:solidFill>
                <a:srgbClr val="00000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16710558"/>
              </p:ext>
            </p:extLst>
          </p:nvPr>
        </p:nvGraphicFramePr>
        <p:xfrm>
          <a:off x="35496" y="836702"/>
          <a:ext cx="9108504" cy="9670998"/>
        </p:xfrm>
        <a:graphic>
          <a:graphicData uri="http://schemas.openxmlformats.org/drawingml/2006/table">
            <a:tbl>
              <a:tblPr firstRow="1" firstCol="1" bandRow="1">
                <a:tableStyleId>{5C22544A-7EE6-4342-B048-85BDC9FD1C3A}</a:tableStyleId>
              </a:tblPr>
              <a:tblGrid>
                <a:gridCol w="1683118"/>
                <a:gridCol w="7425386"/>
              </a:tblGrid>
              <a:tr h="359560">
                <a:tc>
                  <a:txBody>
                    <a:bodyPr/>
                    <a:lstStyle/>
                    <a:p>
                      <a:pPr algn="l" latinLnBrk="1">
                        <a:lnSpc>
                          <a:spcPts val="1650"/>
                        </a:lnSpc>
                        <a:spcAft>
                          <a:spcPts val="0"/>
                        </a:spcAft>
                      </a:pPr>
                      <a:r>
                        <a:rPr lang="en-US" sz="1000" kern="0" dirty="0">
                          <a:effectLst/>
                          <a:latin typeface="微软雅黑" panose="020B0503020204020204" pitchFamily="34" charset="-122"/>
                          <a:ea typeface="微软雅黑" panose="020B0503020204020204" pitchFamily="34" charset="-122"/>
                        </a:rPr>
                        <a:t>Column name</a:t>
                      </a:r>
                      <a:endParaRPr lang="zh-CN" sz="1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c>
                  <a:txBody>
                    <a:bodyPr/>
                    <a:lstStyle/>
                    <a:p>
                      <a:pPr algn="l" latinLnBrk="1">
                        <a:lnSpc>
                          <a:spcPts val="1650"/>
                        </a:lnSpc>
                        <a:spcAft>
                          <a:spcPts val="0"/>
                        </a:spcAft>
                      </a:pPr>
                      <a:r>
                        <a:rPr lang="en-US" sz="1000" kern="0">
                          <a:effectLst/>
                          <a:latin typeface="微软雅黑" panose="020B0503020204020204" pitchFamily="34" charset="-122"/>
                          <a:ea typeface="微软雅黑" panose="020B0503020204020204" pitchFamily="34" charset="-122"/>
                        </a:rPr>
                        <a:t>Description</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r>
              <a:tr h="359560">
                <a:tc>
                  <a:txBody>
                    <a:bodyPr/>
                    <a:lstStyle/>
                    <a:p>
                      <a:pPr algn="l" latinLnBrk="1">
                        <a:lnSpc>
                          <a:spcPts val="1650"/>
                        </a:lnSpc>
                        <a:spcAft>
                          <a:spcPts val="0"/>
                        </a:spcAft>
                      </a:pPr>
                      <a:r>
                        <a:rPr lang="en-US" sz="1200" kern="0" dirty="0" err="1">
                          <a:effectLst/>
                          <a:latin typeface="微软雅黑" panose="020B0503020204020204" pitchFamily="34" charset="-122"/>
                          <a:ea typeface="微软雅黑" panose="020B0503020204020204" pitchFamily="34" charset="-122"/>
                        </a:rPr>
                        <a:t>trx_id</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c>
                  <a:txBody>
                    <a:bodyPr/>
                    <a:lstStyle/>
                    <a:p>
                      <a:pPr algn="l" latinLnBrk="1">
                        <a:lnSpc>
                          <a:spcPts val="1650"/>
                        </a:lnSpc>
                        <a:spcAft>
                          <a:spcPts val="0"/>
                        </a:spcAft>
                      </a:pPr>
                      <a:r>
                        <a:rPr lang="en-US" sz="1200" kern="0" dirty="0" err="1">
                          <a:effectLst/>
                          <a:latin typeface="微软雅黑" panose="020B0503020204020204" pitchFamily="34" charset="-122"/>
                          <a:ea typeface="微软雅黑" panose="020B0503020204020204" pitchFamily="34" charset="-122"/>
                        </a:rPr>
                        <a:t>InnoDB</a:t>
                      </a:r>
                      <a:r>
                        <a:rPr lang="zh-CN" sz="1200" kern="0" dirty="0">
                          <a:effectLst/>
                          <a:latin typeface="微软雅黑" panose="020B0503020204020204" pitchFamily="34" charset="-122"/>
                          <a:ea typeface="微软雅黑" panose="020B0503020204020204" pitchFamily="34" charset="-122"/>
                        </a:rPr>
                        <a:t>存储引擎内部唯一的事务</a:t>
                      </a:r>
                      <a:r>
                        <a:rPr lang="en-US" sz="1200" kern="0" dirty="0">
                          <a:effectLst/>
                          <a:latin typeface="微软雅黑" panose="020B0503020204020204" pitchFamily="34" charset="-122"/>
                          <a:ea typeface="微软雅黑" panose="020B0503020204020204" pitchFamily="34" charset="-122"/>
                        </a:rPr>
                        <a:t>ID</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r>
              <a:tr h="359560">
                <a:tc>
                  <a:txBody>
                    <a:bodyPr/>
                    <a:lstStyle/>
                    <a:p>
                      <a:pPr algn="l" latinLnBrk="1">
                        <a:lnSpc>
                          <a:spcPts val="1650"/>
                        </a:lnSpc>
                        <a:spcAft>
                          <a:spcPts val="0"/>
                        </a:spcAft>
                      </a:pPr>
                      <a:r>
                        <a:rPr lang="en-US" sz="1200" kern="0">
                          <a:effectLst/>
                          <a:latin typeface="微软雅黑" panose="020B0503020204020204" pitchFamily="34" charset="-122"/>
                          <a:ea typeface="微软雅黑" panose="020B0503020204020204" pitchFamily="34" charset="-122"/>
                        </a:rPr>
                        <a:t>trx_state</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c>
                  <a:txBody>
                    <a:bodyPr/>
                    <a:lstStyle/>
                    <a:p>
                      <a:pPr algn="l" latinLnBrk="1">
                        <a:lnSpc>
                          <a:spcPts val="1650"/>
                        </a:lnSpc>
                        <a:spcAft>
                          <a:spcPts val="0"/>
                        </a:spcAft>
                      </a:pPr>
                      <a:r>
                        <a:rPr lang="zh-CN" sz="1200" kern="0" dirty="0">
                          <a:effectLst/>
                          <a:latin typeface="微软雅黑" panose="020B0503020204020204" pitchFamily="34" charset="-122"/>
                          <a:ea typeface="微软雅黑" panose="020B0503020204020204" pitchFamily="34" charset="-122"/>
                        </a:rPr>
                        <a:t>当前事务的状态：</a:t>
                      </a:r>
                      <a:r>
                        <a:rPr lang="en-US" sz="1200" kern="0" dirty="0">
                          <a:effectLst/>
                          <a:latin typeface="微软雅黑" panose="020B0503020204020204" pitchFamily="34" charset="-122"/>
                          <a:ea typeface="微软雅黑" panose="020B0503020204020204" pitchFamily="34" charset="-122"/>
                        </a:rPr>
                        <a:t> RUNNING, LOCK WAIT, ROLLING BACK or COMMITTING.</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r>
              <a:tr h="359560">
                <a:tc>
                  <a:txBody>
                    <a:bodyPr/>
                    <a:lstStyle/>
                    <a:p>
                      <a:pPr algn="l" latinLnBrk="1">
                        <a:lnSpc>
                          <a:spcPts val="1650"/>
                        </a:lnSpc>
                        <a:spcAft>
                          <a:spcPts val="0"/>
                        </a:spcAft>
                      </a:pPr>
                      <a:r>
                        <a:rPr lang="en-US" sz="1200" kern="0">
                          <a:effectLst/>
                          <a:latin typeface="微软雅黑" panose="020B0503020204020204" pitchFamily="34" charset="-122"/>
                          <a:ea typeface="微软雅黑" panose="020B0503020204020204" pitchFamily="34" charset="-122"/>
                        </a:rPr>
                        <a:t>trx_started</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c>
                  <a:txBody>
                    <a:bodyPr/>
                    <a:lstStyle/>
                    <a:p>
                      <a:pPr algn="l" latinLnBrk="1">
                        <a:lnSpc>
                          <a:spcPts val="1650"/>
                        </a:lnSpc>
                        <a:spcAft>
                          <a:spcPts val="0"/>
                        </a:spcAft>
                      </a:pPr>
                      <a:r>
                        <a:rPr lang="zh-CN" sz="1200" kern="0" dirty="0">
                          <a:effectLst/>
                          <a:latin typeface="微软雅黑" panose="020B0503020204020204" pitchFamily="34" charset="-122"/>
                          <a:ea typeface="微软雅黑" panose="020B0503020204020204" pitchFamily="34" charset="-122"/>
                        </a:rPr>
                        <a:t>事务的开始时间</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r>
              <a:tr h="359560">
                <a:tc>
                  <a:txBody>
                    <a:bodyPr/>
                    <a:lstStyle/>
                    <a:p>
                      <a:pPr algn="l" latinLnBrk="1">
                        <a:lnSpc>
                          <a:spcPts val="1650"/>
                        </a:lnSpc>
                        <a:spcAft>
                          <a:spcPts val="0"/>
                        </a:spcAft>
                      </a:pPr>
                      <a:r>
                        <a:rPr lang="en-US" sz="1200" kern="0">
                          <a:effectLst/>
                          <a:latin typeface="微软雅黑" panose="020B0503020204020204" pitchFamily="34" charset="-122"/>
                          <a:ea typeface="微软雅黑" panose="020B0503020204020204" pitchFamily="34" charset="-122"/>
                        </a:rPr>
                        <a:t>trx_requested_lock_id</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c>
                  <a:txBody>
                    <a:bodyPr/>
                    <a:lstStyle/>
                    <a:p>
                      <a:pPr algn="l" latinLnBrk="1">
                        <a:lnSpc>
                          <a:spcPts val="1650"/>
                        </a:lnSpc>
                        <a:spcAft>
                          <a:spcPts val="0"/>
                        </a:spcAft>
                      </a:pPr>
                      <a:r>
                        <a:rPr lang="zh-CN" sz="1200" kern="0" dirty="0">
                          <a:effectLst/>
                          <a:latin typeface="微软雅黑" panose="020B0503020204020204" pitchFamily="34" charset="-122"/>
                          <a:ea typeface="微软雅黑" panose="020B0503020204020204" pitchFamily="34" charset="-122"/>
                        </a:rPr>
                        <a:t>事务等待的锁的</a:t>
                      </a:r>
                      <a:r>
                        <a:rPr lang="en-US" sz="1200" kern="0" dirty="0">
                          <a:effectLst/>
                          <a:latin typeface="微软雅黑" panose="020B0503020204020204" pitchFamily="34" charset="-122"/>
                          <a:ea typeface="微软雅黑" panose="020B0503020204020204" pitchFamily="34" charset="-122"/>
                        </a:rPr>
                        <a:t>ID</a:t>
                      </a:r>
                      <a:r>
                        <a:rPr lang="zh-CN" sz="1200" kern="0" dirty="0">
                          <a:effectLst/>
                          <a:latin typeface="微软雅黑" panose="020B0503020204020204" pitchFamily="34" charset="-122"/>
                          <a:ea typeface="微软雅黑" panose="020B0503020204020204" pitchFamily="34" charset="-122"/>
                        </a:rPr>
                        <a:t>（如果事务状态不是</a:t>
                      </a:r>
                      <a:r>
                        <a:rPr lang="en-US" sz="1200" kern="0" dirty="0">
                          <a:effectLst/>
                          <a:latin typeface="微软雅黑" panose="020B0503020204020204" pitchFamily="34" charset="-122"/>
                          <a:ea typeface="微软雅黑" panose="020B0503020204020204" pitchFamily="34" charset="-122"/>
                        </a:rPr>
                        <a:t>LOCK WAIT</a:t>
                      </a:r>
                      <a:r>
                        <a:rPr lang="zh-CN" sz="1200" kern="0" dirty="0">
                          <a:effectLst/>
                          <a:latin typeface="微软雅黑" panose="020B0503020204020204" pitchFamily="34" charset="-122"/>
                          <a:ea typeface="微软雅黑" panose="020B0503020204020204" pitchFamily="34" charset="-122"/>
                        </a:rPr>
                        <a:t>，这个字段是</a:t>
                      </a:r>
                      <a:r>
                        <a:rPr lang="en-US" sz="1200" kern="0" dirty="0">
                          <a:effectLst/>
                          <a:latin typeface="微软雅黑" panose="020B0503020204020204" pitchFamily="34" charset="-122"/>
                          <a:ea typeface="微软雅黑" panose="020B0503020204020204" pitchFamily="34" charset="-122"/>
                        </a:rPr>
                        <a:t>NULL</a:t>
                      </a:r>
                      <a:r>
                        <a:rPr lang="zh-CN" sz="1200" kern="0" dirty="0">
                          <a:effectLst/>
                          <a:latin typeface="微软雅黑" panose="020B0503020204020204" pitchFamily="34" charset="-122"/>
                          <a:ea typeface="微软雅黑" panose="020B0503020204020204" pitchFamily="34" charset="-122"/>
                        </a:rPr>
                        <a:t>），详细的锁的信息可以连查</a:t>
                      </a:r>
                      <a:r>
                        <a:rPr lang="en-US" sz="1200" kern="0" dirty="0">
                          <a:effectLst/>
                          <a:latin typeface="微软雅黑" panose="020B0503020204020204" pitchFamily="34" charset="-122"/>
                          <a:ea typeface="微软雅黑" panose="020B0503020204020204" pitchFamily="34" charset="-122"/>
                        </a:rPr>
                        <a:t>INNODB_LOCKS</a:t>
                      </a:r>
                      <a:r>
                        <a:rPr lang="zh-CN" sz="1200" kern="0" dirty="0">
                          <a:effectLst/>
                          <a:latin typeface="微软雅黑" panose="020B0503020204020204" pitchFamily="34" charset="-122"/>
                          <a:ea typeface="微软雅黑" panose="020B0503020204020204" pitchFamily="34" charset="-122"/>
                        </a:rPr>
                        <a:t>表</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r>
              <a:tr h="359560">
                <a:tc>
                  <a:txBody>
                    <a:bodyPr/>
                    <a:lstStyle/>
                    <a:p>
                      <a:pPr algn="l" latinLnBrk="1">
                        <a:lnSpc>
                          <a:spcPts val="1650"/>
                        </a:lnSpc>
                        <a:spcAft>
                          <a:spcPts val="0"/>
                        </a:spcAft>
                      </a:pPr>
                      <a:r>
                        <a:rPr lang="en-US" sz="1200" kern="0">
                          <a:effectLst/>
                          <a:latin typeface="微软雅黑" panose="020B0503020204020204" pitchFamily="34" charset="-122"/>
                          <a:ea typeface="微软雅黑" panose="020B0503020204020204" pitchFamily="34" charset="-122"/>
                        </a:rPr>
                        <a:t>trx_wait_started</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c>
                  <a:txBody>
                    <a:bodyPr/>
                    <a:lstStyle/>
                    <a:p>
                      <a:pPr algn="l" latinLnBrk="1">
                        <a:lnSpc>
                          <a:spcPts val="1650"/>
                        </a:lnSpc>
                        <a:spcAft>
                          <a:spcPts val="0"/>
                        </a:spcAft>
                      </a:pPr>
                      <a:r>
                        <a:rPr lang="zh-CN" sz="1200" kern="0" dirty="0">
                          <a:effectLst/>
                          <a:latin typeface="微软雅黑" panose="020B0503020204020204" pitchFamily="34" charset="-122"/>
                          <a:ea typeface="微软雅黑" panose="020B0503020204020204" pitchFamily="34" charset="-122"/>
                        </a:rPr>
                        <a:t>事务等待开始的时间 （如果事务状态不是</a:t>
                      </a:r>
                      <a:r>
                        <a:rPr lang="en-US" sz="1200" kern="0" dirty="0">
                          <a:effectLst/>
                          <a:latin typeface="微软雅黑" panose="020B0503020204020204" pitchFamily="34" charset="-122"/>
                          <a:ea typeface="微软雅黑" panose="020B0503020204020204" pitchFamily="34" charset="-122"/>
                        </a:rPr>
                        <a:t>LOCK WAIT</a:t>
                      </a:r>
                      <a:r>
                        <a:rPr lang="zh-CN" sz="1200" kern="0" dirty="0">
                          <a:effectLst/>
                          <a:latin typeface="微软雅黑" panose="020B0503020204020204" pitchFamily="34" charset="-122"/>
                          <a:ea typeface="微软雅黑" panose="020B0503020204020204" pitchFamily="34" charset="-122"/>
                        </a:rPr>
                        <a:t>，这个字段是</a:t>
                      </a:r>
                      <a:r>
                        <a:rPr lang="en-US" sz="1200" kern="0" dirty="0">
                          <a:effectLst/>
                          <a:latin typeface="微软雅黑" panose="020B0503020204020204" pitchFamily="34" charset="-122"/>
                          <a:ea typeface="微软雅黑" panose="020B0503020204020204" pitchFamily="34" charset="-122"/>
                        </a:rPr>
                        <a:t>NULL</a:t>
                      </a:r>
                      <a:r>
                        <a:rPr lang="zh-CN" sz="1200" kern="0" dirty="0">
                          <a:effectLst/>
                          <a:latin typeface="微软雅黑" panose="020B0503020204020204" pitchFamily="34" charset="-122"/>
                          <a:ea typeface="微软雅黑" panose="020B0503020204020204" pitchFamily="34" charset="-122"/>
                        </a:rPr>
                        <a:t>）</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r>
              <a:tr h="359560">
                <a:tc>
                  <a:txBody>
                    <a:bodyPr/>
                    <a:lstStyle/>
                    <a:p>
                      <a:pPr algn="l" latinLnBrk="1">
                        <a:lnSpc>
                          <a:spcPts val="1650"/>
                        </a:lnSpc>
                        <a:spcAft>
                          <a:spcPts val="0"/>
                        </a:spcAft>
                      </a:pPr>
                      <a:r>
                        <a:rPr lang="en-US" sz="1200" kern="0">
                          <a:effectLst/>
                          <a:latin typeface="微软雅黑" panose="020B0503020204020204" pitchFamily="34" charset="-122"/>
                          <a:ea typeface="微软雅黑" panose="020B0503020204020204" pitchFamily="34" charset="-122"/>
                        </a:rPr>
                        <a:t>trx_weight</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c>
                  <a:txBody>
                    <a:bodyPr/>
                    <a:lstStyle/>
                    <a:p>
                      <a:pPr algn="l" latinLnBrk="1">
                        <a:lnSpc>
                          <a:spcPts val="1650"/>
                        </a:lnSpc>
                        <a:spcAft>
                          <a:spcPts val="0"/>
                        </a:spcAft>
                      </a:pPr>
                      <a:r>
                        <a:rPr lang="zh-CN" sz="1200" kern="0" dirty="0">
                          <a:effectLst/>
                          <a:latin typeface="微软雅黑" panose="020B0503020204020204" pitchFamily="34" charset="-122"/>
                          <a:ea typeface="微软雅黑" panose="020B0503020204020204" pitchFamily="34" charset="-122"/>
                        </a:rPr>
                        <a:t>事务的权重，反映了一个事务修改和锁住的行数。当发生死锁回滚的时候，优先选择该值最小的进行回滚</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r>
              <a:tr h="359560">
                <a:tc>
                  <a:txBody>
                    <a:bodyPr/>
                    <a:lstStyle/>
                    <a:p>
                      <a:pPr algn="l" latinLnBrk="1">
                        <a:lnSpc>
                          <a:spcPts val="1650"/>
                        </a:lnSpc>
                        <a:spcAft>
                          <a:spcPts val="0"/>
                        </a:spcAft>
                      </a:pPr>
                      <a:r>
                        <a:rPr lang="en-US" sz="1200" kern="0">
                          <a:effectLst/>
                          <a:latin typeface="微软雅黑" panose="020B0503020204020204" pitchFamily="34" charset="-122"/>
                          <a:ea typeface="微软雅黑" panose="020B0503020204020204" pitchFamily="34" charset="-122"/>
                        </a:rPr>
                        <a:t>trx_mysql_thread_id</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c>
                  <a:txBody>
                    <a:bodyPr/>
                    <a:lstStyle/>
                    <a:p>
                      <a:pPr algn="l" latinLnBrk="1">
                        <a:lnSpc>
                          <a:spcPts val="1650"/>
                        </a:lnSpc>
                        <a:spcAft>
                          <a:spcPts val="0"/>
                        </a:spcAft>
                      </a:pPr>
                      <a:r>
                        <a:rPr lang="en-US" sz="1200" kern="0" dirty="0" err="1">
                          <a:effectLst/>
                          <a:latin typeface="微软雅黑" panose="020B0503020204020204" pitchFamily="34" charset="-122"/>
                          <a:ea typeface="微软雅黑" panose="020B0503020204020204" pitchFamily="34" charset="-122"/>
                        </a:rPr>
                        <a:t>Mysql</a:t>
                      </a:r>
                      <a:r>
                        <a:rPr lang="zh-CN" sz="1200" kern="0" dirty="0">
                          <a:effectLst/>
                          <a:latin typeface="微软雅黑" panose="020B0503020204020204" pitchFamily="34" charset="-122"/>
                          <a:ea typeface="微软雅黑" panose="020B0503020204020204" pitchFamily="34" charset="-122"/>
                        </a:rPr>
                        <a:t>中的线程</a:t>
                      </a:r>
                      <a:r>
                        <a:rPr lang="en-US" sz="1200" kern="0" dirty="0">
                          <a:effectLst/>
                          <a:latin typeface="微软雅黑" panose="020B0503020204020204" pitchFamily="34" charset="-122"/>
                          <a:ea typeface="微软雅黑" panose="020B0503020204020204" pitchFamily="34" charset="-122"/>
                        </a:rPr>
                        <a:t>ID</a:t>
                      </a:r>
                      <a:r>
                        <a:rPr lang="zh-CN" sz="1200" kern="0" dirty="0">
                          <a:effectLst/>
                          <a:latin typeface="微软雅黑" panose="020B0503020204020204" pitchFamily="34" charset="-122"/>
                          <a:ea typeface="微软雅黑" panose="020B0503020204020204" pitchFamily="34" charset="-122"/>
                        </a:rPr>
                        <a:t>，</a:t>
                      </a:r>
                      <a:r>
                        <a:rPr lang="en-US" sz="1200" kern="0" dirty="0">
                          <a:effectLst/>
                          <a:latin typeface="微软雅黑" panose="020B0503020204020204" pitchFamily="34" charset="-122"/>
                          <a:ea typeface="微软雅黑" panose="020B0503020204020204" pitchFamily="34" charset="-122"/>
                        </a:rPr>
                        <a:t>show </a:t>
                      </a:r>
                      <a:r>
                        <a:rPr lang="en-US" sz="1200" kern="0" dirty="0" err="1">
                          <a:effectLst/>
                          <a:latin typeface="微软雅黑" panose="020B0503020204020204" pitchFamily="34" charset="-122"/>
                          <a:ea typeface="微软雅黑" panose="020B0503020204020204" pitchFamily="34" charset="-122"/>
                        </a:rPr>
                        <a:t>processlist</a:t>
                      </a:r>
                      <a:r>
                        <a:rPr lang="zh-CN" sz="1200" kern="0" dirty="0">
                          <a:effectLst/>
                          <a:latin typeface="微软雅黑" panose="020B0503020204020204" pitchFamily="34" charset="-122"/>
                          <a:ea typeface="微软雅黑" panose="020B0503020204020204" pitchFamily="34" charset="-122"/>
                        </a:rPr>
                        <a:t>显示的结果</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r>
              <a:tr h="359560">
                <a:tc>
                  <a:txBody>
                    <a:bodyPr/>
                    <a:lstStyle/>
                    <a:p>
                      <a:pPr algn="l" latinLnBrk="1">
                        <a:lnSpc>
                          <a:spcPts val="1650"/>
                        </a:lnSpc>
                        <a:spcAft>
                          <a:spcPts val="0"/>
                        </a:spcAft>
                      </a:pPr>
                      <a:r>
                        <a:rPr lang="en-US" sz="1200" kern="0" dirty="0" err="1">
                          <a:effectLst/>
                          <a:latin typeface="微软雅黑" panose="020B0503020204020204" pitchFamily="34" charset="-122"/>
                          <a:ea typeface="微软雅黑" panose="020B0503020204020204" pitchFamily="34" charset="-122"/>
                        </a:rPr>
                        <a:t>trx_query</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c>
                  <a:txBody>
                    <a:bodyPr/>
                    <a:lstStyle/>
                    <a:p>
                      <a:pPr algn="l" latinLnBrk="1">
                        <a:lnSpc>
                          <a:spcPts val="1650"/>
                        </a:lnSpc>
                        <a:spcAft>
                          <a:spcPts val="0"/>
                        </a:spcAft>
                      </a:pPr>
                      <a:r>
                        <a:rPr lang="zh-CN" sz="1200" kern="0" dirty="0">
                          <a:effectLst/>
                          <a:latin typeface="微软雅黑" panose="020B0503020204020204" pitchFamily="34" charset="-122"/>
                          <a:ea typeface="微软雅黑" panose="020B0503020204020204" pitchFamily="34" charset="-122"/>
                        </a:rPr>
                        <a:t>事务运行的</a:t>
                      </a:r>
                      <a:r>
                        <a:rPr lang="en-US" sz="1200" kern="0" dirty="0" err="1">
                          <a:effectLst/>
                          <a:latin typeface="微软雅黑" panose="020B0503020204020204" pitchFamily="34" charset="-122"/>
                          <a:ea typeface="微软雅黑" panose="020B0503020204020204" pitchFamily="34" charset="-122"/>
                        </a:rPr>
                        <a:t>sql</a:t>
                      </a:r>
                      <a:r>
                        <a:rPr lang="zh-CN" sz="1200" kern="0" dirty="0">
                          <a:effectLst/>
                          <a:latin typeface="微软雅黑" panose="020B0503020204020204" pitchFamily="34" charset="-122"/>
                          <a:ea typeface="微软雅黑" panose="020B0503020204020204" pitchFamily="34" charset="-122"/>
                        </a:rPr>
                        <a:t>语句</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r>
              <a:tr h="359560">
                <a:tc>
                  <a:txBody>
                    <a:bodyPr/>
                    <a:lstStyle/>
                    <a:p>
                      <a:pPr algn="l" latinLnBrk="1">
                        <a:lnSpc>
                          <a:spcPts val="1650"/>
                        </a:lnSpc>
                        <a:spcAft>
                          <a:spcPts val="0"/>
                        </a:spcAft>
                      </a:pPr>
                      <a:r>
                        <a:rPr lang="en-US" sz="1200" kern="0">
                          <a:effectLst/>
                          <a:latin typeface="微软雅黑" panose="020B0503020204020204" pitchFamily="34" charset="-122"/>
                          <a:ea typeface="微软雅黑" panose="020B0503020204020204" pitchFamily="34" charset="-122"/>
                        </a:rPr>
                        <a:t>trx_operation_state</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c>
                  <a:txBody>
                    <a:bodyPr/>
                    <a:lstStyle/>
                    <a:p>
                      <a:pPr algn="l" latinLnBrk="1">
                        <a:lnSpc>
                          <a:spcPts val="1650"/>
                        </a:lnSpc>
                        <a:spcAft>
                          <a:spcPts val="0"/>
                        </a:spcAft>
                      </a:pPr>
                      <a:r>
                        <a:rPr lang="zh-CN" sz="1200" kern="0" dirty="0">
                          <a:effectLst/>
                          <a:latin typeface="微软雅黑" panose="020B0503020204020204" pitchFamily="34" charset="-122"/>
                          <a:ea typeface="微软雅黑" panose="020B0503020204020204" pitchFamily="34" charset="-122"/>
                        </a:rPr>
                        <a:t>事务当操作的类型 如</a:t>
                      </a:r>
                      <a:r>
                        <a:rPr lang="en-US" sz="1200" kern="0" dirty="0">
                          <a:effectLst/>
                          <a:latin typeface="微软雅黑" panose="020B0503020204020204" pitchFamily="34" charset="-122"/>
                          <a:ea typeface="微软雅黑" panose="020B0503020204020204" pitchFamily="34" charset="-122"/>
                        </a:rPr>
                        <a:t>updating or deleting</a:t>
                      </a:r>
                      <a:r>
                        <a:rPr lang="zh-CN" sz="1200" kern="0" dirty="0">
                          <a:effectLst/>
                          <a:latin typeface="微软雅黑" panose="020B0503020204020204" pitchFamily="34" charset="-122"/>
                          <a:ea typeface="微软雅黑" panose="020B0503020204020204" pitchFamily="34" charset="-122"/>
                        </a:rPr>
                        <a:t>，</a:t>
                      </a:r>
                      <a:r>
                        <a:rPr lang="en-US" sz="1200" kern="0" dirty="0">
                          <a:effectLst/>
                          <a:latin typeface="微软雅黑" panose="020B0503020204020204" pitchFamily="34" charset="-122"/>
                          <a:ea typeface="微软雅黑" panose="020B0503020204020204" pitchFamily="34" charset="-122"/>
                        </a:rPr>
                        <a:t>starting index read</a:t>
                      </a:r>
                      <a:r>
                        <a:rPr lang="zh-CN" sz="1200" kern="0" dirty="0">
                          <a:effectLst/>
                          <a:latin typeface="微软雅黑" panose="020B0503020204020204" pitchFamily="34" charset="-122"/>
                          <a:ea typeface="微软雅黑" panose="020B0503020204020204" pitchFamily="34" charset="-122"/>
                        </a:rPr>
                        <a:t>等</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r>
              <a:tr h="359560">
                <a:tc>
                  <a:txBody>
                    <a:bodyPr/>
                    <a:lstStyle/>
                    <a:p>
                      <a:pPr algn="l" latinLnBrk="1">
                        <a:lnSpc>
                          <a:spcPts val="1650"/>
                        </a:lnSpc>
                        <a:spcAft>
                          <a:spcPts val="0"/>
                        </a:spcAft>
                      </a:pPr>
                      <a:r>
                        <a:rPr lang="en-US" sz="1200" kern="0">
                          <a:effectLst/>
                          <a:latin typeface="微软雅黑" panose="020B0503020204020204" pitchFamily="34" charset="-122"/>
                          <a:ea typeface="微软雅黑" panose="020B0503020204020204" pitchFamily="34" charset="-122"/>
                        </a:rPr>
                        <a:t>trx_tables_in_use</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c>
                  <a:txBody>
                    <a:bodyPr/>
                    <a:lstStyle/>
                    <a:p>
                      <a:pPr algn="l" latinLnBrk="1">
                        <a:lnSpc>
                          <a:spcPts val="1650"/>
                        </a:lnSpc>
                        <a:spcAft>
                          <a:spcPts val="0"/>
                        </a:spcAft>
                      </a:pPr>
                      <a:r>
                        <a:rPr lang="zh-CN" sz="1200" kern="0" dirty="0">
                          <a:effectLst/>
                          <a:latin typeface="微软雅黑" panose="020B0503020204020204" pitchFamily="34" charset="-122"/>
                          <a:ea typeface="微软雅黑" panose="020B0503020204020204" pitchFamily="34" charset="-122"/>
                        </a:rPr>
                        <a:t>查询用到的表的数量</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r>
              <a:tr h="359560">
                <a:tc>
                  <a:txBody>
                    <a:bodyPr/>
                    <a:lstStyle/>
                    <a:p>
                      <a:pPr algn="l" latinLnBrk="1">
                        <a:lnSpc>
                          <a:spcPts val="1650"/>
                        </a:lnSpc>
                        <a:spcAft>
                          <a:spcPts val="0"/>
                        </a:spcAft>
                      </a:pPr>
                      <a:r>
                        <a:rPr lang="en-US" sz="1200" kern="0">
                          <a:effectLst/>
                          <a:latin typeface="微软雅黑" panose="020B0503020204020204" pitchFamily="34" charset="-122"/>
                          <a:ea typeface="微软雅黑" panose="020B0503020204020204" pitchFamily="34" charset="-122"/>
                        </a:rPr>
                        <a:t>trx_tables_locked</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c>
                  <a:txBody>
                    <a:bodyPr/>
                    <a:lstStyle/>
                    <a:p>
                      <a:pPr algn="l" latinLnBrk="1">
                        <a:lnSpc>
                          <a:spcPts val="1650"/>
                        </a:lnSpc>
                        <a:spcAft>
                          <a:spcPts val="0"/>
                        </a:spcAft>
                      </a:pPr>
                      <a:r>
                        <a:rPr lang="zh-CN" sz="1200" kern="0" dirty="0">
                          <a:effectLst/>
                          <a:latin typeface="微软雅黑" panose="020B0503020204020204" pitchFamily="34" charset="-122"/>
                          <a:ea typeface="微软雅黑" panose="020B0503020204020204" pitchFamily="34" charset="-122"/>
                        </a:rPr>
                        <a:t>查询加行锁的表的数量</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r>
              <a:tr h="359560">
                <a:tc>
                  <a:txBody>
                    <a:bodyPr/>
                    <a:lstStyle/>
                    <a:p>
                      <a:pPr algn="l" latinLnBrk="1">
                        <a:lnSpc>
                          <a:spcPts val="1650"/>
                        </a:lnSpc>
                        <a:spcAft>
                          <a:spcPts val="0"/>
                        </a:spcAft>
                      </a:pPr>
                      <a:r>
                        <a:rPr lang="en-US" sz="1200" kern="0">
                          <a:effectLst/>
                          <a:latin typeface="微软雅黑" panose="020B0503020204020204" pitchFamily="34" charset="-122"/>
                          <a:ea typeface="微软雅黑" panose="020B0503020204020204" pitchFamily="34" charset="-122"/>
                        </a:rPr>
                        <a:t>trx_lock_structs</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c>
                  <a:txBody>
                    <a:bodyPr/>
                    <a:lstStyle/>
                    <a:p>
                      <a:pPr algn="l" latinLnBrk="1">
                        <a:lnSpc>
                          <a:spcPts val="1650"/>
                        </a:lnSpc>
                        <a:spcAft>
                          <a:spcPts val="0"/>
                        </a:spcAft>
                      </a:pPr>
                      <a:r>
                        <a:rPr lang="en-US" sz="1200" kern="0" dirty="0">
                          <a:effectLst/>
                          <a:latin typeface="微软雅黑" panose="020B0503020204020204" pitchFamily="34" charset="-122"/>
                          <a:ea typeface="微软雅黑" panose="020B0503020204020204" pitchFamily="34" charset="-122"/>
                        </a:rPr>
                        <a:t>The number of locks reserved by the transaction</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r>
              <a:tr h="359560">
                <a:tc>
                  <a:txBody>
                    <a:bodyPr/>
                    <a:lstStyle/>
                    <a:p>
                      <a:pPr algn="l" latinLnBrk="1">
                        <a:lnSpc>
                          <a:spcPts val="1650"/>
                        </a:lnSpc>
                        <a:spcAft>
                          <a:spcPts val="0"/>
                        </a:spcAft>
                      </a:pPr>
                      <a:r>
                        <a:rPr lang="en-US" sz="1200" kern="0">
                          <a:effectLst/>
                          <a:latin typeface="微软雅黑" panose="020B0503020204020204" pitchFamily="34" charset="-122"/>
                          <a:ea typeface="微软雅黑" panose="020B0503020204020204" pitchFamily="34" charset="-122"/>
                        </a:rPr>
                        <a:t>trx_lock_memory_bytes</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c>
                  <a:txBody>
                    <a:bodyPr/>
                    <a:lstStyle/>
                    <a:p>
                      <a:pPr algn="l" latinLnBrk="1">
                        <a:lnSpc>
                          <a:spcPts val="1650"/>
                        </a:lnSpc>
                        <a:spcAft>
                          <a:spcPts val="0"/>
                        </a:spcAft>
                      </a:pPr>
                      <a:r>
                        <a:rPr lang="zh-CN" sz="1200" kern="0" dirty="0">
                          <a:effectLst/>
                          <a:latin typeface="微软雅黑" panose="020B0503020204020204" pitchFamily="34" charset="-122"/>
                          <a:ea typeface="微软雅黑" panose="020B0503020204020204" pitchFamily="34" charset="-122"/>
                        </a:rPr>
                        <a:t>锁在内存占用的空间大小</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r>
              <a:tr h="359560">
                <a:tc>
                  <a:txBody>
                    <a:bodyPr/>
                    <a:lstStyle/>
                    <a:p>
                      <a:pPr algn="l" latinLnBrk="1">
                        <a:lnSpc>
                          <a:spcPts val="1650"/>
                        </a:lnSpc>
                        <a:spcAft>
                          <a:spcPts val="0"/>
                        </a:spcAft>
                      </a:pPr>
                      <a:r>
                        <a:rPr lang="en-US" sz="1200" kern="0">
                          <a:effectLst/>
                          <a:latin typeface="微软雅黑" panose="020B0503020204020204" pitchFamily="34" charset="-122"/>
                          <a:ea typeface="微软雅黑" panose="020B0503020204020204" pitchFamily="34" charset="-122"/>
                        </a:rPr>
                        <a:t>trx_rows_locked</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c>
                  <a:txBody>
                    <a:bodyPr/>
                    <a:lstStyle/>
                    <a:p>
                      <a:pPr algn="l" latinLnBrk="1">
                        <a:lnSpc>
                          <a:spcPts val="1650"/>
                        </a:lnSpc>
                        <a:spcAft>
                          <a:spcPts val="0"/>
                        </a:spcAft>
                      </a:pPr>
                      <a:r>
                        <a:rPr lang="zh-CN" sz="1200" kern="0" dirty="0">
                          <a:effectLst/>
                          <a:latin typeface="微软雅黑" panose="020B0503020204020204" pitchFamily="34" charset="-122"/>
                          <a:ea typeface="微软雅黑" panose="020B0503020204020204" pitchFamily="34" charset="-122"/>
                        </a:rPr>
                        <a:t>事务锁住的行数（不是准确数字）</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r>
              <a:tr h="359560">
                <a:tc>
                  <a:txBody>
                    <a:bodyPr/>
                    <a:lstStyle/>
                    <a:p>
                      <a:pPr algn="l" latinLnBrk="1">
                        <a:lnSpc>
                          <a:spcPts val="1650"/>
                        </a:lnSpc>
                        <a:spcAft>
                          <a:spcPts val="0"/>
                        </a:spcAft>
                      </a:pPr>
                      <a:r>
                        <a:rPr lang="en-US" sz="1200" kern="0">
                          <a:effectLst/>
                          <a:latin typeface="微软雅黑" panose="020B0503020204020204" pitchFamily="34" charset="-122"/>
                          <a:ea typeface="微软雅黑" panose="020B0503020204020204" pitchFamily="34" charset="-122"/>
                        </a:rPr>
                        <a:t>trx_rows_modified</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c>
                  <a:txBody>
                    <a:bodyPr/>
                    <a:lstStyle/>
                    <a:p>
                      <a:pPr algn="l" latinLnBrk="1">
                        <a:lnSpc>
                          <a:spcPts val="1650"/>
                        </a:lnSpc>
                        <a:spcAft>
                          <a:spcPts val="0"/>
                        </a:spcAft>
                      </a:pPr>
                      <a:r>
                        <a:rPr lang="zh-CN" sz="1200" kern="0" dirty="0">
                          <a:effectLst/>
                          <a:latin typeface="微软雅黑" panose="020B0503020204020204" pitchFamily="34" charset="-122"/>
                          <a:ea typeface="微软雅黑" panose="020B0503020204020204" pitchFamily="34" charset="-122"/>
                        </a:rPr>
                        <a:t>事务插入或者修改的行数</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r>
              <a:tr h="359560">
                <a:tc>
                  <a:txBody>
                    <a:bodyPr/>
                    <a:lstStyle/>
                    <a:p>
                      <a:pPr algn="l" latinLnBrk="1">
                        <a:lnSpc>
                          <a:spcPts val="1650"/>
                        </a:lnSpc>
                        <a:spcAft>
                          <a:spcPts val="0"/>
                        </a:spcAft>
                      </a:pPr>
                      <a:r>
                        <a:rPr lang="en-US" sz="1200" kern="0" smtClean="0">
                          <a:effectLst/>
                          <a:latin typeface="微软雅黑" panose="020B0503020204020204" pitchFamily="34" charset="-122"/>
                          <a:ea typeface="微软雅黑" panose="020B0503020204020204" pitchFamily="34" charset="-122"/>
                        </a:rPr>
                        <a:t>trx_concurrency_tickets</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c>
                  <a:txBody>
                    <a:bodyPr/>
                    <a:lstStyle/>
                    <a:p>
                      <a:pPr algn="l" latinLnBrk="1">
                        <a:lnSpc>
                          <a:spcPts val="1650"/>
                        </a:lnSpc>
                        <a:spcAft>
                          <a:spcPts val="0"/>
                        </a:spcAft>
                      </a:pPr>
                      <a:r>
                        <a:rPr lang="en-US" sz="1200" kern="0" dirty="0" smtClean="0">
                          <a:effectLst/>
                          <a:latin typeface="微软雅黑" panose="020B0503020204020204" pitchFamily="34" charset="-122"/>
                          <a:ea typeface="微软雅黑" panose="020B0503020204020204" pitchFamily="34" charset="-122"/>
                        </a:rPr>
                        <a:t>A value indicating how much work the current transaction can do before being swapped out, as specified by the </a:t>
                      </a:r>
                      <a:r>
                        <a:rPr lang="en-US" sz="1200" kern="0" dirty="0" err="1" smtClean="0">
                          <a:effectLst/>
                          <a:latin typeface="微软雅黑" panose="020B0503020204020204" pitchFamily="34" charset="-122"/>
                          <a:ea typeface="微软雅黑" panose="020B0503020204020204" pitchFamily="34" charset="-122"/>
                        </a:rPr>
                        <a:t>innodb_concurrency_ticketsoption</a:t>
                      </a:r>
                      <a:r>
                        <a:rPr lang="en-US" sz="1200" kern="0" dirty="0" smtClean="0">
                          <a:effectLst/>
                          <a:latin typeface="微软雅黑" panose="020B0503020204020204" pitchFamily="34" charset="-122"/>
                          <a:ea typeface="微软雅黑" panose="020B0503020204020204" pitchFamily="34" charset="-122"/>
                        </a:rPr>
                        <a:t>.</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r>
              <a:tr h="359560">
                <a:tc>
                  <a:txBody>
                    <a:bodyPr/>
                    <a:lstStyle/>
                    <a:p>
                      <a:pPr algn="l" latinLnBrk="1">
                        <a:lnSpc>
                          <a:spcPts val="1650"/>
                        </a:lnSpc>
                        <a:spcAft>
                          <a:spcPts val="0"/>
                        </a:spcAft>
                      </a:pPr>
                      <a:r>
                        <a:rPr lang="en-US" sz="1200" kern="0" smtClean="0">
                          <a:effectLst/>
                          <a:latin typeface="微软雅黑" panose="020B0503020204020204" pitchFamily="34" charset="-122"/>
                          <a:ea typeface="微软雅黑" panose="020B0503020204020204" pitchFamily="34" charset="-122"/>
                        </a:rPr>
                        <a:t>trx_isolation_level</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c>
                  <a:txBody>
                    <a:bodyPr/>
                    <a:lstStyle/>
                    <a:p>
                      <a:pPr algn="l" latinLnBrk="1">
                        <a:lnSpc>
                          <a:spcPts val="1650"/>
                        </a:lnSpc>
                        <a:spcAft>
                          <a:spcPts val="0"/>
                        </a:spcAft>
                      </a:pPr>
                      <a:r>
                        <a:rPr lang="zh-CN" sz="1200" kern="0" dirty="0" smtClean="0">
                          <a:effectLst/>
                          <a:latin typeface="微软雅黑" panose="020B0503020204020204" pitchFamily="34" charset="-122"/>
                          <a:ea typeface="微软雅黑" panose="020B0503020204020204" pitchFamily="34" charset="-122"/>
                        </a:rPr>
                        <a:t>隔离级别</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r>
              <a:tr h="359560">
                <a:tc>
                  <a:txBody>
                    <a:bodyPr/>
                    <a:lstStyle/>
                    <a:p>
                      <a:pPr algn="l" latinLnBrk="1">
                        <a:lnSpc>
                          <a:spcPts val="1650"/>
                        </a:lnSpc>
                        <a:spcAft>
                          <a:spcPts val="0"/>
                        </a:spcAft>
                      </a:pPr>
                      <a:r>
                        <a:rPr lang="en-US" sz="1200" kern="0" smtClean="0">
                          <a:effectLst/>
                          <a:latin typeface="微软雅黑" panose="020B0503020204020204" pitchFamily="34" charset="-122"/>
                          <a:ea typeface="微软雅黑" panose="020B0503020204020204" pitchFamily="34" charset="-122"/>
                        </a:rPr>
                        <a:t>trx_unique_checks</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c>
                  <a:txBody>
                    <a:bodyPr/>
                    <a:lstStyle/>
                    <a:p>
                      <a:pPr algn="l" latinLnBrk="1">
                        <a:lnSpc>
                          <a:spcPts val="1650"/>
                        </a:lnSpc>
                        <a:spcAft>
                          <a:spcPts val="0"/>
                        </a:spcAft>
                      </a:pPr>
                      <a:r>
                        <a:rPr lang="zh-CN" sz="1200" kern="0" dirty="0" smtClean="0">
                          <a:effectLst/>
                          <a:latin typeface="微软雅黑" panose="020B0503020204020204" pitchFamily="34" charset="-122"/>
                          <a:ea typeface="微软雅黑" panose="020B0503020204020204" pitchFamily="34" charset="-122"/>
                        </a:rPr>
                        <a:t>唯一键检测 是否开启</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r>
              <a:tr h="359560">
                <a:tc>
                  <a:txBody>
                    <a:bodyPr/>
                    <a:lstStyle/>
                    <a:p>
                      <a:pPr algn="l" latinLnBrk="1">
                        <a:lnSpc>
                          <a:spcPts val="1650"/>
                        </a:lnSpc>
                        <a:spcAft>
                          <a:spcPts val="0"/>
                        </a:spcAft>
                      </a:pPr>
                      <a:r>
                        <a:rPr lang="en-US" sz="1200" kern="0" smtClean="0">
                          <a:effectLst/>
                          <a:latin typeface="微软雅黑" panose="020B0503020204020204" pitchFamily="34" charset="-122"/>
                          <a:ea typeface="微软雅黑" panose="020B0503020204020204" pitchFamily="34" charset="-122"/>
                        </a:rPr>
                        <a:t>trx_foreign_key_checks</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c>
                  <a:txBody>
                    <a:bodyPr/>
                    <a:lstStyle/>
                    <a:p>
                      <a:pPr algn="l" latinLnBrk="1">
                        <a:lnSpc>
                          <a:spcPts val="1650"/>
                        </a:lnSpc>
                        <a:spcAft>
                          <a:spcPts val="0"/>
                        </a:spcAft>
                      </a:pPr>
                      <a:r>
                        <a:rPr lang="zh-CN" sz="1200" kern="0" dirty="0" smtClean="0">
                          <a:effectLst/>
                          <a:latin typeface="微软雅黑" panose="020B0503020204020204" pitchFamily="34" charset="-122"/>
                          <a:ea typeface="微软雅黑" panose="020B0503020204020204" pitchFamily="34" charset="-122"/>
                        </a:rPr>
                        <a:t>外键检测 是否开启</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r>
              <a:tr h="359560">
                <a:tc>
                  <a:txBody>
                    <a:bodyPr/>
                    <a:lstStyle/>
                    <a:p>
                      <a:pPr algn="l" latinLnBrk="1">
                        <a:lnSpc>
                          <a:spcPts val="1650"/>
                        </a:lnSpc>
                        <a:spcAft>
                          <a:spcPts val="0"/>
                        </a:spcAft>
                      </a:pPr>
                      <a:r>
                        <a:rPr lang="en-US" sz="1200" kern="0" smtClean="0">
                          <a:effectLst/>
                          <a:latin typeface="微软雅黑" panose="020B0503020204020204" pitchFamily="34" charset="-122"/>
                          <a:ea typeface="微软雅黑" panose="020B0503020204020204" pitchFamily="34" charset="-122"/>
                        </a:rPr>
                        <a:t>trx_last_foreign_key_error</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c>
                  <a:txBody>
                    <a:bodyPr/>
                    <a:lstStyle/>
                    <a:p>
                      <a:pPr algn="l" latinLnBrk="1">
                        <a:lnSpc>
                          <a:spcPts val="1650"/>
                        </a:lnSpc>
                        <a:spcAft>
                          <a:spcPts val="0"/>
                        </a:spcAft>
                      </a:pPr>
                      <a:r>
                        <a:rPr lang="en-US" sz="1200" kern="0" dirty="0" smtClean="0">
                          <a:effectLst/>
                          <a:latin typeface="微软雅黑" panose="020B0503020204020204" pitchFamily="34" charset="-122"/>
                          <a:ea typeface="微软雅黑" panose="020B0503020204020204" pitchFamily="34" charset="-122"/>
                        </a:rPr>
                        <a:t>Detailed error message for last FK error, or NULL.</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r>
              <a:tr h="359560">
                <a:tc>
                  <a:txBody>
                    <a:bodyPr/>
                    <a:lstStyle/>
                    <a:p>
                      <a:pPr algn="l" latinLnBrk="1">
                        <a:lnSpc>
                          <a:spcPts val="1650"/>
                        </a:lnSpc>
                        <a:spcAft>
                          <a:spcPts val="0"/>
                        </a:spcAft>
                      </a:pPr>
                      <a:r>
                        <a:rPr lang="en-US" sz="1200" kern="0" smtClean="0">
                          <a:effectLst/>
                          <a:latin typeface="微软雅黑" panose="020B0503020204020204" pitchFamily="34" charset="-122"/>
                          <a:ea typeface="微软雅黑" panose="020B0503020204020204" pitchFamily="34" charset="-122"/>
                        </a:rPr>
                        <a:t>trx_adaptive_hash_latched</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c>
                  <a:txBody>
                    <a:bodyPr/>
                    <a:lstStyle/>
                    <a:p>
                      <a:pPr algn="l" latinLnBrk="1">
                        <a:lnSpc>
                          <a:spcPts val="1650"/>
                        </a:lnSpc>
                        <a:spcAft>
                          <a:spcPts val="0"/>
                        </a:spcAft>
                      </a:pPr>
                      <a:r>
                        <a:rPr lang="en-US" sz="1200" kern="0" dirty="0" smtClean="0">
                          <a:effectLst/>
                          <a:latin typeface="微软雅黑" panose="020B0503020204020204" pitchFamily="34" charset="-122"/>
                          <a:ea typeface="微软雅黑" panose="020B0503020204020204" pitchFamily="34" charset="-122"/>
                        </a:rPr>
                        <a:t>Whether or not the adaptive hash index is locked by the current transaction. (Only a single transaction at a time can modify the adaptive hash index.)</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r>
              <a:tr h="586637">
                <a:tc>
                  <a:txBody>
                    <a:bodyPr/>
                    <a:lstStyle/>
                    <a:p>
                      <a:pPr algn="l" latinLnBrk="1">
                        <a:lnSpc>
                          <a:spcPts val="1650"/>
                        </a:lnSpc>
                        <a:spcAft>
                          <a:spcPts val="0"/>
                        </a:spcAft>
                      </a:pPr>
                      <a:r>
                        <a:rPr lang="en-US" sz="1200" kern="0" smtClean="0">
                          <a:effectLst/>
                          <a:latin typeface="微软雅黑" panose="020B0503020204020204" pitchFamily="34" charset="-122"/>
                          <a:ea typeface="微软雅黑" panose="020B0503020204020204" pitchFamily="34" charset="-122"/>
                        </a:rPr>
                        <a:t>trx_adaptive_hash_timeout</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c>
                  <a:txBody>
                    <a:bodyPr/>
                    <a:lstStyle/>
                    <a:p>
                      <a:pPr algn="l" latinLnBrk="1">
                        <a:lnSpc>
                          <a:spcPts val="1650"/>
                        </a:lnSpc>
                        <a:spcAft>
                          <a:spcPts val="0"/>
                        </a:spcAft>
                      </a:pPr>
                      <a:r>
                        <a:rPr lang="en-US" sz="1200" kern="0" dirty="0" smtClean="0">
                          <a:effectLst/>
                          <a:latin typeface="微软雅黑" panose="020B0503020204020204" pitchFamily="34" charset="-122"/>
                          <a:ea typeface="微软雅黑" panose="020B0503020204020204" pitchFamily="34" charset="-122"/>
                        </a:rPr>
                        <a:t>Whether to relinquish the search latch immediately for the adaptive hash index, or reserve it across calls from MySQL. When there is no AHI contention, this value remains zero and statements reserve the latch until they finish. During times of contention, it counts down to zero, and statements release the latch immediately after each row lookup.</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117" marR="33117" marT="33117" marB="33117"/>
                </a:tc>
              </a:tr>
            </a:tbl>
          </a:graphicData>
        </a:graphic>
      </p:graphicFrame>
    </p:spTree>
    <p:extLst>
      <p:ext uri="{BB962C8B-B14F-4D97-AF65-F5344CB8AC3E}">
        <p14:creationId xmlns:p14="http://schemas.microsoft.com/office/powerpoint/2010/main" val="338483417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61"/>
          <p:cNvSpPr>
            <a:spLocks noGrp="1"/>
          </p:cNvSpPr>
          <p:nvPr>
            <p:ph type="sldNum" sz="quarter" idx="2"/>
          </p:nvPr>
        </p:nvSpPr>
        <p:spPr>
          <a:xfrm>
            <a:off x="8012046" y="6427138"/>
            <a:ext cx="649886" cy="166200"/>
          </a:xfrm>
          <a:prstGeom prst="rect">
            <a:avLst/>
          </a:prstGeom>
          <a:extLst>
            <a:ext uri="{C572A759-6A51-4108-AA02-DFA0A04FC94B}">
              <ma14:wrappingTextBoxFlag xmlns:ma14="http://schemas.microsoft.com/office/mac/drawingml/2011/main" xmlns="" val="1"/>
            </a:ext>
          </a:extLst>
        </p:spPr>
        <p:txBody>
          <a:bodyPr>
            <a:normAutofit fontScale="32500" lnSpcReduction="20000"/>
          </a:bodyPr>
          <a:lstStyle>
            <a:lvl1pPr defTabSz="266048">
              <a:defRPr sz="1000">
                <a:latin typeface="微软雅黑"/>
                <a:ea typeface="微软雅黑"/>
                <a:cs typeface="微软雅黑"/>
                <a:sym typeface="微软雅黑"/>
              </a:defRPr>
            </a:lvl1pPr>
          </a:lstStyle>
          <a:p>
            <a:pPr lvl="0">
              <a:defRPr sz="1800">
                <a:solidFill>
                  <a:srgbClr val="000000"/>
                </a:solidFill>
              </a:defRPr>
            </a:pPr>
            <a:fld id="{86CB4B4D-7CA3-9044-876B-883B54F8677D}" type="slidenum">
              <a:rPr/>
              <a:t>14</a:t>
            </a:fld>
            <a:endParaRPr dirty="0"/>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57" y="-19932"/>
            <a:ext cx="1570922" cy="717164"/>
          </a:xfrm>
          <a:prstGeom prst="rect">
            <a:avLst/>
          </a:prstGeom>
        </p:spPr>
      </p:pic>
      <p:sp>
        <p:nvSpPr>
          <p:cNvPr id="17" name="流程图: 可选过程 16"/>
          <p:cNvSpPr/>
          <p:nvPr/>
        </p:nvSpPr>
        <p:spPr>
          <a:xfrm>
            <a:off x="1284339" y="262106"/>
            <a:ext cx="1847501" cy="358582"/>
          </a:xfrm>
          <a:prstGeom prst="flowChartAlternateProcess">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华文行楷" pitchFamily="2" charset="-122"/>
                <a:ea typeface="华文行楷" pitchFamily="2" charset="-122"/>
              </a:rPr>
              <a:t>加锁信息</a:t>
            </a:r>
            <a:endParaRPr lang="zh-CN" altLang="en-US" sz="2800" b="1" dirty="0">
              <a:solidFill>
                <a:srgbClr val="C00000"/>
              </a:solidFill>
              <a:latin typeface="华文行楷" pitchFamily="2" charset="-122"/>
              <a:ea typeface="华文行楷" pitchFamily="2" charset="-122"/>
            </a:endParaRPr>
          </a:p>
        </p:txBody>
      </p:sp>
      <p:sp>
        <p:nvSpPr>
          <p:cNvPr id="13" name="Shape 80"/>
          <p:cNvSpPr txBox="1">
            <a:spLocks/>
          </p:cNvSpPr>
          <p:nvPr/>
        </p:nvSpPr>
        <p:spPr>
          <a:xfrm>
            <a:off x="556096" y="3624437"/>
            <a:ext cx="8105836" cy="7504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fontScale="97500"/>
          </a:bodyPr>
          <a:lstStyle>
            <a:lvl1pPr defTabSz="914400">
              <a:defRPr sz="4000">
                <a:solidFill>
                  <a:srgbClr val="CB0E1A"/>
                </a:solidFill>
                <a:latin typeface="微软雅黑"/>
                <a:ea typeface="微软雅黑"/>
                <a:cs typeface="微软雅黑"/>
                <a:sym typeface="微软雅黑"/>
              </a:defRPr>
            </a:lvl1pPr>
          </a:lstStyle>
          <a:p>
            <a:pPr>
              <a:defRPr sz="1800">
                <a:solidFill>
                  <a:srgbClr val="000000"/>
                </a:solidFill>
              </a:defRPr>
            </a:pPr>
            <a:r>
              <a:rPr lang="zh-CN" altLang="en-US" sz="1800" kern="0" dirty="0" smtClean="0">
                <a:solidFill>
                  <a:srgbClr val="000000"/>
                </a:solidFill>
              </a:rPr>
              <a:t/>
            </a:r>
            <a:br>
              <a:rPr lang="zh-CN" altLang="en-US" sz="1800" kern="0" dirty="0" smtClean="0">
                <a:solidFill>
                  <a:srgbClr val="000000"/>
                </a:solidFill>
              </a:rPr>
            </a:br>
            <a:r>
              <a:rPr lang="zh-CN" altLang="en-US" sz="1800" kern="0" dirty="0" smtClean="0">
                <a:solidFill>
                  <a:srgbClr val="000000"/>
                </a:solidFill>
              </a:rPr>
              <a:t>      </a:t>
            </a:r>
            <a:endParaRPr lang="zh-CN" altLang="en-US" sz="1800" kern="0" dirty="0">
              <a:solidFill>
                <a:srgbClr val="000000"/>
              </a:solidFill>
            </a:endParaRPr>
          </a:p>
        </p:txBody>
      </p:sp>
      <p:sp>
        <p:nvSpPr>
          <p:cNvPr id="8" name="Shape 80"/>
          <p:cNvSpPr txBox="1">
            <a:spLocks/>
          </p:cNvSpPr>
          <p:nvPr/>
        </p:nvSpPr>
        <p:spPr>
          <a:xfrm>
            <a:off x="568631" y="1052312"/>
            <a:ext cx="8113896" cy="194464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defTabSz="914400">
              <a:defRPr sz="4000">
                <a:solidFill>
                  <a:srgbClr val="CB0E1A"/>
                </a:solidFill>
                <a:latin typeface="微软雅黑"/>
                <a:ea typeface="微软雅黑"/>
                <a:cs typeface="微软雅黑"/>
                <a:sym typeface="微软雅黑"/>
              </a:defRPr>
            </a:lvl1pPr>
          </a:lstStyle>
          <a:p>
            <a:pPr>
              <a:defRPr sz="1800">
                <a:solidFill>
                  <a:srgbClr val="000000"/>
                </a:solidFill>
              </a:defRPr>
            </a:pPr>
            <a:endParaRPr lang="zh-CN" altLang="en-US" sz="1400" kern="0" dirty="0">
              <a:solidFill>
                <a:srgbClr val="00000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3013885208"/>
              </p:ext>
            </p:extLst>
          </p:nvPr>
        </p:nvGraphicFramePr>
        <p:xfrm>
          <a:off x="323528" y="1158578"/>
          <a:ext cx="7816460" cy="5434759"/>
        </p:xfrm>
        <a:graphic>
          <a:graphicData uri="http://schemas.openxmlformats.org/drawingml/2006/table">
            <a:tbl>
              <a:tblPr firstRow="1" firstCol="1" bandRow="1">
                <a:tableStyleId>{5C22544A-7EE6-4342-B048-85BDC9FD1C3A}</a:tableStyleId>
              </a:tblPr>
              <a:tblGrid>
                <a:gridCol w="3908230"/>
                <a:gridCol w="3908230"/>
              </a:tblGrid>
              <a:tr h="391362">
                <a:tc>
                  <a:txBody>
                    <a:bodyPr/>
                    <a:lstStyle/>
                    <a:p>
                      <a:pPr algn="l" latinLnBrk="1">
                        <a:lnSpc>
                          <a:spcPts val="1650"/>
                        </a:lnSpc>
                        <a:spcAft>
                          <a:spcPts val="0"/>
                        </a:spcAft>
                      </a:pPr>
                      <a:r>
                        <a:rPr lang="en-US" sz="1000" kern="0" dirty="0">
                          <a:effectLst/>
                          <a:latin typeface="微软雅黑" panose="020B0503020204020204" pitchFamily="34" charset="-122"/>
                          <a:ea typeface="微软雅黑" panose="020B0503020204020204" pitchFamily="34" charset="-122"/>
                        </a:rPr>
                        <a:t>Column name</a:t>
                      </a:r>
                      <a:endParaRPr lang="zh-CN" sz="1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3394" marR="73394" marT="73394" marB="73394"/>
                </a:tc>
                <a:tc>
                  <a:txBody>
                    <a:bodyPr/>
                    <a:lstStyle/>
                    <a:p>
                      <a:pPr algn="l" latinLnBrk="1">
                        <a:lnSpc>
                          <a:spcPts val="1650"/>
                        </a:lnSpc>
                        <a:spcAft>
                          <a:spcPts val="0"/>
                        </a:spcAft>
                      </a:pPr>
                      <a:r>
                        <a:rPr lang="en-US" sz="1000" kern="0">
                          <a:effectLst/>
                          <a:latin typeface="微软雅黑" panose="020B0503020204020204" pitchFamily="34" charset="-122"/>
                          <a:ea typeface="微软雅黑" panose="020B0503020204020204" pitchFamily="34" charset="-122"/>
                        </a:rPr>
                        <a:t>Description</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3394" marR="73394" marT="73394" marB="73394"/>
                </a:tc>
              </a:tr>
              <a:tr h="391362">
                <a:tc>
                  <a:txBody>
                    <a:bodyPr/>
                    <a:lstStyle/>
                    <a:p>
                      <a:pPr algn="l" latinLnBrk="1">
                        <a:lnSpc>
                          <a:spcPts val="1650"/>
                        </a:lnSpc>
                        <a:spcAft>
                          <a:spcPts val="0"/>
                        </a:spcAft>
                      </a:pPr>
                      <a:r>
                        <a:rPr lang="en-US" sz="1200" kern="0" dirty="0" err="1">
                          <a:effectLst/>
                          <a:latin typeface="微软雅黑" panose="020B0503020204020204" pitchFamily="34" charset="-122"/>
                          <a:ea typeface="微软雅黑" panose="020B0503020204020204" pitchFamily="34" charset="-122"/>
                        </a:rPr>
                        <a:t>lock_id</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3394" marR="73394" marT="73394" marB="73394"/>
                </a:tc>
                <a:tc>
                  <a:txBody>
                    <a:bodyPr/>
                    <a:lstStyle/>
                    <a:p>
                      <a:pPr algn="l" latinLnBrk="1">
                        <a:lnSpc>
                          <a:spcPts val="1650"/>
                        </a:lnSpc>
                        <a:spcAft>
                          <a:spcPts val="0"/>
                        </a:spcAft>
                      </a:pPr>
                      <a:r>
                        <a:rPr lang="zh-CN" sz="1200" kern="0">
                          <a:effectLst/>
                          <a:latin typeface="微软雅黑" panose="020B0503020204020204" pitchFamily="34" charset="-122"/>
                          <a:ea typeface="微软雅黑" panose="020B0503020204020204" pitchFamily="34" charset="-122"/>
                        </a:rPr>
                        <a:t>锁</a:t>
                      </a:r>
                      <a:r>
                        <a:rPr lang="en-US" sz="1200" kern="0">
                          <a:effectLst/>
                          <a:latin typeface="微软雅黑" panose="020B0503020204020204" pitchFamily="34" charset="-122"/>
                          <a:ea typeface="微软雅黑" panose="020B0503020204020204" pitchFamily="34" charset="-122"/>
                        </a:rPr>
                        <a:t>ID</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3394" marR="73394" marT="73394" marB="73394"/>
                </a:tc>
              </a:tr>
              <a:tr h="391362">
                <a:tc>
                  <a:txBody>
                    <a:bodyPr/>
                    <a:lstStyle/>
                    <a:p>
                      <a:pPr algn="l" latinLnBrk="1">
                        <a:lnSpc>
                          <a:spcPts val="1650"/>
                        </a:lnSpc>
                        <a:spcAft>
                          <a:spcPts val="0"/>
                        </a:spcAft>
                      </a:pPr>
                      <a:r>
                        <a:rPr lang="en-US" sz="1200" kern="0" dirty="0" err="1">
                          <a:effectLst/>
                          <a:latin typeface="微软雅黑" panose="020B0503020204020204" pitchFamily="34" charset="-122"/>
                          <a:ea typeface="微软雅黑" panose="020B0503020204020204" pitchFamily="34" charset="-122"/>
                        </a:rPr>
                        <a:t>lock_trx_id</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3394" marR="73394" marT="73394" marB="73394"/>
                </a:tc>
                <a:tc>
                  <a:txBody>
                    <a:bodyPr/>
                    <a:lstStyle/>
                    <a:p>
                      <a:pPr algn="l" latinLnBrk="1">
                        <a:lnSpc>
                          <a:spcPts val="1650"/>
                        </a:lnSpc>
                        <a:spcAft>
                          <a:spcPts val="0"/>
                        </a:spcAft>
                      </a:pPr>
                      <a:r>
                        <a:rPr lang="zh-CN" sz="1200" kern="0" dirty="0">
                          <a:effectLst/>
                          <a:latin typeface="微软雅黑" panose="020B0503020204020204" pitchFamily="34" charset="-122"/>
                          <a:ea typeface="微软雅黑" panose="020B0503020204020204" pitchFamily="34" charset="-122"/>
                        </a:rPr>
                        <a:t>事务</a:t>
                      </a:r>
                      <a:r>
                        <a:rPr lang="en-US" sz="1200" kern="0" dirty="0">
                          <a:effectLst/>
                          <a:latin typeface="微软雅黑" panose="020B0503020204020204" pitchFamily="34" charset="-122"/>
                          <a:ea typeface="微软雅黑" panose="020B0503020204020204" pitchFamily="34" charset="-122"/>
                        </a:rPr>
                        <a:t>ID, </a:t>
                      </a:r>
                      <a:r>
                        <a:rPr lang="zh-CN" sz="1200" kern="0" dirty="0">
                          <a:effectLst/>
                          <a:latin typeface="微软雅黑" panose="020B0503020204020204" pitchFamily="34" charset="-122"/>
                          <a:ea typeface="微软雅黑" panose="020B0503020204020204" pitchFamily="34" charset="-122"/>
                        </a:rPr>
                        <a:t>可以连</a:t>
                      </a:r>
                      <a:r>
                        <a:rPr lang="en-US" sz="1200" kern="0" dirty="0">
                          <a:effectLst/>
                          <a:latin typeface="微软雅黑" panose="020B0503020204020204" pitchFamily="34" charset="-122"/>
                          <a:ea typeface="微软雅黑" panose="020B0503020204020204" pitchFamily="34" charset="-122"/>
                        </a:rPr>
                        <a:t>INNODB_TRX</a:t>
                      </a:r>
                      <a:r>
                        <a:rPr lang="zh-CN" sz="1200" kern="0" dirty="0">
                          <a:effectLst/>
                          <a:latin typeface="微软雅黑" panose="020B0503020204020204" pitchFamily="34" charset="-122"/>
                          <a:ea typeface="微软雅黑" panose="020B0503020204020204" pitchFamily="34" charset="-122"/>
                        </a:rPr>
                        <a:t>表查事务详情</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3394" marR="73394" marT="73394" marB="73394"/>
                </a:tc>
              </a:tr>
              <a:tr h="620781">
                <a:tc>
                  <a:txBody>
                    <a:bodyPr/>
                    <a:lstStyle/>
                    <a:p>
                      <a:pPr algn="l" latinLnBrk="1">
                        <a:lnSpc>
                          <a:spcPts val="1650"/>
                        </a:lnSpc>
                        <a:spcAft>
                          <a:spcPts val="0"/>
                        </a:spcAft>
                      </a:pPr>
                      <a:r>
                        <a:rPr lang="en-US" sz="1200" kern="0">
                          <a:effectLst/>
                          <a:latin typeface="微软雅黑" panose="020B0503020204020204" pitchFamily="34" charset="-122"/>
                          <a:ea typeface="微软雅黑" panose="020B0503020204020204" pitchFamily="34" charset="-122"/>
                        </a:rPr>
                        <a:t>lock_mode</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3394" marR="73394" marT="73394" marB="73394"/>
                </a:tc>
                <a:tc>
                  <a:txBody>
                    <a:bodyPr/>
                    <a:lstStyle/>
                    <a:p>
                      <a:pPr algn="l" latinLnBrk="1">
                        <a:lnSpc>
                          <a:spcPts val="1650"/>
                        </a:lnSpc>
                        <a:spcAft>
                          <a:spcPts val="0"/>
                        </a:spcAft>
                      </a:pPr>
                      <a:r>
                        <a:rPr lang="zh-CN" sz="1200" kern="0" dirty="0">
                          <a:effectLst/>
                          <a:latin typeface="微软雅黑" panose="020B0503020204020204" pitchFamily="34" charset="-122"/>
                          <a:ea typeface="微软雅黑" panose="020B0503020204020204" pitchFamily="34" charset="-122"/>
                        </a:rPr>
                        <a:t>锁的模式：</a:t>
                      </a:r>
                      <a:r>
                        <a:rPr lang="en-US" sz="1200" kern="0" dirty="0">
                          <a:effectLst/>
                          <a:latin typeface="微软雅黑" panose="020B0503020204020204" pitchFamily="34" charset="-122"/>
                          <a:ea typeface="微软雅黑" panose="020B0503020204020204" pitchFamily="34" charset="-122"/>
                        </a:rPr>
                        <a:t> S, X, IS, IX, S_GAP, X_GAP, IS_GAP, IX_GAP, or AUTO_INC</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3394" marR="73394" marT="73394" marB="73394"/>
                </a:tc>
              </a:tr>
              <a:tr h="391362">
                <a:tc>
                  <a:txBody>
                    <a:bodyPr/>
                    <a:lstStyle/>
                    <a:p>
                      <a:pPr algn="l" latinLnBrk="1">
                        <a:lnSpc>
                          <a:spcPts val="1650"/>
                        </a:lnSpc>
                        <a:spcAft>
                          <a:spcPts val="0"/>
                        </a:spcAft>
                      </a:pPr>
                      <a:r>
                        <a:rPr lang="en-US" sz="1200" kern="0">
                          <a:effectLst/>
                          <a:latin typeface="微软雅黑" panose="020B0503020204020204" pitchFamily="34" charset="-122"/>
                          <a:ea typeface="微软雅黑" panose="020B0503020204020204" pitchFamily="34" charset="-122"/>
                        </a:rPr>
                        <a:t>lock_type</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3394" marR="73394" marT="73394" marB="73394"/>
                </a:tc>
                <a:tc>
                  <a:txBody>
                    <a:bodyPr/>
                    <a:lstStyle/>
                    <a:p>
                      <a:pPr algn="l" latinLnBrk="1">
                        <a:lnSpc>
                          <a:spcPts val="1650"/>
                        </a:lnSpc>
                        <a:spcAft>
                          <a:spcPts val="0"/>
                        </a:spcAft>
                      </a:pPr>
                      <a:r>
                        <a:rPr lang="zh-CN" sz="1200" kern="0" dirty="0">
                          <a:effectLst/>
                          <a:latin typeface="微软雅黑" panose="020B0503020204020204" pitchFamily="34" charset="-122"/>
                          <a:ea typeface="微软雅黑" panose="020B0503020204020204" pitchFamily="34" charset="-122"/>
                        </a:rPr>
                        <a:t>锁的类型，行级锁 或者表级锁</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3394" marR="73394" marT="73394" marB="73394"/>
                </a:tc>
              </a:tr>
              <a:tr h="391362">
                <a:tc>
                  <a:txBody>
                    <a:bodyPr/>
                    <a:lstStyle/>
                    <a:p>
                      <a:pPr algn="l" latinLnBrk="1">
                        <a:lnSpc>
                          <a:spcPts val="1650"/>
                        </a:lnSpc>
                        <a:spcAft>
                          <a:spcPts val="0"/>
                        </a:spcAft>
                      </a:pPr>
                      <a:r>
                        <a:rPr lang="en-US" sz="1200" kern="0">
                          <a:effectLst/>
                          <a:latin typeface="微软雅黑" panose="020B0503020204020204" pitchFamily="34" charset="-122"/>
                          <a:ea typeface="微软雅黑" panose="020B0503020204020204" pitchFamily="34" charset="-122"/>
                        </a:rPr>
                        <a:t>lock_table</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3394" marR="73394" marT="73394" marB="73394"/>
                </a:tc>
                <a:tc>
                  <a:txBody>
                    <a:bodyPr/>
                    <a:lstStyle/>
                    <a:p>
                      <a:pPr algn="l" latinLnBrk="1">
                        <a:lnSpc>
                          <a:spcPts val="1650"/>
                        </a:lnSpc>
                        <a:spcAft>
                          <a:spcPts val="0"/>
                        </a:spcAft>
                      </a:pPr>
                      <a:r>
                        <a:rPr lang="zh-CN" sz="1200" kern="0" dirty="0">
                          <a:effectLst/>
                          <a:latin typeface="微软雅黑" panose="020B0503020204020204" pitchFamily="34" charset="-122"/>
                          <a:ea typeface="微软雅黑" panose="020B0503020204020204" pitchFamily="34" charset="-122"/>
                        </a:rPr>
                        <a:t>加锁的表</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3394" marR="73394" marT="73394" marB="73394"/>
                </a:tc>
              </a:tr>
              <a:tr h="620781">
                <a:tc>
                  <a:txBody>
                    <a:bodyPr/>
                    <a:lstStyle/>
                    <a:p>
                      <a:pPr algn="l" latinLnBrk="1">
                        <a:lnSpc>
                          <a:spcPts val="1650"/>
                        </a:lnSpc>
                        <a:spcAft>
                          <a:spcPts val="0"/>
                        </a:spcAft>
                      </a:pPr>
                      <a:r>
                        <a:rPr lang="en-US" sz="1200" kern="0">
                          <a:effectLst/>
                          <a:latin typeface="微软雅黑" panose="020B0503020204020204" pitchFamily="34" charset="-122"/>
                          <a:ea typeface="微软雅黑" panose="020B0503020204020204" pitchFamily="34" charset="-122"/>
                        </a:rPr>
                        <a:t>lock_index</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3394" marR="73394" marT="73394" marB="73394"/>
                </a:tc>
                <a:tc>
                  <a:txBody>
                    <a:bodyPr/>
                    <a:lstStyle/>
                    <a:p>
                      <a:pPr algn="l" latinLnBrk="1">
                        <a:lnSpc>
                          <a:spcPts val="1650"/>
                        </a:lnSpc>
                        <a:spcAft>
                          <a:spcPts val="0"/>
                        </a:spcAft>
                      </a:pPr>
                      <a:r>
                        <a:rPr lang="zh-CN" sz="1200" kern="0" dirty="0">
                          <a:effectLst/>
                          <a:latin typeface="微软雅黑" panose="020B0503020204020204" pitchFamily="34" charset="-122"/>
                          <a:ea typeface="微软雅黑" panose="020B0503020204020204" pitchFamily="34" charset="-122"/>
                        </a:rPr>
                        <a:t>如果是</a:t>
                      </a:r>
                      <a:r>
                        <a:rPr lang="en-US" sz="1200" kern="0" dirty="0" err="1">
                          <a:effectLst/>
                          <a:latin typeface="微软雅黑" panose="020B0503020204020204" pitchFamily="34" charset="-122"/>
                          <a:ea typeface="微软雅黑" panose="020B0503020204020204" pitchFamily="34" charset="-122"/>
                        </a:rPr>
                        <a:t>lock_type</a:t>
                      </a:r>
                      <a:r>
                        <a:rPr lang="en-US" sz="1200" kern="0" dirty="0">
                          <a:effectLst/>
                          <a:latin typeface="微软雅黑" panose="020B0503020204020204" pitchFamily="34" charset="-122"/>
                          <a:ea typeface="微软雅黑" panose="020B0503020204020204" pitchFamily="34" charset="-122"/>
                        </a:rPr>
                        <a:t>='RECORD' </a:t>
                      </a:r>
                      <a:r>
                        <a:rPr lang="zh-CN" sz="1200" kern="0" dirty="0">
                          <a:effectLst/>
                          <a:latin typeface="微软雅黑" panose="020B0503020204020204" pitchFamily="34" charset="-122"/>
                          <a:ea typeface="微软雅黑" panose="020B0503020204020204" pitchFamily="34" charset="-122"/>
                        </a:rPr>
                        <a:t>行级锁</a:t>
                      </a:r>
                      <a:r>
                        <a:rPr lang="en-US" sz="1200" kern="0" dirty="0">
                          <a:effectLst/>
                          <a:latin typeface="微软雅黑" panose="020B0503020204020204" pitchFamily="34" charset="-122"/>
                          <a:ea typeface="微软雅黑" panose="020B0503020204020204" pitchFamily="34" charset="-122"/>
                        </a:rPr>
                        <a:t> ,</a:t>
                      </a:r>
                      <a:r>
                        <a:rPr lang="zh-CN" sz="1200" kern="0" dirty="0">
                          <a:effectLst/>
                          <a:latin typeface="微软雅黑" panose="020B0503020204020204" pitchFamily="34" charset="-122"/>
                          <a:ea typeface="微软雅黑" panose="020B0503020204020204" pitchFamily="34" charset="-122"/>
                        </a:rPr>
                        <a:t>为锁住的索引，如果是表锁为</a:t>
                      </a:r>
                      <a:r>
                        <a:rPr lang="en-US" sz="1200" kern="0" dirty="0">
                          <a:effectLst/>
                          <a:latin typeface="微软雅黑" panose="020B0503020204020204" pitchFamily="34" charset="-122"/>
                          <a:ea typeface="微软雅黑" panose="020B0503020204020204" pitchFamily="34" charset="-122"/>
                        </a:rPr>
                        <a:t>null</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3394" marR="73394" marT="73394" marB="73394"/>
                </a:tc>
              </a:tr>
              <a:tr h="620781">
                <a:tc>
                  <a:txBody>
                    <a:bodyPr/>
                    <a:lstStyle/>
                    <a:p>
                      <a:pPr algn="l" latinLnBrk="1">
                        <a:lnSpc>
                          <a:spcPts val="1650"/>
                        </a:lnSpc>
                        <a:spcAft>
                          <a:spcPts val="0"/>
                        </a:spcAft>
                      </a:pPr>
                      <a:r>
                        <a:rPr lang="en-US" sz="1200" kern="0">
                          <a:effectLst/>
                          <a:latin typeface="微软雅黑" panose="020B0503020204020204" pitchFamily="34" charset="-122"/>
                          <a:ea typeface="微软雅黑" panose="020B0503020204020204" pitchFamily="34" charset="-122"/>
                        </a:rPr>
                        <a:t>lock_space</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3394" marR="73394" marT="73394" marB="73394"/>
                </a:tc>
                <a:tc>
                  <a:txBody>
                    <a:bodyPr/>
                    <a:lstStyle/>
                    <a:p>
                      <a:pPr algn="l" latinLnBrk="1">
                        <a:lnSpc>
                          <a:spcPts val="1650"/>
                        </a:lnSpc>
                        <a:spcAft>
                          <a:spcPts val="0"/>
                        </a:spcAft>
                      </a:pPr>
                      <a:r>
                        <a:rPr lang="zh-CN" sz="1200" kern="0" dirty="0">
                          <a:effectLst/>
                          <a:latin typeface="微软雅黑" panose="020B0503020204020204" pitchFamily="34" charset="-122"/>
                          <a:ea typeface="微软雅黑" panose="020B0503020204020204" pitchFamily="34" charset="-122"/>
                        </a:rPr>
                        <a:t>如果是</a:t>
                      </a:r>
                      <a:r>
                        <a:rPr lang="en-US" sz="1200" kern="0" dirty="0" err="1">
                          <a:effectLst/>
                          <a:latin typeface="微软雅黑" panose="020B0503020204020204" pitchFamily="34" charset="-122"/>
                          <a:ea typeface="微软雅黑" panose="020B0503020204020204" pitchFamily="34" charset="-122"/>
                        </a:rPr>
                        <a:t>lock_type</a:t>
                      </a:r>
                      <a:r>
                        <a:rPr lang="en-US" sz="1200" kern="0" dirty="0">
                          <a:effectLst/>
                          <a:latin typeface="微软雅黑" panose="020B0503020204020204" pitchFamily="34" charset="-122"/>
                          <a:ea typeface="微软雅黑" panose="020B0503020204020204" pitchFamily="34" charset="-122"/>
                        </a:rPr>
                        <a:t>='RECORD' </a:t>
                      </a:r>
                      <a:r>
                        <a:rPr lang="zh-CN" sz="1200" kern="0" dirty="0">
                          <a:effectLst/>
                          <a:latin typeface="微软雅黑" panose="020B0503020204020204" pitchFamily="34" charset="-122"/>
                          <a:ea typeface="微软雅黑" panose="020B0503020204020204" pitchFamily="34" charset="-122"/>
                        </a:rPr>
                        <a:t>行级锁</a:t>
                      </a:r>
                      <a:r>
                        <a:rPr lang="en-US" sz="1200" kern="0" dirty="0">
                          <a:effectLst/>
                          <a:latin typeface="微软雅黑" panose="020B0503020204020204" pitchFamily="34" charset="-122"/>
                          <a:ea typeface="微软雅黑" panose="020B0503020204020204" pitchFamily="34" charset="-122"/>
                        </a:rPr>
                        <a:t> ,</a:t>
                      </a:r>
                      <a:r>
                        <a:rPr lang="zh-CN" sz="1200" kern="0" dirty="0">
                          <a:effectLst/>
                          <a:latin typeface="微软雅黑" panose="020B0503020204020204" pitchFamily="34" charset="-122"/>
                          <a:ea typeface="微软雅黑" panose="020B0503020204020204" pitchFamily="34" charset="-122"/>
                        </a:rPr>
                        <a:t>为锁住对象的</a:t>
                      </a:r>
                      <a:r>
                        <a:rPr lang="en-US" sz="1200" kern="0" dirty="0">
                          <a:effectLst/>
                          <a:latin typeface="微软雅黑" panose="020B0503020204020204" pitchFamily="34" charset="-122"/>
                          <a:ea typeface="微软雅黑" panose="020B0503020204020204" pitchFamily="34" charset="-122"/>
                        </a:rPr>
                        <a:t>Tablespace ID</a:t>
                      </a:r>
                      <a:r>
                        <a:rPr lang="zh-CN" sz="1200" kern="0" dirty="0">
                          <a:effectLst/>
                          <a:latin typeface="微软雅黑" panose="020B0503020204020204" pitchFamily="34" charset="-122"/>
                          <a:ea typeface="微软雅黑" panose="020B0503020204020204" pitchFamily="34" charset="-122"/>
                        </a:rPr>
                        <a:t>，如果是表锁为</a:t>
                      </a:r>
                      <a:r>
                        <a:rPr lang="en-US" sz="1200" kern="0" dirty="0">
                          <a:effectLst/>
                          <a:latin typeface="微软雅黑" panose="020B0503020204020204" pitchFamily="34" charset="-122"/>
                          <a:ea typeface="微软雅黑" panose="020B0503020204020204" pitchFamily="34" charset="-122"/>
                        </a:rPr>
                        <a:t>null</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3394" marR="73394" marT="73394" marB="73394"/>
                </a:tc>
              </a:tr>
              <a:tr h="612122">
                <a:tc>
                  <a:txBody>
                    <a:bodyPr/>
                    <a:lstStyle/>
                    <a:p>
                      <a:pPr algn="l" latinLnBrk="1">
                        <a:lnSpc>
                          <a:spcPts val="1650"/>
                        </a:lnSpc>
                        <a:spcAft>
                          <a:spcPts val="0"/>
                        </a:spcAft>
                      </a:pPr>
                      <a:r>
                        <a:rPr lang="en-US" sz="1200" kern="0">
                          <a:effectLst/>
                          <a:latin typeface="微软雅黑" panose="020B0503020204020204" pitchFamily="34" charset="-122"/>
                          <a:ea typeface="微软雅黑" panose="020B0503020204020204" pitchFamily="34" charset="-122"/>
                        </a:rPr>
                        <a:t>lock_page</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3394" marR="73394" marT="73394" marB="73394"/>
                </a:tc>
                <a:tc>
                  <a:txBody>
                    <a:bodyPr/>
                    <a:lstStyle/>
                    <a:p>
                      <a:pPr algn="l" latinLnBrk="1">
                        <a:lnSpc>
                          <a:spcPts val="1650"/>
                        </a:lnSpc>
                        <a:spcAft>
                          <a:spcPts val="0"/>
                        </a:spcAft>
                      </a:pPr>
                      <a:r>
                        <a:rPr lang="zh-CN" sz="1200" kern="0" dirty="0">
                          <a:effectLst/>
                          <a:latin typeface="微软雅黑" panose="020B0503020204020204" pitchFamily="34" charset="-122"/>
                          <a:ea typeface="微软雅黑" panose="020B0503020204020204" pitchFamily="34" charset="-122"/>
                        </a:rPr>
                        <a:t>如果是</a:t>
                      </a:r>
                      <a:r>
                        <a:rPr lang="en-US" sz="1200" kern="0" dirty="0" err="1">
                          <a:effectLst/>
                          <a:latin typeface="微软雅黑" panose="020B0503020204020204" pitchFamily="34" charset="-122"/>
                          <a:ea typeface="微软雅黑" panose="020B0503020204020204" pitchFamily="34" charset="-122"/>
                        </a:rPr>
                        <a:t>lock_type</a:t>
                      </a:r>
                      <a:r>
                        <a:rPr lang="en-US" sz="1200" kern="0" dirty="0">
                          <a:effectLst/>
                          <a:latin typeface="微软雅黑" panose="020B0503020204020204" pitchFamily="34" charset="-122"/>
                          <a:ea typeface="微软雅黑" panose="020B0503020204020204" pitchFamily="34" charset="-122"/>
                        </a:rPr>
                        <a:t>='RECORD' </a:t>
                      </a:r>
                      <a:r>
                        <a:rPr lang="zh-CN" sz="1200" kern="0" dirty="0">
                          <a:effectLst/>
                          <a:latin typeface="微软雅黑" panose="020B0503020204020204" pitchFamily="34" charset="-122"/>
                          <a:ea typeface="微软雅黑" panose="020B0503020204020204" pitchFamily="34" charset="-122"/>
                        </a:rPr>
                        <a:t>行级锁</a:t>
                      </a:r>
                      <a:r>
                        <a:rPr lang="en-US" sz="1200" kern="0" dirty="0">
                          <a:effectLst/>
                          <a:latin typeface="微软雅黑" panose="020B0503020204020204" pitchFamily="34" charset="-122"/>
                          <a:ea typeface="微软雅黑" panose="020B0503020204020204" pitchFamily="34" charset="-122"/>
                        </a:rPr>
                        <a:t> ,</a:t>
                      </a:r>
                      <a:r>
                        <a:rPr lang="zh-CN" sz="1200" kern="0" dirty="0">
                          <a:effectLst/>
                          <a:latin typeface="微软雅黑" panose="020B0503020204020204" pitchFamily="34" charset="-122"/>
                          <a:ea typeface="微软雅黑" panose="020B0503020204020204" pitchFamily="34" charset="-122"/>
                        </a:rPr>
                        <a:t>为锁住页号，如果是表锁为</a:t>
                      </a:r>
                      <a:r>
                        <a:rPr lang="en-US" sz="1200" kern="0" dirty="0">
                          <a:effectLst/>
                          <a:latin typeface="微软雅黑" panose="020B0503020204020204" pitchFamily="34" charset="-122"/>
                          <a:ea typeface="微软雅黑" panose="020B0503020204020204" pitchFamily="34" charset="-122"/>
                        </a:rPr>
                        <a:t>null</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3394" marR="73394" marT="73394" marB="73394"/>
                </a:tc>
              </a:tr>
              <a:tr h="612122">
                <a:tc>
                  <a:txBody>
                    <a:bodyPr/>
                    <a:lstStyle/>
                    <a:p>
                      <a:pPr algn="l" latinLnBrk="1">
                        <a:lnSpc>
                          <a:spcPts val="1650"/>
                        </a:lnSpc>
                        <a:spcAft>
                          <a:spcPts val="0"/>
                        </a:spcAft>
                      </a:pPr>
                      <a:r>
                        <a:rPr lang="en-US" sz="1200" kern="0">
                          <a:effectLst/>
                          <a:latin typeface="微软雅黑" panose="020B0503020204020204" pitchFamily="34" charset="-122"/>
                          <a:ea typeface="微软雅黑" panose="020B0503020204020204" pitchFamily="34" charset="-122"/>
                        </a:rPr>
                        <a:t>lock_rec</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3394" marR="73394" marT="73394" marB="73394"/>
                </a:tc>
                <a:tc>
                  <a:txBody>
                    <a:bodyPr/>
                    <a:lstStyle/>
                    <a:p>
                      <a:pPr algn="l" latinLnBrk="1">
                        <a:lnSpc>
                          <a:spcPts val="1650"/>
                        </a:lnSpc>
                        <a:spcAft>
                          <a:spcPts val="0"/>
                        </a:spcAft>
                      </a:pPr>
                      <a:r>
                        <a:rPr lang="zh-CN" sz="1200" kern="0" dirty="0">
                          <a:effectLst/>
                          <a:latin typeface="微软雅黑" panose="020B0503020204020204" pitchFamily="34" charset="-122"/>
                          <a:ea typeface="微软雅黑" panose="020B0503020204020204" pitchFamily="34" charset="-122"/>
                        </a:rPr>
                        <a:t>如果是</a:t>
                      </a:r>
                      <a:r>
                        <a:rPr lang="en-US" sz="1200" kern="0" dirty="0" err="1">
                          <a:effectLst/>
                          <a:latin typeface="微软雅黑" panose="020B0503020204020204" pitchFamily="34" charset="-122"/>
                          <a:ea typeface="微软雅黑" panose="020B0503020204020204" pitchFamily="34" charset="-122"/>
                        </a:rPr>
                        <a:t>lock_type</a:t>
                      </a:r>
                      <a:r>
                        <a:rPr lang="en-US" sz="1200" kern="0" dirty="0">
                          <a:effectLst/>
                          <a:latin typeface="微软雅黑" panose="020B0503020204020204" pitchFamily="34" charset="-122"/>
                          <a:ea typeface="微软雅黑" panose="020B0503020204020204" pitchFamily="34" charset="-122"/>
                        </a:rPr>
                        <a:t>='RECORD' </a:t>
                      </a:r>
                      <a:r>
                        <a:rPr lang="zh-CN" sz="1200" kern="0" dirty="0">
                          <a:effectLst/>
                          <a:latin typeface="微软雅黑" panose="020B0503020204020204" pitchFamily="34" charset="-122"/>
                          <a:ea typeface="微软雅黑" panose="020B0503020204020204" pitchFamily="34" charset="-122"/>
                        </a:rPr>
                        <a:t>行级锁</a:t>
                      </a:r>
                      <a:r>
                        <a:rPr lang="en-US" sz="1200" kern="0" dirty="0">
                          <a:effectLst/>
                          <a:latin typeface="微软雅黑" panose="020B0503020204020204" pitchFamily="34" charset="-122"/>
                          <a:ea typeface="微软雅黑" panose="020B0503020204020204" pitchFamily="34" charset="-122"/>
                        </a:rPr>
                        <a:t> ,</a:t>
                      </a:r>
                      <a:r>
                        <a:rPr lang="zh-CN" sz="1200" kern="0" dirty="0">
                          <a:effectLst/>
                          <a:latin typeface="微软雅黑" panose="020B0503020204020204" pitchFamily="34" charset="-122"/>
                          <a:ea typeface="微软雅黑" panose="020B0503020204020204" pitchFamily="34" charset="-122"/>
                        </a:rPr>
                        <a:t>为锁住页号，如果是表锁为</a:t>
                      </a:r>
                      <a:r>
                        <a:rPr lang="en-US" sz="1200" kern="0" dirty="0">
                          <a:effectLst/>
                          <a:latin typeface="微软雅黑" panose="020B0503020204020204" pitchFamily="34" charset="-122"/>
                          <a:ea typeface="微软雅黑" panose="020B0503020204020204" pitchFamily="34" charset="-122"/>
                        </a:rPr>
                        <a:t>null</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3394" marR="73394" marT="73394" marB="73394"/>
                </a:tc>
              </a:tr>
              <a:tr h="391362">
                <a:tc>
                  <a:txBody>
                    <a:bodyPr/>
                    <a:lstStyle/>
                    <a:p>
                      <a:pPr algn="l" latinLnBrk="1">
                        <a:lnSpc>
                          <a:spcPts val="1650"/>
                        </a:lnSpc>
                        <a:spcAft>
                          <a:spcPts val="0"/>
                        </a:spcAft>
                      </a:pPr>
                      <a:r>
                        <a:rPr lang="en-US" sz="1200" kern="0">
                          <a:effectLst/>
                          <a:latin typeface="微软雅黑" panose="020B0503020204020204" pitchFamily="34" charset="-122"/>
                          <a:ea typeface="微软雅黑" panose="020B0503020204020204" pitchFamily="34" charset="-122"/>
                        </a:rPr>
                        <a:t>lock_data</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3394" marR="73394" marT="73394" marB="73394"/>
                </a:tc>
                <a:tc>
                  <a:txBody>
                    <a:bodyPr/>
                    <a:lstStyle/>
                    <a:p>
                      <a:pPr algn="l" latinLnBrk="1">
                        <a:lnSpc>
                          <a:spcPts val="1650"/>
                        </a:lnSpc>
                        <a:spcAft>
                          <a:spcPts val="0"/>
                        </a:spcAft>
                      </a:pPr>
                      <a:r>
                        <a:rPr lang="zh-CN" sz="1200" kern="0" dirty="0">
                          <a:effectLst/>
                          <a:latin typeface="微软雅黑" panose="020B0503020204020204" pitchFamily="34" charset="-122"/>
                          <a:ea typeface="微软雅黑" panose="020B0503020204020204" pitchFamily="34" charset="-122"/>
                        </a:rPr>
                        <a:t>事务锁住的主键值，若是表锁，则该值为</a:t>
                      </a:r>
                      <a:r>
                        <a:rPr lang="en-US" sz="1200" kern="0" dirty="0">
                          <a:effectLst/>
                          <a:latin typeface="微软雅黑" panose="020B0503020204020204" pitchFamily="34" charset="-122"/>
                          <a:ea typeface="微软雅黑" panose="020B0503020204020204" pitchFamily="34" charset="-122"/>
                        </a:rPr>
                        <a:t>null</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3394" marR="73394" marT="73394" marB="73394"/>
                </a:tc>
              </a:tr>
            </a:tbl>
          </a:graphicData>
        </a:graphic>
      </p:graphicFrame>
    </p:spTree>
    <p:extLst>
      <p:ext uri="{BB962C8B-B14F-4D97-AF65-F5344CB8AC3E}">
        <p14:creationId xmlns:p14="http://schemas.microsoft.com/office/powerpoint/2010/main" val="3487585294"/>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61"/>
          <p:cNvSpPr>
            <a:spLocks noGrp="1"/>
          </p:cNvSpPr>
          <p:nvPr>
            <p:ph type="sldNum" sz="quarter" idx="2"/>
          </p:nvPr>
        </p:nvSpPr>
        <p:spPr>
          <a:xfrm>
            <a:off x="8012046" y="6427138"/>
            <a:ext cx="649886" cy="166200"/>
          </a:xfrm>
          <a:prstGeom prst="rect">
            <a:avLst/>
          </a:prstGeom>
          <a:extLst>
            <a:ext uri="{C572A759-6A51-4108-AA02-DFA0A04FC94B}">
              <ma14:wrappingTextBoxFlag xmlns:ma14="http://schemas.microsoft.com/office/mac/drawingml/2011/main" xmlns="" val="1"/>
            </a:ext>
          </a:extLst>
        </p:spPr>
        <p:txBody>
          <a:bodyPr>
            <a:normAutofit fontScale="32500" lnSpcReduction="20000"/>
          </a:bodyPr>
          <a:lstStyle>
            <a:lvl1pPr defTabSz="266048">
              <a:defRPr sz="1000">
                <a:latin typeface="微软雅黑"/>
                <a:ea typeface="微软雅黑"/>
                <a:cs typeface="微软雅黑"/>
                <a:sym typeface="微软雅黑"/>
              </a:defRPr>
            </a:lvl1pPr>
          </a:lstStyle>
          <a:p>
            <a:pPr lvl="0">
              <a:defRPr sz="1800">
                <a:solidFill>
                  <a:srgbClr val="000000"/>
                </a:solidFill>
              </a:defRPr>
            </a:pPr>
            <a:fld id="{86CB4B4D-7CA3-9044-876B-883B54F8677D}" type="slidenum">
              <a:rPr/>
              <a:t>15</a:t>
            </a:fld>
            <a:endParaRPr dirty="0"/>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57" y="-19932"/>
            <a:ext cx="1570922" cy="717164"/>
          </a:xfrm>
          <a:prstGeom prst="rect">
            <a:avLst/>
          </a:prstGeom>
        </p:spPr>
      </p:pic>
      <p:sp>
        <p:nvSpPr>
          <p:cNvPr id="17" name="流程图: 可选过程 16"/>
          <p:cNvSpPr/>
          <p:nvPr/>
        </p:nvSpPr>
        <p:spPr>
          <a:xfrm>
            <a:off x="1284339" y="262106"/>
            <a:ext cx="1415453" cy="358582"/>
          </a:xfrm>
          <a:prstGeom prst="flowChartAlternateProcess">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华文行楷" pitchFamily="2" charset="-122"/>
                <a:ea typeface="华文行楷" pitchFamily="2" charset="-122"/>
              </a:rPr>
              <a:t>锁等待</a:t>
            </a:r>
            <a:endParaRPr lang="zh-CN" altLang="en-US" sz="2800" b="1" dirty="0">
              <a:solidFill>
                <a:srgbClr val="C00000"/>
              </a:solidFill>
              <a:latin typeface="华文行楷" pitchFamily="2" charset="-122"/>
              <a:ea typeface="华文行楷" pitchFamily="2" charset="-122"/>
            </a:endParaRPr>
          </a:p>
        </p:txBody>
      </p:sp>
      <p:sp>
        <p:nvSpPr>
          <p:cNvPr id="13" name="Shape 80"/>
          <p:cNvSpPr txBox="1">
            <a:spLocks/>
          </p:cNvSpPr>
          <p:nvPr/>
        </p:nvSpPr>
        <p:spPr>
          <a:xfrm>
            <a:off x="556096" y="3624437"/>
            <a:ext cx="8105836" cy="7504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fontScale="97500"/>
          </a:bodyPr>
          <a:lstStyle>
            <a:lvl1pPr defTabSz="914400">
              <a:defRPr sz="4000">
                <a:solidFill>
                  <a:srgbClr val="CB0E1A"/>
                </a:solidFill>
                <a:latin typeface="微软雅黑"/>
                <a:ea typeface="微软雅黑"/>
                <a:cs typeface="微软雅黑"/>
                <a:sym typeface="微软雅黑"/>
              </a:defRPr>
            </a:lvl1pPr>
          </a:lstStyle>
          <a:p>
            <a:pPr>
              <a:defRPr sz="1800">
                <a:solidFill>
                  <a:srgbClr val="000000"/>
                </a:solidFill>
              </a:defRPr>
            </a:pPr>
            <a:r>
              <a:rPr lang="zh-CN" altLang="en-US" sz="1800" kern="0" dirty="0" smtClean="0">
                <a:solidFill>
                  <a:srgbClr val="000000"/>
                </a:solidFill>
              </a:rPr>
              <a:t/>
            </a:r>
            <a:br>
              <a:rPr lang="zh-CN" altLang="en-US" sz="1800" kern="0" dirty="0" smtClean="0">
                <a:solidFill>
                  <a:srgbClr val="000000"/>
                </a:solidFill>
              </a:rPr>
            </a:br>
            <a:r>
              <a:rPr lang="zh-CN" altLang="en-US" sz="1800" kern="0" dirty="0" smtClean="0">
                <a:solidFill>
                  <a:srgbClr val="000000"/>
                </a:solidFill>
              </a:rPr>
              <a:t>      </a:t>
            </a:r>
            <a:endParaRPr lang="zh-CN" altLang="en-US" sz="1800" kern="0" dirty="0">
              <a:solidFill>
                <a:srgbClr val="000000"/>
              </a:solidFill>
            </a:endParaRPr>
          </a:p>
        </p:txBody>
      </p:sp>
      <p:sp>
        <p:nvSpPr>
          <p:cNvPr id="8" name="Shape 80"/>
          <p:cNvSpPr txBox="1">
            <a:spLocks/>
          </p:cNvSpPr>
          <p:nvPr/>
        </p:nvSpPr>
        <p:spPr>
          <a:xfrm>
            <a:off x="568631" y="1052312"/>
            <a:ext cx="8113896" cy="194464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defTabSz="914400">
              <a:defRPr sz="4000">
                <a:solidFill>
                  <a:srgbClr val="CB0E1A"/>
                </a:solidFill>
                <a:latin typeface="微软雅黑"/>
                <a:ea typeface="微软雅黑"/>
                <a:cs typeface="微软雅黑"/>
                <a:sym typeface="微软雅黑"/>
              </a:defRPr>
            </a:lvl1pPr>
          </a:lstStyle>
          <a:p>
            <a:pPr>
              <a:defRPr sz="1800">
                <a:solidFill>
                  <a:srgbClr val="000000"/>
                </a:solidFill>
              </a:defRPr>
            </a:pPr>
            <a:endParaRPr lang="zh-CN" altLang="en-US" sz="1400" kern="0" dirty="0">
              <a:solidFill>
                <a:srgbClr val="00000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3242794398"/>
              </p:ext>
            </p:extLst>
          </p:nvPr>
        </p:nvGraphicFramePr>
        <p:xfrm>
          <a:off x="251520" y="1412774"/>
          <a:ext cx="8115300" cy="3168355"/>
        </p:xfrm>
        <a:graphic>
          <a:graphicData uri="http://schemas.openxmlformats.org/drawingml/2006/table">
            <a:tbl>
              <a:tblPr firstRow="1" firstCol="1" bandRow="1">
                <a:tableStyleId>{5C22544A-7EE6-4342-B048-85BDC9FD1C3A}</a:tableStyleId>
              </a:tblPr>
              <a:tblGrid>
                <a:gridCol w="4057650"/>
                <a:gridCol w="4057650"/>
              </a:tblGrid>
              <a:tr h="633671">
                <a:tc>
                  <a:txBody>
                    <a:bodyPr/>
                    <a:lstStyle/>
                    <a:p>
                      <a:pPr algn="l" latinLnBrk="1">
                        <a:lnSpc>
                          <a:spcPts val="1650"/>
                        </a:lnSpc>
                        <a:spcAft>
                          <a:spcPts val="0"/>
                        </a:spcAft>
                      </a:pPr>
                      <a:r>
                        <a:rPr lang="en-US" sz="1050" kern="0" dirty="0">
                          <a:effectLst/>
                        </a:rPr>
                        <a:t>Column name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tc>
                <a:tc>
                  <a:txBody>
                    <a:bodyPr/>
                    <a:lstStyle/>
                    <a:p>
                      <a:pPr algn="l" latinLnBrk="1">
                        <a:lnSpc>
                          <a:spcPts val="1650"/>
                        </a:lnSpc>
                        <a:spcAft>
                          <a:spcPts val="0"/>
                        </a:spcAft>
                      </a:pPr>
                      <a:r>
                        <a:rPr lang="en-US" sz="1050" kern="0">
                          <a:effectLst/>
                        </a:rPr>
                        <a:t>Description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tc>
              </a:tr>
              <a:tr h="633671">
                <a:tc>
                  <a:txBody>
                    <a:bodyPr/>
                    <a:lstStyle/>
                    <a:p>
                      <a:pPr algn="l" latinLnBrk="1">
                        <a:lnSpc>
                          <a:spcPts val="1650"/>
                        </a:lnSpc>
                        <a:spcAft>
                          <a:spcPts val="0"/>
                        </a:spcAft>
                      </a:pPr>
                      <a:r>
                        <a:rPr lang="en-US" sz="1050" kern="0">
                          <a:effectLst/>
                        </a:rPr>
                        <a:t>requesting_trx_id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tc>
                <a:tc>
                  <a:txBody>
                    <a:bodyPr/>
                    <a:lstStyle/>
                    <a:p>
                      <a:pPr algn="l" latinLnBrk="1">
                        <a:lnSpc>
                          <a:spcPts val="1650"/>
                        </a:lnSpc>
                        <a:spcAft>
                          <a:spcPts val="0"/>
                        </a:spcAft>
                      </a:pPr>
                      <a:r>
                        <a:rPr lang="zh-CN" sz="1050" kern="0">
                          <a:effectLst/>
                        </a:rPr>
                        <a:t>申请锁资源的事务</a:t>
                      </a:r>
                      <a:r>
                        <a:rPr lang="en-US" sz="1050" kern="0">
                          <a:effectLst/>
                        </a:rPr>
                        <a:t>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tc>
              </a:tr>
              <a:tr h="633671">
                <a:tc>
                  <a:txBody>
                    <a:bodyPr/>
                    <a:lstStyle/>
                    <a:p>
                      <a:pPr algn="l" latinLnBrk="1">
                        <a:lnSpc>
                          <a:spcPts val="1650"/>
                        </a:lnSpc>
                        <a:spcAft>
                          <a:spcPts val="0"/>
                        </a:spcAft>
                      </a:pPr>
                      <a:r>
                        <a:rPr lang="en-US" sz="1050" kern="0">
                          <a:effectLst/>
                        </a:rPr>
                        <a:t>requesting_lock_id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tc>
                <a:tc>
                  <a:txBody>
                    <a:bodyPr/>
                    <a:lstStyle/>
                    <a:p>
                      <a:pPr algn="l" latinLnBrk="1">
                        <a:lnSpc>
                          <a:spcPts val="1650"/>
                        </a:lnSpc>
                        <a:spcAft>
                          <a:spcPts val="0"/>
                        </a:spcAft>
                      </a:pPr>
                      <a:r>
                        <a:rPr lang="zh-CN" sz="1050" kern="0">
                          <a:effectLst/>
                        </a:rPr>
                        <a:t>申请的锁的</a:t>
                      </a:r>
                      <a:r>
                        <a:rPr lang="en-US" sz="1050" kern="0">
                          <a:effectLst/>
                        </a:rPr>
                        <a:t>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tc>
              </a:tr>
              <a:tr h="633671">
                <a:tc>
                  <a:txBody>
                    <a:bodyPr/>
                    <a:lstStyle/>
                    <a:p>
                      <a:pPr algn="l" latinLnBrk="1">
                        <a:lnSpc>
                          <a:spcPts val="1650"/>
                        </a:lnSpc>
                        <a:spcAft>
                          <a:spcPts val="0"/>
                        </a:spcAft>
                      </a:pPr>
                      <a:r>
                        <a:rPr lang="en-US" sz="1050" kern="0">
                          <a:effectLst/>
                        </a:rPr>
                        <a:t>blocking_trx_id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tc>
                <a:tc>
                  <a:txBody>
                    <a:bodyPr/>
                    <a:lstStyle/>
                    <a:p>
                      <a:pPr algn="l" latinLnBrk="1">
                        <a:lnSpc>
                          <a:spcPts val="1650"/>
                        </a:lnSpc>
                        <a:spcAft>
                          <a:spcPts val="0"/>
                        </a:spcAft>
                      </a:pPr>
                      <a:r>
                        <a:rPr lang="zh-CN" sz="1050" kern="0">
                          <a:effectLst/>
                        </a:rPr>
                        <a:t>租塞的事务</a:t>
                      </a:r>
                      <a:r>
                        <a:rPr lang="en-US" sz="1050" kern="0">
                          <a:effectLst/>
                        </a:rPr>
                        <a:t>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tc>
              </a:tr>
              <a:tr h="633671">
                <a:tc>
                  <a:txBody>
                    <a:bodyPr/>
                    <a:lstStyle/>
                    <a:p>
                      <a:pPr algn="l" latinLnBrk="1">
                        <a:lnSpc>
                          <a:spcPts val="1650"/>
                        </a:lnSpc>
                        <a:spcAft>
                          <a:spcPts val="0"/>
                        </a:spcAft>
                      </a:pPr>
                      <a:r>
                        <a:rPr lang="en-US" sz="1050" kern="0">
                          <a:effectLst/>
                        </a:rPr>
                        <a:t>blocking_lock_id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tc>
                <a:tc>
                  <a:txBody>
                    <a:bodyPr/>
                    <a:lstStyle/>
                    <a:p>
                      <a:pPr algn="l" latinLnBrk="1">
                        <a:lnSpc>
                          <a:spcPts val="1650"/>
                        </a:lnSpc>
                        <a:spcAft>
                          <a:spcPts val="0"/>
                        </a:spcAft>
                      </a:pPr>
                      <a:r>
                        <a:rPr lang="zh-CN" sz="1050" kern="0" dirty="0">
                          <a:effectLst/>
                        </a:rPr>
                        <a:t>租塞的锁的</a:t>
                      </a:r>
                      <a:r>
                        <a:rPr lang="en-US" sz="1050" kern="0" dirty="0">
                          <a:effectLst/>
                        </a:rPr>
                        <a:t>ID</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tc>
              </a:tr>
            </a:tbl>
          </a:graphicData>
        </a:graphic>
      </p:graphicFrame>
      <p:sp>
        <p:nvSpPr>
          <p:cNvPr id="4" name="Rectangle 1"/>
          <p:cNvSpPr>
            <a:spLocks noChangeArrowheads="1"/>
          </p:cNvSpPr>
          <p:nvPr/>
        </p:nvSpPr>
        <p:spPr bwMode="auto">
          <a:xfrm>
            <a:off x="251520" y="159973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235656724"/>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72093" y="3697937"/>
            <a:ext cx="4515931" cy="1638975"/>
          </a:xfrm>
          <a:prstGeom prst="rect">
            <a:avLst/>
          </a:prstGeom>
          <a:ln>
            <a:solidFill>
              <a:schemeClr val="accent2"/>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0" name="Shape 61"/>
          <p:cNvSpPr>
            <a:spLocks noGrp="1"/>
          </p:cNvSpPr>
          <p:nvPr>
            <p:ph type="sldNum" sz="quarter" idx="2"/>
          </p:nvPr>
        </p:nvSpPr>
        <p:spPr>
          <a:xfrm>
            <a:off x="8012046" y="6427138"/>
            <a:ext cx="649886" cy="166200"/>
          </a:xfrm>
          <a:prstGeom prst="rect">
            <a:avLst/>
          </a:prstGeom>
          <a:extLst>
            <a:ext uri="{C572A759-6A51-4108-AA02-DFA0A04FC94B}">
              <ma14:wrappingTextBoxFlag xmlns:ma14="http://schemas.microsoft.com/office/mac/drawingml/2011/main" xmlns="" val="1"/>
            </a:ext>
          </a:extLst>
        </p:spPr>
        <p:txBody>
          <a:bodyPr>
            <a:normAutofit fontScale="32500" lnSpcReduction="20000"/>
          </a:bodyPr>
          <a:lstStyle>
            <a:lvl1pPr defTabSz="266048">
              <a:defRPr sz="1000">
                <a:latin typeface="微软雅黑"/>
                <a:ea typeface="微软雅黑"/>
                <a:cs typeface="微软雅黑"/>
                <a:sym typeface="微软雅黑"/>
              </a:defRPr>
            </a:lvl1pPr>
          </a:lstStyle>
          <a:p>
            <a:pPr lvl="0">
              <a:defRPr sz="1800">
                <a:solidFill>
                  <a:srgbClr val="000000"/>
                </a:solidFill>
              </a:defRPr>
            </a:pPr>
            <a:fld id="{86CB4B4D-7CA3-9044-876B-883B54F8677D}" type="slidenum">
              <a:rPr/>
              <a:t>16</a:t>
            </a:fld>
            <a:endParaRPr dirty="0"/>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57" y="-19932"/>
            <a:ext cx="1570922" cy="717164"/>
          </a:xfrm>
          <a:prstGeom prst="rect">
            <a:avLst/>
          </a:prstGeom>
        </p:spPr>
      </p:pic>
      <p:sp>
        <p:nvSpPr>
          <p:cNvPr id="17" name="流程图: 可选过程 16"/>
          <p:cNvSpPr/>
          <p:nvPr/>
        </p:nvSpPr>
        <p:spPr>
          <a:xfrm>
            <a:off x="1284339" y="262106"/>
            <a:ext cx="1847501" cy="358582"/>
          </a:xfrm>
          <a:prstGeom prst="flowChartAlternateProcess">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华文行楷" pitchFamily="2" charset="-122"/>
                <a:ea typeface="华文行楷" pitchFamily="2" charset="-122"/>
              </a:rPr>
              <a:t>加锁分析</a:t>
            </a:r>
            <a:endParaRPr lang="zh-CN" altLang="en-US" sz="2800" b="1" dirty="0">
              <a:solidFill>
                <a:srgbClr val="C00000"/>
              </a:solidFill>
              <a:latin typeface="华文行楷" pitchFamily="2" charset="-122"/>
              <a:ea typeface="华文行楷"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769388124"/>
              </p:ext>
            </p:extLst>
          </p:nvPr>
        </p:nvGraphicFramePr>
        <p:xfrm>
          <a:off x="272093" y="979270"/>
          <a:ext cx="8064896" cy="1905000"/>
        </p:xfrm>
        <a:graphic>
          <a:graphicData uri="http://schemas.openxmlformats.org/drawingml/2006/table">
            <a:tbl>
              <a:tblPr firstRow="1" bandRow="1">
                <a:tableStyleId>{F5AB1C69-6EDB-4FF4-983F-18BD219EF322}</a:tableStyleId>
              </a:tblPr>
              <a:tblGrid>
                <a:gridCol w="3528392"/>
                <a:gridCol w="4536504"/>
              </a:tblGrid>
              <a:tr h="370840">
                <a:tc>
                  <a:txBody>
                    <a:bodyPr/>
                    <a:lstStyle/>
                    <a:p>
                      <a:r>
                        <a:rPr lang="zh-CN" altLang="en-US" dirty="0" smtClean="0"/>
                        <a:t>事务</a:t>
                      </a:r>
                      <a:r>
                        <a:rPr lang="en-US" altLang="zh-CN" dirty="0" smtClean="0"/>
                        <a:t>A</a:t>
                      </a:r>
                      <a:endParaRPr lang="zh-CN" altLang="en-US" dirty="0"/>
                    </a:p>
                  </a:txBody>
                  <a:tcPr/>
                </a:tc>
                <a:tc>
                  <a:txBody>
                    <a:bodyPr/>
                    <a:lstStyle/>
                    <a:p>
                      <a:r>
                        <a:rPr lang="zh-CN" altLang="en-US" dirty="0" smtClean="0"/>
                        <a:t>事务</a:t>
                      </a:r>
                      <a:r>
                        <a:rPr lang="en-US" altLang="zh-CN" dirty="0" smtClean="0"/>
                        <a:t>B</a:t>
                      </a:r>
                      <a:endParaRPr lang="zh-CN" altLang="en-US" dirty="0"/>
                    </a:p>
                  </a:txBody>
                  <a:tcPr/>
                </a:tc>
              </a:tr>
              <a:tr h="370840">
                <a:tc>
                  <a:txBody>
                    <a:bodyPr/>
                    <a:lstStyle/>
                    <a:p>
                      <a:r>
                        <a:rPr lang="en-US" altLang="zh-CN" sz="1000" dirty="0" smtClean="0">
                          <a:latin typeface="微软雅黑" panose="020B0503020204020204" pitchFamily="34" charset="-122"/>
                          <a:ea typeface="微软雅黑" panose="020B0503020204020204" pitchFamily="34" charset="-122"/>
                        </a:rPr>
                        <a:t>begin</a:t>
                      </a:r>
                      <a:endParaRPr lang="zh-CN" altLang="en-US" sz="1000" dirty="0">
                        <a:latin typeface="微软雅黑" panose="020B0503020204020204" pitchFamily="34" charset="-122"/>
                        <a:ea typeface="微软雅黑" panose="020B0503020204020204" pitchFamily="34" charset="-122"/>
                      </a:endParaRPr>
                    </a:p>
                  </a:txBody>
                  <a:tcPr/>
                </a:tc>
                <a:tc>
                  <a:txBody>
                    <a:bodyPr/>
                    <a:lstStyle/>
                    <a:p>
                      <a:endParaRPr lang="zh-CN" altLang="en-US"/>
                    </a:p>
                  </a:txBody>
                  <a:tcPr/>
                </a:tc>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select * from </a:t>
                      </a:r>
                      <a:r>
                        <a:rPr lang="en-US" altLang="zh-CN" sz="1000" dirty="0" err="1" smtClean="0">
                          <a:solidFill>
                            <a:schemeClr val="dk1"/>
                          </a:solidFill>
                          <a:effectLst/>
                          <a:latin typeface="微软雅黑" panose="020B0503020204020204" pitchFamily="34" charset="-122"/>
                          <a:ea typeface="微软雅黑" panose="020B0503020204020204" pitchFamily="34" charset="-122"/>
                          <a:cs typeface="+mn-cs"/>
                        </a:rPr>
                        <a:t>user_detail</a:t>
                      </a:r>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 where</a:t>
                      </a:r>
                      <a:r>
                        <a:rPr lang="en-US" altLang="zh-CN" sz="1000" baseline="0" dirty="0" smtClean="0">
                          <a:solidFill>
                            <a:schemeClr val="dk1"/>
                          </a:solidFill>
                          <a:effectLst/>
                          <a:latin typeface="微软雅黑" panose="020B0503020204020204" pitchFamily="34" charset="-122"/>
                          <a:ea typeface="微软雅黑" panose="020B0503020204020204" pitchFamily="34" charset="-122"/>
                          <a:cs typeface="+mn-cs"/>
                        </a:rPr>
                        <a:t> id</a:t>
                      </a:r>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=11 for update;</a:t>
                      </a:r>
                      <a:endParaRPr lang="zh-CN" altLang="zh-CN" sz="1000" dirty="0" smtClean="0">
                        <a:solidFill>
                          <a:schemeClr val="dk1"/>
                        </a:solidFill>
                        <a:effectLst/>
                        <a:latin typeface="微软雅黑" panose="020B0503020204020204" pitchFamily="34" charset="-122"/>
                        <a:ea typeface="微软雅黑" panose="020B0503020204020204" pitchFamily="34" charset="-122"/>
                        <a:cs typeface="+mn-cs"/>
                      </a:endParaRPr>
                    </a:p>
                    <a:p>
                      <a:endParaRPr lang="zh-CN" altLang="en-US" sz="1000" dirty="0">
                        <a:latin typeface="微软雅黑" panose="020B0503020204020204" pitchFamily="34" charset="-122"/>
                        <a:ea typeface="微软雅黑" panose="020B050302020402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begin;</a:t>
                      </a:r>
                      <a:endParaRPr lang="zh-CN" altLang="en-US" sz="1000" dirty="0" smtClean="0">
                        <a:solidFill>
                          <a:schemeClr val="dk1"/>
                        </a:solidFill>
                        <a:effectLst/>
                        <a:latin typeface="微软雅黑" panose="020B0503020204020204" pitchFamily="34" charset="-122"/>
                        <a:ea typeface="微软雅黑" panose="020B0503020204020204" pitchFamily="34"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sz="1000" dirty="0">
                        <a:solidFill>
                          <a:schemeClr val="dk1"/>
                        </a:solidFill>
                        <a:effectLst/>
                        <a:latin typeface="微软雅黑" panose="020B0503020204020204" pitchFamily="34" charset="-122"/>
                        <a:ea typeface="微软雅黑" panose="020B0503020204020204" pitchFamily="34" charset="-122"/>
                        <a:cs typeface="+mn-cs"/>
                      </a:endParaRPr>
                    </a:p>
                  </a:txBody>
                  <a:tcPr/>
                </a:tc>
              </a:tr>
              <a:tr h="370840">
                <a:tc>
                  <a:txBody>
                    <a:bodyPr/>
                    <a:lstStyle/>
                    <a:p>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Query OK, 1 row affected (0.01 sec)</a:t>
                      </a:r>
                      <a:endParaRPr lang="zh-CN" altLang="en-US" sz="1000" dirty="0">
                        <a:solidFill>
                          <a:schemeClr val="dk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insert into </a:t>
                      </a:r>
                      <a:r>
                        <a:rPr lang="en-US" altLang="zh-CN" sz="1000" dirty="0" err="1" smtClean="0">
                          <a:solidFill>
                            <a:schemeClr val="dk1"/>
                          </a:solidFill>
                          <a:effectLst/>
                          <a:latin typeface="微软雅黑" panose="020B0503020204020204" pitchFamily="34" charset="-122"/>
                          <a:ea typeface="微软雅黑" panose="020B0503020204020204" pitchFamily="34" charset="-122"/>
                          <a:cs typeface="+mn-cs"/>
                        </a:rPr>
                        <a:t>user_detail</a:t>
                      </a:r>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 values(13,'li5',13,'5106231989');</a:t>
                      </a:r>
                      <a:endParaRPr lang="zh-CN" altLang="zh-CN" sz="1000" dirty="0" smtClean="0">
                        <a:solidFill>
                          <a:schemeClr val="dk1"/>
                        </a:solidFill>
                        <a:effectLst/>
                        <a:latin typeface="微软雅黑" panose="020B0503020204020204" pitchFamily="34" charset="-122"/>
                        <a:ea typeface="微软雅黑" panose="020B0503020204020204" pitchFamily="34"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sz="1000" dirty="0">
                        <a:solidFill>
                          <a:schemeClr val="dk1"/>
                        </a:solidFill>
                        <a:effectLst/>
                        <a:latin typeface="微软雅黑" panose="020B0503020204020204" pitchFamily="34" charset="-122"/>
                        <a:ea typeface="微软雅黑" panose="020B0503020204020204" pitchFamily="34" charset="-122"/>
                        <a:cs typeface="+mn-cs"/>
                      </a:endParaRPr>
                    </a:p>
                  </a:txBody>
                  <a:tcPr/>
                </a:tc>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Query OK, 1 row affected (0.01 sec)</a:t>
                      </a:r>
                      <a:endParaRPr lang="zh-CN" altLang="en-US" sz="1000" dirty="0">
                        <a:solidFill>
                          <a:schemeClr val="dk1"/>
                        </a:solidFill>
                        <a:effectLst/>
                        <a:latin typeface="微软雅黑" panose="020B0503020204020204" pitchFamily="34" charset="-122"/>
                        <a:ea typeface="微软雅黑" panose="020B0503020204020204" pitchFamily="34" charset="-122"/>
                        <a:cs typeface="+mn-cs"/>
                      </a:endParaRPr>
                    </a:p>
                  </a:txBody>
                  <a:tcPr/>
                </a:tc>
              </a:tr>
            </a:tbl>
          </a:graphicData>
        </a:graphic>
      </p:graphicFrame>
      <p:sp>
        <p:nvSpPr>
          <p:cNvPr id="9" name="圆角矩形 8"/>
          <p:cNvSpPr/>
          <p:nvPr/>
        </p:nvSpPr>
        <p:spPr>
          <a:xfrm>
            <a:off x="1948954" y="3783799"/>
            <a:ext cx="991569"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id=11</a:t>
            </a:r>
            <a:endParaRPr lang="zh-CN" altLang="en-US" dirty="0"/>
          </a:p>
        </p:txBody>
      </p:sp>
      <p:sp>
        <p:nvSpPr>
          <p:cNvPr id="10" name="圆角矩形 9"/>
          <p:cNvSpPr/>
          <p:nvPr/>
        </p:nvSpPr>
        <p:spPr>
          <a:xfrm>
            <a:off x="3749154" y="3783799"/>
            <a:ext cx="991569"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id=15</a:t>
            </a:r>
            <a:endParaRPr lang="zh-CN" altLang="en-US" dirty="0"/>
          </a:p>
        </p:txBody>
      </p:sp>
      <p:sp>
        <p:nvSpPr>
          <p:cNvPr id="11" name="圆角矩形 10"/>
          <p:cNvSpPr/>
          <p:nvPr/>
        </p:nvSpPr>
        <p:spPr>
          <a:xfrm>
            <a:off x="330893" y="3771116"/>
            <a:ext cx="991569"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id=10</a:t>
            </a:r>
            <a:endParaRPr lang="zh-CN" altLang="en-US" dirty="0"/>
          </a:p>
        </p:txBody>
      </p:sp>
      <p:sp>
        <p:nvSpPr>
          <p:cNvPr id="12" name="圆角矩形 11"/>
          <p:cNvSpPr/>
          <p:nvPr/>
        </p:nvSpPr>
        <p:spPr>
          <a:xfrm>
            <a:off x="330892" y="4610328"/>
            <a:ext cx="991569" cy="3600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data</a:t>
            </a:r>
            <a:endParaRPr lang="zh-CN" altLang="en-US" dirty="0"/>
          </a:p>
        </p:txBody>
      </p:sp>
      <p:sp>
        <p:nvSpPr>
          <p:cNvPr id="14" name="圆角矩形 13"/>
          <p:cNvSpPr/>
          <p:nvPr/>
        </p:nvSpPr>
        <p:spPr>
          <a:xfrm>
            <a:off x="1948954" y="4634341"/>
            <a:ext cx="991569" cy="3600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data</a:t>
            </a:r>
            <a:endParaRPr lang="zh-CN" altLang="en-US" dirty="0"/>
          </a:p>
        </p:txBody>
      </p:sp>
      <p:sp>
        <p:nvSpPr>
          <p:cNvPr id="15" name="圆角矩形 14"/>
          <p:cNvSpPr/>
          <p:nvPr/>
        </p:nvSpPr>
        <p:spPr>
          <a:xfrm>
            <a:off x="3749153" y="4634341"/>
            <a:ext cx="991569" cy="3600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data</a:t>
            </a:r>
            <a:endParaRPr lang="zh-CN" altLang="en-US" dirty="0"/>
          </a:p>
        </p:txBody>
      </p:sp>
      <p:cxnSp>
        <p:nvCxnSpPr>
          <p:cNvPr id="5" name="直接箭头连接符 4"/>
          <p:cNvCxnSpPr>
            <a:stCxn id="11" idx="2"/>
            <a:endCxn id="12" idx="0"/>
          </p:cNvCxnSpPr>
          <p:nvPr/>
        </p:nvCxnSpPr>
        <p:spPr>
          <a:xfrm flipH="1">
            <a:off x="826677" y="4131156"/>
            <a:ext cx="1" cy="479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9" idx="2"/>
            <a:endCxn id="14" idx="0"/>
          </p:cNvCxnSpPr>
          <p:nvPr/>
        </p:nvCxnSpPr>
        <p:spPr>
          <a:xfrm>
            <a:off x="2444739" y="4143839"/>
            <a:ext cx="0" cy="490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2"/>
            <a:endCxn id="15" idx="0"/>
          </p:cNvCxnSpPr>
          <p:nvPr/>
        </p:nvCxnSpPr>
        <p:spPr>
          <a:xfrm flipH="1">
            <a:off x="4244938" y="4143839"/>
            <a:ext cx="1" cy="490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5456943" y="3783799"/>
            <a:ext cx="2900893" cy="12964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cxnSp>
        <p:nvCxnSpPr>
          <p:cNvPr id="28" name="直接箭头连接符 27"/>
          <p:cNvCxnSpPr>
            <a:endCxn id="9" idx="0"/>
          </p:cNvCxnSpPr>
          <p:nvPr/>
        </p:nvCxnSpPr>
        <p:spPr>
          <a:xfrm>
            <a:off x="2277124" y="2884270"/>
            <a:ext cx="167615" cy="899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501941" y="3051606"/>
            <a:ext cx="877163" cy="646331"/>
          </a:xfrm>
          <a:prstGeom prst="rect">
            <a:avLst/>
          </a:prstGeom>
          <a:noFill/>
        </p:spPr>
        <p:txBody>
          <a:bodyPr wrap="none" rtlCol="0">
            <a:spAutoFit/>
          </a:bodyPr>
          <a:lstStyle/>
          <a:p>
            <a:r>
              <a:rPr lang="zh-CN" altLang="en-US" dirty="0" smtClean="0"/>
              <a:t>记录锁</a:t>
            </a:r>
            <a:endParaRPr lang="en-US" altLang="zh-CN" dirty="0" smtClean="0"/>
          </a:p>
          <a:p>
            <a:r>
              <a:rPr lang="en-US" altLang="zh-CN" dirty="0"/>
              <a:t> </a:t>
            </a:r>
            <a:r>
              <a:rPr lang="en-US" altLang="zh-CN" dirty="0" smtClean="0"/>
              <a:t>X</a:t>
            </a:r>
            <a:endParaRPr lang="zh-CN" altLang="en-US" dirty="0"/>
          </a:p>
        </p:txBody>
      </p:sp>
      <p:cxnSp>
        <p:nvCxnSpPr>
          <p:cNvPr id="33" name="直接箭头连接符 32"/>
          <p:cNvCxnSpPr>
            <a:endCxn id="26" idx="0"/>
          </p:cNvCxnSpPr>
          <p:nvPr/>
        </p:nvCxnSpPr>
        <p:spPr>
          <a:xfrm>
            <a:off x="5549352" y="2884270"/>
            <a:ext cx="1358038" cy="899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Shape 80"/>
          <p:cNvSpPr txBox="1">
            <a:spLocks/>
          </p:cNvSpPr>
          <p:nvPr/>
        </p:nvSpPr>
        <p:spPr>
          <a:xfrm>
            <a:off x="5796136" y="4050832"/>
            <a:ext cx="2304255" cy="5729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defTabSz="914400">
              <a:defRPr sz="4000">
                <a:solidFill>
                  <a:srgbClr val="CB0E1A"/>
                </a:solidFill>
                <a:latin typeface="微软雅黑"/>
                <a:ea typeface="微软雅黑"/>
                <a:cs typeface="微软雅黑"/>
                <a:sym typeface="微软雅黑"/>
              </a:defRPr>
            </a:lvl1pPr>
          </a:lstStyle>
          <a:p>
            <a:pPr>
              <a:defRPr sz="1800">
                <a:solidFill>
                  <a:srgbClr val="000000"/>
                </a:solidFill>
              </a:defRPr>
            </a:pPr>
            <a:r>
              <a:rPr lang="zh-CN" altLang="en-US" sz="1400" kern="0" dirty="0" smtClean="0">
                <a:solidFill>
                  <a:srgbClr val="000000"/>
                </a:solidFill>
              </a:rPr>
              <a:t>设置插入意向锁，没有</a:t>
            </a:r>
            <a:r>
              <a:rPr lang="en-US" altLang="zh-CN" sz="1400" kern="0" dirty="0" smtClean="0">
                <a:solidFill>
                  <a:srgbClr val="000000"/>
                </a:solidFill>
              </a:rPr>
              <a:t>GAP</a:t>
            </a:r>
            <a:r>
              <a:rPr lang="zh-CN" altLang="en-US" sz="1400" kern="0" dirty="0" smtClean="0">
                <a:solidFill>
                  <a:srgbClr val="000000"/>
                </a:solidFill>
              </a:rPr>
              <a:t>锁不发生锁冲突</a:t>
            </a:r>
            <a:endParaRPr lang="zh-CN" altLang="en-US" sz="1400" kern="0" dirty="0">
              <a:solidFill>
                <a:srgbClr val="000000"/>
              </a:solidFill>
            </a:endParaRPr>
          </a:p>
        </p:txBody>
      </p:sp>
      <p:sp>
        <p:nvSpPr>
          <p:cNvPr id="35" name="圆角矩形 34"/>
          <p:cNvSpPr/>
          <p:nvPr/>
        </p:nvSpPr>
        <p:spPr>
          <a:xfrm>
            <a:off x="309102" y="3063719"/>
            <a:ext cx="1656185" cy="360040"/>
          </a:xfrm>
          <a:prstGeom prst="roundRect">
            <a:avLst/>
          </a:prstGeom>
          <a:solidFill>
            <a:srgbClr val="92D05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Primary Key</a:t>
            </a:r>
            <a:endParaRPr lang="zh-CN" altLang="en-US" dirty="0"/>
          </a:p>
        </p:txBody>
      </p:sp>
    </p:spTree>
    <p:extLst>
      <p:ext uri="{BB962C8B-B14F-4D97-AF65-F5344CB8AC3E}">
        <p14:creationId xmlns:p14="http://schemas.microsoft.com/office/powerpoint/2010/main" val="174402771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圆角矩形 81"/>
          <p:cNvSpPr/>
          <p:nvPr/>
        </p:nvSpPr>
        <p:spPr>
          <a:xfrm>
            <a:off x="5940152" y="4421348"/>
            <a:ext cx="2396837" cy="1583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294436" y="4421350"/>
            <a:ext cx="5236011" cy="1638975"/>
          </a:xfrm>
          <a:prstGeom prst="rect">
            <a:avLst/>
          </a:prstGeom>
          <a:ln>
            <a:solidFill>
              <a:srgbClr val="00B0F0"/>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0" name="Shape 61"/>
          <p:cNvSpPr>
            <a:spLocks noGrp="1"/>
          </p:cNvSpPr>
          <p:nvPr>
            <p:ph type="sldNum" sz="quarter" idx="2"/>
          </p:nvPr>
        </p:nvSpPr>
        <p:spPr>
          <a:xfrm>
            <a:off x="8012046" y="6427138"/>
            <a:ext cx="649886" cy="166200"/>
          </a:xfrm>
          <a:prstGeom prst="rect">
            <a:avLst/>
          </a:prstGeom>
          <a:extLst>
            <a:ext uri="{C572A759-6A51-4108-AA02-DFA0A04FC94B}">
              <ma14:wrappingTextBoxFlag xmlns:ma14="http://schemas.microsoft.com/office/mac/drawingml/2011/main" xmlns="" val="1"/>
            </a:ext>
          </a:extLst>
        </p:spPr>
        <p:txBody>
          <a:bodyPr>
            <a:normAutofit fontScale="32500" lnSpcReduction="20000"/>
          </a:bodyPr>
          <a:lstStyle>
            <a:lvl1pPr defTabSz="266048">
              <a:defRPr sz="1000">
                <a:latin typeface="微软雅黑"/>
                <a:ea typeface="微软雅黑"/>
                <a:cs typeface="微软雅黑"/>
                <a:sym typeface="微软雅黑"/>
              </a:defRPr>
            </a:lvl1pPr>
          </a:lstStyle>
          <a:p>
            <a:pPr lvl="0">
              <a:defRPr sz="1800">
                <a:solidFill>
                  <a:srgbClr val="000000"/>
                </a:solidFill>
              </a:defRPr>
            </a:pPr>
            <a:fld id="{86CB4B4D-7CA3-9044-876B-883B54F8677D}" type="slidenum">
              <a:rPr/>
              <a:t>17</a:t>
            </a:fld>
            <a:endParaRPr dirty="0"/>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57" y="-19932"/>
            <a:ext cx="1570922" cy="717164"/>
          </a:xfrm>
          <a:prstGeom prst="rect">
            <a:avLst/>
          </a:prstGeom>
        </p:spPr>
      </p:pic>
      <p:sp>
        <p:nvSpPr>
          <p:cNvPr id="17" name="流程图: 可选过程 16"/>
          <p:cNvSpPr/>
          <p:nvPr/>
        </p:nvSpPr>
        <p:spPr>
          <a:xfrm>
            <a:off x="1284339" y="262106"/>
            <a:ext cx="1847501" cy="358582"/>
          </a:xfrm>
          <a:prstGeom prst="flowChartAlternateProcess">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华文行楷" pitchFamily="2" charset="-122"/>
                <a:ea typeface="华文行楷" pitchFamily="2" charset="-122"/>
              </a:rPr>
              <a:t>加锁分析</a:t>
            </a:r>
            <a:endParaRPr lang="zh-CN" altLang="en-US" sz="2800" b="1" dirty="0">
              <a:solidFill>
                <a:srgbClr val="C00000"/>
              </a:solidFill>
              <a:latin typeface="华文行楷" pitchFamily="2" charset="-122"/>
              <a:ea typeface="华文行楷"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180202132"/>
              </p:ext>
            </p:extLst>
          </p:nvPr>
        </p:nvGraphicFramePr>
        <p:xfrm>
          <a:off x="272093" y="979270"/>
          <a:ext cx="8064896" cy="3027680"/>
        </p:xfrm>
        <a:graphic>
          <a:graphicData uri="http://schemas.openxmlformats.org/drawingml/2006/table">
            <a:tbl>
              <a:tblPr firstRow="1" bandRow="1">
                <a:tableStyleId>{F5AB1C69-6EDB-4FF4-983F-18BD219EF322}</a:tableStyleId>
              </a:tblPr>
              <a:tblGrid>
                <a:gridCol w="3528392"/>
                <a:gridCol w="4536504"/>
              </a:tblGrid>
              <a:tr h="370840">
                <a:tc>
                  <a:txBody>
                    <a:bodyPr/>
                    <a:lstStyle/>
                    <a:p>
                      <a:r>
                        <a:rPr lang="zh-CN" altLang="en-US" dirty="0" smtClean="0"/>
                        <a:t>事务</a:t>
                      </a:r>
                      <a:r>
                        <a:rPr lang="en-US" altLang="zh-CN" dirty="0" smtClean="0"/>
                        <a:t>A</a:t>
                      </a:r>
                      <a:endParaRPr lang="zh-CN" altLang="en-US" dirty="0"/>
                    </a:p>
                  </a:txBody>
                  <a:tcPr/>
                </a:tc>
                <a:tc>
                  <a:txBody>
                    <a:bodyPr/>
                    <a:lstStyle/>
                    <a:p>
                      <a:r>
                        <a:rPr lang="zh-CN" altLang="en-US" dirty="0" smtClean="0"/>
                        <a:t>事务</a:t>
                      </a:r>
                      <a:r>
                        <a:rPr lang="en-US" altLang="zh-CN" dirty="0" smtClean="0"/>
                        <a:t>B</a:t>
                      </a:r>
                      <a:endParaRPr lang="zh-CN" altLang="en-US" dirty="0"/>
                    </a:p>
                  </a:txBody>
                  <a:tcPr/>
                </a:tc>
              </a:tr>
              <a:tr h="370840">
                <a:tc>
                  <a:txBody>
                    <a:bodyPr/>
                    <a:lstStyle/>
                    <a:p>
                      <a:r>
                        <a:rPr lang="en-US" altLang="zh-CN" sz="1000" dirty="0" smtClean="0">
                          <a:latin typeface="微软雅黑" panose="020B0503020204020204" pitchFamily="34" charset="-122"/>
                          <a:ea typeface="微软雅黑" panose="020B0503020204020204" pitchFamily="34" charset="-122"/>
                        </a:rPr>
                        <a:t>begin</a:t>
                      </a:r>
                      <a:endParaRPr lang="zh-CN" altLang="en-US" sz="1000" dirty="0">
                        <a:latin typeface="微软雅黑" panose="020B0503020204020204" pitchFamily="34" charset="-122"/>
                        <a:ea typeface="微软雅黑" panose="020B0503020204020204" pitchFamily="34" charset="-122"/>
                      </a:endParaRPr>
                    </a:p>
                  </a:txBody>
                  <a:tcPr/>
                </a:tc>
                <a:tc>
                  <a:txBody>
                    <a:bodyPr/>
                    <a:lstStyle/>
                    <a:p>
                      <a:endParaRPr lang="zh-CN" altLang="en-US"/>
                    </a:p>
                  </a:txBody>
                  <a:tcPr/>
                </a:tc>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select * from </a:t>
                      </a:r>
                      <a:r>
                        <a:rPr lang="en-US" altLang="zh-CN" sz="1000" dirty="0" err="1" smtClean="0">
                          <a:solidFill>
                            <a:schemeClr val="dk1"/>
                          </a:solidFill>
                          <a:effectLst/>
                          <a:latin typeface="微软雅黑" panose="020B0503020204020204" pitchFamily="34" charset="-122"/>
                          <a:ea typeface="微软雅黑" panose="020B0503020204020204" pitchFamily="34" charset="-122"/>
                          <a:cs typeface="+mn-cs"/>
                        </a:rPr>
                        <a:t>user_detail</a:t>
                      </a:r>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 where</a:t>
                      </a:r>
                      <a:r>
                        <a:rPr lang="en-US" altLang="zh-CN" sz="1000" baseline="0" dirty="0" smtClean="0">
                          <a:solidFill>
                            <a:schemeClr val="dk1"/>
                          </a:solidFill>
                          <a:effectLst/>
                          <a:latin typeface="微软雅黑" panose="020B0503020204020204" pitchFamily="34" charset="-122"/>
                          <a:ea typeface="微软雅黑" panose="020B0503020204020204" pitchFamily="34" charset="-122"/>
                          <a:cs typeface="+mn-cs"/>
                        </a:rPr>
                        <a:t> name</a:t>
                      </a:r>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=‘li11’ for update;</a:t>
                      </a:r>
                      <a:endParaRPr lang="zh-CN" altLang="zh-CN" sz="1000" dirty="0" smtClean="0">
                        <a:solidFill>
                          <a:schemeClr val="dk1"/>
                        </a:solidFill>
                        <a:effectLst/>
                        <a:latin typeface="微软雅黑" panose="020B0503020204020204" pitchFamily="34" charset="-122"/>
                        <a:ea typeface="微软雅黑" panose="020B0503020204020204" pitchFamily="34" charset="-122"/>
                        <a:cs typeface="+mn-cs"/>
                      </a:endParaRPr>
                    </a:p>
                    <a:p>
                      <a:endParaRPr lang="zh-CN" altLang="en-US" sz="1000" dirty="0">
                        <a:latin typeface="微软雅黑" panose="020B0503020204020204" pitchFamily="34" charset="-122"/>
                        <a:ea typeface="微软雅黑" panose="020B050302020402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begin;</a:t>
                      </a:r>
                      <a:endParaRPr lang="zh-CN" altLang="en-US" sz="1000" dirty="0" smtClean="0">
                        <a:solidFill>
                          <a:schemeClr val="dk1"/>
                        </a:solidFill>
                        <a:effectLst/>
                        <a:latin typeface="微软雅黑" panose="020B0503020204020204" pitchFamily="34" charset="-122"/>
                        <a:ea typeface="微软雅黑" panose="020B0503020204020204" pitchFamily="34"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sz="1000" dirty="0">
                        <a:solidFill>
                          <a:schemeClr val="dk1"/>
                        </a:solidFill>
                        <a:effectLst/>
                        <a:latin typeface="微软雅黑" panose="020B0503020204020204" pitchFamily="34" charset="-122"/>
                        <a:ea typeface="微软雅黑" panose="020B0503020204020204" pitchFamily="34" charset="-122"/>
                        <a:cs typeface="+mn-cs"/>
                      </a:endParaRPr>
                    </a:p>
                  </a:txBody>
                  <a:tcPr/>
                </a:tc>
              </a:tr>
              <a:tr h="370840">
                <a:tc>
                  <a:txBody>
                    <a:bodyPr/>
                    <a:lstStyle/>
                    <a:p>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Query OK, 1 row affected (0.01 sec)</a:t>
                      </a:r>
                      <a:endParaRPr lang="zh-CN" altLang="en-US" sz="1000" dirty="0">
                        <a:solidFill>
                          <a:schemeClr val="dk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insert into </a:t>
                      </a:r>
                      <a:r>
                        <a:rPr lang="en-US" altLang="zh-CN" sz="1000" dirty="0" err="1" smtClean="0">
                          <a:solidFill>
                            <a:schemeClr val="dk1"/>
                          </a:solidFill>
                          <a:effectLst/>
                          <a:latin typeface="微软雅黑" panose="020B0503020204020204" pitchFamily="34" charset="-122"/>
                          <a:ea typeface="微软雅黑" panose="020B0503020204020204" pitchFamily="34" charset="-122"/>
                          <a:cs typeface="+mn-cs"/>
                        </a:rPr>
                        <a:t>user_detail</a:t>
                      </a:r>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 values(13,'li5',13,'5106231989');</a:t>
                      </a:r>
                      <a:endParaRPr lang="zh-CN" altLang="zh-CN" sz="1000" dirty="0" smtClean="0">
                        <a:solidFill>
                          <a:schemeClr val="dk1"/>
                        </a:solidFill>
                        <a:effectLst/>
                        <a:latin typeface="微软雅黑" panose="020B0503020204020204" pitchFamily="34" charset="-122"/>
                        <a:ea typeface="微软雅黑" panose="020B0503020204020204" pitchFamily="34"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sz="1000" dirty="0">
                        <a:solidFill>
                          <a:schemeClr val="dk1"/>
                        </a:solidFill>
                        <a:effectLst/>
                        <a:latin typeface="微软雅黑" panose="020B0503020204020204" pitchFamily="34" charset="-122"/>
                        <a:ea typeface="微软雅黑" panose="020B0503020204020204" pitchFamily="34" charset="-122"/>
                        <a:cs typeface="+mn-cs"/>
                      </a:endParaRPr>
                    </a:p>
                  </a:txBody>
                  <a:tcPr/>
                </a:tc>
              </a:tr>
              <a:tr h="198120">
                <a:tc rowSpan="3">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ERROR 1205 (HY000): Lock wait timeout exceeded; try restarting transaction</a:t>
                      </a:r>
                      <a:endParaRPr lang="zh-CN" altLang="en-US" sz="1000" dirty="0">
                        <a:solidFill>
                          <a:schemeClr val="dk1"/>
                        </a:solidFill>
                        <a:effectLst/>
                        <a:latin typeface="微软雅黑" panose="020B0503020204020204" pitchFamily="34" charset="-122"/>
                        <a:ea typeface="微软雅黑" panose="020B0503020204020204" pitchFamily="34" charset="-122"/>
                        <a:cs typeface="+mn-cs"/>
                      </a:endParaRPr>
                    </a:p>
                  </a:txBody>
                  <a:tcPr/>
                </a:tc>
              </a:tr>
              <a:tr h="121920">
                <a:tc vMerge="1">
                  <a:txBody>
                    <a:bodyPr/>
                    <a:lstStyle/>
                    <a:p>
                      <a:endParaRPr lang="zh-CN" altLang="en-US"/>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insert into </a:t>
                      </a:r>
                      <a:r>
                        <a:rPr lang="en-US" altLang="zh-CN" sz="1000" dirty="0" err="1" smtClean="0">
                          <a:solidFill>
                            <a:schemeClr val="dk1"/>
                          </a:solidFill>
                          <a:effectLst/>
                          <a:latin typeface="微软雅黑" panose="020B0503020204020204" pitchFamily="34" charset="-122"/>
                          <a:ea typeface="微软雅黑" panose="020B0503020204020204" pitchFamily="34" charset="-122"/>
                          <a:cs typeface="+mn-cs"/>
                        </a:rPr>
                        <a:t>user_detail</a:t>
                      </a:r>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 values(16,'li6',16,'5106231986');</a:t>
                      </a:r>
                      <a:endParaRPr lang="zh-CN" altLang="zh-CN" sz="1000" dirty="0" smtClean="0">
                        <a:solidFill>
                          <a:schemeClr val="dk1"/>
                        </a:solidFill>
                        <a:effectLst/>
                        <a:latin typeface="微软雅黑" panose="020B0503020204020204" pitchFamily="34" charset="-122"/>
                        <a:ea typeface="微软雅黑" panose="020B0503020204020204" pitchFamily="34"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sz="1000" dirty="0">
                        <a:solidFill>
                          <a:schemeClr val="dk1"/>
                        </a:solidFill>
                        <a:effectLst/>
                        <a:latin typeface="微软雅黑" panose="020B0503020204020204" pitchFamily="34" charset="-122"/>
                        <a:ea typeface="微软雅黑" panose="020B0503020204020204" pitchFamily="34" charset="-122"/>
                        <a:cs typeface="+mn-cs"/>
                      </a:endParaRPr>
                    </a:p>
                  </a:txBody>
                  <a:tcPr/>
                </a:tc>
              </a:tr>
              <a:tr h="121920">
                <a:tc vMerge="1">
                  <a:txBody>
                    <a:bodyPr/>
                    <a:lstStyle/>
                    <a:p>
                      <a:endParaRPr lang="zh-CN" altLang="en-US"/>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000" dirty="0" smtClean="0">
                          <a:solidFill>
                            <a:schemeClr val="dk1"/>
                          </a:solidFill>
                          <a:effectLst/>
                          <a:latin typeface="微软雅黑" panose="020B0503020204020204" pitchFamily="34" charset="-122"/>
                          <a:ea typeface="微软雅黑" panose="020B0503020204020204" pitchFamily="34" charset="-122"/>
                          <a:cs typeface="+mn-cs"/>
                        </a:rPr>
                        <a:t>ERROR 1205 (HY000): Lock wait timeout exceeded; try restarting transaction</a:t>
                      </a:r>
                      <a:endParaRPr lang="zh-CN" altLang="en-US" sz="1000" dirty="0" smtClean="0">
                        <a:solidFill>
                          <a:schemeClr val="dk1"/>
                        </a:solidFill>
                        <a:effectLst/>
                        <a:latin typeface="微软雅黑" panose="020B0503020204020204" pitchFamily="34" charset="-122"/>
                        <a:ea typeface="微软雅黑" panose="020B0503020204020204" pitchFamily="34"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sz="1000" dirty="0">
                        <a:solidFill>
                          <a:schemeClr val="dk1"/>
                        </a:solidFill>
                        <a:effectLst/>
                        <a:latin typeface="微软雅黑" panose="020B0503020204020204" pitchFamily="34" charset="-122"/>
                        <a:ea typeface="微软雅黑" panose="020B0503020204020204" pitchFamily="34" charset="-122"/>
                        <a:cs typeface="+mn-cs"/>
                      </a:endParaRPr>
                    </a:p>
                  </a:txBody>
                  <a:tcPr/>
                </a:tc>
              </a:tr>
            </a:tbl>
          </a:graphicData>
        </a:graphic>
      </p:graphicFrame>
      <p:sp>
        <p:nvSpPr>
          <p:cNvPr id="9" name="圆角矩形 8"/>
          <p:cNvSpPr/>
          <p:nvPr/>
        </p:nvSpPr>
        <p:spPr>
          <a:xfrm>
            <a:off x="1361346" y="4582299"/>
            <a:ext cx="991569"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id=11</a:t>
            </a:r>
            <a:endParaRPr lang="zh-CN" altLang="en-US" dirty="0"/>
          </a:p>
        </p:txBody>
      </p:sp>
      <p:sp>
        <p:nvSpPr>
          <p:cNvPr id="10" name="圆角矩形 9"/>
          <p:cNvSpPr/>
          <p:nvPr/>
        </p:nvSpPr>
        <p:spPr>
          <a:xfrm>
            <a:off x="2369456" y="4579571"/>
            <a:ext cx="991569"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id=15</a:t>
            </a:r>
            <a:endParaRPr lang="zh-CN" altLang="en-US" dirty="0"/>
          </a:p>
        </p:txBody>
      </p:sp>
      <p:sp>
        <p:nvSpPr>
          <p:cNvPr id="11" name="圆角矩形 10"/>
          <p:cNvSpPr/>
          <p:nvPr/>
        </p:nvSpPr>
        <p:spPr>
          <a:xfrm>
            <a:off x="353236" y="4582299"/>
            <a:ext cx="991569"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id=10</a:t>
            </a:r>
            <a:endParaRPr lang="zh-CN" altLang="en-US" dirty="0"/>
          </a:p>
        </p:txBody>
      </p:sp>
      <p:sp>
        <p:nvSpPr>
          <p:cNvPr id="12" name="圆角矩形 11"/>
          <p:cNvSpPr/>
          <p:nvPr/>
        </p:nvSpPr>
        <p:spPr>
          <a:xfrm>
            <a:off x="353235" y="5421511"/>
            <a:ext cx="991569" cy="3600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data</a:t>
            </a:r>
            <a:endParaRPr lang="zh-CN" altLang="en-US" dirty="0"/>
          </a:p>
        </p:txBody>
      </p:sp>
      <p:sp>
        <p:nvSpPr>
          <p:cNvPr id="14" name="圆角矩形 13"/>
          <p:cNvSpPr/>
          <p:nvPr/>
        </p:nvSpPr>
        <p:spPr>
          <a:xfrm>
            <a:off x="1361347" y="5428147"/>
            <a:ext cx="991569" cy="3600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data</a:t>
            </a:r>
            <a:endParaRPr lang="zh-CN" altLang="en-US" dirty="0"/>
          </a:p>
        </p:txBody>
      </p:sp>
      <p:sp>
        <p:nvSpPr>
          <p:cNvPr id="15" name="圆角矩形 14"/>
          <p:cNvSpPr/>
          <p:nvPr/>
        </p:nvSpPr>
        <p:spPr>
          <a:xfrm>
            <a:off x="2369458" y="5420858"/>
            <a:ext cx="991569" cy="3600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data</a:t>
            </a:r>
            <a:endParaRPr lang="zh-CN" altLang="en-US" dirty="0"/>
          </a:p>
        </p:txBody>
      </p:sp>
      <p:cxnSp>
        <p:nvCxnSpPr>
          <p:cNvPr id="5" name="直接箭头连接符 4"/>
          <p:cNvCxnSpPr>
            <a:stCxn id="11" idx="2"/>
            <a:endCxn id="12" idx="0"/>
          </p:cNvCxnSpPr>
          <p:nvPr/>
        </p:nvCxnSpPr>
        <p:spPr>
          <a:xfrm flipH="1">
            <a:off x="849020" y="4942339"/>
            <a:ext cx="1" cy="47917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9" idx="2"/>
            <a:endCxn id="14" idx="0"/>
          </p:cNvCxnSpPr>
          <p:nvPr/>
        </p:nvCxnSpPr>
        <p:spPr>
          <a:xfrm>
            <a:off x="1857131" y="4942339"/>
            <a:ext cx="1" cy="485808"/>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2"/>
            <a:endCxn id="15" idx="0"/>
          </p:cNvCxnSpPr>
          <p:nvPr/>
        </p:nvCxnSpPr>
        <p:spPr>
          <a:xfrm>
            <a:off x="2865241" y="4939611"/>
            <a:ext cx="2" cy="481247"/>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514173" y="3513809"/>
            <a:ext cx="1256662" cy="646331"/>
          </a:xfrm>
          <a:prstGeom prst="rect">
            <a:avLst/>
          </a:prstGeom>
          <a:noFill/>
        </p:spPr>
        <p:txBody>
          <a:bodyPr wrap="square" rtlCol="0">
            <a:spAutoFit/>
          </a:bodyPr>
          <a:lstStyle/>
          <a:p>
            <a:r>
              <a:rPr lang="zh-CN" altLang="en-US" dirty="0" smtClean="0"/>
              <a:t>记录锁</a:t>
            </a:r>
            <a:endParaRPr lang="en-US" altLang="zh-CN" dirty="0" smtClean="0"/>
          </a:p>
          <a:p>
            <a:r>
              <a:rPr lang="en-US" altLang="zh-CN" dirty="0"/>
              <a:t> </a:t>
            </a:r>
            <a:r>
              <a:rPr lang="en-US" altLang="zh-CN" dirty="0" smtClean="0"/>
              <a:t>X</a:t>
            </a:r>
            <a:endParaRPr lang="zh-CN" altLang="en-US" dirty="0"/>
          </a:p>
        </p:txBody>
      </p:sp>
      <p:sp>
        <p:nvSpPr>
          <p:cNvPr id="34" name="Shape 80"/>
          <p:cNvSpPr txBox="1">
            <a:spLocks/>
          </p:cNvSpPr>
          <p:nvPr/>
        </p:nvSpPr>
        <p:spPr>
          <a:xfrm>
            <a:off x="6083061" y="4579571"/>
            <a:ext cx="2161347" cy="120132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defTabSz="914400">
              <a:defRPr sz="4000">
                <a:solidFill>
                  <a:srgbClr val="CB0E1A"/>
                </a:solidFill>
                <a:latin typeface="微软雅黑"/>
                <a:ea typeface="微软雅黑"/>
                <a:cs typeface="微软雅黑"/>
                <a:sym typeface="微软雅黑"/>
              </a:defRPr>
            </a:lvl1pPr>
          </a:lstStyle>
          <a:p>
            <a:pPr>
              <a:defRPr sz="1800">
                <a:solidFill>
                  <a:srgbClr val="000000"/>
                </a:solidFill>
              </a:defRPr>
            </a:pPr>
            <a:r>
              <a:rPr lang="en-US" altLang="zh-CN" sz="1400" kern="0" dirty="0">
                <a:solidFill>
                  <a:srgbClr val="000000"/>
                </a:solidFill>
              </a:rPr>
              <a:t>n</a:t>
            </a:r>
            <a:r>
              <a:rPr lang="en-US" altLang="zh-CN" sz="1400" kern="0" dirty="0" smtClean="0">
                <a:solidFill>
                  <a:srgbClr val="000000"/>
                </a:solidFill>
              </a:rPr>
              <a:t>ame</a:t>
            </a:r>
            <a:r>
              <a:rPr lang="zh-CN" altLang="en-US" sz="1400" kern="0" dirty="0" smtClean="0">
                <a:solidFill>
                  <a:srgbClr val="000000"/>
                </a:solidFill>
              </a:rPr>
              <a:t>没有索引，会锁住聚集索引每条记录，锁住的索引记录判断有没有间隙，有间隙则加范围锁，全表阻塞</a:t>
            </a:r>
            <a:endParaRPr lang="zh-CN" altLang="en-US" sz="1400" kern="0" dirty="0">
              <a:solidFill>
                <a:srgbClr val="000000"/>
              </a:solidFill>
            </a:endParaRPr>
          </a:p>
        </p:txBody>
      </p:sp>
      <p:sp>
        <p:nvSpPr>
          <p:cNvPr id="35" name="圆角矩形 34"/>
          <p:cNvSpPr/>
          <p:nvPr/>
        </p:nvSpPr>
        <p:spPr>
          <a:xfrm>
            <a:off x="282523" y="3836974"/>
            <a:ext cx="1656185" cy="360040"/>
          </a:xfrm>
          <a:prstGeom prst="roundRect">
            <a:avLst/>
          </a:prstGeom>
          <a:solidFill>
            <a:srgbClr val="92D05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Primary Key</a:t>
            </a:r>
            <a:endParaRPr lang="zh-CN" altLang="en-US" dirty="0"/>
          </a:p>
        </p:txBody>
      </p:sp>
      <p:sp>
        <p:nvSpPr>
          <p:cNvPr id="27" name="圆角矩形 26"/>
          <p:cNvSpPr/>
          <p:nvPr/>
        </p:nvSpPr>
        <p:spPr>
          <a:xfrm>
            <a:off x="3364151" y="4579571"/>
            <a:ext cx="991569"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id=18</a:t>
            </a:r>
            <a:endParaRPr lang="zh-CN" altLang="en-US" dirty="0"/>
          </a:p>
        </p:txBody>
      </p:sp>
      <p:sp>
        <p:nvSpPr>
          <p:cNvPr id="30" name="圆角矩形 29"/>
          <p:cNvSpPr/>
          <p:nvPr/>
        </p:nvSpPr>
        <p:spPr>
          <a:xfrm>
            <a:off x="4369134" y="4580027"/>
            <a:ext cx="991569"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id=20</a:t>
            </a:r>
            <a:endParaRPr lang="zh-CN" altLang="en-US" dirty="0"/>
          </a:p>
        </p:txBody>
      </p:sp>
      <p:sp>
        <p:nvSpPr>
          <p:cNvPr id="31" name="圆角矩形 30"/>
          <p:cNvSpPr/>
          <p:nvPr/>
        </p:nvSpPr>
        <p:spPr>
          <a:xfrm>
            <a:off x="3380081" y="5420858"/>
            <a:ext cx="991569" cy="3600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data</a:t>
            </a:r>
            <a:endParaRPr lang="zh-CN" altLang="en-US" dirty="0"/>
          </a:p>
        </p:txBody>
      </p:sp>
      <p:sp>
        <p:nvSpPr>
          <p:cNvPr id="32" name="圆角矩形 31"/>
          <p:cNvSpPr/>
          <p:nvPr/>
        </p:nvSpPr>
        <p:spPr>
          <a:xfrm>
            <a:off x="4395968" y="5420858"/>
            <a:ext cx="991569" cy="3600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data</a:t>
            </a:r>
            <a:endParaRPr lang="zh-CN" altLang="en-US" dirty="0"/>
          </a:p>
        </p:txBody>
      </p:sp>
      <p:cxnSp>
        <p:nvCxnSpPr>
          <p:cNvPr id="36" name="直接箭头连接符 35"/>
          <p:cNvCxnSpPr>
            <a:stCxn id="11" idx="0"/>
          </p:cNvCxnSpPr>
          <p:nvPr/>
        </p:nvCxnSpPr>
        <p:spPr>
          <a:xfrm flipV="1">
            <a:off x="849021" y="4057978"/>
            <a:ext cx="2113845" cy="524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9" idx="0"/>
          </p:cNvCxnSpPr>
          <p:nvPr/>
        </p:nvCxnSpPr>
        <p:spPr>
          <a:xfrm flipV="1">
            <a:off x="1857131" y="4057977"/>
            <a:ext cx="1105735" cy="524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0" idx="0"/>
          </p:cNvCxnSpPr>
          <p:nvPr/>
        </p:nvCxnSpPr>
        <p:spPr>
          <a:xfrm flipV="1">
            <a:off x="2865241" y="4057977"/>
            <a:ext cx="97625" cy="521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7" idx="0"/>
          </p:cNvCxnSpPr>
          <p:nvPr/>
        </p:nvCxnSpPr>
        <p:spPr>
          <a:xfrm flipH="1" flipV="1">
            <a:off x="2962866" y="4057977"/>
            <a:ext cx="897070" cy="521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0" idx="0"/>
          </p:cNvCxnSpPr>
          <p:nvPr/>
        </p:nvCxnSpPr>
        <p:spPr>
          <a:xfrm flipH="1" flipV="1">
            <a:off x="2962866" y="4057977"/>
            <a:ext cx="1902053" cy="522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3851662" y="4947208"/>
            <a:ext cx="10288" cy="45114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0" idx="2"/>
          </p:cNvCxnSpPr>
          <p:nvPr/>
        </p:nvCxnSpPr>
        <p:spPr>
          <a:xfrm flipH="1">
            <a:off x="4864917" y="4940067"/>
            <a:ext cx="2" cy="450687"/>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3362821" y="4421350"/>
            <a:ext cx="0" cy="163897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53235" y="4421350"/>
            <a:ext cx="0" cy="163897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2369456" y="4421349"/>
            <a:ext cx="0" cy="163897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4370107" y="4421349"/>
            <a:ext cx="0" cy="163897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87537" y="4421349"/>
            <a:ext cx="0" cy="163897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2409998" y="6531824"/>
            <a:ext cx="671979" cy="369332"/>
          </a:xfrm>
          <a:prstGeom prst="rect">
            <a:avLst/>
          </a:prstGeom>
          <a:noFill/>
        </p:spPr>
        <p:txBody>
          <a:bodyPr wrap="none" rtlCol="0">
            <a:spAutoFit/>
          </a:bodyPr>
          <a:lstStyle/>
          <a:p>
            <a:r>
              <a:rPr lang="en-US" altLang="zh-CN" dirty="0" smtClean="0"/>
              <a:t>GAP</a:t>
            </a:r>
            <a:endParaRPr lang="zh-CN" altLang="en-US" dirty="0"/>
          </a:p>
        </p:txBody>
      </p:sp>
      <p:cxnSp>
        <p:nvCxnSpPr>
          <p:cNvPr id="68" name="直接箭头连接符 67"/>
          <p:cNvCxnSpPr>
            <a:endCxn id="66" idx="0"/>
          </p:cNvCxnSpPr>
          <p:nvPr/>
        </p:nvCxnSpPr>
        <p:spPr>
          <a:xfrm>
            <a:off x="353235" y="6060324"/>
            <a:ext cx="2392753" cy="4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endCxn id="66" idx="0"/>
          </p:cNvCxnSpPr>
          <p:nvPr/>
        </p:nvCxnSpPr>
        <p:spPr>
          <a:xfrm>
            <a:off x="2352915" y="6060324"/>
            <a:ext cx="393073" cy="4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endCxn id="66" idx="0"/>
          </p:cNvCxnSpPr>
          <p:nvPr/>
        </p:nvCxnSpPr>
        <p:spPr>
          <a:xfrm flipH="1">
            <a:off x="2745988" y="6060324"/>
            <a:ext cx="615037" cy="4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endCxn id="66" idx="0"/>
          </p:cNvCxnSpPr>
          <p:nvPr/>
        </p:nvCxnSpPr>
        <p:spPr>
          <a:xfrm flipH="1">
            <a:off x="2745988" y="6060324"/>
            <a:ext cx="1622577" cy="4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endCxn id="66" idx="0"/>
          </p:cNvCxnSpPr>
          <p:nvPr/>
        </p:nvCxnSpPr>
        <p:spPr>
          <a:xfrm flipH="1">
            <a:off x="2745988" y="6004594"/>
            <a:ext cx="2631405" cy="527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879977"/>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57" y="-19932"/>
            <a:ext cx="1570922" cy="717164"/>
          </a:xfrm>
          <a:prstGeom prst="rect">
            <a:avLst/>
          </a:prstGeom>
        </p:spPr>
      </p:pic>
      <p:sp>
        <p:nvSpPr>
          <p:cNvPr id="2" name="矩形 1"/>
          <p:cNvSpPr/>
          <p:nvPr/>
        </p:nvSpPr>
        <p:spPr>
          <a:xfrm>
            <a:off x="107504" y="1011282"/>
            <a:ext cx="8856984" cy="2308324"/>
          </a:xfrm>
          <a:prstGeom prst="rect">
            <a:avLst/>
          </a:prstGeom>
        </p:spPr>
        <p:txBody>
          <a:bodyPr wrap="square">
            <a:spAutoFit/>
          </a:bodyPr>
          <a:lstStyle/>
          <a:p>
            <a:pPr marL="171450" indent="-171450">
              <a:buFont typeface="Wingdings" panose="05000000000000000000" pitchFamily="2" charset="2"/>
              <a:buChar char="Ø"/>
              <a:defRPr/>
            </a:pPr>
            <a:r>
              <a:rPr lang="zh-CN" altLang="en-US" b="1" dirty="0" smtClean="0">
                <a:latin typeface="微软雅黑" panose="020B0503020204020204" pitchFamily="34" charset="-122"/>
                <a:ea typeface="微软雅黑" panose="020B0503020204020204" pitchFamily="34" charset="-122"/>
              </a:rPr>
              <a:t> 对</a:t>
            </a:r>
            <a:r>
              <a:rPr lang="zh-CN" altLang="en-US" b="1" dirty="0">
                <a:latin typeface="微软雅黑" panose="020B0503020204020204" pitchFamily="34" charset="-122"/>
                <a:ea typeface="微软雅黑" panose="020B0503020204020204" pitchFamily="34" charset="-122"/>
              </a:rPr>
              <a:t>与锁定读、更新、删除通常会在扫描的每个索引上加记录</a:t>
            </a:r>
            <a:r>
              <a:rPr lang="zh-CN" altLang="en-US" b="1" dirty="0" smtClean="0">
                <a:latin typeface="微软雅黑" panose="020B0503020204020204" pitchFamily="34" charset="-122"/>
                <a:ea typeface="微软雅黑" panose="020B0503020204020204" pitchFamily="34" charset="-122"/>
              </a:rPr>
              <a:t>锁</a:t>
            </a:r>
            <a:endParaRPr lang="en-US" altLang="zh-CN" b="1" dirty="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defRPr/>
            </a:pPr>
            <a:endParaRPr lang="zh-CN" altLang="en-US" b="1"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defRPr/>
            </a:pPr>
            <a:r>
              <a:rPr lang="zh-CN" altLang="en-US" b="1" dirty="0" smtClean="0">
                <a:latin typeface="微软雅黑" panose="020B0503020204020204" pitchFamily="34" charset="-122"/>
                <a:ea typeface="微软雅黑" panose="020B0503020204020204" pitchFamily="34" charset="-122"/>
              </a:rPr>
              <a:t> 对于</a:t>
            </a:r>
            <a:r>
              <a:rPr lang="en-US" altLang="zh-CN" b="1" dirty="0">
                <a:latin typeface="微软雅黑" panose="020B0503020204020204" pitchFamily="34" charset="-122"/>
                <a:ea typeface="微软雅黑" panose="020B0503020204020204" pitchFamily="34" charset="-122"/>
              </a:rPr>
              <a:t>SQL</a:t>
            </a:r>
            <a:r>
              <a:rPr lang="zh-CN" altLang="en-US" b="1" dirty="0">
                <a:latin typeface="微软雅黑" panose="020B0503020204020204" pitchFamily="34" charset="-122"/>
                <a:ea typeface="微软雅黑" panose="020B0503020204020204" pitchFamily="34" charset="-122"/>
              </a:rPr>
              <a:t>中使用了普通索引，会先对普通索引加锁，然后对对应的聚集索引也</a:t>
            </a:r>
            <a:r>
              <a:rPr lang="zh-CN" altLang="en-US" b="1" dirty="0" smtClean="0">
                <a:latin typeface="微软雅黑" panose="020B0503020204020204" pitchFamily="34" charset="-122"/>
                <a:ea typeface="微软雅黑" panose="020B0503020204020204" pitchFamily="34" charset="-122"/>
              </a:rPr>
              <a:t>加锁</a:t>
            </a:r>
            <a:endParaRPr lang="en-US" altLang="zh-CN" b="1" dirty="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defRPr/>
            </a:pPr>
            <a:endParaRPr lang="en-US" altLang="zh-CN" b="1" dirty="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defRPr/>
            </a:pPr>
            <a:r>
              <a:rPr lang="zh-CN" altLang="en-US" b="1" dirty="0" smtClean="0">
                <a:latin typeface="微软雅黑" panose="020B0503020204020204" pitchFamily="34" charset="-122"/>
                <a:ea typeface="微软雅黑" panose="020B0503020204020204" pitchFamily="34" charset="-122"/>
              </a:rPr>
              <a:t> 对于</a:t>
            </a:r>
            <a:r>
              <a:rPr lang="zh-CN" altLang="en-US" b="1" dirty="0">
                <a:latin typeface="微软雅黑" panose="020B0503020204020204" pitchFamily="34" charset="-122"/>
                <a:ea typeface="微软雅黑" panose="020B0503020204020204" pitchFamily="34" charset="-122"/>
              </a:rPr>
              <a:t>聚集索引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隔离级别小于等于</a:t>
            </a:r>
            <a:r>
              <a:rPr lang="en-US" altLang="zh-CN" b="1" dirty="0">
                <a:latin typeface="微软雅黑" panose="020B0503020204020204" pitchFamily="34" charset="-122"/>
                <a:ea typeface="微软雅黑" panose="020B0503020204020204" pitchFamily="34" charset="-122"/>
              </a:rPr>
              <a:t>RC</a:t>
            </a:r>
            <a:r>
              <a:rPr lang="zh-CN" altLang="en-US" b="1" dirty="0">
                <a:latin typeface="微软雅黑" panose="020B0503020204020204" pitchFamily="34" charset="-122"/>
                <a:ea typeface="微软雅黑" panose="020B0503020204020204" pitchFamily="34" charset="-122"/>
              </a:rPr>
              <a:t>时，加的</a:t>
            </a:r>
            <a:r>
              <a:rPr lang="zh-CN" altLang="en-US" b="1" dirty="0" smtClean="0">
                <a:latin typeface="微软雅黑" panose="020B0503020204020204" pitchFamily="34" charset="-122"/>
                <a:ea typeface="微软雅黑" panose="020B0503020204020204" pitchFamily="34" charset="-122"/>
              </a:rPr>
              <a:t>是</a:t>
            </a:r>
            <a:r>
              <a:rPr lang="en-US" altLang="zh-CN" b="1" dirty="0" smtClean="0">
                <a:latin typeface="微软雅黑" panose="020B0503020204020204" pitchFamily="34" charset="-122"/>
                <a:ea typeface="微软雅黑" panose="020B0503020204020204" pitchFamily="34" charset="-122"/>
              </a:rPr>
              <a:t>X</a:t>
            </a:r>
            <a:r>
              <a:rPr lang="zh-CN" altLang="en-US" b="1" dirty="0" smtClean="0">
                <a:latin typeface="微软雅黑" panose="020B0503020204020204" pitchFamily="34" charset="-122"/>
                <a:ea typeface="微软雅黑" panose="020B0503020204020204" pitchFamily="34" charset="-122"/>
              </a:rPr>
              <a:t>、记录</a:t>
            </a:r>
            <a:r>
              <a:rPr lang="zh-CN" altLang="en-US" b="1" dirty="0">
                <a:latin typeface="微软雅黑" panose="020B0503020204020204" pitchFamily="34" charset="-122"/>
                <a:ea typeface="微软雅黑" panose="020B0503020204020204" pitchFamily="34" charset="-122"/>
              </a:rPr>
              <a:t>锁</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否则</a:t>
            </a:r>
            <a:r>
              <a:rPr lang="zh-CN" altLang="en-US" b="1" dirty="0" smtClean="0">
                <a:latin typeface="微软雅黑" panose="020B0503020204020204" pitchFamily="34" charset="-122"/>
                <a:ea typeface="微软雅黑" panose="020B0503020204020204" pitchFamily="34" charset="-122"/>
              </a:rPr>
              <a:t>加</a:t>
            </a:r>
            <a:r>
              <a:rPr lang="en-US" altLang="zh-CN" b="1" dirty="0" smtClean="0">
                <a:latin typeface="微软雅黑" panose="020B0503020204020204" pitchFamily="34" charset="-122"/>
                <a:ea typeface="微软雅黑" panose="020B0503020204020204" pitchFamily="34" charset="-122"/>
              </a:rPr>
              <a:t>NEXT-KEY LOCK</a:t>
            </a:r>
          </a:p>
          <a:p>
            <a:pPr marL="171450" indent="-171450">
              <a:buFont typeface="Wingdings" panose="05000000000000000000" pitchFamily="2" charset="2"/>
              <a:buChar char="Ø"/>
              <a:defRPr/>
            </a:pPr>
            <a:endParaRPr lang="zh-CN" altLang="en-US" b="1"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defRPr/>
            </a:pPr>
            <a:r>
              <a:rPr lang="zh-CN" altLang="en-US" b="1" dirty="0" smtClean="0">
                <a:latin typeface="微软雅黑" panose="020B0503020204020204" pitchFamily="34" charset="-122"/>
                <a:ea typeface="微软雅黑" panose="020B0503020204020204" pitchFamily="34" charset="-122"/>
              </a:rPr>
              <a:t> 如果</a:t>
            </a:r>
            <a:r>
              <a:rPr lang="zh-CN" altLang="en-US" b="1" dirty="0">
                <a:latin typeface="微软雅黑" panose="020B0503020204020204" pitchFamily="34" charset="-122"/>
                <a:ea typeface="微软雅黑" panose="020B0503020204020204" pitchFamily="34" charset="-122"/>
              </a:rPr>
              <a:t>没有</a:t>
            </a:r>
            <a:r>
              <a:rPr lang="zh-CN" altLang="en-US" b="1" dirty="0" smtClean="0">
                <a:latin typeface="微软雅黑" panose="020B0503020204020204" pitchFamily="34" charset="-122"/>
                <a:ea typeface="微软雅黑" panose="020B0503020204020204" pitchFamily="34" charset="-122"/>
              </a:rPr>
              <a:t>适合的语句索引</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MySQL</a:t>
            </a:r>
            <a:r>
              <a:rPr lang="zh-CN" altLang="en-US" b="1" dirty="0">
                <a:latin typeface="微软雅黑" panose="020B0503020204020204" pitchFamily="34" charset="-122"/>
                <a:ea typeface="微软雅黑" panose="020B0503020204020204" pitchFamily="34" charset="-122"/>
              </a:rPr>
              <a:t>必须扫描整个表来处理语句，表的每一行都会</a:t>
            </a:r>
            <a:r>
              <a:rPr lang="zh-CN" altLang="en-US" b="1" smtClean="0">
                <a:latin typeface="微软雅黑" panose="020B0503020204020204" pitchFamily="34" charset="-122"/>
                <a:ea typeface="微软雅黑" panose="020B0503020204020204" pitchFamily="34" charset="-122"/>
              </a:rPr>
              <a:t>被   锁定</a:t>
            </a:r>
            <a:endParaRPr lang="zh-CN" altLang="en-US" b="1" dirty="0">
              <a:latin typeface="微软雅黑" panose="020B0503020204020204" pitchFamily="34" charset="-122"/>
              <a:ea typeface="微软雅黑" panose="020B0503020204020204" pitchFamily="34" charset="-122"/>
            </a:endParaRPr>
          </a:p>
        </p:txBody>
      </p:sp>
      <p:sp>
        <p:nvSpPr>
          <p:cNvPr id="5" name="流程图: 可选过程 4"/>
          <p:cNvSpPr/>
          <p:nvPr/>
        </p:nvSpPr>
        <p:spPr>
          <a:xfrm>
            <a:off x="1284339" y="262106"/>
            <a:ext cx="1055413" cy="358582"/>
          </a:xfrm>
          <a:prstGeom prst="flowChartAlternateProcess">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华文行楷" pitchFamily="2" charset="-122"/>
                <a:ea typeface="华文行楷" pitchFamily="2" charset="-122"/>
              </a:rPr>
              <a:t>总结</a:t>
            </a:r>
            <a:endParaRPr lang="zh-CN" altLang="en-US" sz="2800" b="1" dirty="0">
              <a:solidFill>
                <a:srgbClr val="C00000"/>
              </a:solidFill>
              <a:latin typeface="华文行楷" pitchFamily="2" charset="-122"/>
              <a:ea typeface="华文行楷" pitchFamily="2" charset="-122"/>
            </a:endParaRPr>
          </a:p>
        </p:txBody>
      </p:sp>
    </p:spTree>
    <p:extLst>
      <p:ext uri="{BB962C8B-B14F-4D97-AF65-F5344CB8AC3E}">
        <p14:creationId xmlns:p14="http://schemas.microsoft.com/office/powerpoint/2010/main" val="3361969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842962"/>
            <a:ext cx="3456384" cy="1577925"/>
          </a:xfrm>
          <a:prstGeom prst="rect">
            <a:avLst/>
          </a:prstGeom>
        </p:spPr>
      </p:pic>
      <p:sp>
        <p:nvSpPr>
          <p:cNvPr id="3" name="矩形 2"/>
          <p:cNvSpPr/>
          <p:nvPr/>
        </p:nvSpPr>
        <p:spPr>
          <a:xfrm>
            <a:off x="5716" y="2783429"/>
            <a:ext cx="9144000" cy="31683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200" dirty="0" smtClean="0">
                <a:solidFill>
                  <a:schemeClr val="bg1"/>
                </a:solidFill>
                <a:latin typeface="华文行楷" pitchFamily="2" charset="-122"/>
                <a:ea typeface="华文行楷" pitchFamily="2" charset="-122"/>
              </a:rPr>
              <a:t>感谢聆听！</a:t>
            </a:r>
            <a:endParaRPr lang="en-US" altLang="zh-CN" sz="7200" dirty="0">
              <a:solidFill>
                <a:schemeClr val="bg1"/>
              </a:solidFill>
              <a:latin typeface="华文行楷" pitchFamily="2" charset="-122"/>
              <a:ea typeface="华文行楷" pitchFamily="2" charset="-122"/>
            </a:endParaRPr>
          </a:p>
          <a:p>
            <a:pPr algn="ctr"/>
            <a:r>
              <a:rPr lang="zh-CN" altLang="en-US" sz="7200" dirty="0" smtClean="0">
                <a:solidFill>
                  <a:schemeClr val="bg1"/>
                </a:solidFill>
                <a:latin typeface="华文行楷" pitchFamily="2" charset="-122"/>
                <a:ea typeface="华文行楷" pitchFamily="2" charset="-122"/>
              </a:rPr>
              <a:t>敬请指正！</a:t>
            </a:r>
            <a:endParaRPr lang="en-US" altLang="zh-CN" sz="7200" dirty="0">
              <a:solidFill>
                <a:schemeClr val="bg1"/>
              </a:solidFill>
              <a:latin typeface="华文行楷" pitchFamily="2" charset="-122"/>
              <a:ea typeface="华文行楷" pitchFamily="2" charset="-122"/>
            </a:endParaRPr>
          </a:p>
        </p:txBody>
      </p:sp>
      <p:sp>
        <p:nvSpPr>
          <p:cNvPr id="5" name="矩形 4"/>
          <p:cNvSpPr/>
          <p:nvPr/>
        </p:nvSpPr>
        <p:spPr>
          <a:xfrm>
            <a:off x="2320263" y="1340768"/>
            <a:ext cx="4794903" cy="1015663"/>
          </a:xfrm>
          <a:prstGeom prst="rect">
            <a:avLst/>
          </a:prstGeom>
        </p:spPr>
        <p:txBody>
          <a:bodyPr wrap="none">
            <a:spAutoFit/>
          </a:bodyPr>
          <a:lstStyle/>
          <a:p>
            <a:pPr algn="ctr"/>
            <a:r>
              <a:rPr lang="en-US" altLang="zh-CN" sz="6000" b="1" dirty="0" smtClean="0">
                <a:solidFill>
                  <a:srgbClr val="C00000"/>
                </a:solidFill>
                <a:latin typeface="华文行楷" pitchFamily="2" charset="-122"/>
                <a:ea typeface="华文行楷" pitchFamily="2" charset="-122"/>
              </a:rPr>
              <a:t>    JD.com  </a:t>
            </a:r>
            <a:r>
              <a:rPr lang="zh-CN" altLang="en-US" sz="6000" b="1" dirty="0" smtClean="0">
                <a:solidFill>
                  <a:srgbClr val="C00000"/>
                </a:solidFill>
                <a:latin typeface="华文行楷" pitchFamily="2" charset="-122"/>
                <a:ea typeface="华文行楷" pitchFamily="2" charset="-122"/>
              </a:rPr>
              <a:t>京东</a:t>
            </a:r>
            <a:endParaRPr lang="zh-CN" altLang="en-US" sz="6000" b="1" dirty="0">
              <a:solidFill>
                <a:srgbClr val="C00000"/>
              </a:solidFill>
              <a:latin typeface="华文行楷" pitchFamily="2" charset="-122"/>
              <a:ea typeface="华文行楷" pitchFamily="2" charset="-122"/>
            </a:endParaRPr>
          </a:p>
        </p:txBody>
      </p:sp>
      <p:sp>
        <p:nvSpPr>
          <p:cNvPr id="11" name="圆角矩形 10"/>
          <p:cNvSpPr/>
          <p:nvPr/>
        </p:nvSpPr>
        <p:spPr>
          <a:xfrm>
            <a:off x="6732240" y="116632"/>
            <a:ext cx="2304256" cy="43204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7151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57" y="-19932"/>
            <a:ext cx="1570922" cy="717164"/>
          </a:xfrm>
          <a:prstGeom prst="rect">
            <a:avLst/>
          </a:prstGeom>
        </p:spPr>
      </p:pic>
      <p:sp>
        <p:nvSpPr>
          <p:cNvPr id="6" name="横卷形 5"/>
          <p:cNvSpPr/>
          <p:nvPr/>
        </p:nvSpPr>
        <p:spPr>
          <a:xfrm>
            <a:off x="2343324" y="1268760"/>
            <a:ext cx="5400600" cy="1224136"/>
          </a:xfrm>
          <a:prstGeom prst="horizontalScroll">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smtClean="0">
                <a:latin typeface="华文行楷" pitchFamily="2" charset="-122"/>
                <a:ea typeface="华文行楷" pitchFamily="2" charset="-122"/>
              </a:rPr>
              <a:t>第一部分、事务本质</a:t>
            </a:r>
            <a:endParaRPr lang="zh-CN" altLang="en-US" sz="3200" b="1" dirty="0">
              <a:latin typeface="华文行楷" pitchFamily="2" charset="-122"/>
              <a:ea typeface="华文行楷" pitchFamily="2" charset="-122"/>
            </a:endParaRPr>
          </a:p>
        </p:txBody>
      </p:sp>
      <p:sp>
        <p:nvSpPr>
          <p:cNvPr id="8" name="横卷形 7"/>
          <p:cNvSpPr/>
          <p:nvPr/>
        </p:nvSpPr>
        <p:spPr>
          <a:xfrm>
            <a:off x="2342020" y="3036306"/>
            <a:ext cx="5400600" cy="1256790"/>
          </a:xfrm>
          <a:prstGeom prst="horizontalScroll">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smtClean="0">
                <a:latin typeface="华文行楷" pitchFamily="2" charset="-122"/>
                <a:ea typeface="华文行楷" pitchFamily="2" charset="-122"/>
              </a:rPr>
              <a:t>第二部分、</a:t>
            </a:r>
            <a:r>
              <a:rPr lang="en-US" altLang="zh-CN" sz="3200" b="1" dirty="0" err="1" smtClean="0">
                <a:latin typeface="华文行楷" pitchFamily="2" charset="-122"/>
                <a:ea typeface="华文行楷" pitchFamily="2" charset="-122"/>
              </a:rPr>
              <a:t>Innodb</a:t>
            </a:r>
            <a:r>
              <a:rPr lang="zh-CN" altLang="en-US" sz="3200" b="1" dirty="0" smtClean="0">
                <a:latin typeface="华文行楷" pitchFamily="2" charset="-122"/>
                <a:ea typeface="华文行楷" pitchFamily="2" charset="-122"/>
              </a:rPr>
              <a:t>锁</a:t>
            </a:r>
            <a:endParaRPr lang="zh-CN" altLang="en-US" sz="3200" b="1" dirty="0">
              <a:latin typeface="华文行楷" pitchFamily="2" charset="-122"/>
              <a:ea typeface="华文行楷" pitchFamily="2" charset="-122"/>
            </a:endParaRPr>
          </a:p>
        </p:txBody>
      </p:sp>
      <p:sp>
        <p:nvSpPr>
          <p:cNvPr id="9" name="横卷形 8"/>
          <p:cNvSpPr/>
          <p:nvPr/>
        </p:nvSpPr>
        <p:spPr>
          <a:xfrm>
            <a:off x="2343324" y="4797152"/>
            <a:ext cx="5400600" cy="1224136"/>
          </a:xfrm>
          <a:prstGeom prst="horizontalScroll">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smtClean="0">
                <a:latin typeface="华文行楷" pitchFamily="2" charset="-122"/>
                <a:ea typeface="华文行楷" pitchFamily="2" charset="-122"/>
              </a:rPr>
              <a:t>第三部分、死锁案例</a:t>
            </a:r>
            <a:endParaRPr lang="zh-CN" altLang="en-US" sz="3200" b="1" dirty="0">
              <a:latin typeface="华文行楷" pitchFamily="2" charset="-122"/>
              <a:ea typeface="华文行楷" pitchFamily="2" charset="-122"/>
            </a:endParaRPr>
          </a:p>
        </p:txBody>
      </p:sp>
      <p:sp>
        <p:nvSpPr>
          <p:cNvPr id="11" name="流程图: 可选过程 10"/>
          <p:cNvSpPr/>
          <p:nvPr/>
        </p:nvSpPr>
        <p:spPr>
          <a:xfrm>
            <a:off x="1284339" y="262106"/>
            <a:ext cx="1302895" cy="358582"/>
          </a:xfrm>
          <a:prstGeom prst="flowChartAlternateProcess">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华文行楷" pitchFamily="2" charset="-122"/>
                <a:ea typeface="华文行楷" pitchFamily="2" charset="-122"/>
              </a:rPr>
              <a:t>大   纲</a:t>
            </a:r>
            <a:endParaRPr lang="zh-CN" altLang="en-US" sz="2800" b="1" dirty="0">
              <a:solidFill>
                <a:srgbClr val="C00000"/>
              </a:solidFill>
              <a:latin typeface="华文行楷" pitchFamily="2" charset="-122"/>
              <a:ea typeface="华文行楷" pitchFamily="2" charset="-122"/>
            </a:endParaRPr>
          </a:p>
        </p:txBody>
      </p:sp>
    </p:spTree>
    <p:extLst>
      <p:ext uri="{BB962C8B-B14F-4D97-AF65-F5344CB8AC3E}">
        <p14:creationId xmlns:p14="http://schemas.microsoft.com/office/powerpoint/2010/main" val="2776772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57" y="-19932"/>
            <a:ext cx="1570922" cy="717164"/>
          </a:xfrm>
          <a:prstGeom prst="rect">
            <a:avLst/>
          </a:prstGeom>
        </p:spPr>
      </p:pic>
      <p:sp>
        <p:nvSpPr>
          <p:cNvPr id="2" name="矩形 1"/>
          <p:cNvSpPr/>
          <p:nvPr/>
        </p:nvSpPr>
        <p:spPr>
          <a:xfrm>
            <a:off x="31450" y="979270"/>
            <a:ext cx="8280920" cy="5078313"/>
          </a:xfrm>
          <a:prstGeom prst="rect">
            <a:avLst/>
          </a:prstGeom>
        </p:spPr>
        <p:txBody>
          <a:bodyPr wrap="square">
            <a:spAutoFit/>
          </a:bodyPr>
          <a:lstStyle/>
          <a:p>
            <a:pPr marL="171450" indent="-171450">
              <a:buFont typeface="Wingdings" panose="05000000000000000000" pitchFamily="2" charset="2"/>
              <a:buChar char="Ø"/>
              <a:defRPr/>
            </a:pPr>
            <a:r>
              <a:rPr lang="zh-CN" altLang="en-US" b="1" dirty="0" smtClean="0">
                <a:latin typeface="微软雅黑" panose="020B0503020204020204" pitchFamily="34" charset="-122"/>
                <a:ea typeface="微软雅黑" panose="020B0503020204020204" pitchFamily="34" charset="-122"/>
              </a:rPr>
              <a:t> 事务的定义</a:t>
            </a:r>
            <a:endParaRPr lang="en-US" altLang="zh-CN" b="1"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defRPr/>
            </a:pPr>
            <a:r>
              <a:rPr lang="zh-CN" altLang="en-US" dirty="0" smtClean="0">
                <a:solidFill>
                  <a:srgbClr val="333333"/>
                </a:solidFill>
                <a:latin typeface="Helvetica Neue"/>
              </a:rPr>
              <a:t>数据库管理系统</a:t>
            </a:r>
            <a:r>
              <a:rPr lang="zh-CN" altLang="en-US" dirty="0">
                <a:solidFill>
                  <a:srgbClr val="333333"/>
                </a:solidFill>
                <a:latin typeface="Helvetica Neue"/>
              </a:rPr>
              <a:t>执行过程中的一个逻辑单位，由一个有限的数据库操作序列</a:t>
            </a:r>
            <a:r>
              <a:rPr lang="zh-CN" altLang="en-US" dirty="0" smtClean="0">
                <a:solidFill>
                  <a:srgbClr val="333333"/>
                </a:solidFill>
                <a:latin typeface="Helvetica Neue"/>
              </a:rPr>
              <a:t>构成</a:t>
            </a:r>
            <a:endParaRPr lang="en-US" altLang="zh-CN" dirty="0" smtClean="0">
              <a:solidFill>
                <a:srgbClr val="333333"/>
              </a:solidFill>
              <a:latin typeface="Helvetica Neue"/>
            </a:endParaRPr>
          </a:p>
          <a:p>
            <a:pPr marL="742950" lvl="1" indent="-285750">
              <a:buFont typeface="Arial" panose="020B0604020202020204" pitchFamily="34" charset="0"/>
              <a:buChar char="•"/>
              <a:defRPr/>
            </a:pPr>
            <a:r>
              <a:rPr lang="zh-CN" altLang="en-US" dirty="0"/>
              <a:t>事务的核心就是锁与并发</a:t>
            </a:r>
            <a:r>
              <a:rPr lang="zh-CN" altLang="en-US" dirty="0" smtClean="0"/>
              <a:t>控制</a:t>
            </a:r>
            <a:endParaRPr lang="en-US" altLang="zh-CN" b="1" dirty="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defRPr/>
            </a:pPr>
            <a:r>
              <a:rPr lang="zh-CN" altLang="en-US" b="1" dirty="0" smtClean="0">
                <a:latin typeface="微软雅黑" panose="020B0503020204020204" pitchFamily="34" charset="-122"/>
                <a:ea typeface="微软雅黑" panose="020B0503020204020204" pitchFamily="34" charset="-122"/>
              </a:rPr>
              <a:t> 事务的特性</a:t>
            </a:r>
            <a:endParaRPr lang="en-US" altLang="zh-CN" b="1"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defRPr/>
            </a:pPr>
            <a:r>
              <a:rPr lang="zh-CN" altLang="en-US" dirty="0"/>
              <a:t>原子性：事务被一个整体执行，包含的操作要么全做、要么全不</a:t>
            </a:r>
            <a:r>
              <a:rPr lang="zh-CN" altLang="en-US" dirty="0" smtClean="0"/>
              <a:t>做</a:t>
            </a:r>
            <a:endParaRPr lang="en-US" altLang="zh-CN" dirty="0" smtClean="0"/>
          </a:p>
          <a:p>
            <a:pPr marL="742950" lvl="1" indent="-285750">
              <a:buFont typeface="Arial" panose="020B0604020202020204" pitchFamily="34" charset="0"/>
              <a:buChar char="•"/>
              <a:defRPr/>
            </a:pPr>
            <a:r>
              <a:rPr lang="zh-CN" altLang="en-US" dirty="0"/>
              <a:t>一致性：事务开始执行前后，数据库都处于一致状态</a:t>
            </a:r>
            <a:r>
              <a:rPr lang="en-US" altLang="zh-CN" dirty="0"/>
              <a:t>,</a:t>
            </a:r>
            <a:r>
              <a:rPr lang="zh-CN" altLang="en-US" dirty="0"/>
              <a:t>确保数据库的状态从一个一致状态转变为另一个一致状态</a:t>
            </a:r>
            <a:r>
              <a:rPr lang="zh-CN" altLang="en-US" dirty="0" smtClean="0"/>
              <a:t>。</a:t>
            </a:r>
            <a:endParaRPr lang="en-US" altLang="zh-CN" dirty="0" smtClean="0"/>
          </a:p>
          <a:p>
            <a:pPr marL="742950" lvl="1" indent="-285750">
              <a:buFont typeface="Arial" panose="020B0604020202020204" pitchFamily="34" charset="0"/>
              <a:buChar char="•"/>
              <a:defRPr/>
            </a:pPr>
            <a:r>
              <a:rPr lang="zh-CN" altLang="en-US" dirty="0" smtClean="0"/>
              <a:t>隔离性：</a:t>
            </a:r>
            <a:r>
              <a:rPr lang="zh-CN" altLang="en-US" dirty="0"/>
              <a:t>多个独立事务之间相互交互的程度，决定多个事务怎样保护未提交的数据</a:t>
            </a:r>
            <a:r>
              <a:rPr lang="zh-CN" altLang="en-US" dirty="0" smtClean="0"/>
              <a:t>。</a:t>
            </a:r>
            <a:endParaRPr lang="en-US" altLang="zh-CN" dirty="0" smtClean="0"/>
          </a:p>
          <a:p>
            <a:pPr marL="742950" lvl="1" indent="-285750">
              <a:buFont typeface="Arial" panose="020B0604020202020204" pitchFamily="34" charset="0"/>
              <a:buChar char="•"/>
              <a:defRPr/>
            </a:pPr>
            <a:r>
              <a:rPr lang="zh-CN" altLang="en-US" dirty="0"/>
              <a:t>持久性：事务成功提交之后，它对数据库的更改将永久被</a:t>
            </a:r>
            <a:r>
              <a:rPr lang="zh-CN" altLang="en-US" dirty="0" smtClean="0"/>
              <a:t>保存</a:t>
            </a:r>
            <a:endParaRPr lang="en-US" altLang="zh-CN" dirty="0" smtClean="0"/>
          </a:p>
          <a:p>
            <a:pPr lvl="1">
              <a:defRPr/>
            </a:pPr>
            <a:endParaRPr lang="zh-CN" altLang="en-US" dirty="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defRPr/>
            </a:pPr>
            <a:r>
              <a:rPr lang="zh-CN" altLang="en-US" b="1" dirty="0" smtClean="0">
                <a:latin typeface="微软雅黑" panose="020B0503020204020204" pitchFamily="34" charset="-122"/>
                <a:ea typeface="微软雅黑" panose="020B0503020204020204" pitchFamily="34" charset="-122"/>
              </a:rPr>
              <a:t> 事务隔离级别</a:t>
            </a:r>
            <a:endParaRPr lang="en-US" altLang="zh-CN" b="1"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defRPr/>
            </a:pPr>
            <a:r>
              <a:rPr lang="zh-CN" altLang="en-US" dirty="0"/>
              <a:t>未提交读：事务中的修改即使没有提交也对其他事务可见</a:t>
            </a:r>
            <a:r>
              <a:rPr lang="zh-CN" altLang="en-US" dirty="0" smtClean="0"/>
              <a:t>。</a:t>
            </a:r>
            <a:endParaRPr lang="en-US" altLang="zh-CN" dirty="0" smtClean="0"/>
          </a:p>
          <a:p>
            <a:pPr marL="742950" lvl="1" indent="-285750">
              <a:buFont typeface="Arial" panose="020B0604020202020204" pitchFamily="34" charset="0"/>
              <a:buChar char="•"/>
              <a:defRPr/>
            </a:pPr>
            <a:r>
              <a:rPr lang="zh-CN" altLang="en-US" dirty="0"/>
              <a:t>提交读：事务内只能看到其他已经提交的事务结果</a:t>
            </a:r>
            <a:r>
              <a:rPr lang="zh-CN" altLang="en-US" dirty="0" smtClean="0"/>
              <a:t>。</a:t>
            </a:r>
            <a:endParaRPr lang="en-US" altLang="zh-CN" dirty="0" smtClean="0"/>
          </a:p>
          <a:p>
            <a:pPr marL="742950" lvl="1" indent="-285750">
              <a:buFont typeface="Arial" panose="020B0604020202020204" pitchFamily="34" charset="0"/>
              <a:buChar char="•"/>
              <a:defRPr/>
            </a:pPr>
            <a:r>
              <a:rPr lang="zh-CN" altLang="en-US" dirty="0"/>
              <a:t>可重复读：只允许读取已经提交的数据，而且在一个事务两次读取一个数据项期间，其它事务不得更新该数据</a:t>
            </a:r>
            <a:r>
              <a:rPr lang="zh-CN" altLang="en-US" dirty="0" smtClean="0"/>
              <a:t>。</a:t>
            </a:r>
            <a:endParaRPr lang="en-US" altLang="zh-CN" dirty="0" smtClean="0"/>
          </a:p>
          <a:p>
            <a:pPr marL="742950" lvl="1" indent="-285750">
              <a:buFont typeface="Arial" panose="020B0604020202020204" pitchFamily="34" charset="0"/>
              <a:buChar char="•"/>
              <a:defRPr/>
            </a:pPr>
            <a:r>
              <a:rPr lang="zh-CN" altLang="en-US" dirty="0"/>
              <a:t>序列读：最高的隔离级别，事务串行执行</a:t>
            </a:r>
            <a:endParaRPr lang="en-US" altLang="zh-CN" b="1" dirty="0" smtClean="0">
              <a:latin typeface="微软雅黑" panose="020B0503020204020204" pitchFamily="34" charset="-122"/>
              <a:ea typeface="微软雅黑" panose="020B0503020204020204" pitchFamily="34" charset="-122"/>
            </a:endParaRPr>
          </a:p>
        </p:txBody>
      </p:sp>
      <p:sp>
        <p:nvSpPr>
          <p:cNvPr id="10" name="流程图: 可选过程 9"/>
          <p:cNvSpPr/>
          <p:nvPr/>
        </p:nvSpPr>
        <p:spPr>
          <a:xfrm>
            <a:off x="1284339" y="262106"/>
            <a:ext cx="1847501" cy="358582"/>
          </a:xfrm>
          <a:prstGeom prst="flowChartAlternateProcess">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华文行楷" pitchFamily="2" charset="-122"/>
                <a:ea typeface="华文行楷" pitchFamily="2" charset="-122"/>
              </a:rPr>
              <a:t>事务本质</a:t>
            </a:r>
            <a:endParaRPr lang="zh-CN" altLang="en-US" sz="2800" b="1" dirty="0">
              <a:solidFill>
                <a:srgbClr val="C00000"/>
              </a:solidFill>
              <a:latin typeface="华文行楷" pitchFamily="2" charset="-122"/>
              <a:ea typeface="华文行楷" pitchFamily="2" charset="-122"/>
            </a:endParaRPr>
          </a:p>
        </p:txBody>
      </p:sp>
    </p:spTree>
    <p:extLst>
      <p:ext uri="{BB962C8B-B14F-4D97-AF65-F5344CB8AC3E}">
        <p14:creationId xmlns:p14="http://schemas.microsoft.com/office/powerpoint/2010/main" val="1710608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57" y="-19932"/>
            <a:ext cx="1570922" cy="717164"/>
          </a:xfrm>
          <a:prstGeom prst="rect">
            <a:avLst/>
          </a:prstGeom>
        </p:spPr>
      </p:pic>
      <p:sp>
        <p:nvSpPr>
          <p:cNvPr id="2" name="矩形 1"/>
          <p:cNvSpPr/>
          <p:nvPr/>
        </p:nvSpPr>
        <p:spPr>
          <a:xfrm>
            <a:off x="31450" y="979270"/>
            <a:ext cx="8280920" cy="5632311"/>
          </a:xfrm>
          <a:prstGeom prst="rect">
            <a:avLst/>
          </a:prstGeom>
        </p:spPr>
        <p:txBody>
          <a:bodyPr wrap="square">
            <a:spAutoFit/>
          </a:bodyPr>
          <a:lstStyle/>
          <a:p>
            <a:pPr marL="171450" indent="-171450">
              <a:buFont typeface="Wingdings" panose="05000000000000000000" pitchFamily="2" charset="2"/>
              <a:buChar char="Ø"/>
              <a:defRPr/>
            </a:pPr>
            <a:r>
              <a:rPr lang="zh-CN" altLang="en-US" b="1" dirty="0" smtClean="0">
                <a:latin typeface="微软雅黑" panose="020B0503020204020204" pitchFamily="34" charset="-122"/>
                <a:ea typeface="微软雅黑" panose="020B0503020204020204" pitchFamily="34" charset="-122"/>
              </a:rPr>
              <a:t> 事务单元操作类型</a:t>
            </a:r>
            <a:endParaRPr lang="en-US" altLang="zh-CN" b="1"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defRPr/>
            </a:pPr>
            <a:r>
              <a:rPr lang="zh-CN" altLang="en-US" dirty="0" smtClean="0"/>
              <a:t>读读</a:t>
            </a:r>
            <a:endParaRPr lang="en-US" altLang="zh-CN" dirty="0" smtClean="0"/>
          </a:p>
          <a:p>
            <a:pPr marL="742950" lvl="1" indent="-285750">
              <a:buFont typeface="Arial" panose="020B0604020202020204" pitchFamily="34" charset="0"/>
              <a:buChar char="•"/>
              <a:defRPr/>
            </a:pPr>
            <a:r>
              <a:rPr lang="zh-CN" altLang="en-US" dirty="0" smtClean="0"/>
              <a:t>读写</a:t>
            </a:r>
            <a:endParaRPr lang="en-US" altLang="zh-CN" dirty="0" smtClean="0"/>
          </a:p>
          <a:p>
            <a:pPr marL="742950" lvl="1" indent="-285750">
              <a:buFont typeface="Arial" panose="020B0604020202020204" pitchFamily="34" charset="0"/>
              <a:buChar char="•"/>
              <a:defRPr/>
            </a:pPr>
            <a:r>
              <a:rPr lang="zh-CN" altLang="en-US" dirty="0" smtClean="0"/>
              <a:t>写读</a:t>
            </a:r>
            <a:endParaRPr lang="en-US" altLang="zh-CN" dirty="0" smtClean="0"/>
          </a:p>
          <a:p>
            <a:pPr marL="742950" lvl="1" indent="-285750">
              <a:buFont typeface="Arial" panose="020B0604020202020204" pitchFamily="34" charset="0"/>
              <a:buChar char="•"/>
              <a:defRPr/>
            </a:pPr>
            <a:r>
              <a:rPr lang="zh-CN" altLang="en-US" dirty="0" smtClean="0"/>
              <a:t>写写</a:t>
            </a:r>
            <a:endParaRPr lang="en-US" altLang="zh-CN" dirty="0" smtClean="0"/>
          </a:p>
          <a:p>
            <a:pPr marL="742950" lvl="1" indent="-285750">
              <a:buFont typeface="Arial" panose="020B0604020202020204" pitchFamily="34" charset="0"/>
              <a:buChar char="•"/>
              <a:defRPr/>
            </a:pPr>
            <a:endParaRPr lang="en-US" altLang="zh-CN" b="1" dirty="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defRPr/>
            </a:pPr>
            <a:r>
              <a:rPr lang="zh-CN" altLang="en-US" b="1" dirty="0" smtClean="0">
                <a:latin typeface="微软雅黑" panose="020B0503020204020204" pitchFamily="34" charset="-122"/>
                <a:ea typeface="微软雅黑" panose="020B0503020204020204" pitchFamily="34" charset="-122"/>
              </a:rPr>
              <a:t> 事务并发问题</a:t>
            </a:r>
            <a:endParaRPr lang="en-US" altLang="zh-CN" b="1"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defRPr/>
            </a:pPr>
            <a:r>
              <a:rPr lang="zh-CN" altLang="en-US" dirty="0"/>
              <a:t>更新丢失</a:t>
            </a:r>
            <a:r>
              <a:rPr lang="zh-CN" altLang="en-US" dirty="0" smtClean="0">
                <a:latin typeface="微软雅黑" panose="020B0503020204020204" pitchFamily="34" charset="-122"/>
                <a:ea typeface="微软雅黑" panose="020B0503020204020204" pitchFamily="34" charset="-122"/>
              </a:rPr>
              <a:t>：</a:t>
            </a:r>
            <a:r>
              <a:rPr lang="zh-CN" altLang="en-US" dirty="0">
                <a:solidFill>
                  <a:srgbClr val="333333"/>
                </a:solidFill>
                <a:latin typeface="Helvetica Neue"/>
              </a:rPr>
              <a:t>当两个不同的事务试图同时更新数据库中同一行上的同一列时，会发生丢失更新</a:t>
            </a: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defRPr/>
            </a:pPr>
            <a:r>
              <a:rPr lang="zh-CN" altLang="en-US" dirty="0"/>
              <a:t>脏读：即事务可以读取未提交的数据，写与读不互斥</a:t>
            </a:r>
            <a:r>
              <a:rPr lang="zh-CN" altLang="en-US" dirty="0" smtClean="0"/>
              <a:t>。</a:t>
            </a:r>
            <a:endParaRPr lang="en-US" altLang="zh-CN" dirty="0" smtClean="0"/>
          </a:p>
          <a:p>
            <a:pPr marL="742950" lvl="1" indent="-285750">
              <a:buFont typeface="Arial" panose="020B0604020202020204" pitchFamily="34" charset="0"/>
              <a:buChar char="•"/>
              <a:defRPr/>
            </a:pPr>
            <a:r>
              <a:rPr lang="zh-CN" altLang="en-US" dirty="0"/>
              <a:t>不可重复读：即同一个事务多次查询得到不一致的结果，读写不</a:t>
            </a:r>
            <a:r>
              <a:rPr lang="zh-CN" altLang="en-US" dirty="0" smtClean="0"/>
              <a:t>互斥</a:t>
            </a:r>
            <a:endParaRPr lang="en-US" altLang="zh-CN" dirty="0" smtClean="0"/>
          </a:p>
          <a:p>
            <a:pPr marL="742950" lvl="1" indent="-285750">
              <a:buFont typeface="Arial" panose="020B0604020202020204" pitchFamily="34" charset="0"/>
              <a:buChar char="•"/>
              <a:defRPr/>
            </a:pPr>
            <a:r>
              <a:rPr lang="zh-CN" altLang="en-US" dirty="0"/>
              <a:t>幻读：当某个事物在读取某个范围内的记录时，另外一个事务又在该范围内插入了新的记录，当之前的事务再次读取该范围的记录时，会产生幻行</a:t>
            </a: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defRPr/>
            </a:pPr>
            <a:endParaRPr lang="zh-CN" altLang="en-US" dirty="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defRPr/>
            </a:pPr>
            <a:r>
              <a:rPr lang="zh-CN" altLang="en-US" b="1" dirty="0" smtClean="0">
                <a:latin typeface="微软雅黑" panose="020B0503020204020204" pitchFamily="34" charset="-122"/>
                <a:ea typeface="微软雅黑" panose="020B0503020204020204" pitchFamily="34" charset="-122"/>
              </a:rPr>
              <a:t> 事务特性理解</a:t>
            </a:r>
            <a:endParaRPr lang="en-US" altLang="zh-CN" b="1"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defRPr/>
            </a:pPr>
            <a:r>
              <a:rPr lang="zh-CN" altLang="en-US" dirty="0"/>
              <a:t>隔离性与一致性：是一致性与并发之间的杠杆，隔离级别增加，一致性增加，并发性能降低。隔离线打破了一致性</a:t>
            </a:r>
            <a:r>
              <a:rPr lang="zh-CN" altLang="en-US" dirty="0" smtClean="0"/>
              <a:t>。</a:t>
            </a:r>
            <a:endParaRPr lang="en-US" altLang="zh-CN" dirty="0" smtClean="0"/>
          </a:p>
          <a:p>
            <a:pPr marL="742950" lvl="1" indent="-285750">
              <a:buFont typeface="Arial" panose="020B0604020202020204" pitchFamily="34" charset="0"/>
              <a:buChar char="•"/>
              <a:defRPr/>
            </a:pPr>
            <a:r>
              <a:rPr lang="zh-CN" altLang="en-US" dirty="0"/>
              <a:t>原子性与一致性：两者没有必然联系，原子性保证的事务操作要么全做、要么全不做，对每个操作按时间做记录，以便回滚操作，一致性保持的数据状态变更，中间状态对外部不可见</a:t>
            </a:r>
            <a:endParaRPr lang="en-US" altLang="zh-CN" b="1" dirty="0" smtClean="0">
              <a:latin typeface="微软雅黑" panose="020B0503020204020204" pitchFamily="34" charset="-122"/>
              <a:ea typeface="微软雅黑" panose="020B0503020204020204" pitchFamily="34" charset="-122"/>
            </a:endParaRPr>
          </a:p>
        </p:txBody>
      </p:sp>
      <p:sp>
        <p:nvSpPr>
          <p:cNvPr id="10" name="流程图: 可选过程 9"/>
          <p:cNvSpPr/>
          <p:nvPr/>
        </p:nvSpPr>
        <p:spPr>
          <a:xfrm>
            <a:off x="1284339" y="262106"/>
            <a:ext cx="1847501" cy="358582"/>
          </a:xfrm>
          <a:prstGeom prst="flowChartAlternateProcess">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华文行楷" pitchFamily="2" charset="-122"/>
                <a:ea typeface="华文行楷" pitchFamily="2" charset="-122"/>
              </a:rPr>
              <a:t>事务总结</a:t>
            </a:r>
            <a:endParaRPr lang="zh-CN" altLang="en-US" sz="2800" b="1" dirty="0">
              <a:solidFill>
                <a:srgbClr val="C00000"/>
              </a:solidFill>
              <a:latin typeface="华文行楷" pitchFamily="2" charset="-122"/>
              <a:ea typeface="华文行楷" pitchFamily="2" charset="-122"/>
            </a:endParaRPr>
          </a:p>
        </p:txBody>
      </p:sp>
      <p:pic>
        <p:nvPicPr>
          <p:cNvPr id="1026" name="Picture 2" descr="http://dbaplus.cn/uploadfile/2017/1208/201712080529046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1163936"/>
            <a:ext cx="4562475" cy="1552576"/>
          </a:xfrm>
          <a:prstGeom prst="rect">
            <a:avLst/>
          </a:prstGeom>
          <a:noFill/>
          <a:extLst>
            <a:ext uri="{909E8E84-426E-40DD-AFC4-6F175D3DCCD1}">
              <a14:hiddenFill xmlns:a14="http://schemas.microsoft.com/office/drawing/2010/main">
                <a:solidFill>
                  <a:srgbClr val="FFFFFF"/>
                </a:solidFill>
              </a14:hiddenFill>
            </a:ext>
          </a:extLst>
        </p:spPr>
      </p:pic>
      <p:sp>
        <p:nvSpPr>
          <p:cNvPr id="6" name="右箭头 5"/>
          <p:cNvSpPr/>
          <p:nvPr/>
        </p:nvSpPr>
        <p:spPr>
          <a:xfrm rot="10800000">
            <a:off x="2339752" y="1628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635896" y="794604"/>
            <a:ext cx="2146742" cy="369332"/>
          </a:xfrm>
          <a:prstGeom prst="rect">
            <a:avLst/>
          </a:prstGeom>
        </p:spPr>
        <p:txBody>
          <a:bodyPr wrap="none">
            <a:spAutoFit/>
          </a:bodyPr>
          <a:lstStyle/>
          <a:p>
            <a:r>
              <a:rPr lang="en-US" altLang="zh-CN" dirty="0">
                <a:solidFill>
                  <a:srgbClr val="000000"/>
                </a:solidFill>
                <a:latin typeface="Helvetica Neue"/>
              </a:rPr>
              <a:t>Bob</a:t>
            </a:r>
            <a:r>
              <a:rPr lang="zh-CN" altLang="en-US" dirty="0">
                <a:solidFill>
                  <a:srgbClr val="000000"/>
                </a:solidFill>
                <a:latin typeface="Helvetica Neue"/>
              </a:rPr>
              <a:t>向</a:t>
            </a:r>
            <a:r>
              <a:rPr lang="en-US" altLang="zh-CN" dirty="0">
                <a:solidFill>
                  <a:srgbClr val="000000"/>
                </a:solidFill>
                <a:latin typeface="Helvetica Neue"/>
              </a:rPr>
              <a:t>Smith</a:t>
            </a:r>
            <a:r>
              <a:rPr lang="zh-CN" altLang="en-US" dirty="0">
                <a:solidFill>
                  <a:srgbClr val="000000"/>
                </a:solidFill>
                <a:latin typeface="Helvetica Neue"/>
              </a:rPr>
              <a:t>转账</a:t>
            </a:r>
            <a:r>
              <a:rPr lang="en-US" altLang="zh-CN" dirty="0">
                <a:solidFill>
                  <a:srgbClr val="000000"/>
                </a:solidFill>
                <a:latin typeface="Helvetica Neue"/>
              </a:rPr>
              <a:t>100</a:t>
            </a:r>
            <a:endParaRPr lang="zh-CN" altLang="en-US" dirty="0"/>
          </a:p>
        </p:txBody>
      </p:sp>
    </p:spTree>
    <p:extLst>
      <p:ext uri="{BB962C8B-B14F-4D97-AF65-F5344CB8AC3E}">
        <p14:creationId xmlns:p14="http://schemas.microsoft.com/office/powerpoint/2010/main" val="2207851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57" y="-19932"/>
            <a:ext cx="1570922" cy="717164"/>
          </a:xfrm>
          <a:prstGeom prst="rect">
            <a:avLst/>
          </a:prstGeom>
        </p:spPr>
      </p:pic>
      <p:sp>
        <p:nvSpPr>
          <p:cNvPr id="2" name="矩形 1"/>
          <p:cNvSpPr/>
          <p:nvPr/>
        </p:nvSpPr>
        <p:spPr>
          <a:xfrm>
            <a:off x="31450" y="979270"/>
            <a:ext cx="8280920" cy="3416320"/>
          </a:xfrm>
          <a:prstGeom prst="rect">
            <a:avLst/>
          </a:prstGeom>
        </p:spPr>
        <p:txBody>
          <a:bodyPr wrap="square">
            <a:spAutoFit/>
          </a:bodyPr>
          <a:lstStyle/>
          <a:p>
            <a:pPr marL="171450" indent="-171450">
              <a:buFont typeface="Wingdings" panose="05000000000000000000" pitchFamily="2" charset="2"/>
              <a:buChar char="Ø"/>
              <a:defRPr/>
            </a:pPr>
            <a:r>
              <a:rPr lang="zh-CN" altLang="en-US" b="1" dirty="0" smtClean="0">
                <a:latin typeface="微软雅黑" panose="020B0503020204020204" pitchFamily="34" charset="-122"/>
                <a:ea typeface="微软雅黑" panose="020B0503020204020204" pitchFamily="34" charset="-122"/>
              </a:rPr>
              <a:t> 本地事务</a:t>
            </a:r>
            <a:endParaRPr lang="en-US" altLang="zh-CN" dirty="0" smtClean="0"/>
          </a:p>
          <a:p>
            <a:pPr lvl="1">
              <a:defRPr/>
            </a:pPr>
            <a:r>
              <a:rPr lang="zh-CN" altLang="en-US" dirty="0" smtClean="0"/>
              <a:t>  直接</a:t>
            </a:r>
            <a:r>
              <a:rPr lang="zh-CN" altLang="en-US" dirty="0"/>
              <a:t>使用资源管理器进行管理，而不是使用事务编程框架进行管理。</a:t>
            </a:r>
            <a:r>
              <a:rPr lang="en-US" altLang="zh-CN" dirty="0"/>
              <a:t>JDBC</a:t>
            </a:r>
            <a:r>
              <a:rPr lang="zh-CN" altLang="en-US" dirty="0"/>
              <a:t>管理的是数据库连接，事务由数据库进行管理。隔离的最小单位是由资源管理器决定。</a:t>
            </a:r>
            <a:endParaRPr lang="en-US" altLang="zh-CN" b="1" dirty="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defRPr/>
            </a:pPr>
            <a:r>
              <a:rPr lang="zh-CN" altLang="en-US" b="1" dirty="0" smtClean="0">
                <a:latin typeface="微软雅黑" panose="020B0503020204020204" pitchFamily="34" charset="-122"/>
                <a:ea typeface="微软雅黑" panose="020B0503020204020204" pitchFamily="34" charset="-122"/>
              </a:rPr>
              <a:t> 编程事务</a:t>
            </a:r>
            <a:endParaRPr lang="en-US" altLang="zh-CN" b="1" dirty="0" smtClean="0">
              <a:latin typeface="微软雅黑" panose="020B0503020204020204" pitchFamily="34" charset="-122"/>
              <a:ea typeface="微软雅黑" panose="020B0503020204020204" pitchFamily="34" charset="-122"/>
            </a:endParaRPr>
          </a:p>
          <a:p>
            <a:pPr lvl="1">
              <a:defRPr/>
            </a:pPr>
            <a:r>
              <a:rPr lang="zh-CN" altLang="en-US" dirty="0" smtClean="0"/>
              <a:t>   开发</a:t>
            </a:r>
            <a:r>
              <a:rPr lang="zh-CN" altLang="en-US" dirty="0"/>
              <a:t>者通过事务管理</a:t>
            </a:r>
            <a:r>
              <a:rPr lang="en-US" altLang="zh-CN" dirty="0"/>
              <a:t>API</a:t>
            </a:r>
            <a:r>
              <a:rPr lang="zh-CN" altLang="en-US" dirty="0"/>
              <a:t>（</a:t>
            </a:r>
            <a:r>
              <a:rPr lang="en-US" altLang="zh-CN" dirty="0"/>
              <a:t>JTA</a:t>
            </a:r>
            <a:r>
              <a:rPr lang="zh-CN" altLang="en-US" dirty="0"/>
              <a:t>）编码手动进行事务的控制，有开始有结束，操作的是事务而非连接。</a:t>
            </a:r>
            <a:endParaRPr lang="zh-CN" altLang="en-US" dirty="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defRPr/>
            </a:pPr>
            <a:r>
              <a:rPr lang="zh-CN" altLang="en-US" b="1" dirty="0" smtClean="0">
                <a:latin typeface="微软雅黑" panose="020B0503020204020204" pitchFamily="34" charset="-122"/>
                <a:ea typeface="微软雅黑" panose="020B0503020204020204" pitchFamily="34" charset="-122"/>
              </a:rPr>
              <a:t> 声明事务</a:t>
            </a:r>
            <a:endParaRPr lang="en-US" altLang="zh-CN" b="1" dirty="0" smtClean="0">
              <a:latin typeface="微软雅黑" panose="020B0503020204020204" pitchFamily="34" charset="-122"/>
              <a:ea typeface="微软雅黑" panose="020B0503020204020204" pitchFamily="34" charset="-122"/>
            </a:endParaRPr>
          </a:p>
          <a:p>
            <a:pPr lvl="1">
              <a:defRPr/>
            </a:pPr>
            <a:r>
              <a:rPr lang="zh-CN" altLang="en-US" dirty="0" smtClean="0"/>
              <a:t>   事务</a:t>
            </a:r>
            <a:r>
              <a:rPr lang="zh-CN" altLang="en-US" dirty="0"/>
              <a:t>管理框架来管理事务的</a:t>
            </a:r>
            <a:r>
              <a:rPr lang="zh-CN" altLang="en-US" dirty="0" smtClean="0"/>
              <a:t>执行</a:t>
            </a:r>
            <a:endParaRPr lang="en-US" altLang="zh-CN" dirty="0" smtClean="0"/>
          </a:p>
          <a:p>
            <a:pPr marL="171450" indent="-171450">
              <a:buFont typeface="Wingdings" panose="05000000000000000000" pitchFamily="2" charset="2"/>
              <a:buChar char="Ø"/>
              <a:defRPr/>
            </a:pPr>
            <a:r>
              <a:rPr lang="zh-CN" altLang="en-US" b="1" dirty="0">
                <a:latin typeface="微软雅黑" panose="020B0503020204020204" pitchFamily="34" charset="-122"/>
                <a:ea typeface="微软雅黑" panose="020B0503020204020204" pitchFamily="34" charset="-122"/>
              </a:rPr>
              <a:t> 全局</a:t>
            </a:r>
            <a:r>
              <a:rPr lang="zh-CN" altLang="en-US" b="1" dirty="0" smtClean="0">
                <a:latin typeface="微软雅黑" panose="020B0503020204020204" pitchFamily="34" charset="-122"/>
                <a:ea typeface="微软雅黑" panose="020B0503020204020204" pitchFamily="34" charset="-122"/>
              </a:rPr>
              <a:t>事务</a:t>
            </a:r>
            <a:endParaRPr lang="en-US" altLang="zh-CN" b="1" dirty="0">
              <a:latin typeface="微软雅黑" panose="020B0503020204020204" pitchFamily="34" charset="-122"/>
              <a:ea typeface="微软雅黑" panose="020B0503020204020204" pitchFamily="34" charset="-122"/>
            </a:endParaRPr>
          </a:p>
          <a:p>
            <a:pPr lvl="1">
              <a:defRPr/>
            </a:pPr>
            <a:r>
              <a:rPr lang="zh-CN" altLang="en-US" dirty="0"/>
              <a:t>   </a:t>
            </a:r>
            <a:endParaRPr lang="en-US" altLang="zh-CN" b="1" dirty="0">
              <a:latin typeface="微软雅黑" panose="020B0503020204020204" pitchFamily="34" charset="-122"/>
              <a:ea typeface="微软雅黑" panose="020B0503020204020204" pitchFamily="34" charset="-122"/>
            </a:endParaRPr>
          </a:p>
          <a:p>
            <a:pPr lvl="1">
              <a:defRPr/>
            </a:pPr>
            <a:endParaRPr lang="en-US" altLang="zh-CN" b="1" dirty="0" smtClean="0">
              <a:latin typeface="微软雅黑" panose="020B0503020204020204" pitchFamily="34" charset="-122"/>
              <a:ea typeface="微软雅黑" panose="020B0503020204020204" pitchFamily="34" charset="-122"/>
            </a:endParaRPr>
          </a:p>
        </p:txBody>
      </p:sp>
      <p:sp>
        <p:nvSpPr>
          <p:cNvPr id="10" name="流程图: 可选过程 9"/>
          <p:cNvSpPr/>
          <p:nvPr/>
        </p:nvSpPr>
        <p:spPr>
          <a:xfrm>
            <a:off x="1284339" y="262106"/>
            <a:ext cx="1847501" cy="358582"/>
          </a:xfrm>
          <a:prstGeom prst="flowChartAlternateProcess">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华文行楷" pitchFamily="2" charset="-122"/>
                <a:ea typeface="华文行楷" pitchFamily="2" charset="-122"/>
              </a:rPr>
              <a:t>事务模型</a:t>
            </a:r>
            <a:endParaRPr lang="zh-CN" altLang="en-US" sz="2800" b="1" dirty="0">
              <a:solidFill>
                <a:srgbClr val="C00000"/>
              </a:solidFill>
              <a:latin typeface="华文行楷" pitchFamily="2" charset="-122"/>
              <a:ea typeface="华文行楷" pitchFamily="2" charset="-122"/>
            </a:endParaRPr>
          </a:p>
        </p:txBody>
      </p:sp>
      <p:pic>
        <p:nvPicPr>
          <p:cNvPr id="5" name="图片 4"/>
          <p:cNvPicPr>
            <a:picLocks noChangeAspect="1"/>
          </p:cNvPicPr>
          <p:nvPr/>
        </p:nvPicPr>
        <p:blipFill>
          <a:blip r:embed="rId4"/>
          <a:stretch>
            <a:fillRect/>
          </a:stretch>
        </p:blipFill>
        <p:spPr>
          <a:xfrm>
            <a:off x="394137" y="3806777"/>
            <a:ext cx="5886450" cy="2987055"/>
          </a:xfrm>
          <a:prstGeom prst="rect">
            <a:avLst/>
          </a:prstGeom>
        </p:spPr>
      </p:pic>
    </p:spTree>
    <p:extLst>
      <p:ext uri="{BB962C8B-B14F-4D97-AF65-F5344CB8AC3E}">
        <p14:creationId xmlns:p14="http://schemas.microsoft.com/office/powerpoint/2010/main" val="806356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61"/>
          <p:cNvSpPr>
            <a:spLocks noGrp="1"/>
          </p:cNvSpPr>
          <p:nvPr>
            <p:ph type="sldNum" sz="quarter" idx="2"/>
          </p:nvPr>
        </p:nvSpPr>
        <p:spPr>
          <a:xfrm>
            <a:off x="8012046" y="6427138"/>
            <a:ext cx="649886" cy="166200"/>
          </a:xfrm>
          <a:prstGeom prst="rect">
            <a:avLst/>
          </a:prstGeom>
          <a:extLst>
            <a:ext uri="{C572A759-6A51-4108-AA02-DFA0A04FC94B}">
              <ma14:wrappingTextBoxFlag xmlns:ma14="http://schemas.microsoft.com/office/mac/drawingml/2011/main" xmlns="" val="1"/>
            </a:ext>
          </a:extLst>
        </p:spPr>
        <p:txBody>
          <a:bodyPr>
            <a:normAutofit fontScale="32500" lnSpcReduction="20000"/>
          </a:bodyPr>
          <a:lstStyle>
            <a:lvl1pPr defTabSz="266048">
              <a:defRPr sz="1000">
                <a:latin typeface="微软雅黑"/>
                <a:ea typeface="微软雅黑"/>
                <a:cs typeface="微软雅黑"/>
                <a:sym typeface="微软雅黑"/>
              </a:defRPr>
            </a:lvl1pPr>
          </a:lstStyle>
          <a:p>
            <a:pPr lvl="0">
              <a:defRPr sz="1800">
                <a:solidFill>
                  <a:srgbClr val="000000"/>
                </a:solidFill>
              </a:defRPr>
            </a:pPr>
            <a:fld id="{86CB4B4D-7CA3-9044-876B-883B54F8677D}" type="slidenum">
              <a:rPr/>
              <a:t>6</a:t>
            </a:fld>
            <a:endParaRPr dirty="0"/>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57" y="-19932"/>
            <a:ext cx="1570922" cy="717164"/>
          </a:xfrm>
          <a:prstGeom prst="rect">
            <a:avLst/>
          </a:prstGeom>
        </p:spPr>
      </p:pic>
      <p:sp>
        <p:nvSpPr>
          <p:cNvPr id="17" name="流程图: 可选过程 16"/>
          <p:cNvSpPr/>
          <p:nvPr/>
        </p:nvSpPr>
        <p:spPr>
          <a:xfrm>
            <a:off x="1284339" y="262106"/>
            <a:ext cx="1847501" cy="358582"/>
          </a:xfrm>
          <a:prstGeom prst="flowChartAlternateProcess">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rgbClr val="C00000"/>
                </a:solidFill>
                <a:latin typeface="华文行楷" pitchFamily="2" charset="-122"/>
                <a:ea typeface="华文行楷" pitchFamily="2" charset="-122"/>
              </a:rPr>
              <a:t>Innodb</a:t>
            </a:r>
            <a:r>
              <a:rPr lang="zh-CN" altLang="en-US" sz="2800" b="1" dirty="0" smtClean="0">
                <a:solidFill>
                  <a:srgbClr val="C00000"/>
                </a:solidFill>
                <a:latin typeface="华文行楷" pitchFamily="2" charset="-122"/>
                <a:ea typeface="华文行楷" pitchFamily="2" charset="-122"/>
              </a:rPr>
              <a:t>锁</a:t>
            </a:r>
            <a:endParaRPr lang="zh-CN" altLang="en-US" sz="2800" b="1" dirty="0">
              <a:solidFill>
                <a:srgbClr val="C00000"/>
              </a:solidFill>
              <a:latin typeface="华文行楷" pitchFamily="2" charset="-122"/>
              <a:ea typeface="华文行楷" pitchFamily="2" charset="-122"/>
            </a:endParaRPr>
          </a:p>
        </p:txBody>
      </p:sp>
      <p:sp>
        <p:nvSpPr>
          <p:cNvPr id="13" name="Shape 80"/>
          <p:cNvSpPr txBox="1">
            <a:spLocks/>
          </p:cNvSpPr>
          <p:nvPr/>
        </p:nvSpPr>
        <p:spPr>
          <a:xfrm>
            <a:off x="556096" y="3624437"/>
            <a:ext cx="8105836" cy="7504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fontScale="97500"/>
          </a:bodyPr>
          <a:lstStyle>
            <a:lvl1pPr defTabSz="914400">
              <a:defRPr sz="4000">
                <a:solidFill>
                  <a:srgbClr val="CB0E1A"/>
                </a:solidFill>
                <a:latin typeface="微软雅黑"/>
                <a:ea typeface="微软雅黑"/>
                <a:cs typeface="微软雅黑"/>
                <a:sym typeface="微软雅黑"/>
              </a:defRPr>
            </a:lvl1pPr>
          </a:lstStyle>
          <a:p>
            <a:pPr>
              <a:defRPr sz="1800">
                <a:solidFill>
                  <a:srgbClr val="000000"/>
                </a:solidFill>
              </a:defRPr>
            </a:pPr>
            <a:r>
              <a:rPr lang="zh-CN" altLang="en-US" sz="1800" kern="0" dirty="0" smtClean="0">
                <a:solidFill>
                  <a:srgbClr val="000000"/>
                </a:solidFill>
              </a:rPr>
              <a:t/>
            </a:r>
            <a:br>
              <a:rPr lang="zh-CN" altLang="en-US" sz="1800" kern="0" dirty="0" smtClean="0">
                <a:solidFill>
                  <a:srgbClr val="000000"/>
                </a:solidFill>
              </a:rPr>
            </a:br>
            <a:r>
              <a:rPr lang="zh-CN" altLang="en-US" sz="1800" kern="0" dirty="0" smtClean="0">
                <a:solidFill>
                  <a:srgbClr val="000000"/>
                </a:solidFill>
              </a:rPr>
              <a:t>      </a:t>
            </a:r>
            <a:endParaRPr lang="zh-CN" altLang="en-US" sz="1800" kern="0" dirty="0">
              <a:solidFill>
                <a:srgbClr val="000000"/>
              </a:solidFill>
            </a:endParaRPr>
          </a:p>
        </p:txBody>
      </p:sp>
      <p:sp>
        <p:nvSpPr>
          <p:cNvPr id="7" name="矩形 6"/>
          <p:cNvSpPr/>
          <p:nvPr/>
        </p:nvSpPr>
        <p:spPr>
          <a:xfrm>
            <a:off x="31450" y="979270"/>
            <a:ext cx="8280920" cy="3970318"/>
          </a:xfrm>
          <a:prstGeom prst="rect">
            <a:avLst/>
          </a:prstGeom>
        </p:spPr>
        <p:txBody>
          <a:bodyPr wrap="square">
            <a:spAutoFit/>
          </a:bodyPr>
          <a:lstStyle/>
          <a:p>
            <a:pPr marL="171450" indent="-171450">
              <a:buFont typeface="Wingdings" panose="05000000000000000000" pitchFamily="2" charset="2"/>
              <a:buChar char="Ø"/>
              <a:defRPr/>
            </a:pPr>
            <a:r>
              <a:rPr lang="zh-CN" altLang="en-US" b="1" dirty="0" smtClean="0">
                <a:latin typeface="微软雅黑" panose="020B0503020204020204" pitchFamily="34" charset="-122"/>
                <a:ea typeface="微软雅黑" panose="020B0503020204020204" pitchFamily="34" charset="-122"/>
              </a:rPr>
              <a:t> 共享锁与排他锁</a:t>
            </a:r>
            <a:endParaRPr lang="en-US" altLang="zh-CN" b="1"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defRPr/>
            </a:pPr>
            <a:r>
              <a:rPr lang="zh-CN" altLang="en-US" dirty="0"/>
              <a:t>共享锁：共享（</a:t>
            </a:r>
            <a:r>
              <a:rPr lang="en-US" altLang="zh-CN" dirty="0"/>
              <a:t>S</a:t>
            </a:r>
            <a:r>
              <a:rPr lang="zh-CN" altLang="en-US" dirty="0"/>
              <a:t>）锁允许持有该锁的事务读取一行记录</a:t>
            </a:r>
            <a:r>
              <a:rPr lang="zh-CN" altLang="en-US" dirty="0" smtClean="0"/>
              <a:t>。</a:t>
            </a:r>
            <a:endParaRPr lang="en-US" altLang="zh-CN" dirty="0" smtClean="0"/>
          </a:p>
          <a:p>
            <a:pPr marL="742950" lvl="1" indent="-285750">
              <a:buFont typeface="Arial" panose="020B0604020202020204" pitchFamily="34" charset="0"/>
              <a:buChar char="•"/>
              <a:defRPr/>
            </a:pPr>
            <a:r>
              <a:rPr lang="zh-CN" altLang="en-US" dirty="0"/>
              <a:t>排他锁：独占（</a:t>
            </a:r>
            <a:r>
              <a:rPr lang="en-US" altLang="zh-CN" dirty="0"/>
              <a:t>X</a:t>
            </a:r>
            <a:r>
              <a:rPr lang="zh-CN" altLang="en-US" dirty="0"/>
              <a:t>）锁允许持有该锁的事务更新或删除</a:t>
            </a:r>
            <a:r>
              <a:rPr lang="zh-CN" altLang="en-US" dirty="0" smtClean="0"/>
              <a:t>行。</a:t>
            </a:r>
            <a:endParaRPr lang="en-US" altLang="zh-CN" dirty="0" smtClean="0"/>
          </a:p>
          <a:p>
            <a:pPr marL="742950" lvl="1" indent="-285750">
              <a:buFont typeface="Arial" panose="020B0604020202020204" pitchFamily="34" charset="0"/>
              <a:buChar char="•"/>
              <a:defRPr/>
            </a:pPr>
            <a:r>
              <a:rPr lang="zh-CN" altLang="en-US" dirty="0"/>
              <a:t>如果事务</a:t>
            </a:r>
            <a:r>
              <a:rPr lang="en-US" altLang="zh-CN" dirty="0"/>
              <a:t>T1</a:t>
            </a:r>
            <a:r>
              <a:rPr lang="zh-CN" altLang="en-US" dirty="0"/>
              <a:t>在记录</a:t>
            </a:r>
            <a:r>
              <a:rPr lang="en-US" altLang="zh-CN" dirty="0"/>
              <a:t>R</a:t>
            </a:r>
            <a:r>
              <a:rPr lang="zh-CN" altLang="en-US" dirty="0"/>
              <a:t>持有了共享锁</a:t>
            </a:r>
            <a:r>
              <a:rPr lang="en-US" altLang="zh-CN" dirty="0"/>
              <a:t>S</a:t>
            </a:r>
            <a:r>
              <a:rPr lang="zh-CN" altLang="en-US" dirty="0"/>
              <a:t>，那么另外一个事务</a:t>
            </a:r>
            <a:r>
              <a:rPr lang="en-US" altLang="zh-CN" dirty="0"/>
              <a:t>T2</a:t>
            </a:r>
            <a:r>
              <a:rPr lang="zh-CN" altLang="en-US" dirty="0"/>
              <a:t>对记录</a:t>
            </a:r>
            <a:r>
              <a:rPr lang="en-US" altLang="zh-CN" dirty="0"/>
              <a:t>R</a:t>
            </a:r>
            <a:r>
              <a:rPr lang="zh-CN" altLang="en-US" dirty="0"/>
              <a:t>请求共享锁会被立即获得，</a:t>
            </a:r>
            <a:r>
              <a:rPr lang="en-US" altLang="zh-CN" dirty="0"/>
              <a:t>T1</a:t>
            </a:r>
            <a:r>
              <a:rPr lang="zh-CN" altLang="en-US" dirty="0"/>
              <a:t>与</a:t>
            </a:r>
            <a:r>
              <a:rPr lang="en-US" altLang="zh-CN" dirty="0"/>
              <a:t>T2 </a:t>
            </a:r>
            <a:r>
              <a:rPr lang="zh-CN" altLang="en-US" dirty="0"/>
              <a:t>同时持有共享锁，若获取一个独占锁</a:t>
            </a:r>
            <a:r>
              <a:rPr lang="en-US" altLang="zh-CN" dirty="0"/>
              <a:t>X</a:t>
            </a:r>
            <a:r>
              <a:rPr lang="zh-CN" altLang="en-US" dirty="0"/>
              <a:t>，那么不会被立即允许</a:t>
            </a:r>
            <a:endParaRPr lang="en-US" altLang="zh-CN" b="1" dirty="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defRPr/>
            </a:pPr>
            <a:r>
              <a:rPr lang="zh-CN" altLang="en-US" b="1" dirty="0" smtClean="0">
                <a:latin typeface="微软雅黑" panose="020B0503020204020204" pitchFamily="34" charset="-122"/>
                <a:ea typeface="微软雅黑" panose="020B0503020204020204" pitchFamily="34" charset="-122"/>
              </a:rPr>
              <a:t> 意向锁</a:t>
            </a:r>
            <a:endParaRPr lang="en-US" altLang="zh-CN" b="1"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defRPr/>
            </a:pPr>
            <a:r>
              <a:rPr lang="zh-CN" altLang="en-US" dirty="0"/>
              <a:t>意向锁是一种表级锁，锁的粒度是整张表，分为意向共享锁（</a:t>
            </a:r>
            <a:r>
              <a:rPr lang="en-US" altLang="zh-CN" dirty="0"/>
              <a:t>IS</a:t>
            </a:r>
            <a:r>
              <a:rPr lang="zh-CN" altLang="en-US" dirty="0"/>
              <a:t>）和意向排他锁（</a:t>
            </a:r>
            <a:r>
              <a:rPr lang="en-US" altLang="zh-CN" dirty="0"/>
              <a:t>IX</a:t>
            </a:r>
            <a:r>
              <a:rPr lang="zh-CN" altLang="en-US" dirty="0" smtClean="0"/>
              <a:t>）</a:t>
            </a:r>
            <a:endParaRPr lang="en-US" altLang="zh-CN" dirty="0" smtClean="0"/>
          </a:p>
          <a:p>
            <a:pPr marL="742950" lvl="1" indent="-285750">
              <a:buFont typeface="Arial" panose="020B0604020202020204" pitchFamily="34" charset="0"/>
              <a:buChar char="•"/>
              <a:defRPr/>
            </a:pPr>
            <a:r>
              <a:rPr lang="zh-CN" altLang="en-US" dirty="0"/>
              <a:t>一个事务必须先持有该表上的 </a:t>
            </a:r>
            <a:r>
              <a:rPr lang="en-US" altLang="zh-CN" dirty="0"/>
              <a:t>IS </a:t>
            </a:r>
            <a:r>
              <a:rPr lang="zh-CN" altLang="en-US" dirty="0"/>
              <a:t>或者更强的锁才能持有该表中某行的 </a:t>
            </a:r>
            <a:r>
              <a:rPr lang="en-US" altLang="zh-CN" dirty="0"/>
              <a:t>S </a:t>
            </a:r>
            <a:r>
              <a:rPr lang="zh-CN" altLang="en-US" dirty="0" smtClean="0"/>
              <a:t>锁</a:t>
            </a:r>
            <a:endParaRPr lang="en-US" altLang="zh-CN" dirty="0" smtClean="0"/>
          </a:p>
          <a:p>
            <a:pPr marL="742950" lvl="1" indent="-285750">
              <a:buFont typeface="Arial" panose="020B0604020202020204" pitchFamily="34" charset="0"/>
              <a:buChar char="•"/>
              <a:defRPr/>
            </a:pPr>
            <a:r>
              <a:rPr lang="zh-CN" altLang="en-US" dirty="0"/>
              <a:t>一个事务必须先持有该表上的 </a:t>
            </a:r>
            <a:r>
              <a:rPr lang="en-US" altLang="zh-CN" dirty="0"/>
              <a:t>IX </a:t>
            </a:r>
            <a:r>
              <a:rPr lang="zh-CN" altLang="en-US" dirty="0"/>
              <a:t>锁才能持有该表中某行的 </a:t>
            </a:r>
            <a:r>
              <a:rPr lang="en-US" altLang="zh-CN" dirty="0"/>
              <a:t>X </a:t>
            </a:r>
            <a:r>
              <a:rPr lang="zh-CN" altLang="en-US" dirty="0" smtClean="0"/>
              <a:t>锁</a:t>
            </a:r>
            <a:endParaRPr lang="en-US" altLang="zh-CN" dirty="0" smtClean="0"/>
          </a:p>
          <a:p>
            <a:pPr lvl="1">
              <a:defRPr/>
            </a:pPr>
            <a:endParaRPr lang="zh-CN" altLang="en-US" dirty="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defRPr/>
            </a:pPr>
            <a:r>
              <a:rPr lang="zh-CN" altLang="en-US" b="1" dirty="0" smtClean="0">
                <a:latin typeface="微软雅黑" panose="020B0503020204020204" pitchFamily="34" charset="-122"/>
                <a:ea typeface="微软雅黑" panose="020B0503020204020204" pitchFamily="34" charset="-122"/>
              </a:rPr>
              <a:t> 锁兼容性矩阵</a:t>
            </a:r>
            <a:endParaRPr lang="en-US" altLang="zh-CN" b="1" dirty="0" smtClean="0">
              <a:latin typeface="微软雅黑" panose="020B0503020204020204" pitchFamily="34" charset="-122"/>
              <a:ea typeface="微软雅黑" panose="020B0503020204020204" pitchFamily="34" charset="-122"/>
            </a:endParaRPr>
          </a:p>
        </p:txBody>
      </p:sp>
      <p:pic>
        <p:nvPicPr>
          <p:cNvPr id="9" name="Picture 2" descr="https://img.mubu.com/document_image/a10dc8de-2fd8-459f-8987-80f098d98db8-61947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5041080"/>
            <a:ext cx="4210050" cy="131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54610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61"/>
          <p:cNvSpPr>
            <a:spLocks noGrp="1"/>
          </p:cNvSpPr>
          <p:nvPr>
            <p:ph type="sldNum" sz="quarter" idx="2"/>
          </p:nvPr>
        </p:nvSpPr>
        <p:spPr>
          <a:xfrm>
            <a:off x="8012046" y="6427138"/>
            <a:ext cx="649886" cy="166200"/>
          </a:xfrm>
          <a:prstGeom prst="rect">
            <a:avLst/>
          </a:prstGeom>
          <a:extLst>
            <a:ext uri="{C572A759-6A51-4108-AA02-DFA0A04FC94B}">
              <ma14:wrappingTextBoxFlag xmlns:ma14="http://schemas.microsoft.com/office/mac/drawingml/2011/main" xmlns="" val="1"/>
            </a:ext>
          </a:extLst>
        </p:spPr>
        <p:txBody>
          <a:bodyPr>
            <a:normAutofit fontScale="32500" lnSpcReduction="20000"/>
          </a:bodyPr>
          <a:lstStyle>
            <a:lvl1pPr defTabSz="266048">
              <a:defRPr sz="1000">
                <a:latin typeface="微软雅黑"/>
                <a:ea typeface="微软雅黑"/>
                <a:cs typeface="微软雅黑"/>
                <a:sym typeface="微软雅黑"/>
              </a:defRPr>
            </a:lvl1pPr>
          </a:lstStyle>
          <a:p>
            <a:pPr lvl="0">
              <a:defRPr sz="1800">
                <a:solidFill>
                  <a:srgbClr val="000000"/>
                </a:solidFill>
              </a:defRPr>
            </a:pPr>
            <a:fld id="{86CB4B4D-7CA3-9044-876B-883B54F8677D}" type="slidenum">
              <a:rPr/>
              <a:t>7</a:t>
            </a:fld>
            <a:endParaRPr dirty="0"/>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57" y="-19932"/>
            <a:ext cx="1570922" cy="717164"/>
          </a:xfrm>
          <a:prstGeom prst="rect">
            <a:avLst/>
          </a:prstGeom>
        </p:spPr>
      </p:pic>
      <p:sp>
        <p:nvSpPr>
          <p:cNvPr id="17" name="流程图: 可选过程 16"/>
          <p:cNvSpPr/>
          <p:nvPr/>
        </p:nvSpPr>
        <p:spPr>
          <a:xfrm>
            <a:off x="1284339" y="262106"/>
            <a:ext cx="1847501" cy="358582"/>
          </a:xfrm>
          <a:prstGeom prst="flowChartAlternateProcess">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rgbClr val="C00000"/>
                </a:solidFill>
                <a:latin typeface="华文行楷" pitchFamily="2" charset="-122"/>
                <a:ea typeface="华文行楷" pitchFamily="2" charset="-122"/>
              </a:rPr>
              <a:t>Innodb</a:t>
            </a:r>
            <a:r>
              <a:rPr lang="zh-CN" altLang="en-US" sz="2800" b="1" dirty="0" smtClean="0">
                <a:solidFill>
                  <a:srgbClr val="C00000"/>
                </a:solidFill>
                <a:latin typeface="华文行楷" pitchFamily="2" charset="-122"/>
                <a:ea typeface="华文行楷" pitchFamily="2" charset="-122"/>
              </a:rPr>
              <a:t>锁</a:t>
            </a:r>
            <a:endParaRPr lang="zh-CN" altLang="en-US" sz="2800" b="1" dirty="0">
              <a:solidFill>
                <a:srgbClr val="C00000"/>
              </a:solidFill>
              <a:latin typeface="华文行楷" pitchFamily="2" charset="-122"/>
              <a:ea typeface="华文行楷" pitchFamily="2" charset="-122"/>
            </a:endParaRPr>
          </a:p>
        </p:txBody>
      </p:sp>
      <p:sp>
        <p:nvSpPr>
          <p:cNvPr id="13" name="Shape 80"/>
          <p:cNvSpPr txBox="1">
            <a:spLocks/>
          </p:cNvSpPr>
          <p:nvPr/>
        </p:nvSpPr>
        <p:spPr>
          <a:xfrm>
            <a:off x="556096" y="3624437"/>
            <a:ext cx="8105836" cy="7504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fontScale="97500"/>
          </a:bodyPr>
          <a:lstStyle>
            <a:lvl1pPr defTabSz="914400">
              <a:defRPr sz="4000">
                <a:solidFill>
                  <a:srgbClr val="CB0E1A"/>
                </a:solidFill>
                <a:latin typeface="微软雅黑"/>
                <a:ea typeface="微软雅黑"/>
                <a:cs typeface="微软雅黑"/>
                <a:sym typeface="微软雅黑"/>
              </a:defRPr>
            </a:lvl1pPr>
          </a:lstStyle>
          <a:p>
            <a:pPr>
              <a:defRPr sz="1800">
                <a:solidFill>
                  <a:srgbClr val="000000"/>
                </a:solidFill>
              </a:defRPr>
            </a:pPr>
            <a:r>
              <a:rPr lang="zh-CN" altLang="en-US" sz="1800" kern="0" dirty="0" smtClean="0">
                <a:solidFill>
                  <a:srgbClr val="000000"/>
                </a:solidFill>
              </a:rPr>
              <a:t/>
            </a:r>
            <a:br>
              <a:rPr lang="zh-CN" altLang="en-US" sz="1800" kern="0" dirty="0" smtClean="0">
                <a:solidFill>
                  <a:srgbClr val="000000"/>
                </a:solidFill>
              </a:rPr>
            </a:br>
            <a:r>
              <a:rPr lang="zh-CN" altLang="en-US" sz="1800" kern="0" dirty="0" smtClean="0">
                <a:solidFill>
                  <a:srgbClr val="000000"/>
                </a:solidFill>
              </a:rPr>
              <a:t>      </a:t>
            </a:r>
            <a:endParaRPr lang="zh-CN" altLang="en-US" sz="1800" kern="0" dirty="0">
              <a:solidFill>
                <a:srgbClr val="000000"/>
              </a:solidFill>
            </a:endParaRPr>
          </a:p>
        </p:txBody>
      </p:sp>
      <p:sp>
        <p:nvSpPr>
          <p:cNvPr id="7" name="矩形 6"/>
          <p:cNvSpPr/>
          <p:nvPr/>
        </p:nvSpPr>
        <p:spPr>
          <a:xfrm>
            <a:off x="56069" y="1291246"/>
            <a:ext cx="8280920" cy="5416868"/>
          </a:xfrm>
          <a:prstGeom prst="rect">
            <a:avLst/>
          </a:prstGeom>
        </p:spPr>
        <p:txBody>
          <a:bodyPr wrap="square">
            <a:spAutoFit/>
          </a:bodyPr>
          <a:lstStyle/>
          <a:p>
            <a:pPr marL="171450" indent="-171450">
              <a:buFont typeface="Wingdings" panose="05000000000000000000" pitchFamily="2" charset="2"/>
              <a:buChar char="Ø"/>
              <a:defRPr/>
            </a:pPr>
            <a:r>
              <a:rPr lang="zh-CN" altLang="en-US" b="1" dirty="0" smtClean="0">
                <a:latin typeface="微软雅黑" panose="020B0503020204020204" pitchFamily="34" charset="-122"/>
                <a:ea typeface="微软雅黑" panose="020B0503020204020204" pitchFamily="34" charset="-122"/>
              </a:rPr>
              <a:t> 记录锁</a:t>
            </a:r>
            <a:endParaRPr lang="en-US" altLang="zh-CN" b="1"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defRPr/>
            </a:pPr>
            <a:r>
              <a:rPr lang="zh-CN" altLang="en-US" sz="1400" dirty="0" smtClean="0">
                <a:latin typeface="微软雅黑" panose="020B0503020204020204" pitchFamily="34" charset="-122"/>
                <a:ea typeface="微软雅黑" panose="020B0503020204020204" pitchFamily="34" charset="-122"/>
              </a:rPr>
              <a:t>对</a:t>
            </a:r>
            <a:r>
              <a:rPr lang="zh-CN" altLang="en-US" sz="1400" dirty="0">
                <a:latin typeface="微软雅黑" panose="020B0503020204020204" pitchFamily="34" charset="-122"/>
                <a:ea typeface="微软雅黑" panose="020B0503020204020204" pitchFamily="34" charset="-122"/>
              </a:rPr>
              <a:t>索引记录的锁定</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defRPr/>
            </a:pPr>
            <a:r>
              <a:rPr lang="zh-CN" altLang="en-US" sz="1400" dirty="0" smtClean="0">
                <a:latin typeface="微软雅黑" panose="020B0503020204020204" pitchFamily="34" charset="-122"/>
                <a:ea typeface="微软雅黑" panose="020B0503020204020204" pitchFamily="34" charset="-122"/>
              </a:rPr>
              <a:t>如果表</a:t>
            </a:r>
            <a:r>
              <a:rPr lang="zh-CN" altLang="en-US" sz="1400" dirty="0">
                <a:latin typeface="微软雅黑" panose="020B0503020204020204" pitchFamily="34" charset="-122"/>
                <a:ea typeface="微软雅黑" panose="020B0503020204020204" pitchFamily="34" charset="-122"/>
              </a:rPr>
              <a:t>没有</a:t>
            </a:r>
            <a:r>
              <a:rPr lang="zh-CN" altLang="en-US" sz="1400" dirty="0" smtClean="0">
                <a:latin typeface="微软雅黑" panose="020B0503020204020204" pitchFamily="34" charset="-122"/>
                <a:ea typeface="微软雅黑" panose="020B0503020204020204" pitchFamily="34" charset="-122"/>
              </a:rPr>
              <a:t>索引，也没有主键（</a:t>
            </a:r>
            <a:r>
              <a:rPr lang="zh-CN" altLang="en-US" sz="1400" dirty="0">
                <a:latin typeface="微软雅黑" panose="020B0503020204020204" pitchFamily="34" charset="-122"/>
                <a:ea typeface="微软雅黑" panose="020B0503020204020204" pitchFamily="34" charset="-122"/>
              </a:rPr>
              <a:t>这种情况下，</a:t>
            </a:r>
            <a:r>
              <a:rPr lang="en-US" altLang="zh-CN" sz="1400" dirty="0" err="1">
                <a:latin typeface="微软雅黑" panose="020B0503020204020204" pitchFamily="34" charset="-122"/>
                <a:ea typeface="微软雅黑" panose="020B0503020204020204" pitchFamily="34" charset="-122"/>
              </a:rPr>
              <a:t>InnoDB</a:t>
            </a:r>
            <a:r>
              <a:rPr lang="zh-CN" altLang="en-US" sz="1400" dirty="0">
                <a:latin typeface="微软雅黑" panose="020B0503020204020204" pitchFamily="34" charset="-122"/>
                <a:ea typeface="微软雅黑" panose="020B0503020204020204" pitchFamily="34" charset="-122"/>
              </a:rPr>
              <a:t>会创建隐式的索引，并使用这个索引实施记录锁）</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如果锁的是非主键索引，会在自己的索引上面加锁之后然后再去主键上面加锁锁</a:t>
            </a:r>
            <a:r>
              <a:rPr lang="zh-CN" altLang="en-US" sz="1400" dirty="0" smtClean="0">
                <a:latin typeface="微软雅黑" panose="020B0503020204020204" pitchFamily="34" charset="-122"/>
                <a:ea typeface="微软雅黑" panose="020B0503020204020204" pitchFamily="34" charset="-122"/>
              </a:rPr>
              <a:t>住</a:t>
            </a:r>
            <a:endParaRPr lang="en-US" altLang="zh-CN" sz="1400"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defRPr/>
            </a:pPr>
            <a:endParaRPr lang="en-US" altLang="zh-CN" b="1" dirty="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defRPr/>
            </a:pPr>
            <a:r>
              <a:rPr lang="zh-CN" altLang="en-US" b="1" dirty="0" smtClean="0">
                <a:latin typeface="微软雅黑" panose="020B0503020204020204" pitchFamily="34" charset="-122"/>
                <a:ea typeface="微软雅黑" panose="020B0503020204020204" pitchFamily="34" charset="-122"/>
              </a:rPr>
              <a:t> 间隙锁</a:t>
            </a:r>
            <a:r>
              <a:rPr lang="en-US" altLang="zh-CN" b="1" dirty="0" smtClean="0">
                <a:latin typeface="微软雅黑" panose="020B0503020204020204" pitchFamily="34" charset="-122"/>
                <a:ea typeface="微软雅黑" panose="020B0503020204020204" pitchFamily="34" charset="-122"/>
              </a:rPr>
              <a:t>(gap)</a:t>
            </a:r>
          </a:p>
          <a:p>
            <a:pPr marL="742950" lvl="1" indent="-285750">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锁的是索引记录的间隙，不锁记录本身</a:t>
            </a:r>
            <a:r>
              <a:rPr lang="zh-CN" altLang="en-US" sz="1400" dirty="0" smtClean="0">
                <a:latin typeface="微软雅黑" panose="020B0503020204020204" pitchFamily="34" charset="-122"/>
                <a:ea typeface="微软雅黑" panose="020B0503020204020204" pitchFamily="34" charset="-122"/>
              </a:rPr>
              <a:t>，锁位置，只</a:t>
            </a:r>
            <a:r>
              <a:rPr lang="zh-CN" altLang="en-US" sz="1400" dirty="0">
                <a:latin typeface="微软雅黑" panose="020B0503020204020204" pitchFamily="34" charset="-122"/>
                <a:ea typeface="微软雅黑" panose="020B0503020204020204" pitchFamily="34" charset="-122"/>
              </a:rPr>
              <a:t>锁住一段范围，一般在</a:t>
            </a:r>
            <a:r>
              <a:rPr lang="en-US" altLang="zh-CN" sz="1400" dirty="0">
                <a:latin typeface="微软雅黑" panose="020B0503020204020204" pitchFamily="34" charset="-122"/>
                <a:ea typeface="微软雅黑" panose="020B0503020204020204" pitchFamily="34" charset="-122"/>
              </a:rPr>
              <a:t>RR</a:t>
            </a:r>
            <a:r>
              <a:rPr lang="zh-CN" altLang="en-US" sz="1400" dirty="0">
                <a:latin typeface="微软雅黑" panose="020B0503020204020204" pitchFamily="34" charset="-122"/>
                <a:ea typeface="微软雅黑" panose="020B0503020204020204" pitchFamily="34" charset="-122"/>
              </a:rPr>
              <a:t>隔离级别下会使用到</a:t>
            </a:r>
            <a:r>
              <a:rPr lang="en-US" altLang="zh-CN" sz="1400" dirty="0">
                <a:latin typeface="微软雅黑" panose="020B0503020204020204" pitchFamily="34" charset="-122"/>
                <a:ea typeface="微软雅黑" panose="020B0503020204020204" pitchFamily="34" charset="-122"/>
              </a:rPr>
              <a:t>GAP</a:t>
            </a:r>
            <a:r>
              <a:rPr lang="zh-CN" altLang="en-US" sz="1400" dirty="0">
                <a:latin typeface="微软雅黑" panose="020B0503020204020204" pitchFamily="34" charset="-122"/>
                <a:ea typeface="微软雅黑" panose="020B0503020204020204" pitchFamily="34" charset="-122"/>
              </a:rPr>
              <a:t>锁</a:t>
            </a:r>
            <a:endParaRPr lang="en-US" altLang="zh-CN" sz="14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唯一索引不存在间隙</a:t>
            </a:r>
            <a:endParaRPr lang="en-US" altLang="zh-CN" sz="14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间隙锁时被抑制的，会抑制其他事务插入到间隙中，但是不会阻止其他事务在同一个间隙上获得间隙</a:t>
            </a:r>
            <a:r>
              <a:rPr lang="zh-CN" altLang="en-US" sz="1400" dirty="0" smtClean="0">
                <a:latin typeface="微软雅黑" panose="020B0503020204020204" pitchFamily="34" charset="-122"/>
                <a:ea typeface="微软雅黑" panose="020B0503020204020204" pitchFamily="34" charset="-122"/>
              </a:rPr>
              <a:t>锁</a:t>
            </a:r>
            <a:endParaRPr lang="en-US" altLang="zh-CN" sz="1400"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defRPr/>
            </a:pPr>
            <a:endParaRPr lang="zh-CN" altLang="en-US" dirty="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defRPr/>
            </a:pPr>
            <a:r>
              <a:rPr lang="zh-CN" altLang="en-US" b="1" dirty="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next-key</a:t>
            </a:r>
            <a:endParaRPr lang="en-US" altLang="zh-CN" b="1"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这个锁本质是记录锁加上</a:t>
            </a:r>
            <a:r>
              <a:rPr lang="en-US" altLang="zh-CN" sz="1400" dirty="0">
                <a:latin typeface="微软雅黑" panose="020B0503020204020204" pitchFamily="34" charset="-122"/>
                <a:ea typeface="微软雅黑" panose="020B0503020204020204" pitchFamily="34" charset="-122"/>
              </a:rPr>
              <a:t>gap</a:t>
            </a:r>
            <a:r>
              <a:rPr lang="zh-CN" altLang="en-US" sz="1400" dirty="0">
                <a:latin typeface="微软雅黑" panose="020B0503020204020204" pitchFamily="34" charset="-122"/>
                <a:ea typeface="微软雅黑" panose="020B0503020204020204" pitchFamily="34" charset="-122"/>
              </a:rPr>
              <a:t>锁。在</a:t>
            </a:r>
            <a:r>
              <a:rPr lang="en-US" altLang="zh-CN" sz="1400" dirty="0">
                <a:latin typeface="微软雅黑" panose="020B0503020204020204" pitchFamily="34" charset="-122"/>
                <a:ea typeface="微软雅黑" panose="020B0503020204020204" pitchFamily="34" charset="-122"/>
              </a:rPr>
              <a:t>RR</a:t>
            </a:r>
            <a:r>
              <a:rPr lang="zh-CN" altLang="en-US" sz="1400" dirty="0">
                <a:latin typeface="微软雅黑" panose="020B0503020204020204" pitchFamily="34" charset="-122"/>
                <a:ea typeface="微软雅黑" panose="020B0503020204020204" pitchFamily="34" charset="-122"/>
              </a:rPr>
              <a:t>隔离级别下</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InnoDB</a:t>
            </a:r>
            <a:r>
              <a:rPr lang="zh-CN" altLang="en-US" sz="1400" dirty="0">
                <a:latin typeface="微软雅黑" panose="020B0503020204020204" pitchFamily="34" charset="-122"/>
                <a:ea typeface="微软雅黑" panose="020B0503020204020204" pitchFamily="34" charset="-122"/>
              </a:rPr>
              <a:t>默认</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Innodb</a:t>
            </a:r>
            <a:r>
              <a:rPr lang="zh-CN" altLang="en-US" sz="1400" dirty="0">
                <a:latin typeface="微软雅黑" panose="020B0503020204020204" pitchFamily="34" charset="-122"/>
                <a:ea typeface="微软雅黑" panose="020B0503020204020204" pitchFamily="34" charset="-122"/>
              </a:rPr>
              <a:t>对于行的扫描锁定都是使用此算法，但是如果查询扫描中有唯一索引会退化成只使用记录锁</a:t>
            </a:r>
            <a:endParaRPr lang="en-US" altLang="zh-CN" sz="14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解决幻</a:t>
            </a:r>
            <a:r>
              <a:rPr lang="zh-CN" altLang="en-US" sz="1400" dirty="0" smtClean="0">
                <a:latin typeface="微软雅黑" panose="020B0503020204020204" pitchFamily="34" charset="-122"/>
                <a:ea typeface="微软雅黑" panose="020B0503020204020204" pitchFamily="34" charset="-122"/>
              </a:rPr>
              <a:t>读</a:t>
            </a:r>
            <a:endParaRPr lang="en-US" altLang="zh-CN" sz="1400"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defRPr/>
            </a:pPr>
            <a:endParaRPr lang="en-US" altLang="zh-CN" sz="1400" dirty="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defRPr/>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插入意向锁</a:t>
            </a:r>
            <a:endParaRPr lang="en-US" altLang="zh-CN" b="1"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插入意向锁是在插入的时候产生的</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在多个事务同时写入不同数据至同一索引间隙的时候，并不需要等待其他事务完成，不会发生锁等待</a:t>
            </a:r>
            <a:endParaRPr lang="en-US" altLang="zh-CN" sz="14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如果有间隙锁了，插入意向锁会被</a:t>
            </a:r>
            <a:r>
              <a:rPr lang="zh-CN" altLang="en-US" sz="1400" dirty="0" smtClean="0">
                <a:latin typeface="微软雅黑" panose="020B0503020204020204" pitchFamily="34" charset="-122"/>
                <a:ea typeface="微软雅黑" panose="020B0503020204020204" pitchFamily="34" charset="-122"/>
              </a:rPr>
              <a:t>阻塞</a:t>
            </a:r>
            <a:endParaRPr lang="en-US" altLang="zh-CN" sz="1400"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988028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61"/>
          <p:cNvSpPr>
            <a:spLocks noGrp="1"/>
          </p:cNvSpPr>
          <p:nvPr>
            <p:ph type="sldNum" sz="quarter" idx="2"/>
          </p:nvPr>
        </p:nvSpPr>
        <p:spPr>
          <a:xfrm>
            <a:off x="8012046" y="6427138"/>
            <a:ext cx="649886" cy="166200"/>
          </a:xfrm>
          <a:prstGeom prst="rect">
            <a:avLst/>
          </a:prstGeom>
          <a:extLst>
            <a:ext uri="{C572A759-6A51-4108-AA02-DFA0A04FC94B}">
              <ma14:wrappingTextBoxFlag xmlns:ma14="http://schemas.microsoft.com/office/mac/drawingml/2011/main" xmlns="" val="1"/>
            </a:ext>
          </a:extLst>
        </p:spPr>
        <p:txBody>
          <a:bodyPr>
            <a:normAutofit fontScale="32500" lnSpcReduction="20000"/>
          </a:bodyPr>
          <a:lstStyle>
            <a:lvl1pPr defTabSz="266048">
              <a:defRPr sz="1000">
                <a:latin typeface="微软雅黑"/>
                <a:ea typeface="微软雅黑"/>
                <a:cs typeface="微软雅黑"/>
                <a:sym typeface="微软雅黑"/>
              </a:defRPr>
            </a:lvl1pPr>
          </a:lstStyle>
          <a:p>
            <a:pPr lvl="0">
              <a:defRPr sz="1800">
                <a:solidFill>
                  <a:srgbClr val="000000"/>
                </a:solidFill>
              </a:defRPr>
            </a:pPr>
            <a:fld id="{86CB4B4D-7CA3-9044-876B-883B54F8677D}" type="slidenum">
              <a:rPr/>
              <a:t>8</a:t>
            </a:fld>
            <a:endParaRPr dirty="0"/>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57" y="-19932"/>
            <a:ext cx="1570922" cy="717164"/>
          </a:xfrm>
          <a:prstGeom prst="rect">
            <a:avLst/>
          </a:prstGeom>
        </p:spPr>
      </p:pic>
      <p:sp>
        <p:nvSpPr>
          <p:cNvPr id="17" name="流程图: 可选过程 16"/>
          <p:cNvSpPr/>
          <p:nvPr/>
        </p:nvSpPr>
        <p:spPr>
          <a:xfrm>
            <a:off x="1284339" y="262106"/>
            <a:ext cx="1847501" cy="358582"/>
          </a:xfrm>
          <a:prstGeom prst="flowChartAlternateProcess">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rgbClr val="C00000"/>
                </a:solidFill>
                <a:latin typeface="华文行楷" pitchFamily="2" charset="-122"/>
                <a:ea typeface="华文行楷" pitchFamily="2" charset="-122"/>
              </a:rPr>
              <a:t>Innodb</a:t>
            </a:r>
            <a:r>
              <a:rPr lang="zh-CN" altLang="en-US" sz="2800" b="1" dirty="0" smtClean="0">
                <a:solidFill>
                  <a:srgbClr val="C00000"/>
                </a:solidFill>
                <a:latin typeface="华文行楷" pitchFamily="2" charset="-122"/>
                <a:ea typeface="华文行楷" pitchFamily="2" charset="-122"/>
              </a:rPr>
              <a:t>锁</a:t>
            </a:r>
            <a:endParaRPr lang="zh-CN" altLang="en-US" sz="2800" b="1" dirty="0">
              <a:solidFill>
                <a:srgbClr val="C00000"/>
              </a:solidFill>
              <a:latin typeface="华文行楷" pitchFamily="2" charset="-122"/>
              <a:ea typeface="华文行楷" pitchFamily="2" charset="-122"/>
            </a:endParaRPr>
          </a:p>
        </p:txBody>
      </p:sp>
      <p:sp>
        <p:nvSpPr>
          <p:cNvPr id="13" name="Shape 80"/>
          <p:cNvSpPr txBox="1">
            <a:spLocks/>
          </p:cNvSpPr>
          <p:nvPr/>
        </p:nvSpPr>
        <p:spPr>
          <a:xfrm>
            <a:off x="556096" y="3624437"/>
            <a:ext cx="8105836" cy="7504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fontScale="97500"/>
          </a:bodyPr>
          <a:lstStyle>
            <a:lvl1pPr defTabSz="914400">
              <a:defRPr sz="4000">
                <a:solidFill>
                  <a:srgbClr val="CB0E1A"/>
                </a:solidFill>
                <a:latin typeface="微软雅黑"/>
                <a:ea typeface="微软雅黑"/>
                <a:cs typeface="微软雅黑"/>
                <a:sym typeface="微软雅黑"/>
              </a:defRPr>
            </a:lvl1pPr>
          </a:lstStyle>
          <a:p>
            <a:pPr>
              <a:defRPr sz="1800">
                <a:solidFill>
                  <a:srgbClr val="000000"/>
                </a:solidFill>
              </a:defRPr>
            </a:pPr>
            <a:r>
              <a:rPr lang="zh-CN" altLang="en-US" sz="1800" kern="0" dirty="0" smtClean="0">
                <a:solidFill>
                  <a:srgbClr val="000000"/>
                </a:solidFill>
              </a:rPr>
              <a:t/>
            </a:r>
            <a:br>
              <a:rPr lang="zh-CN" altLang="en-US" sz="1800" kern="0" dirty="0" smtClean="0">
                <a:solidFill>
                  <a:srgbClr val="000000"/>
                </a:solidFill>
              </a:rPr>
            </a:br>
            <a:r>
              <a:rPr lang="zh-CN" altLang="en-US" sz="1800" kern="0" dirty="0" smtClean="0">
                <a:solidFill>
                  <a:srgbClr val="000000"/>
                </a:solidFill>
              </a:rPr>
              <a:t>      </a:t>
            </a:r>
            <a:endParaRPr lang="zh-CN" altLang="en-US" sz="1800" kern="0" dirty="0">
              <a:solidFill>
                <a:srgbClr val="000000"/>
              </a:solidFill>
            </a:endParaRPr>
          </a:p>
        </p:txBody>
      </p:sp>
      <p:sp>
        <p:nvSpPr>
          <p:cNvPr id="7" name="矩形 6"/>
          <p:cNvSpPr/>
          <p:nvPr/>
        </p:nvSpPr>
        <p:spPr>
          <a:xfrm>
            <a:off x="179512" y="1340768"/>
            <a:ext cx="8280920" cy="3785652"/>
          </a:xfrm>
          <a:prstGeom prst="rect">
            <a:avLst/>
          </a:prstGeom>
        </p:spPr>
        <p:txBody>
          <a:bodyPr wrap="square">
            <a:spAutoFit/>
          </a:bodyPr>
          <a:lstStyle/>
          <a:p>
            <a:pPr marL="171450" indent="-171450">
              <a:buFont typeface="Wingdings" panose="05000000000000000000" pitchFamily="2" charset="2"/>
              <a:buChar char="Ø"/>
              <a:defRPr/>
            </a:pPr>
            <a:r>
              <a:rPr lang="zh-CN" altLang="en-US" b="1" dirty="0">
                <a:latin typeface="微软雅黑" panose="020B0503020204020204" pitchFamily="34" charset="-122"/>
                <a:ea typeface="微软雅黑" panose="020B0503020204020204" pitchFamily="34" charset="-122"/>
              </a:rPr>
              <a:t>锁类型</a:t>
            </a:r>
          </a:p>
          <a:p>
            <a:pPr marL="742950" lvl="1" indent="-285750">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悲观锁</a:t>
            </a:r>
          </a:p>
          <a:p>
            <a:pPr marL="742950" lvl="1" indent="-285750">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乐观</a:t>
            </a:r>
            <a:r>
              <a:rPr lang="zh-CN" altLang="en-US" sz="1400" dirty="0" smtClean="0">
                <a:latin typeface="微软雅黑" panose="020B0503020204020204" pitchFamily="34" charset="-122"/>
                <a:ea typeface="微软雅黑" panose="020B0503020204020204" pitchFamily="34" charset="-122"/>
              </a:rPr>
              <a:t>锁</a:t>
            </a:r>
            <a:endParaRPr lang="en-US" altLang="zh-CN" b="1" dirty="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defRPr/>
            </a:pPr>
            <a:r>
              <a:rPr lang="zh-CN" altLang="en-US" b="1" dirty="0">
                <a:latin typeface="微软雅黑" panose="020B0503020204020204" pitchFamily="34" charset="-122"/>
                <a:ea typeface="微软雅黑" panose="020B0503020204020204" pitchFamily="34" charset="-122"/>
              </a:rPr>
              <a:t>锁粒度</a:t>
            </a:r>
          </a:p>
          <a:p>
            <a:pPr marL="742950" lvl="1" indent="-285750">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表级锁</a:t>
            </a:r>
          </a:p>
          <a:p>
            <a:pPr marL="742950" lvl="1" indent="-285750">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行锁</a:t>
            </a:r>
          </a:p>
          <a:p>
            <a:pPr marL="742950" lvl="1" indent="-285750">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页</a:t>
            </a:r>
            <a:r>
              <a:rPr lang="zh-CN" altLang="en-US" sz="1400" dirty="0" smtClean="0">
                <a:latin typeface="微软雅黑" panose="020B0503020204020204" pitchFamily="34" charset="-122"/>
                <a:ea typeface="微软雅黑" panose="020B0503020204020204" pitchFamily="34" charset="-122"/>
              </a:rPr>
              <a:t>锁</a:t>
            </a:r>
            <a:endParaRPr lang="zh-CN" altLang="en-US" dirty="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defRPr/>
            </a:pPr>
            <a:r>
              <a:rPr lang="zh-CN" altLang="en-US" b="1" dirty="0">
                <a:latin typeface="微软雅黑" panose="020B0503020204020204" pitchFamily="34" charset="-122"/>
                <a:ea typeface="微软雅黑" panose="020B0503020204020204" pitchFamily="34" charset="-122"/>
              </a:rPr>
              <a:t>兼容性</a:t>
            </a:r>
          </a:p>
          <a:p>
            <a:pPr marL="742950" lvl="1" indent="-285750">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共享锁</a:t>
            </a:r>
          </a:p>
          <a:p>
            <a:pPr marL="742950" lvl="1" indent="-285750">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排他</a:t>
            </a:r>
            <a:r>
              <a:rPr lang="zh-CN" altLang="en-US" sz="1400" dirty="0" smtClean="0">
                <a:latin typeface="微软雅黑" panose="020B0503020204020204" pitchFamily="34" charset="-122"/>
                <a:ea typeface="微软雅黑" panose="020B0503020204020204" pitchFamily="34" charset="-122"/>
              </a:rPr>
              <a:t>锁</a:t>
            </a:r>
            <a:endParaRPr lang="en-US" altLang="zh-CN" sz="1400" dirty="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defRPr/>
            </a:pPr>
            <a:r>
              <a:rPr lang="zh-CN" altLang="en-US" b="1" dirty="0">
                <a:latin typeface="微软雅黑" panose="020B0503020204020204" pitchFamily="34" charset="-122"/>
                <a:ea typeface="微软雅黑" panose="020B0503020204020204" pitchFamily="34" charset="-122"/>
              </a:rPr>
              <a:t>锁模式</a:t>
            </a:r>
          </a:p>
          <a:p>
            <a:pPr marL="742950" lvl="1" indent="-285750">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记录锁</a:t>
            </a:r>
          </a:p>
          <a:p>
            <a:pPr marL="742950" lvl="1" indent="-285750">
              <a:buFont typeface="Arial" panose="020B0604020202020204" pitchFamily="34" charset="0"/>
              <a:buChar char="•"/>
              <a:defRPr/>
            </a:pPr>
            <a:r>
              <a:rPr lang="en-US" altLang="zh-CN" sz="1400" dirty="0">
                <a:latin typeface="微软雅黑" panose="020B0503020204020204" pitchFamily="34" charset="-122"/>
                <a:ea typeface="微软雅黑" panose="020B0503020204020204" pitchFamily="34" charset="-122"/>
              </a:rPr>
              <a:t>gap</a:t>
            </a:r>
            <a:r>
              <a:rPr lang="zh-CN" altLang="en-US" sz="1400" dirty="0">
                <a:latin typeface="微软雅黑" panose="020B0503020204020204" pitchFamily="34" charset="-122"/>
                <a:ea typeface="微软雅黑" panose="020B0503020204020204" pitchFamily="34" charset="-122"/>
              </a:rPr>
              <a:t>锁</a:t>
            </a:r>
          </a:p>
          <a:p>
            <a:pPr marL="742950" lvl="1" indent="-285750">
              <a:buFont typeface="Arial" panose="020B0604020202020204" pitchFamily="34" charset="0"/>
              <a:buChar char="•"/>
              <a:defRPr/>
            </a:pPr>
            <a:r>
              <a:rPr lang="en-US" altLang="zh-CN" sz="1400" dirty="0" err="1">
                <a:latin typeface="微软雅黑" panose="020B0503020204020204" pitchFamily="34" charset="-122"/>
                <a:ea typeface="微软雅黑" panose="020B0503020204020204" pitchFamily="34" charset="-122"/>
              </a:rPr>
              <a:t>nk</a:t>
            </a:r>
            <a:r>
              <a:rPr lang="zh-CN" altLang="en-US" sz="1400" dirty="0">
                <a:latin typeface="微软雅黑" panose="020B0503020204020204" pitchFamily="34" charset="-122"/>
                <a:ea typeface="微软雅黑" panose="020B0503020204020204" pitchFamily="34" charset="-122"/>
              </a:rPr>
              <a:t>锁</a:t>
            </a:r>
          </a:p>
          <a:p>
            <a:pPr marL="742950" lvl="1" indent="-285750">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意向锁</a:t>
            </a:r>
          </a:p>
          <a:p>
            <a:pPr marL="742950" lvl="1" indent="-285750">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插入意向</a:t>
            </a:r>
            <a:r>
              <a:rPr lang="zh-CN" altLang="en-US" sz="1400" dirty="0" smtClean="0">
                <a:latin typeface="微软雅黑" panose="020B0503020204020204" pitchFamily="34" charset="-122"/>
                <a:ea typeface="微软雅黑" panose="020B0503020204020204" pitchFamily="34" charset="-122"/>
              </a:rPr>
              <a:t>锁</a:t>
            </a:r>
            <a:endParaRPr lang="zh-CN" altLang="en-US" sz="1400" dirty="0">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116451616"/>
              </p:ext>
            </p:extLst>
          </p:nvPr>
        </p:nvGraphicFramePr>
        <p:xfrm>
          <a:off x="2948063" y="3624437"/>
          <a:ext cx="6096000" cy="2225040"/>
        </p:xfrm>
        <a:graphic>
          <a:graphicData uri="http://schemas.openxmlformats.org/drawingml/2006/table">
            <a:tbl>
              <a:tblPr firstRow="1" bandRow="1">
                <a:tableStyleId>{F5AB1C69-6EDB-4FF4-983F-18BD219EF322}</a:tableStyleId>
              </a:tblPr>
              <a:tblGrid>
                <a:gridCol w="1219200"/>
                <a:gridCol w="1219200"/>
                <a:gridCol w="1219200"/>
                <a:gridCol w="1219200"/>
                <a:gridCol w="1219200"/>
              </a:tblGrid>
              <a:tr h="370840">
                <a:tc>
                  <a:txBody>
                    <a:bodyPr/>
                    <a:lstStyle/>
                    <a:p>
                      <a:endParaRPr lang="zh-CN" altLang="en-US" dirty="0"/>
                    </a:p>
                  </a:txBody>
                  <a:tcPr/>
                </a:tc>
                <a:tc>
                  <a:txBody>
                    <a:bodyPr/>
                    <a:lstStyle/>
                    <a:p>
                      <a:r>
                        <a:rPr lang="en-US" altLang="zh-CN" dirty="0" smtClean="0"/>
                        <a:t>G</a:t>
                      </a:r>
                      <a:endParaRPr lang="zh-CN" altLang="en-US" dirty="0"/>
                    </a:p>
                  </a:txBody>
                  <a:tcPr/>
                </a:tc>
                <a:tc>
                  <a:txBody>
                    <a:bodyPr/>
                    <a:lstStyle/>
                    <a:p>
                      <a:r>
                        <a:rPr lang="en-US" altLang="zh-CN" dirty="0" smtClean="0"/>
                        <a:t>I</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R</a:t>
                      </a:r>
                      <a:endParaRPr lang="zh-CN" altLang="en-US" dirty="0"/>
                    </a:p>
                  </a:txBody>
                  <a:tcPr/>
                </a:tc>
              </a:tr>
              <a:tr h="370840">
                <a:tc>
                  <a:txBody>
                    <a:bodyPr/>
                    <a:lstStyle/>
                    <a:p>
                      <a:r>
                        <a:rPr lang="en-US" altLang="zh-CN" dirty="0" smtClean="0"/>
                        <a:t>G</a:t>
                      </a:r>
                      <a:endParaRPr lang="zh-CN" altLang="en-US" dirty="0"/>
                    </a:p>
                  </a:txBody>
                  <a:tcPr/>
                </a:tc>
                <a:tc>
                  <a:txBody>
                    <a:bodyPr/>
                    <a:lstStyle/>
                    <a:p>
                      <a:r>
                        <a:rPr lang="zh-CN" altLang="en-US" dirty="0" smtClean="0"/>
                        <a:t>兼容</a:t>
                      </a:r>
                      <a:endParaRPr lang="zh-CN" altLang="en-US" dirty="0"/>
                    </a:p>
                  </a:txBody>
                  <a:tcPr/>
                </a:tc>
                <a:tc>
                  <a:txBody>
                    <a:bodyPr/>
                    <a:lstStyle/>
                    <a:p>
                      <a:r>
                        <a:rPr lang="zh-CN" altLang="en-US" dirty="0" smtClean="0"/>
                        <a:t>冲突</a:t>
                      </a:r>
                      <a:endParaRPr lang="zh-CN" altLang="en-US" dirty="0"/>
                    </a:p>
                  </a:txBody>
                  <a:tcPr/>
                </a:tc>
                <a:tc>
                  <a:txBody>
                    <a:bodyPr/>
                    <a:lstStyle/>
                    <a:p>
                      <a:r>
                        <a:rPr lang="zh-CN" altLang="en-US" dirty="0" smtClean="0"/>
                        <a:t>兼容</a:t>
                      </a:r>
                      <a:endParaRPr lang="zh-CN" altLang="en-US" dirty="0"/>
                    </a:p>
                  </a:txBody>
                  <a:tcPr/>
                </a:tc>
                <a:tc>
                  <a:txBody>
                    <a:bodyPr/>
                    <a:lstStyle/>
                    <a:p>
                      <a:r>
                        <a:rPr lang="zh-CN" altLang="en-US" dirty="0" smtClean="0"/>
                        <a:t>兼容</a:t>
                      </a:r>
                      <a:endParaRPr lang="zh-CN" altLang="en-US" dirty="0"/>
                    </a:p>
                  </a:txBody>
                  <a:tcPr/>
                </a:tc>
              </a:tr>
              <a:tr h="370840">
                <a:tc>
                  <a:txBody>
                    <a:bodyPr/>
                    <a:lstStyle/>
                    <a:p>
                      <a:r>
                        <a:rPr lang="en-US" altLang="zh-CN" dirty="0" smtClean="0"/>
                        <a:t>I</a:t>
                      </a:r>
                      <a:endParaRPr lang="zh-CN" altLang="en-US" dirty="0"/>
                    </a:p>
                  </a:txBody>
                  <a:tcPr/>
                </a:tc>
                <a:tc>
                  <a:txBody>
                    <a:bodyPr/>
                    <a:lstStyle/>
                    <a:p>
                      <a:r>
                        <a:rPr lang="zh-CN" altLang="en-US" dirty="0" smtClean="0"/>
                        <a:t>冲突</a:t>
                      </a:r>
                      <a:endParaRPr lang="zh-CN" altLang="en-US" dirty="0"/>
                    </a:p>
                  </a:txBody>
                  <a:tcPr/>
                </a:tc>
                <a:tc>
                  <a:txBody>
                    <a:bodyPr/>
                    <a:lstStyle/>
                    <a:p>
                      <a:r>
                        <a:rPr lang="zh-CN" altLang="en-US" dirty="0" smtClean="0"/>
                        <a:t>兼容</a:t>
                      </a:r>
                      <a:endParaRPr lang="zh-CN" altLang="en-US" dirty="0"/>
                    </a:p>
                  </a:txBody>
                  <a:tcPr/>
                </a:tc>
                <a:tc>
                  <a:txBody>
                    <a:bodyPr/>
                    <a:lstStyle/>
                    <a:p>
                      <a:r>
                        <a:rPr lang="zh-CN" altLang="en-US" dirty="0" smtClean="0"/>
                        <a:t>冲突</a:t>
                      </a:r>
                      <a:endParaRPr lang="zh-CN" altLang="en-US" dirty="0"/>
                    </a:p>
                  </a:txBody>
                  <a:tcPr/>
                </a:tc>
                <a:tc>
                  <a:txBody>
                    <a:bodyPr/>
                    <a:lstStyle/>
                    <a:p>
                      <a:r>
                        <a:rPr lang="zh-CN" altLang="en-US" dirty="0" smtClean="0"/>
                        <a:t>兼容</a:t>
                      </a:r>
                      <a:endParaRPr lang="zh-CN" altLang="en-US" dirty="0"/>
                    </a:p>
                  </a:txBody>
                  <a:tcPr/>
                </a:tc>
              </a:tr>
              <a:tr h="370840">
                <a:tc>
                  <a:txBody>
                    <a:bodyPr/>
                    <a:lstStyle/>
                    <a:p>
                      <a:r>
                        <a:rPr lang="en-US" altLang="zh-CN" dirty="0" smtClean="0"/>
                        <a:t>N</a:t>
                      </a:r>
                      <a:endParaRPr lang="zh-CN" altLang="en-US" dirty="0"/>
                    </a:p>
                  </a:txBody>
                  <a:tcPr/>
                </a:tc>
                <a:tc>
                  <a:txBody>
                    <a:bodyPr/>
                    <a:lstStyle/>
                    <a:p>
                      <a:r>
                        <a:rPr lang="zh-CN" altLang="en-US" dirty="0" smtClean="0"/>
                        <a:t>兼容</a:t>
                      </a:r>
                      <a:endParaRPr lang="zh-CN" altLang="en-US" dirty="0"/>
                    </a:p>
                  </a:txBody>
                  <a:tcPr/>
                </a:tc>
                <a:tc>
                  <a:txBody>
                    <a:bodyPr/>
                    <a:lstStyle/>
                    <a:p>
                      <a:r>
                        <a:rPr lang="zh-CN" altLang="en-US" dirty="0" smtClean="0"/>
                        <a:t>冲突</a:t>
                      </a:r>
                      <a:endParaRPr lang="zh-CN" altLang="en-US" dirty="0"/>
                    </a:p>
                  </a:txBody>
                  <a:tcPr/>
                </a:tc>
                <a:tc>
                  <a:txBody>
                    <a:bodyPr/>
                    <a:lstStyle/>
                    <a:p>
                      <a:r>
                        <a:rPr lang="zh-CN" altLang="en-US" dirty="0" smtClean="0"/>
                        <a:t>兼容</a:t>
                      </a:r>
                      <a:endParaRPr lang="zh-CN" altLang="en-US" dirty="0"/>
                    </a:p>
                  </a:txBody>
                  <a:tcPr/>
                </a:tc>
                <a:tc>
                  <a:txBody>
                    <a:bodyPr/>
                    <a:lstStyle/>
                    <a:p>
                      <a:r>
                        <a:rPr lang="zh-CN" altLang="en-US" dirty="0" smtClean="0"/>
                        <a:t>兼容</a:t>
                      </a:r>
                      <a:endParaRPr lang="zh-CN" altLang="en-US" dirty="0"/>
                    </a:p>
                  </a:txBody>
                  <a:tcPr/>
                </a:tc>
              </a:tr>
              <a:tr h="370840">
                <a:tc>
                  <a:txBody>
                    <a:bodyPr/>
                    <a:lstStyle/>
                    <a:p>
                      <a:r>
                        <a:rPr lang="en-US" altLang="zh-CN" dirty="0" smtClean="0"/>
                        <a:t>R</a:t>
                      </a:r>
                      <a:endParaRPr lang="zh-CN" altLang="en-US" dirty="0"/>
                    </a:p>
                  </a:txBody>
                  <a:tcPr/>
                </a:tc>
                <a:tc>
                  <a:txBody>
                    <a:bodyPr/>
                    <a:lstStyle/>
                    <a:p>
                      <a:r>
                        <a:rPr lang="zh-CN" altLang="en-US" dirty="0" smtClean="0"/>
                        <a:t>兼容</a:t>
                      </a:r>
                      <a:endParaRPr lang="zh-CN" altLang="en-US" dirty="0"/>
                    </a:p>
                  </a:txBody>
                  <a:tcPr/>
                </a:tc>
                <a:tc>
                  <a:txBody>
                    <a:bodyPr/>
                    <a:lstStyle/>
                    <a:p>
                      <a:r>
                        <a:rPr lang="zh-CN" altLang="en-US" dirty="0" smtClean="0"/>
                        <a:t>兼容</a:t>
                      </a:r>
                      <a:endParaRPr lang="zh-CN" altLang="en-US" dirty="0"/>
                    </a:p>
                  </a:txBody>
                  <a:tcPr/>
                </a:tc>
                <a:tc>
                  <a:txBody>
                    <a:bodyPr/>
                    <a:lstStyle/>
                    <a:p>
                      <a:r>
                        <a:rPr lang="zh-CN" altLang="en-US" dirty="0" smtClean="0"/>
                        <a:t>冲突</a:t>
                      </a:r>
                      <a:endParaRPr lang="zh-CN" altLang="en-US" dirty="0"/>
                    </a:p>
                  </a:txBody>
                  <a:tcPr/>
                </a:tc>
                <a:tc>
                  <a:txBody>
                    <a:bodyPr/>
                    <a:lstStyle/>
                    <a:p>
                      <a:r>
                        <a:rPr lang="zh-CN" altLang="en-US" dirty="0" smtClean="0"/>
                        <a:t>冲突</a:t>
                      </a:r>
                      <a:endParaRPr lang="zh-CN" altLang="en-US"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2" name="右箭头 1"/>
          <p:cNvSpPr/>
          <p:nvPr/>
        </p:nvSpPr>
        <p:spPr>
          <a:xfrm>
            <a:off x="1875228" y="416487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5535682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61"/>
          <p:cNvSpPr>
            <a:spLocks noGrp="1"/>
          </p:cNvSpPr>
          <p:nvPr>
            <p:ph type="sldNum" sz="quarter" idx="2"/>
          </p:nvPr>
        </p:nvSpPr>
        <p:spPr>
          <a:xfrm>
            <a:off x="8012046" y="6427138"/>
            <a:ext cx="649886" cy="166200"/>
          </a:xfrm>
          <a:prstGeom prst="rect">
            <a:avLst/>
          </a:prstGeom>
          <a:extLst>
            <a:ext uri="{C572A759-6A51-4108-AA02-DFA0A04FC94B}">
              <ma14:wrappingTextBoxFlag xmlns:ma14="http://schemas.microsoft.com/office/mac/drawingml/2011/main" xmlns="" val="1"/>
            </a:ext>
          </a:extLst>
        </p:spPr>
        <p:txBody>
          <a:bodyPr>
            <a:normAutofit fontScale="32500" lnSpcReduction="20000"/>
          </a:bodyPr>
          <a:lstStyle>
            <a:lvl1pPr defTabSz="266048">
              <a:defRPr sz="1000">
                <a:latin typeface="微软雅黑"/>
                <a:ea typeface="微软雅黑"/>
                <a:cs typeface="微软雅黑"/>
                <a:sym typeface="微软雅黑"/>
              </a:defRPr>
            </a:lvl1pPr>
          </a:lstStyle>
          <a:p>
            <a:pPr lvl="0">
              <a:defRPr sz="1800">
                <a:solidFill>
                  <a:srgbClr val="000000"/>
                </a:solidFill>
              </a:defRPr>
            </a:pPr>
            <a:fld id="{86CB4B4D-7CA3-9044-876B-883B54F8677D}" type="slidenum">
              <a:rPr/>
              <a:t>9</a:t>
            </a:fld>
            <a:endParaRPr dirty="0"/>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57" y="-19932"/>
            <a:ext cx="1570922" cy="717164"/>
          </a:xfrm>
          <a:prstGeom prst="rect">
            <a:avLst/>
          </a:prstGeom>
        </p:spPr>
      </p:pic>
      <p:sp>
        <p:nvSpPr>
          <p:cNvPr id="17" name="流程图: 可选过程 16"/>
          <p:cNvSpPr/>
          <p:nvPr/>
        </p:nvSpPr>
        <p:spPr>
          <a:xfrm>
            <a:off x="1284339" y="262106"/>
            <a:ext cx="1847501" cy="358582"/>
          </a:xfrm>
          <a:prstGeom prst="flowChartAlternateProcess">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华文行楷" pitchFamily="2" charset="-122"/>
                <a:ea typeface="华文行楷" pitchFamily="2" charset="-122"/>
              </a:rPr>
              <a:t>加锁分析</a:t>
            </a:r>
            <a:endParaRPr lang="zh-CN" altLang="en-US" sz="2800" b="1" dirty="0">
              <a:solidFill>
                <a:srgbClr val="C00000"/>
              </a:solidFill>
              <a:latin typeface="华文行楷" pitchFamily="2" charset="-122"/>
              <a:ea typeface="华文行楷" pitchFamily="2" charset="-122"/>
            </a:endParaRPr>
          </a:p>
        </p:txBody>
      </p:sp>
      <p:sp>
        <p:nvSpPr>
          <p:cNvPr id="13" name="Shape 80"/>
          <p:cNvSpPr txBox="1">
            <a:spLocks/>
          </p:cNvSpPr>
          <p:nvPr/>
        </p:nvSpPr>
        <p:spPr>
          <a:xfrm>
            <a:off x="556096" y="3624437"/>
            <a:ext cx="8105836" cy="7504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fontScale="97500"/>
          </a:bodyPr>
          <a:lstStyle>
            <a:lvl1pPr defTabSz="914400">
              <a:defRPr sz="4000">
                <a:solidFill>
                  <a:srgbClr val="CB0E1A"/>
                </a:solidFill>
                <a:latin typeface="微软雅黑"/>
                <a:ea typeface="微软雅黑"/>
                <a:cs typeface="微软雅黑"/>
                <a:sym typeface="微软雅黑"/>
              </a:defRPr>
            </a:lvl1pPr>
          </a:lstStyle>
          <a:p>
            <a:pPr>
              <a:defRPr sz="1800">
                <a:solidFill>
                  <a:srgbClr val="000000"/>
                </a:solidFill>
              </a:defRPr>
            </a:pPr>
            <a:r>
              <a:rPr lang="zh-CN" altLang="en-US" sz="1800" kern="0" dirty="0" smtClean="0">
                <a:solidFill>
                  <a:srgbClr val="000000"/>
                </a:solidFill>
              </a:rPr>
              <a:t/>
            </a:r>
            <a:br>
              <a:rPr lang="zh-CN" altLang="en-US" sz="1800" kern="0" dirty="0" smtClean="0">
                <a:solidFill>
                  <a:srgbClr val="000000"/>
                </a:solidFill>
              </a:rPr>
            </a:br>
            <a:r>
              <a:rPr lang="zh-CN" altLang="en-US" sz="1800" kern="0" dirty="0" smtClean="0">
                <a:solidFill>
                  <a:srgbClr val="000000"/>
                </a:solidFill>
              </a:rPr>
              <a:t>      </a:t>
            </a:r>
            <a:endParaRPr lang="zh-CN" altLang="en-US" sz="1800" kern="0" dirty="0">
              <a:solidFill>
                <a:srgbClr val="000000"/>
              </a:solidFill>
            </a:endParaRPr>
          </a:p>
        </p:txBody>
      </p:sp>
      <p:sp>
        <p:nvSpPr>
          <p:cNvPr id="8" name="Shape 80"/>
          <p:cNvSpPr txBox="1">
            <a:spLocks/>
          </p:cNvSpPr>
          <p:nvPr/>
        </p:nvSpPr>
        <p:spPr>
          <a:xfrm>
            <a:off x="323528" y="1086963"/>
            <a:ext cx="8208912" cy="261401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defTabSz="914400">
              <a:defRPr sz="4000">
                <a:solidFill>
                  <a:srgbClr val="CB0E1A"/>
                </a:solidFill>
                <a:latin typeface="微软雅黑"/>
                <a:ea typeface="微软雅黑"/>
                <a:cs typeface="微软雅黑"/>
                <a:sym typeface="微软雅黑"/>
              </a:defRPr>
            </a:lvl1pPr>
          </a:lstStyle>
          <a:p>
            <a:pPr>
              <a:defRPr sz="1800">
                <a:solidFill>
                  <a:srgbClr val="000000"/>
                </a:solidFill>
              </a:defRPr>
            </a:pPr>
            <a:r>
              <a:rPr lang="zh-CN" altLang="en-US" sz="1400" kern="0" dirty="0" smtClean="0">
                <a:solidFill>
                  <a:srgbClr val="000000"/>
                </a:solidFill>
              </a:rPr>
              <a:t>隔离级别</a:t>
            </a:r>
            <a:r>
              <a:rPr lang="en-US" altLang="zh-CN" sz="1400" kern="0" dirty="0" smtClean="0">
                <a:solidFill>
                  <a:srgbClr val="000000"/>
                </a:solidFill>
              </a:rPr>
              <a:t>RR</a:t>
            </a:r>
            <a:r>
              <a:rPr lang="zh-CN" altLang="en-US" sz="1400" kern="0" dirty="0" smtClean="0">
                <a:solidFill>
                  <a:srgbClr val="000000"/>
                </a:solidFill>
              </a:rPr>
              <a:t>，表语句如下</a:t>
            </a:r>
            <a:endParaRPr lang="en-US" altLang="zh-CN" sz="1400" kern="0" dirty="0" smtClean="0">
              <a:solidFill>
                <a:srgbClr val="000000"/>
              </a:solidFill>
            </a:endParaRPr>
          </a:p>
          <a:p>
            <a:pPr>
              <a:defRPr sz="1800">
                <a:solidFill>
                  <a:srgbClr val="000000"/>
                </a:solidFill>
              </a:defRPr>
            </a:pPr>
            <a:endParaRPr lang="en-US" altLang="zh-CN" sz="1400" kern="0" dirty="0" smtClean="0">
              <a:solidFill>
                <a:srgbClr val="000000"/>
              </a:solidFill>
            </a:endParaRPr>
          </a:p>
          <a:p>
            <a:pPr>
              <a:defRPr sz="1800">
                <a:solidFill>
                  <a:srgbClr val="000000"/>
                </a:solidFill>
              </a:defRPr>
            </a:pPr>
            <a:r>
              <a:rPr lang="en-US" altLang="zh-CN" sz="1400" kern="0" dirty="0" smtClean="0">
                <a:solidFill>
                  <a:srgbClr val="000000"/>
                </a:solidFill>
              </a:rPr>
              <a:t>CREATE </a:t>
            </a:r>
            <a:r>
              <a:rPr lang="en-US" altLang="zh-CN" sz="1400" kern="0" dirty="0">
                <a:solidFill>
                  <a:srgbClr val="000000"/>
                </a:solidFill>
              </a:rPr>
              <a:t>TABLE `</a:t>
            </a:r>
            <a:r>
              <a:rPr lang="en-US" altLang="zh-CN" sz="1400" kern="0" dirty="0" err="1">
                <a:solidFill>
                  <a:srgbClr val="000000"/>
                </a:solidFill>
              </a:rPr>
              <a:t>user_detail</a:t>
            </a:r>
            <a:r>
              <a:rPr lang="en-US" altLang="zh-CN" sz="1400" kern="0" dirty="0">
                <a:solidFill>
                  <a:srgbClr val="000000"/>
                </a:solidFill>
              </a:rPr>
              <a:t>` (</a:t>
            </a:r>
          </a:p>
          <a:p>
            <a:pPr>
              <a:defRPr sz="1800">
                <a:solidFill>
                  <a:srgbClr val="000000"/>
                </a:solidFill>
              </a:defRPr>
            </a:pPr>
            <a:r>
              <a:rPr lang="en-US" altLang="zh-CN" sz="1400" kern="0" dirty="0">
                <a:solidFill>
                  <a:srgbClr val="000000"/>
                </a:solidFill>
              </a:rPr>
              <a:t>  `id` </a:t>
            </a:r>
            <a:r>
              <a:rPr lang="en-US" altLang="zh-CN" sz="1400" kern="0" dirty="0" err="1">
                <a:solidFill>
                  <a:srgbClr val="000000"/>
                </a:solidFill>
              </a:rPr>
              <a:t>int</a:t>
            </a:r>
            <a:r>
              <a:rPr lang="en-US" altLang="zh-CN" sz="1400" kern="0" dirty="0">
                <a:solidFill>
                  <a:srgbClr val="000000"/>
                </a:solidFill>
              </a:rPr>
              <a:t>(11) NOT NULL AUTO_INCREMENT,</a:t>
            </a:r>
          </a:p>
          <a:p>
            <a:pPr>
              <a:defRPr sz="1800">
                <a:solidFill>
                  <a:srgbClr val="000000"/>
                </a:solidFill>
              </a:defRPr>
            </a:pPr>
            <a:r>
              <a:rPr lang="en-US" altLang="zh-CN" sz="1400" kern="0" dirty="0">
                <a:solidFill>
                  <a:srgbClr val="000000"/>
                </a:solidFill>
              </a:rPr>
              <a:t>  `name` varchar(255) CHARACTER SET latin1 NOT NULL,</a:t>
            </a:r>
          </a:p>
          <a:p>
            <a:pPr>
              <a:defRPr sz="1800">
                <a:solidFill>
                  <a:srgbClr val="000000"/>
                </a:solidFill>
              </a:defRPr>
            </a:pPr>
            <a:r>
              <a:rPr lang="en-US" altLang="zh-CN" sz="1400" kern="0" dirty="0">
                <a:solidFill>
                  <a:srgbClr val="000000"/>
                </a:solidFill>
              </a:rPr>
              <a:t>  `age` </a:t>
            </a:r>
            <a:r>
              <a:rPr lang="en-US" altLang="zh-CN" sz="1400" kern="0" dirty="0" err="1">
                <a:solidFill>
                  <a:srgbClr val="000000"/>
                </a:solidFill>
              </a:rPr>
              <a:t>int</a:t>
            </a:r>
            <a:r>
              <a:rPr lang="en-US" altLang="zh-CN" sz="1400" kern="0" dirty="0">
                <a:solidFill>
                  <a:srgbClr val="000000"/>
                </a:solidFill>
              </a:rPr>
              <a:t>(11) NOT NULL,</a:t>
            </a:r>
          </a:p>
          <a:p>
            <a:pPr>
              <a:defRPr sz="1800">
                <a:solidFill>
                  <a:srgbClr val="000000"/>
                </a:solidFill>
              </a:defRPr>
            </a:pPr>
            <a:r>
              <a:rPr lang="en-US" altLang="zh-CN" sz="1400" kern="0" dirty="0">
                <a:solidFill>
                  <a:srgbClr val="000000"/>
                </a:solidFill>
              </a:rPr>
              <a:t>  `</a:t>
            </a:r>
            <a:r>
              <a:rPr lang="en-US" altLang="zh-CN" sz="1400" kern="0" dirty="0" err="1">
                <a:solidFill>
                  <a:srgbClr val="000000"/>
                </a:solidFill>
              </a:rPr>
              <a:t>card_num</a:t>
            </a:r>
            <a:r>
              <a:rPr lang="en-US" altLang="zh-CN" sz="1400" kern="0" dirty="0">
                <a:solidFill>
                  <a:srgbClr val="000000"/>
                </a:solidFill>
              </a:rPr>
              <a:t>` varchar(20) CHARACTER SET latin1 NOT NULL,</a:t>
            </a:r>
          </a:p>
          <a:p>
            <a:pPr>
              <a:defRPr sz="1800">
                <a:solidFill>
                  <a:srgbClr val="000000"/>
                </a:solidFill>
              </a:defRPr>
            </a:pPr>
            <a:r>
              <a:rPr lang="en-US" altLang="zh-CN" sz="1400" kern="0" dirty="0">
                <a:solidFill>
                  <a:srgbClr val="000000"/>
                </a:solidFill>
              </a:rPr>
              <a:t>  PRIMARY KEY (`id`),</a:t>
            </a:r>
          </a:p>
          <a:p>
            <a:pPr>
              <a:defRPr sz="1800">
                <a:solidFill>
                  <a:srgbClr val="000000"/>
                </a:solidFill>
              </a:defRPr>
            </a:pPr>
            <a:r>
              <a:rPr lang="en-US" altLang="zh-CN" sz="1400" kern="0" dirty="0">
                <a:solidFill>
                  <a:srgbClr val="000000"/>
                </a:solidFill>
              </a:rPr>
              <a:t>  UNIQUE KEY `UN_CARD` (`</a:t>
            </a:r>
            <a:r>
              <a:rPr lang="en-US" altLang="zh-CN" sz="1400" kern="0" dirty="0" err="1">
                <a:solidFill>
                  <a:srgbClr val="000000"/>
                </a:solidFill>
              </a:rPr>
              <a:t>card_num</a:t>
            </a:r>
            <a:r>
              <a:rPr lang="en-US" altLang="zh-CN" sz="1400" kern="0" dirty="0">
                <a:solidFill>
                  <a:srgbClr val="000000"/>
                </a:solidFill>
              </a:rPr>
              <a:t>`),</a:t>
            </a:r>
          </a:p>
          <a:p>
            <a:pPr>
              <a:defRPr sz="1800">
                <a:solidFill>
                  <a:srgbClr val="000000"/>
                </a:solidFill>
              </a:defRPr>
            </a:pPr>
            <a:r>
              <a:rPr lang="en-US" altLang="zh-CN" sz="1400" kern="0" dirty="0">
                <a:solidFill>
                  <a:srgbClr val="000000"/>
                </a:solidFill>
              </a:rPr>
              <a:t>  KEY `IN_AGE` (`age`)</a:t>
            </a:r>
          </a:p>
          <a:p>
            <a:pPr>
              <a:defRPr sz="1800">
                <a:solidFill>
                  <a:srgbClr val="000000"/>
                </a:solidFill>
              </a:defRPr>
            </a:pPr>
            <a:r>
              <a:rPr lang="en-US" altLang="zh-CN" sz="1400" kern="0" dirty="0">
                <a:solidFill>
                  <a:srgbClr val="000000"/>
                </a:solidFill>
              </a:rPr>
              <a:t>) ENGINE=</a:t>
            </a:r>
            <a:r>
              <a:rPr lang="en-US" altLang="zh-CN" sz="1400" kern="0" dirty="0" err="1">
                <a:solidFill>
                  <a:srgbClr val="000000"/>
                </a:solidFill>
              </a:rPr>
              <a:t>InnoDB</a:t>
            </a:r>
            <a:r>
              <a:rPr lang="en-US" altLang="zh-CN" sz="1400" kern="0" dirty="0">
                <a:solidFill>
                  <a:srgbClr val="000000"/>
                </a:solidFill>
              </a:rPr>
              <a:t> AUTO_INCREMENT=14 DEFAULT CHARSET=utf8;</a:t>
            </a:r>
            <a:endParaRPr lang="zh-CN" altLang="en-US" sz="1400" kern="0" dirty="0">
              <a:solidFill>
                <a:srgbClr val="000000"/>
              </a:solidFill>
            </a:endParaRPr>
          </a:p>
        </p:txBody>
      </p:sp>
      <p:pic>
        <p:nvPicPr>
          <p:cNvPr id="6" name="图片 5"/>
          <p:cNvPicPr>
            <a:picLocks noChangeAspect="1"/>
          </p:cNvPicPr>
          <p:nvPr/>
        </p:nvPicPr>
        <p:blipFill>
          <a:blip r:embed="rId4"/>
          <a:stretch>
            <a:fillRect/>
          </a:stretch>
        </p:blipFill>
        <p:spPr>
          <a:xfrm>
            <a:off x="467544" y="4090711"/>
            <a:ext cx="3672408" cy="1932125"/>
          </a:xfrm>
          <a:prstGeom prst="rect">
            <a:avLst/>
          </a:prstGeom>
        </p:spPr>
      </p:pic>
    </p:spTree>
    <p:extLst>
      <p:ext uri="{BB962C8B-B14F-4D97-AF65-F5344CB8AC3E}">
        <p14:creationId xmlns:p14="http://schemas.microsoft.com/office/powerpoint/2010/main" val="2486979138"/>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13641</TotalTime>
  <Words>2780</Words>
  <Application>Microsoft Office PowerPoint</Application>
  <PresentationFormat>全屏显示(4:3)</PresentationFormat>
  <Paragraphs>387</Paragraphs>
  <Slides>19</Slides>
  <Notes>17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DejaVu Sans</vt:lpstr>
      <vt:lpstr>Helvetica Neue</vt:lpstr>
      <vt:lpstr>StarSymbol</vt:lpstr>
      <vt:lpstr>华文行楷</vt:lpstr>
      <vt:lpstr>宋体</vt:lpstr>
      <vt:lpstr>微软雅黑</vt:lpstr>
      <vt:lpstr>Arial</vt:lpstr>
      <vt:lpstr>Calibri</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陈龙</cp:lastModifiedBy>
  <cp:revision>616</cp:revision>
  <dcterms:modified xsi:type="dcterms:W3CDTF">2018-09-18T00:23:46Z</dcterms:modified>
</cp:coreProperties>
</file>