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61" r:id="rId1"/>
  </p:sldMasterIdLst>
  <p:notesMasterIdLst>
    <p:notesMasterId r:id="rId18"/>
  </p:notesMasterIdLst>
  <p:sldIdLst>
    <p:sldId id="262" r:id="rId2"/>
    <p:sldId id="298" r:id="rId3"/>
    <p:sldId id="297" r:id="rId4"/>
    <p:sldId id="342" r:id="rId5"/>
    <p:sldId id="343" r:id="rId6"/>
    <p:sldId id="263" r:id="rId7"/>
    <p:sldId id="344" r:id="rId8"/>
    <p:sldId id="345" r:id="rId9"/>
    <p:sldId id="346" r:id="rId10"/>
    <p:sldId id="347" r:id="rId11"/>
    <p:sldId id="352" r:id="rId12"/>
    <p:sldId id="348" r:id="rId13"/>
    <p:sldId id="349" r:id="rId14"/>
    <p:sldId id="350" r:id="rId15"/>
    <p:sldId id="351" r:id="rId16"/>
    <p:sldId id="335" r:id="rId17"/>
  </p:sldIdLst>
  <p:sldSz cx="9144000" cy="6858000" type="screen4x3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87845" autoAdjust="0"/>
  </p:normalViewPr>
  <p:slideViewPr>
    <p:cSldViewPr>
      <p:cViewPr>
        <p:scale>
          <a:sx n="70" d="100"/>
          <a:sy n="70" d="100"/>
        </p:scale>
        <p:origin x="-151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3DD06-BFAC-4C87-81A0-7BCF951EE3DD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A80DA-2C88-480B-A683-D200A0428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5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-history/release/javadoc/com/google/common/hash/Hasher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chinablog.blogspot.com/2007/07/bloom-filter_7469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首先从数据结构层面来理解整个类图，线性数据结构中两种最重要的两种数据结构就是数组与链表，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列表即是该数据结构的抽象。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056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056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056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056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Guava</a:t>
            </a:r>
          </a:p>
          <a:p>
            <a:r>
              <a:rPr lang="en-US" altLang="zh-CN" dirty="0" err="1" smtClean="0"/>
              <a:t>Objects.</a:t>
            </a:r>
            <a:r>
              <a:rPr lang="en-US" altLang="zh-CN" i="1" dirty="0" err="1" smtClean="0"/>
              <a:t>hashCode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"1"</a:t>
            </a:r>
            <a:r>
              <a:rPr lang="en-US" altLang="zh-CN" dirty="0" smtClean="0"/>
              <a:t>,12,</a:t>
            </a:r>
            <a:r>
              <a:rPr lang="en-US" altLang="zh-CN" b="1" dirty="0" smtClean="0"/>
              <a:t>"test"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r>
              <a:rPr lang="en-US" altLang="zh-CN" dirty="0" err="1" smtClean="0"/>
              <a:t>MoreObjects.</a:t>
            </a:r>
            <a:r>
              <a:rPr lang="en-US" altLang="zh-CN" i="1" dirty="0" err="1" smtClean="0"/>
              <a:t>toStringHelper</a:t>
            </a:r>
            <a:r>
              <a:rPr lang="en-US" altLang="zh-CN" dirty="0" smtClean="0"/>
              <a:t>(</a:t>
            </a:r>
            <a:r>
              <a:rPr lang="en-US" altLang="zh-CN" b="1" dirty="0" err="1" smtClean="0"/>
              <a:t>this</a:t>
            </a:r>
            <a:r>
              <a:rPr lang="en-US" altLang="zh-CN" dirty="0" err="1" smtClean="0"/>
              <a:t>.getClass</a:t>
            </a:r>
            <a:r>
              <a:rPr lang="en-US" altLang="zh-CN" dirty="0" smtClean="0"/>
              <a:t>()).add(</a:t>
            </a:r>
            <a:r>
              <a:rPr lang="en-US" altLang="zh-CN" b="1" dirty="0" smtClean="0"/>
              <a:t>"</a:t>
            </a:r>
            <a:r>
              <a:rPr lang="en-US" altLang="zh-CN" b="1" dirty="0" err="1" smtClean="0"/>
              <a:t>propertiesOne</a:t>
            </a:r>
            <a:r>
              <a:rPr lang="en-US" altLang="zh-CN" b="1" dirty="0" smtClean="0"/>
              <a:t>"</a:t>
            </a:r>
            <a:r>
              <a:rPr lang="en-US" altLang="zh-CN" dirty="0" smtClean="0"/>
              <a:t>,</a:t>
            </a:r>
            <a:r>
              <a:rPr lang="en-US" altLang="zh-CN" b="1" dirty="0" err="1" smtClean="0"/>
              <a:t>propertiesOne</a:t>
            </a:r>
            <a:r>
              <a:rPr lang="en-US" altLang="zh-CN" dirty="0" smtClean="0"/>
              <a:t>).add(</a:t>
            </a:r>
            <a:r>
              <a:rPr lang="en-US" altLang="zh-CN" b="1" dirty="0" smtClean="0"/>
              <a:t>"</a:t>
            </a:r>
            <a:r>
              <a:rPr lang="en-US" altLang="zh-CN" b="1" dirty="0" err="1" smtClean="0"/>
              <a:t>propertiesTwo</a:t>
            </a:r>
            <a:r>
              <a:rPr lang="en-US" altLang="zh-CN" b="1" dirty="0" smtClean="0"/>
              <a:t>"</a:t>
            </a:r>
            <a:r>
              <a:rPr lang="en-US" altLang="zh-CN" dirty="0" smtClean="0"/>
              <a:t>,</a:t>
            </a:r>
            <a:r>
              <a:rPr lang="en-US" altLang="zh-CN" b="1" dirty="0" err="1" smtClean="0"/>
              <a:t>propertiesTwo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();</a:t>
            </a:r>
            <a:endParaRPr lang="zh-CN" altLang="zh-CN" dirty="0" smtClean="0"/>
          </a:p>
          <a:p>
            <a:r>
              <a:rPr lang="zh-CN" altLang="zh-CN" dirty="0" smtClean="0"/>
              <a:t>传统若是手动编写非常麻烦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77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77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77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Hashing</a:t>
            </a:r>
            <a:r>
              <a:rPr lang="zh-CN" altLang="zh-CN" dirty="0" smtClean="0"/>
              <a:t>包含</a:t>
            </a:r>
            <a:r>
              <a:rPr lang="en-US" altLang="zh-CN" dirty="0" err="1" smtClean="0"/>
              <a:t>HashFunction</a:t>
            </a:r>
            <a:r>
              <a:rPr lang="zh-CN" altLang="zh-CN" dirty="0" smtClean="0"/>
              <a:t>相关的静态方法以及散列相关的工具方法</a:t>
            </a:r>
          </a:p>
          <a:p>
            <a:r>
              <a:rPr lang="en-US" altLang="zh-CN" dirty="0" err="1" smtClean="0"/>
              <a:t>HashFunction</a:t>
            </a:r>
            <a:r>
              <a:rPr lang="zh-CN" altLang="zh-CN" dirty="0" smtClean="0"/>
              <a:t>是一个单纯的（引用透明的）、无状态的方法，它把任意的数据块映射到固定数目的位指，并且保证相同的输入一定产生相同的输出，不同的输入尽可能产生不同的输出。</a:t>
            </a:r>
          </a:p>
          <a:p>
            <a:r>
              <a:rPr lang="en-US" altLang="zh-CN" u="sng" dirty="0" smtClean="0">
                <a:hlinkClick r:id="rId3"/>
              </a:rPr>
              <a:t>Hasher</a:t>
            </a:r>
            <a:endParaRPr lang="zh-CN" altLang="zh-CN" dirty="0" smtClean="0"/>
          </a:p>
          <a:p>
            <a:r>
              <a:rPr lang="en-US" altLang="zh-CN" dirty="0" err="1" smtClean="0"/>
              <a:t>HashFunction</a:t>
            </a:r>
            <a:r>
              <a:rPr lang="zh-CN" altLang="zh-CN" dirty="0" smtClean="0"/>
              <a:t>的实例可以提供有状态的</a:t>
            </a:r>
            <a:r>
              <a:rPr lang="en-US" altLang="zh-CN" u="sng" dirty="0" smtClean="0">
                <a:hlinkClick r:id="rId3"/>
              </a:rPr>
              <a:t>Hasher</a:t>
            </a:r>
            <a:r>
              <a:rPr lang="zh-CN" altLang="zh-CN" dirty="0" smtClean="0"/>
              <a:t>，</a:t>
            </a:r>
            <a:r>
              <a:rPr lang="en-US" altLang="zh-CN" dirty="0" smtClean="0"/>
              <a:t>Hasher</a:t>
            </a:r>
            <a:r>
              <a:rPr lang="zh-CN" altLang="zh-CN" dirty="0" smtClean="0"/>
              <a:t>提供了流畅的语法把数据添加到散列运算，然后获取散列值。</a:t>
            </a:r>
            <a:r>
              <a:rPr lang="en-US" altLang="zh-CN" dirty="0" smtClean="0"/>
              <a:t>Hasher</a:t>
            </a:r>
            <a:r>
              <a:rPr lang="zh-CN" altLang="zh-CN" dirty="0" smtClean="0"/>
              <a:t>可以接受所有原生类型、字节数组、字节数组的片段、字符序列、特定字符集的字符序列等等，或者任何给定了</a:t>
            </a:r>
            <a:r>
              <a:rPr lang="en-US" altLang="zh-CN" dirty="0" smtClean="0"/>
              <a:t>Funnel</a:t>
            </a:r>
            <a:r>
              <a:rPr lang="zh-CN" altLang="zh-CN" dirty="0" smtClean="0"/>
              <a:t>实现的对象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77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如何高效解决碰撞？数据量大了存储效率如何解决？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黑板报</a:t>
            </a:r>
            <a:r>
              <a:rPr lang="en-US" altLang="zh-C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http://googlechinablog.blogspot.com/2007/07/bloom-filter_7469.html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77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77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创建不可变对象的简单策略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、不要提供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、将类的所有字段定义为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的。</a:t>
            </a:r>
          </a:p>
          <a:p>
            <a:pPr lvl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、不允许子类重写方法。简单的办法是将类声明为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，更好的方法是将构造函数声明为私有的，通过工厂方法创建对象。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、如果类的字段是对可变对象的引用，不允许修改被引用对象。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7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83" name="图片 8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84" name="图片 8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3451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1"/>
          <p:cNvSpPr/>
          <p:nvPr/>
        </p:nvSpPr>
        <p:spPr>
          <a:xfrm>
            <a:off x="0" y="714240"/>
            <a:ext cx="9144000" cy="0"/>
          </a:xfrm>
          <a:prstGeom prst="line">
            <a:avLst/>
          </a:prstGeom>
          <a:ln w="9360">
            <a:solidFill>
              <a:srgbClr val="C00000"/>
            </a:solidFill>
            <a:round/>
          </a:ln>
        </p:spPr>
      </p:sp>
      <p:pic>
        <p:nvPicPr>
          <p:cNvPr id="45" name="图片 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743880" y="188640"/>
            <a:ext cx="2399760" cy="381960"/>
          </a:xfrm>
          <a:prstGeom prst="rect">
            <a:avLst/>
          </a:prstGeom>
          <a:ln>
            <a:noFill/>
          </a:ln>
        </p:spPr>
      </p:pic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14200"/>
            <a:ext cx="6114600" cy="3567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Click to edit the title text format单击此处编辑母版标题样式</a:t>
            </a:r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Seventh Outline Level单击此处编辑母版文本样式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第二级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zh-CN" sz="2400">
                <a:solidFill>
                  <a:srgbClr val="000000"/>
                </a:solidFill>
                <a:latin typeface="Calibri"/>
              </a:rPr>
              <a:t>第三级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第四级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第五级</a:t>
            </a:r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7010280" y="649296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B9F22DF-D386-4B5D-AF93-2C08B17DBE9C}" type="slidenum">
              <a:rPr lang="en-US" sz="1200" b="1">
                <a:solidFill>
                  <a:srgbClr val="FFFFFF"/>
                </a:solidFill>
                <a:latin typeface="Calibri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hyperlink" Target="https://zh.wikipedia.org/w/index.php?title=%E5%86%8D%E6%95%A3%E5%88%97&amp;action=edit&amp;redlink=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/index.php?title=%E5%8F%8C%E6%95%A3%E5%88%97&amp;action=edit&amp;redlink=1" TargetMode="External"/><Relationship Id="rId5" Type="http://schemas.openxmlformats.org/officeDocument/2006/relationships/hyperlink" Target="https://zh.wikipedia.org/w/index.php?title=%E5%8D%95%E7%8B%AC%E9%93%BE%E8%A1%A8%E6%B3%95&amp;action=edit&amp;redlink=1" TargetMode="External"/><Relationship Id="rId4" Type="http://schemas.openxmlformats.org/officeDocument/2006/relationships/hyperlink" Target="https://zh.wikipedia.org/w/index.php?title=%E5%BC%80%E6%94%BE%E5%AE%9A%E5%9D%80%E6%B3%95&amp;action=edit&amp;redlink=1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en.wikipedia.org/wiki/Fluent_interface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42962"/>
            <a:ext cx="3456384" cy="15779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716" y="2783429"/>
            <a:ext cx="9144000" cy="3168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latin typeface="华文行楷" pitchFamily="2" charset="-122"/>
                <a:ea typeface="华文行楷" pitchFamily="2" charset="-122"/>
              </a:rPr>
              <a:t>Java  </a:t>
            </a:r>
            <a:r>
              <a:rPr lang="zh-CN" altLang="en-US" sz="5400" dirty="0" smtClean="0">
                <a:latin typeface="华文行楷" pitchFamily="2" charset="-122"/>
                <a:ea typeface="华文行楷" pitchFamily="2" charset="-122"/>
              </a:rPr>
              <a:t>基础知识分享</a:t>
            </a:r>
            <a:endParaRPr lang="en-US" altLang="zh-CN" sz="5400" dirty="0" smtClean="0">
              <a:latin typeface="华文行楷" pitchFamily="2" charset="-122"/>
              <a:ea typeface="华文行楷" pitchFamily="2" charset="-122"/>
            </a:endParaRPr>
          </a:p>
          <a:p>
            <a:pPr algn="ctr"/>
            <a:endParaRPr lang="en-US" altLang="zh-CN" sz="54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0263" y="1340768"/>
            <a:ext cx="479490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    JD.com  </a:t>
            </a:r>
            <a:r>
              <a:rPr lang="zh-CN" altLang="en-US" sz="60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京东</a:t>
            </a:r>
            <a:endParaRPr lang="zh-CN" altLang="en-US" sz="60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23955" y="6237312"/>
            <a:ext cx="14098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2016.8</a:t>
            </a:r>
            <a:endParaRPr lang="zh-CN" altLang="en-US" sz="24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19026" y="5373216"/>
            <a:ext cx="14098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陈龙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696226" y="116632"/>
            <a:ext cx="2304256" cy="4320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</a:t>
            </a:r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知识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3307918"/>
            <a:ext cx="8136904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endParaRPr lang="zh-CN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爆炸形 1 9"/>
          <p:cNvSpPr/>
          <p:nvPr/>
        </p:nvSpPr>
        <p:spPr>
          <a:xfrm>
            <a:off x="539552" y="908720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布隆过滤器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2413338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如何实现快速判断元素是否存在</a:t>
            </a:r>
            <a:r>
              <a:rPr lang="zh-CN" altLang="zh-CN" dirty="0" smtClean="0"/>
              <a:t>？</a:t>
            </a:r>
            <a:r>
              <a:rPr lang="zh-CN" altLang="en-US" dirty="0" smtClean="0"/>
              <a:t>垃圾邮件黑名单、大数据集合</a:t>
            </a:r>
            <a:endParaRPr lang="zh-CN" altLang="zh-CN" dirty="0"/>
          </a:p>
          <a:p>
            <a:pPr lvl="0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二</a:t>
            </a:r>
            <a:r>
              <a:rPr lang="zh-CN" altLang="zh-CN" dirty="0"/>
              <a:t>分</a:t>
            </a:r>
            <a:r>
              <a:rPr lang="zh-CN" altLang="zh-CN" dirty="0" smtClean="0"/>
              <a:t>查找</a:t>
            </a:r>
            <a:endParaRPr lang="en-US" altLang="zh-CN" dirty="0"/>
          </a:p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Hash table</a:t>
            </a:r>
          </a:p>
          <a:p>
            <a:pPr lvl="0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布</a:t>
            </a:r>
            <a:r>
              <a:rPr lang="zh-CN" altLang="zh-CN" dirty="0"/>
              <a:t>隆过滤器</a:t>
            </a:r>
          </a:p>
        </p:txBody>
      </p:sp>
      <p:pic>
        <p:nvPicPr>
          <p:cNvPr id="13" name="图片 12" descr="http://1.bp.blogspot.com/_ZIq6aT_S-eg/S5YnLYDxSGI/AAAAAAAAKB4/tyypqOWZN_w/s1600/bloomfilter-730334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613667"/>
            <a:ext cx="3961508" cy="15182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251520" y="4941168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由一个很长的二进制向量和一系列随机映射的函数组成，通过多个</a:t>
            </a:r>
            <a:r>
              <a:rPr lang="en-US" altLang="zh-CN" dirty="0"/>
              <a:t>Hash</a:t>
            </a:r>
            <a:r>
              <a:rPr lang="zh-CN" altLang="zh-CN" dirty="0"/>
              <a:t>函数将一个元素映射到一个</a:t>
            </a:r>
            <a:r>
              <a:rPr lang="en-US" altLang="zh-CN" dirty="0"/>
              <a:t>Bit Array</a:t>
            </a:r>
            <a:r>
              <a:rPr lang="zh-CN" altLang="zh-CN" dirty="0"/>
              <a:t>中的多个点，查询的时候仅当所有的映射点都为</a:t>
            </a:r>
            <a:r>
              <a:rPr lang="en-US" altLang="zh-CN" dirty="0"/>
              <a:t>1</a:t>
            </a:r>
            <a:r>
              <a:rPr lang="zh-CN" altLang="zh-CN" dirty="0"/>
              <a:t>才能判断元素存在于集合内；</a:t>
            </a:r>
            <a:r>
              <a:rPr lang="en-US" altLang="zh-CN" dirty="0"/>
              <a:t>BF</a:t>
            </a:r>
            <a:r>
              <a:rPr lang="zh-CN" altLang="zh-CN" dirty="0"/>
              <a:t>用于检索一个元素是否在一个集合中，记忆集合求交集；优点是空间和时间效率都超过一般查询算法，缺点是有一定的误判概率和删除困难。</a:t>
            </a:r>
          </a:p>
        </p:txBody>
      </p:sp>
    </p:spTree>
    <p:extLst>
      <p:ext uri="{BB962C8B-B14F-4D97-AF65-F5344CB8AC3E}">
        <p14:creationId xmlns:p14="http://schemas.microsoft.com/office/powerpoint/2010/main" val="155905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</a:t>
            </a:r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知识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3307918"/>
            <a:ext cx="8136904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endParaRPr lang="zh-CN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爆炸形 1 9"/>
          <p:cNvSpPr/>
          <p:nvPr/>
        </p:nvSpPr>
        <p:spPr>
          <a:xfrm>
            <a:off x="539552" y="908720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散列防碰撞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32728" y="276434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u="sng" dirty="0" err="1">
                <a:latin typeface="华文楷体" pitchFamily="2" charset="-122"/>
                <a:ea typeface="华文楷体" pitchFamily="2" charset="-122"/>
                <a:hlinkClick r:id="rId4" tooltip="开放定址法（页面不存在）"/>
              </a:rPr>
              <a:t>开放定址法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u="sng" dirty="0" err="1">
                <a:latin typeface="华文楷体" pitchFamily="2" charset="-122"/>
                <a:ea typeface="华文楷体" pitchFamily="2" charset="-122"/>
                <a:hlinkClick r:id="rId5" tooltip="单独链表法（页面不存在）"/>
              </a:rPr>
              <a:t>单独链表法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u="sng" dirty="0" err="1">
                <a:latin typeface="华文楷体" pitchFamily="2" charset="-122"/>
                <a:ea typeface="华文楷体" pitchFamily="2" charset="-122"/>
                <a:hlinkClick r:id="rId6" tooltip="双散列（页面不存在）"/>
              </a:rPr>
              <a:t>双散列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u="sng" dirty="0" err="1">
                <a:latin typeface="华文楷体" pitchFamily="2" charset="-122"/>
                <a:ea typeface="华文楷体" pitchFamily="2" charset="-122"/>
                <a:hlinkClick r:id="rId7" tooltip="再散列（页面不存在）"/>
              </a:rPr>
              <a:t>再散列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96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</a:t>
            </a:r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知识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3307918"/>
            <a:ext cx="8136904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endParaRPr lang="zh-CN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爆炸形 1 9"/>
          <p:cNvSpPr/>
          <p:nvPr/>
        </p:nvSpPr>
        <p:spPr>
          <a:xfrm>
            <a:off x="439467" y="697232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不可变集合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2413338"/>
            <a:ext cx="7920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不变集合：</a:t>
            </a:r>
          </a:p>
          <a:p>
            <a:pPr lvl="0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多</a:t>
            </a:r>
            <a:r>
              <a:rPr lang="zh-CN" altLang="zh-CN" dirty="0"/>
              <a:t>线程下不存在竟态</a:t>
            </a:r>
            <a:r>
              <a:rPr lang="zh-CN" altLang="zh-CN" dirty="0" smtClean="0"/>
              <a:t>条件</a:t>
            </a:r>
            <a:endParaRPr lang="en-US" altLang="zh-CN" dirty="0"/>
          </a:p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dirty="0" smtClean="0"/>
              <a:t>节约</a:t>
            </a:r>
            <a:r>
              <a:rPr lang="zh-CN" altLang="zh-CN" dirty="0"/>
              <a:t>时间和空间，不需要考虑变化</a:t>
            </a:r>
          </a:p>
          <a:p>
            <a:pPr lvl="0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第三</a:t>
            </a:r>
            <a:r>
              <a:rPr lang="zh-CN" altLang="zh-CN" dirty="0"/>
              <a:t>方不信任库调用时</a:t>
            </a:r>
          </a:p>
          <a:p>
            <a:r>
              <a:rPr lang="zh-CN" altLang="zh-CN" dirty="0"/>
              <a:t>创建对象的不可变拷贝是一项很好的防御性编程技巧</a:t>
            </a:r>
          </a:p>
        </p:txBody>
      </p:sp>
      <p:sp>
        <p:nvSpPr>
          <p:cNvPr id="2" name="矩形 1"/>
          <p:cNvSpPr/>
          <p:nvPr/>
        </p:nvSpPr>
        <p:spPr>
          <a:xfrm>
            <a:off x="238390" y="4149080"/>
            <a:ext cx="88924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与</a:t>
            </a:r>
            <a:r>
              <a:rPr lang="en-US" altLang="zh-CN" dirty="0"/>
              <a:t>JDK </a:t>
            </a:r>
            <a:r>
              <a:rPr lang="en-US" altLang="zh-CN" dirty="0" err="1"/>
              <a:t>Collections.unmodifiableCollection</a:t>
            </a:r>
            <a:r>
              <a:rPr lang="zh-CN" altLang="zh-CN" dirty="0"/>
              <a:t>区别：</a:t>
            </a:r>
          </a:p>
          <a:p>
            <a:pPr lvl="0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防御</a:t>
            </a:r>
            <a:r>
              <a:rPr lang="zh-CN" altLang="zh-CN" dirty="0"/>
              <a:t>性</a:t>
            </a:r>
            <a:r>
              <a:rPr lang="en-US" altLang="zh-CN" dirty="0"/>
              <a:t>copy</a:t>
            </a:r>
            <a:r>
              <a:rPr lang="zh-CN" altLang="zh-CN" dirty="0"/>
              <a:t>，无论原集合怎样改变，经过</a:t>
            </a:r>
            <a:r>
              <a:rPr lang="en-US" altLang="zh-CN" dirty="0" err="1"/>
              <a:t>ImmutableCollections.copyOf</a:t>
            </a:r>
            <a:r>
              <a:rPr lang="en-US" altLang="zh-CN" dirty="0"/>
              <a:t>()</a:t>
            </a:r>
            <a:r>
              <a:rPr lang="zh-CN" altLang="zh-CN" dirty="0"/>
              <a:t>方法返回的集合，无论原集合怎样变化，新集合都不会在变化，而</a:t>
            </a:r>
            <a:r>
              <a:rPr lang="en-US" altLang="zh-CN" dirty="0" err="1"/>
              <a:t>Collections.unmodifiableCollection</a:t>
            </a:r>
            <a:r>
              <a:rPr lang="en-US" altLang="zh-CN" dirty="0"/>
              <a:t>()</a:t>
            </a:r>
            <a:r>
              <a:rPr lang="zh-CN" altLang="zh-CN" dirty="0"/>
              <a:t>与之相反，通过源码可以得知前者是</a:t>
            </a:r>
            <a:r>
              <a:rPr lang="en-US" altLang="zh-CN" dirty="0"/>
              <a:t>copy </a:t>
            </a:r>
            <a:r>
              <a:rPr lang="zh-CN" altLang="zh-CN" dirty="0"/>
              <a:t>且</a:t>
            </a:r>
            <a:r>
              <a:rPr lang="en-US" altLang="zh-CN" dirty="0"/>
              <a:t>new </a:t>
            </a:r>
            <a:r>
              <a:rPr lang="zh-CN" altLang="zh-CN" dirty="0"/>
              <a:t>新元素，后者是返回一个不可变的集合引用，数据集还是指向原始数据集引用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Collections.unmodifiableCollection</a:t>
            </a:r>
            <a:r>
              <a:rPr lang="en-US" altLang="zh-CN" dirty="0"/>
              <a:t>()</a:t>
            </a:r>
            <a:r>
              <a:rPr lang="zh-CN" altLang="zh-CN" dirty="0"/>
              <a:t>修饰后的集合，仍然具有原集合的特性，而不是将集合转化为常量</a:t>
            </a:r>
          </a:p>
          <a:p>
            <a:pPr lvl="0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扩容</a:t>
            </a:r>
            <a:r>
              <a:rPr lang="zh-CN" altLang="zh-CN" dirty="0"/>
              <a:t>算法不一样</a:t>
            </a:r>
          </a:p>
        </p:txBody>
      </p:sp>
    </p:spTree>
    <p:extLst>
      <p:ext uri="{BB962C8B-B14F-4D97-AF65-F5344CB8AC3E}">
        <p14:creationId xmlns:p14="http://schemas.microsoft.com/office/powerpoint/2010/main" val="51092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87624" y="26064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496" y="1412776"/>
            <a:ext cx="9144000" cy="51125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高性能集合框架介绍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FastTable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分析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FastTable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VS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ArrayList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FastTable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VS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BigList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</a:t>
            </a:r>
            <a:endParaRPr lang="zh-CN" altLang="zh-CN" sz="2800" b="1" dirty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1520" y="836712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第三部分  集合框架性能分析</a:t>
            </a:r>
            <a:endParaRPr lang="zh-CN" altLang="en-US" sz="28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659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7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高性能集合框架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355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7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集合与数据结构关系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355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42962"/>
            <a:ext cx="3456384" cy="15779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716" y="2783429"/>
            <a:ext cx="9144000" cy="3168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感谢聆听！</a:t>
            </a:r>
            <a:endParaRPr lang="en-US" altLang="zh-CN" sz="7200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  <a:p>
            <a:pPr algn="ctr"/>
            <a:r>
              <a:rPr lang="zh-CN" altLang="en-US" sz="720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敬请指正！</a:t>
            </a:r>
            <a:endParaRPr lang="en-US" altLang="zh-CN" sz="7200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0263" y="1340768"/>
            <a:ext cx="479490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    JD.com  </a:t>
            </a:r>
            <a:r>
              <a:rPr lang="zh-CN" altLang="en-US" sz="60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京东</a:t>
            </a:r>
            <a:endParaRPr lang="zh-CN" altLang="en-US" sz="60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732240" y="116632"/>
            <a:ext cx="2304256" cy="4320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5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7" y="-19932"/>
            <a:ext cx="1570922" cy="717164"/>
          </a:xfrm>
          <a:prstGeom prst="rect">
            <a:avLst/>
          </a:prstGeom>
        </p:spPr>
      </p:pic>
      <p:sp>
        <p:nvSpPr>
          <p:cNvPr id="6" name="横卷形 5"/>
          <p:cNvSpPr/>
          <p:nvPr/>
        </p:nvSpPr>
        <p:spPr>
          <a:xfrm>
            <a:off x="2343324" y="1268760"/>
            <a:ext cx="5400600" cy="1224136"/>
          </a:xfrm>
          <a:prstGeom prst="horizontalScrol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latin typeface="华文行楷" pitchFamily="2" charset="-122"/>
                <a:ea typeface="华文行楷" pitchFamily="2" charset="-122"/>
              </a:rPr>
              <a:t>第一部分</a:t>
            </a:r>
            <a:r>
              <a:rPr lang="zh-CN" altLang="en-US" sz="3200" b="1" dirty="0" smtClean="0">
                <a:latin typeface="华文行楷" pitchFamily="2" charset="-122"/>
                <a:ea typeface="华文行楷" pitchFamily="2" charset="-122"/>
              </a:rPr>
              <a:t>、集合框架</a:t>
            </a:r>
            <a:endParaRPr lang="zh-CN" altLang="en-US" sz="32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" name="横卷形 7"/>
          <p:cNvSpPr/>
          <p:nvPr/>
        </p:nvSpPr>
        <p:spPr>
          <a:xfrm>
            <a:off x="2342020" y="3036306"/>
            <a:ext cx="5400600" cy="1256790"/>
          </a:xfrm>
          <a:prstGeom prst="horizontalScrol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latin typeface="华文行楷" pitchFamily="2" charset="-122"/>
                <a:ea typeface="华文行楷" pitchFamily="2" charset="-122"/>
              </a:rPr>
              <a:t>第二部分</a:t>
            </a:r>
            <a:r>
              <a:rPr lang="zh-CN" altLang="en-US" sz="3200" b="1" dirty="0" smtClean="0">
                <a:latin typeface="华文行楷" pitchFamily="2" charset="-122"/>
                <a:ea typeface="华文行楷" pitchFamily="2" charset="-122"/>
              </a:rPr>
              <a:t>、</a:t>
            </a:r>
            <a:r>
              <a:rPr lang="en-US" altLang="zh-CN" sz="3200" b="1" dirty="0" smtClean="0"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sz="3200" b="1" dirty="0" smtClean="0">
                <a:latin typeface="华文行楷" pitchFamily="2" charset="-122"/>
                <a:ea typeface="华文行楷" pitchFamily="2" charset="-122"/>
              </a:rPr>
              <a:t>基础</a:t>
            </a:r>
            <a:endParaRPr lang="zh-CN" altLang="en-US" sz="32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横卷形 8"/>
          <p:cNvSpPr/>
          <p:nvPr/>
        </p:nvSpPr>
        <p:spPr>
          <a:xfrm>
            <a:off x="2343324" y="4797152"/>
            <a:ext cx="5400600" cy="1224136"/>
          </a:xfrm>
          <a:prstGeom prst="horizontalScrol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latin typeface="华文行楷" pitchFamily="2" charset="-122"/>
                <a:ea typeface="华文行楷" pitchFamily="2" charset="-122"/>
              </a:rPr>
              <a:t>第三部分</a:t>
            </a:r>
            <a:r>
              <a:rPr lang="zh-CN" altLang="en-US" sz="3200" b="1" dirty="0" smtClean="0">
                <a:latin typeface="华文行楷" pitchFamily="2" charset="-122"/>
                <a:ea typeface="华文行楷" pitchFamily="2" charset="-122"/>
              </a:rPr>
              <a:t>、高性能集合</a:t>
            </a:r>
            <a:endParaRPr lang="zh-CN" altLang="en-US" sz="32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流程图: 可选过程 10"/>
          <p:cNvSpPr/>
          <p:nvPr/>
        </p:nvSpPr>
        <p:spPr>
          <a:xfrm>
            <a:off x="1284339" y="262106"/>
            <a:ext cx="1302895" cy="358582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大   纲</a:t>
            </a:r>
            <a:endParaRPr lang="zh-CN" altLang="en-US" sz="28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677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7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1495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JDK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集合类图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8" name="图片 7" descr="http://img.blog.csdn.net/2013043010225176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624" y="1052512"/>
            <a:ext cx="6984775" cy="4752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922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7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集合与数据结构关系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072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87624" y="26064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412776"/>
            <a:ext cx="9144000" cy="51125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Guava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基础工具类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集合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</a:t>
            </a: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接口限流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事件总线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endParaRPr lang="zh-CN" altLang="zh-CN" sz="2800" b="1" dirty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1520" y="836712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第二部分  </a:t>
            </a:r>
            <a:r>
              <a:rPr lang="en-US" altLang="zh-CN" sz="28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sz="28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集合框架</a:t>
            </a:r>
            <a:endParaRPr lang="zh-CN" altLang="en-US" sz="28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768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</a:t>
            </a:r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知识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3307918"/>
            <a:ext cx="8136904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endParaRPr lang="zh-CN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爆炸形 1 9"/>
          <p:cNvSpPr/>
          <p:nvPr/>
        </p:nvSpPr>
        <p:spPr>
          <a:xfrm>
            <a:off x="539552" y="908720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Guava</a:t>
            </a:r>
            <a:r>
              <a:rPr lang="zh-CN" altLang="en-US" dirty="0" smtClean="0"/>
              <a:t>基础工具类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99592" y="2996952"/>
            <a:ext cx="7200800" cy="2482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前置条件检查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5000"/>
              </a:lnSpc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Strings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操作：字符串的拼接与拆分，拆分可以拆分为数组和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Map</a:t>
            </a:r>
            <a:endParaRPr lang="zh-CN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散列：</a:t>
            </a:r>
            <a:r>
              <a:rPr lang="zh-CN" altLang="en-US" dirty="0" smtClean="0">
                <a:solidFill>
                  <a:srgbClr val="666666"/>
                </a:solidFill>
              </a:rPr>
              <a:t>提供比</a:t>
            </a:r>
            <a:r>
              <a:rPr lang="en-US" altLang="zh-CN" dirty="0" err="1" smtClean="0"/>
              <a:t>Object.hashCode</a:t>
            </a:r>
            <a:r>
              <a:rPr lang="en-US" altLang="zh-CN" dirty="0" smtClean="0"/>
              <a:t>()</a:t>
            </a:r>
            <a:r>
              <a:rPr lang="zh-CN" altLang="en-US" dirty="0" smtClean="0">
                <a:solidFill>
                  <a:srgbClr val="666666"/>
                </a:solidFill>
              </a:rPr>
              <a:t>更复杂的散列实现，并提供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布隆过滤器实现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Object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简化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Object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方法实现</a:t>
            </a:r>
            <a:r>
              <a:rPr lang="en-US" altLang="zh-CN" dirty="0" err="1" smtClean="0">
                <a:latin typeface="华文楷体" pitchFamily="2" charset="-122"/>
                <a:ea typeface="华文楷体" pitchFamily="2" charset="-122"/>
              </a:rPr>
              <a:t>hashCode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()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dirty="0" err="1" smtClean="0">
                <a:latin typeface="华文楷体" pitchFamily="2" charset="-122"/>
                <a:ea typeface="华文楷体" pitchFamily="2" charset="-122"/>
              </a:rPr>
              <a:t>toString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等，目前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JDK8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也已经实现。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71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</a:t>
            </a:r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知识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3307918"/>
            <a:ext cx="8136904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endParaRPr lang="zh-CN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爆炸形 1 9"/>
          <p:cNvSpPr/>
          <p:nvPr/>
        </p:nvSpPr>
        <p:spPr>
          <a:xfrm>
            <a:off x="539552" y="908720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Strings</a:t>
            </a:r>
            <a:r>
              <a:rPr lang="zh-CN" altLang="en-US" dirty="0" smtClean="0"/>
              <a:t>案例演示</a:t>
            </a:r>
            <a:endParaRPr lang="zh-CN" altLang="en-US" dirty="0"/>
          </a:p>
        </p:txBody>
      </p:sp>
      <p:pic>
        <p:nvPicPr>
          <p:cNvPr id="11" name="图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574779" y="2276872"/>
            <a:ext cx="5105400" cy="180975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5"/>
          <a:stretch>
            <a:fillRect/>
          </a:stretch>
        </p:blipFill>
        <p:spPr>
          <a:xfrm>
            <a:off x="4065335" y="3933056"/>
            <a:ext cx="5274310" cy="285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4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</a:t>
            </a:r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知识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3307918"/>
            <a:ext cx="8136904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endParaRPr lang="zh-CN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爆炸形 1 9"/>
          <p:cNvSpPr/>
          <p:nvPr/>
        </p:nvSpPr>
        <p:spPr>
          <a:xfrm>
            <a:off x="539552" y="908720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compare/</a:t>
            </a:r>
            <a:r>
              <a:rPr lang="en-US" altLang="zh-CN" dirty="0" err="1"/>
              <a:t>compareTo</a:t>
            </a:r>
            <a:endParaRPr lang="zh-CN" altLang="en-US" dirty="0"/>
          </a:p>
        </p:txBody>
      </p:sp>
      <p:pic>
        <p:nvPicPr>
          <p:cNvPr id="15" name="图片 14"/>
          <p:cNvPicPr/>
          <p:nvPr/>
        </p:nvPicPr>
        <p:blipFill>
          <a:blip r:embed="rId4"/>
          <a:stretch>
            <a:fillRect/>
          </a:stretch>
        </p:blipFill>
        <p:spPr>
          <a:xfrm>
            <a:off x="179512" y="2214562"/>
            <a:ext cx="4124325" cy="24288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1520" y="4643437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ComparisonChain</a:t>
            </a:r>
            <a:r>
              <a:rPr lang="zh-CN" altLang="zh-CN" dirty="0"/>
              <a:t>执行一种懒比较：它执行比较操作直至发现非零的结果，在那之后的比较输入将被忽略</a:t>
            </a:r>
            <a:r>
              <a:rPr lang="en-US" altLang="zh-CN" dirty="0"/>
              <a:t>, </a:t>
            </a:r>
            <a:r>
              <a:rPr lang="zh-CN" altLang="zh-CN" dirty="0"/>
              <a:t>这种</a:t>
            </a:r>
            <a:r>
              <a:rPr lang="en-US" altLang="zh-CN" u="sng" dirty="0" err="1">
                <a:hlinkClick r:id="rId5"/>
              </a:rPr>
              <a:t>Fluent接口</a:t>
            </a:r>
            <a:r>
              <a:rPr lang="zh-CN" altLang="zh-CN" dirty="0"/>
              <a:t>风格的可读性更高，发生错误编码的几率更小，并且能避免做不必要的工作</a:t>
            </a:r>
            <a:r>
              <a:rPr lang="en-US" altLang="zh-CN" dirty="0"/>
              <a:t>.</a:t>
            </a:r>
            <a:endParaRPr lang="zh-CN" altLang="zh-CN" dirty="0"/>
          </a:p>
        </p:txBody>
      </p:sp>
      <p:pic>
        <p:nvPicPr>
          <p:cNvPr id="17" name="图片 16"/>
          <p:cNvPicPr/>
          <p:nvPr/>
        </p:nvPicPr>
        <p:blipFill>
          <a:blip r:embed="rId6"/>
          <a:stretch>
            <a:fillRect/>
          </a:stretch>
        </p:blipFill>
        <p:spPr>
          <a:xfrm>
            <a:off x="251520" y="5805264"/>
            <a:ext cx="7992888" cy="76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7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</a:t>
            </a:r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知识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3307918"/>
            <a:ext cx="8136904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endParaRPr lang="zh-CN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爆炸形 1 9"/>
          <p:cNvSpPr/>
          <p:nvPr/>
        </p:nvSpPr>
        <p:spPr>
          <a:xfrm>
            <a:off x="539552" y="908720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散列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pic>
        <p:nvPicPr>
          <p:cNvPr id="13" name="图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323528" y="2420888"/>
            <a:ext cx="5400600" cy="2736304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5"/>
          <a:stretch>
            <a:fillRect/>
          </a:stretch>
        </p:blipFill>
        <p:spPr>
          <a:xfrm>
            <a:off x="4781550" y="4985792"/>
            <a:ext cx="436245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8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</TotalTime>
  <Words>860</Words>
  <Application>Microsoft Office PowerPoint</Application>
  <PresentationFormat>全屏显示(4:3)</PresentationFormat>
  <Paragraphs>98</Paragraphs>
  <Slides>16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陈龙</cp:lastModifiedBy>
  <cp:revision>276</cp:revision>
  <dcterms:modified xsi:type="dcterms:W3CDTF">2016-08-02T13:37:48Z</dcterms:modified>
</cp:coreProperties>
</file>