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61" r:id="rId1"/>
  </p:sldMasterIdLst>
  <p:notesMasterIdLst>
    <p:notesMasterId r:id="rId8"/>
  </p:notesMasterIdLst>
  <p:sldIdLst>
    <p:sldId id="262" r:id="rId2"/>
    <p:sldId id="340" r:id="rId3"/>
    <p:sldId id="341" r:id="rId4"/>
    <p:sldId id="342" r:id="rId5"/>
    <p:sldId id="343" r:id="rId6"/>
    <p:sldId id="344" r:id="rId7"/>
  </p:sldIdLst>
  <p:sldSz cx="9144000" cy="6858000" type="screen4x3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87845" autoAdjust="0"/>
  </p:normalViewPr>
  <p:slideViewPr>
    <p:cSldViewPr>
      <p:cViewPr>
        <p:scale>
          <a:sx n="70" d="100"/>
          <a:sy n="70" d="100"/>
        </p:scale>
        <p:origin x="-150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3DD06-BFAC-4C87-81A0-7BCF951EE3DD}" type="datetimeFigureOut">
              <a:rPr lang="zh-CN" altLang="en-US" smtClean="0"/>
              <a:t>2016/8/7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A80DA-2C88-480B-A683-D200A0428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559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988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988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988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988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988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83" name="图片 8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84" name="图片 8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3451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1"/>
          <p:cNvSpPr/>
          <p:nvPr/>
        </p:nvSpPr>
        <p:spPr>
          <a:xfrm>
            <a:off x="0" y="714240"/>
            <a:ext cx="9144000" cy="0"/>
          </a:xfrm>
          <a:prstGeom prst="line">
            <a:avLst/>
          </a:prstGeom>
          <a:ln w="9360">
            <a:solidFill>
              <a:srgbClr val="C00000"/>
            </a:solidFill>
            <a:round/>
          </a:ln>
        </p:spPr>
      </p:sp>
      <p:pic>
        <p:nvPicPr>
          <p:cNvPr id="45" name="图片 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743880" y="188640"/>
            <a:ext cx="2399760" cy="381960"/>
          </a:xfrm>
          <a:prstGeom prst="rect">
            <a:avLst/>
          </a:prstGeom>
          <a:ln>
            <a:noFill/>
          </a:ln>
        </p:spPr>
      </p:pic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14200"/>
            <a:ext cx="6114600" cy="3567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Click to edit the title text format单击此处编辑母版标题样式</a:t>
            </a:r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Seventh Outline Level单击此处编辑母版文本样式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第二级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zh-CN" sz="2400">
                <a:solidFill>
                  <a:srgbClr val="000000"/>
                </a:solidFill>
                <a:latin typeface="Calibri"/>
              </a:rPr>
              <a:t>第三级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zh-CN" sz="2000">
                <a:solidFill>
                  <a:srgbClr val="000000"/>
                </a:solidFill>
                <a:latin typeface="Calibri"/>
              </a:rPr>
              <a:t>第四级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zh-CN" sz="2000">
                <a:solidFill>
                  <a:srgbClr val="000000"/>
                </a:solidFill>
                <a:latin typeface="Calibri"/>
              </a:rPr>
              <a:t>第五级</a:t>
            </a:r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7010280" y="649296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B9F22DF-D386-4B5D-AF93-2C08B17DBE9C}" type="slidenum">
              <a:rPr lang="en-US" sz="1200" b="1">
                <a:solidFill>
                  <a:srgbClr val="FFFFFF"/>
                </a:solidFill>
                <a:latin typeface="Calibri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42962"/>
            <a:ext cx="3456384" cy="15779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716" y="2783429"/>
            <a:ext cx="9144000" cy="31683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 smtClean="0">
                <a:latin typeface="华文行楷" pitchFamily="2" charset="-122"/>
                <a:ea typeface="华文行楷" pitchFamily="2" charset="-122"/>
              </a:rPr>
              <a:t>移动网站架构</a:t>
            </a:r>
            <a:endParaRPr lang="en-US" altLang="zh-CN" sz="54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0263" y="1340768"/>
            <a:ext cx="479490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    JD.com  </a:t>
            </a:r>
            <a:r>
              <a:rPr lang="zh-CN" altLang="en-US" sz="60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京东</a:t>
            </a:r>
            <a:endParaRPr lang="zh-CN" altLang="en-US" sz="6000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23955" y="6237312"/>
            <a:ext cx="14098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2015</a:t>
            </a:r>
            <a:r>
              <a:rPr lang="en-US" altLang="zh-CN" sz="2400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.</a:t>
            </a:r>
            <a:r>
              <a:rPr lang="en-US" altLang="zh-CN" sz="24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9</a:t>
            </a:r>
            <a:endParaRPr lang="zh-CN" altLang="en-US" sz="2400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19026" y="5373216"/>
            <a:ext cx="14098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陈龙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6696226" y="116632"/>
            <a:ext cx="2304256" cy="4320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051720" y="1047949"/>
            <a:ext cx="1105061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CAS</a:t>
            </a:r>
            <a:endParaRPr lang="zh-CN" altLang="zh-CN" sz="36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7159" y="327900"/>
            <a:ext cx="170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集合与</a:t>
            </a:r>
            <a:r>
              <a:rPr lang="en-US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JUC</a:t>
            </a:r>
            <a:r>
              <a:rPr lang="zh-CN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框架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2" y="1916832"/>
            <a:ext cx="87129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网关定位与作用：</a:t>
            </a:r>
          </a:p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		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、组合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API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，路由功能。底层若进行了服务拆分。（获取首页涉及很多数据汇总，客户端难道发送多次请求？）</a:t>
            </a:r>
          </a:p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		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、缓存</a:t>
            </a:r>
          </a:p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		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、权限验证，安全方面</a:t>
            </a:r>
          </a:p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		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、需要简化的协议，后台服务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多样化时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，比如有</a:t>
            </a:r>
            <a:r>
              <a:rPr lang="en-US" altLang="zh-CN" b="1" dirty="0" err="1">
                <a:latin typeface="华文楷体" pitchFamily="2" charset="-122"/>
                <a:ea typeface="华文楷体" pitchFamily="2" charset="-122"/>
              </a:rPr>
              <a:t>dubbo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 err="1">
                <a:latin typeface="华文楷体" pitchFamily="2" charset="-122"/>
                <a:ea typeface="华文楷体" pitchFamily="2" charset="-122"/>
              </a:rPr>
              <a:t>thirft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 err="1">
                <a:latin typeface="华文楷体" pitchFamily="2" charset="-122"/>
                <a:ea typeface="华文楷体" pitchFamily="2" charset="-122"/>
              </a:rPr>
              <a:t>pb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等，客户端不方便调用，协议复杂。</a:t>
            </a:r>
          </a:p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		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、接口限流，负载均衡。</a:t>
            </a:r>
          </a:p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		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、访问策略限制，多次请求</a:t>
            </a:r>
          </a:p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		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、服务代理</a:t>
            </a:r>
          </a:p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		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、数据格式化、数据模板下发、数据封装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流程图: 决策 7"/>
          <p:cNvSpPr/>
          <p:nvPr/>
        </p:nvSpPr>
        <p:spPr>
          <a:xfrm>
            <a:off x="177958" y="766644"/>
            <a:ext cx="4578627" cy="1296144"/>
          </a:xfrm>
          <a:prstGeom prst="flowChartDecisi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latin typeface="华文行楷" pitchFamily="2" charset="-122"/>
                <a:ea typeface="华文行楷" pitchFamily="2" charset="-122"/>
              </a:rPr>
              <a:t>网关定位</a:t>
            </a:r>
            <a:endParaRPr lang="zh-CN" altLang="zh-CN" sz="2400" b="1" dirty="0"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811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051720" y="1047949"/>
            <a:ext cx="1105061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CAS</a:t>
            </a:r>
            <a:endParaRPr lang="zh-CN" altLang="zh-CN" sz="36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7159" y="327900"/>
            <a:ext cx="170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集合与</a:t>
            </a:r>
            <a:r>
              <a:rPr lang="en-US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JUC</a:t>
            </a:r>
            <a:r>
              <a:rPr lang="zh-CN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框架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2" y="2636912"/>
            <a:ext cx="87129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复杂业务接口解决方案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:</a:t>
            </a:r>
          </a:p>
          <a:p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、最大异步执行</a:t>
            </a:r>
          </a:p>
          <a:p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、处理局部失败</a:t>
            </a:r>
          </a:p>
          <a:p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、数据依赖处理</a:t>
            </a:r>
          </a:p>
          <a:p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、响应式编程模型</a:t>
            </a:r>
          </a:p>
          <a:p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、复杂业务流程编排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流程图: 决策 7"/>
          <p:cNvSpPr/>
          <p:nvPr/>
        </p:nvSpPr>
        <p:spPr>
          <a:xfrm>
            <a:off x="107247" y="766644"/>
            <a:ext cx="4320737" cy="1296144"/>
          </a:xfrm>
          <a:prstGeom prst="flowChartDecisi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latin typeface="华文行楷" pitchFamily="2" charset="-122"/>
                <a:ea typeface="华文行楷" pitchFamily="2" charset="-122"/>
              </a:rPr>
              <a:t>复杂业务接口</a:t>
            </a:r>
            <a:endParaRPr lang="zh-CN" altLang="zh-CN" sz="2400" b="1" dirty="0"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764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051720" y="1047949"/>
            <a:ext cx="1105061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CAS</a:t>
            </a:r>
            <a:endParaRPr lang="zh-CN" altLang="zh-CN" sz="36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7159" y="327900"/>
            <a:ext cx="170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集合与</a:t>
            </a:r>
            <a:r>
              <a:rPr lang="en-US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JUC</a:t>
            </a:r>
            <a:r>
              <a:rPr lang="zh-CN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框架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8" name="流程图: 决策 7"/>
          <p:cNvSpPr/>
          <p:nvPr/>
        </p:nvSpPr>
        <p:spPr>
          <a:xfrm>
            <a:off x="107247" y="766644"/>
            <a:ext cx="4320737" cy="1296144"/>
          </a:xfrm>
          <a:prstGeom prst="flowChartDecisi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latin typeface="华文行楷" pitchFamily="2" charset="-122"/>
                <a:ea typeface="华文行楷" pitchFamily="2" charset="-122"/>
              </a:rPr>
              <a:t>复杂业务</a:t>
            </a:r>
            <a:r>
              <a:rPr lang="zh-CN" altLang="en-US" sz="2400" b="1" dirty="0">
                <a:latin typeface="华文行楷" pitchFamily="2" charset="-122"/>
                <a:ea typeface="华文行楷" pitchFamily="2" charset="-122"/>
              </a:rPr>
              <a:t>编排</a:t>
            </a:r>
            <a:endParaRPr lang="zh-CN" altLang="zh-CN" sz="24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2564904"/>
            <a:ext cx="58559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28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051720" y="1047949"/>
            <a:ext cx="1105061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CAS</a:t>
            </a:r>
            <a:endParaRPr lang="zh-CN" altLang="zh-CN" sz="36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7159" y="327900"/>
            <a:ext cx="170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集合与</a:t>
            </a:r>
            <a:r>
              <a:rPr lang="en-US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JUC</a:t>
            </a:r>
            <a:r>
              <a:rPr lang="zh-CN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框架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8" name="流程图: 决策 7"/>
          <p:cNvSpPr/>
          <p:nvPr/>
        </p:nvSpPr>
        <p:spPr>
          <a:xfrm>
            <a:off x="107247" y="766644"/>
            <a:ext cx="4320737" cy="1296144"/>
          </a:xfrm>
          <a:prstGeom prst="flowChartDecisi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latin typeface="华文行楷" pitchFamily="2" charset="-122"/>
                <a:ea typeface="华文行楷" pitchFamily="2" charset="-122"/>
              </a:rPr>
              <a:t>高并发优化手段</a:t>
            </a:r>
            <a:endParaRPr lang="zh-CN" altLang="zh-CN" sz="24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0781" y="270892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高并发优化解决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方案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:</a:t>
            </a:r>
          </a:p>
          <a:p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、缓存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、服务降级</a:t>
            </a:r>
            <a:endParaRPr lang="zh-CN" altLang="en-US" b="1" dirty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、接口限流</a:t>
            </a:r>
            <a:endParaRPr lang="zh-CN" altLang="en-US" b="1" dirty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、流量切换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endParaRPr lang="zh-CN" altLang="zh-CN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784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051720" y="1047949"/>
            <a:ext cx="1105061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CAS</a:t>
            </a:r>
            <a:endParaRPr lang="zh-CN" altLang="zh-CN" sz="36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7159" y="327900"/>
            <a:ext cx="170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集合与</a:t>
            </a:r>
            <a:r>
              <a:rPr lang="en-US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JUC</a:t>
            </a:r>
            <a:r>
              <a:rPr lang="zh-CN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框架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8" name="流程图: 决策 7"/>
          <p:cNvSpPr/>
          <p:nvPr/>
        </p:nvSpPr>
        <p:spPr>
          <a:xfrm>
            <a:off x="107247" y="766644"/>
            <a:ext cx="4320737" cy="1296144"/>
          </a:xfrm>
          <a:prstGeom prst="flowChartDecisi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 smtClean="0">
                <a:latin typeface="华文行楷" pitchFamily="2" charset="-122"/>
                <a:ea typeface="华文行楷" pitchFamily="2" charset="-122"/>
              </a:rPr>
              <a:t>MQ</a:t>
            </a:r>
            <a:r>
              <a:rPr lang="zh-CN" altLang="en-US" sz="2400" b="1" dirty="0" smtClean="0">
                <a:latin typeface="华文行楷" pitchFamily="2" charset="-122"/>
                <a:ea typeface="华文行楷" pitchFamily="2" charset="-122"/>
              </a:rPr>
              <a:t>消息积压</a:t>
            </a:r>
            <a:endParaRPr lang="zh-CN" altLang="zh-CN" sz="24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0780" y="2708920"/>
            <a:ext cx="78056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 定时任务调度集中式发送消息，消息积压如何优化？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、采用内存数据库。比如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chronicle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795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2746</TotalTime>
  <Words>135</Words>
  <Application>Microsoft Office PowerPoint</Application>
  <PresentationFormat>全屏显示(4:3)</PresentationFormat>
  <Paragraphs>47</Paragraphs>
  <Slides>6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User</cp:lastModifiedBy>
  <cp:revision>225</cp:revision>
  <dcterms:modified xsi:type="dcterms:W3CDTF">2016-08-07T00:15:06Z</dcterms:modified>
</cp:coreProperties>
</file>