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61" r:id="rId1"/>
  </p:sldMasterIdLst>
  <p:notesMasterIdLst>
    <p:notesMasterId r:id="rId43"/>
  </p:notesMasterIdLst>
  <p:sldIdLst>
    <p:sldId id="262" r:id="rId2"/>
    <p:sldId id="298" r:id="rId3"/>
    <p:sldId id="297" r:id="rId4"/>
    <p:sldId id="343" r:id="rId5"/>
    <p:sldId id="265" r:id="rId6"/>
    <p:sldId id="336" r:id="rId7"/>
    <p:sldId id="266" r:id="rId8"/>
    <p:sldId id="302" r:id="rId9"/>
    <p:sldId id="344" r:id="rId10"/>
    <p:sldId id="346" r:id="rId11"/>
    <p:sldId id="371" r:id="rId12"/>
    <p:sldId id="267" r:id="rId13"/>
    <p:sldId id="347" r:id="rId14"/>
    <p:sldId id="378" r:id="rId15"/>
    <p:sldId id="348" r:id="rId16"/>
    <p:sldId id="380" r:id="rId17"/>
    <p:sldId id="349" r:id="rId18"/>
    <p:sldId id="376" r:id="rId19"/>
    <p:sldId id="377" r:id="rId20"/>
    <p:sldId id="350" r:id="rId21"/>
    <p:sldId id="373" r:id="rId22"/>
    <p:sldId id="374" r:id="rId23"/>
    <p:sldId id="353" r:id="rId24"/>
    <p:sldId id="375" r:id="rId25"/>
    <p:sldId id="351" r:id="rId26"/>
    <p:sldId id="352" r:id="rId27"/>
    <p:sldId id="381" r:id="rId28"/>
    <p:sldId id="345" r:id="rId29"/>
    <p:sldId id="354" r:id="rId30"/>
    <p:sldId id="355" r:id="rId31"/>
    <p:sldId id="356" r:id="rId32"/>
    <p:sldId id="360" r:id="rId33"/>
    <p:sldId id="361" r:id="rId34"/>
    <p:sldId id="362" r:id="rId35"/>
    <p:sldId id="363" r:id="rId36"/>
    <p:sldId id="379" r:id="rId37"/>
    <p:sldId id="370" r:id="rId38"/>
    <p:sldId id="367" r:id="rId39"/>
    <p:sldId id="369" r:id="rId40"/>
    <p:sldId id="366" r:id="rId41"/>
    <p:sldId id="335" r:id="rId42"/>
  </p:sldIdLst>
  <p:sldSz cx="9144000" cy="6858000" type="screen4x3"/>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76980" autoAdjust="0"/>
  </p:normalViewPr>
  <p:slideViewPr>
    <p:cSldViewPr>
      <p:cViewPr>
        <p:scale>
          <a:sx n="75" d="100"/>
          <a:sy n="75" d="100"/>
        </p:scale>
        <p:origin x="-1248" y="168"/>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EB13DD06-BFAC-4C87-81A0-7BCF951EE3DD}" type="datetimeFigureOut">
              <a:rPr lang="zh-CN" altLang="en-US" smtClean="0"/>
              <a:t>2016/1/20</a:t>
            </a:fld>
            <a:endParaRPr lang="zh-CN" altLang="en-US"/>
          </a:p>
        </p:txBody>
      </p:sp>
      <p:sp>
        <p:nvSpPr>
          <p:cNvPr id="4" name="幻灯片图像占位符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D62A80DA-2C88-480B-A683-D200A0428AC4}" type="slidenum">
              <a:rPr lang="zh-CN" altLang="en-US" smtClean="0"/>
              <a:t>‹#›</a:t>
            </a:fld>
            <a:endParaRPr lang="zh-CN" altLang="en-US"/>
          </a:p>
        </p:txBody>
      </p:sp>
    </p:spTree>
    <p:extLst>
      <p:ext uri="{BB962C8B-B14F-4D97-AF65-F5344CB8AC3E}">
        <p14:creationId xmlns:p14="http://schemas.microsoft.com/office/powerpoint/2010/main" val="109755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关系代数的基本运算有：选择、投影、并、集合差、笛卡尔积和命名</a:t>
            </a:r>
            <a:endParaRPr lang="en-US" altLang="zh-CN" sz="1200" kern="1200" dirty="0" smtClean="0">
              <a:solidFill>
                <a:schemeClr val="tx1"/>
              </a:solidFill>
              <a:effectLst/>
              <a:latin typeface="+mn-lt"/>
              <a:ea typeface="+mn-ea"/>
              <a:cs typeface="+mn-cs"/>
            </a:endParaRPr>
          </a:p>
          <a:p>
            <a:r>
              <a:rPr lang="en-US" altLang="zh-CN" sz="1200" b="0" kern="1200" dirty="0" smtClean="0">
                <a:solidFill>
                  <a:schemeClr val="tx1"/>
                </a:solidFill>
                <a:effectLst/>
                <a:latin typeface="+mn-lt"/>
                <a:ea typeface="+mn-ea"/>
                <a:cs typeface="+mn-cs"/>
              </a:rPr>
              <a:t>SQL</a:t>
            </a:r>
            <a:r>
              <a:rPr lang="zh-CN" altLang="en-US" sz="1200" b="0" kern="1200" dirty="0" smtClean="0">
                <a:solidFill>
                  <a:schemeClr val="tx1"/>
                </a:solidFill>
                <a:effectLst/>
                <a:latin typeface="+mn-lt"/>
                <a:ea typeface="+mn-ea"/>
                <a:cs typeface="+mn-cs"/>
              </a:rPr>
              <a:t>主要主成部分如下</a:t>
            </a:r>
            <a:endParaRPr lang="en-US" altLang="zh-CN" sz="1200" b="0" kern="1200" dirty="0" smtClean="0">
              <a:solidFill>
                <a:schemeClr val="tx1"/>
              </a:solidFill>
              <a:effectLst/>
              <a:latin typeface="+mn-lt"/>
              <a:ea typeface="+mn-ea"/>
              <a:cs typeface="+mn-cs"/>
            </a:endParaRPr>
          </a:p>
          <a:p>
            <a:r>
              <a:rPr lang="en-US" altLang="zh-CN" sz="1200" b="0" kern="1200" dirty="0" smtClean="0">
                <a:solidFill>
                  <a:schemeClr val="tx1"/>
                </a:solidFill>
                <a:effectLst/>
                <a:latin typeface="+mn-lt"/>
                <a:ea typeface="+mn-ea"/>
                <a:cs typeface="+mn-cs"/>
              </a:rPr>
              <a:t>1.DDL</a:t>
            </a:r>
            <a:r>
              <a:rPr lang="zh-CN" altLang="zh-CN" sz="1200" b="0" kern="1200" dirty="0" smtClean="0">
                <a:solidFill>
                  <a:schemeClr val="tx1"/>
                </a:solidFill>
                <a:effectLst/>
                <a:latin typeface="+mn-lt"/>
                <a:ea typeface="+mn-ea"/>
                <a:cs typeface="+mn-cs"/>
              </a:rPr>
              <a:t>（</a:t>
            </a:r>
            <a:r>
              <a:rPr lang="en-US" altLang="zh-CN" sz="1200" b="0" u="sng" kern="1200" dirty="0" smtClean="0">
                <a:solidFill>
                  <a:schemeClr val="tx1"/>
                </a:solidFill>
                <a:effectLst/>
                <a:latin typeface="+mn-lt"/>
                <a:ea typeface="+mn-ea"/>
                <a:cs typeface="+mn-cs"/>
              </a:rPr>
              <a:t>Data</a:t>
            </a:r>
            <a:r>
              <a:rPr lang="en-US" altLang="zh-CN" sz="1200" b="0" kern="1200" dirty="0" smtClean="0">
                <a:solidFill>
                  <a:schemeClr val="tx1"/>
                </a:solidFill>
                <a:effectLst/>
                <a:latin typeface="+mn-lt"/>
                <a:ea typeface="+mn-ea"/>
                <a:cs typeface="+mn-cs"/>
              </a:rPr>
              <a:t> Definition Language</a:t>
            </a:r>
            <a:r>
              <a:rPr lang="zh-CN" altLang="zh-CN" sz="1200" b="0" kern="1200" dirty="0" smtClean="0">
                <a:solidFill>
                  <a:schemeClr val="tx1"/>
                </a:solidFill>
                <a:effectLst/>
                <a:latin typeface="+mn-lt"/>
                <a:ea typeface="+mn-ea"/>
                <a:cs typeface="+mn-cs"/>
              </a:rPr>
              <a:t>）</a:t>
            </a:r>
            <a:r>
              <a:rPr lang="en-US" altLang="zh-CN" sz="1200" b="0" u="sng" kern="1200" dirty="0" err="1" smtClean="0">
                <a:solidFill>
                  <a:schemeClr val="tx1"/>
                </a:solidFill>
                <a:effectLst/>
                <a:latin typeface="+mn-lt"/>
                <a:ea typeface="+mn-ea"/>
                <a:cs typeface="+mn-cs"/>
              </a:rPr>
              <a:t>数据库</a:t>
            </a:r>
            <a:r>
              <a:rPr lang="zh-CN" altLang="zh-CN" sz="1200" b="0" kern="1200" dirty="0" smtClean="0">
                <a:solidFill>
                  <a:schemeClr val="tx1"/>
                </a:solidFill>
                <a:effectLst/>
                <a:latin typeface="+mn-lt"/>
                <a:ea typeface="+mn-ea"/>
                <a:cs typeface="+mn-cs"/>
              </a:rPr>
              <a:t>定义语言。</a:t>
            </a:r>
          </a:p>
          <a:p>
            <a:r>
              <a:rPr lang="en-US" altLang="zh-CN" sz="1200" b="0" kern="1200" dirty="0" smtClean="0">
                <a:solidFill>
                  <a:schemeClr val="tx1"/>
                </a:solidFill>
                <a:effectLst/>
                <a:latin typeface="+mn-lt"/>
                <a:ea typeface="+mn-ea"/>
                <a:cs typeface="+mn-cs"/>
              </a:rPr>
              <a:t>   CREATE</a:t>
            </a:r>
            <a:r>
              <a:rPr lang="zh-CN" altLang="zh-CN" sz="1200" b="0" kern="1200" dirty="0" smtClean="0">
                <a:solidFill>
                  <a:schemeClr val="tx1"/>
                </a:solidFill>
                <a:effectLst/>
                <a:latin typeface="+mn-lt"/>
                <a:ea typeface="+mn-ea"/>
                <a:cs typeface="+mn-cs"/>
              </a:rPr>
              <a:t>、</a:t>
            </a:r>
            <a:r>
              <a:rPr lang="en-US" altLang="zh-CN" sz="1200" b="0" kern="1200" dirty="0" smtClean="0">
                <a:solidFill>
                  <a:schemeClr val="tx1"/>
                </a:solidFill>
                <a:effectLst/>
                <a:latin typeface="+mn-lt"/>
                <a:ea typeface="+mn-ea"/>
                <a:cs typeface="+mn-cs"/>
              </a:rPr>
              <a:t>ALTER</a:t>
            </a:r>
            <a:r>
              <a:rPr lang="zh-CN" altLang="zh-CN" sz="1200" b="0" kern="1200" dirty="0" smtClean="0">
                <a:solidFill>
                  <a:schemeClr val="tx1"/>
                </a:solidFill>
                <a:effectLst/>
                <a:latin typeface="+mn-lt"/>
                <a:ea typeface="+mn-ea"/>
                <a:cs typeface="+mn-cs"/>
              </a:rPr>
              <a:t>、</a:t>
            </a:r>
            <a:r>
              <a:rPr lang="en-US" altLang="zh-CN" sz="1200" b="0" kern="1200" dirty="0" smtClean="0">
                <a:solidFill>
                  <a:schemeClr val="tx1"/>
                </a:solidFill>
                <a:effectLst/>
                <a:latin typeface="+mn-lt"/>
                <a:ea typeface="+mn-ea"/>
                <a:cs typeface="+mn-cs"/>
              </a:rPr>
              <a:t>DROP</a:t>
            </a:r>
            <a:r>
              <a:rPr lang="zh-CN" altLang="zh-CN" sz="1200" b="0" kern="1200" dirty="0" smtClean="0">
                <a:solidFill>
                  <a:schemeClr val="tx1"/>
                </a:solidFill>
                <a:effectLst/>
                <a:latin typeface="+mn-lt"/>
                <a:ea typeface="+mn-ea"/>
                <a:cs typeface="+mn-cs"/>
              </a:rPr>
              <a:t>、</a:t>
            </a:r>
            <a:r>
              <a:rPr lang="en-US" altLang="zh-CN" sz="1200" b="0" kern="1200" dirty="0" smtClean="0">
                <a:solidFill>
                  <a:schemeClr val="tx1"/>
                </a:solidFill>
                <a:effectLst/>
                <a:latin typeface="+mn-lt"/>
                <a:ea typeface="+mn-ea"/>
                <a:cs typeface="+mn-cs"/>
              </a:rPr>
              <a:t>COMMENT</a:t>
            </a:r>
            <a:r>
              <a:rPr lang="zh-CN" altLang="zh-CN" sz="1200" b="0" kern="1200" dirty="0" smtClean="0">
                <a:solidFill>
                  <a:schemeClr val="tx1"/>
                </a:solidFill>
                <a:effectLst/>
                <a:latin typeface="+mn-lt"/>
                <a:ea typeface="+mn-ea"/>
                <a:cs typeface="+mn-cs"/>
              </a:rPr>
              <a:t>、</a:t>
            </a:r>
            <a:r>
              <a:rPr lang="en-US" altLang="zh-CN" sz="1200" b="0" kern="1200" dirty="0" smtClean="0">
                <a:solidFill>
                  <a:schemeClr val="tx1"/>
                </a:solidFill>
                <a:effectLst/>
                <a:latin typeface="+mn-lt"/>
                <a:ea typeface="+mn-ea"/>
                <a:cs typeface="+mn-cs"/>
              </a:rPr>
              <a:t>RENAME</a:t>
            </a:r>
            <a:endParaRPr lang="zh-CN" altLang="zh-CN" sz="1200" b="0" kern="1200" dirty="0" smtClean="0">
              <a:solidFill>
                <a:schemeClr val="tx1"/>
              </a:solidFill>
              <a:effectLst/>
              <a:latin typeface="+mn-lt"/>
              <a:ea typeface="+mn-ea"/>
              <a:cs typeface="+mn-cs"/>
            </a:endParaRPr>
          </a:p>
          <a:p>
            <a:r>
              <a:rPr lang="en-US" altLang="zh-CN" sz="1200" b="0" kern="1200" dirty="0" smtClean="0">
                <a:solidFill>
                  <a:schemeClr val="tx1"/>
                </a:solidFill>
                <a:effectLst/>
                <a:latin typeface="+mn-lt"/>
                <a:ea typeface="+mn-ea"/>
                <a:cs typeface="+mn-cs"/>
              </a:rPr>
              <a:t>2.DML</a:t>
            </a:r>
            <a:r>
              <a:rPr lang="zh-CN" altLang="zh-CN" sz="1200" b="0" kern="1200" dirty="0" smtClean="0">
                <a:solidFill>
                  <a:schemeClr val="tx1"/>
                </a:solidFill>
                <a:effectLst/>
                <a:latin typeface="+mn-lt"/>
                <a:ea typeface="+mn-ea"/>
                <a:cs typeface="+mn-cs"/>
              </a:rPr>
              <a:t>（</a:t>
            </a:r>
            <a:r>
              <a:rPr lang="en-US" altLang="zh-CN" sz="1200" b="0" kern="1200" dirty="0" smtClean="0">
                <a:solidFill>
                  <a:schemeClr val="tx1"/>
                </a:solidFill>
                <a:effectLst/>
                <a:latin typeface="+mn-lt"/>
                <a:ea typeface="+mn-ea"/>
                <a:cs typeface="+mn-cs"/>
              </a:rPr>
              <a:t>Data Manipulation Language</a:t>
            </a:r>
            <a:r>
              <a:rPr lang="zh-CN" altLang="zh-CN" sz="1200" b="0" kern="1200" dirty="0" smtClean="0">
                <a:solidFill>
                  <a:schemeClr val="tx1"/>
                </a:solidFill>
                <a:effectLst/>
                <a:latin typeface="+mn-lt"/>
                <a:ea typeface="+mn-ea"/>
                <a:cs typeface="+mn-cs"/>
              </a:rPr>
              <a:t>）数据操纵语言。由</a:t>
            </a:r>
            <a:r>
              <a:rPr lang="en-US" altLang="zh-CN" sz="1200" b="0" kern="1200" dirty="0" smtClean="0">
                <a:solidFill>
                  <a:schemeClr val="tx1"/>
                </a:solidFill>
                <a:effectLst/>
                <a:latin typeface="+mn-lt"/>
                <a:ea typeface="+mn-ea"/>
                <a:cs typeface="+mn-cs"/>
              </a:rPr>
              <a:t>DBMS</a:t>
            </a:r>
            <a:r>
              <a:rPr lang="zh-CN" altLang="zh-CN" sz="1200" b="0" kern="1200" dirty="0" smtClean="0">
                <a:solidFill>
                  <a:schemeClr val="tx1"/>
                </a:solidFill>
                <a:effectLst/>
                <a:latin typeface="+mn-lt"/>
                <a:ea typeface="+mn-ea"/>
                <a:cs typeface="+mn-cs"/>
              </a:rPr>
              <a:t>提供，用于让用户或程序员使用，实现对数据库中数据的操作。</a:t>
            </a:r>
            <a:endParaRPr lang="en-US" altLang="zh-CN" sz="1200" b="0" kern="1200" dirty="0" smtClean="0">
              <a:solidFill>
                <a:schemeClr val="tx1"/>
              </a:solidFill>
              <a:effectLst/>
              <a:latin typeface="+mn-lt"/>
              <a:ea typeface="+mn-ea"/>
              <a:cs typeface="+mn-cs"/>
            </a:endParaRPr>
          </a:p>
          <a:p>
            <a:r>
              <a:rPr lang="en-US" altLang="zh-CN" sz="1200" b="0" kern="1200" baseline="0" dirty="0" smtClean="0">
                <a:solidFill>
                  <a:schemeClr val="tx1"/>
                </a:solidFill>
                <a:effectLst/>
                <a:latin typeface="+mn-lt"/>
                <a:ea typeface="+mn-ea"/>
                <a:cs typeface="+mn-cs"/>
              </a:rPr>
              <a:t>   </a:t>
            </a:r>
            <a:r>
              <a:rPr lang="en-US" altLang="zh-CN" sz="1200" b="0" kern="1200" dirty="0" smtClean="0">
                <a:solidFill>
                  <a:schemeClr val="tx1"/>
                </a:solidFill>
                <a:effectLst/>
                <a:latin typeface="+mn-lt"/>
                <a:ea typeface="+mn-ea"/>
                <a:cs typeface="+mn-cs"/>
              </a:rPr>
              <a:t>SELECT</a:t>
            </a:r>
            <a:r>
              <a:rPr lang="zh-CN" altLang="zh-CN" sz="1200" b="0" kern="1200" dirty="0" smtClean="0">
                <a:solidFill>
                  <a:schemeClr val="tx1"/>
                </a:solidFill>
                <a:effectLst/>
                <a:latin typeface="+mn-lt"/>
                <a:ea typeface="+mn-ea"/>
                <a:cs typeface="+mn-cs"/>
              </a:rPr>
              <a:t>、</a:t>
            </a:r>
            <a:r>
              <a:rPr lang="en-US" altLang="zh-CN" sz="1200" b="0" kern="1200" dirty="0" smtClean="0">
                <a:solidFill>
                  <a:schemeClr val="tx1"/>
                </a:solidFill>
                <a:effectLst/>
                <a:latin typeface="+mn-lt"/>
                <a:ea typeface="+mn-ea"/>
                <a:cs typeface="+mn-cs"/>
              </a:rPr>
              <a:t>INSERT</a:t>
            </a:r>
            <a:r>
              <a:rPr lang="zh-CN" altLang="zh-CN" sz="1200" b="0" kern="1200" dirty="0" smtClean="0">
                <a:solidFill>
                  <a:schemeClr val="tx1"/>
                </a:solidFill>
                <a:effectLst/>
                <a:latin typeface="+mn-lt"/>
                <a:ea typeface="+mn-ea"/>
                <a:cs typeface="+mn-cs"/>
              </a:rPr>
              <a:t>、</a:t>
            </a:r>
            <a:r>
              <a:rPr lang="en-US" altLang="zh-CN" sz="1200" b="0" kern="1200" dirty="0" smtClean="0">
                <a:solidFill>
                  <a:schemeClr val="tx1"/>
                </a:solidFill>
                <a:effectLst/>
                <a:latin typeface="+mn-lt"/>
                <a:ea typeface="+mn-ea"/>
                <a:cs typeface="+mn-cs"/>
              </a:rPr>
              <a:t>UPDATE</a:t>
            </a:r>
            <a:r>
              <a:rPr lang="zh-CN" altLang="zh-CN" sz="1200" b="0" kern="1200" dirty="0" smtClean="0">
                <a:solidFill>
                  <a:schemeClr val="tx1"/>
                </a:solidFill>
                <a:effectLst/>
                <a:latin typeface="+mn-lt"/>
                <a:ea typeface="+mn-ea"/>
                <a:cs typeface="+mn-cs"/>
              </a:rPr>
              <a:t>、</a:t>
            </a:r>
            <a:r>
              <a:rPr lang="en-US" altLang="zh-CN" sz="1200" b="0" kern="1200" dirty="0" smtClean="0">
                <a:solidFill>
                  <a:schemeClr val="tx1"/>
                </a:solidFill>
                <a:effectLst/>
                <a:latin typeface="+mn-lt"/>
                <a:ea typeface="+mn-ea"/>
                <a:cs typeface="+mn-cs"/>
              </a:rPr>
              <a:t>DELETE</a:t>
            </a:r>
            <a:endParaRPr lang="zh-CN" altLang="zh-CN" sz="1200" b="0" kern="1200" dirty="0" smtClean="0">
              <a:solidFill>
                <a:schemeClr val="tx1"/>
              </a:solidFill>
              <a:effectLst/>
              <a:latin typeface="+mn-lt"/>
              <a:ea typeface="+mn-ea"/>
              <a:cs typeface="+mn-cs"/>
            </a:endParaRPr>
          </a:p>
          <a:p>
            <a:r>
              <a:rPr lang="en-US" altLang="zh-CN" sz="1200" b="0" kern="1200" dirty="0" smtClean="0">
                <a:solidFill>
                  <a:schemeClr val="tx1"/>
                </a:solidFill>
                <a:effectLst/>
                <a:latin typeface="+mn-lt"/>
                <a:ea typeface="+mn-ea"/>
                <a:cs typeface="+mn-cs"/>
              </a:rPr>
              <a:t>3.DCL</a:t>
            </a:r>
            <a:r>
              <a:rPr lang="zh-CN" altLang="zh-CN" sz="1200" b="0" kern="1200" dirty="0" smtClean="0">
                <a:solidFill>
                  <a:schemeClr val="tx1"/>
                </a:solidFill>
                <a:effectLst/>
                <a:latin typeface="+mn-lt"/>
                <a:ea typeface="+mn-ea"/>
                <a:cs typeface="+mn-cs"/>
              </a:rPr>
              <a:t>（</a:t>
            </a:r>
            <a:r>
              <a:rPr lang="en-US" altLang="zh-CN" sz="1200" b="0" kern="1200" dirty="0" smtClean="0">
                <a:solidFill>
                  <a:schemeClr val="tx1"/>
                </a:solidFill>
                <a:effectLst/>
                <a:latin typeface="+mn-lt"/>
                <a:ea typeface="+mn-ea"/>
                <a:cs typeface="+mn-cs"/>
              </a:rPr>
              <a:t>Data Control Language</a:t>
            </a:r>
            <a:r>
              <a:rPr lang="zh-CN" altLang="zh-CN" sz="1200" b="0" kern="1200" dirty="0" smtClean="0">
                <a:solidFill>
                  <a:schemeClr val="tx1"/>
                </a:solidFill>
                <a:effectLst/>
                <a:latin typeface="+mn-lt"/>
                <a:ea typeface="+mn-ea"/>
                <a:cs typeface="+mn-cs"/>
              </a:rPr>
              <a:t>）数据库控制语言</a:t>
            </a:r>
            <a:r>
              <a:rPr lang="en-US" altLang="zh-CN" sz="1200" b="0" kern="1200" dirty="0" smtClean="0">
                <a:solidFill>
                  <a:schemeClr val="tx1"/>
                </a:solidFill>
                <a:effectLst/>
                <a:latin typeface="+mn-lt"/>
                <a:ea typeface="+mn-ea"/>
                <a:cs typeface="+mn-cs"/>
              </a:rPr>
              <a:t>  </a:t>
            </a:r>
            <a:r>
              <a:rPr lang="zh-CN" altLang="zh-CN" sz="1200" b="0" kern="1200" dirty="0" smtClean="0">
                <a:solidFill>
                  <a:schemeClr val="tx1"/>
                </a:solidFill>
                <a:effectLst/>
                <a:latin typeface="+mn-lt"/>
                <a:ea typeface="+mn-ea"/>
                <a:cs typeface="+mn-cs"/>
              </a:rPr>
              <a:t>授权，角色控制等。</a:t>
            </a:r>
            <a:endParaRPr lang="en-US" altLang="zh-CN" sz="1200" b="0" kern="1200" dirty="0" smtClean="0">
              <a:solidFill>
                <a:schemeClr val="tx1"/>
              </a:solidFill>
              <a:effectLst/>
              <a:latin typeface="+mn-lt"/>
              <a:ea typeface="+mn-ea"/>
              <a:cs typeface="+mn-cs"/>
            </a:endParaRPr>
          </a:p>
          <a:p>
            <a:r>
              <a:rPr lang="en-US" altLang="zh-CN" sz="1200" b="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GRANT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DENY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REVOKE</a:t>
            </a:r>
            <a:endParaRPr lang="zh-CN" altLang="zh-CN" sz="1200" b="0" kern="1200" dirty="0" smtClean="0">
              <a:solidFill>
                <a:schemeClr val="tx1"/>
              </a:solidFill>
              <a:effectLst/>
              <a:latin typeface="+mn-lt"/>
              <a:ea typeface="+mn-ea"/>
              <a:cs typeface="+mn-cs"/>
            </a:endParaRPr>
          </a:p>
          <a:p>
            <a:r>
              <a:rPr lang="en-US" altLang="zh-CN" sz="1200" b="0" kern="1200" dirty="0" smtClean="0">
                <a:solidFill>
                  <a:schemeClr val="tx1"/>
                </a:solidFill>
                <a:effectLst/>
                <a:latin typeface="+mn-lt"/>
                <a:ea typeface="+mn-ea"/>
                <a:cs typeface="+mn-cs"/>
              </a:rPr>
              <a:t>4.TCL</a:t>
            </a:r>
            <a:r>
              <a:rPr lang="zh-CN" altLang="zh-CN" sz="1200" b="0" kern="1200" dirty="0" smtClean="0">
                <a:solidFill>
                  <a:schemeClr val="tx1"/>
                </a:solidFill>
                <a:effectLst/>
                <a:latin typeface="+mn-lt"/>
                <a:ea typeface="+mn-ea"/>
                <a:cs typeface="+mn-cs"/>
              </a:rPr>
              <a:t>（</a:t>
            </a:r>
            <a:r>
              <a:rPr lang="en-US" altLang="zh-CN" sz="1200" b="0" kern="1200" dirty="0" smtClean="0">
                <a:solidFill>
                  <a:schemeClr val="tx1"/>
                </a:solidFill>
                <a:effectLst/>
                <a:latin typeface="+mn-lt"/>
                <a:ea typeface="+mn-ea"/>
                <a:cs typeface="+mn-cs"/>
              </a:rPr>
              <a:t>Transaction Control Language</a:t>
            </a:r>
            <a:r>
              <a:rPr lang="zh-CN" altLang="zh-CN" sz="1200" b="0" kern="1200" dirty="0" smtClean="0">
                <a:solidFill>
                  <a:schemeClr val="tx1"/>
                </a:solidFill>
                <a:effectLst/>
                <a:latin typeface="+mn-lt"/>
                <a:ea typeface="+mn-ea"/>
                <a:cs typeface="+mn-cs"/>
              </a:rPr>
              <a:t>）事务控制语言</a:t>
            </a:r>
            <a:endParaRPr lang="en-US" altLang="zh-CN" sz="1200" b="0" kern="1200" dirty="0" smtClean="0">
              <a:solidFill>
                <a:schemeClr val="tx1"/>
              </a:solidFill>
              <a:effectLst/>
              <a:latin typeface="+mn-lt"/>
              <a:ea typeface="+mn-ea"/>
              <a:cs typeface="+mn-cs"/>
            </a:endParaRPr>
          </a:p>
          <a:p>
            <a:r>
              <a:rPr lang="en-US" altLang="zh-CN" sz="1200" b="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COMMIT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ROLLBACK</a:t>
            </a:r>
            <a:endParaRPr lang="zh-CN" altLang="zh-CN" sz="1200" b="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4</a:t>
            </a:fld>
            <a:endParaRPr lang="zh-CN" altLang="en-US"/>
          </a:p>
        </p:txBody>
      </p:sp>
    </p:spTree>
    <p:extLst>
      <p:ext uri="{BB962C8B-B14F-4D97-AF65-F5344CB8AC3E}">
        <p14:creationId xmlns:p14="http://schemas.microsoft.com/office/powerpoint/2010/main" val="2940788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13</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14</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15</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16</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参考资料</a:t>
            </a:r>
            <a:endParaRPr lang="en-US" altLang="zh-CN" dirty="0" smtClean="0"/>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、深入</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数据库开发、优化与管理维护（第</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版）</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、高性能</a:t>
            </a:r>
            <a:r>
              <a:rPr lang="en-US" altLang="zh-CN" sz="1200" b="0" i="0" kern="1200" dirty="0" smtClean="0">
                <a:solidFill>
                  <a:schemeClr val="tx1"/>
                </a:solidFill>
                <a:effectLst/>
                <a:latin typeface="+mn-lt"/>
                <a:ea typeface="+mn-ea"/>
                <a:cs typeface="+mn-cs"/>
              </a:rPr>
              <a:t>MySQL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r>
              <a:rPr lang="en-US" altLang="zh-CN" dirty="0" smtClean="0"/>
              <a:t>https://dev.mysql.com/doc/refman/5.1/en/partitioning-management.html</a:t>
            </a:r>
          </a:p>
        </p:txBody>
      </p:sp>
      <p:sp>
        <p:nvSpPr>
          <p:cNvPr id="4" name="灯片编号占位符 3"/>
          <p:cNvSpPr>
            <a:spLocks noGrp="1"/>
          </p:cNvSpPr>
          <p:nvPr>
            <p:ph type="sldNum" sz="quarter" idx="10"/>
          </p:nvPr>
        </p:nvSpPr>
        <p:spPr/>
        <p:txBody>
          <a:bodyPr/>
          <a:lstStyle/>
          <a:p>
            <a:fld id="{D62A80DA-2C88-480B-A683-D200A0428AC4}" type="slidenum">
              <a:rPr lang="zh-CN" altLang="en-US" smtClean="0"/>
              <a:t>17</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18</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你可以根据自己需要折叠展示一部份数据，但是在底层还是完整的。</a:t>
            </a:r>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19</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20</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分库分表需要满足哪些要求才是好的全局</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a:t>
            </a:r>
          </a:p>
          <a:p>
            <a:pPr lvl="0"/>
            <a:r>
              <a:rPr lang="en-US" altLang="zh-CN" sz="1200" kern="1200" dirty="0" smtClean="0">
                <a:solidFill>
                  <a:schemeClr val="tx1"/>
                </a:solidFill>
                <a:effectLst/>
                <a:latin typeface="+mn-lt"/>
                <a:ea typeface="+mn-ea"/>
                <a:cs typeface="+mn-cs"/>
              </a:rPr>
              <a:t> 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不能单点故障</a:t>
            </a:r>
          </a:p>
          <a:p>
            <a:pPr lvl="0"/>
            <a:r>
              <a:rPr lang="en-US" altLang="zh-CN" sz="1200" kern="1200" dirty="0" smtClean="0">
                <a:solidFill>
                  <a:schemeClr val="tx1"/>
                </a:solidFill>
                <a:effectLst/>
                <a:latin typeface="+mn-lt"/>
                <a:ea typeface="+mn-ea"/>
                <a:cs typeface="+mn-cs"/>
              </a:rPr>
              <a:t> 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有序减少一个索引</a:t>
            </a:r>
          </a:p>
          <a:p>
            <a:pPr lvl="0"/>
            <a:r>
              <a:rPr lang="en-US" altLang="zh-CN" sz="1200" kern="1200" dirty="0" smtClean="0">
                <a:solidFill>
                  <a:schemeClr val="tx1"/>
                </a:solidFill>
                <a:effectLst/>
                <a:latin typeface="+mn-lt"/>
                <a:ea typeface="+mn-ea"/>
                <a:cs typeface="+mn-cs"/>
              </a:rPr>
              <a:t> 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可以控制分片</a:t>
            </a:r>
          </a:p>
          <a:p>
            <a:pPr lvl="0"/>
            <a:r>
              <a:rPr lang="en-US" altLang="zh-CN" sz="1200" kern="1200" dirty="0" smtClean="0">
                <a:solidFill>
                  <a:schemeClr val="tx1"/>
                </a:solidFill>
                <a:effectLst/>
                <a:latin typeface="+mn-lt"/>
                <a:ea typeface="+mn-ea"/>
                <a:cs typeface="+mn-cs"/>
              </a:rPr>
              <a:t> 4</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不能太长</a:t>
            </a:r>
          </a:p>
          <a:p>
            <a:pPr lvl="0"/>
            <a:r>
              <a:rPr lang="en-US" altLang="zh-CN" sz="1200" kern="1200" dirty="0" smtClean="0">
                <a:solidFill>
                  <a:schemeClr val="tx1"/>
                </a:solidFill>
                <a:effectLst/>
                <a:latin typeface="+mn-lt"/>
                <a:ea typeface="+mn-ea"/>
                <a:cs typeface="+mn-cs"/>
              </a:rPr>
              <a:t> 5</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是否具有业务含</a:t>
            </a:r>
            <a:r>
              <a:rPr lang="zh-CN" altLang="en-US" sz="1200" kern="1200" dirty="0" smtClean="0">
                <a:solidFill>
                  <a:schemeClr val="tx1"/>
                </a:solidFill>
                <a:effectLst/>
                <a:latin typeface="+mn-lt"/>
                <a:ea typeface="+mn-ea"/>
                <a:cs typeface="+mn-cs"/>
              </a:rPr>
              <a:t>意</a:t>
            </a:r>
            <a:endParaRPr lang="en-US"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如何重新设计</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系统编号</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时间戳</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分表位</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序列数</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校验位，分表位要预留扩容需求。</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序列数采取批量生成按步长一次取一段缓存到客户端。</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21</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22</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扩展知识点</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、磁盘的结构是怎样的呢？</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、局部性原理？</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、数据库系统概论</a:t>
            </a:r>
            <a:r>
              <a:rPr lang="en-US" altLang="zh-CN" sz="1200" kern="1200" dirty="0" smtClean="0">
                <a:solidFill>
                  <a:schemeClr val="tx1"/>
                </a:solidFill>
                <a:latin typeface="+mn-lt"/>
                <a:ea typeface="+mn-ea"/>
                <a:cs typeface="+mn-cs"/>
              </a:rPr>
              <a:t>http://202.197.191.206:8080/42/text/chapter06/section1/part2/index1.htm</a:t>
            </a:r>
          </a:p>
          <a:p>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Oracle</a:t>
            </a:r>
            <a:r>
              <a:rPr lang="zh-CN" altLang="en-US" sz="1200" kern="1200" dirty="0" smtClean="0">
                <a:solidFill>
                  <a:schemeClr val="tx1"/>
                </a:solidFill>
                <a:latin typeface="+mn-lt"/>
                <a:ea typeface="+mn-ea"/>
                <a:cs typeface="+mn-cs"/>
              </a:rPr>
              <a:t>数据库存储结构分析</a:t>
            </a:r>
            <a:r>
              <a:rPr lang="zh-CN" altLang="en-US" sz="1200" kern="1200" baseline="0" dirty="0" smtClean="0">
                <a:solidFill>
                  <a:schemeClr val="tx1"/>
                </a:solidFill>
                <a:latin typeface="+mn-lt"/>
                <a:ea typeface="+mn-ea"/>
                <a:cs typeface="+mn-cs"/>
              </a:rPr>
              <a:t> </a:t>
            </a:r>
            <a:r>
              <a:rPr lang="en-US" altLang="zh-CN" sz="1200" kern="1200" baseline="0" dirty="0" smtClean="0">
                <a:solidFill>
                  <a:schemeClr val="tx1"/>
                </a:solidFill>
                <a:latin typeface="+mn-lt"/>
                <a:ea typeface="+mn-ea"/>
                <a:cs typeface="+mn-cs"/>
              </a:rPr>
              <a:t>https://blogs.oracle.com/Database4CN/entry/oracle%E6%95%B0%E6%8D%AE%E5%BA%93%E5%AD%98%E5%82%A8%E7%BB%93%E6%9E%84%E7%AE%80%E4%BB%8B</a:t>
            </a:r>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62A80DA-2C88-480B-A683-D200A0428AC4}" type="slidenum">
              <a:rPr lang="zh-CN" altLang="en-US" smtClean="0"/>
              <a:t>5</a:t>
            </a:fld>
            <a:endParaRPr lang="zh-CN" altLang="en-US"/>
          </a:p>
        </p:txBody>
      </p:sp>
    </p:spTree>
    <p:extLst>
      <p:ext uri="{BB962C8B-B14F-4D97-AF65-F5344CB8AC3E}">
        <p14:creationId xmlns:p14="http://schemas.microsoft.com/office/powerpoint/2010/main" val="2682941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一致性</a:t>
            </a:r>
            <a:r>
              <a:rPr lang="en-US" altLang="zh-CN" dirty="0" smtClean="0"/>
              <a:t>Hash</a:t>
            </a:r>
            <a:r>
              <a:rPr lang="zh-CN" altLang="en-US" dirty="0" smtClean="0"/>
              <a:t>解决节点增加或者减少数据动荡问题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a:t>
            </a:r>
            <a:r>
              <a:rPr lang="en-US" altLang="zh-CN" dirty="0" smtClean="0"/>
              <a:t>Java</a:t>
            </a:r>
            <a:r>
              <a:rPr lang="zh-CN" altLang="en-US" dirty="0" smtClean="0"/>
              <a:t>里实现一致性</a:t>
            </a:r>
            <a:r>
              <a:rPr lang="en-US" altLang="zh-CN" dirty="0" smtClean="0"/>
              <a:t>Hash</a:t>
            </a:r>
            <a:r>
              <a:rPr lang="zh-CN" altLang="en-US" dirty="0" smtClean="0"/>
              <a:t>需要的映射数据结构：</a:t>
            </a:r>
            <a:r>
              <a:rPr lang="en-US" altLang="zh-CN" dirty="0" err="1" smtClean="0"/>
              <a:t>TreeMap+LinkedHashMap</a:t>
            </a:r>
            <a:endParaRPr lang="zh-CN" altLang="zh-CN" dirty="0" smtClean="0"/>
          </a:p>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23</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24</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25</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26</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27</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引入分布式主要解决计算能力与数据能力，实际上核心就是围绕冗余（数据、计算）展开，通过各种算法来解决带来的问题</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29</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30</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扩展知识点</a:t>
            </a:r>
            <a:endParaRPr lang="en-US" altLang="zh-CN" dirty="0" smtClean="0"/>
          </a:p>
          <a:p>
            <a:r>
              <a:rPr lang="zh-CN" altLang="en-US" dirty="0" smtClean="0"/>
              <a:t>  如何证明</a:t>
            </a:r>
            <a:r>
              <a:rPr lang="en-US" altLang="zh-CN" dirty="0" smtClean="0"/>
              <a:t>CAP</a:t>
            </a:r>
            <a:r>
              <a:rPr lang="zh-CN" altLang="en-US" dirty="0" smtClean="0"/>
              <a:t>只能满足两者？</a:t>
            </a:r>
            <a:endParaRPr lang="en-US" altLang="zh-CN" dirty="0" smtClean="0"/>
          </a:p>
          <a:p>
            <a:r>
              <a:rPr lang="zh-CN" altLang="en-US" smtClean="0"/>
              <a:t>  可用性</a:t>
            </a:r>
            <a:r>
              <a:rPr lang="zh-CN" altLang="en-US" dirty="0" smtClean="0"/>
              <a:t>实际上可以通过复制解决，复制带来数据一致性问题。</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31</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32</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33</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有了这么多数据结构，数据库存储又该怎样进行数据结构选择呢？我们通过以下指标来进行数据结构选择的衡量：</a:t>
            </a:r>
            <a:endParaRPr lang="en-US" altLang="zh-CN" dirty="0" smtClean="0"/>
          </a:p>
          <a:p>
            <a:r>
              <a:rPr lang="en-US" altLang="zh-CN" sz="1200" kern="1200" dirty="0" smtClean="0">
                <a:solidFill>
                  <a:schemeClr val="tx1"/>
                </a:solidFill>
                <a:effectLst/>
                <a:latin typeface="+mn-lt"/>
                <a:ea typeface="+mn-ea"/>
                <a:cs typeface="+mn-cs"/>
              </a:rPr>
              <a:t> 1</a:t>
            </a:r>
            <a:r>
              <a:rPr lang="zh-CN" altLang="zh-CN" sz="1200" kern="1200" dirty="0" smtClean="0">
                <a:solidFill>
                  <a:schemeClr val="tx1"/>
                </a:solidFill>
                <a:effectLst/>
                <a:latin typeface="+mn-lt"/>
                <a:ea typeface="+mn-ea"/>
                <a:cs typeface="+mn-cs"/>
              </a:rPr>
              <a:t>、是否支持范围查找</a:t>
            </a:r>
          </a:p>
          <a:p>
            <a:r>
              <a:rPr lang="en-US" altLang="zh-CN" sz="1200" kern="1200" dirty="0" smtClean="0">
                <a:solidFill>
                  <a:schemeClr val="tx1"/>
                </a:solidFill>
                <a:effectLst/>
                <a:latin typeface="+mn-lt"/>
                <a:ea typeface="+mn-ea"/>
                <a:cs typeface="+mn-cs"/>
              </a:rPr>
              <a:t> 2</a:t>
            </a:r>
            <a:r>
              <a:rPr lang="zh-CN" altLang="zh-CN" sz="1200" kern="1200" dirty="0" smtClean="0">
                <a:solidFill>
                  <a:schemeClr val="tx1"/>
                </a:solidFill>
                <a:effectLst/>
                <a:latin typeface="+mn-lt"/>
                <a:ea typeface="+mn-ea"/>
                <a:cs typeface="+mn-cs"/>
              </a:rPr>
              <a:t>、是否自动扩展</a:t>
            </a:r>
          </a:p>
          <a:p>
            <a:r>
              <a:rPr lang="en-US" altLang="zh-CN" sz="1200" kern="1200" dirty="0" smtClean="0">
                <a:solidFill>
                  <a:schemeClr val="tx1"/>
                </a:solidFill>
                <a:effectLst/>
                <a:latin typeface="+mn-lt"/>
                <a:ea typeface="+mn-ea"/>
                <a:cs typeface="+mn-cs"/>
              </a:rPr>
              <a:t> 3</a:t>
            </a:r>
            <a:r>
              <a:rPr lang="zh-CN" altLang="zh-CN" sz="1200" kern="1200" dirty="0" smtClean="0">
                <a:solidFill>
                  <a:schemeClr val="tx1"/>
                </a:solidFill>
                <a:effectLst/>
                <a:latin typeface="+mn-lt"/>
                <a:ea typeface="+mn-ea"/>
                <a:cs typeface="+mn-cs"/>
              </a:rPr>
              <a:t>、读写性能指标</a:t>
            </a:r>
          </a:p>
          <a:p>
            <a:r>
              <a:rPr lang="en-US" altLang="zh-CN" sz="1200" kern="1200" dirty="0" smtClean="0">
                <a:solidFill>
                  <a:schemeClr val="tx1"/>
                </a:solidFill>
                <a:effectLst/>
                <a:latin typeface="+mn-lt"/>
                <a:ea typeface="+mn-ea"/>
                <a:cs typeface="+mn-cs"/>
              </a:rPr>
              <a:t> 4</a:t>
            </a:r>
            <a:r>
              <a:rPr lang="zh-CN" altLang="zh-CN" sz="1200" kern="1200" dirty="0" smtClean="0">
                <a:solidFill>
                  <a:schemeClr val="tx1"/>
                </a:solidFill>
                <a:effectLst/>
                <a:latin typeface="+mn-lt"/>
                <a:ea typeface="+mn-ea"/>
                <a:cs typeface="+mn-cs"/>
              </a:rPr>
              <a:t>、并行指标</a:t>
            </a:r>
          </a:p>
          <a:p>
            <a:r>
              <a:rPr lang="en-US" altLang="zh-CN" sz="1200" kern="1200" dirty="0" smtClean="0">
                <a:solidFill>
                  <a:schemeClr val="tx1"/>
                </a:solidFill>
                <a:effectLst/>
                <a:latin typeface="+mn-lt"/>
                <a:ea typeface="+mn-ea"/>
                <a:cs typeface="+mn-cs"/>
              </a:rPr>
              <a:t> 5</a:t>
            </a:r>
            <a:r>
              <a:rPr lang="zh-CN" altLang="zh-CN" sz="1200" kern="1200" dirty="0" smtClean="0">
                <a:solidFill>
                  <a:schemeClr val="tx1"/>
                </a:solidFill>
                <a:effectLst/>
                <a:latin typeface="+mn-lt"/>
                <a:ea typeface="+mn-ea"/>
                <a:cs typeface="+mn-cs"/>
              </a:rPr>
              <a:t>、是否面向磁盘结构</a:t>
            </a:r>
          </a:p>
          <a:p>
            <a:r>
              <a:rPr lang="en-US" altLang="zh-CN" sz="1200" kern="1200" dirty="0" smtClean="0">
                <a:solidFill>
                  <a:schemeClr val="tx1"/>
                </a:solidFill>
                <a:effectLst/>
                <a:latin typeface="+mn-lt"/>
                <a:ea typeface="+mn-ea"/>
                <a:cs typeface="+mn-cs"/>
              </a:rPr>
              <a:t> 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占用</a:t>
            </a:r>
          </a:p>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6</a:t>
            </a:fld>
            <a:endParaRPr lang="zh-CN" altLang="en-US"/>
          </a:p>
        </p:txBody>
      </p:sp>
    </p:spTree>
    <p:extLst>
      <p:ext uri="{BB962C8B-B14F-4D97-AF65-F5344CB8AC3E}">
        <p14:creationId xmlns:p14="http://schemas.microsoft.com/office/powerpoint/2010/main" val="3659039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34</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35</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这种写高可用会出现什么问题呢？</a:t>
            </a:r>
            <a:endParaRPr lang="en-US" altLang="zh-CN" dirty="0" smtClean="0"/>
          </a:p>
          <a:p>
            <a:r>
              <a:rPr lang="en-US" altLang="zh-CN" baseline="0" dirty="0" smtClean="0"/>
              <a:t> 1</a:t>
            </a:r>
            <a:r>
              <a:rPr lang="zh-CN" altLang="en-US" baseline="0" dirty="0" smtClean="0"/>
              <a:t>、</a:t>
            </a:r>
            <a:r>
              <a:rPr lang="zh-CN" altLang="en-US" dirty="0" smtClean="0"/>
              <a:t>主主之间数据同步是实时同步还是异步同步</a:t>
            </a:r>
            <a:endParaRPr lang="en-US" altLang="zh-CN" dirty="0" smtClean="0"/>
          </a:p>
          <a:p>
            <a:r>
              <a:rPr lang="en-US" altLang="zh-CN" dirty="0" smtClean="0"/>
              <a:t> 2</a:t>
            </a:r>
            <a:r>
              <a:rPr lang="zh-CN" altLang="en-US" dirty="0" smtClean="0"/>
              <a:t>、消息如何同步</a:t>
            </a:r>
            <a:endParaRPr lang="en-US" altLang="zh-CN" dirty="0" smtClean="0"/>
          </a:p>
          <a:p>
            <a:r>
              <a:rPr lang="en-US" altLang="zh-CN" baseline="0" dirty="0" smtClean="0"/>
              <a:t> 3</a:t>
            </a:r>
            <a:r>
              <a:rPr lang="zh-CN" altLang="en-US" baseline="0" dirty="0" smtClean="0"/>
              <a:t>、数据一致性</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36</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37</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鸽巢原理</a:t>
            </a:r>
            <a:r>
              <a:rPr lang="zh-CN" altLang="en-US" dirty="0" smtClean="0"/>
              <a:t>是什么？</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38</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39</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矢量时钟实际上是一个</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node,counter</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对列表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即</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节点，计数器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列表</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矢量时钟是与每个对象的每个版本相关联。通过审查其向量时钟，我们可以判断一个对象的两个版本是平行分枝或有因果顺序。如果第一个时钟对象上的计数器在第二个时钟对象上小于或等于其他所有节点的计数器，那么第一个是第二个的祖先，可以被人忽略。否则，这两个变化被认为是冲突，并要求协调。</a:t>
            </a: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）一个写请求，第一次被节点</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处理了。节点</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会增加一个版本信息</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。我们把这个时候的数据记做</a:t>
            </a:r>
            <a:r>
              <a:rPr lang="en-US" altLang="zh-CN" sz="1200" kern="1200" dirty="0" smtClean="0">
                <a:solidFill>
                  <a:schemeClr val="tx1"/>
                </a:solidFill>
                <a:effectLst/>
                <a:latin typeface="+mn-lt"/>
                <a:ea typeface="+mn-ea"/>
                <a:cs typeface="+mn-cs"/>
              </a:rPr>
              <a:t>D1(A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 然后另外一个对同样</a:t>
            </a:r>
            <a:r>
              <a:rPr lang="en-US" altLang="zh-CN" sz="1200" kern="1200" dirty="0" smtClean="0">
                <a:solidFill>
                  <a:schemeClr val="tx1"/>
                </a:solidFill>
                <a:effectLst/>
                <a:latin typeface="+mn-lt"/>
                <a:ea typeface="+mn-ea"/>
                <a:cs typeface="+mn-cs"/>
              </a:rPr>
              <a:t>key</a:t>
            </a:r>
            <a:r>
              <a:rPr lang="zh-CN" altLang="zh-CN" sz="1200" kern="1200" dirty="0" smtClean="0">
                <a:solidFill>
                  <a:schemeClr val="tx1"/>
                </a:solidFill>
                <a:effectLst/>
                <a:latin typeface="+mn-lt"/>
                <a:ea typeface="+mn-ea"/>
                <a:cs typeface="+mn-cs"/>
              </a:rPr>
              <a:t>的请求还是被</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处理了于是有</a:t>
            </a:r>
            <a:r>
              <a:rPr lang="en-US" altLang="zh-CN" sz="1200" kern="1200" dirty="0" smtClean="0">
                <a:solidFill>
                  <a:schemeClr val="tx1"/>
                </a:solidFill>
                <a:effectLst/>
                <a:latin typeface="+mn-lt"/>
                <a:ea typeface="+mn-ea"/>
                <a:cs typeface="+mn-cs"/>
              </a:rPr>
              <a:t>D2(A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。这个时候，</a:t>
            </a:r>
            <a:r>
              <a:rPr lang="en-US" altLang="zh-CN" sz="1200" kern="1200" dirty="0" smtClean="0">
                <a:solidFill>
                  <a:schemeClr val="tx1"/>
                </a:solidFill>
                <a:effectLst/>
                <a:latin typeface="+mn-lt"/>
                <a:ea typeface="+mn-ea"/>
                <a:cs typeface="+mn-cs"/>
              </a:rPr>
              <a:t>D2</a:t>
            </a:r>
            <a:r>
              <a:rPr lang="zh-CN" altLang="zh-CN" sz="1200" kern="1200" dirty="0" smtClean="0">
                <a:solidFill>
                  <a:schemeClr val="tx1"/>
                </a:solidFill>
                <a:effectLst/>
                <a:latin typeface="+mn-lt"/>
                <a:ea typeface="+mn-ea"/>
                <a:cs typeface="+mn-cs"/>
              </a:rPr>
              <a:t>是可以覆盖</a:t>
            </a:r>
            <a:r>
              <a:rPr lang="en-US" altLang="zh-CN" sz="1200" kern="1200" dirty="0" smtClean="0">
                <a:solidFill>
                  <a:schemeClr val="tx1"/>
                </a:solidFill>
                <a:effectLst/>
                <a:latin typeface="+mn-lt"/>
                <a:ea typeface="+mn-ea"/>
                <a:cs typeface="+mn-cs"/>
              </a:rPr>
              <a:t>D1</a:t>
            </a:r>
            <a:r>
              <a:rPr lang="zh-CN" altLang="zh-CN" sz="1200" kern="1200" dirty="0" smtClean="0">
                <a:solidFill>
                  <a:schemeClr val="tx1"/>
                </a:solidFill>
                <a:effectLst/>
                <a:latin typeface="+mn-lt"/>
                <a:ea typeface="+mn-ea"/>
                <a:cs typeface="+mn-cs"/>
              </a:rPr>
              <a:t>的，不会有冲突产生。</a:t>
            </a:r>
          </a:p>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）现在我们假设</a:t>
            </a:r>
            <a:r>
              <a:rPr lang="en-US" altLang="zh-CN" sz="1200" kern="1200" dirty="0" smtClean="0">
                <a:solidFill>
                  <a:schemeClr val="tx1"/>
                </a:solidFill>
                <a:effectLst/>
                <a:latin typeface="+mn-lt"/>
                <a:ea typeface="+mn-ea"/>
                <a:cs typeface="+mn-cs"/>
              </a:rPr>
              <a:t>D2</a:t>
            </a:r>
            <a:r>
              <a:rPr lang="zh-CN" altLang="zh-CN" sz="1200" kern="1200" dirty="0" smtClean="0">
                <a:solidFill>
                  <a:schemeClr val="tx1"/>
                </a:solidFill>
                <a:effectLst/>
                <a:latin typeface="+mn-lt"/>
                <a:ea typeface="+mn-ea"/>
                <a:cs typeface="+mn-cs"/>
              </a:rPr>
              <a:t>传播到了所有节点</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收到的数据不是从客户产生的，而是别人复制给他们的，所以他们不产生新的版本信息，所以现在</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所持有的数据还是</a:t>
            </a:r>
            <a:r>
              <a:rPr lang="en-US" altLang="zh-CN" sz="1200" kern="1200" dirty="0" smtClean="0">
                <a:solidFill>
                  <a:schemeClr val="tx1"/>
                </a:solidFill>
                <a:effectLst/>
                <a:latin typeface="+mn-lt"/>
                <a:ea typeface="+mn-ea"/>
                <a:cs typeface="+mn-cs"/>
              </a:rPr>
              <a:t>D2(A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。于是</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上的数据及其版本号都是一样的。</a:t>
            </a:r>
          </a:p>
          <a:p>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）如果我们有一个新的写请求到了</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结点上，于是</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结点生成数据</a:t>
            </a:r>
            <a:r>
              <a:rPr lang="en-US" altLang="zh-CN" sz="1200" kern="1200" dirty="0" smtClean="0">
                <a:solidFill>
                  <a:schemeClr val="tx1"/>
                </a:solidFill>
                <a:effectLst/>
                <a:latin typeface="+mn-lt"/>
                <a:ea typeface="+mn-ea"/>
                <a:cs typeface="+mn-cs"/>
              </a:rPr>
              <a:t>D3(A,2; B,1)</a:t>
            </a:r>
            <a:r>
              <a:rPr lang="zh-CN" altLang="zh-CN" sz="1200" kern="1200" dirty="0" smtClean="0">
                <a:solidFill>
                  <a:schemeClr val="tx1"/>
                </a:solidFill>
                <a:effectLst/>
                <a:latin typeface="+mn-lt"/>
                <a:ea typeface="+mn-ea"/>
                <a:cs typeface="+mn-cs"/>
              </a:rPr>
              <a:t>，意思是：数据</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全局版本号为</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升了两新，</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升了一次。这不就是所谓的代码版本的</a:t>
            </a:r>
            <a:r>
              <a:rPr lang="en-US" altLang="zh-CN" sz="1200" kern="1200" dirty="0" smtClean="0">
                <a:solidFill>
                  <a:schemeClr val="tx1"/>
                </a:solidFill>
                <a:effectLst/>
                <a:latin typeface="+mn-lt"/>
                <a:ea typeface="+mn-ea"/>
                <a:cs typeface="+mn-cs"/>
              </a:rPr>
              <a:t>log</a:t>
            </a:r>
            <a:r>
              <a:rPr lang="zh-CN" altLang="zh-CN" sz="1200" kern="1200" dirty="0" smtClean="0">
                <a:solidFill>
                  <a:schemeClr val="tx1"/>
                </a:solidFill>
                <a:effectLst/>
                <a:latin typeface="+mn-lt"/>
                <a:ea typeface="+mn-ea"/>
                <a:cs typeface="+mn-cs"/>
              </a:rPr>
              <a:t>么？</a:t>
            </a:r>
          </a:p>
          <a:p>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D3</a:t>
            </a:r>
            <a:r>
              <a:rPr lang="zh-CN" altLang="zh-CN" sz="1200" kern="1200" dirty="0" smtClean="0">
                <a:solidFill>
                  <a:schemeClr val="tx1"/>
                </a:solidFill>
                <a:effectLst/>
                <a:latin typeface="+mn-lt"/>
                <a:ea typeface="+mn-ea"/>
                <a:cs typeface="+mn-cs"/>
              </a:rPr>
              <a:t>没有传播到</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的时候又一个请求被</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处理了，于是，以</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结点上的数据是</a:t>
            </a:r>
            <a:r>
              <a:rPr lang="en-US" altLang="zh-CN" sz="1200" kern="1200" dirty="0" smtClean="0">
                <a:solidFill>
                  <a:schemeClr val="tx1"/>
                </a:solidFill>
                <a:effectLst/>
                <a:latin typeface="+mn-lt"/>
                <a:ea typeface="+mn-ea"/>
                <a:cs typeface="+mn-cs"/>
              </a:rPr>
              <a:t>D4(A,2; C,1)</a:t>
            </a:r>
            <a:r>
              <a:rPr lang="zh-CN"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）好，最精彩的事情来了：如果这个时候来了一个读请求，我们要记得，我们的</a:t>
            </a:r>
            <a:r>
              <a:rPr lang="en-US" altLang="zh-CN" sz="1200" kern="1200" dirty="0" smtClean="0">
                <a:solidFill>
                  <a:schemeClr val="tx1"/>
                </a:solidFill>
                <a:effectLst/>
                <a:latin typeface="+mn-lt"/>
                <a:ea typeface="+mn-ea"/>
                <a:cs typeface="+mn-cs"/>
              </a:rPr>
              <a:t>W=1 </a:t>
            </a:r>
            <a:r>
              <a:rPr lang="zh-CN" altLang="zh-CN" sz="1200" kern="1200" dirty="0" smtClean="0">
                <a:solidFill>
                  <a:schemeClr val="tx1"/>
                </a:solidFill>
                <a:effectLst/>
                <a:latin typeface="+mn-lt"/>
                <a:ea typeface="+mn-ea"/>
                <a:cs typeface="+mn-cs"/>
              </a:rPr>
              <a:t>那么</a:t>
            </a:r>
            <a:r>
              <a:rPr lang="en-US" altLang="zh-CN" sz="1200" kern="1200" dirty="0" smtClean="0">
                <a:solidFill>
                  <a:schemeClr val="tx1"/>
                </a:solidFill>
                <a:effectLst/>
                <a:latin typeface="+mn-lt"/>
                <a:ea typeface="+mn-ea"/>
                <a:cs typeface="+mn-cs"/>
              </a:rPr>
              <a:t>R=N=3</a:t>
            </a:r>
            <a:r>
              <a:rPr lang="zh-CN" altLang="zh-CN" sz="1200" kern="1200" dirty="0" smtClean="0">
                <a:solidFill>
                  <a:schemeClr val="tx1"/>
                </a:solidFill>
                <a:effectLst/>
                <a:latin typeface="+mn-lt"/>
                <a:ea typeface="+mn-ea"/>
                <a:cs typeface="+mn-cs"/>
              </a:rPr>
              <a:t>，所以</a:t>
            </a:r>
            <a:r>
              <a:rPr lang="en-US" altLang="zh-CN" sz="1200" kern="1200" dirty="0" smtClean="0">
                <a:solidFill>
                  <a:schemeClr val="tx1"/>
                </a:solidFill>
                <a:effectLst/>
                <a:latin typeface="+mn-lt"/>
                <a:ea typeface="+mn-ea"/>
                <a:cs typeface="+mn-cs"/>
              </a:rPr>
              <a:t>R</a:t>
            </a:r>
            <a:r>
              <a:rPr lang="zh-CN" altLang="zh-CN" sz="1200" kern="1200" dirty="0" smtClean="0">
                <a:solidFill>
                  <a:schemeClr val="tx1"/>
                </a:solidFill>
                <a:effectLst/>
                <a:latin typeface="+mn-lt"/>
                <a:ea typeface="+mn-ea"/>
                <a:cs typeface="+mn-cs"/>
              </a:rPr>
              <a:t>会从所有三个节点上读，此时，他会读到三个版本：</a:t>
            </a:r>
          </a:p>
          <a:p>
            <a:pPr lvl="1"/>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结点：</a:t>
            </a:r>
            <a:r>
              <a:rPr lang="en-US" altLang="zh-CN" sz="1200" kern="1200" dirty="0" smtClean="0">
                <a:solidFill>
                  <a:schemeClr val="tx1"/>
                </a:solidFill>
                <a:effectLst/>
                <a:latin typeface="+mn-lt"/>
                <a:ea typeface="+mn-ea"/>
                <a:cs typeface="+mn-cs"/>
              </a:rPr>
              <a:t>D2(A,2)</a:t>
            </a:r>
            <a:endParaRPr lang="zh-CN" altLang="zh-CN" sz="1200" kern="1200" dirty="0" smtClean="0">
              <a:solidFill>
                <a:schemeClr val="tx1"/>
              </a:solidFill>
              <a:effectLst/>
              <a:latin typeface="+mn-lt"/>
              <a:ea typeface="+mn-ea"/>
              <a:cs typeface="+mn-cs"/>
            </a:endParaRPr>
          </a:p>
          <a:p>
            <a:pPr lvl="1"/>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结点：</a:t>
            </a:r>
            <a:r>
              <a:rPr lang="en-US" altLang="zh-CN" sz="1200" kern="1200" dirty="0" smtClean="0">
                <a:solidFill>
                  <a:schemeClr val="tx1"/>
                </a:solidFill>
                <a:effectLst/>
                <a:latin typeface="+mn-lt"/>
                <a:ea typeface="+mn-ea"/>
                <a:cs typeface="+mn-cs"/>
              </a:rPr>
              <a:t>D3(A,2;  B,1);</a:t>
            </a:r>
            <a:endParaRPr lang="zh-CN" altLang="zh-CN" sz="1200" kern="1200" dirty="0" smtClean="0">
              <a:solidFill>
                <a:schemeClr val="tx1"/>
              </a:solidFill>
              <a:effectLst/>
              <a:latin typeface="+mn-lt"/>
              <a:ea typeface="+mn-ea"/>
              <a:cs typeface="+mn-cs"/>
            </a:endParaRPr>
          </a:p>
          <a:p>
            <a:pPr lvl="1"/>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结点：</a:t>
            </a:r>
            <a:r>
              <a:rPr lang="en-US" altLang="zh-CN" sz="1200" kern="1200" dirty="0" smtClean="0">
                <a:solidFill>
                  <a:schemeClr val="tx1"/>
                </a:solidFill>
                <a:effectLst/>
                <a:latin typeface="+mn-lt"/>
                <a:ea typeface="+mn-ea"/>
                <a:cs typeface="+mn-cs"/>
              </a:rPr>
              <a:t>D4(A,2;  C,1)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）这个时候可以判断出，</a:t>
            </a:r>
            <a:r>
              <a:rPr lang="en-US" altLang="zh-CN" sz="1200" kern="1200" dirty="0" smtClean="0">
                <a:solidFill>
                  <a:schemeClr val="tx1"/>
                </a:solidFill>
                <a:effectLst/>
                <a:latin typeface="+mn-lt"/>
                <a:ea typeface="+mn-ea"/>
                <a:cs typeface="+mn-cs"/>
              </a:rPr>
              <a:t>D2</a:t>
            </a:r>
            <a:r>
              <a:rPr lang="zh-CN" altLang="zh-CN" sz="1200" kern="1200" dirty="0" smtClean="0">
                <a:solidFill>
                  <a:schemeClr val="tx1"/>
                </a:solidFill>
                <a:effectLst/>
                <a:latin typeface="+mn-lt"/>
                <a:ea typeface="+mn-ea"/>
                <a:cs typeface="+mn-cs"/>
              </a:rPr>
              <a:t>已经是旧版本（已经包含在</a:t>
            </a:r>
            <a:r>
              <a:rPr lang="en-US" altLang="zh-CN" sz="1200" kern="1200" dirty="0" smtClean="0">
                <a:solidFill>
                  <a:schemeClr val="tx1"/>
                </a:solidFill>
                <a:effectLst/>
                <a:latin typeface="+mn-lt"/>
                <a:ea typeface="+mn-ea"/>
                <a:cs typeface="+mn-cs"/>
              </a:rPr>
              <a:t>D3/D4</a:t>
            </a:r>
            <a:r>
              <a:rPr lang="zh-CN" altLang="zh-CN" sz="1200" kern="1200" dirty="0" smtClean="0">
                <a:solidFill>
                  <a:schemeClr val="tx1"/>
                </a:solidFill>
                <a:effectLst/>
                <a:latin typeface="+mn-lt"/>
                <a:ea typeface="+mn-ea"/>
                <a:cs typeface="+mn-cs"/>
              </a:rPr>
              <a:t>中），可以舍弃。</a:t>
            </a:r>
          </a:p>
          <a:p>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）但是</a:t>
            </a:r>
            <a:r>
              <a:rPr lang="en-US" altLang="zh-CN" sz="1200" kern="1200" dirty="0" smtClean="0">
                <a:solidFill>
                  <a:schemeClr val="tx1"/>
                </a:solidFill>
                <a:effectLst/>
                <a:latin typeface="+mn-lt"/>
                <a:ea typeface="+mn-ea"/>
                <a:cs typeface="+mn-cs"/>
              </a:rPr>
              <a:t>D3</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D4</a:t>
            </a:r>
            <a:r>
              <a:rPr lang="zh-CN" altLang="zh-CN" sz="1200" kern="1200" dirty="0" smtClean="0">
                <a:solidFill>
                  <a:schemeClr val="tx1"/>
                </a:solidFill>
                <a:effectLst/>
                <a:latin typeface="+mn-lt"/>
                <a:ea typeface="+mn-ea"/>
                <a:cs typeface="+mn-cs"/>
              </a:rPr>
              <a:t>是明显的版本冲突。于是，交给调用方自己去做版本冲突处理。就像源代码版本管理一样。</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62A80DA-2C88-480B-A683-D200A0428AC4}" type="slidenum">
              <a:rPr lang="zh-CN" altLang="en-US" smtClean="0"/>
              <a:t>40</a:t>
            </a:fld>
            <a:endParaRPr lang="zh-CN" altLang="en-US"/>
          </a:p>
        </p:txBody>
      </p:sp>
    </p:spTree>
    <p:extLst>
      <p:ext uri="{BB962C8B-B14F-4D97-AF65-F5344CB8AC3E}">
        <p14:creationId xmlns:p14="http://schemas.microsoft.com/office/powerpoint/2010/main" val="633395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数据存储模型实际上是解决了映射关系如何进行组织</a:t>
            </a:r>
            <a:endParaRPr lang="en-US" altLang="zh-CN" dirty="0" smtClean="0"/>
          </a:p>
          <a:p>
            <a:r>
              <a:rPr lang="zh-CN" altLang="en-US" dirty="0" smtClean="0"/>
              <a:t>扩展知识点</a:t>
            </a:r>
            <a:endParaRPr lang="en-US" altLang="zh-CN" dirty="0" smtClean="0"/>
          </a:p>
          <a:p>
            <a:r>
              <a:rPr lang="en-US" altLang="zh-CN" dirty="0" smtClean="0"/>
              <a:t>1</a:t>
            </a:r>
            <a:r>
              <a:rPr lang="zh-CN" altLang="en-US" dirty="0" smtClean="0"/>
              <a:t>、行存储与列存储有缺点，对比优势？</a:t>
            </a:r>
            <a:endParaRPr lang="en-US" altLang="zh-CN" dirty="0" smtClean="0"/>
          </a:p>
          <a:p>
            <a:r>
              <a:rPr lang="zh-CN" altLang="en-US" sz="1200" b="0" i="0" kern="1200" dirty="0" smtClean="0">
                <a:solidFill>
                  <a:schemeClr val="tx1"/>
                </a:solidFill>
                <a:effectLst/>
                <a:latin typeface="+mn-lt"/>
                <a:ea typeface="+mn-ea"/>
                <a:cs typeface="+mn-cs"/>
              </a:rPr>
              <a:t>   行存储的写入是一次性完成，消耗的时间比列存储少，并且能够保证数据的完整性，缺点是数据读取过程中会产生冗余数据，如果只有少量数据，此影响可以忽略；数量大可能会影响到数据的处理效率。列存储在写入效率、保证数据完整性上都不如行存储，它的优势是在读取过程，不会产生冗余数据，这对数据完整性要求不高的大数据处理领域，比如互联网，犹为重要。</a:t>
            </a:r>
            <a:endParaRPr lang="en-US" altLang="zh-CN" baseline="0" dirty="0" smtClean="0"/>
          </a:p>
          <a:p>
            <a:endParaRPr lang="en-US" altLang="zh-CN" dirty="0" smtClean="0"/>
          </a:p>
        </p:txBody>
      </p:sp>
      <p:sp>
        <p:nvSpPr>
          <p:cNvPr id="4" name="灯片编号占位符 3"/>
          <p:cNvSpPr>
            <a:spLocks noGrp="1"/>
          </p:cNvSpPr>
          <p:nvPr>
            <p:ph type="sldNum" sz="quarter" idx="10"/>
          </p:nvPr>
        </p:nvSpPr>
        <p:spPr/>
        <p:txBody>
          <a:bodyPr/>
          <a:lstStyle/>
          <a:p>
            <a:fld id="{D62A80DA-2C88-480B-A683-D200A0428AC4}" type="slidenum">
              <a:rPr lang="zh-CN" altLang="en-US" smtClean="0"/>
              <a:t>7</a:t>
            </a:fld>
            <a:endParaRPr lang="zh-CN" altLang="en-US"/>
          </a:p>
        </p:txBody>
      </p:sp>
    </p:spTree>
    <p:extLst>
      <p:ext uri="{BB962C8B-B14F-4D97-AF65-F5344CB8AC3E}">
        <p14:creationId xmlns:p14="http://schemas.microsoft.com/office/powerpoint/2010/main" val="425930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latin typeface="宋体" pitchFamily="2" charset="-122"/>
                <a:ea typeface="宋体" pitchFamily="2" charset="-122"/>
              </a:rPr>
              <a:t>事务隔离分为不同级别，包括读未提交（</a:t>
            </a:r>
            <a:r>
              <a:rPr lang="en-US" altLang="zh-CN" sz="1200" dirty="0" smtClean="0">
                <a:latin typeface="宋体" pitchFamily="2" charset="-122"/>
                <a:ea typeface="宋体" pitchFamily="2" charset="-122"/>
              </a:rPr>
              <a:t>Read uncommitted</a:t>
            </a:r>
            <a:r>
              <a:rPr lang="zh-CN" altLang="zh-CN" sz="1200" dirty="0" smtClean="0">
                <a:latin typeface="宋体" pitchFamily="2" charset="-122"/>
                <a:ea typeface="宋体" pitchFamily="2" charset="-122"/>
              </a:rPr>
              <a:t>）、读提交（</a:t>
            </a:r>
            <a:r>
              <a:rPr lang="en-US" altLang="zh-CN" sz="1200" dirty="0" smtClean="0">
                <a:latin typeface="宋体" pitchFamily="2" charset="-122"/>
                <a:ea typeface="宋体" pitchFamily="2" charset="-122"/>
              </a:rPr>
              <a:t>read committed</a:t>
            </a:r>
            <a:r>
              <a:rPr lang="zh-CN" altLang="zh-CN" sz="1200" dirty="0" smtClean="0">
                <a:latin typeface="宋体" pitchFamily="2" charset="-122"/>
                <a:ea typeface="宋体" pitchFamily="2" charset="-122"/>
              </a:rPr>
              <a:t>）、可重复读（</a:t>
            </a:r>
            <a:r>
              <a:rPr lang="en-US" altLang="zh-CN" sz="1200" dirty="0" smtClean="0">
                <a:latin typeface="宋体" pitchFamily="2" charset="-122"/>
                <a:ea typeface="宋体" pitchFamily="2" charset="-122"/>
              </a:rPr>
              <a:t>repeatable read</a:t>
            </a:r>
            <a:r>
              <a:rPr lang="zh-CN" altLang="zh-CN" sz="1200" dirty="0" smtClean="0">
                <a:latin typeface="宋体" pitchFamily="2" charset="-122"/>
                <a:ea typeface="宋体" pitchFamily="2" charset="-122"/>
              </a:rPr>
              <a:t>）和串行化（</a:t>
            </a:r>
            <a:r>
              <a:rPr lang="en-US" altLang="zh-CN" sz="1200" dirty="0" err="1" smtClean="0">
                <a:latin typeface="宋体" pitchFamily="2" charset="-122"/>
                <a:ea typeface="宋体" pitchFamily="2" charset="-122"/>
              </a:rPr>
              <a:t>Serializable</a:t>
            </a:r>
            <a:r>
              <a:rPr lang="zh-CN" altLang="zh-CN" sz="1200" dirty="0" smtClean="0">
                <a:latin typeface="宋体" pitchFamily="2" charset="-122"/>
                <a:ea typeface="宋体" pitchFamily="2" charset="-122"/>
              </a:rPr>
              <a:t>）</a:t>
            </a:r>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8</a:t>
            </a:fld>
            <a:endParaRPr lang="zh-CN" altLang="en-US"/>
          </a:p>
        </p:txBody>
      </p:sp>
    </p:spTree>
    <p:extLst>
      <p:ext uri="{BB962C8B-B14F-4D97-AF65-F5344CB8AC3E}">
        <p14:creationId xmlns:p14="http://schemas.microsoft.com/office/powerpoint/2010/main" val="402060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9</a:t>
            </a:fld>
            <a:endParaRPr lang="zh-CN" altLang="en-US"/>
          </a:p>
        </p:txBody>
      </p:sp>
    </p:spTree>
    <p:extLst>
      <p:ext uri="{BB962C8B-B14F-4D97-AF65-F5344CB8AC3E}">
        <p14:creationId xmlns:p14="http://schemas.microsoft.com/office/powerpoint/2010/main" val="4020604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Thomas</a:t>
            </a:r>
            <a:r>
              <a:rPr lang="zh-CN" altLang="zh-CN" sz="1200" kern="1200" dirty="0" smtClean="0">
                <a:solidFill>
                  <a:schemeClr val="tx1"/>
                </a:solidFill>
                <a:effectLst/>
                <a:latin typeface="+mn-lt"/>
                <a:ea typeface="+mn-ea"/>
                <a:cs typeface="+mn-cs"/>
              </a:rPr>
              <a:t>规则如下：</a:t>
            </a:r>
          </a:p>
          <a:p>
            <a:r>
              <a:rPr lang="zh-CN" altLang="zh-CN" sz="1200" kern="1200" dirty="0" smtClean="0">
                <a:solidFill>
                  <a:schemeClr val="tx1"/>
                </a:solidFill>
                <a:effectLst/>
                <a:latin typeface="+mn-lt"/>
                <a:ea typeface="+mn-ea"/>
                <a:cs typeface="+mn-cs"/>
              </a:rPr>
              <a:t>若事务</a:t>
            </a:r>
            <a:r>
              <a:rPr lang="en-US" altLang="zh-CN" sz="1200" kern="1200" dirty="0" smtClean="0">
                <a:solidFill>
                  <a:schemeClr val="tx1"/>
                </a:solidFill>
                <a:effectLst/>
                <a:latin typeface="+mn-lt"/>
                <a:ea typeface="+mn-ea"/>
                <a:cs typeface="+mn-cs"/>
              </a:rPr>
              <a:t>T1</a:t>
            </a:r>
            <a:r>
              <a:rPr lang="zh-CN" altLang="zh-CN" sz="1200" kern="1200" dirty="0" smtClean="0">
                <a:solidFill>
                  <a:schemeClr val="tx1"/>
                </a:solidFill>
                <a:effectLst/>
                <a:latin typeface="+mn-lt"/>
                <a:ea typeface="+mn-ea"/>
                <a:cs typeface="+mn-cs"/>
              </a:rPr>
              <a:t>发起一个</a:t>
            </a:r>
            <a:r>
              <a:rPr lang="en-US" altLang="zh-CN" sz="1200" kern="1200" dirty="0" smtClean="0">
                <a:solidFill>
                  <a:schemeClr val="tx1"/>
                </a:solidFill>
                <a:effectLst/>
                <a:latin typeface="+mn-lt"/>
                <a:ea typeface="+mn-ea"/>
                <a:cs typeface="+mn-cs"/>
              </a:rPr>
              <a:t>write(A)</a:t>
            </a:r>
            <a:r>
              <a:rPr lang="zh-CN" altLang="zh-CN" sz="1200" kern="1200" dirty="0" smtClean="0">
                <a:solidFill>
                  <a:schemeClr val="tx1"/>
                </a:solidFill>
                <a:effectLst/>
                <a:latin typeface="+mn-lt"/>
                <a:ea typeface="+mn-ea"/>
                <a:cs typeface="+mn-cs"/>
              </a:rPr>
              <a:t>，则</a:t>
            </a:r>
          </a:p>
          <a:p>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TS(T1)&lt;R-TS(A)</a:t>
            </a:r>
            <a:r>
              <a:rPr lang="zh-CN" altLang="zh-CN" sz="1200" kern="1200" dirty="0" smtClean="0">
                <a:solidFill>
                  <a:schemeClr val="tx1"/>
                </a:solidFill>
                <a:effectLst/>
                <a:latin typeface="+mn-lt"/>
                <a:ea typeface="+mn-ea"/>
                <a:cs typeface="+mn-cs"/>
              </a:rPr>
              <a:t>表明事务</a:t>
            </a:r>
            <a:r>
              <a:rPr lang="en-US" altLang="zh-CN" sz="1200" kern="1200" dirty="0" smtClean="0">
                <a:solidFill>
                  <a:schemeClr val="tx1"/>
                </a:solidFill>
                <a:effectLst/>
                <a:latin typeface="+mn-lt"/>
                <a:ea typeface="+mn-ea"/>
                <a:cs typeface="+mn-cs"/>
              </a:rPr>
              <a:t>T1</a:t>
            </a:r>
            <a:r>
              <a:rPr lang="zh-CN" altLang="zh-CN" sz="1200" kern="1200" dirty="0" smtClean="0">
                <a:solidFill>
                  <a:schemeClr val="tx1"/>
                </a:solidFill>
                <a:effectLst/>
                <a:latin typeface="+mn-lt"/>
                <a:ea typeface="+mn-ea"/>
                <a:cs typeface="+mn-cs"/>
              </a:rPr>
              <a:t>准备写入的值来不及写入</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就被提前读取，拒绝</a:t>
            </a:r>
            <a:r>
              <a:rPr lang="en-US" altLang="zh-CN" sz="1200" kern="1200" dirty="0" smtClean="0">
                <a:solidFill>
                  <a:schemeClr val="tx1"/>
                </a:solidFill>
                <a:effectLst/>
                <a:latin typeface="+mn-lt"/>
                <a:ea typeface="+mn-ea"/>
                <a:cs typeface="+mn-cs"/>
              </a:rPr>
              <a:t>TS</a:t>
            </a:r>
            <a:r>
              <a:rPr lang="zh-CN" altLang="zh-CN" sz="1200" kern="1200" dirty="0" smtClean="0">
                <a:solidFill>
                  <a:schemeClr val="tx1"/>
                </a:solidFill>
                <a:effectLst/>
                <a:latin typeface="+mn-lt"/>
                <a:ea typeface="+mn-ea"/>
                <a:cs typeface="+mn-cs"/>
              </a:rPr>
              <a:t>的写入，操作回滚。</a:t>
            </a:r>
          </a:p>
          <a:p>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TS(T1)&lt;W-TS(A)</a:t>
            </a:r>
            <a:r>
              <a:rPr lang="zh-CN" altLang="zh-CN" sz="1200" kern="1200" dirty="0" smtClean="0">
                <a:solidFill>
                  <a:schemeClr val="tx1"/>
                </a:solidFill>
                <a:effectLst/>
                <a:latin typeface="+mn-lt"/>
                <a:ea typeface="+mn-ea"/>
                <a:cs typeface="+mn-cs"/>
              </a:rPr>
              <a:t>表明事务</a:t>
            </a:r>
            <a:r>
              <a:rPr lang="en-US" altLang="zh-CN" sz="1200" kern="1200" dirty="0" smtClean="0">
                <a:solidFill>
                  <a:schemeClr val="tx1"/>
                </a:solidFill>
                <a:effectLst/>
                <a:latin typeface="+mn-lt"/>
                <a:ea typeface="+mn-ea"/>
                <a:cs typeface="+mn-cs"/>
              </a:rPr>
              <a:t>T1</a:t>
            </a:r>
            <a:r>
              <a:rPr lang="zh-CN" altLang="zh-CN" sz="1200" kern="1200" dirty="0" smtClean="0">
                <a:solidFill>
                  <a:schemeClr val="tx1"/>
                </a:solidFill>
                <a:effectLst/>
                <a:latin typeface="+mn-lt"/>
                <a:ea typeface="+mn-ea"/>
                <a:cs typeface="+mn-cs"/>
              </a:rPr>
              <a:t>准备写入过期数据，其他数据已经写回到</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上，拒绝</a:t>
            </a:r>
            <a:r>
              <a:rPr lang="en-US" altLang="zh-CN" sz="1200" kern="1200" dirty="0" smtClean="0">
                <a:solidFill>
                  <a:schemeClr val="tx1"/>
                </a:solidFill>
                <a:effectLst/>
                <a:latin typeface="+mn-lt"/>
                <a:ea typeface="+mn-ea"/>
                <a:cs typeface="+mn-cs"/>
              </a:rPr>
              <a:t>T1</a:t>
            </a:r>
            <a:r>
              <a:rPr lang="zh-CN" altLang="zh-CN" sz="1200" kern="1200" dirty="0" smtClean="0">
                <a:solidFill>
                  <a:schemeClr val="tx1"/>
                </a:solidFill>
                <a:effectLst/>
                <a:latin typeface="+mn-lt"/>
                <a:ea typeface="+mn-ea"/>
                <a:cs typeface="+mn-cs"/>
              </a:rPr>
              <a:t>的写入，操作回滚。</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若事务</a:t>
            </a:r>
            <a:r>
              <a:rPr lang="en-US" altLang="zh-CN" sz="1200" kern="1200" dirty="0" smtClean="0">
                <a:solidFill>
                  <a:schemeClr val="tx1"/>
                </a:solidFill>
                <a:effectLst/>
                <a:latin typeface="+mn-lt"/>
                <a:ea typeface="+mn-ea"/>
                <a:cs typeface="+mn-cs"/>
              </a:rPr>
              <a:t>T2</a:t>
            </a:r>
            <a:r>
              <a:rPr lang="zh-CN" altLang="zh-CN" sz="1200" kern="1200" dirty="0" smtClean="0">
                <a:solidFill>
                  <a:schemeClr val="tx1"/>
                </a:solidFill>
                <a:effectLst/>
                <a:latin typeface="+mn-lt"/>
                <a:ea typeface="+mn-ea"/>
                <a:cs typeface="+mn-cs"/>
              </a:rPr>
              <a:t>发出</a:t>
            </a:r>
            <a:r>
              <a:rPr lang="en-US" altLang="zh-CN" sz="1200" kern="1200" dirty="0" smtClean="0">
                <a:solidFill>
                  <a:schemeClr val="tx1"/>
                </a:solidFill>
                <a:effectLst/>
                <a:latin typeface="+mn-lt"/>
                <a:ea typeface="+mn-ea"/>
                <a:cs typeface="+mn-cs"/>
              </a:rPr>
              <a:t>read(B)</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TS(T2)&lt;W-TS(B)</a:t>
            </a:r>
            <a:r>
              <a:rPr lang="zh-CN" altLang="zh-CN" sz="1200" kern="1200" dirty="0" smtClean="0">
                <a:solidFill>
                  <a:schemeClr val="tx1"/>
                </a:solidFill>
                <a:effectLst/>
                <a:latin typeface="+mn-lt"/>
                <a:ea typeface="+mn-ea"/>
                <a:cs typeface="+mn-cs"/>
              </a:rPr>
              <a:t>，则</a:t>
            </a:r>
            <a:r>
              <a:rPr lang="en-US" altLang="zh-CN" sz="1200" kern="1200" dirty="0" smtClean="0">
                <a:solidFill>
                  <a:schemeClr val="tx1"/>
                </a:solidFill>
                <a:effectLst/>
                <a:latin typeface="+mn-lt"/>
                <a:ea typeface="+mn-ea"/>
                <a:cs typeface="+mn-cs"/>
              </a:rPr>
              <a:t>T2</a:t>
            </a:r>
            <a:r>
              <a:rPr lang="zh-CN" altLang="zh-CN" sz="1200" kern="1200" dirty="0" smtClean="0">
                <a:solidFill>
                  <a:schemeClr val="tx1"/>
                </a:solidFill>
                <a:effectLst/>
                <a:latin typeface="+mn-lt"/>
                <a:ea typeface="+mn-ea"/>
                <a:cs typeface="+mn-cs"/>
              </a:rPr>
              <a:t>需要读取的数据</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已被覆盖，</a:t>
            </a:r>
            <a:r>
              <a:rPr lang="en-US" altLang="zh-CN" sz="1200" kern="1200" dirty="0" smtClean="0">
                <a:solidFill>
                  <a:schemeClr val="tx1"/>
                </a:solidFill>
                <a:effectLst/>
                <a:latin typeface="+mn-lt"/>
                <a:ea typeface="+mn-ea"/>
                <a:cs typeface="+mn-cs"/>
              </a:rPr>
              <a:t>read</a:t>
            </a:r>
            <a:r>
              <a:rPr lang="zh-CN" altLang="zh-CN" sz="1200" kern="1200" dirty="0" smtClean="0">
                <a:solidFill>
                  <a:schemeClr val="tx1"/>
                </a:solidFill>
                <a:effectLst/>
                <a:latin typeface="+mn-lt"/>
                <a:ea typeface="+mn-ea"/>
                <a:cs typeface="+mn-cs"/>
              </a:rPr>
              <a:t>操作拒绝，</a:t>
            </a:r>
            <a:r>
              <a:rPr lang="en-US" altLang="zh-CN" sz="1200" kern="1200" dirty="0" smtClean="0">
                <a:solidFill>
                  <a:schemeClr val="tx1"/>
                </a:solidFill>
                <a:effectLst/>
                <a:latin typeface="+mn-lt"/>
                <a:ea typeface="+mn-ea"/>
                <a:cs typeface="+mn-cs"/>
              </a:rPr>
              <a:t>T2</a:t>
            </a:r>
            <a:r>
              <a:rPr lang="zh-CN" altLang="zh-CN" sz="1200" kern="1200" dirty="0" smtClean="0">
                <a:solidFill>
                  <a:schemeClr val="tx1"/>
                </a:solidFill>
                <a:effectLst/>
                <a:latin typeface="+mn-lt"/>
                <a:ea typeface="+mn-ea"/>
                <a:cs typeface="+mn-cs"/>
              </a:rPr>
              <a:t>回滚</a:t>
            </a:r>
          </a:p>
          <a:p>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TS(T2)&gt;=W-TS(B)</a:t>
            </a:r>
            <a:r>
              <a:rPr lang="zh-CN" altLang="zh-CN" sz="1200" kern="1200" dirty="0" smtClean="0">
                <a:solidFill>
                  <a:schemeClr val="tx1"/>
                </a:solidFill>
                <a:effectLst/>
                <a:latin typeface="+mn-lt"/>
                <a:ea typeface="+mn-ea"/>
                <a:cs typeface="+mn-cs"/>
              </a:rPr>
              <a:t>，则执行</a:t>
            </a:r>
            <a:r>
              <a:rPr lang="en-US" altLang="zh-CN" sz="1200" kern="1200" dirty="0" smtClean="0">
                <a:solidFill>
                  <a:schemeClr val="tx1"/>
                </a:solidFill>
                <a:effectLst/>
                <a:latin typeface="+mn-lt"/>
                <a:ea typeface="+mn-ea"/>
                <a:cs typeface="+mn-cs"/>
              </a:rPr>
              <a:t>read</a:t>
            </a:r>
            <a:r>
              <a:rPr lang="zh-CN" altLang="zh-CN" sz="1200" kern="1200" dirty="0" smtClean="0">
                <a:solidFill>
                  <a:schemeClr val="tx1"/>
                </a:solidFill>
                <a:effectLst/>
                <a:latin typeface="+mn-lt"/>
                <a:ea typeface="+mn-ea"/>
                <a:cs typeface="+mn-cs"/>
              </a:rPr>
              <a:t>操作。</a:t>
            </a:r>
          </a:p>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10</a:t>
            </a:fld>
            <a:endParaRPr lang="zh-CN" altLang="en-US"/>
          </a:p>
        </p:txBody>
      </p:sp>
    </p:spTree>
    <p:extLst>
      <p:ext uri="{BB962C8B-B14F-4D97-AF65-F5344CB8AC3E}">
        <p14:creationId xmlns:p14="http://schemas.microsoft.com/office/powerpoint/2010/main" val="4020604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11</a:t>
            </a:fld>
            <a:endParaRPr lang="zh-CN" altLang="en-US"/>
          </a:p>
        </p:txBody>
      </p:sp>
    </p:spTree>
    <p:extLst>
      <p:ext uri="{BB962C8B-B14F-4D97-AF65-F5344CB8AC3E}">
        <p14:creationId xmlns:p14="http://schemas.microsoft.com/office/powerpoint/2010/main" val="4020604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2A80DA-2C88-480B-A683-D200A0428AC4}" type="slidenum">
              <a:rPr lang="zh-CN" altLang="en-US" smtClean="0"/>
              <a:t>12</a:t>
            </a:fld>
            <a:endParaRPr lang="zh-CN" altLang="en-US"/>
          </a:p>
        </p:txBody>
      </p:sp>
    </p:spTree>
    <p:extLst>
      <p:ext uri="{BB962C8B-B14F-4D97-AF65-F5344CB8AC3E}">
        <p14:creationId xmlns:p14="http://schemas.microsoft.com/office/powerpoint/2010/main" val="259274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73"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74"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76"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77"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78"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79"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81"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82"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83" name="图片 82"/>
          <p:cNvPicPr/>
          <p:nvPr/>
        </p:nvPicPr>
        <p:blipFill>
          <a:blip r:embed="rId2" cstate="print"/>
          <a:stretch>
            <a:fillRect/>
          </a:stretch>
        </p:blipFill>
        <p:spPr>
          <a:xfrm>
            <a:off x="5492520" y="3681360"/>
            <a:ext cx="2377440" cy="1896840"/>
          </a:xfrm>
          <a:prstGeom prst="rect">
            <a:avLst/>
          </a:prstGeom>
          <a:ln>
            <a:noFill/>
          </a:ln>
        </p:spPr>
      </p:pic>
      <p:pic>
        <p:nvPicPr>
          <p:cNvPr id="84" name="图片 83"/>
          <p:cNvPicPr/>
          <p:nvPr/>
        </p:nvPicPr>
        <p:blipFill>
          <a:blip r:embed="rId2" cstate="print"/>
          <a:stretch>
            <a:fillRect/>
          </a:stretch>
        </p:blipFill>
        <p:spPr>
          <a:xfrm>
            <a:off x="1276200" y="3681360"/>
            <a:ext cx="2377440" cy="1896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5FDF090-F40B-487C-B456-375BEE1394B6}" type="datetimeFigureOut">
              <a:rPr lang="zh-CN" altLang="en-US" smtClean="0"/>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15D2FF-EFFC-4BA1-8AD7-4C581D196E61}" type="slidenum">
              <a:rPr lang="zh-CN" altLang="en-US" smtClean="0"/>
              <a:t>‹#›</a:t>
            </a:fld>
            <a:endParaRPr lang="zh-CN" altLang="en-US"/>
          </a:p>
        </p:txBody>
      </p:sp>
    </p:spTree>
    <p:extLst>
      <p:ext uri="{BB962C8B-B14F-4D97-AF65-F5344CB8AC3E}">
        <p14:creationId xmlns:p14="http://schemas.microsoft.com/office/powerpoint/2010/main" val="374112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52"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54"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56"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7"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85800" y="2130480"/>
            <a:ext cx="7772040" cy="3451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61"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2"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63"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65"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66"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7"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2040" cy="146988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70"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71"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Line 1"/>
          <p:cNvSpPr/>
          <p:nvPr/>
        </p:nvSpPr>
        <p:spPr>
          <a:xfrm>
            <a:off x="0" y="714240"/>
            <a:ext cx="9144000" cy="0"/>
          </a:xfrm>
          <a:prstGeom prst="line">
            <a:avLst/>
          </a:prstGeom>
          <a:ln w="9360">
            <a:solidFill>
              <a:srgbClr val="C00000"/>
            </a:solidFill>
            <a:round/>
          </a:ln>
        </p:spPr>
      </p:sp>
      <p:pic>
        <p:nvPicPr>
          <p:cNvPr id="45" name="图片 8"/>
          <p:cNvPicPr/>
          <p:nvPr/>
        </p:nvPicPr>
        <p:blipFill>
          <a:blip r:embed="rId15" cstate="print"/>
          <a:stretch>
            <a:fillRect/>
          </a:stretch>
        </p:blipFill>
        <p:spPr>
          <a:xfrm>
            <a:off x="6743880" y="188640"/>
            <a:ext cx="2399760" cy="381960"/>
          </a:xfrm>
          <a:prstGeom prst="rect">
            <a:avLst/>
          </a:prstGeom>
          <a:ln>
            <a:noFill/>
          </a:ln>
        </p:spPr>
      </p:pic>
      <p:sp>
        <p:nvSpPr>
          <p:cNvPr id="46" name="PlaceHolder 2"/>
          <p:cNvSpPr>
            <a:spLocks noGrp="1"/>
          </p:cNvSpPr>
          <p:nvPr>
            <p:ph type="title"/>
          </p:nvPr>
        </p:nvSpPr>
        <p:spPr>
          <a:xfrm>
            <a:off x="457200" y="214200"/>
            <a:ext cx="6114600" cy="356760"/>
          </a:xfrm>
          <a:prstGeom prst="rect">
            <a:avLst/>
          </a:prstGeom>
        </p:spPr>
        <p:txBody>
          <a:bodyPr anchor="ctr"/>
          <a:lstStyle/>
          <a:p>
            <a:pPr>
              <a:lnSpc>
                <a:spcPct val="100000"/>
              </a:lnSpc>
            </a:pPr>
            <a:r>
              <a:rPr lang="zh-CN" sz="2000">
                <a:solidFill>
                  <a:srgbClr val="000000"/>
                </a:solidFill>
                <a:latin typeface="微软雅黑"/>
                <a:ea typeface="微软雅黑"/>
              </a:rPr>
              <a:t>Click to edit the title text format单击此处编辑母版标题样式</a:t>
            </a:r>
            <a:endParaRPr/>
          </a:p>
        </p:txBody>
      </p:sp>
      <p:sp>
        <p:nvSpPr>
          <p:cNvPr id="47" name="PlaceHolder 3"/>
          <p:cNvSpPr>
            <a:spLocks noGrp="1"/>
          </p:cNvSpPr>
          <p:nvPr>
            <p:ph type="body"/>
          </p:nvPr>
        </p:nvSpPr>
        <p:spPr>
          <a:xfrm>
            <a:off x="457200" y="1600200"/>
            <a:ext cx="8229240" cy="4525560"/>
          </a:xfrm>
          <a:prstGeom prst="rect">
            <a:avLst/>
          </a:prstGeom>
        </p:spPr>
        <p:txBody>
          <a:bodyPr/>
          <a:lstStyle/>
          <a:p>
            <a:pPr>
              <a:buSzPct val="25000"/>
              <a:buFont typeface="StarSymbol"/>
              <a:buChar char=""/>
            </a:pPr>
            <a:r>
              <a:rPr lang="zh-CN" sz="3200">
                <a:solidFill>
                  <a:srgbClr val="000000"/>
                </a:solidFill>
                <a:latin typeface="Calibri"/>
              </a:rPr>
              <a:t>Click to edit the outline text format</a:t>
            </a:r>
            <a:endParaRPr/>
          </a:p>
          <a:p>
            <a:pPr lvl="1">
              <a:buSzPct val="25000"/>
              <a:buFont typeface="StarSymbol"/>
              <a:buChar char=""/>
            </a:pPr>
            <a:r>
              <a:rPr lang="zh-CN" sz="3200">
                <a:solidFill>
                  <a:srgbClr val="000000"/>
                </a:solidFill>
                <a:latin typeface="Calibri"/>
              </a:rPr>
              <a:t>Second Outline Level</a:t>
            </a:r>
            <a:endParaRPr/>
          </a:p>
          <a:p>
            <a:pPr lvl="2">
              <a:buSzPct val="25000"/>
              <a:buFont typeface="StarSymbol"/>
              <a:buChar char=""/>
            </a:pPr>
            <a:r>
              <a:rPr lang="zh-CN" sz="3200">
                <a:solidFill>
                  <a:srgbClr val="000000"/>
                </a:solidFill>
                <a:latin typeface="Calibri"/>
              </a:rPr>
              <a:t>Third Outline Level</a:t>
            </a:r>
            <a:endParaRPr/>
          </a:p>
          <a:p>
            <a:pPr lvl="3">
              <a:buSzPct val="25000"/>
              <a:buFont typeface="StarSymbol"/>
              <a:buChar char=""/>
            </a:pPr>
            <a:r>
              <a:rPr lang="zh-CN" sz="3200">
                <a:solidFill>
                  <a:srgbClr val="000000"/>
                </a:solidFill>
                <a:latin typeface="Calibri"/>
              </a:rPr>
              <a:t>Fourth Outline Level</a:t>
            </a:r>
            <a:endParaRPr/>
          </a:p>
          <a:p>
            <a:pPr lvl="4">
              <a:buSzPct val="25000"/>
              <a:buFont typeface="StarSymbol"/>
              <a:buChar char=""/>
            </a:pPr>
            <a:r>
              <a:rPr lang="zh-CN" sz="3200">
                <a:solidFill>
                  <a:srgbClr val="000000"/>
                </a:solidFill>
                <a:latin typeface="Calibri"/>
              </a:rPr>
              <a:t>Fifth Outline Level</a:t>
            </a:r>
            <a:endParaRPr/>
          </a:p>
          <a:p>
            <a:pPr lvl="5">
              <a:buSzPct val="25000"/>
              <a:buFont typeface="StarSymbol"/>
              <a:buChar char=""/>
            </a:pPr>
            <a:r>
              <a:rPr lang="zh-CN" sz="3200">
                <a:solidFill>
                  <a:srgbClr val="000000"/>
                </a:solidFill>
                <a:latin typeface="Calibri"/>
              </a:rPr>
              <a:t>Sixth Outline Level</a:t>
            </a:r>
            <a:endParaRPr/>
          </a:p>
          <a:p>
            <a:pPr>
              <a:lnSpc>
                <a:spcPct val="100000"/>
              </a:lnSpc>
              <a:buFont typeface="Arial"/>
              <a:buChar char="•"/>
            </a:pPr>
            <a:r>
              <a:rPr lang="zh-CN" sz="3200">
                <a:solidFill>
                  <a:srgbClr val="000000"/>
                </a:solidFill>
                <a:latin typeface="Calibri"/>
              </a:rPr>
              <a:t>Seventh Outline Level单击此处编辑母版文本样式</a:t>
            </a:r>
            <a:endParaRPr/>
          </a:p>
          <a:p>
            <a:pPr lvl="1">
              <a:lnSpc>
                <a:spcPct val="100000"/>
              </a:lnSpc>
              <a:buFont typeface="Arial"/>
              <a:buChar char="–"/>
            </a:pPr>
            <a:r>
              <a:rPr lang="zh-CN" sz="2800">
                <a:solidFill>
                  <a:srgbClr val="000000"/>
                </a:solidFill>
                <a:latin typeface="Calibri"/>
              </a:rPr>
              <a:t>第二级</a:t>
            </a:r>
            <a:endParaRPr/>
          </a:p>
          <a:p>
            <a:pPr lvl="2">
              <a:lnSpc>
                <a:spcPct val="100000"/>
              </a:lnSpc>
              <a:buFont typeface="Arial"/>
              <a:buChar char="•"/>
            </a:pPr>
            <a:r>
              <a:rPr lang="zh-CN" sz="2400">
                <a:solidFill>
                  <a:srgbClr val="000000"/>
                </a:solidFill>
                <a:latin typeface="Calibri"/>
              </a:rPr>
              <a:t>第三级</a:t>
            </a:r>
            <a:endParaRPr/>
          </a:p>
          <a:p>
            <a:pPr lvl="3">
              <a:lnSpc>
                <a:spcPct val="100000"/>
              </a:lnSpc>
              <a:buFont typeface="Arial"/>
              <a:buChar char="–"/>
            </a:pPr>
            <a:r>
              <a:rPr lang="zh-CN" sz="2000">
                <a:solidFill>
                  <a:srgbClr val="000000"/>
                </a:solidFill>
                <a:latin typeface="Calibri"/>
              </a:rPr>
              <a:t>第四级</a:t>
            </a:r>
            <a:endParaRPr/>
          </a:p>
          <a:p>
            <a:pPr lvl="4">
              <a:lnSpc>
                <a:spcPct val="100000"/>
              </a:lnSpc>
              <a:buFont typeface="Arial"/>
              <a:buChar char="»"/>
            </a:pPr>
            <a:r>
              <a:rPr lang="zh-CN" sz="2000">
                <a:solidFill>
                  <a:srgbClr val="000000"/>
                </a:solidFill>
                <a:latin typeface="Calibri"/>
              </a:rPr>
              <a:t>第五级</a:t>
            </a:r>
            <a:endParaRPr/>
          </a:p>
        </p:txBody>
      </p:sp>
      <p:sp>
        <p:nvSpPr>
          <p:cNvPr id="48" name="PlaceHolder 4"/>
          <p:cNvSpPr>
            <a:spLocks noGrp="1"/>
          </p:cNvSpPr>
          <p:nvPr>
            <p:ph type="dt"/>
          </p:nvPr>
        </p:nvSpPr>
        <p:spPr>
          <a:xfrm>
            <a:off x="457200" y="6356520"/>
            <a:ext cx="2133360" cy="364680"/>
          </a:xfrm>
          <a:prstGeom prst="rect">
            <a:avLst/>
          </a:prstGeom>
        </p:spPr>
        <p:txBody>
          <a:bodyPr anchor="ctr"/>
          <a:lstStyle/>
          <a:p>
            <a:endParaRPr/>
          </a:p>
        </p:txBody>
      </p:sp>
      <p:sp>
        <p:nvSpPr>
          <p:cNvPr id="49" name="PlaceHolder 5"/>
          <p:cNvSpPr>
            <a:spLocks noGrp="1"/>
          </p:cNvSpPr>
          <p:nvPr>
            <p:ph type="ftr"/>
          </p:nvPr>
        </p:nvSpPr>
        <p:spPr>
          <a:xfrm>
            <a:off x="3124080" y="6356520"/>
            <a:ext cx="2895120" cy="364680"/>
          </a:xfrm>
          <a:prstGeom prst="rect">
            <a:avLst/>
          </a:prstGeom>
        </p:spPr>
        <p:txBody>
          <a:bodyPr anchor="ctr"/>
          <a:lstStyle/>
          <a:p>
            <a:endParaRPr/>
          </a:p>
        </p:txBody>
      </p:sp>
      <p:sp>
        <p:nvSpPr>
          <p:cNvPr id="50" name="PlaceHolder 6"/>
          <p:cNvSpPr>
            <a:spLocks noGrp="1"/>
          </p:cNvSpPr>
          <p:nvPr>
            <p:ph type="sldNum"/>
          </p:nvPr>
        </p:nvSpPr>
        <p:spPr>
          <a:xfrm>
            <a:off x="7010280" y="6492960"/>
            <a:ext cx="2133360" cy="364680"/>
          </a:xfrm>
          <a:prstGeom prst="rect">
            <a:avLst/>
          </a:prstGeom>
        </p:spPr>
        <p:txBody>
          <a:bodyPr anchor="ctr"/>
          <a:lstStyle/>
          <a:p>
            <a:pPr>
              <a:lnSpc>
                <a:spcPct val="100000"/>
              </a:lnSpc>
            </a:pPr>
            <a:fld id="{FB9F22DF-D386-4B5D-AF93-2C08B17DBE9C}" type="slidenum">
              <a:rPr lang="en-US" sz="1200" b="1">
                <a:solidFill>
                  <a:srgbClr val="FFFFFF"/>
                </a:solidFill>
                <a:latin typeface="Calibri"/>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emf"/><Relationship Id="rId5" Type="http://schemas.openxmlformats.org/officeDocument/2006/relationships/oleObject" Target="../embeddings/oleObject1.bin"/><Relationship Id="rId4" Type="http://schemas.openxmlformats.org/officeDocument/2006/relationships/image" Target="../media/image3.jpg"/></Relationships>
</file>

<file path=ppt/slides/_rels/slide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842962"/>
            <a:ext cx="3456384" cy="1577925"/>
          </a:xfrm>
          <a:prstGeom prst="rect">
            <a:avLst/>
          </a:prstGeom>
        </p:spPr>
      </p:pic>
      <p:sp>
        <p:nvSpPr>
          <p:cNvPr id="3" name="矩形 2"/>
          <p:cNvSpPr/>
          <p:nvPr/>
        </p:nvSpPr>
        <p:spPr>
          <a:xfrm>
            <a:off x="5716" y="2783429"/>
            <a:ext cx="9144000" cy="31683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dirty="0">
                <a:latin typeface="华文行楷" pitchFamily="2" charset="-122"/>
                <a:ea typeface="华文行楷" pitchFamily="2" charset="-122"/>
              </a:rPr>
              <a:t>海量</a:t>
            </a:r>
            <a:r>
              <a:rPr lang="zh-CN" altLang="en-US" sz="5400" dirty="0" smtClean="0">
                <a:latin typeface="华文行楷" pitchFamily="2" charset="-122"/>
                <a:ea typeface="华文行楷" pitchFamily="2" charset="-122"/>
              </a:rPr>
              <a:t>存储与分布式（上）</a:t>
            </a:r>
            <a:endParaRPr lang="en-US" altLang="zh-CN" sz="5400" dirty="0" smtClean="0">
              <a:latin typeface="华文行楷" pitchFamily="2" charset="-122"/>
              <a:ea typeface="华文行楷" pitchFamily="2" charset="-122"/>
            </a:endParaRPr>
          </a:p>
          <a:p>
            <a:pPr algn="ctr"/>
            <a:endParaRPr lang="en-US" altLang="zh-CN" sz="5400" dirty="0">
              <a:latin typeface="华文行楷" pitchFamily="2" charset="-122"/>
              <a:ea typeface="华文行楷" pitchFamily="2" charset="-122"/>
            </a:endParaRPr>
          </a:p>
        </p:txBody>
      </p:sp>
      <p:sp>
        <p:nvSpPr>
          <p:cNvPr id="5" name="矩形 4"/>
          <p:cNvSpPr/>
          <p:nvPr/>
        </p:nvSpPr>
        <p:spPr>
          <a:xfrm>
            <a:off x="2320263" y="1340768"/>
            <a:ext cx="4794903" cy="1015663"/>
          </a:xfrm>
          <a:prstGeom prst="rect">
            <a:avLst/>
          </a:prstGeom>
        </p:spPr>
        <p:txBody>
          <a:bodyPr wrap="none">
            <a:spAutoFit/>
          </a:bodyPr>
          <a:lstStyle/>
          <a:p>
            <a:pPr algn="ctr"/>
            <a:r>
              <a:rPr lang="en-US" altLang="zh-CN" sz="6000" b="1" dirty="0" smtClean="0">
                <a:solidFill>
                  <a:srgbClr val="C00000"/>
                </a:solidFill>
                <a:latin typeface="华文行楷" pitchFamily="2" charset="-122"/>
                <a:ea typeface="华文行楷" pitchFamily="2" charset="-122"/>
              </a:rPr>
              <a:t>    JD.com  </a:t>
            </a:r>
            <a:r>
              <a:rPr lang="zh-CN" altLang="en-US" sz="6000" b="1" dirty="0" smtClean="0">
                <a:solidFill>
                  <a:srgbClr val="C00000"/>
                </a:solidFill>
                <a:latin typeface="华文行楷" pitchFamily="2" charset="-122"/>
                <a:ea typeface="华文行楷" pitchFamily="2" charset="-122"/>
              </a:rPr>
              <a:t>京东</a:t>
            </a:r>
            <a:endParaRPr lang="zh-CN" altLang="en-US" sz="6000" b="1" dirty="0">
              <a:solidFill>
                <a:srgbClr val="C00000"/>
              </a:solidFill>
              <a:latin typeface="华文行楷" pitchFamily="2" charset="-122"/>
              <a:ea typeface="华文行楷" pitchFamily="2" charset="-122"/>
            </a:endParaRPr>
          </a:p>
        </p:txBody>
      </p:sp>
      <p:sp>
        <p:nvSpPr>
          <p:cNvPr id="7" name="矩形 6"/>
          <p:cNvSpPr/>
          <p:nvPr/>
        </p:nvSpPr>
        <p:spPr>
          <a:xfrm>
            <a:off x="7423955" y="6237312"/>
            <a:ext cx="1409829" cy="461665"/>
          </a:xfrm>
          <a:prstGeom prst="rect">
            <a:avLst/>
          </a:prstGeom>
        </p:spPr>
        <p:txBody>
          <a:bodyPr wrap="square">
            <a:spAutoFit/>
          </a:bodyPr>
          <a:lstStyle/>
          <a:p>
            <a:pPr algn="ctr"/>
            <a:r>
              <a:rPr lang="en-US" altLang="zh-CN" sz="2400" b="1" dirty="0" smtClean="0">
                <a:solidFill>
                  <a:srgbClr val="C00000"/>
                </a:solidFill>
                <a:latin typeface="华文行楷" pitchFamily="2" charset="-122"/>
                <a:ea typeface="华文行楷" pitchFamily="2" charset="-122"/>
              </a:rPr>
              <a:t>2016.1</a:t>
            </a:r>
            <a:endParaRPr lang="zh-CN" altLang="en-US" sz="2400" b="1" dirty="0">
              <a:solidFill>
                <a:srgbClr val="C00000"/>
              </a:solidFill>
              <a:latin typeface="华文行楷" pitchFamily="2" charset="-122"/>
              <a:ea typeface="华文行楷" pitchFamily="2" charset="-122"/>
            </a:endParaRPr>
          </a:p>
        </p:txBody>
      </p:sp>
      <p:sp>
        <p:nvSpPr>
          <p:cNvPr id="10" name="矩形 9"/>
          <p:cNvSpPr/>
          <p:nvPr/>
        </p:nvSpPr>
        <p:spPr>
          <a:xfrm>
            <a:off x="7419026" y="5373216"/>
            <a:ext cx="1409829" cy="400110"/>
          </a:xfrm>
          <a:prstGeom prst="rect">
            <a:avLst/>
          </a:prstGeom>
        </p:spPr>
        <p:txBody>
          <a:bodyPr wrap="square">
            <a:spAutoFit/>
          </a:bodyPr>
          <a:lstStyle/>
          <a:p>
            <a:pPr algn="ctr"/>
            <a:r>
              <a:rPr lang="zh-CN" altLang="en-US" sz="2000" b="1" dirty="0">
                <a:solidFill>
                  <a:schemeClr val="bg1"/>
                </a:solidFill>
                <a:latin typeface="华文行楷" pitchFamily="2" charset="-122"/>
                <a:ea typeface="华文行楷" pitchFamily="2" charset="-122"/>
              </a:rPr>
              <a:t>陈龙</a:t>
            </a:r>
          </a:p>
        </p:txBody>
      </p:sp>
      <p:sp>
        <p:nvSpPr>
          <p:cNvPr id="11" name="圆角矩形 10"/>
          <p:cNvSpPr/>
          <p:nvPr/>
        </p:nvSpPr>
        <p:spPr>
          <a:xfrm>
            <a:off x="6696226" y="116632"/>
            <a:ext cx="2304256" cy="43204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数据库基础</a:t>
            </a:r>
          </a:p>
        </p:txBody>
      </p:sp>
      <p:sp>
        <p:nvSpPr>
          <p:cNvPr id="7" name="矩形 6"/>
          <p:cNvSpPr/>
          <p:nvPr/>
        </p:nvSpPr>
        <p:spPr>
          <a:xfrm>
            <a:off x="1844405" y="1412776"/>
            <a:ext cx="2646879" cy="461665"/>
          </a:xfrm>
          <a:prstGeom prst="rect">
            <a:avLst/>
          </a:prstGeom>
        </p:spPr>
        <p:txBody>
          <a:bodyPr wrap="none">
            <a:spAutoFit/>
          </a:bodyPr>
          <a:lstStyle/>
          <a:p>
            <a:pPr algn="ctr"/>
            <a:r>
              <a:rPr lang="zh-CN" altLang="en-US" sz="2400" b="1" dirty="0" smtClean="0">
                <a:solidFill>
                  <a:schemeClr val="bg1"/>
                </a:solidFill>
                <a:latin typeface="华文行楷" pitchFamily="2" charset="-122"/>
                <a:ea typeface="华文行楷" pitchFamily="2" charset="-122"/>
              </a:rPr>
              <a:t>数据库加锁方式？</a:t>
            </a:r>
            <a:endParaRPr lang="zh-CN" altLang="zh-CN" sz="2400" b="1" dirty="0">
              <a:solidFill>
                <a:schemeClr val="bg1"/>
              </a:solidFill>
              <a:latin typeface="华文行楷" pitchFamily="2" charset="-122"/>
              <a:ea typeface="华文行楷" pitchFamily="2" charset="-122"/>
            </a:endParaRPr>
          </a:p>
        </p:txBody>
      </p:sp>
      <p:sp>
        <p:nvSpPr>
          <p:cNvPr id="8" name="矩形 7"/>
          <p:cNvSpPr/>
          <p:nvPr/>
        </p:nvSpPr>
        <p:spPr>
          <a:xfrm>
            <a:off x="395536" y="1152912"/>
            <a:ext cx="8208911" cy="5632311"/>
          </a:xfrm>
          <a:prstGeom prst="rect">
            <a:avLst/>
          </a:prstGeom>
        </p:spPr>
        <p:txBody>
          <a:bodyPr wrap="square">
            <a:spAutoFit/>
          </a:bodyPr>
          <a:lstStyle/>
          <a:p>
            <a:r>
              <a:rPr lang="en-US" altLang="zh-CN" sz="2400" dirty="0" smtClean="0"/>
              <a:t>    </a:t>
            </a:r>
            <a:r>
              <a:rPr lang="zh-CN" altLang="zh-CN" sz="2400" dirty="0" smtClean="0"/>
              <a:t>两阶段锁</a:t>
            </a:r>
            <a:r>
              <a:rPr lang="zh-CN" altLang="zh-CN" sz="2400" dirty="0"/>
              <a:t>：加锁阶段与解锁阶段，在加锁阶段，对读操作加共享锁，在进行写操作之前申请获取排他锁，加锁不成功事物进行等待，直到加锁成功。加锁阶段不能进行解锁，事务释放第一个锁后，事务进入解锁阶段，在该阶段只能进行解锁不能加锁。容易出现死锁，加锁阶段多次申请同一个锁。</a:t>
            </a:r>
          </a:p>
          <a:p>
            <a:endParaRPr lang="en-US" altLang="zh-CN" sz="2400" dirty="0" smtClean="0">
              <a:latin typeface="宋体" pitchFamily="2" charset="-122"/>
              <a:ea typeface="宋体" pitchFamily="2" charset="-122"/>
            </a:endParaRPr>
          </a:p>
          <a:p>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a:t>
            </a:r>
            <a:r>
              <a:rPr lang="zh-CN" altLang="en-US" sz="2400" dirty="0" smtClean="0">
                <a:latin typeface="宋体" pitchFamily="2" charset="-122"/>
                <a:ea typeface="宋体" pitchFamily="2" charset="-122"/>
              </a:rPr>
              <a:t>树形协议：</a:t>
            </a:r>
            <a:r>
              <a:rPr lang="zh-CN" altLang="zh-CN" sz="2400" dirty="0"/>
              <a:t>数据集合</a:t>
            </a:r>
            <a:r>
              <a:rPr lang="en-US" altLang="zh-CN" sz="2400" dirty="0"/>
              <a:t>T{t1,t2,t3…..</a:t>
            </a:r>
            <a:r>
              <a:rPr lang="en-US" altLang="zh-CN" sz="2400" dirty="0" err="1"/>
              <a:t>tn</a:t>
            </a:r>
            <a:r>
              <a:rPr lang="en-US" altLang="zh-CN" sz="2400" dirty="0"/>
              <a:t>}</a:t>
            </a:r>
            <a:r>
              <a:rPr lang="zh-CN" altLang="zh-CN" sz="2400" dirty="0"/>
              <a:t>满足一个偏序关系，访问数据按照偏序关系先后进行</a:t>
            </a:r>
            <a:r>
              <a:rPr lang="en-US" altLang="zh-CN" sz="2400" dirty="0"/>
              <a:t>,</a:t>
            </a:r>
            <a:r>
              <a:rPr lang="zh-CN" altLang="zh-CN" sz="2400" dirty="0"/>
              <a:t>如</a:t>
            </a:r>
            <a:r>
              <a:rPr lang="en-US" altLang="zh-CN" sz="2400" dirty="0"/>
              <a:t>t1</a:t>
            </a:r>
            <a:r>
              <a:rPr lang="en-US" altLang="zh-CN" sz="2400" dirty="0">
                <a:sym typeface="Wingdings"/>
              </a:rPr>
              <a:t></a:t>
            </a:r>
            <a:r>
              <a:rPr lang="en-US" altLang="zh-CN" sz="2400" dirty="0"/>
              <a:t>t2</a:t>
            </a:r>
            <a:r>
              <a:rPr lang="zh-CN" altLang="zh-CN" sz="2400" dirty="0"/>
              <a:t>，要访问</a:t>
            </a:r>
            <a:r>
              <a:rPr lang="en-US" altLang="zh-CN" sz="2400" dirty="0"/>
              <a:t>t2</a:t>
            </a:r>
            <a:r>
              <a:rPr lang="zh-CN" altLang="zh-CN" sz="2400" dirty="0"/>
              <a:t>得先访问</a:t>
            </a:r>
            <a:r>
              <a:rPr lang="en-US" altLang="zh-CN" sz="2400" dirty="0"/>
              <a:t>t1</a:t>
            </a:r>
            <a:r>
              <a:rPr lang="zh-CN" altLang="zh-CN" sz="2400" dirty="0"/>
              <a:t>。可以对任何数据项进行加锁，加锁顺序</a:t>
            </a:r>
            <a:r>
              <a:rPr lang="zh-CN" altLang="zh-CN" sz="2400" dirty="0" smtClean="0"/>
              <a:t>进行</a:t>
            </a:r>
            <a:r>
              <a:rPr lang="zh-CN" altLang="en-US" sz="2400" dirty="0" smtClean="0"/>
              <a:t>，</a:t>
            </a:r>
            <a:r>
              <a:rPr lang="zh-CN" altLang="zh-CN" sz="2400" dirty="0" smtClean="0"/>
              <a:t>解锁</a:t>
            </a:r>
            <a:r>
              <a:rPr lang="zh-CN" altLang="zh-CN" sz="2400" dirty="0"/>
              <a:t>倒序进行。</a:t>
            </a:r>
          </a:p>
          <a:p>
            <a:endParaRPr lang="en-US" altLang="zh-CN" sz="2400" dirty="0" smtClean="0"/>
          </a:p>
          <a:p>
            <a:r>
              <a:rPr lang="en-US" altLang="zh-CN" sz="2400" dirty="0" smtClean="0"/>
              <a:t>   </a:t>
            </a:r>
            <a:r>
              <a:rPr lang="zh-CN" altLang="zh-CN" sz="2400" dirty="0" smtClean="0"/>
              <a:t>时间</a:t>
            </a:r>
            <a:r>
              <a:rPr lang="zh-CN" altLang="zh-CN" sz="2400" dirty="0"/>
              <a:t>戳排序协议：每个事务都有一个唯一的时间戳，时间戳有大小，以此来保证事务可串行化。对于每个数据项</a:t>
            </a:r>
            <a:r>
              <a:rPr lang="en-US" altLang="zh-CN" sz="2400" dirty="0"/>
              <a:t>A</a:t>
            </a:r>
            <a:r>
              <a:rPr lang="zh-CN" altLang="zh-CN" sz="2400" dirty="0"/>
              <a:t>，有两个时间戳与之绑定，一个是</a:t>
            </a:r>
            <a:r>
              <a:rPr lang="en-US" altLang="zh-CN" sz="2400" dirty="0"/>
              <a:t>W-TS(A)</a:t>
            </a:r>
            <a:r>
              <a:rPr lang="zh-CN" altLang="zh-CN" sz="2400" dirty="0"/>
              <a:t>最近写事务时间戳</a:t>
            </a:r>
            <a:r>
              <a:rPr lang="en-US" altLang="zh-CN" sz="2400" dirty="0"/>
              <a:t>,</a:t>
            </a:r>
            <a:r>
              <a:rPr lang="zh-CN" altLang="zh-CN" sz="2400" dirty="0"/>
              <a:t>一个是</a:t>
            </a:r>
            <a:r>
              <a:rPr lang="en-US" altLang="zh-CN" sz="2400" dirty="0"/>
              <a:t>R-TS(A)</a:t>
            </a:r>
            <a:r>
              <a:rPr lang="zh-CN" altLang="zh-CN" sz="2400" dirty="0"/>
              <a:t>最近读时间戳</a:t>
            </a:r>
            <a:endParaRPr lang="en-US" altLang="zh-CN" sz="2400" dirty="0" smtClean="0">
              <a:latin typeface="宋体" pitchFamily="2" charset="-122"/>
              <a:ea typeface="宋体" pitchFamily="2" charset="-122"/>
            </a:endParaRPr>
          </a:p>
        </p:txBody>
      </p:sp>
    </p:spTree>
    <p:extLst>
      <p:ext uri="{BB962C8B-B14F-4D97-AF65-F5344CB8AC3E}">
        <p14:creationId xmlns:p14="http://schemas.microsoft.com/office/powerpoint/2010/main" val="260225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数据库基础</a:t>
            </a:r>
          </a:p>
        </p:txBody>
      </p:sp>
      <p:sp>
        <p:nvSpPr>
          <p:cNvPr id="6" name="爆炸形 1 5"/>
          <p:cNvSpPr/>
          <p:nvPr/>
        </p:nvSpPr>
        <p:spPr>
          <a:xfrm>
            <a:off x="504652" y="620687"/>
            <a:ext cx="3888432" cy="1253753"/>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MVCC</a:t>
            </a:r>
            <a:endParaRPr lang="zh-CN" altLang="en-US" dirty="0"/>
          </a:p>
        </p:txBody>
      </p:sp>
      <p:sp>
        <p:nvSpPr>
          <p:cNvPr id="8" name="矩形 7"/>
          <p:cNvSpPr/>
          <p:nvPr/>
        </p:nvSpPr>
        <p:spPr>
          <a:xfrm>
            <a:off x="251520" y="1874440"/>
            <a:ext cx="8640959" cy="3046988"/>
          </a:xfrm>
          <a:prstGeom prst="rect">
            <a:avLst/>
          </a:prstGeom>
        </p:spPr>
        <p:txBody>
          <a:bodyPr wrap="square">
            <a:spAutoFit/>
          </a:bodyPr>
          <a:lstStyle/>
          <a:p>
            <a:r>
              <a:rPr lang="en-US" altLang="zh-CN" sz="2400" dirty="0" smtClean="0"/>
              <a:t>    MVCC</a:t>
            </a:r>
            <a:r>
              <a:rPr lang="en-US" altLang="zh-CN" sz="2400" dirty="0"/>
              <a:t> (</a:t>
            </a:r>
            <a:r>
              <a:rPr lang="en-US" altLang="zh-CN" sz="2400" dirty="0" err="1"/>
              <a:t>Multiversion</a:t>
            </a:r>
            <a:r>
              <a:rPr lang="en-US" altLang="zh-CN" sz="2400" dirty="0"/>
              <a:t> Concurrency Control),</a:t>
            </a:r>
            <a:r>
              <a:rPr lang="zh-CN" altLang="en-US" sz="2400" dirty="0"/>
              <a:t>即多版本并发控制技术</a:t>
            </a:r>
            <a:r>
              <a:rPr lang="en-US" altLang="zh-CN" sz="2400" dirty="0"/>
              <a:t>,</a:t>
            </a:r>
            <a:r>
              <a:rPr lang="zh-CN" altLang="en-US" sz="2400" dirty="0"/>
              <a:t>它使得大部分支持行锁的事务引擎</a:t>
            </a:r>
            <a:r>
              <a:rPr lang="en-US" altLang="zh-CN" sz="2400" dirty="0"/>
              <a:t>,</a:t>
            </a:r>
            <a:r>
              <a:rPr lang="zh-CN" altLang="en-US" sz="2400" dirty="0"/>
              <a:t>不再单纯的使用行锁来进行数据库的并发控制</a:t>
            </a:r>
            <a:r>
              <a:rPr lang="en-US" altLang="zh-CN" sz="2400" dirty="0"/>
              <a:t>,</a:t>
            </a:r>
            <a:r>
              <a:rPr lang="zh-CN" altLang="en-US" sz="2400" dirty="0"/>
              <a:t>取而代之的是</a:t>
            </a:r>
            <a:r>
              <a:rPr lang="en-US" altLang="zh-CN" sz="2400" dirty="0"/>
              <a:t>,</a:t>
            </a:r>
            <a:r>
              <a:rPr lang="zh-CN" altLang="en-US" sz="2400" dirty="0"/>
              <a:t>把数据库的行锁与行的多个版本结合起来</a:t>
            </a:r>
            <a:r>
              <a:rPr lang="en-US" altLang="zh-CN" sz="2400" dirty="0"/>
              <a:t>,</a:t>
            </a:r>
            <a:r>
              <a:rPr lang="zh-CN" altLang="en-US" sz="2400" dirty="0"/>
              <a:t>只需要很小的开销</a:t>
            </a:r>
            <a:r>
              <a:rPr lang="en-US" altLang="zh-CN" sz="2400" dirty="0"/>
              <a:t>,</a:t>
            </a:r>
            <a:r>
              <a:rPr lang="zh-CN" altLang="en-US" sz="2400" dirty="0"/>
              <a:t>就可以实现非锁定读</a:t>
            </a:r>
            <a:r>
              <a:rPr lang="en-US" altLang="zh-CN" sz="2400" dirty="0"/>
              <a:t>,</a:t>
            </a:r>
            <a:r>
              <a:rPr lang="zh-CN" altLang="en-US" sz="2400" dirty="0"/>
              <a:t>从而大大提高数据库系统的并发性能</a:t>
            </a:r>
            <a:r>
              <a:rPr lang="en-US" altLang="zh-CN" sz="2400" dirty="0" smtClean="0"/>
              <a:t>.</a:t>
            </a:r>
            <a:r>
              <a:rPr lang="zh-CN" altLang="en-US" sz="2400" dirty="0"/>
              <a:t>可以借用源代码版本控制来理解</a:t>
            </a:r>
            <a:r>
              <a:rPr lang="en-US" altLang="zh-CN" sz="2400" dirty="0"/>
              <a:t>MVCC</a:t>
            </a:r>
            <a:r>
              <a:rPr lang="zh-CN" altLang="en-US" sz="2400" dirty="0"/>
              <a:t>，每个人都可以自由地阅读和修改本地的代码，相互之间不会阻塞，只在提交的时候版本控制器会检查冲突，并提示</a:t>
            </a:r>
            <a:r>
              <a:rPr lang="en-US" altLang="zh-CN" sz="2400" dirty="0"/>
              <a:t>merge</a:t>
            </a:r>
            <a:endParaRPr lang="zh-CN" altLang="zh-CN" sz="2400" dirty="0">
              <a:latin typeface="宋体" pitchFamily="2" charset="-122"/>
              <a:ea typeface="宋体" pitchFamily="2" charset="-122"/>
            </a:endParaRPr>
          </a:p>
        </p:txBody>
      </p:sp>
    </p:spTree>
    <p:extLst>
      <p:ext uri="{BB962C8B-B14F-4D97-AF65-F5344CB8AC3E}">
        <p14:creationId xmlns:p14="http://schemas.microsoft.com/office/powerpoint/2010/main" val="70871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7" name="矩形 6"/>
          <p:cNvSpPr/>
          <p:nvPr/>
        </p:nvSpPr>
        <p:spPr>
          <a:xfrm>
            <a:off x="1187624" y="260648"/>
            <a:ext cx="1569660"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海量存储方案</a:t>
            </a:r>
            <a:endParaRPr lang="zh-CN" altLang="en-US" b="1" dirty="0">
              <a:solidFill>
                <a:srgbClr val="C00000"/>
              </a:solidFill>
              <a:latin typeface="华文行楷" pitchFamily="2" charset="-122"/>
              <a:ea typeface="华文行楷" pitchFamily="2" charset="-122"/>
            </a:endParaRPr>
          </a:p>
        </p:txBody>
      </p:sp>
      <p:sp>
        <p:nvSpPr>
          <p:cNvPr id="3" name="矩形 2"/>
          <p:cNvSpPr/>
          <p:nvPr/>
        </p:nvSpPr>
        <p:spPr>
          <a:xfrm>
            <a:off x="0" y="1412776"/>
            <a:ext cx="9144000" cy="51125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ts val="5000"/>
              </a:lnSpc>
              <a:buFont typeface="Wingdings" pitchFamily="2" charset="2"/>
              <a:buChar char="u"/>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数据库分库</a:t>
            </a:r>
            <a:endParaRPr lang="en-US" altLang="zh-CN" sz="2800" b="1" dirty="0" smtClean="0">
              <a:latin typeface="华文楷体" pitchFamily="2" charset="-122"/>
              <a:ea typeface="华文楷体" pitchFamily="2" charset="-122"/>
            </a:endParaRPr>
          </a:p>
          <a:p>
            <a:pPr marL="457200" indent="-457200">
              <a:lnSpc>
                <a:spcPts val="5000"/>
              </a:lnSpc>
              <a:buFont typeface="Wingdings" pitchFamily="2" charset="2"/>
              <a:buChar char="u"/>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数据库分表</a:t>
            </a:r>
            <a:endParaRPr lang="en-US" altLang="zh-CN" sz="2800" b="1" dirty="0" smtClean="0">
              <a:latin typeface="华文楷体" pitchFamily="2" charset="-122"/>
              <a:ea typeface="华文楷体" pitchFamily="2" charset="-122"/>
            </a:endParaRPr>
          </a:p>
          <a:p>
            <a:pPr marL="457200" indent="-457200">
              <a:lnSpc>
                <a:spcPts val="5000"/>
              </a:lnSpc>
              <a:buFont typeface="Wingdings" pitchFamily="2" charset="2"/>
              <a:buChar char="u"/>
            </a:pPr>
            <a:r>
              <a:rPr lang="zh-CN" altLang="en-US" sz="2800" b="1" dirty="0" smtClean="0">
                <a:latin typeface="华文楷体" pitchFamily="2" charset="-122"/>
                <a:ea typeface="华文楷体" pitchFamily="2" charset="-122"/>
              </a:rPr>
              <a:t>    </a:t>
            </a:r>
            <a:r>
              <a:rPr lang="en-US" altLang="zh-CN" sz="2800" b="1" dirty="0" err="1" smtClean="0">
                <a:latin typeface="华文楷体" pitchFamily="2" charset="-122"/>
                <a:ea typeface="华文楷体" pitchFamily="2" charset="-122"/>
              </a:rPr>
              <a:t>Mysql</a:t>
            </a:r>
            <a:r>
              <a:rPr lang="zh-CN" altLang="en-US" sz="2800" b="1" dirty="0" smtClean="0">
                <a:latin typeface="华文楷体" pitchFamily="2" charset="-122"/>
                <a:ea typeface="华文楷体" pitchFamily="2" charset="-122"/>
              </a:rPr>
              <a:t>分区表</a:t>
            </a:r>
            <a:endParaRPr lang="en-US" altLang="zh-CN" sz="2800" b="1" dirty="0" smtClean="0">
              <a:latin typeface="华文楷体" pitchFamily="2" charset="-122"/>
              <a:ea typeface="华文楷体" pitchFamily="2" charset="-122"/>
            </a:endParaRPr>
          </a:p>
          <a:p>
            <a:pPr marL="457200" indent="-457200">
              <a:lnSpc>
                <a:spcPts val="5000"/>
              </a:lnSpc>
              <a:buFont typeface="Wingdings" pitchFamily="2" charset="2"/>
              <a:buChar char="u"/>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中间件架构</a:t>
            </a:r>
            <a:endParaRPr lang="en-US" altLang="zh-CN" sz="2800" b="1" dirty="0" smtClean="0">
              <a:latin typeface="华文楷体" pitchFamily="2" charset="-122"/>
              <a:ea typeface="华文楷体" pitchFamily="2" charset="-122"/>
            </a:endParaRPr>
          </a:p>
          <a:p>
            <a:pPr>
              <a:lnSpc>
                <a:spcPts val="5000"/>
              </a:lnSpc>
            </a:pPr>
            <a:endParaRPr lang="zh-CN" altLang="zh-CN" sz="2800" b="1" dirty="0">
              <a:latin typeface="华文楷体" pitchFamily="2" charset="-122"/>
              <a:ea typeface="华文楷体" pitchFamily="2" charset="-122"/>
            </a:endParaRPr>
          </a:p>
          <a:p>
            <a:endParaRPr lang="zh-CN" altLang="en-US" dirty="0"/>
          </a:p>
        </p:txBody>
      </p:sp>
      <p:sp>
        <p:nvSpPr>
          <p:cNvPr id="8" name="矩形 7"/>
          <p:cNvSpPr/>
          <p:nvPr/>
        </p:nvSpPr>
        <p:spPr>
          <a:xfrm>
            <a:off x="251520" y="836712"/>
            <a:ext cx="7920880" cy="523220"/>
          </a:xfrm>
          <a:prstGeom prst="rect">
            <a:avLst/>
          </a:prstGeom>
        </p:spPr>
        <p:txBody>
          <a:bodyPr wrap="square">
            <a:spAutoFit/>
          </a:bodyPr>
          <a:lstStyle/>
          <a:p>
            <a:r>
              <a:rPr lang="zh-CN" altLang="en-US" sz="2800" b="1" dirty="0" smtClean="0">
                <a:solidFill>
                  <a:srgbClr val="C00000"/>
                </a:solidFill>
                <a:latin typeface="华文行楷" pitchFamily="2" charset="-122"/>
                <a:ea typeface="华文行楷" pitchFamily="2" charset="-122"/>
              </a:rPr>
              <a:t>第二部分  数据库海量存储方案</a:t>
            </a:r>
            <a:endParaRPr lang="zh-CN" altLang="en-US" sz="2800" b="1" dirty="0">
              <a:solidFill>
                <a:srgbClr val="C00000"/>
              </a:solidFill>
              <a:latin typeface="华文行楷" pitchFamily="2" charset="-122"/>
              <a:ea typeface="华文行楷" pitchFamily="2" charset="-122"/>
            </a:endParaRPr>
          </a:p>
        </p:txBody>
      </p:sp>
    </p:spTree>
    <p:extLst>
      <p:ext uri="{BB962C8B-B14F-4D97-AF65-F5344CB8AC3E}">
        <p14:creationId xmlns:p14="http://schemas.microsoft.com/office/powerpoint/2010/main" val="630051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7" y="938392"/>
            <a:ext cx="4968552" cy="10504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行楷" pitchFamily="2" charset="-122"/>
                <a:ea typeface="华文行楷" pitchFamily="2" charset="-122"/>
              </a:rPr>
              <a:t>数据库分库</a:t>
            </a:r>
            <a:endParaRPr lang="zh-CN" altLang="en-US" sz="2800" dirty="0">
              <a:latin typeface="华文行楷" pitchFamily="2" charset="-122"/>
              <a:ea typeface="华文行楷" pitchFamily="2" charset="-122"/>
            </a:endParaRPr>
          </a:p>
        </p:txBody>
      </p:sp>
      <p:sp>
        <p:nvSpPr>
          <p:cNvPr id="10" name="矩形 9"/>
          <p:cNvSpPr/>
          <p:nvPr/>
        </p:nvSpPr>
        <p:spPr>
          <a:xfrm>
            <a:off x="386656" y="2492896"/>
            <a:ext cx="8496944" cy="3693319"/>
          </a:xfrm>
          <a:prstGeom prst="rect">
            <a:avLst/>
          </a:prstGeom>
        </p:spPr>
        <p:txBody>
          <a:bodyPr wrap="square">
            <a:spAutoFit/>
          </a:bodyPr>
          <a:lstStyle/>
          <a:p>
            <a:pPr lvl="0"/>
            <a:r>
              <a:rPr lang="en-US" altLang="zh-CN" dirty="0" smtClean="0"/>
              <a:t>1</a:t>
            </a:r>
            <a:r>
              <a:rPr lang="zh-CN" altLang="en-US" dirty="0" smtClean="0"/>
              <a:t>、</a:t>
            </a:r>
            <a:r>
              <a:rPr lang="zh-CN" altLang="zh-CN" dirty="0" smtClean="0"/>
              <a:t>基于</a:t>
            </a:r>
            <a:r>
              <a:rPr lang="zh-CN" altLang="zh-CN" dirty="0"/>
              <a:t>业务逻辑拆分，按功能模块，关系紧密的进行拆分，如将用户信息、订单</a:t>
            </a:r>
            <a:r>
              <a:rPr lang="zh-CN" altLang="zh-CN" dirty="0" smtClean="0"/>
              <a:t>、</a:t>
            </a:r>
            <a:r>
              <a:rPr lang="en-US" altLang="zh-CN" dirty="0" smtClean="0"/>
              <a:t>        </a:t>
            </a:r>
            <a:r>
              <a:rPr lang="zh-CN" altLang="zh-CN" dirty="0" smtClean="0"/>
              <a:t>商品</a:t>
            </a:r>
            <a:r>
              <a:rPr lang="zh-CN" altLang="zh-CN" dirty="0"/>
              <a:t>拆分为不同的业务</a:t>
            </a:r>
            <a:r>
              <a:rPr lang="zh-CN" altLang="zh-CN" dirty="0" smtClean="0"/>
              <a:t>数据库</a:t>
            </a:r>
            <a:r>
              <a:rPr lang="zh-CN" altLang="en-US" dirty="0" smtClean="0"/>
              <a:t>。</a:t>
            </a:r>
            <a:endParaRPr lang="zh-CN" altLang="zh-CN" dirty="0" smtClean="0"/>
          </a:p>
          <a:p>
            <a:pPr lvl="0"/>
            <a:endParaRPr lang="en-US" altLang="zh-CN" dirty="0" smtClean="0"/>
          </a:p>
          <a:p>
            <a:pPr lvl="0"/>
            <a:r>
              <a:rPr lang="en-US" altLang="zh-CN" dirty="0" smtClean="0"/>
              <a:t>2</a:t>
            </a:r>
            <a:r>
              <a:rPr lang="zh-CN" altLang="en-US" dirty="0" smtClean="0"/>
              <a:t>、</a:t>
            </a:r>
            <a:r>
              <a:rPr lang="zh-CN" altLang="zh-CN" dirty="0" smtClean="0"/>
              <a:t>基于负载压力拆分：可能拆分后的数据库包含不同业务类型的数据表，日常维</a:t>
            </a:r>
            <a:r>
              <a:rPr lang="en-US" altLang="zh-CN" dirty="0" smtClean="0"/>
              <a:t>  </a:t>
            </a:r>
            <a:r>
              <a:rPr lang="zh-CN" altLang="zh-CN" dirty="0" smtClean="0"/>
              <a:t>护会有一定的烦恼。</a:t>
            </a:r>
            <a:endParaRPr lang="en-US" altLang="zh-CN" dirty="0" smtClean="0"/>
          </a:p>
          <a:p>
            <a:pPr lvl="0"/>
            <a:endParaRPr lang="zh-CN" altLang="zh-CN" dirty="0" smtClean="0"/>
          </a:p>
          <a:p>
            <a:pPr lvl="0"/>
            <a:r>
              <a:rPr lang="en-US" altLang="zh-CN" dirty="0" smtClean="0"/>
              <a:t>3</a:t>
            </a:r>
            <a:r>
              <a:rPr lang="zh-CN" altLang="en-US" dirty="0" smtClean="0"/>
              <a:t>、</a:t>
            </a:r>
            <a:r>
              <a:rPr lang="zh-CN" altLang="zh-CN" dirty="0" smtClean="0"/>
              <a:t>安全拆分：高安全性数据与低安全性数据分库，这样的好处第一是便于维护，第二是高安全性数据的数据库参数配置可以以安全优先，而低安全性数据的参数配置以性能优先。</a:t>
            </a:r>
            <a:endParaRPr lang="en-US" altLang="zh-CN" dirty="0" smtClean="0"/>
          </a:p>
          <a:p>
            <a:pPr lvl="0"/>
            <a:endParaRPr lang="zh-CN" altLang="zh-CN" dirty="0" smtClean="0"/>
          </a:p>
          <a:p>
            <a:pPr lvl="0"/>
            <a:r>
              <a:rPr lang="en-US" altLang="zh-CN" dirty="0" smtClean="0"/>
              <a:t>4</a:t>
            </a:r>
            <a:r>
              <a:rPr lang="zh-CN" altLang="en-US" dirty="0" smtClean="0"/>
              <a:t>、</a:t>
            </a:r>
            <a:r>
              <a:rPr lang="zh-CN" altLang="zh-CN" dirty="0" smtClean="0"/>
              <a:t>混合拆分组合</a:t>
            </a:r>
          </a:p>
          <a:p>
            <a:r>
              <a:rPr lang="zh-CN" altLang="zh-CN" dirty="0" smtClean="0"/>
              <a:t>基于</a:t>
            </a:r>
            <a:r>
              <a:rPr lang="zh-CN" altLang="zh-CN" dirty="0"/>
              <a:t>安全拆分出</a:t>
            </a:r>
            <a:r>
              <a:rPr lang="en-US" altLang="zh-CN" dirty="0"/>
              <a:t>A</a:t>
            </a:r>
            <a:r>
              <a:rPr lang="zh-CN" altLang="zh-CN" dirty="0"/>
              <a:t>数据库实例，基于业务拆分出</a:t>
            </a:r>
            <a:r>
              <a:rPr lang="en-US" altLang="zh-CN" dirty="0"/>
              <a:t>B,C</a:t>
            </a:r>
            <a:r>
              <a:rPr lang="zh-CN" altLang="zh-CN" dirty="0"/>
              <a:t>数据库实例，</a:t>
            </a:r>
            <a:r>
              <a:rPr lang="en-US" altLang="zh-CN" dirty="0"/>
              <a:t>C</a:t>
            </a:r>
            <a:r>
              <a:rPr lang="zh-CN" altLang="zh-CN" dirty="0"/>
              <a:t>数据库存在较高负载，基于负载拆分为</a:t>
            </a:r>
            <a:r>
              <a:rPr lang="en-US" altLang="zh-CN" dirty="0"/>
              <a:t>C1,C2,C3,C4</a:t>
            </a:r>
            <a:r>
              <a:rPr lang="zh-CN" altLang="zh-CN" dirty="0"/>
              <a:t>等实例。</a:t>
            </a:r>
          </a:p>
        </p:txBody>
      </p:sp>
    </p:spTree>
    <p:extLst>
      <p:ext uri="{BB962C8B-B14F-4D97-AF65-F5344CB8AC3E}">
        <p14:creationId xmlns:p14="http://schemas.microsoft.com/office/powerpoint/2010/main" val="3208104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938392"/>
            <a:ext cx="2952327"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行楷" pitchFamily="2" charset="-122"/>
                <a:ea typeface="华文行楷" pitchFamily="2" charset="-122"/>
              </a:rPr>
              <a:t>数据库分表</a:t>
            </a:r>
            <a:endParaRPr lang="zh-CN" altLang="en-US" sz="2800" dirty="0">
              <a:latin typeface="华文行楷" pitchFamily="2" charset="-122"/>
              <a:ea typeface="华文行楷" pitchFamily="2" charset="-122"/>
            </a:endParaRPr>
          </a:p>
        </p:txBody>
      </p:sp>
      <p:sp>
        <p:nvSpPr>
          <p:cNvPr id="10" name="矩形 9"/>
          <p:cNvSpPr/>
          <p:nvPr/>
        </p:nvSpPr>
        <p:spPr>
          <a:xfrm>
            <a:off x="107504" y="1679640"/>
            <a:ext cx="8928992" cy="646331"/>
          </a:xfrm>
          <a:prstGeom prst="rect">
            <a:avLst/>
          </a:prstGeom>
        </p:spPr>
        <p:txBody>
          <a:bodyPr wrap="square">
            <a:spAutoFit/>
          </a:bodyPr>
          <a:lstStyle/>
          <a:p>
            <a:pPr lvl="0"/>
            <a:r>
              <a:rPr lang="zh-CN" altLang="en-US" dirty="0" smtClean="0"/>
              <a:t>    垂直分割                                                                 水平分割 </a:t>
            </a:r>
            <a:endParaRPr lang="en-US" altLang="zh-CN" dirty="0" smtClean="0"/>
          </a:p>
          <a:p>
            <a:pPr lvl="0"/>
            <a:r>
              <a:rPr lang="en-US" altLang="zh-CN" dirty="0"/>
              <a:t> </a:t>
            </a:r>
            <a:r>
              <a:rPr lang="en-US" altLang="zh-CN" dirty="0" smtClean="0"/>
              <a:t>    </a:t>
            </a:r>
            <a:endParaRPr lang="zh-CN" altLang="zh-CN" dirty="0"/>
          </a:p>
        </p:txBody>
      </p:sp>
      <p:pic>
        <p:nvPicPr>
          <p:cNvPr id="10244" name="Picture 4" descr="09480671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08" y="2608187"/>
            <a:ext cx="3905250" cy="283703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09482133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9332" y="2608187"/>
            <a:ext cx="4533900" cy="2837037"/>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215008" y="4869160"/>
            <a:ext cx="8928992" cy="369332"/>
          </a:xfrm>
          <a:prstGeom prst="rect">
            <a:avLst/>
          </a:prstGeom>
        </p:spPr>
        <p:txBody>
          <a:bodyPr wrap="square">
            <a:spAutoFit/>
          </a:bodyPr>
          <a:lstStyle/>
          <a:p>
            <a:pPr lvl="0"/>
            <a:r>
              <a:rPr lang="zh-CN" altLang="en-US" dirty="0" smtClean="0"/>
              <a:t>    </a:t>
            </a:r>
            <a:endParaRPr lang="zh-CN" altLang="zh-CN" dirty="0"/>
          </a:p>
        </p:txBody>
      </p:sp>
    </p:spTree>
    <p:extLst>
      <p:ext uri="{BB962C8B-B14F-4D97-AF65-F5344CB8AC3E}">
        <p14:creationId xmlns:p14="http://schemas.microsoft.com/office/powerpoint/2010/main" val="1513961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938392"/>
            <a:ext cx="2952327"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华文行楷" pitchFamily="2" charset="-122"/>
                <a:ea typeface="华文行楷" pitchFamily="2" charset="-122"/>
              </a:rPr>
              <a:t>垂直</a:t>
            </a:r>
            <a:r>
              <a:rPr lang="zh-CN" altLang="en-US" sz="2800" dirty="0" smtClean="0">
                <a:latin typeface="华文行楷" pitchFamily="2" charset="-122"/>
                <a:ea typeface="华文行楷" pitchFamily="2" charset="-122"/>
              </a:rPr>
              <a:t>分表</a:t>
            </a:r>
            <a:endParaRPr lang="zh-CN" altLang="en-US" sz="2800" dirty="0">
              <a:latin typeface="华文行楷" pitchFamily="2" charset="-122"/>
              <a:ea typeface="华文行楷" pitchFamily="2" charset="-122"/>
            </a:endParaRPr>
          </a:p>
        </p:txBody>
      </p:sp>
      <p:sp>
        <p:nvSpPr>
          <p:cNvPr id="10" name="矩形 9"/>
          <p:cNvSpPr/>
          <p:nvPr/>
        </p:nvSpPr>
        <p:spPr>
          <a:xfrm>
            <a:off x="107504" y="2276872"/>
            <a:ext cx="8928992" cy="3323987"/>
          </a:xfrm>
          <a:prstGeom prst="rect">
            <a:avLst/>
          </a:prstGeom>
        </p:spPr>
        <p:txBody>
          <a:bodyPr wrap="square">
            <a:spAutoFit/>
          </a:bodyPr>
          <a:lstStyle/>
          <a:p>
            <a:pPr lvl="0"/>
            <a:r>
              <a:rPr lang="en-US" altLang="zh-CN" sz="2400" dirty="0" smtClean="0"/>
              <a:t>       </a:t>
            </a:r>
            <a:r>
              <a:rPr lang="zh-CN" altLang="en-US" sz="2400" dirty="0"/>
              <a:t>垂直</a:t>
            </a:r>
            <a:r>
              <a:rPr lang="zh-CN" altLang="zh-CN" sz="2400" dirty="0" smtClean="0"/>
              <a:t>切分</a:t>
            </a:r>
            <a:r>
              <a:rPr lang="zh-CN" altLang="zh-CN" sz="2400" dirty="0"/>
              <a:t>表：忙闲</a:t>
            </a:r>
            <a:r>
              <a:rPr lang="zh-CN" altLang="zh-CN" sz="2400" dirty="0" smtClean="0"/>
              <a:t>切分</a:t>
            </a:r>
            <a:r>
              <a:rPr lang="zh-CN" altLang="en-US" sz="2400" dirty="0" smtClean="0"/>
              <a:t>或者是</a:t>
            </a:r>
            <a:r>
              <a:rPr lang="zh-CN" altLang="zh-CN" sz="2400" dirty="0" smtClean="0"/>
              <a:t>单</a:t>
            </a:r>
            <a:r>
              <a:rPr lang="zh-CN" altLang="zh-CN" sz="2400" dirty="0"/>
              <a:t>表数据字典过多，将更新频繁的数据字典与非更新频繁的数据字段进行拆分</a:t>
            </a:r>
            <a:r>
              <a:rPr lang="zh-CN" altLang="zh-CN" sz="2400" dirty="0" smtClean="0"/>
              <a:t>。</a:t>
            </a:r>
            <a:endParaRPr lang="en-US" altLang="zh-CN" sz="2400" dirty="0" smtClean="0"/>
          </a:p>
          <a:p>
            <a:pPr lvl="0"/>
            <a:r>
              <a:rPr lang="en-US" altLang="zh-CN" sz="2400" dirty="0"/>
              <a:t> </a:t>
            </a:r>
            <a:r>
              <a:rPr lang="en-US" altLang="zh-CN" sz="2400" dirty="0" smtClean="0"/>
              <a:t>      </a:t>
            </a:r>
            <a:r>
              <a:rPr lang="zh-CN" altLang="en-US" sz="2400" dirty="0" smtClean="0"/>
              <a:t>缺点：</a:t>
            </a:r>
            <a:endParaRPr lang="en-US" altLang="zh-CN" sz="2400" dirty="0" smtClean="0"/>
          </a:p>
          <a:p>
            <a:pPr lvl="0"/>
            <a:r>
              <a:rPr lang="en-US" altLang="zh-CN" sz="2400" dirty="0"/>
              <a:t> </a:t>
            </a:r>
            <a:r>
              <a:rPr lang="en-US" altLang="zh-CN" sz="2400" dirty="0" smtClean="0"/>
              <a:t>      1</a:t>
            </a:r>
            <a:r>
              <a:rPr lang="zh-CN" altLang="en-US" sz="2400" dirty="0" smtClean="0"/>
              <a:t>、这样解决了单表并发写带来锁竞争的问题，能够提高一定的吞吐量。若数据量不断增长，由于垂直分表并没有解决数据量大小问题，所以数据库</a:t>
            </a:r>
            <a:r>
              <a:rPr lang="en-US" altLang="zh-CN" sz="2400" dirty="0" smtClean="0"/>
              <a:t>IO</a:t>
            </a:r>
            <a:r>
              <a:rPr lang="zh-CN" altLang="en-US" sz="2400" dirty="0" smtClean="0"/>
              <a:t>压力还是存在的。</a:t>
            </a:r>
            <a:endParaRPr lang="en-US" altLang="zh-CN" sz="2400" dirty="0" smtClean="0"/>
          </a:p>
          <a:p>
            <a:pPr lvl="0"/>
            <a:r>
              <a:rPr lang="en-US" altLang="zh-CN" sz="2400" dirty="0"/>
              <a:t> </a:t>
            </a:r>
            <a:r>
              <a:rPr lang="en-US" altLang="zh-CN" sz="2400" dirty="0" smtClean="0"/>
              <a:t>      2</a:t>
            </a:r>
            <a:r>
              <a:rPr lang="zh-CN" altLang="en-US" sz="2400" dirty="0" smtClean="0"/>
              <a:t>、跨表</a:t>
            </a:r>
            <a:r>
              <a:rPr lang="en-US" altLang="zh-CN" sz="2400" dirty="0" smtClean="0"/>
              <a:t>JOIN</a:t>
            </a:r>
            <a:r>
              <a:rPr lang="zh-CN" altLang="en-US" sz="2400" dirty="0" smtClean="0"/>
              <a:t>很难再数据库级别完成，需要程序里面完成。</a:t>
            </a:r>
            <a:endParaRPr lang="en-US" altLang="zh-CN" sz="2400" dirty="0" smtClean="0"/>
          </a:p>
          <a:p>
            <a:pPr lvl="0"/>
            <a:r>
              <a:rPr lang="en-US" altLang="zh-CN" sz="2400" dirty="0"/>
              <a:t> </a:t>
            </a:r>
            <a:r>
              <a:rPr lang="en-US" altLang="zh-CN" sz="2400" dirty="0" smtClean="0"/>
              <a:t>      3</a:t>
            </a:r>
            <a:r>
              <a:rPr lang="zh-CN" altLang="en-US" sz="2400" dirty="0" smtClean="0"/>
              <a:t>、事务处理相对更复杂</a:t>
            </a:r>
            <a:endParaRPr lang="zh-CN" altLang="zh-CN" sz="2400" dirty="0"/>
          </a:p>
          <a:p>
            <a:pPr lvl="0"/>
            <a:endParaRPr lang="zh-CN" altLang="zh-CN" dirty="0"/>
          </a:p>
        </p:txBody>
      </p:sp>
    </p:spTree>
    <p:extLst>
      <p:ext uri="{BB962C8B-B14F-4D97-AF65-F5344CB8AC3E}">
        <p14:creationId xmlns:p14="http://schemas.microsoft.com/office/powerpoint/2010/main" val="3078377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938392"/>
            <a:ext cx="2952327"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华文行楷" pitchFamily="2" charset="-122"/>
                <a:ea typeface="华文行楷" pitchFamily="2" charset="-122"/>
              </a:rPr>
              <a:t>水平</a:t>
            </a:r>
            <a:r>
              <a:rPr lang="zh-CN" altLang="en-US" sz="2800" dirty="0" smtClean="0">
                <a:latin typeface="华文行楷" pitchFamily="2" charset="-122"/>
                <a:ea typeface="华文行楷" pitchFamily="2" charset="-122"/>
              </a:rPr>
              <a:t>分表</a:t>
            </a:r>
            <a:endParaRPr lang="zh-CN" altLang="en-US" sz="2800" dirty="0">
              <a:latin typeface="华文行楷" pitchFamily="2" charset="-122"/>
              <a:ea typeface="华文行楷" pitchFamily="2" charset="-122"/>
            </a:endParaRPr>
          </a:p>
        </p:txBody>
      </p:sp>
      <p:sp>
        <p:nvSpPr>
          <p:cNvPr id="10" name="矩形 9"/>
          <p:cNvSpPr/>
          <p:nvPr/>
        </p:nvSpPr>
        <p:spPr>
          <a:xfrm>
            <a:off x="0" y="2132856"/>
            <a:ext cx="8928992" cy="3970318"/>
          </a:xfrm>
          <a:prstGeom prst="rect">
            <a:avLst/>
          </a:prstGeom>
        </p:spPr>
        <p:txBody>
          <a:bodyPr wrap="square">
            <a:spAutoFit/>
          </a:bodyPr>
          <a:lstStyle/>
          <a:p>
            <a:pPr lvl="0"/>
            <a:r>
              <a:rPr lang="en-US" altLang="zh-CN" dirty="0" smtClean="0"/>
              <a:t>    </a:t>
            </a:r>
            <a:r>
              <a:rPr lang="zh-CN" altLang="en-US" dirty="0" smtClean="0"/>
              <a:t>水平切分</a:t>
            </a:r>
            <a:r>
              <a:rPr lang="zh-CN" altLang="zh-CN" dirty="0" smtClean="0"/>
              <a:t>表</a:t>
            </a:r>
            <a:r>
              <a:rPr lang="zh-CN" altLang="zh-CN" dirty="0"/>
              <a:t>：按数据分散到不同的</a:t>
            </a:r>
            <a:r>
              <a:rPr lang="zh-CN" altLang="zh-CN" dirty="0" smtClean="0"/>
              <a:t>表</a:t>
            </a:r>
            <a:r>
              <a:rPr lang="zh-CN" altLang="en-US" dirty="0" smtClean="0"/>
              <a:t>，简单来说就是按行拆分记录。具体拆分方式如下几种：</a:t>
            </a:r>
            <a:endParaRPr lang="zh-CN" altLang="zh-CN" dirty="0"/>
          </a:p>
          <a:p>
            <a:pPr lvl="0"/>
            <a:r>
              <a:rPr lang="en-US" altLang="zh-CN" dirty="0" smtClean="0"/>
              <a:t>           1</a:t>
            </a:r>
            <a:r>
              <a:rPr lang="zh-CN" altLang="en-US" dirty="0" smtClean="0"/>
              <a:t>、</a:t>
            </a:r>
            <a:r>
              <a:rPr lang="en-US" altLang="zh-CN" dirty="0" smtClean="0"/>
              <a:t> </a:t>
            </a:r>
            <a:r>
              <a:rPr lang="zh-CN" altLang="zh-CN" dirty="0" smtClean="0"/>
              <a:t>等分</a:t>
            </a:r>
            <a:r>
              <a:rPr lang="zh-CN" altLang="zh-CN" dirty="0"/>
              <a:t>切分表，按照</a:t>
            </a:r>
            <a:r>
              <a:rPr lang="en-US" altLang="zh-CN" dirty="0"/>
              <a:t>HASH</a:t>
            </a:r>
            <a:r>
              <a:rPr lang="zh-CN" altLang="zh-CN" dirty="0"/>
              <a:t>、取余、奇偶切分算法。等分切分方式数据分布均匀，无法对达到上限的节点不再写入数据。当数据容量达到限制的时候扩容非常麻烦，需要重新切分数据和转表。</a:t>
            </a:r>
          </a:p>
          <a:p>
            <a:pPr lvl="0"/>
            <a:r>
              <a:rPr lang="en-US" altLang="zh-CN" dirty="0" smtClean="0"/>
              <a:t>          2</a:t>
            </a:r>
            <a:r>
              <a:rPr lang="zh-CN" altLang="en-US" dirty="0" smtClean="0"/>
              <a:t>、</a:t>
            </a:r>
            <a:r>
              <a:rPr lang="en-US" altLang="zh-CN" dirty="0" smtClean="0"/>
              <a:t> </a:t>
            </a:r>
            <a:r>
              <a:rPr lang="zh-CN" altLang="zh-CN" dirty="0" smtClean="0"/>
              <a:t>递增</a:t>
            </a:r>
            <a:r>
              <a:rPr lang="zh-CN" altLang="zh-CN" dirty="0"/>
              <a:t>切分表，比如每</a:t>
            </a:r>
            <a:r>
              <a:rPr lang="en-US" altLang="zh-CN" dirty="0"/>
              <a:t>1KW</a:t>
            </a:r>
            <a:r>
              <a:rPr lang="zh-CN" altLang="zh-CN" dirty="0"/>
              <a:t>数据新增一个表，可以适应数据的增长趋势而来，但是带来问题就是热点数据问题，最新数据负载过高，压力分配不均匀。</a:t>
            </a:r>
          </a:p>
          <a:p>
            <a:pPr lvl="0"/>
            <a:r>
              <a:rPr lang="zh-CN" altLang="zh-CN" dirty="0"/>
              <a:t>日期切分表，按时间段进行数据划分，相当于递增。</a:t>
            </a:r>
          </a:p>
          <a:p>
            <a:pPr lvl="0"/>
            <a:r>
              <a:rPr lang="en-US" altLang="zh-CN" dirty="0" smtClean="0"/>
              <a:t>          3</a:t>
            </a:r>
            <a:r>
              <a:rPr lang="zh-CN" altLang="en-US" dirty="0" smtClean="0"/>
              <a:t>、</a:t>
            </a:r>
            <a:r>
              <a:rPr lang="en-US" altLang="zh-CN" dirty="0" smtClean="0"/>
              <a:t> </a:t>
            </a:r>
            <a:r>
              <a:rPr lang="zh-CN" altLang="zh-CN" dirty="0" smtClean="0"/>
              <a:t>映射</a:t>
            </a:r>
            <a:r>
              <a:rPr lang="zh-CN" altLang="zh-CN" dirty="0"/>
              <a:t>切分：切分数据</a:t>
            </a:r>
            <a:r>
              <a:rPr lang="en-US" altLang="zh-CN" dirty="0"/>
              <a:t>ID</a:t>
            </a:r>
            <a:r>
              <a:rPr lang="zh-CN" altLang="zh-CN" dirty="0"/>
              <a:t>与分表分库建立映射关系，查询数据首先查询映射关系再路由到真正数据库表进行查询。涉及多一次查询性能开销，可以针对映射关系进行缓存。</a:t>
            </a:r>
          </a:p>
          <a:p>
            <a:pPr lvl="0"/>
            <a:r>
              <a:rPr lang="en-US" altLang="zh-CN" dirty="0" smtClean="0"/>
              <a:t>          4</a:t>
            </a:r>
            <a:r>
              <a:rPr lang="zh-CN" altLang="en-US" dirty="0" smtClean="0"/>
              <a:t>、</a:t>
            </a:r>
            <a:r>
              <a:rPr lang="en-US" altLang="zh-CN" dirty="0" smtClean="0"/>
              <a:t> </a:t>
            </a:r>
            <a:r>
              <a:rPr lang="zh-CN" altLang="zh-CN" dirty="0" smtClean="0"/>
              <a:t>混合切分</a:t>
            </a:r>
            <a:endParaRPr lang="en-US" altLang="zh-CN" dirty="0" smtClean="0"/>
          </a:p>
          <a:p>
            <a:pPr lvl="0"/>
            <a:r>
              <a:rPr lang="en-US" altLang="zh-CN" dirty="0"/>
              <a:t> </a:t>
            </a:r>
            <a:r>
              <a:rPr lang="en-US" altLang="zh-CN" dirty="0" smtClean="0"/>
              <a:t>                    </a:t>
            </a:r>
          </a:p>
          <a:p>
            <a:pPr lvl="0"/>
            <a:endParaRPr lang="zh-CN" altLang="zh-CN" dirty="0"/>
          </a:p>
        </p:txBody>
      </p:sp>
    </p:spTree>
    <p:extLst>
      <p:ext uri="{BB962C8B-B14F-4D97-AF65-F5344CB8AC3E}">
        <p14:creationId xmlns:p14="http://schemas.microsoft.com/office/powerpoint/2010/main" val="813491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708568"/>
            <a:ext cx="3384376"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smtClean="0">
                <a:latin typeface="华文行楷" pitchFamily="2" charset="-122"/>
                <a:ea typeface="华文行楷" pitchFamily="2" charset="-122"/>
              </a:rPr>
              <a:t>Mysql</a:t>
            </a:r>
            <a:r>
              <a:rPr lang="zh-CN" altLang="en-US" sz="2800" dirty="0" smtClean="0">
                <a:latin typeface="华文行楷" pitchFamily="2" charset="-122"/>
                <a:ea typeface="华文行楷" pitchFamily="2" charset="-122"/>
              </a:rPr>
              <a:t>分区表</a:t>
            </a:r>
            <a:endParaRPr lang="zh-CN" altLang="en-US" sz="2800" dirty="0">
              <a:latin typeface="华文行楷" pitchFamily="2" charset="-122"/>
              <a:ea typeface="华文行楷" pitchFamily="2" charset="-122"/>
            </a:endParaRPr>
          </a:p>
        </p:txBody>
      </p:sp>
      <p:sp>
        <p:nvSpPr>
          <p:cNvPr id="10" name="矩形 9"/>
          <p:cNvSpPr/>
          <p:nvPr/>
        </p:nvSpPr>
        <p:spPr>
          <a:xfrm>
            <a:off x="107504" y="1449816"/>
            <a:ext cx="8928992" cy="5632311"/>
          </a:xfrm>
          <a:prstGeom prst="rect">
            <a:avLst/>
          </a:prstGeom>
        </p:spPr>
        <p:txBody>
          <a:bodyPr wrap="square">
            <a:spAutoFit/>
          </a:bodyPr>
          <a:lstStyle/>
          <a:p>
            <a:pPr lvl="0"/>
            <a:r>
              <a:rPr lang="zh-CN" altLang="en-US" dirty="0" smtClean="0"/>
              <a:t>         表分区：是</a:t>
            </a:r>
            <a:r>
              <a:rPr lang="zh-CN" altLang="en-US" dirty="0"/>
              <a:t>指根据一定规则，将数据库中的一张表分解成多个更小的，容易管理的部分。从逻辑上看，只有一张表，但是底层却是由多个物理分区</a:t>
            </a:r>
            <a:r>
              <a:rPr lang="zh-CN" altLang="en-US" dirty="0" smtClean="0"/>
              <a:t>组成</a:t>
            </a:r>
            <a:r>
              <a:rPr lang="en-US" altLang="zh-CN" dirty="0" smtClean="0"/>
              <a:t>,</a:t>
            </a:r>
            <a:r>
              <a:rPr lang="zh-CN" altLang="en-US" dirty="0" smtClean="0"/>
              <a:t>可以跨存储设备。</a:t>
            </a:r>
            <a:endParaRPr lang="en-US" altLang="zh-CN" dirty="0" smtClean="0"/>
          </a:p>
          <a:p>
            <a:pPr lvl="0"/>
            <a:r>
              <a:rPr lang="en-US" altLang="zh-CN" dirty="0"/>
              <a:t> </a:t>
            </a:r>
            <a:r>
              <a:rPr lang="en-US" altLang="zh-CN" dirty="0" smtClean="0"/>
              <a:t>        </a:t>
            </a:r>
            <a:r>
              <a:rPr lang="zh-CN" altLang="en-US" dirty="0" smtClean="0"/>
              <a:t>表分区的优点：</a:t>
            </a:r>
            <a:endParaRPr lang="en-US" altLang="zh-CN" dirty="0" smtClean="0"/>
          </a:p>
          <a:p>
            <a:pPr lvl="0"/>
            <a:r>
              <a:rPr lang="en-US" altLang="zh-CN" dirty="0"/>
              <a:t> </a:t>
            </a:r>
            <a:r>
              <a:rPr lang="en-US" altLang="zh-CN" dirty="0" smtClean="0"/>
              <a:t>             1</a:t>
            </a:r>
            <a:r>
              <a:rPr lang="zh-CN" altLang="en-US" dirty="0" smtClean="0"/>
              <a:t>、分区表的数据可以存储在不同的物理设备</a:t>
            </a:r>
            <a:endParaRPr lang="en-US" altLang="zh-CN" dirty="0" smtClean="0"/>
          </a:p>
          <a:p>
            <a:pPr lvl="0"/>
            <a:r>
              <a:rPr lang="en-US" altLang="zh-CN" dirty="0"/>
              <a:t> </a:t>
            </a:r>
            <a:r>
              <a:rPr lang="en-US" altLang="zh-CN" dirty="0" smtClean="0"/>
              <a:t>             2</a:t>
            </a:r>
            <a:r>
              <a:rPr lang="zh-CN" altLang="en-US" dirty="0" smtClean="0"/>
              <a:t>、对应用透明，应用不需要对</a:t>
            </a:r>
            <a:r>
              <a:rPr lang="en-US" altLang="zh-CN" dirty="0" smtClean="0"/>
              <a:t>SQL</a:t>
            </a:r>
            <a:r>
              <a:rPr lang="zh-CN" altLang="en-US" dirty="0" smtClean="0"/>
              <a:t>进行解析</a:t>
            </a:r>
            <a:endParaRPr lang="en-US" altLang="zh-CN" dirty="0" smtClean="0"/>
          </a:p>
          <a:p>
            <a:pPr lvl="0"/>
            <a:r>
              <a:rPr lang="en-US" altLang="zh-CN" dirty="0"/>
              <a:t> </a:t>
            </a:r>
            <a:r>
              <a:rPr lang="en-US" altLang="zh-CN" dirty="0" smtClean="0"/>
              <a:t>             3</a:t>
            </a:r>
            <a:r>
              <a:rPr lang="zh-CN" altLang="en-US" dirty="0" smtClean="0"/>
              <a:t>、优化查询</a:t>
            </a:r>
            <a:r>
              <a:rPr lang="en-US" altLang="zh-CN" dirty="0" smtClean="0"/>
              <a:t>count</a:t>
            </a:r>
            <a:r>
              <a:rPr lang="zh-CN" altLang="en-US" dirty="0" smtClean="0"/>
              <a:t>、</a:t>
            </a:r>
            <a:r>
              <a:rPr lang="en-US" altLang="zh-CN" dirty="0" smtClean="0"/>
              <a:t>sum</a:t>
            </a:r>
            <a:r>
              <a:rPr lang="zh-CN" altLang="en-US" dirty="0" smtClean="0"/>
              <a:t>并行处理，汇总结果，</a:t>
            </a:r>
            <a:r>
              <a:rPr lang="en-US" altLang="zh-CN" dirty="0" smtClean="0"/>
              <a:t>where</a:t>
            </a:r>
            <a:r>
              <a:rPr lang="zh-CN" altLang="en-US" dirty="0" smtClean="0"/>
              <a:t>带分区条件</a:t>
            </a:r>
            <a:endParaRPr lang="en-US" altLang="zh-CN" dirty="0" smtClean="0"/>
          </a:p>
          <a:p>
            <a:pPr lvl="0"/>
            <a:r>
              <a:rPr lang="en-US" altLang="zh-CN" dirty="0"/>
              <a:t> </a:t>
            </a:r>
            <a:r>
              <a:rPr lang="en-US" altLang="zh-CN" dirty="0" smtClean="0"/>
              <a:t>             4</a:t>
            </a:r>
            <a:r>
              <a:rPr lang="zh-CN" altLang="en-US" dirty="0" smtClean="0"/>
              <a:t>、与单存储相比能够存储更多的数据</a:t>
            </a:r>
            <a:endParaRPr lang="en-US" altLang="zh-CN" dirty="0" smtClean="0"/>
          </a:p>
          <a:p>
            <a:pPr lvl="0"/>
            <a:r>
              <a:rPr lang="en-US" altLang="zh-CN" dirty="0"/>
              <a:t> </a:t>
            </a:r>
            <a:r>
              <a:rPr lang="en-US" altLang="zh-CN" dirty="0" smtClean="0"/>
              <a:t>             5</a:t>
            </a:r>
            <a:r>
              <a:rPr lang="zh-CN" altLang="en-US" dirty="0" smtClean="0"/>
              <a:t>、数据更容易维护</a:t>
            </a:r>
            <a:endParaRPr lang="en-US" altLang="zh-CN" dirty="0" smtClean="0"/>
          </a:p>
          <a:p>
            <a:pPr lvl="0"/>
            <a:r>
              <a:rPr lang="en-US" altLang="zh-CN" dirty="0"/>
              <a:t> </a:t>
            </a:r>
            <a:r>
              <a:rPr lang="en-US" altLang="zh-CN" dirty="0" smtClean="0"/>
              <a:t>         </a:t>
            </a:r>
            <a:r>
              <a:rPr lang="zh-CN" altLang="en-US" dirty="0" smtClean="0"/>
              <a:t>表分区限制：</a:t>
            </a:r>
            <a:endParaRPr lang="en-US" altLang="zh-CN" dirty="0" smtClean="0"/>
          </a:p>
          <a:p>
            <a:pPr lvl="0"/>
            <a:r>
              <a:rPr lang="en-US" altLang="zh-CN" dirty="0"/>
              <a:t> </a:t>
            </a:r>
            <a:r>
              <a:rPr lang="en-US" altLang="zh-CN" dirty="0" smtClean="0"/>
              <a:t>             1</a:t>
            </a:r>
            <a:r>
              <a:rPr lang="zh-CN" altLang="en-US" dirty="0" smtClean="0"/>
              <a:t>、最多分区</a:t>
            </a:r>
            <a:r>
              <a:rPr lang="en-US" altLang="zh-CN" dirty="0" smtClean="0"/>
              <a:t>1024</a:t>
            </a:r>
            <a:r>
              <a:rPr lang="zh-CN" altLang="en-US" dirty="0" smtClean="0"/>
              <a:t>个</a:t>
            </a:r>
            <a:endParaRPr lang="en-US" altLang="zh-CN" dirty="0" smtClean="0"/>
          </a:p>
          <a:p>
            <a:pPr lvl="0"/>
            <a:r>
              <a:rPr lang="en-US" altLang="zh-CN" dirty="0"/>
              <a:t> </a:t>
            </a:r>
            <a:r>
              <a:rPr lang="en-US" altLang="zh-CN" dirty="0" smtClean="0"/>
              <a:t>             2</a:t>
            </a:r>
            <a:r>
              <a:rPr lang="zh-CN" altLang="en-US" dirty="0" smtClean="0"/>
              <a:t>、如果分区中有主键或者索引列，那么必须包含所有的索引列。</a:t>
            </a:r>
            <a:endParaRPr lang="en-US" altLang="zh-CN" dirty="0" smtClean="0"/>
          </a:p>
          <a:p>
            <a:pPr lvl="0"/>
            <a:r>
              <a:rPr lang="en-US" altLang="zh-CN" dirty="0"/>
              <a:t> </a:t>
            </a:r>
            <a:r>
              <a:rPr lang="en-US" altLang="zh-CN" dirty="0" smtClean="0"/>
              <a:t>             3</a:t>
            </a:r>
            <a:r>
              <a:rPr lang="zh-CN" altLang="en-US" dirty="0" smtClean="0"/>
              <a:t>、</a:t>
            </a:r>
            <a:r>
              <a:rPr lang="en-US" altLang="zh-CN" dirty="0" smtClean="0"/>
              <a:t>MySQL5.1</a:t>
            </a:r>
            <a:r>
              <a:rPr lang="zh-CN" altLang="en-US" dirty="0" smtClean="0"/>
              <a:t>只能用整数表达式，</a:t>
            </a:r>
            <a:r>
              <a:rPr lang="en-US" altLang="zh-CN" dirty="0" smtClean="0"/>
              <a:t>5.5</a:t>
            </a:r>
            <a:r>
              <a:rPr lang="zh-CN" altLang="en-US" dirty="0" smtClean="0"/>
              <a:t>支持非整数表达式</a:t>
            </a:r>
            <a:endParaRPr lang="en-US" altLang="zh-CN" dirty="0" smtClean="0"/>
          </a:p>
          <a:p>
            <a:pPr lvl="0"/>
            <a:r>
              <a:rPr lang="en-US" altLang="zh-CN" dirty="0"/>
              <a:t> </a:t>
            </a:r>
            <a:r>
              <a:rPr lang="en-US" altLang="zh-CN" dirty="0" smtClean="0"/>
              <a:t>             4</a:t>
            </a:r>
            <a:r>
              <a:rPr lang="zh-CN" altLang="en-US" dirty="0" smtClean="0"/>
              <a:t>、分区表无法使用外加约束</a:t>
            </a:r>
            <a:endParaRPr lang="en-US" altLang="zh-CN" dirty="0" smtClean="0"/>
          </a:p>
          <a:p>
            <a:pPr lvl="0"/>
            <a:r>
              <a:rPr lang="en-US" altLang="zh-CN" dirty="0"/>
              <a:t> </a:t>
            </a:r>
            <a:r>
              <a:rPr lang="en-US" altLang="zh-CN" dirty="0" smtClean="0"/>
              <a:t>          </a:t>
            </a:r>
            <a:r>
              <a:rPr lang="en-US" altLang="zh-CN" dirty="0" err="1" smtClean="0"/>
              <a:t>Mysql</a:t>
            </a:r>
            <a:r>
              <a:rPr lang="zh-CN" altLang="en-US" dirty="0" smtClean="0"/>
              <a:t>分区类型：</a:t>
            </a:r>
            <a:endParaRPr lang="en-US" altLang="zh-CN" dirty="0" smtClean="0"/>
          </a:p>
          <a:p>
            <a:pPr lvl="0"/>
            <a:r>
              <a:rPr lang="en-US" altLang="zh-CN" dirty="0"/>
              <a:t> </a:t>
            </a:r>
            <a:r>
              <a:rPr lang="en-US" altLang="zh-CN" dirty="0" smtClean="0"/>
              <a:t>             1</a:t>
            </a:r>
            <a:r>
              <a:rPr lang="zh-CN" altLang="en-US" dirty="0" smtClean="0"/>
              <a:t>、</a:t>
            </a:r>
            <a:r>
              <a:rPr lang="en-US" altLang="zh-CN" dirty="0" smtClean="0"/>
              <a:t>Range</a:t>
            </a:r>
          </a:p>
          <a:p>
            <a:pPr lvl="0"/>
            <a:r>
              <a:rPr lang="en-US" altLang="zh-CN" dirty="0"/>
              <a:t> </a:t>
            </a:r>
            <a:r>
              <a:rPr lang="en-US" altLang="zh-CN" dirty="0" smtClean="0"/>
              <a:t>             2</a:t>
            </a:r>
            <a:r>
              <a:rPr lang="zh-CN" altLang="en-US" dirty="0" smtClean="0"/>
              <a:t>、</a:t>
            </a:r>
            <a:r>
              <a:rPr lang="en-US" altLang="zh-CN" dirty="0" smtClean="0"/>
              <a:t>List</a:t>
            </a:r>
          </a:p>
          <a:p>
            <a:pPr lvl="0"/>
            <a:r>
              <a:rPr lang="en-US" altLang="zh-CN" dirty="0"/>
              <a:t> </a:t>
            </a:r>
            <a:r>
              <a:rPr lang="en-US" altLang="zh-CN" dirty="0" smtClean="0"/>
              <a:t>             3</a:t>
            </a:r>
            <a:r>
              <a:rPr lang="zh-CN" altLang="en-US" dirty="0" smtClean="0"/>
              <a:t>、</a:t>
            </a:r>
            <a:r>
              <a:rPr lang="en-US" altLang="zh-CN" dirty="0" smtClean="0"/>
              <a:t>HASH</a:t>
            </a:r>
          </a:p>
          <a:p>
            <a:pPr lvl="0"/>
            <a:r>
              <a:rPr lang="en-US" altLang="zh-CN" dirty="0"/>
              <a:t> </a:t>
            </a:r>
            <a:r>
              <a:rPr lang="en-US" altLang="zh-CN" dirty="0" smtClean="0"/>
              <a:t>             4</a:t>
            </a:r>
            <a:r>
              <a:rPr lang="zh-CN" altLang="en-US" dirty="0" smtClean="0"/>
              <a:t>、</a:t>
            </a:r>
            <a:r>
              <a:rPr lang="en-US" altLang="zh-CN" dirty="0" smtClean="0"/>
              <a:t>Key</a:t>
            </a:r>
          </a:p>
          <a:p>
            <a:pPr lvl="0"/>
            <a:r>
              <a:rPr lang="en-US" altLang="zh-CN" dirty="0"/>
              <a:t> </a:t>
            </a:r>
            <a:r>
              <a:rPr lang="en-US" altLang="zh-CN" dirty="0" smtClean="0"/>
              <a:t>    </a:t>
            </a:r>
          </a:p>
        </p:txBody>
      </p:sp>
    </p:spTree>
    <p:extLst>
      <p:ext uri="{BB962C8B-B14F-4D97-AF65-F5344CB8AC3E}">
        <p14:creationId xmlns:p14="http://schemas.microsoft.com/office/powerpoint/2010/main" val="2115630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708568"/>
            <a:ext cx="3384376" cy="992240"/>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行楷" pitchFamily="2" charset="-122"/>
                <a:ea typeface="华文行楷" pitchFamily="2" charset="-122"/>
              </a:rPr>
              <a:t>物理分区</a:t>
            </a:r>
            <a:endParaRPr lang="zh-CN" altLang="en-US" sz="2800" dirty="0">
              <a:latin typeface="华文行楷" pitchFamily="2" charset="-122"/>
              <a:ea typeface="华文行楷" pitchFamily="2" charset="-122"/>
            </a:endParaRPr>
          </a:p>
        </p:txBody>
      </p:sp>
      <p:sp>
        <p:nvSpPr>
          <p:cNvPr id="10" name="矩形 9"/>
          <p:cNvSpPr/>
          <p:nvPr/>
        </p:nvSpPr>
        <p:spPr>
          <a:xfrm>
            <a:off x="37208" y="1916832"/>
            <a:ext cx="8928992" cy="369332"/>
          </a:xfrm>
          <a:prstGeom prst="rect">
            <a:avLst/>
          </a:prstGeom>
        </p:spPr>
        <p:txBody>
          <a:bodyPr wrap="square">
            <a:spAutoFit/>
          </a:bodyPr>
          <a:lstStyle/>
          <a:p>
            <a:pPr lvl="0"/>
            <a:r>
              <a:rPr lang="zh-CN" altLang="en-US" dirty="0" smtClean="0"/>
              <a:t>         </a:t>
            </a:r>
            <a:endParaRPr lang="en-US" altLang="zh-CN" dirty="0" smtClean="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890578"/>
            <a:ext cx="2952328" cy="1957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08" y="1903884"/>
            <a:ext cx="295859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右箭头 2"/>
          <p:cNvSpPr/>
          <p:nvPr/>
        </p:nvSpPr>
        <p:spPr>
          <a:xfrm>
            <a:off x="3548944" y="26336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4705364"/>
            <a:ext cx="3224597" cy="215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下箭头 5"/>
          <p:cNvSpPr/>
          <p:nvPr/>
        </p:nvSpPr>
        <p:spPr>
          <a:xfrm>
            <a:off x="6412432" y="3878312"/>
            <a:ext cx="484632" cy="8270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4896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708568"/>
            <a:ext cx="3384376" cy="992240"/>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华文行楷" pitchFamily="2" charset="-122"/>
                <a:ea typeface="华文行楷" pitchFamily="2" charset="-122"/>
              </a:rPr>
              <a:t>逻辑</a:t>
            </a:r>
            <a:r>
              <a:rPr lang="zh-CN" altLang="en-US" sz="2800" dirty="0" smtClean="0">
                <a:latin typeface="华文行楷" pitchFamily="2" charset="-122"/>
                <a:ea typeface="华文行楷" pitchFamily="2" charset="-122"/>
              </a:rPr>
              <a:t>分区</a:t>
            </a:r>
            <a:endParaRPr lang="zh-CN" altLang="en-US" sz="2800" dirty="0">
              <a:latin typeface="华文行楷" pitchFamily="2" charset="-122"/>
              <a:ea typeface="华文行楷" pitchFamily="2" charset="-122"/>
            </a:endParaRPr>
          </a:p>
        </p:txBody>
      </p:sp>
      <p:sp>
        <p:nvSpPr>
          <p:cNvPr id="10" name="矩形 9"/>
          <p:cNvSpPr/>
          <p:nvPr/>
        </p:nvSpPr>
        <p:spPr>
          <a:xfrm>
            <a:off x="37208" y="1916832"/>
            <a:ext cx="8928992" cy="369332"/>
          </a:xfrm>
          <a:prstGeom prst="rect">
            <a:avLst/>
          </a:prstGeom>
        </p:spPr>
        <p:txBody>
          <a:bodyPr wrap="square">
            <a:spAutoFit/>
          </a:bodyPr>
          <a:lstStyle/>
          <a:p>
            <a:pPr lvl="0"/>
            <a:r>
              <a:rPr lang="zh-CN" altLang="en-US" dirty="0" smtClean="0"/>
              <a:t>         </a:t>
            </a:r>
            <a:endParaRPr lang="en-US" altLang="zh-CN" dirty="0" smtClean="0"/>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08" y="1903884"/>
            <a:ext cx="295859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右箭头 2"/>
          <p:cNvSpPr/>
          <p:nvPr/>
        </p:nvSpPr>
        <p:spPr>
          <a:xfrm>
            <a:off x="3548944" y="263367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1834616"/>
            <a:ext cx="3024336" cy="2082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507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6" name="横卷形 5"/>
          <p:cNvSpPr/>
          <p:nvPr/>
        </p:nvSpPr>
        <p:spPr>
          <a:xfrm>
            <a:off x="2343324" y="1268760"/>
            <a:ext cx="5400600" cy="1224136"/>
          </a:xfrm>
          <a:prstGeom prst="horizontalScrol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smtClean="0">
                <a:latin typeface="华文行楷" pitchFamily="2" charset="-122"/>
                <a:ea typeface="华文行楷" pitchFamily="2" charset="-122"/>
              </a:rPr>
              <a:t>第一部分、数据库基础</a:t>
            </a:r>
            <a:endParaRPr lang="zh-CN" altLang="en-US" sz="3200" b="1" dirty="0">
              <a:latin typeface="华文行楷" pitchFamily="2" charset="-122"/>
              <a:ea typeface="华文行楷" pitchFamily="2" charset="-122"/>
            </a:endParaRPr>
          </a:p>
        </p:txBody>
      </p:sp>
      <p:sp>
        <p:nvSpPr>
          <p:cNvPr id="8" name="横卷形 7"/>
          <p:cNvSpPr/>
          <p:nvPr/>
        </p:nvSpPr>
        <p:spPr>
          <a:xfrm>
            <a:off x="2342020" y="3036306"/>
            <a:ext cx="5400600" cy="1256790"/>
          </a:xfrm>
          <a:prstGeom prst="horizontalScrol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smtClean="0">
                <a:latin typeface="华文行楷" pitchFamily="2" charset="-122"/>
                <a:ea typeface="华文行楷" pitchFamily="2" charset="-122"/>
              </a:rPr>
              <a:t>第二部分、海量存储方案</a:t>
            </a:r>
            <a:endParaRPr lang="zh-CN" altLang="en-US" sz="3200" b="1" dirty="0">
              <a:latin typeface="华文行楷" pitchFamily="2" charset="-122"/>
              <a:ea typeface="华文行楷" pitchFamily="2" charset="-122"/>
            </a:endParaRPr>
          </a:p>
        </p:txBody>
      </p:sp>
      <p:sp>
        <p:nvSpPr>
          <p:cNvPr id="9" name="横卷形 8"/>
          <p:cNvSpPr/>
          <p:nvPr/>
        </p:nvSpPr>
        <p:spPr>
          <a:xfrm>
            <a:off x="2343324" y="4797152"/>
            <a:ext cx="5400600" cy="1224136"/>
          </a:xfrm>
          <a:prstGeom prst="horizontalScrol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smtClean="0">
                <a:latin typeface="华文行楷" pitchFamily="2" charset="-122"/>
                <a:ea typeface="华文行楷" pitchFamily="2" charset="-122"/>
              </a:rPr>
              <a:t>第三部分、分布式设计</a:t>
            </a:r>
            <a:endParaRPr lang="zh-CN" altLang="en-US" sz="3200" b="1" dirty="0">
              <a:latin typeface="华文行楷" pitchFamily="2" charset="-122"/>
              <a:ea typeface="华文行楷" pitchFamily="2" charset="-122"/>
            </a:endParaRPr>
          </a:p>
        </p:txBody>
      </p:sp>
      <p:sp>
        <p:nvSpPr>
          <p:cNvPr id="11" name="流程图: 可选过程 10"/>
          <p:cNvSpPr/>
          <p:nvPr/>
        </p:nvSpPr>
        <p:spPr>
          <a:xfrm>
            <a:off x="1284339" y="262106"/>
            <a:ext cx="1302895" cy="358582"/>
          </a:xfrm>
          <a:prstGeom prst="flowChartAlternateProcess">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华文行楷" pitchFamily="2" charset="-122"/>
                <a:ea typeface="华文行楷" pitchFamily="2" charset="-122"/>
              </a:rPr>
              <a:t>大   纲</a:t>
            </a:r>
            <a:endParaRPr lang="zh-CN" altLang="en-US" sz="2800" b="1" dirty="0">
              <a:solidFill>
                <a:srgbClr val="C00000"/>
              </a:solidFill>
              <a:latin typeface="华文行楷" pitchFamily="2" charset="-122"/>
              <a:ea typeface="华文行楷" pitchFamily="2" charset="-122"/>
            </a:endParaRPr>
          </a:p>
        </p:txBody>
      </p:sp>
    </p:spTree>
    <p:extLst>
      <p:ext uri="{BB962C8B-B14F-4D97-AF65-F5344CB8AC3E}">
        <p14:creationId xmlns:p14="http://schemas.microsoft.com/office/powerpoint/2010/main" val="2776772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938392"/>
            <a:ext cx="4752528"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dirty="0"/>
              <a:t>哪些难以解决问题</a:t>
            </a:r>
            <a:r>
              <a:rPr lang="zh-CN" altLang="en-US" sz="2800" dirty="0" smtClean="0">
                <a:latin typeface="华文行楷" pitchFamily="2" charset="-122"/>
                <a:ea typeface="华文行楷" pitchFamily="2" charset="-122"/>
              </a:rPr>
              <a:t>？</a:t>
            </a:r>
            <a:endParaRPr lang="zh-CN" altLang="en-US" sz="2800" dirty="0">
              <a:latin typeface="华文行楷" pitchFamily="2" charset="-122"/>
              <a:ea typeface="华文行楷" pitchFamily="2" charset="-122"/>
            </a:endParaRPr>
          </a:p>
        </p:txBody>
      </p:sp>
      <p:sp>
        <p:nvSpPr>
          <p:cNvPr id="10" name="矩形 9"/>
          <p:cNvSpPr/>
          <p:nvPr/>
        </p:nvSpPr>
        <p:spPr>
          <a:xfrm>
            <a:off x="107504" y="1679640"/>
            <a:ext cx="8928992" cy="4031873"/>
          </a:xfrm>
          <a:prstGeom prst="rect">
            <a:avLst/>
          </a:prstGeom>
        </p:spPr>
        <p:txBody>
          <a:bodyPr wrap="square">
            <a:spAutoFit/>
          </a:bodyPr>
          <a:lstStyle/>
          <a:p>
            <a:pPr lvl="0"/>
            <a:r>
              <a:rPr lang="en-US" altLang="zh-CN" sz="1600" dirty="0" smtClean="0"/>
              <a:t>1</a:t>
            </a:r>
            <a:r>
              <a:rPr lang="zh-CN" altLang="en-US" sz="1600" dirty="0" smtClean="0"/>
              <a:t>、</a:t>
            </a:r>
            <a:r>
              <a:rPr lang="zh-CN" altLang="zh-CN" sz="1600" dirty="0" smtClean="0"/>
              <a:t>跨</a:t>
            </a:r>
            <a:r>
              <a:rPr lang="zh-CN" altLang="zh-CN" sz="1600" dirty="0"/>
              <a:t>表跨库</a:t>
            </a:r>
            <a:r>
              <a:rPr lang="en-US" altLang="zh-CN" sz="1600" dirty="0"/>
              <a:t>JOIN</a:t>
            </a:r>
            <a:r>
              <a:rPr lang="zh-CN" altLang="zh-CN" sz="1600" dirty="0"/>
              <a:t>、分组、</a:t>
            </a:r>
            <a:r>
              <a:rPr lang="zh-CN" altLang="zh-CN" sz="1600" dirty="0" smtClean="0"/>
              <a:t>排序</a:t>
            </a:r>
            <a:endParaRPr lang="en-US" altLang="zh-CN" sz="1600" dirty="0"/>
          </a:p>
          <a:p>
            <a:pPr lvl="0"/>
            <a:r>
              <a:rPr lang="en-US" altLang="zh-CN" sz="1600" dirty="0" smtClean="0"/>
              <a:t>2</a:t>
            </a:r>
            <a:r>
              <a:rPr lang="zh-CN" altLang="en-US" sz="1600" dirty="0" smtClean="0"/>
              <a:t>、</a:t>
            </a:r>
            <a:r>
              <a:rPr lang="zh-CN" altLang="zh-CN" sz="1600" dirty="0" smtClean="0"/>
              <a:t>分区</a:t>
            </a:r>
            <a:r>
              <a:rPr lang="zh-CN" altLang="zh-CN" sz="1600" dirty="0"/>
              <a:t>主键全局唯一</a:t>
            </a:r>
          </a:p>
          <a:p>
            <a:pPr lvl="0"/>
            <a:r>
              <a:rPr lang="en-US" altLang="zh-CN" sz="1600" dirty="0" smtClean="0"/>
              <a:t>3</a:t>
            </a:r>
            <a:r>
              <a:rPr lang="zh-CN" altLang="en-US" sz="1600" dirty="0" smtClean="0"/>
              <a:t>、</a:t>
            </a:r>
            <a:r>
              <a:rPr lang="zh-CN" altLang="zh-CN" sz="1600" dirty="0" smtClean="0"/>
              <a:t>事务</a:t>
            </a:r>
            <a:endParaRPr lang="zh-CN" altLang="zh-CN" sz="1600" dirty="0"/>
          </a:p>
          <a:p>
            <a:pPr lvl="0"/>
            <a:r>
              <a:rPr lang="en-US" altLang="zh-CN" sz="1600" dirty="0" smtClean="0"/>
              <a:t>4</a:t>
            </a:r>
            <a:r>
              <a:rPr lang="zh-CN" altLang="en-US" sz="1600" dirty="0" smtClean="0"/>
              <a:t>、</a:t>
            </a:r>
            <a:r>
              <a:rPr lang="zh-CN" altLang="zh-CN" sz="1600" dirty="0" smtClean="0"/>
              <a:t>扩容</a:t>
            </a:r>
            <a:endParaRPr lang="en-US" altLang="zh-CN" sz="1600" dirty="0" smtClean="0"/>
          </a:p>
          <a:p>
            <a:pPr lvl="0"/>
            <a:endParaRPr lang="en-US" altLang="zh-CN" sz="1600" dirty="0" smtClean="0"/>
          </a:p>
          <a:p>
            <a:r>
              <a:rPr lang="zh-CN" altLang="zh-CN" sz="1600" dirty="0"/>
              <a:t>如何支持</a:t>
            </a:r>
            <a:r>
              <a:rPr lang="en-US" altLang="zh-CN" sz="1600" dirty="0"/>
              <a:t>JOIN</a:t>
            </a:r>
            <a:r>
              <a:rPr lang="zh-CN" altLang="zh-CN" sz="1600" dirty="0"/>
              <a:t>？</a:t>
            </a:r>
          </a:p>
          <a:p>
            <a:pPr lvl="0"/>
            <a:r>
              <a:rPr lang="en-US" altLang="zh-CN" sz="1600" dirty="0" smtClean="0"/>
              <a:t>    SQL</a:t>
            </a:r>
            <a:r>
              <a:rPr lang="zh-CN" altLang="zh-CN" sz="1600" dirty="0"/>
              <a:t>最好不写</a:t>
            </a:r>
            <a:r>
              <a:rPr lang="en-US" altLang="zh-CN" sz="1600" dirty="0"/>
              <a:t>JOIN</a:t>
            </a:r>
            <a:r>
              <a:rPr lang="zh-CN" altLang="zh-CN" sz="1600" dirty="0"/>
              <a:t>，通过程序关联查询聚合</a:t>
            </a:r>
          </a:p>
          <a:p>
            <a:pPr lvl="0"/>
            <a:r>
              <a:rPr lang="en-US" altLang="zh-CN" sz="1600" dirty="0" smtClean="0"/>
              <a:t>    </a:t>
            </a:r>
            <a:r>
              <a:rPr lang="zh-CN" altLang="zh-CN" sz="1600" dirty="0" smtClean="0"/>
              <a:t>建立</a:t>
            </a:r>
            <a:r>
              <a:rPr lang="zh-CN" altLang="zh-CN" sz="1600" dirty="0"/>
              <a:t>冗余表，小表</a:t>
            </a:r>
            <a:r>
              <a:rPr lang="zh-CN" altLang="zh-CN" sz="1600" dirty="0" smtClean="0"/>
              <a:t>广播</a:t>
            </a:r>
            <a:endParaRPr lang="en-US" altLang="zh-CN" sz="1600" dirty="0" smtClean="0"/>
          </a:p>
          <a:p>
            <a:pPr lvl="0"/>
            <a:endParaRPr lang="en-US" altLang="zh-CN" sz="1600" dirty="0" smtClean="0"/>
          </a:p>
          <a:p>
            <a:pPr lvl="0"/>
            <a:r>
              <a:rPr lang="zh-CN" altLang="en-US" sz="1600" dirty="0" smtClean="0"/>
              <a:t>如何分页？原则上禁止跨页查询</a:t>
            </a:r>
            <a:endParaRPr lang="en-US" altLang="zh-CN" sz="1600" dirty="0" smtClean="0"/>
          </a:p>
          <a:p>
            <a:pPr lvl="0"/>
            <a:r>
              <a:rPr lang="en-US" altLang="zh-CN" sz="1600" dirty="0" smtClean="0"/>
              <a:t>    1</a:t>
            </a:r>
            <a:r>
              <a:rPr lang="zh-CN" altLang="en-US" sz="1600" dirty="0" smtClean="0"/>
              <a:t>、按步长，比如</a:t>
            </a:r>
            <a:r>
              <a:rPr lang="en-US" altLang="zh-CN" sz="1600" dirty="0" smtClean="0"/>
              <a:t>A</a:t>
            </a:r>
            <a:r>
              <a:rPr lang="zh-CN" altLang="en-US" sz="1600" dirty="0" smtClean="0"/>
              <a:t>服务器取</a:t>
            </a:r>
            <a:r>
              <a:rPr lang="en-US" altLang="zh-CN" sz="1600" dirty="0" smtClean="0"/>
              <a:t>100</a:t>
            </a:r>
            <a:r>
              <a:rPr lang="zh-CN" altLang="en-US" sz="1600" dirty="0" smtClean="0"/>
              <a:t>，</a:t>
            </a:r>
            <a:r>
              <a:rPr lang="en-US" altLang="zh-CN" sz="1600" dirty="0" smtClean="0"/>
              <a:t>B</a:t>
            </a:r>
            <a:r>
              <a:rPr lang="zh-CN" altLang="en-US" sz="1600" dirty="0" smtClean="0"/>
              <a:t>服务器取</a:t>
            </a:r>
            <a:r>
              <a:rPr lang="en-US" altLang="zh-CN" sz="1600" dirty="0" smtClean="0"/>
              <a:t>100</a:t>
            </a:r>
            <a:r>
              <a:rPr lang="zh-CN" altLang="en-US" sz="1600" dirty="0" smtClean="0"/>
              <a:t>，内存合并进行排序</a:t>
            </a:r>
            <a:endParaRPr lang="en-US" altLang="zh-CN" sz="1600" dirty="0" smtClean="0"/>
          </a:p>
          <a:p>
            <a:pPr lvl="0"/>
            <a:r>
              <a:rPr lang="en-US" altLang="zh-CN" sz="1600" dirty="0"/>
              <a:t> </a:t>
            </a:r>
            <a:r>
              <a:rPr lang="en-US" altLang="zh-CN" sz="1600" dirty="0" smtClean="0"/>
              <a:t>   2</a:t>
            </a:r>
            <a:r>
              <a:rPr lang="zh-CN" altLang="en-US" sz="1600" dirty="0" smtClean="0"/>
              <a:t>、按比例，比如</a:t>
            </a:r>
            <a:r>
              <a:rPr lang="en-US" altLang="zh-CN" sz="1600" dirty="0" smtClean="0"/>
              <a:t>A</a:t>
            </a:r>
            <a:r>
              <a:rPr lang="zh-CN" altLang="en-US" sz="1600" dirty="0" smtClean="0"/>
              <a:t>服务器返回</a:t>
            </a:r>
            <a:r>
              <a:rPr lang="en-US" altLang="zh-CN" sz="1600" dirty="0" smtClean="0"/>
              <a:t>40%</a:t>
            </a:r>
            <a:r>
              <a:rPr lang="zh-CN" altLang="en-US" sz="1600" dirty="0" smtClean="0"/>
              <a:t>，</a:t>
            </a:r>
            <a:r>
              <a:rPr lang="en-US" altLang="zh-CN" sz="1600" dirty="0" smtClean="0"/>
              <a:t>B</a:t>
            </a:r>
            <a:r>
              <a:rPr lang="zh-CN" altLang="en-US" sz="1600" dirty="0" smtClean="0"/>
              <a:t>服务器返回</a:t>
            </a:r>
            <a:r>
              <a:rPr lang="en-US" altLang="zh-CN" sz="1600" dirty="0" smtClean="0"/>
              <a:t>60%</a:t>
            </a:r>
            <a:r>
              <a:rPr lang="zh-CN" altLang="en-US" sz="1600" dirty="0" smtClean="0"/>
              <a:t>，内存合并排序</a:t>
            </a:r>
            <a:endParaRPr lang="en-US" altLang="zh-CN" sz="1600" dirty="0" smtClean="0"/>
          </a:p>
          <a:p>
            <a:pPr lvl="0"/>
            <a:r>
              <a:rPr lang="en-US" altLang="zh-CN" sz="1600" dirty="0"/>
              <a:t> </a:t>
            </a:r>
            <a:r>
              <a:rPr lang="en-US" altLang="zh-CN" sz="1600" dirty="0" smtClean="0"/>
              <a:t>   3</a:t>
            </a:r>
            <a:r>
              <a:rPr lang="zh-CN" altLang="en-US" sz="1600" dirty="0" smtClean="0"/>
              <a:t>、查询优化避免偏移量计算，带上自增最大</a:t>
            </a:r>
            <a:r>
              <a:rPr lang="en-US" altLang="zh-CN" sz="1600" dirty="0" smtClean="0"/>
              <a:t>ID</a:t>
            </a:r>
            <a:r>
              <a:rPr lang="zh-CN" altLang="en-US" sz="1600" dirty="0" smtClean="0"/>
              <a:t>，减少返回量</a:t>
            </a:r>
            <a:endParaRPr lang="en-US" altLang="zh-CN" sz="1600" dirty="0" smtClean="0"/>
          </a:p>
          <a:p>
            <a:pPr lvl="0"/>
            <a:endParaRPr lang="en-US" altLang="zh-CN" sz="1600" dirty="0"/>
          </a:p>
          <a:p>
            <a:pPr lvl="0"/>
            <a:r>
              <a:rPr lang="zh-CN" altLang="en-US" sz="1600" dirty="0" smtClean="0"/>
              <a:t>如何统计？</a:t>
            </a:r>
            <a:endParaRPr lang="en-US" altLang="zh-CN" sz="1600" dirty="0" smtClean="0"/>
          </a:p>
          <a:p>
            <a:pPr lvl="0"/>
            <a:r>
              <a:rPr lang="en-US" altLang="zh-CN" sz="1600" dirty="0"/>
              <a:t> </a:t>
            </a:r>
            <a:r>
              <a:rPr lang="en-US" altLang="zh-CN" sz="1600" dirty="0" smtClean="0"/>
              <a:t>   </a:t>
            </a:r>
            <a:r>
              <a:rPr lang="en-US" altLang="zh-CN" sz="1600" dirty="0"/>
              <a:t>otter </a:t>
            </a:r>
            <a:r>
              <a:rPr lang="zh-CN" altLang="en-US" sz="1600" dirty="0"/>
              <a:t>数据库同步系统</a:t>
            </a:r>
            <a:endParaRPr lang="zh-CN" altLang="zh-CN" sz="1600" dirty="0"/>
          </a:p>
        </p:txBody>
      </p:sp>
    </p:spTree>
    <p:extLst>
      <p:ext uri="{BB962C8B-B14F-4D97-AF65-F5344CB8AC3E}">
        <p14:creationId xmlns:p14="http://schemas.microsoft.com/office/powerpoint/2010/main" val="3622843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938392"/>
            <a:ext cx="4752528"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行楷" pitchFamily="2" charset="-122"/>
                <a:ea typeface="华文行楷" pitchFamily="2" charset="-122"/>
              </a:rPr>
              <a:t>全局</a:t>
            </a:r>
            <a:r>
              <a:rPr lang="en-US" altLang="zh-CN" sz="2800" dirty="0" smtClean="0">
                <a:latin typeface="华文行楷" pitchFamily="2" charset="-122"/>
                <a:ea typeface="华文行楷" pitchFamily="2" charset="-122"/>
              </a:rPr>
              <a:t>ID</a:t>
            </a:r>
            <a:r>
              <a:rPr lang="zh-CN" altLang="en-US" sz="2800" dirty="0" smtClean="0">
                <a:latin typeface="华文行楷" pitchFamily="2" charset="-122"/>
                <a:ea typeface="华文行楷" pitchFamily="2" charset="-122"/>
              </a:rPr>
              <a:t>方案</a:t>
            </a:r>
            <a:endParaRPr lang="zh-CN" altLang="en-US" sz="2800" dirty="0">
              <a:latin typeface="华文行楷" pitchFamily="2" charset="-122"/>
              <a:ea typeface="华文行楷" pitchFamily="2" charset="-122"/>
            </a:endParaRPr>
          </a:p>
        </p:txBody>
      </p:sp>
      <p:sp>
        <p:nvSpPr>
          <p:cNvPr id="10" name="矩形 9"/>
          <p:cNvSpPr/>
          <p:nvPr/>
        </p:nvSpPr>
        <p:spPr>
          <a:xfrm>
            <a:off x="107504" y="1679640"/>
            <a:ext cx="8928992" cy="2092881"/>
          </a:xfrm>
          <a:prstGeom prst="rect">
            <a:avLst/>
          </a:prstGeom>
        </p:spPr>
        <p:txBody>
          <a:bodyPr wrap="square">
            <a:spAutoFit/>
          </a:bodyPr>
          <a:lstStyle/>
          <a:p>
            <a:pPr lvl="0"/>
            <a:r>
              <a:rPr lang="zh-CN" altLang="en-US" sz="1600" dirty="0" smtClean="0"/>
              <a:t>全局</a:t>
            </a:r>
            <a:r>
              <a:rPr lang="en-US" altLang="zh-CN" sz="1600" dirty="0" smtClean="0"/>
              <a:t>ID</a:t>
            </a:r>
            <a:r>
              <a:rPr lang="zh-CN" altLang="en-US" sz="1600" dirty="0" smtClean="0"/>
              <a:t>方案：</a:t>
            </a:r>
            <a:endParaRPr lang="en-US" altLang="zh-CN" sz="1600" dirty="0" smtClean="0"/>
          </a:p>
          <a:p>
            <a:pPr lvl="0"/>
            <a:r>
              <a:rPr lang="en-US" altLang="zh-CN" sz="1600" dirty="0"/>
              <a:t> </a:t>
            </a:r>
            <a:r>
              <a:rPr lang="en-US" altLang="zh-CN" sz="1600" dirty="0" smtClean="0"/>
              <a:t>   1</a:t>
            </a:r>
            <a:r>
              <a:rPr lang="zh-CN" altLang="en-US" sz="1600" dirty="0" smtClean="0"/>
              <a:t>、</a:t>
            </a:r>
            <a:r>
              <a:rPr lang="en-US" altLang="zh-CN" sz="1600" dirty="0" smtClean="0"/>
              <a:t>UUID</a:t>
            </a:r>
          </a:p>
          <a:p>
            <a:pPr lvl="0"/>
            <a:r>
              <a:rPr lang="en-US" altLang="zh-CN" sz="1600" dirty="0" smtClean="0"/>
              <a:t>    2</a:t>
            </a:r>
            <a:r>
              <a:rPr lang="zh-CN" altLang="en-US" sz="1600" dirty="0" smtClean="0"/>
              <a:t>、</a:t>
            </a:r>
            <a:r>
              <a:rPr lang="zh-CN" altLang="zh-CN" sz="1600" dirty="0"/>
              <a:t>时间戳</a:t>
            </a:r>
            <a:r>
              <a:rPr lang="en-US" altLang="zh-CN" sz="1600" dirty="0" smtClean="0"/>
              <a:t>+</a:t>
            </a:r>
            <a:r>
              <a:rPr lang="zh-CN" altLang="en-US" sz="1600" dirty="0" smtClean="0"/>
              <a:t>机器</a:t>
            </a:r>
            <a:r>
              <a:rPr lang="en-US" altLang="zh-CN" sz="1600" dirty="0" smtClean="0"/>
              <a:t>ID+</a:t>
            </a:r>
            <a:r>
              <a:rPr lang="zh-CN" altLang="en-US" sz="1600" dirty="0" smtClean="0"/>
              <a:t>随机数</a:t>
            </a:r>
            <a:endParaRPr lang="zh-CN" altLang="zh-CN" sz="1600" dirty="0"/>
          </a:p>
          <a:p>
            <a:pPr lvl="0"/>
            <a:r>
              <a:rPr lang="en-US" altLang="zh-CN" sz="1600" dirty="0" smtClean="0"/>
              <a:t>    3</a:t>
            </a:r>
            <a:r>
              <a:rPr lang="zh-CN" altLang="en-US" sz="1600" dirty="0" smtClean="0"/>
              <a:t>、</a:t>
            </a:r>
            <a:r>
              <a:rPr lang="en-US" altLang="zh-CN" sz="1600" b="1" dirty="0" smtClean="0"/>
              <a:t>Flickr</a:t>
            </a:r>
            <a:r>
              <a:rPr lang="zh-CN" altLang="en-US" sz="1600" b="1" dirty="0" smtClean="0"/>
              <a:t>方案</a:t>
            </a:r>
            <a:endParaRPr lang="en-US" altLang="zh-CN" sz="1600" b="1" dirty="0" smtClean="0"/>
          </a:p>
          <a:p>
            <a:pPr lvl="0"/>
            <a:r>
              <a:rPr lang="en-US" altLang="zh-CN" sz="1600" b="1" dirty="0"/>
              <a:t> </a:t>
            </a:r>
            <a:r>
              <a:rPr lang="en-US" altLang="zh-CN" sz="1600" b="1" dirty="0" smtClean="0"/>
              <a:t>   4</a:t>
            </a:r>
            <a:r>
              <a:rPr lang="zh-CN" altLang="en-US" sz="1600" b="1" dirty="0" smtClean="0"/>
              <a:t>、</a:t>
            </a:r>
            <a:r>
              <a:rPr lang="en-US" altLang="zh-CN" sz="1600" dirty="0" smtClean="0"/>
              <a:t>snowflake</a:t>
            </a:r>
            <a:r>
              <a:rPr lang="zh-CN" altLang="en-US" sz="1600" dirty="0" smtClean="0"/>
              <a:t>：</a:t>
            </a:r>
            <a:r>
              <a:rPr lang="zh-CN" altLang="zh-CN" sz="1600" dirty="0"/>
              <a:t>时间戳</a:t>
            </a:r>
            <a:r>
              <a:rPr lang="en-US" altLang="zh-CN" sz="1600" dirty="0" smtClean="0"/>
              <a:t>+</a:t>
            </a:r>
            <a:r>
              <a:rPr lang="zh-CN" altLang="en-US" sz="1600" dirty="0" smtClean="0"/>
              <a:t>工作</a:t>
            </a:r>
            <a:r>
              <a:rPr lang="zh-CN" altLang="zh-CN" sz="1600" dirty="0" smtClean="0"/>
              <a:t>机器</a:t>
            </a:r>
            <a:r>
              <a:rPr lang="en-US" altLang="zh-CN" sz="1600" dirty="0" smtClean="0"/>
              <a:t>ID+</a:t>
            </a:r>
            <a:r>
              <a:rPr lang="zh-CN" altLang="en-US" sz="1600" dirty="0" smtClean="0"/>
              <a:t>序列号</a:t>
            </a:r>
            <a:endParaRPr lang="en-US" altLang="zh-CN" sz="1600" dirty="0" smtClean="0"/>
          </a:p>
          <a:p>
            <a:pPr lvl="0"/>
            <a:r>
              <a:rPr lang="en-US" altLang="zh-CN" sz="1600" dirty="0"/>
              <a:t> </a:t>
            </a:r>
            <a:r>
              <a:rPr lang="en-US" altLang="zh-CN" sz="1600" dirty="0" smtClean="0"/>
              <a:t>   5</a:t>
            </a:r>
            <a:r>
              <a:rPr lang="zh-CN" altLang="en-US" sz="1600" dirty="0" smtClean="0"/>
              <a:t>、</a:t>
            </a:r>
            <a:r>
              <a:rPr lang="zh-CN" altLang="en-US" sz="1600" dirty="0"/>
              <a:t>时间戳 </a:t>
            </a:r>
            <a:r>
              <a:rPr lang="en-US" altLang="zh-CN" sz="1600" dirty="0" smtClean="0"/>
              <a:t>+ </a:t>
            </a:r>
            <a:r>
              <a:rPr lang="zh-CN" altLang="en-US" sz="1600" dirty="0" smtClean="0"/>
              <a:t>机器 </a:t>
            </a:r>
            <a:r>
              <a:rPr lang="en-US" altLang="zh-CN" sz="1600" dirty="0"/>
              <a:t>+</a:t>
            </a:r>
            <a:r>
              <a:rPr lang="en-US" altLang="zh-CN" sz="1600" dirty="0" smtClean="0"/>
              <a:t>PID </a:t>
            </a:r>
            <a:r>
              <a:rPr lang="en-US" altLang="zh-CN" sz="1600" dirty="0"/>
              <a:t>+</a:t>
            </a:r>
            <a:r>
              <a:rPr lang="zh-CN" altLang="en-US" sz="1600" dirty="0" smtClean="0"/>
              <a:t>计数器</a:t>
            </a:r>
            <a:endParaRPr lang="en-US" altLang="zh-CN" sz="1600" dirty="0" smtClean="0"/>
          </a:p>
          <a:p>
            <a:endParaRPr lang="zh-CN" altLang="zh-CN" sz="1600" dirty="0"/>
          </a:p>
          <a:p>
            <a:pPr lvl="0"/>
            <a:endParaRPr lang="zh-CN" altLang="zh-CN" sz="1600" dirty="0"/>
          </a:p>
        </p:txBody>
      </p:sp>
      <p:pic>
        <p:nvPicPr>
          <p:cNvPr id="6" name="图片 5" descr="http://www.uml.org.cn/sjjm/images/2012112124.jpg"/>
          <p:cNvPicPr/>
          <p:nvPr/>
        </p:nvPicPr>
        <p:blipFill>
          <a:blip r:embed="rId4">
            <a:extLst>
              <a:ext uri="{28A0092B-C50C-407E-A947-70E740481C1C}">
                <a14:useLocalDpi xmlns:a14="http://schemas.microsoft.com/office/drawing/2010/main" val="0"/>
              </a:ext>
            </a:extLst>
          </a:blip>
          <a:srcRect/>
          <a:stretch>
            <a:fillRect/>
          </a:stretch>
        </p:blipFill>
        <p:spPr bwMode="auto">
          <a:xfrm>
            <a:off x="207913" y="3356992"/>
            <a:ext cx="4940151" cy="2885558"/>
          </a:xfrm>
          <a:prstGeom prst="rect">
            <a:avLst/>
          </a:prstGeom>
          <a:noFill/>
          <a:ln>
            <a:noFill/>
          </a:ln>
        </p:spPr>
      </p:pic>
    </p:spTree>
    <p:extLst>
      <p:ext uri="{BB962C8B-B14F-4D97-AF65-F5344CB8AC3E}">
        <p14:creationId xmlns:p14="http://schemas.microsoft.com/office/powerpoint/2010/main" val="1958306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938392"/>
            <a:ext cx="4752528"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行楷" pitchFamily="2" charset="-122"/>
                <a:ea typeface="华文行楷" pitchFamily="2" charset="-122"/>
              </a:rPr>
              <a:t>数据扩容方案</a:t>
            </a:r>
            <a:endParaRPr lang="zh-CN" altLang="en-US" sz="2800" dirty="0">
              <a:latin typeface="华文行楷" pitchFamily="2" charset="-122"/>
              <a:ea typeface="华文行楷" pitchFamily="2" charset="-122"/>
            </a:endParaRPr>
          </a:p>
        </p:txBody>
      </p:sp>
      <p:sp>
        <p:nvSpPr>
          <p:cNvPr id="10" name="矩形 9"/>
          <p:cNvSpPr/>
          <p:nvPr/>
        </p:nvSpPr>
        <p:spPr>
          <a:xfrm>
            <a:off x="107504" y="1679640"/>
            <a:ext cx="8928992" cy="3170099"/>
          </a:xfrm>
          <a:prstGeom prst="rect">
            <a:avLst/>
          </a:prstGeom>
        </p:spPr>
        <p:txBody>
          <a:bodyPr wrap="square">
            <a:spAutoFit/>
          </a:bodyPr>
          <a:lstStyle/>
          <a:p>
            <a:pPr lvl="0"/>
            <a:endParaRPr lang="en-US" altLang="zh-CN" sz="1600" dirty="0"/>
          </a:p>
          <a:p>
            <a:r>
              <a:rPr lang="en-US" altLang="zh-CN" sz="2400" dirty="0"/>
              <a:t>   1</a:t>
            </a:r>
            <a:r>
              <a:rPr lang="zh-CN" altLang="en-US" sz="2400" dirty="0"/>
              <a:t>、</a:t>
            </a:r>
            <a:r>
              <a:rPr lang="en-US" altLang="zh-CN" sz="2400" dirty="0"/>
              <a:t>Hash</a:t>
            </a:r>
            <a:r>
              <a:rPr lang="zh-CN" altLang="zh-CN" sz="2400" dirty="0"/>
              <a:t>算法</a:t>
            </a:r>
            <a:r>
              <a:rPr lang="zh-CN" altLang="zh-CN" sz="2400" dirty="0" smtClean="0"/>
              <a:t>扩容 </a:t>
            </a:r>
            <a:endParaRPr lang="zh-CN" altLang="zh-CN" sz="2400" dirty="0"/>
          </a:p>
          <a:p>
            <a:r>
              <a:rPr lang="en-US" altLang="zh-CN" sz="2400" dirty="0"/>
              <a:t>       </a:t>
            </a:r>
            <a:r>
              <a:rPr lang="en-US" altLang="zh-CN" sz="2400" dirty="0" smtClean="0"/>
              <a:t> </a:t>
            </a:r>
            <a:r>
              <a:rPr lang="zh-CN" altLang="zh-CN" sz="2400" dirty="0" smtClean="0"/>
              <a:t>直接</a:t>
            </a:r>
            <a:r>
              <a:rPr lang="zh-CN" altLang="zh-CN" sz="2400" dirty="0"/>
              <a:t>扩展库表，无法避免再次写入数据量已经达到极限的表</a:t>
            </a:r>
          </a:p>
          <a:p>
            <a:r>
              <a:rPr lang="en-US" altLang="zh-CN" sz="2400" dirty="0"/>
              <a:t>   2</a:t>
            </a:r>
            <a:r>
              <a:rPr lang="zh-CN" altLang="en-US" sz="2400" dirty="0"/>
              <a:t>、</a:t>
            </a:r>
            <a:r>
              <a:rPr lang="zh-CN" altLang="zh-CN" sz="2400" dirty="0"/>
              <a:t>增量算法</a:t>
            </a:r>
            <a:r>
              <a:rPr lang="zh-CN" altLang="zh-CN" sz="2400" dirty="0" smtClean="0"/>
              <a:t>扩容</a:t>
            </a:r>
            <a:endParaRPr lang="zh-CN" altLang="zh-CN" sz="2400" dirty="0"/>
          </a:p>
          <a:p>
            <a:r>
              <a:rPr lang="en-US" altLang="zh-CN" sz="2400" dirty="0"/>
              <a:t>       </a:t>
            </a:r>
            <a:r>
              <a:rPr lang="en-US" altLang="zh-CN" sz="2400" dirty="0" smtClean="0"/>
              <a:t>  </a:t>
            </a:r>
            <a:r>
              <a:rPr lang="zh-CN" altLang="zh-CN" sz="2400" dirty="0" smtClean="0"/>
              <a:t>扩展</a:t>
            </a:r>
            <a:r>
              <a:rPr lang="zh-CN" altLang="zh-CN" sz="2400" dirty="0"/>
              <a:t>数据库，再扩展表，无数据迁移。</a:t>
            </a:r>
            <a:endParaRPr lang="en-US" altLang="zh-CN" sz="2400" dirty="0"/>
          </a:p>
          <a:p>
            <a:r>
              <a:rPr lang="en-US" altLang="zh-CN" sz="2400" dirty="0"/>
              <a:t>   3</a:t>
            </a:r>
            <a:r>
              <a:rPr lang="zh-CN" altLang="en-US" sz="2400" dirty="0"/>
              <a:t>、</a:t>
            </a:r>
            <a:r>
              <a:rPr lang="zh-CN" altLang="zh-CN" sz="2400" dirty="0"/>
              <a:t>支持动态扩容切分算法</a:t>
            </a:r>
          </a:p>
          <a:p>
            <a:r>
              <a:rPr lang="en-US" altLang="zh-CN" sz="2400" dirty="0"/>
              <a:t>      </a:t>
            </a:r>
            <a:r>
              <a:rPr lang="zh-CN" altLang="zh-CN" sz="2400" dirty="0"/>
              <a:t>全局按增量区间分布数据，使用增量扩容，无数据迁移，局部使用散列方式分散数据读写，解决“热点”问题。</a:t>
            </a:r>
          </a:p>
          <a:p>
            <a:pPr lvl="0"/>
            <a:endParaRPr lang="zh-CN" altLang="zh-CN" sz="1600" dirty="0"/>
          </a:p>
        </p:txBody>
      </p:sp>
    </p:spTree>
    <p:extLst>
      <p:ext uri="{BB962C8B-B14F-4D97-AF65-F5344CB8AC3E}">
        <p14:creationId xmlns:p14="http://schemas.microsoft.com/office/powerpoint/2010/main" val="2768591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938392"/>
            <a:ext cx="4752528"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行楷" pitchFamily="2" charset="-122"/>
                <a:ea typeface="华文行楷" pitchFamily="2" charset="-122"/>
              </a:rPr>
              <a:t>一致性</a:t>
            </a:r>
            <a:r>
              <a:rPr lang="en-US" altLang="zh-CN" sz="2800" dirty="0" smtClean="0">
                <a:latin typeface="华文行楷" pitchFamily="2" charset="-122"/>
                <a:ea typeface="华文行楷" pitchFamily="2" charset="-122"/>
              </a:rPr>
              <a:t>HASH</a:t>
            </a:r>
            <a:endParaRPr lang="zh-CN" altLang="en-US" sz="2800" dirty="0">
              <a:latin typeface="华文行楷" pitchFamily="2" charset="-122"/>
              <a:ea typeface="华文行楷" pitchFamily="2" charset="-122"/>
            </a:endParaRPr>
          </a:p>
        </p:txBody>
      </p:sp>
      <p:sp>
        <p:nvSpPr>
          <p:cNvPr id="10" name="矩形 9"/>
          <p:cNvSpPr/>
          <p:nvPr/>
        </p:nvSpPr>
        <p:spPr>
          <a:xfrm>
            <a:off x="107504" y="1679640"/>
            <a:ext cx="8928992" cy="1477328"/>
          </a:xfrm>
          <a:prstGeom prst="rect">
            <a:avLst/>
          </a:prstGeom>
        </p:spPr>
        <p:txBody>
          <a:bodyPr wrap="square">
            <a:spAutoFit/>
          </a:bodyPr>
          <a:lstStyle/>
          <a:p>
            <a:r>
              <a:rPr lang="en-US" altLang="zh-CN" dirty="0" smtClean="0"/>
              <a:t>     </a:t>
            </a:r>
            <a:r>
              <a:rPr lang="zh-CN" altLang="zh-CN" dirty="0" smtClean="0"/>
              <a:t>一致性</a:t>
            </a:r>
            <a:r>
              <a:rPr lang="en-US" altLang="zh-CN" dirty="0"/>
              <a:t>Hash</a:t>
            </a:r>
            <a:r>
              <a:rPr lang="zh-CN" altLang="zh-CN" dirty="0"/>
              <a:t>：是一种特殊的哈希算法。在使用一致哈希算法后，哈希表槽位数（大小）的改变平均只需要对</a:t>
            </a:r>
            <a:r>
              <a:rPr lang="en-US" altLang="zh-CN" dirty="0"/>
              <a:t>K/n </a:t>
            </a:r>
            <a:r>
              <a:rPr lang="zh-CN" altLang="zh-CN" dirty="0"/>
              <a:t>个关键字重新映射，其中</a:t>
            </a:r>
            <a:r>
              <a:rPr lang="en-US" altLang="zh-CN" dirty="0"/>
              <a:t> K</a:t>
            </a:r>
            <a:r>
              <a:rPr lang="zh-CN" altLang="zh-CN" dirty="0"/>
              <a:t>是关键字的数量，</a:t>
            </a:r>
            <a:r>
              <a:rPr lang="en-US" altLang="zh-CN" dirty="0"/>
              <a:t>n</a:t>
            </a:r>
            <a:r>
              <a:rPr lang="zh-CN" altLang="zh-CN" dirty="0"/>
              <a:t>是槽位数量。然而在传统的哈希表中，添加或删除一个槽位的几乎需要对所有关键字进行重新</a:t>
            </a:r>
            <a:r>
              <a:rPr lang="zh-CN" altLang="zh-CN" dirty="0" smtClean="0"/>
              <a:t>映射</a:t>
            </a:r>
            <a:r>
              <a:rPr lang="zh-CN" altLang="en-US" dirty="0" smtClean="0"/>
              <a:t>，</a:t>
            </a:r>
            <a:r>
              <a:rPr lang="zh-CN" altLang="zh-CN" dirty="0" smtClean="0"/>
              <a:t>主要</a:t>
            </a:r>
            <a:r>
              <a:rPr lang="zh-CN" altLang="zh-CN" dirty="0"/>
              <a:t>用于负载均衡</a:t>
            </a:r>
            <a:r>
              <a:rPr lang="zh-CN" altLang="zh-CN" dirty="0" smtClean="0"/>
              <a:t>。</a:t>
            </a:r>
            <a:endParaRPr lang="en-US" altLang="zh-CN" dirty="0" smtClean="0"/>
          </a:p>
          <a:p>
            <a:r>
              <a:rPr lang="en-US" altLang="zh-CN" dirty="0"/>
              <a:t> </a:t>
            </a:r>
            <a:r>
              <a:rPr lang="en-US" altLang="zh-CN" dirty="0" smtClean="0"/>
              <a:t>      </a:t>
            </a:r>
            <a:endParaRPr lang="zh-CN" altLang="zh-CN" dirty="0"/>
          </a:p>
        </p:txBody>
      </p:sp>
      <p:pic>
        <p:nvPicPr>
          <p:cNvPr id="7171" name="图片 19" descr="说明: 算法 &lt;wbr&gt;--- &lt;wbr&gt;一致性哈希"/>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268712"/>
            <a:ext cx="2057372" cy="1728192"/>
          </a:xfrm>
          <a:prstGeom prst="rect">
            <a:avLst/>
          </a:prstGeom>
          <a:noFill/>
          <a:extLst>
            <a:ext uri="{909E8E84-426E-40DD-AFC4-6F175D3DCCD1}">
              <a14:hiddenFill xmlns:a14="http://schemas.microsoft.com/office/drawing/2010/main">
                <a:solidFill>
                  <a:srgbClr val="FFFFFF"/>
                </a:solidFill>
              </a14:hiddenFill>
            </a:ext>
          </a:extLst>
        </p:spPr>
      </p:pic>
      <p:pic>
        <p:nvPicPr>
          <p:cNvPr id="7170" name="图片 13" descr="说明: 算法 &lt;wbr&gt;--- &lt;wbr&gt;一致性哈希"/>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3183734"/>
            <a:ext cx="2016224" cy="2148127"/>
          </a:xfrm>
          <a:prstGeom prst="rect">
            <a:avLst/>
          </a:prstGeom>
          <a:noFill/>
          <a:extLst>
            <a:ext uri="{909E8E84-426E-40DD-AFC4-6F175D3DCCD1}">
              <a14:hiddenFill xmlns:a14="http://schemas.microsoft.com/office/drawing/2010/main">
                <a:solidFill>
                  <a:srgbClr val="FFFFFF"/>
                </a:solidFill>
              </a14:hiddenFill>
            </a:ext>
          </a:extLst>
        </p:spPr>
      </p:pic>
      <p:pic>
        <p:nvPicPr>
          <p:cNvPr id="7169" name="图片 14" descr="说明: 算法 &lt;wbr&gt;--- &lt;wbr&gt;一致性哈希"/>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3284984"/>
            <a:ext cx="2127982" cy="20512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p:cNvSpPr>
            <a:spLocks noChangeArrowheads="1"/>
          </p:cNvSpPr>
          <p:nvPr/>
        </p:nvSpPr>
        <p:spPr bwMode="auto">
          <a:xfrm>
            <a:off x="0" y="-17621"/>
            <a:ext cx="52129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33375" algn="l" defTabSz="914400" rtl="0" eaLnBrk="1" fontAlgn="base" latinLnBrk="0" hangingPunct="1">
              <a:lnSpc>
                <a:spcPct val="100000"/>
              </a:lnSpc>
              <a:spcBef>
                <a:spcPct val="0"/>
              </a:spcBef>
              <a:spcAft>
                <a:spcPct val="0"/>
              </a:spcAft>
              <a:buClrTx/>
              <a:buSzTx/>
              <a:buFontTx/>
              <a:buNone/>
              <a:tabLst/>
            </a:pPr>
            <a:endParaRPr kumimoji="0" 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33375"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Rectangle 5"/>
          <p:cNvSpPr>
            <a:spLocks noChangeArrowheads="1"/>
          </p:cNvSpPr>
          <p:nvPr/>
        </p:nvSpPr>
        <p:spPr bwMode="auto">
          <a:xfrm>
            <a:off x="0" y="1457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33375"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33375"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89415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938392"/>
            <a:ext cx="4752528"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行楷" pitchFamily="2" charset="-122"/>
                <a:ea typeface="华文行楷" pitchFamily="2" charset="-122"/>
              </a:rPr>
              <a:t>一致性</a:t>
            </a:r>
            <a:r>
              <a:rPr lang="en-US" altLang="zh-CN" sz="2800" dirty="0" smtClean="0">
                <a:latin typeface="华文行楷" pitchFamily="2" charset="-122"/>
                <a:ea typeface="华文行楷" pitchFamily="2" charset="-122"/>
              </a:rPr>
              <a:t>HASH</a:t>
            </a:r>
            <a:endParaRPr lang="zh-CN" altLang="en-US" sz="2800" dirty="0">
              <a:latin typeface="华文行楷" pitchFamily="2" charset="-122"/>
              <a:ea typeface="华文行楷" pitchFamily="2" charset="-122"/>
            </a:endParaRPr>
          </a:p>
        </p:txBody>
      </p:sp>
      <p:sp>
        <p:nvSpPr>
          <p:cNvPr id="2" name="Rectangle 4"/>
          <p:cNvSpPr>
            <a:spLocks noChangeArrowheads="1"/>
          </p:cNvSpPr>
          <p:nvPr/>
        </p:nvSpPr>
        <p:spPr bwMode="auto">
          <a:xfrm>
            <a:off x="0" y="-17621"/>
            <a:ext cx="52129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33375" algn="l" defTabSz="914400" rtl="0" eaLnBrk="1" fontAlgn="base" latinLnBrk="0" hangingPunct="1">
              <a:lnSpc>
                <a:spcPct val="100000"/>
              </a:lnSpc>
              <a:spcBef>
                <a:spcPct val="0"/>
              </a:spcBef>
              <a:spcAft>
                <a:spcPct val="0"/>
              </a:spcAft>
              <a:buClrTx/>
              <a:buSzTx/>
              <a:buFontTx/>
              <a:buNone/>
              <a:tabLst/>
            </a:pPr>
            <a:endParaRPr kumimoji="0" 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33375"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Rectangle 5"/>
          <p:cNvSpPr>
            <a:spLocks noChangeArrowheads="1"/>
          </p:cNvSpPr>
          <p:nvPr/>
        </p:nvSpPr>
        <p:spPr bwMode="auto">
          <a:xfrm>
            <a:off x="0" y="1457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33375"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6"/>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33375"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2" name="图片 11" descr="算法 &lt;wbr&gt;--- &lt;wbr&gt;一致性哈希"/>
          <p:cNvPicPr/>
          <p:nvPr/>
        </p:nvPicPr>
        <p:blipFill>
          <a:blip r:embed="rId4">
            <a:extLst>
              <a:ext uri="{28A0092B-C50C-407E-A947-70E740481C1C}">
                <a14:useLocalDpi xmlns:a14="http://schemas.microsoft.com/office/drawing/2010/main" val="0"/>
              </a:ext>
            </a:extLst>
          </a:blip>
          <a:srcRect/>
          <a:stretch>
            <a:fillRect/>
          </a:stretch>
        </p:blipFill>
        <p:spPr bwMode="auto">
          <a:xfrm>
            <a:off x="521297" y="1772816"/>
            <a:ext cx="2250504" cy="1944216"/>
          </a:xfrm>
          <a:prstGeom prst="rect">
            <a:avLst/>
          </a:prstGeom>
          <a:noFill/>
          <a:ln>
            <a:noFill/>
          </a:ln>
        </p:spPr>
      </p:pic>
      <p:pic>
        <p:nvPicPr>
          <p:cNvPr id="13" name="图片 12" descr="算法 &lt;wbr&gt;--- &lt;wbr&gt;一致性哈希"/>
          <p:cNvPicPr/>
          <p:nvPr/>
        </p:nvPicPr>
        <p:blipFill>
          <a:blip r:embed="rId5">
            <a:extLst>
              <a:ext uri="{28A0092B-C50C-407E-A947-70E740481C1C}">
                <a14:useLocalDpi xmlns:a14="http://schemas.microsoft.com/office/drawing/2010/main" val="0"/>
              </a:ext>
            </a:extLst>
          </a:blip>
          <a:srcRect/>
          <a:stretch>
            <a:fillRect/>
          </a:stretch>
        </p:blipFill>
        <p:spPr bwMode="auto">
          <a:xfrm>
            <a:off x="3491880" y="1988840"/>
            <a:ext cx="1728192" cy="1728192"/>
          </a:xfrm>
          <a:prstGeom prst="rect">
            <a:avLst/>
          </a:prstGeom>
          <a:noFill/>
          <a:ln>
            <a:noFill/>
          </a:ln>
        </p:spPr>
      </p:pic>
      <p:pic>
        <p:nvPicPr>
          <p:cNvPr id="14" name="图片 13" descr="http://s6.sinaimg.cn/large/003t6IUgzy6KKMbNiDj75&amp;690"/>
          <p:cNvPicPr/>
          <p:nvPr/>
        </p:nvPicPr>
        <p:blipFill>
          <a:blip r:embed="rId6">
            <a:extLst>
              <a:ext uri="{28A0092B-C50C-407E-A947-70E740481C1C}">
                <a14:useLocalDpi xmlns:a14="http://schemas.microsoft.com/office/drawing/2010/main" val="0"/>
              </a:ext>
            </a:extLst>
          </a:blip>
          <a:srcRect/>
          <a:stretch>
            <a:fillRect/>
          </a:stretch>
        </p:blipFill>
        <p:spPr bwMode="auto">
          <a:xfrm>
            <a:off x="698561" y="4437112"/>
            <a:ext cx="2073240" cy="2016224"/>
          </a:xfrm>
          <a:prstGeom prst="rect">
            <a:avLst/>
          </a:prstGeom>
          <a:noFill/>
          <a:ln>
            <a:noFill/>
          </a:ln>
        </p:spPr>
      </p:pic>
      <p:pic>
        <p:nvPicPr>
          <p:cNvPr id="15" name="图片 14" descr="算法 &lt;wbr&gt;--- &lt;wbr&gt;一致性哈希"/>
          <p:cNvPicPr/>
          <p:nvPr/>
        </p:nvPicPr>
        <p:blipFill>
          <a:blip r:embed="rId7">
            <a:extLst>
              <a:ext uri="{28A0092B-C50C-407E-A947-70E740481C1C}">
                <a14:useLocalDpi xmlns:a14="http://schemas.microsoft.com/office/drawing/2010/main" val="0"/>
              </a:ext>
            </a:extLst>
          </a:blip>
          <a:srcRect/>
          <a:stretch>
            <a:fillRect/>
          </a:stretch>
        </p:blipFill>
        <p:spPr bwMode="auto">
          <a:xfrm>
            <a:off x="3475608" y="4077072"/>
            <a:ext cx="4516338" cy="2257326"/>
          </a:xfrm>
          <a:prstGeom prst="rect">
            <a:avLst/>
          </a:prstGeom>
          <a:noFill/>
          <a:ln>
            <a:noFill/>
          </a:ln>
        </p:spPr>
      </p:pic>
    </p:spTree>
    <p:extLst>
      <p:ext uri="{BB962C8B-B14F-4D97-AF65-F5344CB8AC3E}">
        <p14:creationId xmlns:p14="http://schemas.microsoft.com/office/powerpoint/2010/main" val="2142698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938392"/>
            <a:ext cx="4752528"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行楷" pitchFamily="2" charset="-122"/>
                <a:ea typeface="华文行楷" pitchFamily="2" charset="-122"/>
              </a:rPr>
              <a:t>混合路由切分</a:t>
            </a:r>
            <a:endParaRPr lang="zh-CN" altLang="en-US" sz="2800" dirty="0">
              <a:latin typeface="华文行楷" pitchFamily="2" charset="-122"/>
              <a:ea typeface="华文行楷" pitchFamily="2" charset="-122"/>
            </a:endParaRPr>
          </a:p>
        </p:txBody>
      </p:sp>
      <p:sp>
        <p:nvSpPr>
          <p:cNvPr id="10" name="矩形 9"/>
          <p:cNvSpPr/>
          <p:nvPr/>
        </p:nvSpPr>
        <p:spPr>
          <a:xfrm>
            <a:off x="107504" y="1679640"/>
            <a:ext cx="8928992" cy="584775"/>
          </a:xfrm>
          <a:prstGeom prst="rect">
            <a:avLst/>
          </a:prstGeom>
        </p:spPr>
        <p:txBody>
          <a:bodyPr wrap="square">
            <a:spAutoFit/>
          </a:bodyPr>
          <a:lstStyle/>
          <a:p>
            <a:endParaRPr lang="zh-CN" altLang="zh-CN" sz="1600" dirty="0"/>
          </a:p>
          <a:p>
            <a:pPr lvl="0"/>
            <a:endParaRPr lang="zh-CN" altLang="zh-CN" sz="1600" dirty="0"/>
          </a:p>
        </p:txBody>
      </p:sp>
      <p:pic>
        <p:nvPicPr>
          <p:cNvPr id="6" name="图片 5"/>
          <p:cNvPicPr/>
          <p:nvPr/>
        </p:nvPicPr>
        <p:blipFill>
          <a:blip r:embed="rId4"/>
          <a:stretch>
            <a:fillRect/>
          </a:stretch>
        </p:blipFill>
        <p:spPr>
          <a:xfrm>
            <a:off x="1170732" y="1679640"/>
            <a:ext cx="4694833" cy="3994686"/>
          </a:xfrm>
          <a:prstGeom prst="rect">
            <a:avLst/>
          </a:prstGeom>
        </p:spPr>
      </p:pic>
    </p:spTree>
    <p:extLst>
      <p:ext uri="{BB962C8B-B14F-4D97-AF65-F5344CB8AC3E}">
        <p14:creationId xmlns:p14="http://schemas.microsoft.com/office/powerpoint/2010/main" val="303527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938392"/>
            <a:ext cx="4752528"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华文行楷" pitchFamily="2" charset="-122"/>
                <a:ea typeface="华文行楷" pitchFamily="2" charset="-122"/>
              </a:rPr>
              <a:t>CDS</a:t>
            </a:r>
            <a:r>
              <a:rPr lang="zh-CN" altLang="en-US" sz="2800" dirty="0" smtClean="0">
                <a:latin typeface="华文行楷" pitchFamily="2" charset="-122"/>
                <a:ea typeface="华文行楷" pitchFamily="2" charset="-122"/>
              </a:rPr>
              <a:t>驱动架构</a:t>
            </a:r>
            <a:endParaRPr lang="zh-CN" altLang="en-US" sz="2800" dirty="0">
              <a:latin typeface="华文行楷" pitchFamily="2" charset="-122"/>
              <a:ea typeface="华文行楷" pitchFamily="2" charset="-122"/>
            </a:endParaRPr>
          </a:p>
        </p:txBody>
      </p:sp>
      <p:sp>
        <p:nvSpPr>
          <p:cNvPr id="10" name="矩形 9"/>
          <p:cNvSpPr/>
          <p:nvPr/>
        </p:nvSpPr>
        <p:spPr>
          <a:xfrm>
            <a:off x="107504" y="1679640"/>
            <a:ext cx="8928992" cy="584775"/>
          </a:xfrm>
          <a:prstGeom prst="rect">
            <a:avLst/>
          </a:prstGeom>
        </p:spPr>
        <p:txBody>
          <a:bodyPr wrap="square">
            <a:spAutoFit/>
          </a:bodyPr>
          <a:lstStyle/>
          <a:p>
            <a:endParaRPr lang="zh-CN" altLang="zh-CN" sz="1600" dirty="0"/>
          </a:p>
          <a:p>
            <a:pPr lvl="0"/>
            <a:endParaRPr lang="zh-CN" altLang="zh-CN" sz="16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751465"/>
            <a:ext cx="7848872" cy="491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057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569660"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海量存储方案</a:t>
            </a:r>
          </a:p>
        </p:txBody>
      </p:sp>
      <p:sp>
        <p:nvSpPr>
          <p:cNvPr id="9" name="十角星 8"/>
          <p:cNvSpPr/>
          <p:nvPr/>
        </p:nvSpPr>
        <p:spPr>
          <a:xfrm>
            <a:off x="395536" y="938392"/>
            <a:ext cx="4752528"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华文行楷" pitchFamily="2" charset="-122"/>
                <a:ea typeface="华文行楷" pitchFamily="2" charset="-122"/>
              </a:rPr>
              <a:t>实践</a:t>
            </a:r>
            <a:r>
              <a:rPr lang="zh-CN" altLang="en-US" sz="2800" dirty="0" smtClean="0">
                <a:latin typeface="华文行楷" pitchFamily="2" charset="-122"/>
                <a:ea typeface="华文行楷" pitchFamily="2" charset="-122"/>
              </a:rPr>
              <a:t>总结</a:t>
            </a:r>
            <a:endParaRPr lang="zh-CN" altLang="en-US" sz="2800" dirty="0">
              <a:latin typeface="华文行楷" pitchFamily="2" charset="-122"/>
              <a:ea typeface="华文行楷" pitchFamily="2" charset="-122"/>
            </a:endParaRPr>
          </a:p>
        </p:txBody>
      </p:sp>
      <p:sp>
        <p:nvSpPr>
          <p:cNvPr id="10" name="矩形 9"/>
          <p:cNvSpPr/>
          <p:nvPr/>
        </p:nvSpPr>
        <p:spPr>
          <a:xfrm>
            <a:off x="99492" y="1848917"/>
            <a:ext cx="8928992" cy="584775"/>
          </a:xfrm>
          <a:prstGeom prst="rect">
            <a:avLst/>
          </a:prstGeom>
        </p:spPr>
        <p:txBody>
          <a:bodyPr wrap="square">
            <a:spAutoFit/>
          </a:bodyPr>
          <a:lstStyle/>
          <a:p>
            <a:endParaRPr lang="zh-CN" altLang="zh-CN" sz="1600" dirty="0"/>
          </a:p>
          <a:p>
            <a:pPr lvl="0"/>
            <a:endParaRPr lang="zh-CN" altLang="zh-CN" sz="1600" dirty="0"/>
          </a:p>
        </p:txBody>
      </p:sp>
      <p:sp>
        <p:nvSpPr>
          <p:cNvPr id="7" name="矩形 6"/>
          <p:cNvSpPr/>
          <p:nvPr/>
        </p:nvSpPr>
        <p:spPr>
          <a:xfrm>
            <a:off x="107504" y="1848917"/>
            <a:ext cx="8928992" cy="2800767"/>
          </a:xfrm>
          <a:prstGeom prst="rect">
            <a:avLst/>
          </a:prstGeom>
        </p:spPr>
        <p:txBody>
          <a:bodyPr wrap="square">
            <a:spAutoFit/>
          </a:bodyPr>
          <a:lstStyle/>
          <a:p>
            <a:pPr lvl="0"/>
            <a:r>
              <a:rPr lang="en-US" altLang="zh-CN" sz="1600" dirty="0" smtClean="0"/>
              <a:t>      </a:t>
            </a:r>
            <a:r>
              <a:rPr lang="zh-CN" altLang="en-US" sz="1600" dirty="0" smtClean="0"/>
              <a:t>首先确定自己的业务现状与未来增长状况进行有效评估，一定是切合实际的评估，大家可以按照以下方式逐步优化。</a:t>
            </a:r>
            <a:endParaRPr lang="en-US" altLang="zh-CN" sz="1600" dirty="0" smtClean="0"/>
          </a:p>
          <a:p>
            <a:pPr lvl="0"/>
            <a:r>
              <a:rPr lang="en-US" altLang="zh-CN" sz="1600" dirty="0"/>
              <a:t> </a:t>
            </a:r>
            <a:r>
              <a:rPr lang="en-US" altLang="zh-CN" sz="1600" dirty="0" smtClean="0"/>
              <a:t>    1</a:t>
            </a:r>
            <a:r>
              <a:rPr lang="zh-CN" altLang="en-US" sz="1600" dirty="0" smtClean="0"/>
              <a:t>、数据库主备结构，备作为镜像，主库挂掉手动切换。</a:t>
            </a:r>
            <a:endParaRPr lang="en-US" altLang="zh-CN" sz="1600" dirty="0" smtClean="0"/>
          </a:p>
          <a:p>
            <a:pPr lvl="0"/>
            <a:r>
              <a:rPr lang="en-US" altLang="zh-CN" sz="1600" dirty="0"/>
              <a:t> </a:t>
            </a:r>
            <a:r>
              <a:rPr lang="en-US" altLang="zh-CN" sz="1600" dirty="0" smtClean="0"/>
              <a:t>    2</a:t>
            </a:r>
            <a:r>
              <a:rPr lang="zh-CN" altLang="en-US" sz="1600" dirty="0" smtClean="0"/>
              <a:t>、读可用性高，可以搞成主从结构或者一主多从结构，读多写少可以加缓存</a:t>
            </a:r>
            <a:endParaRPr lang="en-US" altLang="zh-CN" sz="1600" dirty="0" smtClean="0"/>
          </a:p>
          <a:p>
            <a:pPr lvl="0"/>
            <a:r>
              <a:rPr lang="en-US" altLang="zh-CN" sz="1600" dirty="0"/>
              <a:t> </a:t>
            </a:r>
            <a:r>
              <a:rPr lang="en-US" altLang="zh-CN" sz="1600" dirty="0" smtClean="0"/>
              <a:t>    3</a:t>
            </a:r>
            <a:r>
              <a:rPr lang="zh-CN" altLang="en-US" sz="1600" dirty="0" smtClean="0"/>
              <a:t>、写可用性高，可以搞成双主结构，写读比相近不加入缓存。</a:t>
            </a:r>
            <a:endParaRPr lang="en-US" altLang="zh-CN" sz="1600" dirty="0" smtClean="0"/>
          </a:p>
          <a:p>
            <a:pPr lvl="0"/>
            <a:r>
              <a:rPr lang="en-US" altLang="zh-CN" sz="1600" dirty="0"/>
              <a:t> </a:t>
            </a:r>
            <a:r>
              <a:rPr lang="en-US" altLang="zh-CN" sz="1600" dirty="0" smtClean="0"/>
              <a:t>    4</a:t>
            </a:r>
            <a:r>
              <a:rPr lang="zh-CN" altLang="en-US" sz="1600" dirty="0" smtClean="0"/>
              <a:t>、拆分数据，首先对数据库垂直拆分，拆分后数据量大的表再进行拆分，此时进行水平拆分，在拆分的规则实践，一般有以下四种场景，这几张场几乎覆盖所有业务，拿当用户订单商品举例：</a:t>
            </a:r>
            <a:endParaRPr lang="en-US" altLang="zh-CN" sz="1600" dirty="0" smtClean="0"/>
          </a:p>
          <a:p>
            <a:pPr lvl="0"/>
            <a:r>
              <a:rPr lang="en-US" altLang="zh-CN" sz="1600" dirty="0"/>
              <a:t> </a:t>
            </a:r>
            <a:r>
              <a:rPr lang="en-US" altLang="zh-CN" sz="1600" dirty="0" smtClean="0"/>
              <a:t>         </a:t>
            </a:r>
            <a:r>
              <a:rPr lang="zh-CN" altLang="en-US" sz="1600" dirty="0" smtClean="0"/>
              <a:t>单</a:t>
            </a:r>
            <a:r>
              <a:rPr lang="en-US" altLang="zh-CN" sz="1600" dirty="0" smtClean="0"/>
              <a:t>Key</a:t>
            </a:r>
            <a:r>
              <a:rPr lang="zh-CN" altLang="en-US" sz="1600" dirty="0" smtClean="0"/>
              <a:t>：用户信息</a:t>
            </a:r>
            <a:endParaRPr lang="en-US" altLang="zh-CN" sz="1600" dirty="0" smtClean="0"/>
          </a:p>
          <a:p>
            <a:pPr lvl="0"/>
            <a:r>
              <a:rPr lang="en-US" altLang="zh-CN" sz="1600" dirty="0"/>
              <a:t> </a:t>
            </a:r>
            <a:r>
              <a:rPr lang="en-US" altLang="zh-CN" sz="1600" dirty="0" smtClean="0"/>
              <a:t>         </a:t>
            </a:r>
            <a:r>
              <a:rPr lang="zh-CN" altLang="en-US" sz="1600" dirty="0" smtClean="0"/>
              <a:t>一对多：用户与订单，按用户拆分</a:t>
            </a:r>
            <a:r>
              <a:rPr lang="zh-CN" altLang="en-US" sz="1600" smtClean="0"/>
              <a:t>，订单带</a:t>
            </a:r>
            <a:r>
              <a:rPr lang="zh-CN" altLang="en-US" sz="1600" dirty="0" smtClean="0"/>
              <a:t>切分健，建立了映射关系。</a:t>
            </a:r>
            <a:endParaRPr lang="en-US" altLang="zh-CN" sz="1600" dirty="0" smtClean="0"/>
          </a:p>
          <a:p>
            <a:pPr lvl="0"/>
            <a:r>
              <a:rPr lang="en-US" altLang="zh-CN" sz="1600" dirty="0" smtClean="0"/>
              <a:t>          </a:t>
            </a:r>
            <a:r>
              <a:rPr lang="zh-CN" altLang="en-US" sz="1600" dirty="0" smtClean="0"/>
              <a:t>多对多：订单与产品，数据冗余</a:t>
            </a:r>
            <a:endParaRPr lang="en-US" altLang="zh-CN" sz="1600" dirty="0" smtClean="0"/>
          </a:p>
          <a:p>
            <a:pPr lvl="0"/>
            <a:r>
              <a:rPr lang="en-US" altLang="zh-CN" sz="1600" dirty="0"/>
              <a:t> </a:t>
            </a:r>
            <a:r>
              <a:rPr lang="en-US" altLang="zh-CN" sz="1600" dirty="0" smtClean="0"/>
              <a:t>         </a:t>
            </a:r>
            <a:r>
              <a:rPr lang="zh-CN" altLang="en-US" sz="1600" dirty="0" smtClean="0"/>
              <a:t>多个</a:t>
            </a:r>
            <a:r>
              <a:rPr lang="en-US" altLang="zh-CN" sz="1600" dirty="0" smtClean="0"/>
              <a:t>Key</a:t>
            </a:r>
            <a:endParaRPr lang="zh-CN" altLang="zh-CN" sz="1600" dirty="0"/>
          </a:p>
        </p:txBody>
      </p:sp>
    </p:spTree>
    <p:extLst>
      <p:ext uri="{BB962C8B-B14F-4D97-AF65-F5344CB8AC3E}">
        <p14:creationId xmlns:p14="http://schemas.microsoft.com/office/powerpoint/2010/main" val="620613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7" name="矩形 6"/>
          <p:cNvSpPr/>
          <p:nvPr/>
        </p:nvSpPr>
        <p:spPr>
          <a:xfrm>
            <a:off x="1187624" y="260648"/>
            <a:ext cx="1800493"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分布式存储设计</a:t>
            </a:r>
            <a:endParaRPr lang="zh-CN" altLang="en-US" b="1" dirty="0">
              <a:solidFill>
                <a:srgbClr val="C00000"/>
              </a:solidFill>
              <a:latin typeface="华文行楷" pitchFamily="2" charset="-122"/>
              <a:ea typeface="华文行楷" pitchFamily="2" charset="-122"/>
            </a:endParaRPr>
          </a:p>
        </p:txBody>
      </p:sp>
      <p:sp>
        <p:nvSpPr>
          <p:cNvPr id="3" name="矩形 2"/>
          <p:cNvSpPr/>
          <p:nvPr/>
        </p:nvSpPr>
        <p:spPr>
          <a:xfrm>
            <a:off x="0" y="1412776"/>
            <a:ext cx="9144000" cy="51125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ts val="5000"/>
              </a:lnSpc>
              <a:buFont typeface="Wingdings" pitchFamily="2" charset="2"/>
              <a:buChar char="u"/>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分布式概念</a:t>
            </a:r>
            <a:endParaRPr lang="en-US" altLang="zh-CN" sz="2800" b="1" dirty="0" smtClean="0">
              <a:latin typeface="华文楷体" pitchFamily="2" charset="-122"/>
              <a:ea typeface="华文楷体" pitchFamily="2" charset="-122"/>
            </a:endParaRPr>
          </a:p>
          <a:p>
            <a:pPr marL="457200" indent="-457200">
              <a:lnSpc>
                <a:spcPts val="5000"/>
              </a:lnSpc>
              <a:buFont typeface="Wingdings" pitchFamily="2" charset="2"/>
              <a:buChar char="u"/>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分布式理论</a:t>
            </a:r>
            <a:endParaRPr lang="en-US" altLang="zh-CN" sz="2800" b="1" dirty="0" smtClean="0">
              <a:latin typeface="华文楷体" pitchFamily="2" charset="-122"/>
              <a:ea typeface="华文楷体" pitchFamily="2" charset="-122"/>
            </a:endParaRPr>
          </a:p>
          <a:p>
            <a:pPr marL="457200" indent="-457200">
              <a:lnSpc>
                <a:spcPts val="5000"/>
              </a:lnSpc>
              <a:buFont typeface="Wingdings" pitchFamily="2" charset="2"/>
              <a:buChar char="u"/>
            </a:pPr>
            <a:r>
              <a:rPr lang="zh-CN" altLang="en-US" sz="2800" b="1" dirty="0" smtClean="0">
                <a:latin typeface="华文楷体" pitchFamily="2" charset="-122"/>
                <a:ea typeface="华文楷体" pitchFamily="2" charset="-122"/>
              </a:rPr>
              <a:t>    数据复制策略</a:t>
            </a:r>
            <a:endParaRPr lang="en-US" altLang="zh-CN" sz="2800" b="1" dirty="0" smtClean="0">
              <a:latin typeface="华文楷体" pitchFamily="2" charset="-122"/>
              <a:ea typeface="华文楷体" pitchFamily="2" charset="-122"/>
            </a:endParaRPr>
          </a:p>
          <a:p>
            <a:pPr marL="457200" indent="-457200">
              <a:lnSpc>
                <a:spcPts val="5000"/>
              </a:lnSpc>
              <a:buFont typeface="Wingdings" pitchFamily="2" charset="2"/>
              <a:buChar char="u"/>
            </a:pPr>
            <a:r>
              <a:rPr lang="zh-CN" altLang="en-US" sz="2800" b="1" dirty="0" smtClean="0">
                <a:latin typeface="华文楷体" pitchFamily="2" charset="-122"/>
                <a:ea typeface="华文楷体" pitchFamily="2" charset="-122"/>
              </a:rPr>
              <a:t>     一致性协议与算法</a:t>
            </a:r>
            <a:endParaRPr lang="en-US" altLang="zh-CN" sz="2800" b="1" dirty="0" smtClean="0">
              <a:latin typeface="华文楷体" pitchFamily="2" charset="-122"/>
              <a:ea typeface="华文楷体" pitchFamily="2" charset="-122"/>
            </a:endParaRPr>
          </a:p>
          <a:p>
            <a:pPr marL="457200" indent="-457200">
              <a:lnSpc>
                <a:spcPts val="5000"/>
              </a:lnSpc>
              <a:buFont typeface="Wingdings" pitchFamily="2" charset="2"/>
              <a:buChar char="u"/>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数据冲突解决策略</a:t>
            </a:r>
            <a:endParaRPr lang="zh-CN" altLang="zh-CN" sz="2800" b="1" dirty="0">
              <a:latin typeface="华文楷体" pitchFamily="2" charset="-122"/>
              <a:ea typeface="华文楷体" pitchFamily="2" charset="-122"/>
            </a:endParaRPr>
          </a:p>
          <a:p>
            <a:endParaRPr lang="zh-CN" altLang="en-US" dirty="0"/>
          </a:p>
        </p:txBody>
      </p:sp>
      <p:sp>
        <p:nvSpPr>
          <p:cNvPr id="8" name="矩形 7"/>
          <p:cNvSpPr/>
          <p:nvPr/>
        </p:nvSpPr>
        <p:spPr>
          <a:xfrm>
            <a:off x="251520" y="836712"/>
            <a:ext cx="7920880" cy="523220"/>
          </a:xfrm>
          <a:prstGeom prst="rect">
            <a:avLst/>
          </a:prstGeom>
        </p:spPr>
        <p:txBody>
          <a:bodyPr wrap="square">
            <a:spAutoFit/>
          </a:bodyPr>
          <a:lstStyle/>
          <a:p>
            <a:r>
              <a:rPr lang="zh-CN" altLang="en-US" sz="2800" b="1" dirty="0" smtClean="0">
                <a:solidFill>
                  <a:srgbClr val="C00000"/>
                </a:solidFill>
                <a:latin typeface="华文行楷" pitchFamily="2" charset="-122"/>
                <a:ea typeface="华文行楷" pitchFamily="2" charset="-122"/>
              </a:rPr>
              <a:t>第三部分  分布式存储设计</a:t>
            </a:r>
            <a:endParaRPr lang="zh-CN" altLang="en-US" sz="2800" b="1" dirty="0">
              <a:solidFill>
                <a:srgbClr val="C00000"/>
              </a:solidFill>
              <a:latin typeface="华文行楷" pitchFamily="2" charset="-122"/>
              <a:ea typeface="华文行楷" pitchFamily="2" charset="-122"/>
            </a:endParaRPr>
          </a:p>
        </p:txBody>
      </p:sp>
    </p:spTree>
    <p:extLst>
      <p:ext uri="{BB962C8B-B14F-4D97-AF65-F5344CB8AC3E}">
        <p14:creationId xmlns:p14="http://schemas.microsoft.com/office/powerpoint/2010/main" val="2570254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分布式设计</a:t>
            </a:r>
            <a:endParaRPr lang="zh-CN" altLang="en-US" b="1" dirty="0">
              <a:solidFill>
                <a:srgbClr val="C00000"/>
              </a:solidFill>
              <a:latin typeface="华文行楷" pitchFamily="2" charset="-122"/>
              <a:ea typeface="华文行楷" pitchFamily="2" charset="-122"/>
            </a:endParaRPr>
          </a:p>
        </p:txBody>
      </p:sp>
      <p:sp>
        <p:nvSpPr>
          <p:cNvPr id="9" name="十角星 8"/>
          <p:cNvSpPr/>
          <p:nvPr/>
        </p:nvSpPr>
        <p:spPr>
          <a:xfrm>
            <a:off x="395536" y="938392"/>
            <a:ext cx="4752528"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行楷" pitchFamily="2" charset="-122"/>
                <a:ea typeface="华文行楷" pitchFamily="2" charset="-122"/>
              </a:rPr>
              <a:t>分布式概念</a:t>
            </a:r>
            <a:endParaRPr lang="zh-CN" altLang="en-US" sz="2800" dirty="0">
              <a:latin typeface="华文行楷" pitchFamily="2" charset="-122"/>
              <a:ea typeface="华文行楷" pitchFamily="2" charset="-122"/>
            </a:endParaRPr>
          </a:p>
        </p:txBody>
      </p:sp>
      <p:sp>
        <p:nvSpPr>
          <p:cNvPr id="10" name="矩形 9"/>
          <p:cNvSpPr/>
          <p:nvPr/>
        </p:nvSpPr>
        <p:spPr>
          <a:xfrm>
            <a:off x="107504" y="1679640"/>
            <a:ext cx="8928992" cy="5355312"/>
          </a:xfrm>
          <a:prstGeom prst="rect">
            <a:avLst/>
          </a:prstGeom>
        </p:spPr>
        <p:txBody>
          <a:bodyPr wrap="square">
            <a:spAutoFit/>
          </a:bodyPr>
          <a:lstStyle/>
          <a:p>
            <a:r>
              <a:rPr lang="en-US" altLang="zh-CN" dirty="0" smtClean="0"/>
              <a:t>     </a:t>
            </a:r>
            <a:r>
              <a:rPr lang="zh-CN" altLang="zh-CN" sz="1600" dirty="0" smtClean="0"/>
              <a:t>分布式</a:t>
            </a:r>
            <a:r>
              <a:rPr lang="zh-CN" altLang="zh-CN" sz="1600" dirty="0"/>
              <a:t>系统是指一个软件或硬件组件分布在不同网络计算机上，彼此之间通过消息传递进行通讯和协调</a:t>
            </a:r>
            <a:r>
              <a:rPr lang="zh-CN" altLang="zh-CN" sz="1600" dirty="0" smtClean="0"/>
              <a:t>。</a:t>
            </a:r>
            <a:endParaRPr lang="en-US" altLang="zh-CN" sz="1600" dirty="0" smtClean="0"/>
          </a:p>
          <a:p>
            <a:endParaRPr lang="en-US" altLang="zh-CN" sz="1600" dirty="0" smtClean="0"/>
          </a:p>
          <a:p>
            <a:r>
              <a:rPr lang="en-US" altLang="zh-CN" sz="1600" dirty="0"/>
              <a:t> </a:t>
            </a:r>
            <a:r>
              <a:rPr lang="en-US" altLang="zh-CN" sz="1600" dirty="0" smtClean="0"/>
              <a:t>    </a:t>
            </a:r>
            <a:r>
              <a:rPr lang="zh-CN" altLang="en-US" sz="1600" dirty="0" smtClean="0"/>
              <a:t>分布式特点：</a:t>
            </a:r>
            <a:endParaRPr lang="en-US" altLang="zh-CN" sz="1600" dirty="0" smtClean="0"/>
          </a:p>
          <a:p>
            <a:r>
              <a:rPr lang="en-US" altLang="zh-CN" sz="1600" dirty="0"/>
              <a:t> </a:t>
            </a:r>
            <a:r>
              <a:rPr lang="en-US" altLang="zh-CN" sz="1600" dirty="0" smtClean="0"/>
              <a:t>        1</a:t>
            </a:r>
            <a:r>
              <a:rPr lang="zh-CN" altLang="en-US" sz="1600" dirty="0" smtClean="0"/>
              <a:t>、</a:t>
            </a:r>
            <a:r>
              <a:rPr lang="zh-CN" altLang="zh-CN" sz="1600" dirty="0" smtClean="0"/>
              <a:t>分布</a:t>
            </a:r>
            <a:r>
              <a:rPr lang="zh-CN" altLang="zh-CN" sz="1600" dirty="0"/>
              <a:t>性： 分布式系统中的多台计算机都会在空间上随意分布，同时机器分布情况随便</a:t>
            </a:r>
            <a:r>
              <a:rPr lang="zh-CN" altLang="zh-CN" sz="1600" dirty="0" smtClean="0"/>
              <a:t>变动</a:t>
            </a:r>
            <a:r>
              <a:rPr lang="zh-CN" altLang="en-US" sz="1600" dirty="0" smtClean="0"/>
              <a:t>，</a:t>
            </a:r>
            <a:r>
              <a:rPr lang="zh-CN" altLang="zh-CN" sz="1600" dirty="0" smtClean="0"/>
              <a:t>可以</a:t>
            </a:r>
            <a:r>
              <a:rPr lang="zh-CN" altLang="zh-CN" sz="1600" dirty="0"/>
              <a:t>在不同机柜、不同机房、不同</a:t>
            </a:r>
            <a:r>
              <a:rPr lang="zh-CN" altLang="zh-CN" sz="1600" dirty="0" smtClean="0"/>
              <a:t>城市</a:t>
            </a:r>
            <a:r>
              <a:rPr lang="zh-CN" altLang="en-US" sz="1600" dirty="0" smtClean="0"/>
              <a:t>。</a:t>
            </a:r>
            <a:endParaRPr lang="zh-CN" altLang="zh-CN" sz="1600" dirty="0"/>
          </a:p>
          <a:p>
            <a:r>
              <a:rPr lang="en-US" altLang="zh-CN" sz="1600" dirty="0" smtClean="0"/>
              <a:t>         2</a:t>
            </a:r>
            <a:r>
              <a:rPr lang="zh-CN" altLang="en-US" sz="1600" dirty="0" smtClean="0"/>
              <a:t>、</a:t>
            </a:r>
            <a:r>
              <a:rPr lang="zh-CN" altLang="zh-CN" sz="1600" dirty="0" smtClean="0"/>
              <a:t>对等性</a:t>
            </a:r>
            <a:r>
              <a:rPr lang="zh-CN" altLang="zh-CN" sz="1600" dirty="0"/>
              <a:t>： 分布式系统中计算机没有主</a:t>
            </a:r>
            <a:r>
              <a:rPr lang="en-US" altLang="zh-CN" sz="1600" dirty="0"/>
              <a:t>/</a:t>
            </a:r>
            <a:r>
              <a:rPr lang="zh-CN" altLang="zh-CN" sz="1600" dirty="0"/>
              <a:t>从之分，既没有控制整个系统的主机，也没有被控制的从机。</a:t>
            </a:r>
          </a:p>
          <a:p>
            <a:r>
              <a:rPr lang="en-US" altLang="zh-CN" sz="1600" dirty="0" smtClean="0"/>
              <a:t>         3</a:t>
            </a:r>
            <a:r>
              <a:rPr lang="zh-CN" altLang="en-US" sz="1600" dirty="0" smtClean="0"/>
              <a:t>、</a:t>
            </a:r>
            <a:r>
              <a:rPr lang="zh-CN" altLang="zh-CN" sz="1600" dirty="0" smtClean="0"/>
              <a:t>缺乏</a:t>
            </a:r>
            <a:r>
              <a:rPr lang="zh-CN" altLang="zh-CN" sz="1600" dirty="0"/>
              <a:t>全局时钟：由于进程之间通过消息传递来进行通讯，很难定义事件的先后顺序，没有全局的时钟控制序列</a:t>
            </a:r>
            <a:r>
              <a:rPr lang="zh-CN" altLang="zh-CN" sz="1600" dirty="0" smtClean="0"/>
              <a:t>。</a:t>
            </a:r>
            <a:endParaRPr lang="en-US" altLang="zh-CN" sz="1600" dirty="0" smtClean="0"/>
          </a:p>
          <a:p>
            <a:endParaRPr lang="zh-CN" altLang="zh-CN" sz="1600" dirty="0"/>
          </a:p>
          <a:p>
            <a:r>
              <a:rPr lang="en-US" altLang="zh-CN" sz="1600" dirty="0" smtClean="0"/>
              <a:t>      </a:t>
            </a:r>
            <a:r>
              <a:rPr lang="zh-CN" altLang="en-US" sz="1600" dirty="0" smtClean="0"/>
              <a:t>分布式带来问题：</a:t>
            </a:r>
            <a:endParaRPr lang="en-US" altLang="zh-CN" sz="1600" dirty="0" smtClean="0"/>
          </a:p>
          <a:p>
            <a:r>
              <a:rPr lang="en-US" altLang="zh-CN" sz="1600" dirty="0" smtClean="0"/>
              <a:t>          1</a:t>
            </a:r>
            <a:r>
              <a:rPr lang="zh-CN" altLang="en-US" sz="1600" dirty="0" smtClean="0"/>
              <a:t>、</a:t>
            </a:r>
            <a:r>
              <a:rPr lang="zh-CN" altLang="zh-CN" sz="1600" dirty="0" smtClean="0"/>
              <a:t>通信</a:t>
            </a:r>
            <a:r>
              <a:rPr lang="zh-CN" altLang="zh-CN" sz="1600" dirty="0"/>
              <a:t>异常：分布式系统需要各个节点进行网络通信，因此会遇到网络不可用的风险，比如网络光纤、路由、</a:t>
            </a:r>
            <a:r>
              <a:rPr lang="en-US" altLang="zh-CN" sz="1600" dirty="0"/>
              <a:t>DNS</a:t>
            </a:r>
            <a:r>
              <a:rPr lang="zh-CN" altLang="zh-CN" sz="1600" dirty="0"/>
              <a:t>。</a:t>
            </a:r>
          </a:p>
          <a:p>
            <a:r>
              <a:rPr lang="en-US" altLang="zh-CN" sz="1600" dirty="0"/>
              <a:t>   </a:t>
            </a:r>
            <a:r>
              <a:rPr lang="en-US" altLang="zh-CN" sz="1600" dirty="0" smtClean="0"/>
              <a:t>       2</a:t>
            </a:r>
            <a:r>
              <a:rPr lang="zh-CN" altLang="en-US" sz="1600" dirty="0" smtClean="0"/>
              <a:t>、</a:t>
            </a:r>
            <a:r>
              <a:rPr lang="zh-CN" altLang="zh-CN" sz="1600" dirty="0" smtClean="0"/>
              <a:t>网络</a:t>
            </a:r>
            <a:r>
              <a:rPr lang="zh-CN" altLang="zh-CN" sz="1600" dirty="0"/>
              <a:t>分区：当网络发生异常，导致分布式系统中部分节点之间的网络延时不断增大，最终导致组成分布式系统的所有节点中，只有部分节点可以进行通讯，而另一些节点则不能，这个现象就是网络分区，俗称脑裂。</a:t>
            </a:r>
          </a:p>
          <a:p>
            <a:r>
              <a:rPr lang="en-US" altLang="zh-CN" sz="1600" dirty="0"/>
              <a:t>   </a:t>
            </a:r>
            <a:r>
              <a:rPr lang="en-US" altLang="zh-CN" sz="1600" dirty="0" smtClean="0"/>
              <a:t>       3</a:t>
            </a:r>
            <a:r>
              <a:rPr lang="zh-CN" altLang="en-US" sz="1600" dirty="0" smtClean="0"/>
              <a:t>、</a:t>
            </a:r>
            <a:r>
              <a:rPr lang="zh-CN" altLang="zh-CN" sz="1600" dirty="0" smtClean="0"/>
              <a:t>三态</a:t>
            </a:r>
            <a:r>
              <a:rPr lang="zh-CN" altLang="zh-CN" sz="1600" dirty="0"/>
              <a:t>：成功、失败、网络延迟</a:t>
            </a:r>
          </a:p>
          <a:p>
            <a:r>
              <a:rPr lang="en-US" altLang="zh-CN" sz="1600" dirty="0"/>
              <a:t>   </a:t>
            </a:r>
            <a:r>
              <a:rPr lang="en-US" altLang="zh-CN" sz="1600" dirty="0" smtClean="0"/>
              <a:t>       4</a:t>
            </a:r>
            <a:r>
              <a:rPr lang="zh-CN" altLang="en-US" sz="1600" dirty="0" smtClean="0"/>
              <a:t>、</a:t>
            </a:r>
            <a:r>
              <a:rPr lang="zh-CN" altLang="zh-CN" sz="1600" dirty="0" smtClean="0"/>
              <a:t>节点</a:t>
            </a:r>
            <a:r>
              <a:rPr lang="zh-CN" altLang="zh-CN" sz="1600" dirty="0"/>
              <a:t>故障：节点出现宕机或者僵死。</a:t>
            </a:r>
          </a:p>
          <a:p>
            <a:endParaRPr lang="en-US" altLang="zh-CN" dirty="0" smtClean="0"/>
          </a:p>
          <a:p>
            <a:r>
              <a:rPr lang="en-US" altLang="zh-CN" dirty="0" smtClean="0"/>
              <a:t>     </a:t>
            </a:r>
            <a:endParaRPr lang="zh-CN" altLang="zh-CN" dirty="0"/>
          </a:p>
        </p:txBody>
      </p:sp>
    </p:spTree>
    <p:extLst>
      <p:ext uri="{BB962C8B-B14F-4D97-AF65-F5344CB8AC3E}">
        <p14:creationId xmlns:p14="http://schemas.microsoft.com/office/powerpoint/2010/main" val="2598775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7"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数据库基础</a:t>
            </a:r>
            <a:endParaRPr lang="zh-CN" altLang="en-US" b="1" dirty="0">
              <a:solidFill>
                <a:srgbClr val="C00000"/>
              </a:solidFill>
              <a:latin typeface="华文行楷" pitchFamily="2" charset="-122"/>
              <a:ea typeface="华文行楷" pitchFamily="2" charset="-122"/>
            </a:endParaRPr>
          </a:p>
        </p:txBody>
      </p:sp>
      <p:sp>
        <p:nvSpPr>
          <p:cNvPr id="13" name="矩形 12"/>
          <p:cNvSpPr/>
          <p:nvPr/>
        </p:nvSpPr>
        <p:spPr>
          <a:xfrm>
            <a:off x="784176" y="933230"/>
            <a:ext cx="1699591" cy="523220"/>
          </a:xfrm>
          <a:prstGeom prst="rect">
            <a:avLst/>
          </a:prstGeom>
        </p:spPr>
        <p:txBody>
          <a:bodyPr wrap="square">
            <a:spAutoFit/>
          </a:bodyPr>
          <a:lstStyle/>
          <a:p>
            <a:r>
              <a:rPr lang="zh-CN" altLang="en-US" sz="2800" b="1" dirty="0" smtClean="0">
                <a:solidFill>
                  <a:srgbClr val="C00000"/>
                </a:solidFill>
                <a:latin typeface="华文行楷" pitchFamily="2" charset="-122"/>
                <a:ea typeface="华文行楷" pitchFamily="2" charset="-122"/>
              </a:rPr>
              <a:t>第一部分</a:t>
            </a:r>
            <a:endParaRPr lang="zh-CN" altLang="en-US" sz="2800" b="1" dirty="0">
              <a:solidFill>
                <a:srgbClr val="C00000"/>
              </a:solidFill>
              <a:latin typeface="华文行楷" pitchFamily="2" charset="-122"/>
              <a:ea typeface="华文行楷" pitchFamily="2" charset="-122"/>
            </a:endParaRPr>
          </a:p>
        </p:txBody>
      </p:sp>
      <p:sp>
        <p:nvSpPr>
          <p:cNvPr id="8" name="横卷形 7"/>
          <p:cNvSpPr/>
          <p:nvPr/>
        </p:nvSpPr>
        <p:spPr>
          <a:xfrm>
            <a:off x="2368989" y="1310335"/>
            <a:ext cx="5227348" cy="822521"/>
          </a:xfrm>
          <a:prstGeom prst="horizontalScrol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r>
              <a:rPr lang="zh-CN" altLang="en-US" dirty="0" smtClean="0"/>
              <a:t>、数据库组成</a:t>
            </a:r>
            <a:endParaRPr lang="zh-CN" altLang="en-US" dirty="0"/>
          </a:p>
        </p:txBody>
      </p:sp>
      <p:sp>
        <p:nvSpPr>
          <p:cNvPr id="12" name="横卷形 11"/>
          <p:cNvSpPr/>
          <p:nvPr/>
        </p:nvSpPr>
        <p:spPr>
          <a:xfrm>
            <a:off x="2368989" y="2246439"/>
            <a:ext cx="5227348" cy="936104"/>
          </a:xfrm>
          <a:prstGeom prst="horizontalScrol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r>
              <a:rPr lang="zh-CN" altLang="en-US" dirty="0" smtClean="0"/>
              <a:t>、数据存储</a:t>
            </a:r>
            <a:endParaRPr lang="zh-CN" altLang="en-US" dirty="0"/>
          </a:p>
        </p:txBody>
      </p:sp>
      <p:sp>
        <p:nvSpPr>
          <p:cNvPr id="14" name="横卷形 13"/>
          <p:cNvSpPr/>
          <p:nvPr/>
        </p:nvSpPr>
        <p:spPr>
          <a:xfrm>
            <a:off x="2339751" y="3356992"/>
            <a:ext cx="5256585" cy="792088"/>
          </a:xfrm>
          <a:prstGeom prst="horizontalScrol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r>
              <a:rPr lang="zh-CN" altLang="en-US" dirty="0"/>
              <a:t>、数据存储模型</a:t>
            </a:r>
          </a:p>
        </p:txBody>
      </p:sp>
      <p:sp>
        <p:nvSpPr>
          <p:cNvPr id="15" name="横卷形 14"/>
          <p:cNvSpPr/>
          <p:nvPr/>
        </p:nvSpPr>
        <p:spPr>
          <a:xfrm>
            <a:off x="2332493" y="4509120"/>
            <a:ext cx="5263843" cy="792088"/>
          </a:xfrm>
          <a:prstGeom prst="horizontalScrol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r>
              <a:rPr lang="zh-CN" altLang="en-US" dirty="0" smtClean="0"/>
              <a:t>、数据库事务</a:t>
            </a:r>
            <a:endParaRPr lang="zh-CN" altLang="en-US" dirty="0"/>
          </a:p>
        </p:txBody>
      </p:sp>
      <p:sp>
        <p:nvSpPr>
          <p:cNvPr id="16" name="横卷形 15"/>
          <p:cNvSpPr/>
          <p:nvPr/>
        </p:nvSpPr>
        <p:spPr>
          <a:xfrm>
            <a:off x="2332493" y="5589240"/>
            <a:ext cx="5263843" cy="936104"/>
          </a:xfrm>
          <a:prstGeom prst="horizontalScroll">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r>
              <a:rPr lang="zh-CN" altLang="en-US" dirty="0" smtClean="0"/>
              <a:t>、数据库加锁</a:t>
            </a:r>
            <a:endParaRPr lang="zh-CN" altLang="en-US" dirty="0"/>
          </a:p>
        </p:txBody>
      </p:sp>
    </p:spTree>
    <p:extLst>
      <p:ext uri="{BB962C8B-B14F-4D97-AF65-F5344CB8AC3E}">
        <p14:creationId xmlns:p14="http://schemas.microsoft.com/office/powerpoint/2010/main" val="469222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分布式设计</a:t>
            </a:r>
            <a:endParaRPr lang="zh-CN" altLang="en-US" b="1" dirty="0">
              <a:solidFill>
                <a:srgbClr val="C00000"/>
              </a:solidFill>
              <a:latin typeface="华文行楷" pitchFamily="2" charset="-122"/>
              <a:ea typeface="华文行楷" pitchFamily="2" charset="-122"/>
            </a:endParaRPr>
          </a:p>
        </p:txBody>
      </p:sp>
      <p:sp>
        <p:nvSpPr>
          <p:cNvPr id="9" name="十角星 8"/>
          <p:cNvSpPr/>
          <p:nvPr/>
        </p:nvSpPr>
        <p:spPr>
          <a:xfrm>
            <a:off x="150908" y="779596"/>
            <a:ext cx="3495332"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行楷" pitchFamily="2" charset="-122"/>
                <a:ea typeface="华文行楷" pitchFamily="2" charset="-122"/>
              </a:rPr>
              <a:t>分布式理论</a:t>
            </a:r>
            <a:endParaRPr lang="zh-CN" altLang="en-US" sz="2800" dirty="0">
              <a:latin typeface="华文行楷" pitchFamily="2" charset="-122"/>
              <a:ea typeface="华文行楷" pitchFamily="2" charset="-122"/>
            </a:endParaRPr>
          </a:p>
        </p:txBody>
      </p:sp>
      <p:sp>
        <p:nvSpPr>
          <p:cNvPr id="10" name="矩形 9"/>
          <p:cNvSpPr/>
          <p:nvPr/>
        </p:nvSpPr>
        <p:spPr>
          <a:xfrm>
            <a:off x="107504" y="1679640"/>
            <a:ext cx="8928992" cy="646331"/>
          </a:xfrm>
          <a:prstGeom prst="rect">
            <a:avLst/>
          </a:prstGeom>
        </p:spPr>
        <p:txBody>
          <a:bodyPr wrap="square">
            <a:spAutoFit/>
          </a:bodyPr>
          <a:lstStyle/>
          <a:p>
            <a:r>
              <a:rPr lang="en-US" altLang="zh-CN" dirty="0" smtClean="0"/>
              <a:t> </a:t>
            </a:r>
          </a:p>
          <a:p>
            <a:r>
              <a:rPr lang="en-US" altLang="zh-CN" dirty="0" smtClean="0"/>
              <a:t>     </a:t>
            </a:r>
            <a:endParaRPr lang="zh-CN" altLang="zh-CN" dirty="0"/>
          </a:p>
        </p:txBody>
      </p:sp>
      <p:sp>
        <p:nvSpPr>
          <p:cNvPr id="7" name="矩形 6"/>
          <p:cNvSpPr/>
          <p:nvPr/>
        </p:nvSpPr>
        <p:spPr>
          <a:xfrm>
            <a:off x="0" y="1520844"/>
            <a:ext cx="9131916" cy="533715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ts val="5000"/>
              </a:lnSpc>
              <a:buFont typeface="Wingdings" pitchFamily="2" charset="2"/>
              <a:buChar char="u"/>
            </a:pPr>
            <a:r>
              <a:rPr lang="en-US" altLang="zh-CN" sz="2800" b="1" dirty="0" smtClean="0">
                <a:latin typeface="华文楷体" pitchFamily="2" charset="-122"/>
                <a:ea typeface="华文楷体" pitchFamily="2" charset="-122"/>
              </a:rPr>
              <a:t>  CAP</a:t>
            </a:r>
            <a:r>
              <a:rPr lang="zh-CN" altLang="en-US" sz="2800" b="1" dirty="0" smtClean="0">
                <a:latin typeface="华文楷体" pitchFamily="2" charset="-122"/>
                <a:ea typeface="华文楷体" pitchFamily="2" charset="-122"/>
              </a:rPr>
              <a:t>理论</a:t>
            </a:r>
            <a:endParaRPr lang="en-US" altLang="zh-CN" sz="2800" b="1" dirty="0" smtClean="0">
              <a:latin typeface="华文楷体" pitchFamily="2" charset="-122"/>
              <a:ea typeface="华文楷体" pitchFamily="2" charset="-122"/>
            </a:endParaRPr>
          </a:p>
          <a:p>
            <a:pPr marL="457200" indent="-457200">
              <a:lnSpc>
                <a:spcPts val="5000"/>
              </a:lnSpc>
              <a:buFont typeface="Wingdings" pitchFamily="2" charset="2"/>
              <a:buChar char="u"/>
            </a:pPr>
            <a:r>
              <a:rPr lang="en-US" altLang="zh-CN" sz="2800" b="1" dirty="0" smtClean="0">
                <a:latin typeface="华文楷体" pitchFamily="2" charset="-122"/>
                <a:ea typeface="华文楷体" pitchFamily="2" charset="-122"/>
              </a:rPr>
              <a:t>  BASE</a:t>
            </a:r>
            <a:r>
              <a:rPr lang="zh-CN" altLang="en-US" sz="2800" b="1" dirty="0" smtClean="0">
                <a:latin typeface="华文楷体" pitchFamily="2" charset="-122"/>
                <a:ea typeface="华文楷体" pitchFamily="2" charset="-122"/>
              </a:rPr>
              <a:t>模型</a:t>
            </a:r>
            <a:endParaRPr lang="en-US" altLang="zh-CN" sz="2800" b="1" dirty="0" smtClean="0">
              <a:latin typeface="华文楷体" pitchFamily="2" charset="-122"/>
              <a:ea typeface="华文楷体" pitchFamily="2" charset="-122"/>
            </a:endParaRPr>
          </a:p>
          <a:p>
            <a:pPr marL="457200" indent="-457200">
              <a:lnSpc>
                <a:spcPts val="5000"/>
              </a:lnSpc>
              <a:buFont typeface="Wingdings" pitchFamily="2" charset="2"/>
              <a:buChar char="u"/>
            </a:pPr>
            <a:r>
              <a:rPr lang="zh-CN" altLang="en-US" sz="2800" b="1" dirty="0" smtClean="0">
                <a:latin typeface="华文楷体" pitchFamily="2" charset="-122"/>
                <a:ea typeface="华文楷体" pitchFamily="2" charset="-122"/>
              </a:rPr>
              <a:t>  一致性模型</a:t>
            </a:r>
            <a:endParaRPr lang="en-US" altLang="zh-CN" sz="2800" b="1" dirty="0" smtClean="0">
              <a:latin typeface="华文楷体" pitchFamily="2" charset="-122"/>
              <a:ea typeface="华文楷体" pitchFamily="2" charset="-122"/>
            </a:endParaRPr>
          </a:p>
          <a:p>
            <a:pPr marL="457200" indent="-457200">
              <a:lnSpc>
                <a:spcPts val="5000"/>
              </a:lnSpc>
              <a:buFont typeface="Wingdings" pitchFamily="2" charset="2"/>
              <a:buChar char="u"/>
            </a:pPr>
            <a:r>
              <a:rPr lang="zh-CN" altLang="en-US" sz="2800" b="1" dirty="0" smtClean="0">
                <a:latin typeface="华文楷体" pitchFamily="2" charset="-122"/>
                <a:ea typeface="华文楷体" pitchFamily="2" charset="-122"/>
              </a:rPr>
              <a:t> 最终一致性模型变体</a:t>
            </a:r>
            <a:endParaRPr lang="en-US" altLang="zh-CN" sz="2800" b="1" dirty="0" smtClean="0">
              <a:latin typeface="华文楷体" pitchFamily="2" charset="-122"/>
              <a:ea typeface="华文楷体" pitchFamily="2" charset="-122"/>
            </a:endParaRPr>
          </a:p>
          <a:p>
            <a:pPr marL="457200" indent="-457200">
              <a:lnSpc>
                <a:spcPts val="5000"/>
              </a:lnSpc>
              <a:buFont typeface="Wingdings" pitchFamily="2" charset="2"/>
              <a:buChar char="u"/>
            </a:pP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短板理论</a:t>
            </a:r>
            <a:endParaRPr lang="zh-CN" altLang="zh-CN" sz="2800" b="1" dirty="0">
              <a:latin typeface="华文楷体" pitchFamily="2" charset="-122"/>
              <a:ea typeface="华文楷体" pitchFamily="2" charset="-122"/>
            </a:endParaRPr>
          </a:p>
          <a:p>
            <a:endParaRPr lang="zh-CN" altLang="en-US" dirty="0"/>
          </a:p>
        </p:txBody>
      </p:sp>
    </p:spTree>
    <p:extLst>
      <p:ext uri="{BB962C8B-B14F-4D97-AF65-F5344CB8AC3E}">
        <p14:creationId xmlns:p14="http://schemas.microsoft.com/office/powerpoint/2010/main" val="3011289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分布式设计</a:t>
            </a:r>
            <a:endParaRPr lang="zh-CN" altLang="en-US" b="1" dirty="0">
              <a:solidFill>
                <a:srgbClr val="C00000"/>
              </a:solidFill>
              <a:latin typeface="华文行楷" pitchFamily="2" charset="-122"/>
              <a:ea typeface="华文行楷" pitchFamily="2" charset="-122"/>
            </a:endParaRPr>
          </a:p>
        </p:txBody>
      </p:sp>
      <p:sp>
        <p:nvSpPr>
          <p:cNvPr id="9" name="十角星 8"/>
          <p:cNvSpPr/>
          <p:nvPr/>
        </p:nvSpPr>
        <p:spPr>
          <a:xfrm>
            <a:off x="150908" y="779596"/>
            <a:ext cx="3495332"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行楷" pitchFamily="2" charset="-122"/>
                <a:ea typeface="华文行楷" pitchFamily="2" charset="-122"/>
              </a:rPr>
              <a:t>CAP</a:t>
            </a:r>
            <a:r>
              <a:rPr lang="zh-CN" altLang="en-US" sz="2800" dirty="0" smtClean="0">
                <a:latin typeface="华文行楷" pitchFamily="2" charset="-122"/>
                <a:ea typeface="华文行楷" pitchFamily="2" charset="-122"/>
              </a:rPr>
              <a:t>理论</a:t>
            </a:r>
            <a:endParaRPr lang="zh-CN" altLang="en-US" sz="2800" dirty="0">
              <a:latin typeface="华文行楷" pitchFamily="2" charset="-122"/>
              <a:ea typeface="华文行楷" pitchFamily="2" charset="-122"/>
            </a:endParaRPr>
          </a:p>
        </p:txBody>
      </p:sp>
      <p:sp>
        <p:nvSpPr>
          <p:cNvPr id="10" name="矩形 9"/>
          <p:cNvSpPr/>
          <p:nvPr/>
        </p:nvSpPr>
        <p:spPr>
          <a:xfrm>
            <a:off x="150908" y="1687404"/>
            <a:ext cx="8928992" cy="2031325"/>
          </a:xfrm>
          <a:prstGeom prst="rect">
            <a:avLst/>
          </a:prstGeom>
        </p:spPr>
        <p:txBody>
          <a:bodyPr wrap="square">
            <a:spAutoFit/>
          </a:bodyPr>
          <a:lstStyle/>
          <a:p>
            <a:pPr lvl="0"/>
            <a:r>
              <a:rPr lang="zh-CN" altLang="en-US" dirty="0" smtClean="0"/>
              <a:t>   分布式</a:t>
            </a:r>
            <a:r>
              <a:rPr lang="zh-CN" altLang="en-US" dirty="0"/>
              <a:t>系统在设计数据多个副本之间读写一致性问题时需要遵循的共同原则</a:t>
            </a:r>
            <a:r>
              <a:rPr lang="zh-CN" altLang="en-US" dirty="0" smtClean="0"/>
              <a:t>。</a:t>
            </a:r>
            <a:endParaRPr lang="en-US" altLang="zh-CN" dirty="0" smtClean="0"/>
          </a:p>
          <a:p>
            <a:pPr lvl="0"/>
            <a:endParaRPr lang="en-US" altLang="zh-CN" dirty="0" smtClean="0"/>
          </a:p>
          <a:p>
            <a:pPr lvl="0"/>
            <a:r>
              <a:rPr lang="en-US" altLang="zh-CN" dirty="0" smtClean="0"/>
              <a:t>   </a:t>
            </a:r>
            <a:r>
              <a:rPr lang="zh-CN" altLang="zh-CN" dirty="0" smtClean="0"/>
              <a:t>一致性</a:t>
            </a:r>
            <a:r>
              <a:rPr lang="en-US" altLang="zh-CN" dirty="0" smtClean="0"/>
              <a:t> </a:t>
            </a:r>
            <a:r>
              <a:rPr lang="en-US" altLang="zh-CN" dirty="0"/>
              <a:t>( </a:t>
            </a:r>
            <a:r>
              <a:rPr lang="en-US" altLang="zh-CN" b="1" dirty="0"/>
              <a:t>C</a:t>
            </a:r>
            <a:r>
              <a:rPr lang="en-US" altLang="zh-CN" dirty="0"/>
              <a:t>onsistency) </a:t>
            </a:r>
            <a:r>
              <a:rPr lang="zh-CN" altLang="zh-CN" dirty="0"/>
              <a:t>：任何一个读操作总是能读取到之前完成的写操作结果；</a:t>
            </a:r>
          </a:p>
          <a:p>
            <a:pPr lvl="0"/>
            <a:r>
              <a:rPr lang="en-US" altLang="zh-CN" dirty="0"/>
              <a:t>   </a:t>
            </a:r>
            <a:r>
              <a:rPr lang="zh-CN" altLang="zh-CN" dirty="0" smtClean="0"/>
              <a:t>可用性</a:t>
            </a:r>
            <a:r>
              <a:rPr lang="en-US" altLang="zh-CN" dirty="0" smtClean="0"/>
              <a:t> </a:t>
            </a:r>
            <a:r>
              <a:rPr lang="en-US" altLang="zh-CN" dirty="0"/>
              <a:t>( </a:t>
            </a:r>
            <a:r>
              <a:rPr lang="en-US" altLang="zh-CN" b="1" dirty="0"/>
              <a:t>A</a:t>
            </a:r>
            <a:r>
              <a:rPr lang="en-US" altLang="zh-CN" dirty="0"/>
              <a:t>vailability) </a:t>
            </a:r>
            <a:r>
              <a:rPr lang="zh-CN" altLang="zh-CN" dirty="0"/>
              <a:t>： 每一个操作总是能够在确定的时间内返回；</a:t>
            </a:r>
          </a:p>
          <a:p>
            <a:pPr lvl="0"/>
            <a:r>
              <a:rPr lang="en-US" altLang="zh-CN" dirty="0"/>
              <a:t>   </a:t>
            </a:r>
            <a:r>
              <a:rPr lang="zh-CN" altLang="zh-CN" dirty="0" smtClean="0"/>
              <a:t>分区</a:t>
            </a:r>
            <a:r>
              <a:rPr lang="zh-CN" altLang="zh-CN" dirty="0"/>
              <a:t>可容忍性</a:t>
            </a:r>
            <a:r>
              <a:rPr lang="en-US" altLang="zh-CN" dirty="0"/>
              <a:t> (Tolerance of network </a:t>
            </a:r>
            <a:r>
              <a:rPr lang="en-US" altLang="zh-CN" b="1" dirty="0"/>
              <a:t>P</a:t>
            </a:r>
            <a:r>
              <a:rPr lang="en-US" altLang="zh-CN" dirty="0"/>
              <a:t>artition) </a:t>
            </a:r>
            <a:r>
              <a:rPr lang="zh-CN" altLang="zh-CN" dirty="0"/>
              <a:t>：在出现网络分裂的情况下，仍然能够满足一致性和可用性</a:t>
            </a:r>
            <a:r>
              <a:rPr lang="zh-CN" altLang="en-US" dirty="0"/>
              <a:t>。</a:t>
            </a:r>
            <a:endParaRPr lang="en-US" altLang="zh-CN" dirty="0"/>
          </a:p>
          <a:p>
            <a:pPr lvl="0"/>
            <a:endParaRPr lang="zh-CN" altLang="zh-CN" dirty="0"/>
          </a:p>
        </p:txBody>
      </p:sp>
      <p:pic>
        <p:nvPicPr>
          <p:cNvPr id="4100" name="Picture 4" descr="http://www.jdon.com/simgs/idea/ca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6280" y="3356992"/>
            <a:ext cx="3971925"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7218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分布式设计</a:t>
            </a:r>
            <a:endParaRPr lang="zh-CN" altLang="en-US" b="1" dirty="0">
              <a:solidFill>
                <a:srgbClr val="C00000"/>
              </a:solidFill>
              <a:latin typeface="华文行楷" pitchFamily="2" charset="-122"/>
              <a:ea typeface="华文行楷" pitchFamily="2" charset="-122"/>
            </a:endParaRPr>
          </a:p>
        </p:txBody>
      </p:sp>
      <p:sp>
        <p:nvSpPr>
          <p:cNvPr id="9" name="十角星 8"/>
          <p:cNvSpPr/>
          <p:nvPr/>
        </p:nvSpPr>
        <p:spPr>
          <a:xfrm>
            <a:off x="150908" y="779596"/>
            <a:ext cx="3495332"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行楷" pitchFamily="2" charset="-122"/>
                <a:ea typeface="华文行楷" pitchFamily="2" charset="-122"/>
              </a:rPr>
              <a:t>CAP</a:t>
            </a:r>
            <a:r>
              <a:rPr lang="zh-CN" altLang="en-US" sz="2800" dirty="0" smtClean="0">
                <a:latin typeface="华文行楷" pitchFamily="2" charset="-122"/>
                <a:ea typeface="华文行楷" pitchFamily="2" charset="-122"/>
              </a:rPr>
              <a:t>理论</a:t>
            </a:r>
            <a:endParaRPr lang="zh-CN" altLang="en-US" sz="2800" dirty="0">
              <a:latin typeface="华文行楷" pitchFamily="2" charset="-122"/>
              <a:ea typeface="华文行楷" pitchFamily="2" charset="-122"/>
            </a:endParaRPr>
          </a:p>
        </p:txBody>
      </p:sp>
      <p:pic>
        <p:nvPicPr>
          <p:cNvPr id="5122" name="Picture 2" descr="http://images.cnitblog.com/blog2015/387014/201503/31203038357482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19" y="1772816"/>
            <a:ext cx="8732607"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9061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分布式设计</a:t>
            </a:r>
            <a:endParaRPr lang="zh-CN" altLang="en-US" b="1" dirty="0">
              <a:solidFill>
                <a:srgbClr val="C00000"/>
              </a:solidFill>
              <a:latin typeface="华文行楷" pitchFamily="2" charset="-122"/>
              <a:ea typeface="华文行楷" pitchFamily="2" charset="-122"/>
            </a:endParaRPr>
          </a:p>
        </p:txBody>
      </p:sp>
      <p:sp>
        <p:nvSpPr>
          <p:cNvPr id="9" name="十角星 8"/>
          <p:cNvSpPr/>
          <p:nvPr/>
        </p:nvSpPr>
        <p:spPr>
          <a:xfrm>
            <a:off x="150908" y="779596"/>
            <a:ext cx="4709124"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华文行楷" pitchFamily="2" charset="-122"/>
                <a:ea typeface="华文行楷" pitchFamily="2" charset="-122"/>
              </a:rPr>
              <a:t>BASE</a:t>
            </a:r>
            <a:r>
              <a:rPr lang="zh-CN" altLang="en-US" sz="2800" dirty="0" smtClean="0">
                <a:latin typeface="华文行楷" pitchFamily="2" charset="-122"/>
                <a:ea typeface="华文行楷" pitchFamily="2" charset="-122"/>
              </a:rPr>
              <a:t>与一致性模型</a:t>
            </a:r>
            <a:endParaRPr lang="zh-CN" altLang="en-US" sz="2800" dirty="0">
              <a:latin typeface="华文行楷" pitchFamily="2" charset="-122"/>
              <a:ea typeface="华文行楷" pitchFamily="2" charset="-122"/>
            </a:endParaRPr>
          </a:p>
        </p:txBody>
      </p:sp>
      <p:sp>
        <p:nvSpPr>
          <p:cNvPr id="10" name="矩形 9"/>
          <p:cNvSpPr/>
          <p:nvPr/>
        </p:nvSpPr>
        <p:spPr>
          <a:xfrm>
            <a:off x="150908" y="1687404"/>
            <a:ext cx="8928992" cy="4801314"/>
          </a:xfrm>
          <a:prstGeom prst="rect">
            <a:avLst/>
          </a:prstGeom>
        </p:spPr>
        <p:txBody>
          <a:bodyPr wrap="square">
            <a:spAutoFit/>
          </a:bodyPr>
          <a:lstStyle/>
          <a:p>
            <a:r>
              <a:rPr lang="zh-CN" altLang="en-US" dirty="0" smtClean="0"/>
              <a:t>   </a:t>
            </a:r>
            <a:r>
              <a:rPr lang="en-US" altLang="zh-CN" dirty="0"/>
              <a:t>BASE</a:t>
            </a:r>
            <a:r>
              <a:rPr lang="zh-CN" altLang="zh-CN" dirty="0"/>
              <a:t>模型反</a:t>
            </a:r>
            <a:r>
              <a:rPr lang="en-US" altLang="zh-CN" dirty="0"/>
              <a:t>ACID</a:t>
            </a:r>
            <a:r>
              <a:rPr lang="zh-CN" altLang="zh-CN" dirty="0"/>
              <a:t>模型，完全不同</a:t>
            </a:r>
            <a:r>
              <a:rPr lang="en-US" altLang="zh-CN" dirty="0"/>
              <a:t>ACID</a:t>
            </a:r>
            <a:r>
              <a:rPr lang="zh-CN" altLang="zh-CN" dirty="0"/>
              <a:t>模型，牺牲高一致性，获得可用性或可靠性</a:t>
            </a:r>
            <a:r>
              <a:rPr lang="en-US" altLang="zh-CN" dirty="0"/>
              <a:t>.</a:t>
            </a:r>
            <a:r>
              <a:rPr lang="zh-CN" altLang="zh-CN" dirty="0"/>
              <a:t>主要包括以下几点：</a:t>
            </a:r>
            <a:r>
              <a:rPr lang="en-US" altLang="zh-CN" dirty="0"/>
              <a:t/>
            </a:r>
            <a:br>
              <a:rPr lang="en-US" altLang="zh-CN" dirty="0"/>
            </a:br>
            <a:r>
              <a:rPr lang="en-US" altLang="zh-CN" dirty="0"/>
              <a:t>        1</a:t>
            </a:r>
            <a:r>
              <a:rPr lang="zh-CN" altLang="zh-CN" dirty="0"/>
              <a:t>、</a:t>
            </a:r>
            <a:r>
              <a:rPr lang="en-US" altLang="zh-CN" dirty="0"/>
              <a:t>Basically </a:t>
            </a:r>
            <a:r>
              <a:rPr lang="en-US" altLang="zh-CN" dirty="0" smtClean="0"/>
              <a:t>Available</a:t>
            </a:r>
            <a:r>
              <a:rPr lang="zh-CN" altLang="en-US" dirty="0" smtClean="0"/>
              <a:t>（</a:t>
            </a:r>
            <a:r>
              <a:rPr lang="zh-CN" altLang="zh-CN" dirty="0" smtClean="0"/>
              <a:t>基本可用</a:t>
            </a:r>
            <a:r>
              <a:rPr lang="zh-CN" altLang="en-US" dirty="0" smtClean="0"/>
              <a:t>）</a:t>
            </a:r>
            <a:r>
              <a:rPr lang="zh-CN" altLang="en-US" dirty="0"/>
              <a:t>：</a:t>
            </a:r>
            <a:r>
              <a:rPr lang="zh-CN" altLang="zh-CN" dirty="0" smtClean="0"/>
              <a:t>支持</a:t>
            </a:r>
            <a:r>
              <a:rPr lang="zh-CN" altLang="zh-CN" dirty="0"/>
              <a:t>分区</a:t>
            </a:r>
            <a:r>
              <a:rPr lang="zh-CN" altLang="zh-CN" dirty="0" smtClean="0"/>
              <a:t>失败</a:t>
            </a:r>
            <a:r>
              <a:rPr lang="zh-CN" altLang="en-US" dirty="0"/>
              <a:t>。</a:t>
            </a:r>
            <a:endParaRPr lang="en-US" altLang="zh-CN" dirty="0" smtClean="0"/>
          </a:p>
          <a:p>
            <a:r>
              <a:rPr lang="en-US" altLang="zh-CN" dirty="0" smtClean="0"/>
              <a:t>        </a:t>
            </a:r>
            <a:r>
              <a:rPr lang="en-US" altLang="zh-CN" dirty="0"/>
              <a:t>2</a:t>
            </a:r>
            <a:r>
              <a:rPr lang="zh-CN" altLang="zh-CN" dirty="0"/>
              <a:t>、</a:t>
            </a:r>
            <a:r>
              <a:rPr lang="en-US" altLang="zh-CN" dirty="0"/>
              <a:t>Soft </a:t>
            </a:r>
            <a:r>
              <a:rPr lang="en-US" altLang="zh-CN" dirty="0" smtClean="0"/>
              <a:t>state</a:t>
            </a:r>
            <a:r>
              <a:rPr lang="zh-CN" altLang="en-US" dirty="0" smtClean="0"/>
              <a:t>（</a:t>
            </a:r>
            <a:r>
              <a:rPr lang="zh-CN" altLang="zh-CN" dirty="0" smtClean="0"/>
              <a:t>软状态</a:t>
            </a:r>
            <a:r>
              <a:rPr lang="zh-CN" altLang="en-US" dirty="0" smtClean="0"/>
              <a:t>）：</a:t>
            </a:r>
            <a:r>
              <a:rPr lang="zh-CN" altLang="zh-CN" dirty="0" smtClean="0"/>
              <a:t> </a:t>
            </a:r>
            <a:r>
              <a:rPr lang="zh-CN" altLang="zh-CN" dirty="0"/>
              <a:t>状态可以有一段时间不同步，异步。</a:t>
            </a:r>
            <a:r>
              <a:rPr lang="en-US" altLang="zh-CN" dirty="0"/>
              <a:t/>
            </a:r>
            <a:br>
              <a:rPr lang="en-US" altLang="zh-CN" dirty="0"/>
            </a:br>
            <a:r>
              <a:rPr lang="en-US" altLang="zh-CN" dirty="0"/>
              <a:t>        3</a:t>
            </a:r>
            <a:r>
              <a:rPr lang="zh-CN" altLang="zh-CN" dirty="0"/>
              <a:t>、</a:t>
            </a:r>
            <a:r>
              <a:rPr lang="en-US" altLang="zh-CN" dirty="0"/>
              <a:t>Eventually </a:t>
            </a:r>
            <a:r>
              <a:rPr lang="en-US" altLang="zh-CN" dirty="0" smtClean="0"/>
              <a:t>consistent</a:t>
            </a:r>
            <a:r>
              <a:rPr lang="zh-CN" altLang="en-US" dirty="0" smtClean="0"/>
              <a:t>（</a:t>
            </a:r>
            <a:r>
              <a:rPr lang="zh-CN" altLang="zh-CN" dirty="0" smtClean="0"/>
              <a:t>最终一致</a:t>
            </a:r>
            <a:r>
              <a:rPr lang="zh-CN" altLang="en-US" dirty="0" smtClean="0"/>
              <a:t>性）</a:t>
            </a:r>
            <a:r>
              <a:rPr lang="zh-CN" altLang="en-US" dirty="0"/>
              <a:t>：</a:t>
            </a:r>
            <a:r>
              <a:rPr lang="zh-CN" altLang="zh-CN" dirty="0" smtClean="0"/>
              <a:t>最终</a:t>
            </a:r>
            <a:r>
              <a:rPr lang="zh-CN" altLang="zh-CN" dirty="0"/>
              <a:t>数据是一致的就可以了，而不是</a:t>
            </a:r>
            <a:r>
              <a:rPr lang="zh-CN" altLang="zh-CN" dirty="0" smtClean="0"/>
              <a:t>时</a:t>
            </a:r>
            <a:r>
              <a:rPr lang="en-US" altLang="zh-CN" dirty="0" smtClean="0"/>
              <a:t>  </a:t>
            </a:r>
            <a:r>
              <a:rPr lang="zh-CN" altLang="zh-CN" dirty="0" smtClean="0"/>
              <a:t>时</a:t>
            </a:r>
            <a:r>
              <a:rPr lang="zh-CN" altLang="zh-CN" dirty="0"/>
              <a:t>高</a:t>
            </a:r>
            <a:r>
              <a:rPr lang="zh-CN" altLang="zh-CN" dirty="0" smtClean="0"/>
              <a:t>一</a:t>
            </a:r>
            <a:r>
              <a:rPr lang="en-US" altLang="zh-CN" dirty="0" smtClean="0"/>
              <a:t> </a:t>
            </a:r>
            <a:r>
              <a:rPr lang="zh-CN" altLang="zh-CN" dirty="0" smtClean="0"/>
              <a:t>致</a:t>
            </a:r>
            <a:r>
              <a:rPr lang="zh-CN" altLang="en-US" dirty="0" smtClean="0"/>
              <a:t>性</a:t>
            </a:r>
            <a:r>
              <a:rPr lang="zh-CN" altLang="zh-CN" dirty="0" smtClean="0"/>
              <a:t>。</a:t>
            </a:r>
            <a:endParaRPr lang="en-US" altLang="zh-CN" dirty="0" smtClean="0"/>
          </a:p>
          <a:p>
            <a:r>
              <a:rPr lang="en-US" altLang="zh-CN" dirty="0"/>
              <a:t> </a:t>
            </a:r>
            <a:r>
              <a:rPr lang="en-US" altLang="zh-CN" dirty="0" smtClean="0"/>
              <a:t>  </a:t>
            </a:r>
          </a:p>
          <a:p>
            <a:r>
              <a:rPr lang="en-US" altLang="zh-CN" dirty="0"/>
              <a:t> </a:t>
            </a:r>
            <a:r>
              <a:rPr lang="en-US" altLang="zh-CN" dirty="0" smtClean="0"/>
              <a:t>  </a:t>
            </a:r>
            <a:r>
              <a:rPr lang="zh-CN" altLang="en-US" dirty="0" smtClean="0"/>
              <a:t>一致性模型</a:t>
            </a:r>
            <a:endParaRPr lang="en-US" altLang="zh-CN" dirty="0" smtClean="0"/>
          </a:p>
          <a:p>
            <a:r>
              <a:rPr lang="en-US" altLang="zh-CN" dirty="0" smtClean="0"/>
              <a:t>        </a:t>
            </a:r>
            <a:r>
              <a:rPr lang="en-US" altLang="zh-CN" b="1" dirty="0" smtClean="0"/>
              <a:t>1</a:t>
            </a:r>
            <a:r>
              <a:rPr lang="zh-CN" altLang="zh-CN" b="1" dirty="0"/>
              <a:t>、强一致性</a:t>
            </a:r>
            <a:r>
              <a:rPr lang="zh-CN" altLang="zh-CN" dirty="0"/>
              <a:t>：新的数据一旦写入，在任意副本任意时刻都能读到新值。</a:t>
            </a:r>
          </a:p>
          <a:p>
            <a:r>
              <a:rPr lang="en-US" altLang="zh-CN" b="1" dirty="0" smtClean="0"/>
              <a:t>        2</a:t>
            </a:r>
            <a:r>
              <a:rPr lang="zh-CN" altLang="zh-CN" b="1" dirty="0"/>
              <a:t>、弱一致性</a:t>
            </a:r>
            <a:r>
              <a:rPr lang="zh-CN" altLang="zh-CN" dirty="0"/>
              <a:t>：当你写入一个新值后，读操作在各个数据副本上不保证能读出最新值。</a:t>
            </a:r>
          </a:p>
          <a:p>
            <a:r>
              <a:rPr lang="en-US" altLang="zh-CN" b="1" dirty="0" smtClean="0"/>
              <a:t>        3</a:t>
            </a:r>
            <a:r>
              <a:rPr lang="zh-CN" altLang="zh-CN" b="1" dirty="0"/>
              <a:t>、最终一致性</a:t>
            </a:r>
            <a:r>
              <a:rPr lang="zh-CN" altLang="zh-CN" dirty="0"/>
              <a:t>：</a:t>
            </a:r>
            <a:r>
              <a:rPr lang="en-US" altLang="zh-CN" dirty="0"/>
              <a:t>Eventually </a:t>
            </a:r>
            <a:r>
              <a:rPr lang="zh-CN" altLang="zh-CN" dirty="0"/>
              <a:t>是</a:t>
            </a:r>
            <a:r>
              <a:rPr lang="en-US" altLang="zh-CN" dirty="0"/>
              <a:t> Weak </a:t>
            </a:r>
            <a:r>
              <a:rPr lang="zh-CN" altLang="zh-CN" dirty="0"/>
              <a:t>的一种特殊情况。当你写入一个新值后，有可能读不出来，但在某个时间窗口之后保证最终能读出来。</a:t>
            </a:r>
          </a:p>
          <a:p>
            <a:endParaRPr lang="en-US" altLang="zh-CN" dirty="0" smtClean="0"/>
          </a:p>
          <a:p>
            <a:r>
              <a:rPr lang="en-US" altLang="zh-CN" dirty="0" smtClean="0"/>
              <a:t> </a:t>
            </a:r>
          </a:p>
          <a:p>
            <a:endParaRPr lang="zh-CN" altLang="zh-CN" dirty="0"/>
          </a:p>
          <a:p>
            <a:pPr lvl="0"/>
            <a:endParaRPr lang="zh-CN" altLang="zh-CN" dirty="0"/>
          </a:p>
        </p:txBody>
      </p:sp>
    </p:spTree>
    <p:extLst>
      <p:ext uri="{BB962C8B-B14F-4D97-AF65-F5344CB8AC3E}">
        <p14:creationId xmlns:p14="http://schemas.microsoft.com/office/powerpoint/2010/main" val="21568816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分布式设计</a:t>
            </a:r>
            <a:endParaRPr lang="zh-CN" altLang="en-US" b="1" dirty="0">
              <a:solidFill>
                <a:srgbClr val="C00000"/>
              </a:solidFill>
              <a:latin typeface="华文行楷" pitchFamily="2" charset="-122"/>
              <a:ea typeface="华文行楷" pitchFamily="2" charset="-122"/>
            </a:endParaRPr>
          </a:p>
        </p:txBody>
      </p:sp>
      <p:sp>
        <p:nvSpPr>
          <p:cNvPr id="9" name="十角星 8"/>
          <p:cNvSpPr/>
          <p:nvPr/>
        </p:nvSpPr>
        <p:spPr>
          <a:xfrm>
            <a:off x="150908" y="779596"/>
            <a:ext cx="4709124"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行楷" pitchFamily="2" charset="-122"/>
                <a:ea typeface="华文行楷" pitchFamily="2" charset="-122"/>
              </a:rPr>
              <a:t>最终一致性模型</a:t>
            </a:r>
            <a:endParaRPr lang="zh-CN" altLang="en-US" sz="2800" dirty="0">
              <a:latin typeface="华文行楷" pitchFamily="2" charset="-122"/>
              <a:ea typeface="华文行楷" pitchFamily="2" charset="-122"/>
            </a:endParaRPr>
          </a:p>
        </p:txBody>
      </p:sp>
      <p:sp>
        <p:nvSpPr>
          <p:cNvPr id="10" name="矩形 9"/>
          <p:cNvSpPr/>
          <p:nvPr/>
        </p:nvSpPr>
        <p:spPr>
          <a:xfrm>
            <a:off x="150908" y="1687404"/>
            <a:ext cx="8928992" cy="5909310"/>
          </a:xfrm>
          <a:prstGeom prst="rect">
            <a:avLst/>
          </a:prstGeom>
        </p:spPr>
        <p:txBody>
          <a:bodyPr wrap="square">
            <a:spAutoFit/>
          </a:bodyPr>
          <a:lstStyle/>
          <a:p>
            <a:pPr lvl="0"/>
            <a:r>
              <a:rPr lang="en-US" altLang="zh-CN" b="1" dirty="0" smtClean="0"/>
              <a:t>         </a:t>
            </a:r>
            <a:r>
              <a:rPr lang="zh-CN" altLang="zh-CN" b="1" dirty="0" smtClean="0"/>
              <a:t>因果</a:t>
            </a:r>
            <a:r>
              <a:rPr lang="zh-CN" altLang="zh-CN" b="1" dirty="0"/>
              <a:t>一致性</a:t>
            </a:r>
            <a:r>
              <a:rPr lang="zh-CN" altLang="zh-CN" dirty="0"/>
              <a:t>。如果进程</a:t>
            </a:r>
            <a:r>
              <a:rPr lang="en-US" altLang="zh-CN" dirty="0"/>
              <a:t>A</a:t>
            </a:r>
            <a:r>
              <a:rPr lang="zh-CN" altLang="zh-CN" dirty="0"/>
              <a:t>通知进程</a:t>
            </a:r>
            <a:r>
              <a:rPr lang="en-US" altLang="zh-CN" dirty="0"/>
              <a:t>B</a:t>
            </a:r>
            <a:r>
              <a:rPr lang="zh-CN" altLang="zh-CN" dirty="0"/>
              <a:t>它已更新了一个数据项，那么进程</a:t>
            </a:r>
            <a:r>
              <a:rPr lang="en-US" altLang="zh-CN" dirty="0"/>
              <a:t>B</a:t>
            </a:r>
            <a:r>
              <a:rPr lang="zh-CN" altLang="zh-CN" dirty="0"/>
              <a:t>的后续访问将返回更新后的值，且一次写入将保证取代前一次写入。与进程</a:t>
            </a:r>
            <a:r>
              <a:rPr lang="en-US" altLang="zh-CN" dirty="0"/>
              <a:t>A</a:t>
            </a:r>
            <a:r>
              <a:rPr lang="zh-CN" altLang="zh-CN" dirty="0"/>
              <a:t>无因果关系的进程</a:t>
            </a:r>
            <a:r>
              <a:rPr lang="en-US" altLang="zh-CN" dirty="0"/>
              <a:t>C</a:t>
            </a:r>
            <a:r>
              <a:rPr lang="zh-CN" altLang="zh-CN" dirty="0"/>
              <a:t>的访问遵守一般的最终一致性规则。</a:t>
            </a:r>
          </a:p>
          <a:p>
            <a:pPr lvl="0"/>
            <a:r>
              <a:rPr lang="en-US" altLang="zh-CN" b="1" dirty="0"/>
              <a:t> </a:t>
            </a:r>
            <a:r>
              <a:rPr lang="en-US" altLang="zh-CN" b="1" dirty="0" smtClean="0"/>
              <a:t>        </a:t>
            </a:r>
          </a:p>
          <a:p>
            <a:pPr lvl="0"/>
            <a:r>
              <a:rPr lang="en-US" altLang="zh-CN" b="1" dirty="0"/>
              <a:t> </a:t>
            </a:r>
            <a:r>
              <a:rPr lang="en-US" altLang="zh-CN" b="1" dirty="0" smtClean="0"/>
              <a:t>        </a:t>
            </a:r>
            <a:r>
              <a:rPr lang="zh-CN" altLang="zh-CN" b="1" dirty="0" smtClean="0"/>
              <a:t>读</a:t>
            </a:r>
            <a:r>
              <a:rPr lang="zh-CN" altLang="zh-CN" b="1" dirty="0"/>
              <a:t>己之所写（</a:t>
            </a:r>
            <a:r>
              <a:rPr lang="en-US" altLang="zh-CN" b="1" dirty="0"/>
              <a:t>read-your-writes</a:t>
            </a:r>
            <a:r>
              <a:rPr lang="zh-CN" altLang="zh-CN" b="1" dirty="0" smtClean="0"/>
              <a:t>）一致性</a:t>
            </a:r>
            <a:r>
              <a:rPr lang="zh-CN" altLang="zh-CN" dirty="0"/>
              <a:t>。这是一个重要的模型。当进程</a:t>
            </a:r>
            <a:r>
              <a:rPr lang="en-US" altLang="zh-CN" dirty="0"/>
              <a:t>A</a:t>
            </a:r>
            <a:r>
              <a:rPr lang="zh-CN" altLang="zh-CN" dirty="0"/>
              <a:t>自己更新一个数据项之后，它总是访问到更新过的值，绝不会看到旧值。这是因果一致性模型的一个特例。</a:t>
            </a:r>
          </a:p>
          <a:p>
            <a:pPr lvl="0"/>
            <a:r>
              <a:rPr lang="en-US" altLang="zh-CN" b="1" dirty="0" smtClean="0"/>
              <a:t>         </a:t>
            </a:r>
          </a:p>
          <a:p>
            <a:pPr lvl="0"/>
            <a:r>
              <a:rPr lang="en-US" altLang="zh-CN" b="1" dirty="0"/>
              <a:t> </a:t>
            </a:r>
            <a:r>
              <a:rPr lang="en-US" altLang="zh-CN" b="1" dirty="0" smtClean="0"/>
              <a:t>        </a:t>
            </a:r>
            <a:r>
              <a:rPr lang="zh-CN" altLang="zh-CN" b="1" dirty="0" smtClean="0"/>
              <a:t>会话</a:t>
            </a:r>
            <a:r>
              <a:rPr lang="zh-CN" altLang="zh-CN" b="1" dirty="0"/>
              <a:t>（</a:t>
            </a:r>
            <a:r>
              <a:rPr lang="en-US" altLang="zh-CN" b="1" dirty="0"/>
              <a:t>Session</a:t>
            </a:r>
            <a:r>
              <a:rPr lang="zh-CN" altLang="zh-CN" b="1" dirty="0"/>
              <a:t>）一致性</a:t>
            </a:r>
            <a:r>
              <a:rPr lang="zh-CN" altLang="zh-CN" dirty="0"/>
              <a:t>。这是上一个模型的实用版本，它把访问存储系统的进程放到会话的上下文中。只要会话还存在，系统就保证</a:t>
            </a:r>
            <a:r>
              <a:rPr lang="en-US" altLang="zh-CN" dirty="0"/>
              <a:t>“</a:t>
            </a:r>
            <a:r>
              <a:rPr lang="zh-CN" altLang="zh-CN" dirty="0"/>
              <a:t>读己之所写</a:t>
            </a:r>
            <a:r>
              <a:rPr lang="en-US" altLang="zh-CN" dirty="0"/>
              <a:t>”</a:t>
            </a:r>
            <a:r>
              <a:rPr lang="zh-CN" altLang="zh-CN" dirty="0"/>
              <a:t>一致性。如果由于某些失败情形令会话终止，就要建立新的会话，而且系统的保证不会延续到新的会话。</a:t>
            </a:r>
          </a:p>
          <a:p>
            <a:pPr lvl="0"/>
            <a:r>
              <a:rPr lang="en-US" altLang="zh-CN" b="1" dirty="0" smtClean="0"/>
              <a:t>         </a:t>
            </a:r>
          </a:p>
          <a:p>
            <a:pPr lvl="0"/>
            <a:r>
              <a:rPr lang="en-US" altLang="zh-CN" b="1" dirty="0"/>
              <a:t> </a:t>
            </a:r>
            <a:r>
              <a:rPr lang="en-US" altLang="zh-CN" b="1" dirty="0" smtClean="0"/>
              <a:t>        </a:t>
            </a:r>
            <a:r>
              <a:rPr lang="zh-CN" altLang="zh-CN" b="1" dirty="0" smtClean="0"/>
              <a:t>单调</a:t>
            </a:r>
            <a:r>
              <a:rPr lang="zh-CN" altLang="zh-CN" b="1" dirty="0"/>
              <a:t>（</a:t>
            </a:r>
            <a:r>
              <a:rPr lang="en-US" altLang="zh-CN" b="1" dirty="0"/>
              <a:t>Monotonic</a:t>
            </a:r>
            <a:r>
              <a:rPr lang="zh-CN" altLang="zh-CN" b="1" dirty="0"/>
              <a:t>）读一致性</a:t>
            </a:r>
            <a:r>
              <a:rPr lang="zh-CN" altLang="zh-CN" dirty="0"/>
              <a:t>。如果进程已经看到过数据对象的某个值，那么任何后续访问都不会返回在那个值之前的值。</a:t>
            </a:r>
          </a:p>
          <a:p>
            <a:pPr lvl="0"/>
            <a:r>
              <a:rPr lang="en-US" altLang="zh-CN" b="1" dirty="0" smtClean="0"/>
              <a:t>         </a:t>
            </a:r>
          </a:p>
          <a:p>
            <a:pPr lvl="0"/>
            <a:r>
              <a:rPr lang="en-US" altLang="zh-CN" b="1" dirty="0"/>
              <a:t> </a:t>
            </a:r>
            <a:r>
              <a:rPr lang="en-US" altLang="zh-CN" b="1" dirty="0" smtClean="0"/>
              <a:t>        </a:t>
            </a:r>
            <a:r>
              <a:rPr lang="zh-CN" altLang="zh-CN" b="1" dirty="0" smtClean="0"/>
              <a:t>单调</a:t>
            </a:r>
            <a:r>
              <a:rPr lang="zh-CN" altLang="zh-CN" b="1" dirty="0"/>
              <a:t>写一致性</a:t>
            </a:r>
            <a:r>
              <a:rPr lang="zh-CN" altLang="zh-CN" dirty="0"/>
              <a:t>。系统保证来自同一个进程的写操作顺序执行。要是系统不能保证这种程度的一致性，就非常难以编程了。</a:t>
            </a:r>
          </a:p>
          <a:p>
            <a:endParaRPr lang="en-US" altLang="zh-CN" dirty="0" smtClean="0"/>
          </a:p>
          <a:p>
            <a:r>
              <a:rPr lang="en-US" altLang="zh-CN" dirty="0" smtClean="0"/>
              <a:t> </a:t>
            </a:r>
          </a:p>
          <a:p>
            <a:endParaRPr lang="zh-CN" altLang="zh-CN" dirty="0"/>
          </a:p>
          <a:p>
            <a:pPr lvl="0"/>
            <a:endParaRPr lang="zh-CN" altLang="zh-CN" dirty="0"/>
          </a:p>
        </p:txBody>
      </p:sp>
    </p:spTree>
    <p:extLst>
      <p:ext uri="{BB962C8B-B14F-4D97-AF65-F5344CB8AC3E}">
        <p14:creationId xmlns:p14="http://schemas.microsoft.com/office/powerpoint/2010/main" val="1205035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分布式设计</a:t>
            </a:r>
            <a:endParaRPr lang="zh-CN" altLang="en-US" b="1" dirty="0">
              <a:solidFill>
                <a:srgbClr val="C00000"/>
              </a:solidFill>
              <a:latin typeface="华文行楷" pitchFamily="2" charset="-122"/>
              <a:ea typeface="华文行楷" pitchFamily="2" charset="-122"/>
            </a:endParaRPr>
          </a:p>
        </p:txBody>
      </p:sp>
      <p:sp>
        <p:nvSpPr>
          <p:cNvPr id="9" name="十角星 8"/>
          <p:cNvSpPr/>
          <p:nvPr/>
        </p:nvSpPr>
        <p:spPr>
          <a:xfrm>
            <a:off x="150908" y="779596"/>
            <a:ext cx="4709124"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华文行楷" pitchFamily="2" charset="-122"/>
                <a:ea typeface="华文行楷" pitchFamily="2" charset="-122"/>
              </a:rPr>
              <a:t>短板理论</a:t>
            </a:r>
            <a:endParaRPr lang="zh-CN" altLang="en-US" sz="2800" dirty="0">
              <a:latin typeface="华文行楷" pitchFamily="2" charset="-122"/>
              <a:ea typeface="华文行楷" pitchFamily="2" charset="-122"/>
            </a:endParaRPr>
          </a:p>
        </p:txBody>
      </p:sp>
      <p:sp>
        <p:nvSpPr>
          <p:cNvPr id="10" name="矩形 9"/>
          <p:cNvSpPr/>
          <p:nvPr/>
        </p:nvSpPr>
        <p:spPr>
          <a:xfrm>
            <a:off x="150908" y="1687404"/>
            <a:ext cx="8928992" cy="2677656"/>
          </a:xfrm>
          <a:prstGeom prst="rect">
            <a:avLst/>
          </a:prstGeom>
        </p:spPr>
        <p:txBody>
          <a:bodyPr wrap="square">
            <a:spAutoFit/>
          </a:bodyPr>
          <a:lstStyle/>
          <a:p>
            <a:r>
              <a:rPr lang="en-US" altLang="zh-CN" sz="2400" dirty="0" smtClean="0"/>
              <a:t>       </a:t>
            </a:r>
            <a:r>
              <a:rPr lang="zh-CN" altLang="zh-CN" sz="2400" dirty="0" smtClean="0"/>
              <a:t>一</a:t>
            </a:r>
            <a:r>
              <a:rPr lang="zh-CN" altLang="zh-CN" sz="2400" dirty="0"/>
              <a:t>个集群如果出现了负载不均衡问题，那么负载最大的机器往往将成为影响系统整体表现的瓶颈和短板。为了避免这种情况的发生，需要动态负载均衡机制，以达到实时的最大化资源利用率，从而提升系统整体的吞吐。</a:t>
            </a:r>
          </a:p>
          <a:p>
            <a:endParaRPr lang="en-US" altLang="zh-CN" dirty="0" smtClean="0"/>
          </a:p>
          <a:p>
            <a:r>
              <a:rPr lang="en-US" altLang="zh-CN" dirty="0" smtClean="0"/>
              <a:t> </a:t>
            </a:r>
          </a:p>
          <a:p>
            <a:endParaRPr lang="zh-CN" altLang="zh-CN" dirty="0"/>
          </a:p>
          <a:p>
            <a:pPr lvl="0"/>
            <a:endParaRPr lang="zh-CN" altLang="zh-CN" dirty="0"/>
          </a:p>
        </p:txBody>
      </p:sp>
    </p:spTree>
    <p:extLst>
      <p:ext uri="{BB962C8B-B14F-4D97-AF65-F5344CB8AC3E}">
        <p14:creationId xmlns:p14="http://schemas.microsoft.com/office/powerpoint/2010/main" val="633922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107996"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集群方案</a:t>
            </a:r>
          </a:p>
        </p:txBody>
      </p:sp>
      <p:sp>
        <p:nvSpPr>
          <p:cNvPr id="9" name="十角星 8"/>
          <p:cNvSpPr/>
          <p:nvPr/>
        </p:nvSpPr>
        <p:spPr>
          <a:xfrm>
            <a:off x="150908" y="779596"/>
            <a:ext cx="4709124"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smtClean="0">
                <a:latin typeface="华文行楷" pitchFamily="2" charset="-122"/>
                <a:ea typeface="华文行楷" pitchFamily="2" charset="-122"/>
              </a:rPr>
              <a:t>Mysql</a:t>
            </a:r>
            <a:r>
              <a:rPr lang="zh-CN" altLang="en-US" sz="2800" dirty="0" smtClean="0">
                <a:latin typeface="华文行楷" pitchFamily="2" charset="-122"/>
                <a:ea typeface="华文行楷" pitchFamily="2" charset="-122"/>
              </a:rPr>
              <a:t>主</a:t>
            </a:r>
            <a:r>
              <a:rPr lang="zh-CN" altLang="en-US" sz="2800" dirty="0">
                <a:latin typeface="华文行楷" pitchFamily="2" charset="-122"/>
                <a:ea typeface="华文行楷" pitchFamily="2" charset="-122"/>
              </a:rPr>
              <a:t>主</a:t>
            </a:r>
            <a:r>
              <a:rPr lang="zh-CN" altLang="en-US" sz="2800" dirty="0" smtClean="0">
                <a:latin typeface="华文行楷" pitchFamily="2" charset="-122"/>
                <a:ea typeface="华文行楷" pitchFamily="2" charset="-122"/>
              </a:rPr>
              <a:t>架构</a:t>
            </a:r>
            <a:endParaRPr lang="zh-CN" altLang="en-US" sz="2800" dirty="0">
              <a:latin typeface="华文行楷" pitchFamily="2" charset="-122"/>
              <a:ea typeface="华文行楷" pitchFamily="2" charset="-122"/>
            </a:endParaRPr>
          </a:p>
        </p:txBody>
      </p:sp>
      <p:sp>
        <p:nvSpPr>
          <p:cNvPr id="10" name="矩形 9"/>
          <p:cNvSpPr/>
          <p:nvPr/>
        </p:nvSpPr>
        <p:spPr>
          <a:xfrm>
            <a:off x="150908" y="1687404"/>
            <a:ext cx="8928992" cy="1200329"/>
          </a:xfrm>
          <a:prstGeom prst="rect">
            <a:avLst/>
          </a:prstGeom>
        </p:spPr>
        <p:txBody>
          <a:bodyPr wrap="square">
            <a:spAutoFit/>
          </a:bodyPr>
          <a:lstStyle/>
          <a:p>
            <a:endParaRPr lang="en-US" altLang="zh-CN" dirty="0" smtClean="0"/>
          </a:p>
          <a:p>
            <a:r>
              <a:rPr lang="en-US" altLang="zh-CN" dirty="0" smtClean="0"/>
              <a:t> </a:t>
            </a:r>
          </a:p>
          <a:p>
            <a:endParaRPr lang="zh-CN" altLang="zh-CN" dirty="0"/>
          </a:p>
          <a:p>
            <a:pPr lvl="0"/>
            <a:endParaRPr lang="zh-CN" altLang="zh-CN"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200" y="1916832"/>
            <a:ext cx="5964088"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59861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分布式设计</a:t>
            </a:r>
            <a:endParaRPr lang="zh-CN" altLang="en-US" b="1" dirty="0">
              <a:solidFill>
                <a:srgbClr val="C00000"/>
              </a:solidFill>
              <a:latin typeface="华文行楷" pitchFamily="2" charset="-122"/>
              <a:ea typeface="华文行楷" pitchFamily="2" charset="-122"/>
            </a:endParaRPr>
          </a:p>
        </p:txBody>
      </p:sp>
      <p:sp>
        <p:nvSpPr>
          <p:cNvPr id="9" name="十角星 8"/>
          <p:cNvSpPr/>
          <p:nvPr/>
        </p:nvSpPr>
        <p:spPr>
          <a:xfrm>
            <a:off x="150908" y="779596"/>
            <a:ext cx="3196956"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5000"/>
              </a:lnSpc>
            </a:pPr>
            <a:r>
              <a:rPr lang="en-US" altLang="zh-CN" sz="2800" b="1" dirty="0" smtClean="0">
                <a:latin typeface="华文楷体" pitchFamily="2" charset="-122"/>
                <a:ea typeface="华文楷体" pitchFamily="2" charset="-122"/>
              </a:rPr>
              <a:t>  </a:t>
            </a:r>
            <a:r>
              <a:rPr lang="en-US" altLang="zh-CN" sz="2800" b="1" dirty="0" err="1" smtClean="0">
                <a:latin typeface="华文楷体" pitchFamily="2" charset="-122"/>
                <a:ea typeface="华文楷体" pitchFamily="2" charset="-122"/>
              </a:rPr>
              <a:t>Zab</a:t>
            </a:r>
            <a:r>
              <a:rPr lang="zh-CN" altLang="en-US" sz="2800" b="1" dirty="0" smtClean="0">
                <a:latin typeface="华文楷体" pitchFamily="2" charset="-122"/>
                <a:ea typeface="华文楷体" pitchFamily="2" charset="-122"/>
              </a:rPr>
              <a:t>协议</a:t>
            </a:r>
            <a:endParaRPr lang="en-US" altLang="zh-CN" sz="2800" b="1" dirty="0">
              <a:latin typeface="华文楷体" pitchFamily="2" charset="-122"/>
              <a:ea typeface="华文楷体" pitchFamily="2" charset="-122"/>
            </a:endParaRPr>
          </a:p>
        </p:txBody>
      </p:sp>
      <p:sp>
        <p:nvSpPr>
          <p:cNvPr id="10" name="矩形 9"/>
          <p:cNvSpPr/>
          <p:nvPr/>
        </p:nvSpPr>
        <p:spPr>
          <a:xfrm>
            <a:off x="150908" y="1687404"/>
            <a:ext cx="8928992" cy="1754326"/>
          </a:xfrm>
          <a:prstGeom prst="rect">
            <a:avLst/>
          </a:prstGeom>
        </p:spPr>
        <p:txBody>
          <a:bodyPr wrap="square">
            <a:spAutoFit/>
          </a:bodyPr>
          <a:lstStyle/>
          <a:p>
            <a:r>
              <a:rPr lang="en-US" altLang="zh-CN" dirty="0" smtClean="0"/>
              <a:t>      </a:t>
            </a:r>
            <a:r>
              <a:rPr lang="en-US" altLang="zh-CN" dirty="0" err="1" smtClean="0"/>
              <a:t>Zab</a:t>
            </a:r>
            <a:r>
              <a:rPr lang="zh-CN" altLang="zh-CN" dirty="0"/>
              <a:t>协议核心：所有事务请求必须由一个全局唯一的服务器来协调处理，这样的服务器被称为</a:t>
            </a:r>
            <a:r>
              <a:rPr lang="en-US" altLang="zh-CN" dirty="0"/>
              <a:t>Leader</a:t>
            </a:r>
            <a:r>
              <a:rPr lang="zh-CN" altLang="zh-CN" dirty="0"/>
              <a:t>服务器，而余下的其他服务器则成为</a:t>
            </a:r>
            <a:r>
              <a:rPr lang="en-US" altLang="zh-CN" dirty="0"/>
              <a:t>Follow</a:t>
            </a:r>
            <a:r>
              <a:rPr lang="zh-CN" altLang="zh-CN" dirty="0"/>
              <a:t>服务器。</a:t>
            </a:r>
            <a:r>
              <a:rPr lang="en-US" altLang="zh-CN" dirty="0"/>
              <a:t>Leader</a:t>
            </a:r>
            <a:r>
              <a:rPr lang="zh-CN" altLang="zh-CN" dirty="0"/>
              <a:t>服务器负责将客户端请求转换为一个事务</a:t>
            </a:r>
            <a:r>
              <a:rPr lang="en-US" altLang="zh-CN" dirty="0"/>
              <a:t>Proposal</a:t>
            </a:r>
            <a:r>
              <a:rPr lang="zh-CN" altLang="zh-CN" dirty="0"/>
              <a:t>，并将该</a:t>
            </a:r>
            <a:r>
              <a:rPr lang="en-US" altLang="zh-CN" dirty="0"/>
              <a:t>Proposal</a:t>
            </a:r>
            <a:r>
              <a:rPr lang="zh-CN" altLang="zh-CN" dirty="0"/>
              <a:t>分发给集群中的</a:t>
            </a:r>
            <a:r>
              <a:rPr lang="en-US" altLang="zh-CN" dirty="0"/>
              <a:t>Follow</a:t>
            </a:r>
            <a:r>
              <a:rPr lang="zh-CN" altLang="zh-CN" dirty="0"/>
              <a:t>服务器，此时</a:t>
            </a:r>
            <a:r>
              <a:rPr lang="en-US" altLang="zh-CN" dirty="0"/>
              <a:t>Leader</a:t>
            </a:r>
            <a:r>
              <a:rPr lang="zh-CN" altLang="zh-CN" dirty="0"/>
              <a:t>服务器进入等待，只要超过一半的</a:t>
            </a:r>
            <a:r>
              <a:rPr lang="en-US" altLang="zh-CN" dirty="0"/>
              <a:t>Follow</a:t>
            </a:r>
            <a:r>
              <a:rPr lang="zh-CN" altLang="zh-CN" dirty="0"/>
              <a:t>服务器进行了正确的反馈之后，那么</a:t>
            </a:r>
            <a:r>
              <a:rPr lang="en-US" altLang="zh-CN" dirty="0"/>
              <a:t>Leader</a:t>
            </a:r>
            <a:r>
              <a:rPr lang="zh-CN" altLang="zh-CN" dirty="0"/>
              <a:t>服务器会再向所有的</a:t>
            </a:r>
            <a:r>
              <a:rPr lang="en-US" altLang="zh-CN" dirty="0"/>
              <a:t>Follow</a:t>
            </a:r>
            <a:r>
              <a:rPr lang="zh-CN" altLang="zh-CN" dirty="0"/>
              <a:t>服务器分发</a:t>
            </a:r>
            <a:r>
              <a:rPr lang="en-US" altLang="zh-CN" dirty="0"/>
              <a:t>Commit</a:t>
            </a:r>
            <a:r>
              <a:rPr lang="zh-CN" altLang="zh-CN" dirty="0"/>
              <a:t>消息，要求将前一个</a:t>
            </a:r>
            <a:r>
              <a:rPr lang="en-US" altLang="zh-CN" dirty="0"/>
              <a:t>Proposal</a:t>
            </a:r>
            <a:r>
              <a:rPr lang="zh-CN" altLang="zh-CN" dirty="0"/>
              <a:t>进行提交。</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9098" y="3459242"/>
            <a:ext cx="7013117" cy="3210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1570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分布式设计</a:t>
            </a:r>
            <a:endParaRPr lang="zh-CN" altLang="en-US" b="1" dirty="0">
              <a:solidFill>
                <a:srgbClr val="C00000"/>
              </a:solidFill>
              <a:latin typeface="华文行楷" pitchFamily="2" charset="-122"/>
              <a:ea typeface="华文行楷" pitchFamily="2" charset="-122"/>
            </a:endParaRPr>
          </a:p>
        </p:txBody>
      </p:sp>
      <p:sp>
        <p:nvSpPr>
          <p:cNvPr id="9" name="十角星 8"/>
          <p:cNvSpPr/>
          <p:nvPr/>
        </p:nvSpPr>
        <p:spPr>
          <a:xfrm>
            <a:off x="150908" y="779596"/>
            <a:ext cx="3196956"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5000"/>
              </a:lnSpc>
            </a:pPr>
            <a:r>
              <a:rPr lang="en-US" altLang="zh-CN" sz="2800" b="1" dirty="0" smtClean="0">
                <a:latin typeface="华文楷体" pitchFamily="2" charset="-122"/>
                <a:ea typeface="华文楷体" pitchFamily="2" charset="-122"/>
              </a:rPr>
              <a:t>  Quorum</a:t>
            </a:r>
            <a:r>
              <a:rPr lang="zh-CN" altLang="en-US" sz="2800" b="1" dirty="0">
                <a:latin typeface="华文楷体" pitchFamily="2" charset="-122"/>
                <a:ea typeface="华文楷体" pitchFamily="2" charset="-122"/>
              </a:rPr>
              <a:t>协议</a:t>
            </a:r>
            <a:endParaRPr lang="en-US" altLang="zh-CN" sz="2800" b="1" dirty="0">
              <a:latin typeface="华文楷体" pitchFamily="2" charset="-122"/>
              <a:ea typeface="华文楷体" pitchFamily="2" charset="-122"/>
            </a:endParaRPr>
          </a:p>
        </p:txBody>
      </p:sp>
      <p:sp>
        <p:nvSpPr>
          <p:cNvPr id="10" name="矩形 9"/>
          <p:cNvSpPr/>
          <p:nvPr/>
        </p:nvSpPr>
        <p:spPr>
          <a:xfrm>
            <a:off x="150908" y="1687404"/>
            <a:ext cx="8928992" cy="4247317"/>
          </a:xfrm>
          <a:prstGeom prst="rect">
            <a:avLst/>
          </a:prstGeom>
        </p:spPr>
        <p:txBody>
          <a:bodyPr wrap="square">
            <a:spAutoFit/>
          </a:bodyPr>
          <a:lstStyle/>
          <a:p>
            <a:r>
              <a:rPr lang="en-US" altLang="zh-CN" b="1" dirty="0" smtClean="0"/>
              <a:t>     </a:t>
            </a:r>
            <a:r>
              <a:rPr lang="en-US" altLang="zh-CN" b="1" dirty="0" err="1" smtClean="0"/>
              <a:t>Quorom</a:t>
            </a:r>
            <a:r>
              <a:rPr lang="en-US" altLang="zh-CN" dirty="0"/>
              <a:t> </a:t>
            </a:r>
            <a:r>
              <a:rPr lang="zh-CN" altLang="zh-CN" dirty="0"/>
              <a:t>机制，是一种分布式系统中常用的，用来保证数据冗余和最终一致性的投票算法，其主要数学思想来源于</a:t>
            </a:r>
            <a:r>
              <a:rPr lang="en-US" altLang="zh-CN" dirty="0" err="1"/>
              <a:t>鸽巢原理</a:t>
            </a:r>
            <a:r>
              <a:rPr lang="zh-CN" altLang="zh-CN" dirty="0"/>
              <a:t>。也被称为</a:t>
            </a:r>
            <a:r>
              <a:rPr lang="en-US" altLang="zh-CN" dirty="0"/>
              <a:t>NWR</a:t>
            </a:r>
            <a:r>
              <a:rPr lang="zh-CN" altLang="zh-CN" dirty="0"/>
              <a:t>策略。</a:t>
            </a:r>
          </a:p>
          <a:p>
            <a:r>
              <a:rPr lang="en-US" altLang="zh-CN" dirty="0" smtClean="0"/>
              <a:t>     </a:t>
            </a:r>
            <a:r>
              <a:rPr lang="zh-CN" altLang="zh-CN" dirty="0" smtClean="0"/>
              <a:t>该</a:t>
            </a:r>
            <a:r>
              <a:rPr lang="zh-CN" altLang="zh-CN" dirty="0"/>
              <a:t>协议有三个参数，</a:t>
            </a:r>
            <a:r>
              <a:rPr lang="en-US" altLang="zh-CN" dirty="0"/>
              <a:t>W</a:t>
            </a:r>
            <a:r>
              <a:rPr lang="zh-CN" altLang="zh-CN" dirty="0"/>
              <a:t>是更新一个数据对象时需要确保成功更新的票数；</a:t>
            </a:r>
            <a:r>
              <a:rPr lang="en-US" altLang="zh-CN" dirty="0"/>
              <a:t>R</a:t>
            </a:r>
            <a:r>
              <a:rPr lang="zh-CN" altLang="zh-CN" dirty="0"/>
              <a:t>代表读取一个数据需要读取的票数，如果系统有</a:t>
            </a:r>
            <a:r>
              <a:rPr lang="en-US" altLang="zh-CN" dirty="0"/>
              <a:t>N</a:t>
            </a:r>
            <a:r>
              <a:rPr lang="zh-CN" altLang="zh-CN" dirty="0"/>
              <a:t>票，那么读写票必须满足以下规则：</a:t>
            </a:r>
          </a:p>
          <a:p>
            <a:r>
              <a:rPr lang="en-US" altLang="zh-CN" dirty="0" smtClean="0"/>
              <a:t>      </a:t>
            </a:r>
            <a:r>
              <a:rPr lang="zh-CN" altLang="zh-CN" dirty="0" smtClean="0"/>
              <a:t>公式</a:t>
            </a:r>
            <a:r>
              <a:rPr lang="en-US" altLang="zh-CN" dirty="0"/>
              <a:t>1 W+R&gt;N</a:t>
            </a:r>
            <a:endParaRPr lang="zh-CN" altLang="zh-CN" dirty="0"/>
          </a:p>
          <a:p>
            <a:r>
              <a:rPr lang="en-US" altLang="zh-CN" dirty="0" smtClean="0"/>
              <a:t>      </a:t>
            </a:r>
            <a:r>
              <a:rPr lang="zh-CN" altLang="zh-CN" dirty="0" smtClean="0"/>
              <a:t>公式</a:t>
            </a:r>
            <a:r>
              <a:rPr lang="en-US" altLang="zh-CN" dirty="0"/>
              <a:t>2 </a:t>
            </a:r>
            <a:r>
              <a:rPr lang="en-US" altLang="zh-CN" dirty="0" smtClean="0"/>
              <a:t>W&gt;N/2</a:t>
            </a:r>
          </a:p>
          <a:p>
            <a:endParaRPr lang="zh-CN" altLang="zh-CN" dirty="0"/>
          </a:p>
          <a:p>
            <a:r>
              <a:rPr lang="en-US" altLang="zh-CN" dirty="0" smtClean="0"/>
              <a:t>     </a:t>
            </a:r>
            <a:r>
              <a:rPr lang="zh-CN" altLang="zh-CN" dirty="0" smtClean="0"/>
              <a:t>公式</a:t>
            </a:r>
            <a:r>
              <a:rPr lang="en-US" altLang="zh-CN" dirty="0"/>
              <a:t>1</a:t>
            </a:r>
            <a:r>
              <a:rPr lang="zh-CN" altLang="zh-CN" dirty="0"/>
              <a:t>保证同一条数据不会被同时读写，当写的请求为</a:t>
            </a:r>
            <a:r>
              <a:rPr lang="en-US" altLang="zh-CN" dirty="0"/>
              <a:t>W</a:t>
            </a:r>
            <a:r>
              <a:rPr lang="zh-CN" altLang="zh-CN" dirty="0"/>
              <a:t>时，</a:t>
            </a:r>
            <a:r>
              <a:rPr lang="en-US" altLang="zh-CN" dirty="0"/>
              <a:t>R&lt;N-W</a:t>
            </a:r>
            <a:r>
              <a:rPr lang="zh-CN" altLang="zh-CN" dirty="0"/>
              <a:t>不满足读需要的最低票数，所以不能进行读取操作。</a:t>
            </a:r>
          </a:p>
          <a:p>
            <a:r>
              <a:rPr lang="en-US" altLang="zh-CN" dirty="0" smtClean="0"/>
              <a:t>     </a:t>
            </a:r>
          </a:p>
          <a:p>
            <a:r>
              <a:rPr lang="en-US" altLang="zh-CN" dirty="0"/>
              <a:t> </a:t>
            </a:r>
            <a:r>
              <a:rPr lang="en-US" altLang="zh-CN" dirty="0" smtClean="0"/>
              <a:t>     </a:t>
            </a:r>
            <a:r>
              <a:rPr lang="zh-CN" altLang="zh-CN" dirty="0" smtClean="0"/>
              <a:t>公司</a:t>
            </a:r>
            <a:r>
              <a:rPr lang="en-US" altLang="zh-CN" dirty="0"/>
              <a:t>2</a:t>
            </a:r>
            <a:r>
              <a:rPr lang="zh-CN" altLang="zh-CN" dirty="0"/>
              <a:t>保证数据串行化修改，一份数据的冗余拷贝不可能同时被两个写请求修改。多个进程针对同一份数据若满足了以上模型设置，那么必然两个进程对同一个冗余数据必然存在竞争，竞争失败的写不可用。</a:t>
            </a:r>
          </a:p>
          <a:p>
            <a:r>
              <a:rPr lang="en-US" altLang="zh-CN" dirty="0" smtClean="0"/>
              <a:t>    </a:t>
            </a:r>
          </a:p>
          <a:p>
            <a:r>
              <a:rPr lang="en-US" altLang="zh-CN" dirty="0"/>
              <a:t> </a:t>
            </a:r>
            <a:r>
              <a:rPr lang="en-US" altLang="zh-CN" dirty="0" smtClean="0"/>
              <a:t>     </a:t>
            </a:r>
            <a:r>
              <a:rPr lang="zh-CN" altLang="zh-CN" dirty="0" smtClean="0"/>
              <a:t>读写</a:t>
            </a:r>
            <a:r>
              <a:rPr lang="zh-CN" altLang="zh-CN" dirty="0"/>
              <a:t>效率要求不同，</a:t>
            </a:r>
            <a:r>
              <a:rPr lang="en-US" altLang="zh-CN" dirty="0"/>
              <a:t>WR</a:t>
            </a:r>
            <a:r>
              <a:rPr lang="zh-CN" altLang="zh-CN" dirty="0"/>
              <a:t>参数配置不同，可以调节。</a:t>
            </a:r>
          </a:p>
        </p:txBody>
      </p:sp>
    </p:spTree>
    <p:extLst>
      <p:ext uri="{BB962C8B-B14F-4D97-AF65-F5344CB8AC3E}">
        <p14:creationId xmlns:p14="http://schemas.microsoft.com/office/powerpoint/2010/main" val="26844384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分布式设计</a:t>
            </a:r>
            <a:endParaRPr lang="zh-CN" altLang="en-US" b="1" dirty="0">
              <a:solidFill>
                <a:srgbClr val="C00000"/>
              </a:solidFill>
              <a:latin typeface="华文行楷" pitchFamily="2" charset="-122"/>
              <a:ea typeface="华文行楷" pitchFamily="2" charset="-122"/>
            </a:endParaRPr>
          </a:p>
        </p:txBody>
      </p:sp>
      <p:sp>
        <p:nvSpPr>
          <p:cNvPr id="9" name="十角星 8"/>
          <p:cNvSpPr/>
          <p:nvPr/>
        </p:nvSpPr>
        <p:spPr>
          <a:xfrm>
            <a:off x="150908" y="779596"/>
            <a:ext cx="3196956"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5000"/>
              </a:lnSpc>
            </a:pPr>
            <a:r>
              <a:rPr lang="en-US" altLang="zh-CN" sz="2800" b="1" dirty="0" smtClean="0">
                <a:latin typeface="华文楷体" pitchFamily="2" charset="-122"/>
                <a:ea typeface="华文楷体" pitchFamily="2" charset="-122"/>
              </a:rPr>
              <a:t>  </a:t>
            </a:r>
            <a:r>
              <a:rPr lang="en-US" altLang="zh-CN" sz="2800" dirty="0" err="1"/>
              <a:t>Merkle</a:t>
            </a:r>
            <a:r>
              <a:rPr lang="en-US" altLang="zh-CN" sz="2800" dirty="0"/>
              <a:t> tree</a:t>
            </a:r>
            <a:endParaRPr lang="en-US" altLang="zh-CN" sz="2800" b="1" dirty="0">
              <a:latin typeface="华文楷体" pitchFamily="2" charset="-122"/>
              <a:ea typeface="华文楷体" pitchFamily="2" charset="-122"/>
            </a:endParaRPr>
          </a:p>
        </p:txBody>
      </p:sp>
      <p:sp>
        <p:nvSpPr>
          <p:cNvPr id="10" name="矩形 9"/>
          <p:cNvSpPr/>
          <p:nvPr/>
        </p:nvSpPr>
        <p:spPr>
          <a:xfrm>
            <a:off x="150908" y="1687404"/>
            <a:ext cx="8928992" cy="1200329"/>
          </a:xfrm>
          <a:prstGeom prst="rect">
            <a:avLst/>
          </a:prstGeom>
        </p:spPr>
        <p:txBody>
          <a:bodyPr wrap="square">
            <a:spAutoFit/>
          </a:bodyPr>
          <a:lstStyle/>
          <a:p>
            <a:r>
              <a:rPr lang="en-US" altLang="zh-CN" b="1" dirty="0" smtClean="0"/>
              <a:t>     </a:t>
            </a:r>
            <a:r>
              <a:rPr lang="en-US" altLang="zh-CN" dirty="0" err="1"/>
              <a:t>Merkle</a:t>
            </a:r>
            <a:r>
              <a:rPr lang="en-US" altLang="zh-CN" dirty="0"/>
              <a:t> Tree</a:t>
            </a:r>
            <a:r>
              <a:rPr lang="zh-CN" altLang="zh-CN" dirty="0"/>
              <a:t>它是一种树，而且是存储哈希值的树，树中只有叶子节点才是真正的存储值的，其它的非叶子节点都是根据孩子的值进行哈希计算得来的。说说用途，</a:t>
            </a:r>
            <a:r>
              <a:rPr lang="en-US" altLang="zh-CN" dirty="0" err="1"/>
              <a:t>Merkle</a:t>
            </a:r>
            <a:r>
              <a:rPr lang="en-US" altLang="zh-CN" dirty="0"/>
              <a:t> tree</a:t>
            </a:r>
            <a:r>
              <a:rPr lang="zh-CN" altLang="zh-CN" dirty="0"/>
              <a:t>可以用来进行大数据的比对，可以快速定位</a:t>
            </a:r>
            <a:r>
              <a:rPr lang="en-US" altLang="zh-CN" dirty="0"/>
              <a:t>(O(</a:t>
            </a:r>
            <a:r>
              <a:rPr lang="en-US" altLang="zh-CN" dirty="0" err="1"/>
              <a:t>logn</a:t>
            </a:r>
            <a:r>
              <a:rPr lang="en-US" altLang="zh-CN" dirty="0"/>
              <a:t>))</a:t>
            </a:r>
            <a:r>
              <a:rPr lang="zh-CN" altLang="zh-CN" dirty="0"/>
              <a:t>到哪一部分数据不一致，在分布式环境下可以减少数据的传输量。</a:t>
            </a:r>
          </a:p>
        </p:txBody>
      </p:sp>
      <p:pic>
        <p:nvPicPr>
          <p:cNvPr id="6" name="图片 5" descr="http://media.haoduoshipin.com/pic/peterpic/sub_tree.png"/>
          <p:cNvPicPr/>
          <p:nvPr/>
        </p:nvPicPr>
        <p:blipFill>
          <a:blip r:embed="rId4">
            <a:extLst>
              <a:ext uri="{28A0092B-C50C-407E-A947-70E740481C1C}">
                <a14:useLocalDpi xmlns:a14="http://schemas.microsoft.com/office/drawing/2010/main" val="0"/>
              </a:ext>
            </a:extLst>
          </a:blip>
          <a:srcRect/>
          <a:stretch>
            <a:fillRect/>
          </a:stretch>
        </p:blipFill>
        <p:spPr bwMode="auto">
          <a:xfrm>
            <a:off x="1749386" y="3140968"/>
            <a:ext cx="4838838" cy="3096344"/>
          </a:xfrm>
          <a:prstGeom prst="rect">
            <a:avLst/>
          </a:prstGeom>
          <a:noFill/>
          <a:ln>
            <a:noFill/>
          </a:ln>
        </p:spPr>
      </p:pic>
    </p:spTree>
    <p:extLst>
      <p:ext uri="{BB962C8B-B14F-4D97-AF65-F5344CB8AC3E}">
        <p14:creationId xmlns:p14="http://schemas.microsoft.com/office/powerpoint/2010/main" val="478095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rot="2691818">
            <a:off x="985006" y="4841143"/>
            <a:ext cx="2914382" cy="2959125"/>
          </a:xfrm>
          <a:prstGeom prst="diagStripe">
            <a:avLst>
              <a:gd name="adj" fmla="val 63623"/>
            </a:avLst>
          </a:prstGeom>
          <a:solidFill>
            <a:srgbClr val="0A7E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斜纹 5"/>
          <p:cNvSpPr/>
          <p:nvPr/>
        </p:nvSpPr>
        <p:spPr>
          <a:xfrm rot="2691818">
            <a:off x="1444070" y="4637869"/>
            <a:ext cx="1980335" cy="1975827"/>
          </a:xfrm>
          <a:prstGeom prst="diagStripe">
            <a:avLst>
              <a:gd name="adj" fmla="val 47840"/>
            </a:avLst>
          </a:prstGeom>
          <a:solidFill>
            <a:srgbClr val="48A9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斜纹 6"/>
          <p:cNvSpPr/>
          <p:nvPr/>
        </p:nvSpPr>
        <p:spPr>
          <a:xfrm rot="2691818">
            <a:off x="1930253" y="4413369"/>
            <a:ext cx="1038891" cy="1033959"/>
          </a:xfrm>
          <a:prstGeom prst="diagStripe">
            <a:avLst>
              <a:gd name="adj" fmla="val 0"/>
            </a:avLst>
          </a:prstGeom>
          <a:solidFill>
            <a:srgbClr val="5EC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8" name="直接连接符 7"/>
          <p:cNvCxnSpPr/>
          <p:nvPr/>
        </p:nvCxnSpPr>
        <p:spPr>
          <a:xfrm>
            <a:off x="2832588" y="4511205"/>
            <a:ext cx="216370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a:off x="5255555" y="4303206"/>
            <a:ext cx="229530" cy="263827"/>
          </a:xfrm>
          <a:prstGeom prst="triangle">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stCxn id="6" idx="3"/>
          </p:cNvCxnSpPr>
          <p:nvPr/>
        </p:nvCxnSpPr>
        <p:spPr>
          <a:xfrm>
            <a:off x="3466884" y="5259717"/>
            <a:ext cx="1764621" cy="1773"/>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TextBox 17"/>
          <p:cNvSpPr txBox="1"/>
          <p:nvPr/>
        </p:nvSpPr>
        <p:spPr>
          <a:xfrm>
            <a:off x="5657218" y="4160176"/>
            <a:ext cx="1015021" cy="369332"/>
          </a:xfrm>
          <a:prstGeom prst="rect">
            <a:avLst/>
          </a:prstGeom>
          <a:noFill/>
        </p:spPr>
        <p:txBody>
          <a:bodyPr wrap="none" rtlCol="0">
            <a:spAutoFit/>
          </a:bodyPr>
          <a:lstStyle/>
          <a:p>
            <a:pPr defTabSz="914400"/>
            <a:r>
              <a:rPr lang="zh-CN" altLang="en-US" b="1" dirty="0" smtClean="0">
                <a:solidFill>
                  <a:schemeClr val="tx2">
                    <a:lumMod val="75000"/>
                  </a:schemeClr>
                </a:solidFill>
                <a:latin typeface="Levenim MT" pitchFamily="2" charset="-79"/>
                <a:cs typeface="Levenim MT" pitchFamily="2" charset="-79"/>
              </a:rPr>
              <a:t>用户</a:t>
            </a:r>
            <a:r>
              <a:rPr lang="en-US" altLang="zh-CN" b="1" dirty="0" smtClean="0">
                <a:solidFill>
                  <a:schemeClr val="tx2">
                    <a:lumMod val="75000"/>
                  </a:schemeClr>
                </a:solidFill>
                <a:latin typeface="Levenim MT" pitchFamily="2" charset="-79"/>
                <a:cs typeface="Levenim MT" pitchFamily="2" charset="-79"/>
              </a:rPr>
              <a:t>API</a:t>
            </a:r>
            <a:endParaRPr lang="zh-CN" altLang="en-US" b="1" dirty="0">
              <a:solidFill>
                <a:schemeClr val="tx2">
                  <a:lumMod val="75000"/>
                </a:schemeClr>
              </a:solidFill>
              <a:latin typeface="Levenim MT" pitchFamily="2" charset="-79"/>
              <a:cs typeface="Levenim MT" pitchFamily="2" charset="-79"/>
            </a:endParaRPr>
          </a:p>
        </p:txBody>
      </p:sp>
      <p:sp>
        <p:nvSpPr>
          <p:cNvPr id="16" name="等腰三角形 15"/>
          <p:cNvSpPr/>
          <p:nvPr/>
        </p:nvSpPr>
        <p:spPr>
          <a:xfrm>
            <a:off x="5311139" y="4935284"/>
            <a:ext cx="229530" cy="365680"/>
          </a:xfrm>
          <a:prstGeom prst="triangle">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3109047" y="6299944"/>
            <a:ext cx="216370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等腰三角形 17"/>
          <p:cNvSpPr/>
          <p:nvPr/>
        </p:nvSpPr>
        <p:spPr>
          <a:xfrm>
            <a:off x="5323707" y="6031197"/>
            <a:ext cx="229530" cy="263827"/>
          </a:xfrm>
          <a:prstGeom prst="triangle">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7"/>
          <p:cNvSpPr txBox="1"/>
          <p:nvPr/>
        </p:nvSpPr>
        <p:spPr>
          <a:xfrm>
            <a:off x="5749288" y="4988288"/>
            <a:ext cx="2115107" cy="369332"/>
          </a:xfrm>
          <a:prstGeom prst="rect">
            <a:avLst/>
          </a:prstGeom>
          <a:noFill/>
        </p:spPr>
        <p:txBody>
          <a:bodyPr wrap="square" rtlCol="0">
            <a:spAutoFit/>
          </a:bodyPr>
          <a:lstStyle/>
          <a:p>
            <a:pPr defTabSz="914400"/>
            <a:r>
              <a:rPr lang="zh-CN" altLang="en-US" b="1" dirty="0" smtClean="0">
                <a:solidFill>
                  <a:schemeClr val="tx2">
                    <a:lumMod val="75000"/>
                  </a:schemeClr>
                </a:solidFill>
                <a:latin typeface="Levenim MT" pitchFamily="2" charset="-79"/>
                <a:cs typeface="Levenim MT" pitchFamily="2" charset="-79"/>
              </a:rPr>
              <a:t>引擎、关系代数</a:t>
            </a:r>
            <a:endParaRPr lang="zh-CN" altLang="en-US" b="1" dirty="0">
              <a:solidFill>
                <a:schemeClr val="tx2">
                  <a:lumMod val="75000"/>
                </a:schemeClr>
              </a:solidFill>
              <a:latin typeface="Levenim MT" pitchFamily="2" charset="-79"/>
              <a:cs typeface="Levenim MT" pitchFamily="2" charset="-79"/>
            </a:endParaRPr>
          </a:p>
        </p:txBody>
      </p:sp>
      <p:sp>
        <p:nvSpPr>
          <p:cNvPr id="24" name="TextBox 17"/>
          <p:cNvSpPr txBox="1"/>
          <p:nvPr/>
        </p:nvSpPr>
        <p:spPr>
          <a:xfrm>
            <a:off x="5749288" y="6115278"/>
            <a:ext cx="649537" cy="369332"/>
          </a:xfrm>
          <a:prstGeom prst="rect">
            <a:avLst/>
          </a:prstGeom>
          <a:noFill/>
        </p:spPr>
        <p:txBody>
          <a:bodyPr wrap="none" rtlCol="0">
            <a:spAutoFit/>
          </a:bodyPr>
          <a:lstStyle/>
          <a:p>
            <a:pPr defTabSz="914400"/>
            <a:r>
              <a:rPr lang="zh-CN" altLang="en-US" b="1" dirty="0" smtClean="0">
                <a:solidFill>
                  <a:schemeClr val="tx2">
                    <a:lumMod val="75000"/>
                  </a:schemeClr>
                </a:solidFill>
                <a:latin typeface="Levenim MT" pitchFamily="2" charset="-79"/>
                <a:cs typeface="Levenim MT" pitchFamily="2" charset="-79"/>
              </a:rPr>
              <a:t>存储</a:t>
            </a:r>
            <a:endParaRPr lang="zh-CN" altLang="en-US" b="1" dirty="0">
              <a:solidFill>
                <a:schemeClr val="tx2">
                  <a:lumMod val="75000"/>
                </a:schemeClr>
              </a:solidFill>
              <a:latin typeface="Levenim MT" pitchFamily="2" charset="-79"/>
              <a:cs typeface="Levenim MT" pitchFamily="2" charset="-79"/>
            </a:endParaRPr>
          </a:p>
        </p:txBody>
      </p:sp>
      <p:sp>
        <p:nvSpPr>
          <p:cNvPr id="25" name="TextBox 22"/>
          <p:cNvSpPr txBox="1"/>
          <p:nvPr/>
        </p:nvSpPr>
        <p:spPr>
          <a:xfrm>
            <a:off x="5749288" y="5297234"/>
            <a:ext cx="3148606" cy="308995"/>
          </a:xfrm>
          <a:prstGeom prst="rect">
            <a:avLst/>
          </a:prstGeom>
          <a:noFill/>
        </p:spPr>
        <p:txBody>
          <a:bodyPr wrap="square" rtlCol="0">
            <a:spAutoFit/>
          </a:bodyPr>
          <a:lstStyle/>
          <a:p>
            <a:pPr defTabSz="914400">
              <a:lnSpc>
                <a:spcPct val="13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venim MT" pitchFamily="2" charset="-79"/>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venim MT" pitchFamily="2" charset="-79"/>
            </a:endParaRPr>
          </a:p>
        </p:txBody>
      </p:sp>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41" name="矩形 40"/>
          <p:cNvSpPr/>
          <p:nvPr/>
        </p:nvSpPr>
        <p:spPr>
          <a:xfrm>
            <a:off x="1035523" y="353638"/>
            <a:ext cx="1338828"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数据库基础</a:t>
            </a:r>
            <a:endParaRPr lang="zh-CN" altLang="en-US" b="1" dirty="0">
              <a:solidFill>
                <a:srgbClr val="C00000"/>
              </a:solidFill>
              <a:latin typeface="华文行楷" pitchFamily="2" charset="-122"/>
              <a:ea typeface="华文行楷" pitchFamily="2" charset="-122"/>
            </a:endParaRPr>
          </a:p>
        </p:txBody>
      </p:sp>
      <p:sp>
        <p:nvSpPr>
          <p:cNvPr id="42" name="爆炸形 1 41"/>
          <p:cNvSpPr/>
          <p:nvPr/>
        </p:nvSpPr>
        <p:spPr>
          <a:xfrm>
            <a:off x="243979" y="865192"/>
            <a:ext cx="4752315" cy="1654394"/>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数据库结构？</a:t>
            </a:r>
            <a:endParaRPr lang="zh-CN" altLang="en-US" dirty="0"/>
          </a:p>
        </p:txBody>
      </p:sp>
      <p:sp>
        <p:nvSpPr>
          <p:cNvPr id="43" name="矩形 42"/>
          <p:cNvSpPr/>
          <p:nvPr/>
        </p:nvSpPr>
        <p:spPr>
          <a:xfrm>
            <a:off x="1570922" y="2644169"/>
            <a:ext cx="6601478" cy="707886"/>
          </a:xfrm>
          <a:prstGeom prst="rect">
            <a:avLst/>
          </a:prstGeom>
        </p:spPr>
        <p:txBody>
          <a:bodyPr wrap="square">
            <a:spAutoFit/>
          </a:bodyPr>
          <a:lstStyle/>
          <a:p>
            <a:r>
              <a:rPr lang="zh-CN" altLang="en-US" sz="2000" dirty="0" smtClean="0">
                <a:latin typeface="宋体" pitchFamily="2" charset="-122"/>
                <a:ea typeface="宋体" pitchFamily="2" charset="-122"/>
              </a:rPr>
              <a:t>  关系型数据库：是</a:t>
            </a:r>
            <a:r>
              <a:rPr lang="zh-CN" altLang="en-US" sz="2000" dirty="0">
                <a:latin typeface="宋体" pitchFamily="2" charset="-122"/>
                <a:ea typeface="宋体" pitchFamily="2" charset="-122"/>
              </a:rPr>
              <a:t>创建</a:t>
            </a:r>
            <a:r>
              <a:rPr lang="zh-CN" altLang="en-US" sz="2000" dirty="0" smtClean="0">
                <a:latin typeface="宋体" pitchFamily="2" charset="-122"/>
                <a:ea typeface="宋体" pitchFamily="2" charset="-122"/>
              </a:rPr>
              <a:t>在关系模型基础</a:t>
            </a:r>
            <a:r>
              <a:rPr lang="zh-CN" altLang="en-US" sz="2000" dirty="0">
                <a:latin typeface="宋体" pitchFamily="2" charset="-122"/>
                <a:ea typeface="宋体" pitchFamily="2" charset="-122"/>
              </a:rPr>
              <a:t>上</a:t>
            </a:r>
            <a:r>
              <a:rPr lang="zh-CN" altLang="en-US" sz="2000" dirty="0" smtClean="0">
                <a:latin typeface="宋体" pitchFamily="2" charset="-122"/>
                <a:ea typeface="宋体" pitchFamily="2" charset="-122"/>
              </a:rPr>
              <a:t>的</a:t>
            </a:r>
            <a:r>
              <a:rPr lang="zh-CN" altLang="en-US" sz="2000" dirty="0">
                <a:latin typeface="宋体" pitchFamily="2" charset="-122"/>
                <a:ea typeface="宋体" pitchFamily="2" charset="-122"/>
              </a:rPr>
              <a:t>数据库</a:t>
            </a:r>
            <a:r>
              <a:rPr lang="zh-CN" altLang="en-US" sz="2000" dirty="0" smtClean="0">
                <a:latin typeface="宋体" pitchFamily="2" charset="-122"/>
                <a:ea typeface="宋体" pitchFamily="2" charset="-122"/>
              </a:rPr>
              <a:t>，</a:t>
            </a:r>
            <a:r>
              <a:rPr lang="zh-CN" altLang="en-US" sz="2000" dirty="0">
                <a:latin typeface="宋体" pitchFamily="2" charset="-122"/>
                <a:ea typeface="宋体" pitchFamily="2" charset="-122"/>
              </a:rPr>
              <a:t>借助于</a:t>
            </a:r>
            <a:r>
              <a:rPr lang="zh-CN" altLang="en-US" sz="2000" dirty="0" smtClean="0">
                <a:latin typeface="宋体" pitchFamily="2" charset="-122"/>
                <a:ea typeface="宋体" pitchFamily="2" charset="-122"/>
              </a:rPr>
              <a:t>集合</a:t>
            </a:r>
            <a:r>
              <a:rPr lang="zh-CN" altLang="en-US" sz="2000" dirty="0">
                <a:latin typeface="宋体" pitchFamily="2" charset="-122"/>
                <a:ea typeface="宋体" pitchFamily="2" charset="-122"/>
              </a:rPr>
              <a:t>代数</a:t>
            </a:r>
            <a:r>
              <a:rPr lang="zh-CN" altLang="en-US" sz="2000" dirty="0" smtClean="0">
                <a:latin typeface="宋体" pitchFamily="2" charset="-122"/>
                <a:ea typeface="宋体" pitchFamily="2" charset="-122"/>
              </a:rPr>
              <a:t>等</a:t>
            </a:r>
            <a:r>
              <a:rPr lang="zh-CN" altLang="en-US" sz="2000" dirty="0">
                <a:latin typeface="宋体" pitchFamily="2" charset="-122"/>
                <a:ea typeface="宋体" pitchFamily="2" charset="-122"/>
              </a:rPr>
              <a:t>数学概念和方法来处理数据库中的</a:t>
            </a:r>
            <a:r>
              <a:rPr lang="zh-CN" altLang="en-US" sz="2000" dirty="0" smtClean="0">
                <a:latin typeface="宋体" pitchFamily="2" charset="-122"/>
                <a:ea typeface="宋体" pitchFamily="2" charset="-122"/>
              </a:rPr>
              <a:t>数据。</a:t>
            </a:r>
            <a:endParaRPr lang="zh-CN" altLang="en-US" sz="2000" dirty="0">
              <a:latin typeface="宋体" pitchFamily="2" charset="-122"/>
              <a:ea typeface="宋体" pitchFamily="2" charset="-122"/>
            </a:endParaRPr>
          </a:p>
        </p:txBody>
      </p:sp>
    </p:spTree>
    <p:extLst>
      <p:ext uri="{BB962C8B-B14F-4D97-AF65-F5344CB8AC3E}">
        <p14:creationId xmlns:p14="http://schemas.microsoft.com/office/powerpoint/2010/main" val="55033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smtClean="0">
                <a:solidFill>
                  <a:srgbClr val="C00000"/>
                </a:solidFill>
                <a:latin typeface="华文行楷" pitchFamily="2" charset="-122"/>
                <a:ea typeface="华文行楷" pitchFamily="2" charset="-122"/>
              </a:rPr>
              <a:t>分布式设计</a:t>
            </a:r>
            <a:endParaRPr lang="zh-CN" altLang="en-US" b="1" dirty="0">
              <a:solidFill>
                <a:srgbClr val="C00000"/>
              </a:solidFill>
              <a:latin typeface="华文行楷" pitchFamily="2" charset="-122"/>
              <a:ea typeface="华文行楷" pitchFamily="2" charset="-122"/>
            </a:endParaRPr>
          </a:p>
        </p:txBody>
      </p:sp>
      <p:sp>
        <p:nvSpPr>
          <p:cNvPr id="9" name="十角星 8"/>
          <p:cNvSpPr/>
          <p:nvPr/>
        </p:nvSpPr>
        <p:spPr>
          <a:xfrm>
            <a:off x="66684" y="761416"/>
            <a:ext cx="3929252" cy="741248"/>
          </a:xfrm>
          <a:prstGeom prst="star1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Vector Clock</a:t>
            </a:r>
            <a:endParaRPr lang="zh-CN" altLang="en-US" sz="2800" dirty="0">
              <a:latin typeface="华文行楷" pitchFamily="2" charset="-122"/>
              <a:ea typeface="华文行楷" pitchFamily="2" charset="-122"/>
            </a:endParaRPr>
          </a:p>
        </p:txBody>
      </p:sp>
      <p:sp>
        <p:nvSpPr>
          <p:cNvPr id="10" name="矩形 9"/>
          <p:cNvSpPr/>
          <p:nvPr/>
        </p:nvSpPr>
        <p:spPr>
          <a:xfrm>
            <a:off x="150908" y="1687404"/>
            <a:ext cx="8928992" cy="1200329"/>
          </a:xfrm>
          <a:prstGeom prst="rect">
            <a:avLst/>
          </a:prstGeom>
        </p:spPr>
        <p:txBody>
          <a:bodyPr wrap="square">
            <a:spAutoFit/>
          </a:bodyPr>
          <a:lstStyle/>
          <a:p>
            <a:endParaRPr lang="en-US" altLang="zh-CN" dirty="0" smtClean="0"/>
          </a:p>
          <a:p>
            <a:r>
              <a:rPr lang="en-US" altLang="zh-CN" dirty="0" smtClean="0"/>
              <a:t> </a:t>
            </a:r>
          </a:p>
          <a:p>
            <a:endParaRPr lang="zh-CN" altLang="zh-CN" dirty="0"/>
          </a:p>
          <a:p>
            <a:pPr lvl="0"/>
            <a:endParaRPr lang="zh-CN" altLang="zh-CN" dirty="0"/>
          </a:p>
        </p:txBody>
      </p:sp>
      <p:sp>
        <p:nvSpPr>
          <p:cNvPr id="3" name="矩形 2"/>
          <p:cNvSpPr/>
          <p:nvPr/>
        </p:nvSpPr>
        <p:spPr>
          <a:xfrm>
            <a:off x="611560" y="1687404"/>
            <a:ext cx="8280920" cy="369332"/>
          </a:xfrm>
          <a:prstGeom prst="rect">
            <a:avLst/>
          </a:prstGeom>
        </p:spPr>
        <p:txBody>
          <a:bodyPr wrap="square">
            <a:spAutoFit/>
          </a:bodyPr>
          <a:lstStyle/>
          <a:p>
            <a:r>
              <a:rPr lang="en-US" altLang="zh-CN" dirty="0" smtClean="0"/>
              <a:t>         </a:t>
            </a:r>
            <a:endParaRPr lang="zh-CN" altLang="zh-CN"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276646210"/>
              </p:ext>
            </p:extLst>
          </p:nvPr>
        </p:nvGraphicFramePr>
        <p:xfrm>
          <a:off x="323528" y="1477637"/>
          <a:ext cx="8568952" cy="5360416"/>
        </p:xfrm>
        <a:graphic>
          <a:graphicData uri="http://schemas.openxmlformats.org/presentationml/2006/ole">
            <mc:AlternateContent xmlns:mc="http://schemas.openxmlformats.org/markup-compatibility/2006">
              <mc:Choice xmlns:v="urn:schemas-microsoft-com:vml" Requires="v">
                <p:oleObj spid="_x0000_s6322" name="Visio" r:id="rId5" imgW="8441321" imgH="9953261" progId="Visio.Drawing.11">
                  <p:embed/>
                </p:oleObj>
              </mc:Choice>
              <mc:Fallback>
                <p:oleObj name="Visio" r:id="rId5" imgW="8441321" imgH="9953261"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1477637"/>
                        <a:ext cx="8568952" cy="5360416"/>
                      </a:xfrm>
                      <a:prstGeom prst="rect">
                        <a:avLst/>
                      </a:prstGeom>
                      <a:noFill/>
                    </p:spPr>
                  </p:pic>
                </p:oleObj>
              </mc:Fallback>
            </mc:AlternateContent>
          </a:graphicData>
        </a:graphic>
      </p:graphicFrame>
    </p:spTree>
    <p:extLst>
      <p:ext uri="{BB962C8B-B14F-4D97-AF65-F5344CB8AC3E}">
        <p14:creationId xmlns:p14="http://schemas.microsoft.com/office/powerpoint/2010/main" val="25721658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842962"/>
            <a:ext cx="3456384" cy="1577925"/>
          </a:xfrm>
          <a:prstGeom prst="rect">
            <a:avLst/>
          </a:prstGeom>
        </p:spPr>
      </p:pic>
      <p:sp>
        <p:nvSpPr>
          <p:cNvPr id="3" name="矩形 2"/>
          <p:cNvSpPr/>
          <p:nvPr/>
        </p:nvSpPr>
        <p:spPr>
          <a:xfrm>
            <a:off x="5716" y="2783429"/>
            <a:ext cx="9144000" cy="31683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0" dirty="0" smtClean="0">
                <a:solidFill>
                  <a:schemeClr val="bg1"/>
                </a:solidFill>
                <a:latin typeface="华文行楷" pitchFamily="2" charset="-122"/>
                <a:ea typeface="华文行楷" pitchFamily="2" charset="-122"/>
              </a:rPr>
              <a:t>感谢聆听！</a:t>
            </a:r>
            <a:endParaRPr lang="en-US" altLang="zh-CN" sz="7200" dirty="0">
              <a:solidFill>
                <a:schemeClr val="bg1"/>
              </a:solidFill>
              <a:latin typeface="华文行楷" pitchFamily="2" charset="-122"/>
              <a:ea typeface="华文行楷" pitchFamily="2" charset="-122"/>
            </a:endParaRPr>
          </a:p>
          <a:p>
            <a:pPr algn="ctr"/>
            <a:r>
              <a:rPr lang="zh-CN" altLang="en-US" sz="7200" dirty="0" smtClean="0">
                <a:solidFill>
                  <a:schemeClr val="bg1"/>
                </a:solidFill>
                <a:latin typeface="华文行楷" pitchFamily="2" charset="-122"/>
                <a:ea typeface="华文行楷" pitchFamily="2" charset="-122"/>
              </a:rPr>
              <a:t>敬请指正！</a:t>
            </a:r>
            <a:endParaRPr lang="en-US" altLang="zh-CN" sz="7200" dirty="0">
              <a:solidFill>
                <a:schemeClr val="bg1"/>
              </a:solidFill>
              <a:latin typeface="华文行楷" pitchFamily="2" charset="-122"/>
              <a:ea typeface="华文行楷" pitchFamily="2" charset="-122"/>
            </a:endParaRPr>
          </a:p>
        </p:txBody>
      </p:sp>
      <p:sp>
        <p:nvSpPr>
          <p:cNvPr id="5" name="矩形 4"/>
          <p:cNvSpPr/>
          <p:nvPr/>
        </p:nvSpPr>
        <p:spPr>
          <a:xfrm>
            <a:off x="2320263" y="1340768"/>
            <a:ext cx="4794903" cy="1015663"/>
          </a:xfrm>
          <a:prstGeom prst="rect">
            <a:avLst/>
          </a:prstGeom>
        </p:spPr>
        <p:txBody>
          <a:bodyPr wrap="none">
            <a:spAutoFit/>
          </a:bodyPr>
          <a:lstStyle/>
          <a:p>
            <a:pPr algn="ctr"/>
            <a:r>
              <a:rPr lang="en-US" altLang="zh-CN" sz="6000" b="1" dirty="0" smtClean="0">
                <a:solidFill>
                  <a:srgbClr val="C00000"/>
                </a:solidFill>
                <a:latin typeface="华文行楷" pitchFamily="2" charset="-122"/>
                <a:ea typeface="华文行楷" pitchFamily="2" charset="-122"/>
              </a:rPr>
              <a:t>    JD.com  </a:t>
            </a:r>
            <a:r>
              <a:rPr lang="zh-CN" altLang="en-US" sz="6000" b="1" dirty="0" smtClean="0">
                <a:solidFill>
                  <a:srgbClr val="C00000"/>
                </a:solidFill>
                <a:latin typeface="华文行楷" pitchFamily="2" charset="-122"/>
                <a:ea typeface="华文行楷" pitchFamily="2" charset="-122"/>
              </a:rPr>
              <a:t>京东</a:t>
            </a:r>
            <a:endParaRPr lang="zh-CN" altLang="en-US" sz="6000" b="1" dirty="0">
              <a:solidFill>
                <a:srgbClr val="C00000"/>
              </a:solidFill>
              <a:latin typeface="华文行楷" pitchFamily="2" charset="-122"/>
              <a:ea typeface="华文行楷" pitchFamily="2" charset="-122"/>
            </a:endParaRPr>
          </a:p>
        </p:txBody>
      </p:sp>
      <p:sp>
        <p:nvSpPr>
          <p:cNvPr id="11" name="圆角矩形 10"/>
          <p:cNvSpPr/>
          <p:nvPr/>
        </p:nvSpPr>
        <p:spPr>
          <a:xfrm>
            <a:off x="6732240" y="116632"/>
            <a:ext cx="2304256" cy="43204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7151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8" name="矩形 7"/>
          <p:cNvSpPr/>
          <p:nvPr/>
        </p:nvSpPr>
        <p:spPr>
          <a:xfrm>
            <a:off x="1187624" y="260648"/>
            <a:ext cx="1338828"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数据库基础</a:t>
            </a:r>
          </a:p>
        </p:txBody>
      </p:sp>
      <p:sp>
        <p:nvSpPr>
          <p:cNvPr id="9" name="爆炸形 1 8"/>
          <p:cNvSpPr/>
          <p:nvPr/>
        </p:nvSpPr>
        <p:spPr>
          <a:xfrm>
            <a:off x="539552" y="908720"/>
            <a:ext cx="5256584" cy="2016224"/>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98292" y="1628800"/>
            <a:ext cx="2339102" cy="523220"/>
          </a:xfrm>
          <a:prstGeom prst="rect">
            <a:avLst/>
          </a:prstGeom>
        </p:spPr>
        <p:txBody>
          <a:bodyPr wrap="none">
            <a:spAutoFit/>
          </a:bodyPr>
          <a:lstStyle/>
          <a:p>
            <a:pPr algn="ctr"/>
            <a:r>
              <a:rPr lang="zh-CN" altLang="en-US" sz="2800" b="1" dirty="0" smtClean="0">
                <a:solidFill>
                  <a:schemeClr val="bg1"/>
                </a:solidFill>
                <a:latin typeface="华文行楷" pitchFamily="2" charset="-122"/>
                <a:ea typeface="华文行楷" pitchFamily="2" charset="-122"/>
              </a:rPr>
              <a:t>数据库存储</a:t>
            </a:r>
            <a:r>
              <a:rPr lang="zh-CN" altLang="zh-CN" sz="2800" b="1" dirty="0" smtClean="0">
                <a:solidFill>
                  <a:schemeClr val="bg1"/>
                </a:solidFill>
                <a:latin typeface="华文行楷" pitchFamily="2" charset="-122"/>
                <a:ea typeface="华文行楷" pitchFamily="2" charset="-122"/>
              </a:rPr>
              <a:t>？</a:t>
            </a:r>
            <a:endParaRPr lang="zh-CN" altLang="zh-CN" sz="2800" b="1" dirty="0">
              <a:solidFill>
                <a:schemeClr val="bg1"/>
              </a:solidFill>
              <a:latin typeface="华文行楷" pitchFamily="2" charset="-122"/>
              <a:ea typeface="华文行楷" pitchFamily="2" charset="-122"/>
            </a:endParaRPr>
          </a:p>
        </p:txBody>
      </p:sp>
      <p:sp>
        <p:nvSpPr>
          <p:cNvPr id="10" name="矩形 9"/>
          <p:cNvSpPr/>
          <p:nvPr/>
        </p:nvSpPr>
        <p:spPr>
          <a:xfrm>
            <a:off x="540981" y="2924943"/>
            <a:ext cx="8223134" cy="4052391"/>
          </a:xfrm>
          <a:prstGeom prst="rect">
            <a:avLst/>
          </a:prstGeom>
        </p:spPr>
        <p:txBody>
          <a:bodyPr wrap="square">
            <a:spAutoFit/>
          </a:bodyPr>
          <a:lstStyle/>
          <a:p>
            <a:pPr>
              <a:lnSpc>
                <a:spcPts val="3500"/>
              </a:lnSpc>
            </a:pPr>
            <a:r>
              <a:rPr lang="zh-CN" altLang="en-US" sz="2000" b="1" dirty="0" smtClean="0">
                <a:latin typeface="华文楷体" pitchFamily="2" charset="-122"/>
                <a:ea typeface="华文楷体" pitchFamily="2" charset="-122"/>
              </a:rPr>
              <a:t>       数据库存储分为逻辑结构与物理结构</a:t>
            </a:r>
            <a:r>
              <a:rPr lang="zh-CN" altLang="zh-CN" sz="2000" b="1" dirty="0" smtClean="0">
                <a:latin typeface="华文楷体" pitchFamily="2" charset="-122"/>
                <a:ea typeface="华文楷体" pitchFamily="2" charset="-122"/>
              </a:rPr>
              <a:t>。</a:t>
            </a:r>
            <a:r>
              <a:rPr lang="zh-CN" altLang="en-US" sz="2000" b="1" dirty="0">
                <a:latin typeface="华文楷体" pitchFamily="2" charset="-122"/>
                <a:ea typeface="华文楷体" pitchFamily="2" charset="-122"/>
              </a:rPr>
              <a:t>物理结构主要存储存储数据本身、数据之间的联系、存储路径等</a:t>
            </a:r>
            <a:r>
              <a:rPr lang="zh-CN" altLang="en-US" sz="2000" b="1" dirty="0" smtClean="0">
                <a:latin typeface="华文楷体" pitchFamily="2" charset="-122"/>
                <a:ea typeface="华文楷体" pitchFamily="2" charset="-122"/>
              </a:rPr>
              <a:t>信息，逻辑结构怎样转换为物理结构？这就存在一个关系映射，其实无论怎样的存储系统最终都会涉及到一个概念映射。</a:t>
            </a:r>
            <a:endParaRPr lang="en-US" altLang="zh-CN" sz="2000" b="1" dirty="0" smtClean="0">
              <a:latin typeface="华文楷体" pitchFamily="2" charset="-122"/>
              <a:ea typeface="华文楷体" pitchFamily="2" charset="-122"/>
            </a:endParaRPr>
          </a:p>
          <a:p>
            <a:pPr>
              <a:lnSpc>
                <a:spcPts val="3500"/>
              </a:lnSpc>
            </a:pPr>
            <a:r>
              <a:rPr lang="en-US" altLang="zh-CN" sz="2000" b="1" dirty="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什么是映射呢？用数学知识来解释就是有</a:t>
            </a:r>
            <a:r>
              <a:rPr lang="en-US" altLang="zh-CN" sz="2000" b="1" dirty="0" smtClean="0">
                <a:latin typeface="华文楷体" pitchFamily="2" charset="-122"/>
                <a:ea typeface="华文楷体" pitchFamily="2" charset="-122"/>
              </a:rPr>
              <a:t>A</a:t>
            </a:r>
            <a:r>
              <a:rPr lang="zh-CN" altLang="en-US" sz="2000" b="1" dirty="0" smtClean="0">
                <a:latin typeface="华文楷体" pitchFamily="2" charset="-122"/>
                <a:ea typeface="华文楷体" pitchFamily="2" charset="-122"/>
              </a:rPr>
              <a:t>、</a:t>
            </a:r>
            <a:r>
              <a:rPr lang="en-US" altLang="zh-CN" sz="2000" b="1" dirty="0" smtClean="0">
                <a:latin typeface="华文楷体" pitchFamily="2" charset="-122"/>
                <a:ea typeface="华文楷体" pitchFamily="2" charset="-122"/>
              </a:rPr>
              <a:t>B</a:t>
            </a:r>
            <a:r>
              <a:rPr lang="zh-CN" altLang="en-US" sz="2000" b="1" dirty="0" smtClean="0">
                <a:latin typeface="华文楷体" pitchFamily="2" charset="-122"/>
                <a:ea typeface="华文楷体" pitchFamily="2" charset="-122"/>
              </a:rPr>
              <a:t>两个数据集合，</a:t>
            </a:r>
            <a:r>
              <a:rPr lang="en-US" altLang="zh-CN" sz="2000" b="1" dirty="0" smtClean="0">
                <a:latin typeface="华文楷体" pitchFamily="2" charset="-122"/>
                <a:ea typeface="华文楷体" pitchFamily="2" charset="-122"/>
              </a:rPr>
              <a:t>A</a:t>
            </a:r>
            <a:r>
              <a:rPr lang="zh-CN" altLang="en-US" sz="2000" b="1" dirty="0" smtClean="0">
                <a:latin typeface="华文楷体" pitchFamily="2" charset="-122"/>
                <a:ea typeface="华文楷体" pitchFamily="2" charset="-122"/>
              </a:rPr>
              <a:t>中的每个元素</a:t>
            </a:r>
            <a:r>
              <a:rPr lang="en-US" altLang="zh-CN" sz="2000" b="1" dirty="0" smtClean="0">
                <a:latin typeface="华文楷体" pitchFamily="2" charset="-122"/>
                <a:ea typeface="华文楷体" pitchFamily="2" charset="-122"/>
              </a:rPr>
              <a:t>a</a:t>
            </a:r>
            <a:r>
              <a:rPr lang="zh-CN" altLang="en-US" sz="2000" b="1" dirty="0" smtClean="0">
                <a:latin typeface="华文楷体" pitchFamily="2" charset="-122"/>
                <a:ea typeface="华文楷体" pitchFamily="2" charset="-122"/>
              </a:rPr>
              <a:t>按照法则</a:t>
            </a:r>
            <a:r>
              <a:rPr lang="en-US" altLang="zh-CN" sz="2000" b="1" dirty="0" smtClean="0">
                <a:latin typeface="华文楷体" pitchFamily="2" charset="-122"/>
                <a:ea typeface="华文楷体" pitchFamily="2" charset="-122"/>
              </a:rPr>
              <a:t>f</a:t>
            </a:r>
            <a:r>
              <a:rPr lang="zh-CN" altLang="en-US" sz="2000" b="1" dirty="0" smtClean="0">
                <a:latin typeface="华文楷体" pitchFamily="2" charset="-122"/>
                <a:ea typeface="华文楷体" pitchFamily="2" charset="-122"/>
              </a:rPr>
              <a:t>，在</a:t>
            </a:r>
            <a:r>
              <a:rPr lang="en-US" altLang="zh-CN" sz="2000" b="1" dirty="0" smtClean="0">
                <a:latin typeface="华文楷体" pitchFamily="2" charset="-122"/>
                <a:ea typeface="华文楷体" pitchFamily="2" charset="-122"/>
              </a:rPr>
              <a:t>B</a:t>
            </a:r>
            <a:r>
              <a:rPr lang="zh-CN" altLang="en-US" sz="2000" b="1" dirty="0" smtClean="0">
                <a:latin typeface="华文楷体" pitchFamily="2" charset="-122"/>
                <a:ea typeface="华文楷体" pitchFamily="2" charset="-122"/>
              </a:rPr>
              <a:t>中有唯一确定的元素</a:t>
            </a:r>
            <a:r>
              <a:rPr lang="en-US" altLang="zh-CN" sz="2000" b="1" dirty="0" smtClean="0">
                <a:latin typeface="华文楷体" pitchFamily="2" charset="-122"/>
                <a:ea typeface="华文楷体" pitchFamily="2" charset="-122"/>
              </a:rPr>
              <a:t>b</a:t>
            </a:r>
            <a:r>
              <a:rPr lang="zh-CN" altLang="en-US" sz="2000" b="1" dirty="0" smtClean="0">
                <a:latin typeface="华文楷体" pitchFamily="2" charset="-122"/>
                <a:ea typeface="华文楷体" pitchFamily="2" charset="-122"/>
              </a:rPr>
              <a:t>与之对应，则称</a:t>
            </a:r>
            <a:r>
              <a:rPr lang="en-US" altLang="zh-CN" sz="2000" b="1" dirty="0" smtClean="0">
                <a:latin typeface="华文楷体" pitchFamily="2" charset="-122"/>
                <a:ea typeface="华文楷体" pitchFamily="2" charset="-122"/>
              </a:rPr>
              <a:t>f</a:t>
            </a:r>
            <a:r>
              <a:rPr lang="zh-CN" altLang="en-US" sz="2000" b="1" dirty="0" smtClean="0">
                <a:latin typeface="华文楷体" pitchFamily="2" charset="-122"/>
                <a:ea typeface="华文楷体" pitchFamily="2" charset="-122"/>
              </a:rPr>
              <a:t>为</a:t>
            </a:r>
            <a:r>
              <a:rPr lang="en-US" altLang="zh-CN" sz="2000" b="1" dirty="0" smtClean="0">
                <a:latin typeface="华文楷体" pitchFamily="2" charset="-122"/>
                <a:ea typeface="华文楷体" pitchFamily="2" charset="-122"/>
              </a:rPr>
              <a:t>A</a:t>
            </a:r>
            <a:r>
              <a:rPr lang="zh-CN" altLang="en-US" sz="2000" b="1" dirty="0" smtClean="0">
                <a:latin typeface="华文楷体" pitchFamily="2" charset="-122"/>
                <a:ea typeface="华文楷体" pitchFamily="2" charset="-122"/>
              </a:rPr>
              <a:t>到</a:t>
            </a:r>
            <a:r>
              <a:rPr lang="en-US" altLang="zh-CN" sz="2000" b="1" dirty="0" smtClean="0">
                <a:latin typeface="华文楷体" pitchFamily="2" charset="-122"/>
                <a:ea typeface="华文楷体" pitchFamily="2" charset="-122"/>
              </a:rPr>
              <a:t>B</a:t>
            </a:r>
            <a:r>
              <a:rPr lang="zh-CN" altLang="en-US" sz="2000" b="1" dirty="0" smtClean="0">
                <a:latin typeface="华文楷体" pitchFamily="2" charset="-122"/>
                <a:ea typeface="华文楷体" pitchFamily="2" charset="-122"/>
              </a:rPr>
              <a:t>的映射。</a:t>
            </a:r>
            <a:endParaRPr lang="en-US" altLang="zh-CN" sz="2000" b="1" dirty="0" smtClean="0">
              <a:latin typeface="华文楷体" pitchFamily="2" charset="-122"/>
              <a:ea typeface="华文楷体" pitchFamily="2" charset="-122"/>
            </a:endParaRPr>
          </a:p>
          <a:p>
            <a:pPr>
              <a:lnSpc>
                <a:spcPts val="3500"/>
              </a:lnSpc>
            </a:pPr>
            <a:r>
              <a:rPr lang="en-US" altLang="zh-CN" sz="2000" b="1" dirty="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映射能不能再简单点呢，其实就是</a:t>
            </a:r>
            <a:r>
              <a:rPr lang="zh-CN" altLang="en-US" sz="2000" b="1" dirty="0">
                <a:latin typeface="华文楷体" pitchFamily="2" charset="-122"/>
                <a:ea typeface="华文楷体" pitchFamily="2" charset="-122"/>
              </a:rPr>
              <a:t>根</a:t>
            </a:r>
            <a:r>
              <a:rPr lang="zh-CN" altLang="en-US" sz="2000" b="1" dirty="0" smtClean="0">
                <a:latin typeface="华文楷体" pitchFamily="2" charset="-122"/>
                <a:ea typeface="华文楷体" pitchFamily="2" charset="-122"/>
              </a:rPr>
              <a:t>具</a:t>
            </a:r>
            <a:r>
              <a:rPr lang="en-US" altLang="zh-CN" sz="2000" b="1" dirty="0" smtClean="0">
                <a:latin typeface="华文楷体" pitchFamily="2" charset="-122"/>
                <a:ea typeface="华文楷体" pitchFamily="2" charset="-122"/>
              </a:rPr>
              <a:t>Key</a:t>
            </a:r>
            <a:r>
              <a:rPr lang="zh-CN" altLang="en-US" sz="2000" b="1" dirty="0" smtClean="0">
                <a:latin typeface="华文楷体" pitchFamily="2" charset="-122"/>
                <a:ea typeface="华文楷体" pitchFamily="2" charset="-122"/>
              </a:rPr>
              <a:t>找</a:t>
            </a:r>
            <a:r>
              <a:rPr lang="en-US" altLang="zh-CN" sz="2000" b="1" dirty="0" smtClean="0">
                <a:latin typeface="华文楷体" pitchFamily="2" charset="-122"/>
                <a:ea typeface="华文楷体" pitchFamily="2" charset="-122"/>
              </a:rPr>
              <a:t>value</a:t>
            </a:r>
            <a:endParaRPr lang="zh-CN" altLang="zh-CN" sz="2000" b="1" dirty="0" smtClean="0">
              <a:latin typeface="华文楷体" pitchFamily="2" charset="-122"/>
              <a:ea typeface="华文楷体" pitchFamily="2" charset="-122"/>
            </a:endParaRPr>
          </a:p>
          <a:p>
            <a:r>
              <a:rPr lang="en-US" altLang="zh-CN" sz="2400" b="1" dirty="0" smtClean="0">
                <a:latin typeface="华文楷体" pitchFamily="2" charset="-122"/>
                <a:ea typeface="华文楷体" pitchFamily="2" charset="-122"/>
              </a:rPr>
              <a:t>      </a:t>
            </a:r>
            <a:endParaRPr lang="zh-CN" altLang="zh-CN" sz="2400" b="1" dirty="0">
              <a:latin typeface="华文楷体" pitchFamily="2" charset="-122"/>
              <a:ea typeface="华文楷体" pitchFamily="2" charset="-122"/>
            </a:endParaRPr>
          </a:p>
        </p:txBody>
      </p:sp>
      <p:pic>
        <p:nvPicPr>
          <p:cNvPr id="2050" name="Picture 2" descr="http://a.hiphotos.baidu.com/baike/c0%3Dbaike80%2C5%2C5%2C80%2C26/sign=9178d730257f9e2f6438155a7e598241/7aec54e736d12f2e89cbcbb64dc2d5628435681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5517232"/>
            <a:ext cx="2031875" cy="121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608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8" name="矩形 7"/>
          <p:cNvSpPr/>
          <p:nvPr/>
        </p:nvSpPr>
        <p:spPr>
          <a:xfrm>
            <a:off x="1187624" y="260648"/>
            <a:ext cx="1338828"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数据库基础</a:t>
            </a:r>
          </a:p>
        </p:txBody>
      </p:sp>
      <p:sp>
        <p:nvSpPr>
          <p:cNvPr id="9" name="爆炸形 1 8"/>
          <p:cNvSpPr/>
          <p:nvPr/>
        </p:nvSpPr>
        <p:spPr>
          <a:xfrm>
            <a:off x="539552" y="908720"/>
            <a:ext cx="5256584" cy="2016224"/>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98290" y="1628800"/>
            <a:ext cx="2339103" cy="523220"/>
          </a:xfrm>
          <a:prstGeom prst="rect">
            <a:avLst/>
          </a:prstGeom>
        </p:spPr>
        <p:txBody>
          <a:bodyPr wrap="none">
            <a:spAutoFit/>
          </a:bodyPr>
          <a:lstStyle/>
          <a:p>
            <a:pPr algn="ctr"/>
            <a:r>
              <a:rPr lang="zh-CN" altLang="en-US" sz="2800" b="1" dirty="0" smtClean="0">
                <a:solidFill>
                  <a:schemeClr val="bg1"/>
                </a:solidFill>
                <a:latin typeface="华文行楷" pitchFamily="2" charset="-122"/>
                <a:ea typeface="华文行楷" pitchFamily="2" charset="-122"/>
              </a:rPr>
              <a:t>映射数据结构</a:t>
            </a:r>
            <a:endParaRPr lang="zh-CN" altLang="zh-CN" sz="2800" b="1" dirty="0">
              <a:solidFill>
                <a:schemeClr val="bg1"/>
              </a:solidFill>
              <a:latin typeface="华文行楷" pitchFamily="2" charset="-122"/>
              <a:ea typeface="华文行楷" pitchFamily="2" charset="-122"/>
            </a:endParaRPr>
          </a:p>
        </p:txBody>
      </p:sp>
      <p:sp>
        <p:nvSpPr>
          <p:cNvPr id="10" name="矩形 9"/>
          <p:cNvSpPr/>
          <p:nvPr/>
        </p:nvSpPr>
        <p:spPr>
          <a:xfrm>
            <a:off x="540981" y="2924944"/>
            <a:ext cx="8035011" cy="2308324"/>
          </a:xfrm>
          <a:prstGeom prst="rect">
            <a:avLst/>
          </a:prstGeom>
        </p:spPr>
        <p:txBody>
          <a:bodyPr wrap="square">
            <a:spAutoFit/>
          </a:bodyPr>
          <a:lstStyle/>
          <a:p>
            <a:r>
              <a:rPr lang="zh-CN" altLang="zh-CN" sz="2400" dirty="0"/>
              <a:t>散</a:t>
            </a:r>
            <a:r>
              <a:rPr lang="zh-CN" altLang="zh-CN" sz="2400" dirty="0" smtClean="0"/>
              <a:t>列表</a:t>
            </a:r>
            <a:endParaRPr lang="en-US" altLang="zh-CN" sz="2400" dirty="0" smtClean="0"/>
          </a:p>
          <a:p>
            <a:r>
              <a:rPr lang="zh-CN" altLang="zh-CN" sz="2400" dirty="0" smtClean="0"/>
              <a:t>二</a:t>
            </a:r>
            <a:r>
              <a:rPr lang="zh-CN" altLang="zh-CN" sz="2400" dirty="0"/>
              <a:t>叉查找</a:t>
            </a:r>
            <a:r>
              <a:rPr lang="zh-CN" altLang="zh-CN" sz="2400" dirty="0" smtClean="0"/>
              <a:t>树</a:t>
            </a:r>
            <a:endParaRPr lang="en-US" altLang="zh-CN" sz="2400" dirty="0" smtClean="0"/>
          </a:p>
          <a:p>
            <a:r>
              <a:rPr lang="zh-CN" altLang="zh-CN" sz="2400" dirty="0" smtClean="0"/>
              <a:t>红</a:t>
            </a:r>
            <a:r>
              <a:rPr lang="zh-CN" altLang="zh-CN" sz="2400" dirty="0"/>
              <a:t>黑</a:t>
            </a:r>
            <a:r>
              <a:rPr lang="zh-CN" altLang="zh-CN" sz="2400" dirty="0" smtClean="0"/>
              <a:t>树</a:t>
            </a:r>
            <a:endParaRPr lang="en-US" altLang="zh-CN" sz="2400" dirty="0" smtClean="0"/>
          </a:p>
          <a:p>
            <a:r>
              <a:rPr lang="en-US" altLang="zh-CN" sz="2400" dirty="0" smtClean="0"/>
              <a:t>B</a:t>
            </a:r>
            <a:r>
              <a:rPr lang="zh-CN" altLang="zh-CN" sz="2400" dirty="0" smtClean="0"/>
              <a:t>树</a:t>
            </a:r>
            <a:endParaRPr lang="en-US" altLang="zh-CN" sz="2400" dirty="0" smtClean="0"/>
          </a:p>
          <a:p>
            <a:r>
              <a:rPr lang="en-US" altLang="zh-CN" sz="2400" dirty="0" smtClean="0"/>
              <a:t>LSM</a:t>
            </a:r>
            <a:endParaRPr lang="en-US" altLang="zh-CN" sz="2400" dirty="0"/>
          </a:p>
          <a:p>
            <a:r>
              <a:rPr lang="en-US" altLang="zh-CN" sz="2400" dirty="0" err="1" smtClean="0"/>
              <a:t>Trie</a:t>
            </a:r>
            <a:endParaRPr lang="zh-CN" altLang="zh-CN" sz="2400" dirty="0">
              <a:latin typeface="华文楷体" pitchFamily="2" charset="-122"/>
              <a:ea typeface="华文楷体" pitchFamily="2" charset="-122"/>
            </a:endParaRPr>
          </a:p>
        </p:txBody>
      </p:sp>
    </p:spTree>
    <p:extLst>
      <p:ext uri="{BB962C8B-B14F-4D97-AF65-F5344CB8AC3E}">
        <p14:creationId xmlns:p14="http://schemas.microsoft.com/office/powerpoint/2010/main" val="2509084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7" name="矩形 6"/>
          <p:cNvSpPr/>
          <p:nvPr/>
        </p:nvSpPr>
        <p:spPr>
          <a:xfrm>
            <a:off x="1187624" y="260648"/>
            <a:ext cx="1338828"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数据库基础</a:t>
            </a:r>
          </a:p>
        </p:txBody>
      </p:sp>
      <p:sp>
        <p:nvSpPr>
          <p:cNvPr id="8" name="爆炸形 1 7"/>
          <p:cNvSpPr/>
          <p:nvPr/>
        </p:nvSpPr>
        <p:spPr>
          <a:xfrm>
            <a:off x="581795" y="692696"/>
            <a:ext cx="5256584" cy="2016224"/>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040538" y="1484784"/>
            <a:ext cx="2339102" cy="523220"/>
          </a:xfrm>
          <a:prstGeom prst="rect">
            <a:avLst/>
          </a:prstGeom>
        </p:spPr>
        <p:txBody>
          <a:bodyPr wrap="none">
            <a:spAutoFit/>
          </a:bodyPr>
          <a:lstStyle/>
          <a:p>
            <a:pPr algn="ctr"/>
            <a:r>
              <a:rPr lang="zh-CN" altLang="en-US" sz="2800" b="1" dirty="0" smtClean="0">
                <a:solidFill>
                  <a:schemeClr val="bg1"/>
                </a:solidFill>
                <a:latin typeface="华文行楷" pitchFamily="2" charset="-122"/>
                <a:ea typeface="华文行楷" pitchFamily="2" charset="-122"/>
              </a:rPr>
              <a:t>数据存储模型</a:t>
            </a:r>
            <a:endParaRPr lang="zh-CN" altLang="zh-CN" sz="2800" b="1" dirty="0">
              <a:solidFill>
                <a:schemeClr val="bg1"/>
              </a:solidFill>
              <a:latin typeface="华文行楷" pitchFamily="2" charset="-122"/>
              <a:ea typeface="华文行楷" pitchFamily="2" charset="-122"/>
            </a:endParaRPr>
          </a:p>
        </p:txBody>
      </p:sp>
      <p:sp>
        <p:nvSpPr>
          <p:cNvPr id="4" name="矩形 3"/>
          <p:cNvSpPr/>
          <p:nvPr/>
        </p:nvSpPr>
        <p:spPr>
          <a:xfrm>
            <a:off x="1331640" y="2970210"/>
            <a:ext cx="6678488" cy="2657138"/>
          </a:xfrm>
          <a:prstGeom prst="rect">
            <a:avLst/>
          </a:prstGeom>
        </p:spPr>
        <p:txBody>
          <a:bodyPr wrap="square">
            <a:spAutoFit/>
          </a:bodyPr>
          <a:lstStyle/>
          <a:p>
            <a:pPr>
              <a:lnSpc>
                <a:spcPts val="2500"/>
              </a:lnSpc>
            </a:pPr>
            <a:r>
              <a:rPr lang="en-US" altLang="zh-CN" sz="2000" b="1" dirty="0" smtClean="0">
                <a:latin typeface="华文楷体" pitchFamily="2" charset="-122"/>
                <a:ea typeface="华文楷体" pitchFamily="2" charset="-122"/>
              </a:rPr>
              <a:t>1</a:t>
            </a:r>
            <a:r>
              <a:rPr lang="zh-CN"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行存储模型</a:t>
            </a:r>
            <a:r>
              <a:rPr lang="zh-CN" altLang="en-US" sz="2000" b="1" dirty="0">
                <a:latin typeface="华文楷体" pitchFamily="2" charset="-122"/>
                <a:ea typeface="华文楷体" pitchFamily="2" charset="-122"/>
              </a:rPr>
              <a:t>：</a:t>
            </a:r>
            <a:r>
              <a:rPr lang="en-US" altLang="zh-CN" sz="2000" b="1" dirty="0" smtClean="0">
                <a:latin typeface="华文楷体" pitchFamily="2" charset="-122"/>
                <a:ea typeface="华文楷体" pitchFamily="2" charset="-122"/>
              </a:rPr>
              <a:t>MySQL</a:t>
            </a:r>
          </a:p>
          <a:p>
            <a:pPr>
              <a:lnSpc>
                <a:spcPts val="2500"/>
              </a:lnSpc>
            </a:pPr>
            <a:r>
              <a:rPr lang="en-US" altLang="zh-CN" sz="2000" b="1" dirty="0" smtClean="0">
                <a:latin typeface="华文楷体" pitchFamily="2" charset="-122"/>
                <a:ea typeface="华文楷体" pitchFamily="2" charset="-122"/>
              </a:rPr>
              <a:t>2</a:t>
            </a:r>
            <a:r>
              <a:rPr lang="zh-CN"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列存储模型：</a:t>
            </a:r>
            <a:r>
              <a:rPr lang="en-US" altLang="zh-CN" sz="2000" dirty="0" err="1" smtClean="0"/>
              <a:t>Hbase</a:t>
            </a:r>
            <a:r>
              <a:rPr lang="zh-CN" altLang="en-US" sz="2000" dirty="0" smtClean="0"/>
              <a:t>、</a:t>
            </a:r>
            <a:r>
              <a:rPr lang="en-US" altLang="zh-CN" sz="2000" dirty="0"/>
              <a:t>Cassandra</a:t>
            </a:r>
            <a:endParaRPr lang="zh-CN" altLang="zh-CN" sz="2000" b="1" dirty="0" smtClean="0">
              <a:latin typeface="华文楷体" pitchFamily="2" charset="-122"/>
              <a:ea typeface="华文楷体" pitchFamily="2" charset="-122"/>
            </a:endParaRPr>
          </a:p>
          <a:p>
            <a:pPr>
              <a:lnSpc>
                <a:spcPts val="2500"/>
              </a:lnSpc>
            </a:pPr>
            <a:r>
              <a:rPr lang="en-US" altLang="zh-CN" sz="2000" b="1" dirty="0" smtClean="0">
                <a:latin typeface="华文楷体" pitchFamily="2" charset="-122"/>
                <a:ea typeface="华文楷体" pitchFamily="2" charset="-122"/>
              </a:rPr>
              <a:t>3</a:t>
            </a:r>
            <a:r>
              <a:rPr lang="zh-CN" altLang="zh-CN" sz="2000" b="1" dirty="0" smtClean="0">
                <a:latin typeface="华文楷体" pitchFamily="2" charset="-122"/>
                <a:ea typeface="华文楷体" pitchFamily="2" charset="-122"/>
              </a:rPr>
              <a:t>、</a:t>
            </a:r>
            <a:r>
              <a:rPr lang="en-US" altLang="zh-CN" sz="2000" b="1" dirty="0" smtClean="0">
                <a:latin typeface="华文楷体" pitchFamily="2" charset="-122"/>
                <a:ea typeface="华文楷体" pitchFamily="2" charset="-122"/>
              </a:rPr>
              <a:t>Key-Value</a:t>
            </a:r>
            <a:r>
              <a:rPr lang="zh-CN" altLang="en-US" sz="2000" b="1" dirty="0" smtClean="0">
                <a:latin typeface="华文楷体" pitchFamily="2" charset="-122"/>
                <a:ea typeface="华文楷体" pitchFamily="2" charset="-122"/>
              </a:rPr>
              <a:t>存储模型</a:t>
            </a:r>
            <a:endParaRPr lang="en-US" altLang="zh-CN" sz="2000" b="1" dirty="0" smtClean="0">
              <a:latin typeface="华文楷体" pitchFamily="2" charset="-122"/>
              <a:ea typeface="华文楷体" pitchFamily="2" charset="-122"/>
            </a:endParaRPr>
          </a:p>
          <a:p>
            <a:pPr>
              <a:lnSpc>
                <a:spcPts val="2500"/>
              </a:lnSpc>
            </a:pPr>
            <a:r>
              <a:rPr lang="en-US" altLang="zh-CN" sz="2000" b="1" dirty="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最终一致性键值 ：</a:t>
            </a:r>
            <a:r>
              <a:rPr lang="en-US" altLang="zh-CN" sz="2000" b="1" dirty="0" smtClean="0">
                <a:latin typeface="华文楷体" pitchFamily="2" charset="-122"/>
                <a:ea typeface="华文楷体" pitchFamily="2" charset="-122"/>
              </a:rPr>
              <a:t>Dynamo</a:t>
            </a:r>
          </a:p>
          <a:p>
            <a:pPr>
              <a:lnSpc>
                <a:spcPts val="2500"/>
              </a:lnSpc>
            </a:pP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内存键值型 </a:t>
            </a:r>
            <a:r>
              <a:rPr lang="en-US" altLang="zh-CN" sz="2000" b="1" dirty="0" err="1" smtClean="0">
                <a:latin typeface="华文楷体" pitchFamily="2" charset="-122"/>
                <a:ea typeface="华文楷体" pitchFamily="2" charset="-122"/>
              </a:rPr>
              <a:t>Memcached</a:t>
            </a:r>
            <a:r>
              <a:rPr lang="zh-CN" altLang="en-US" sz="2000" b="1" dirty="0" smtClean="0">
                <a:latin typeface="华文楷体" pitchFamily="2" charset="-122"/>
                <a:ea typeface="华文楷体" pitchFamily="2" charset="-122"/>
              </a:rPr>
              <a:t>、</a:t>
            </a:r>
            <a:r>
              <a:rPr lang="en-US" altLang="zh-CN" sz="2000" b="1" dirty="0" err="1" smtClean="0">
                <a:latin typeface="华文楷体" pitchFamily="2" charset="-122"/>
                <a:ea typeface="华文楷体" pitchFamily="2" charset="-122"/>
              </a:rPr>
              <a:t>Redis</a:t>
            </a:r>
            <a:endParaRPr lang="en-US" altLang="zh-CN" sz="2000" b="1" dirty="0" smtClean="0">
              <a:latin typeface="华文楷体" pitchFamily="2" charset="-122"/>
              <a:ea typeface="华文楷体" pitchFamily="2" charset="-122"/>
            </a:endParaRPr>
          </a:p>
          <a:p>
            <a:pPr>
              <a:lnSpc>
                <a:spcPts val="2500"/>
              </a:lnSpc>
            </a:pPr>
            <a:r>
              <a:rPr lang="en-US" altLang="zh-CN" sz="2000" b="1" dirty="0" smtClean="0">
                <a:latin typeface="华文楷体" pitchFamily="2" charset="-122"/>
                <a:ea typeface="华文楷体" pitchFamily="2" charset="-122"/>
              </a:rPr>
              <a:t>4</a:t>
            </a:r>
            <a:r>
              <a:rPr lang="zh-CN"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文档存储模型：</a:t>
            </a:r>
            <a:r>
              <a:rPr lang="en-US" altLang="zh-CN" sz="2000" b="1" dirty="0" err="1" smtClean="0">
                <a:latin typeface="华文楷体" pitchFamily="2" charset="-122"/>
                <a:ea typeface="华文楷体" pitchFamily="2" charset="-122"/>
              </a:rPr>
              <a:t>MongoDB</a:t>
            </a:r>
            <a:endParaRPr lang="en-US" altLang="zh-CN" sz="2000" b="1" dirty="0" smtClean="0">
              <a:latin typeface="华文楷体" pitchFamily="2" charset="-122"/>
              <a:ea typeface="华文楷体" pitchFamily="2" charset="-122"/>
            </a:endParaRPr>
          </a:p>
          <a:p>
            <a:pPr>
              <a:lnSpc>
                <a:spcPts val="2500"/>
              </a:lnSpc>
            </a:pPr>
            <a:r>
              <a:rPr lang="en-US" altLang="zh-CN" sz="2000" b="1" dirty="0" smtClean="0">
                <a:latin typeface="华文楷体" pitchFamily="2" charset="-122"/>
                <a:ea typeface="华文楷体" pitchFamily="2" charset="-122"/>
              </a:rPr>
              <a:t>5</a:t>
            </a:r>
            <a:r>
              <a:rPr lang="zh-CN"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图形存储模型：</a:t>
            </a:r>
            <a:r>
              <a:rPr lang="en-US" altLang="zh-CN" sz="2000" b="1" dirty="0" smtClean="0">
                <a:latin typeface="华文楷体" pitchFamily="2" charset="-122"/>
                <a:ea typeface="华文楷体" pitchFamily="2" charset="-122"/>
              </a:rPr>
              <a:t>Neo4j</a:t>
            </a:r>
          </a:p>
          <a:p>
            <a:pPr>
              <a:lnSpc>
                <a:spcPts val="2500"/>
              </a:lnSpc>
            </a:pPr>
            <a:r>
              <a:rPr lang="en-US" altLang="zh-CN" sz="2000" b="1" dirty="0" smtClean="0">
                <a:latin typeface="华文楷体" pitchFamily="2" charset="-122"/>
                <a:ea typeface="华文楷体" pitchFamily="2" charset="-122"/>
              </a:rPr>
              <a:t>6</a:t>
            </a:r>
            <a:r>
              <a:rPr lang="zh-CN" altLang="en-US" sz="2000" b="1" dirty="0" smtClean="0">
                <a:latin typeface="华文楷体" pitchFamily="2" charset="-122"/>
                <a:ea typeface="华文楷体" pitchFamily="2" charset="-122"/>
              </a:rPr>
              <a:t>、对象存储模型：</a:t>
            </a:r>
            <a:r>
              <a:rPr lang="en-US" altLang="zh-CN" sz="2000" b="1" dirty="0" smtClean="0">
                <a:latin typeface="华文楷体" pitchFamily="2" charset="-122"/>
                <a:ea typeface="华文楷体" pitchFamily="2" charset="-122"/>
              </a:rPr>
              <a:t>db4o</a:t>
            </a:r>
            <a:endParaRPr lang="zh-CN" altLang="zh-CN" sz="2000" b="1" dirty="0">
              <a:latin typeface="华文楷体" pitchFamily="2" charset="-122"/>
              <a:ea typeface="华文楷体" pitchFamily="2" charset="-122"/>
            </a:endParaRPr>
          </a:p>
        </p:txBody>
      </p:sp>
    </p:spTree>
    <p:extLst>
      <p:ext uri="{BB962C8B-B14F-4D97-AF65-F5344CB8AC3E}">
        <p14:creationId xmlns:p14="http://schemas.microsoft.com/office/powerpoint/2010/main" val="3599507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数据库基础</a:t>
            </a:r>
          </a:p>
        </p:txBody>
      </p:sp>
      <p:sp>
        <p:nvSpPr>
          <p:cNvPr id="6" name="爆炸形 1 5"/>
          <p:cNvSpPr/>
          <p:nvPr/>
        </p:nvSpPr>
        <p:spPr>
          <a:xfrm>
            <a:off x="539552" y="620688"/>
            <a:ext cx="5256584" cy="2016224"/>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06070" y="1412776"/>
            <a:ext cx="1723549" cy="461665"/>
          </a:xfrm>
          <a:prstGeom prst="rect">
            <a:avLst/>
          </a:prstGeom>
        </p:spPr>
        <p:txBody>
          <a:bodyPr wrap="none">
            <a:spAutoFit/>
          </a:bodyPr>
          <a:lstStyle/>
          <a:p>
            <a:pPr algn="ctr"/>
            <a:r>
              <a:rPr lang="zh-CN" altLang="en-US" sz="2400" b="1" dirty="0" smtClean="0">
                <a:solidFill>
                  <a:schemeClr val="bg1"/>
                </a:solidFill>
                <a:latin typeface="华文行楷" pitchFamily="2" charset="-122"/>
                <a:ea typeface="华文行楷" pitchFamily="2" charset="-122"/>
              </a:rPr>
              <a:t>什么是事务</a:t>
            </a:r>
            <a:endParaRPr lang="zh-CN" altLang="zh-CN" sz="2400" b="1" dirty="0">
              <a:solidFill>
                <a:schemeClr val="bg1"/>
              </a:solidFill>
              <a:latin typeface="华文行楷" pitchFamily="2" charset="-122"/>
              <a:ea typeface="华文行楷" pitchFamily="2" charset="-122"/>
            </a:endParaRPr>
          </a:p>
        </p:txBody>
      </p:sp>
      <p:sp>
        <p:nvSpPr>
          <p:cNvPr id="8" name="矩形 7"/>
          <p:cNvSpPr/>
          <p:nvPr/>
        </p:nvSpPr>
        <p:spPr>
          <a:xfrm>
            <a:off x="1259632" y="2852936"/>
            <a:ext cx="7075874" cy="1569660"/>
          </a:xfrm>
          <a:prstGeom prst="rect">
            <a:avLst/>
          </a:prstGeom>
        </p:spPr>
        <p:txBody>
          <a:bodyPr wrap="square">
            <a:spAutoFit/>
          </a:bodyPr>
          <a:lstStyle/>
          <a:p>
            <a:r>
              <a:rPr lang="zh-CN" altLang="en-US" sz="1600" dirty="0" smtClean="0">
                <a:latin typeface="宋体" pitchFamily="2" charset="-122"/>
                <a:ea typeface="宋体" pitchFamily="2" charset="-122"/>
              </a:rPr>
              <a:t>  </a:t>
            </a:r>
            <a:r>
              <a:rPr lang="zh-CN" altLang="en-US" sz="2400" dirty="0" smtClean="0">
                <a:latin typeface="宋体" pitchFamily="2" charset="-122"/>
                <a:ea typeface="宋体" pitchFamily="2" charset="-122"/>
              </a:rPr>
              <a:t>事务是数据库管理系统执行过程当中的一个逻辑单位，一个事务通常包含了对数据库的读写操作，事务包含四大特性原子性、一致性、隔离性、持久性简称</a:t>
            </a:r>
            <a:r>
              <a:rPr lang="en-US" altLang="zh-CN" sz="2400" dirty="0" smtClean="0">
                <a:latin typeface="宋体" pitchFamily="2" charset="-122"/>
                <a:ea typeface="宋体" pitchFamily="2" charset="-122"/>
              </a:rPr>
              <a:t>ACID</a:t>
            </a:r>
            <a:r>
              <a:rPr lang="zh-CN" altLang="en-US" sz="2400" dirty="0" smtClean="0">
                <a:latin typeface="宋体" pitchFamily="2" charset="-122"/>
                <a:ea typeface="宋体" pitchFamily="2" charset="-122"/>
              </a:rPr>
              <a:t>，最核心的内容就是加锁与并发。</a:t>
            </a:r>
            <a:endParaRPr lang="zh-CN" altLang="zh-CN" sz="2400" dirty="0">
              <a:latin typeface="宋体" pitchFamily="2" charset="-122"/>
              <a:ea typeface="宋体" pitchFamily="2" charset="-122"/>
            </a:endParaRPr>
          </a:p>
        </p:txBody>
      </p:sp>
    </p:spTree>
    <p:extLst>
      <p:ext uri="{BB962C8B-B14F-4D97-AF65-F5344CB8AC3E}">
        <p14:creationId xmlns:p14="http://schemas.microsoft.com/office/powerpoint/2010/main" val="391682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932"/>
            <a:ext cx="1570922" cy="717164"/>
          </a:xfrm>
          <a:prstGeom prst="rect">
            <a:avLst/>
          </a:prstGeom>
        </p:spPr>
      </p:pic>
      <p:sp>
        <p:nvSpPr>
          <p:cNvPr id="5" name="矩形 4"/>
          <p:cNvSpPr/>
          <p:nvPr/>
        </p:nvSpPr>
        <p:spPr>
          <a:xfrm>
            <a:off x="1187624" y="260648"/>
            <a:ext cx="1338828" cy="369332"/>
          </a:xfrm>
          <a:prstGeom prst="rect">
            <a:avLst/>
          </a:prstGeom>
        </p:spPr>
        <p:txBody>
          <a:bodyPr wrap="none">
            <a:spAutoFit/>
          </a:bodyPr>
          <a:lstStyle/>
          <a:p>
            <a:r>
              <a:rPr lang="zh-CN" altLang="en-US" b="1" dirty="0">
                <a:solidFill>
                  <a:srgbClr val="C00000"/>
                </a:solidFill>
                <a:latin typeface="华文行楷" pitchFamily="2" charset="-122"/>
                <a:ea typeface="华文行楷" pitchFamily="2" charset="-122"/>
              </a:rPr>
              <a:t>数据库基础</a:t>
            </a:r>
          </a:p>
        </p:txBody>
      </p:sp>
      <p:sp>
        <p:nvSpPr>
          <p:cNvPr id="6" name="爆炸形 1 5"/>
          <p:cNvSpPr/>
          <p:nvPr/>
        </p:nvSpPr>
        <p:spPr>
          <a:xfrm>
            <a:off x="539552" y="620688"/>
            <a:ext cx="5256584" cy="2016224"/>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844405" y="1412776"/>
            <a:ext cx="2646879" cy="461665"/>
          </a:xfrm>
          <a:prstGeom prst="rect">
            <a:avLst/>
          </a:prstGeom>
        </p:spPr>
        <p:txBody>
          <a:bodyPr wrap="none">
            <a:spAutoFit/>
          </a:bodyPr>
          <a:lstStyle/>
          <a:p>
            <a:pPr algn="ctr"/>
            <a:r>
              <a:rPr lang="zh-CN" altLang="en-US" sz="2400" b="1" dirty="0" smtClean="0">
                <a:solidFill>
                  <a:schemeClr val="bg1"/>
                </a:solidFill>
                <a:latin typeface="华文行楷" pitchFamily="2" charset="-122"/>
                <a:ea typeface="华文行楷" pitchFamily="2" charset="-122"/>
              </a:rPr>
              <a:t>数据库加锁方式？</a:t>
            </a:r>
            <a:endParaRPr lang="zh-CN" altLang="zh-CN" sz="2400" b="1" dirty="0">
              <a:solidFill>
                <a:schemeClr val="bg1"/>
              </a:solidFill>
              <a:latin typeface="华文行楷" pitchFamily="2" charset="-122"/>
              <a:ea typeface="华文行楷" pitchFamily="2" charset="-122"/>
            </a:endParaRPr>
          </a:p>
        </p:txBody>
      </p:sp>
      <p:sp>
        <p:nvSpPr>
          <p:cNvPr id="8" name="矩形 7"/>
          <p:cNvSpPr/>
          <p:nvPr/>
        </p:nvSpPr>
        <p:spPr>
          <a:xfrm>
            <a:off x="1259632" y="2852936"/>
            <a:ext cx="7075874" cy="1938992"/>
          </a:xfrm>
          <a:prstGeom prst="rect">
            <a:avLst/>
          </a:prstGeom>
        </p:spPr>
        <p:txBody>
          <a:bodyPr wrap="square">
            <a:spAutoFit/>
          </a:bodyPr>
          <a:lstStyle/>
          <a:p>
            <a:r>
              <a:rPr lang="en-US" altLang="zh-CN" sz="2400" dirty="0" smtClean="0">
                <a:latin typeface="宋体" pitchFamily="2" charset="-122"/>
                <a:ea typeface="宋体" pitchFamily="2" charset="-122"/>
              </a:rPr>
              <a:t>1</a:t>
            </a:r>
            <a:r>
              <a:rPr lang="zh-CN" altLang="en-US" sz="2400" dirty="0" smtClean="0">
                <a:latin typeface="宋体" pitchFamily="2" charset="-122"/>
                <a:ea typeface="宋体" pitchFamily="2" charset="-122"/>
              </a:rPr>
              <a:t>、一次封锁</a:t>
            </a:r>
            <a:endParaRPr lang="en-US" altLang="zh-CN" sz="2400" dirty="0" smtClean="0">
              <a:latin typeface="宋体" pitchFamily="2" charset="-122"/>
              <a:ea typeface="宋体" pitchFamily="2" charset="-122"/>
            </a:endParaRPr>
          </a:p>
          <a:p>
            <a:r>
              <a:rPr lang="en-US" altLang="zh-CN" sz="2400" dirty="0" smtClean="0">
                <a:latin typeface="宋体" pitchFamily="2" charset="-122"/>
                <a:ea typeface="宋体" pitchFamily="2" charset="-122"/>
              </a:rPr>
              <a:t>2</a:t>
            </a:r>
            <a:r>
              <a:rPr lang="zh-CN" altLang="en-US" sz="2400" dirty="0" smtClean="0">
                <a:latin typeface="宋体" pitchFamily="2" charset="-122"/>
                <a:ea typeface="宋体" pitchFamily="2" charset="-122"/>
              </a:rPr>
              <a:t>、两阶段锁</a:t>
            </a:r>
            <a:endParaRPr lang="en-US" altLang="zh-CN" sz="2400" dirty="0" smtClean="0">
              <a:latin typeface="宋体" pitchFamily="2" charset="-122"/>
              <a:ea typeface="宋体" pitchFamily="2" charset="-122"/>
            </a:endParaRPr>
          </a:p>
          <a:p>
            <a:r>
              <a:rPr lang="en-US" altLang="zh-CN" sz="2400" dirty="0">
                <a:latin typeface="宋体" pitchFamily="2" charset="-122"/>
                <a:ea typeface="宋体" pitchFamily="2" charset="-122"/>
              </a:rPr>
              <a:t>3</a:t>
            </a:r>
            <a:r>
              <a:rPr lang="zh-CN" altLang="en-US" sz="2400" dirty="0" smtClean="0">
                <a:latin typeface="宋体" pitchFamily="2" charset="-122"/>
                <a:ea typeface="宋体" pitchFamily="2" charset="-122"/>
              </a:rPr>
              <a:t>、树形协议</a:t>
            </a:r>
            <a:endParaRPr lang="en-US" altLang="zh-CN" sz="2400" dirty="0" smtClean="0">
              <a:latin typeface="宋体" pitchFamily="2" charset="-122"/>
              <a:ea typeface="宋体" pitchFamily="2" charset="-122"/>
            </a:endParaRPr>
          </a:p>
          <a:p>
            <a:r>
              <a:rPr lang="en-US" altLang="zh-CN" sz="2400" dirty="0">
                <a:latin typeface="宋体" pitchFamily="2" charset="-122"/>
                <a:ea typeface="宋体" pitchFamily="2" charset="-122"/>
              </a:rPr>
              <a:t>4</a:t>
            </a:r>
            <a:r>
              <a:rPr lang="zh-CN" altLang="en-US" sz="2400" dirty="0" smtClean="0">
                <a:latin typeface="宋体" pitchFamily="2" charset="-122"/>
                <a:ea typeface="宋体" pitchFamily="2" charset="-122"/>
              </a:rPr>
              <a:t>、时间戳排序</a:t>
            </a:r>
            <a:endParaRPr lang="en-US" altLang="zh-CN" sz="2400" dirty="0" smtClean="0">
              <a:latin typeface="宋体" pitchFamily="2" charset="-122"/>
              <a:ea typeface="宋体" pitchFamily="2" charset="-122"/>
            </a:endParaRPr>
          </a:p>
          <a:p>
            <a:r>
              <a:rPr lang="en-US" altLang="zh-CN" sz="2400" dirty="0">
                <a:latin typeface="宋体" pitchFamily="2" charset="-122"/>
                <a:ea typeface="宋体" pitchFamily="2" charset="-122"/>
              </a:rPr>
              <a:t>5</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MVCC</a:t>
            </a:r>
            <a:endParaRPr lang="zh-CN" altLang="zh-CN" sz="2400" dirty="0">
              <a:latin typeface="宋体" pitchFamily="2" charset="-122"/>
              <a:ea typeface="宋体" pitchFamily="2" charset="-122"/>
            </a:endParaRPr>
          </a:p>
        </p:txBody>
      </p:sp>
    </p:spTree>
    <p:extLst>
      <p:ext uri="{BB962C8B-B14F-4D97-AF65-F5344CB8AC3E}">
        <p14:creationId xmlns:p14="http://schemas.microsoft.com/office/powerpoint/2010/main" val="161302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6713</TotalTime>
  <Words>3876</Words>
  <Application>Microsoft Office PowerPoint</Application>
  <PresentationFormat>全屏显示(4:3)</PresentationFormat>
  <Paragraphs>398</Paragraphs>
  <Slides>41</Slides>
  <Notes>36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JDJR</cp:lastModifiedBy>
  <cp:revision>556</cp:revision>
  <dcterms:modified xsi:type="dcterms:W3CDTF">2016-01-20T10:10:34Z</dcterms:modified>
</cp:coreProperties>
</file>