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61" r:id="rId1"/>
  </p:sldMasterIdLst>
  <p:notesMasterIdLst>
    <p:notesMasterId r:id="rId48"/>
  </p:notesMasterIdLst>
  <p:sldIdLst>
    <p:sldId id="262" r:id="rId2"/>
    <p:sldId id="298" r:id="rId3"/>
    <p:sldId id="297" r:id="rId4"/>
    <p:sldId id="263" r:id="rId5"/>
    <p:sldId id="265" r:id="rId6"/>
    <p:sldId id="336" r:id="rId7"/>
    <p:sldId id="266" r:id="rId8"/>
    <p:sldId id="302" r:id="rId9"/>
    <p:sldId id="267" r:id="rId10"/>
    <p:sldId id="299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01" r:id="rId21"/>
    <p:sldId id="316" r:id="rId22"/>
    <p:sldId id="318" r:id="rId23"/>
    <p:sldId id="319" r:id="rId24"/>
    <p:sldId id="320" r:id="rId25"/>
    <p:sldId id="321" r:id="rId26"/>
    <p:sldId id="303" r:id="rId27"/>
    <p:sldId id="300" r:id="rId28"/>
    <p:sldId id="305" r:id="rId29"/>
    <p:sldId id="306" r:id="rId30"/>
    <p:sldId id="323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7" r:id="rId40"/>
    <p:sldId id="333" r:id="rId41"/>
    <p:sldId id="339" r:id="rId42"/>
    <p:sldId id="341" r:id="rId43"/>
    <p:sldId id="334" r:id="rId44"/>
    <p:sldId id="340" r:id="rId45"/>
    <p:sldId id="338" r:id="rId46"/>
    <p:sldId id="335" r:id="rId47"/>
  </p:sldIdLst>
  <p:sldSz cx="9144000" cy="6858000" type="screen4x3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87845" autoAdjust="0"/>
  </p:normalViewPr>
  <p:slideViewPr>
    <p:cSldViewPr>
      <p:cViewPr>
        <p:scale>
          <a:sx n="70" d="100"/>
          <a:sy n="70" d="100"/>
        </p:scale>
        <p:origin x="-1416" y="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26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3DD06-BFAC-4C87-81A0-7BCF951EE3DD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A80DA-2C88-480B-A683-D200A0428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559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b="1" dirty="0" smtClean="0">
                <a:latin typeface="华文楷体" pitchFamily="2" charset="-122"/>
                <a:ea typeface="华文楷体" pitchFamily="2" charset="-122"/>
              </a:rPr>
              <a:t>线程安全最核心的概念就是正确性，正确性：某个类的行为与其规范完全一致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77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953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953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953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953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953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参考资料：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https://zh.wikipedia.org/wiki/%E7%9B%A3%E8%A6%96%E5%99%A8_(%E7%A8%8B%E5%BA%8F%E5%90%8C%E6%AD%A5%E5%8C%96)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https://en.wikipedia.org/wiki/Monitor_%28synchronization%29      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监视器好比一做建筑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它有一个很特别的房间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房间里有一些数据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而且在同一时间只能被一个线程占据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进入这个建筑叫做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进入监视器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进入建筑中的那个特别的房间叫做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获得监视器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占据房间叫做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持有监视器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离开房间叫做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释放监视器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离开建筑叫做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退出监视器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 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而一个锁就像一种任何时候只允许一个线程拥有的特权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一个线程可以允许多次对同一对象上锁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对于每一个对象来说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虚拟机维护一个计数器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记录对象被加了多少次锁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没被锁的对象的计数器是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线程每加锁一次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计数器就加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每释放一次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计数器就减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当计数器跳到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锁就被完全释放了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 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953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两者都是可重入的，重入是指：一个线程获取已经由它自己持有的锁，那么这个请求就会</a:t>
            </a:r>
            <a:r>
              <a:rPr lang="zh-CN" altLang="en-US" smtClean="0"/>
              <a:t>成功。父子类继承，子类重写父类方法并且调用父类方法</a:t>
            </a:r>
            <a:endParaRPr lang="en-US" altLang="zh-CN" smtClean="0"/>
          </a:p>
          <a:p>
            <a:r>
              <a:rPr lang="zh-CN" altLang="en-US" dirty="0" smtClean="0"/>
              <a:t>获取锁的粒度是线程。互斥是以调用为粒度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8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现代的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提供了特殊的指令，可以自动更新共享数据，而且能够检测到其他线程的干。处理器保证原子性、总线保证原子性。</a:t>
            </a:r>
            <a:endParaRPr lang="en-US" altLang="zh-CN" dirty="0" smtClean="0"/>
          </a:p>
          <a:p>
            <a:r>
              <a:rPr lang="zh-CN" altLang="en-US" dirty="0" smtClean="0"/>
              <a:t>用来实现无锁队列，</a:t>
            </a:r>
            <a:r>
              <a:rPr lang="en-US" altLang="zh-CN" dirty="0" smtClean="0"/>
              <a:t>JDK</a:t>
            </a:r>
            <a:r>
              <a:rPr lang="zh-CN" altLang="en-US" dirty="0" smtClean="0"/>
              <a:t>原子类，高并发版本控制</a:t>
            </a:r>
            <a:endParaRPr lang="en-US" altLang="zh-CN" dirty="0" smtClean="0"/>
          </a:p>
          <a:p>
            <a:r>
              <a:rPr lang="zh-CN" altLang="en-US" dirty="0" smtClean="0"/>
              <a:t>参考资料：</a:t>
            </a:r>
            <a:r>
              <a:rPr lang="en-US" altLang="zh-CN" dirty="0" smtClean="0"/>
              <a:t>http://www.infoq.com/cn/articles/atomic-operation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630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JUC</a:t>
            </a:r>
            <a:r>
              <a:rPr lang="zh-CN" altLang="en-US" dirty="0" smtClean="0"/>
              <a:t>建立在</a:t>
            </a:r>
            <a:r>
              <a:rPr lang="en-US" altLang="zh-CN" dirty="0" smtClean="0"/>
              <a:t>CAS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volatile</a:t>
            </a:r>
            <a:r>
              <a:rPr lang="zh-CN" altLang="en-US" dirty="0" smtClean="0"/>
              <a:t>、锁之上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219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https://security.alibaba.com/blog/blog.htm?spm=0.0.0.0.2wWVNL&amp;id=2</a:t>
            </a:r>
            <a:endParaRPr lang="zh-CN" altLang="zh-CN" dirty="0" smtClean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436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内存模型定义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：一种屏蔽各种硬件、操作系统的内存访问差异规范，它是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线程之间通信的控制机制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内存模型内容：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、顺序一致性内存模型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、重排序包括编译器和处理器，遵从数据依赖性、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As-if-serial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语义、顺序规则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、内存屏障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4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happens-before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、程序顺序规则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、监视器锁规则：同一个监视器解锁先于发生后续加锁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volatile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变量规则：同一个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volatile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域写先于发生后续读。锁释放与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volatile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写有相同的内存语义；锁获取与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volatile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读有            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相同的内存语义。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、传递性：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先于发生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先于发生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先于发生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参考资料：</a:t>
            </a:r>
            <a:r>
              <a:rPr lang="en-US" altLang="zh-CN" dirty="0" smtClean="0"/>
              <a:t>http://www.infoq.com/cn/articles/java-memory-model-1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941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多线程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 rehash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造成死循，其实就是链表闭合回路，造成闭合回路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199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参考资料：</a:t>
            </a:r>
            <a:r>
              <a:rPr lang="en-US" altLang="zh-CN" smtClean="0"/>
              <a:t>http://alexyyek.github.io/2014/12/14/hashCollapse/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3805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9888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988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操作的高效之处在于整个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过程不需要加锁，除非读到的值是空的才会加锁重读，我们知道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HashTable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方法是需要加锁的，那么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ConcurrentHashMap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操作是如何做到不加锁的呢？原因是它的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方法里将要使用的共享变量都定义成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volatile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，如用于统计当前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Segement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大小的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字段和用于存储值的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HashEntry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。定义成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volatile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的变量，能够在线程之间保持可见性，能够被多线程同时读，并且保证不会读到过期的值，但是只能被单线程写（有一种情况可以被多线程写，就是写入的值不依赖于原值），在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操作里只需要读不需要写共享变量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，所以可以不用加锁。之所以不会读到过期的值，是根据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内存模型的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happen before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原则，对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volatile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字段的写入操作先于读操作，即使两个线程同时修改和获取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volatile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操作也能拿到最新的值，这是用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volatile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替换锁的经典应用场景。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988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9888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9888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988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b="1" dirty="0" smtClean="0">
                <a:latin typeface="华文楷体" pitchFamily="2" charset="-122"/>
                <a:ea typeface="华文楷体" pitchFamily="2" charset="-122"/>
              </a:rPr>
              <a:t>最经典问题生产者、消费者问题。涉及共享内存以及线程间协调。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039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栅栏与闭锁的关键区别在于所有线程必须同时到达栅栏位置，才能继续执行。闭锁用于等待事件，而栅栏用于等待其他线程，栅栏用于实现一些协议</a:t>
            </a:r>
            <a:endParaRPr lang="en-US" altLang="zh-CN" dirty="0" smtClean="0"/>
          </a:p>
          <a:p>
            <a:r>
              <a:rPr lang="zh-CN" altLang="en-US" dirty="0" smtClean="0"/>
              <a:t>，栅栏可以指定一定数量参与方反复在栅栏位置汇集。</a:t>
            </a:r>
            <a:endParaRPr lang="en-US" altLang="zh-CN" dirty="0" smtClean="0"/>
          </a:p>
          <a:p>
            <a:r>
              <a:rPr lang="zh-CN" altLang="en-US" dirty="0" smtClean="0"/>
              <a:t>比如中午吃饭：所有人都盛饭了之后才能进行就餐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604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0x61c88647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的十进制表示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1640531527</a:t>
            </a:r>
            <a:endParaRPr lang="en-US" altLang="zh-CN" dirty="0" smtClean="0"/>
          </a:p>
          <a:p>
            <a:r>
              <a:rPr lang="zh-CN" altLang="en-US" dirty="0" smtClean="0"/>
              <a:t>针对这个</a:t>
            </a:r>
            <a:r>
              <a:rPr lang="en-US" altLang="zh-CN" dirty="0" smtClean="0"/>
              <a:t>hash code</a:t>
            </a:r>
            <a:r>
              <a:rPr lang="zh-CN" altLang="en-US" dirty="0" smtClean="0"/>
              <a:t>的解释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http://www.javaspecialists.eu/archive/Issue164.html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395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华文楷体" pitchFamily="2" charset="-122"/>
                <a:ea typeface="华文楷体" pitchFamily="2" charset="-122"/>
              </a:rPr>
              <a:t>Entry</a:t>
            </a:r>
            <a:r>
              <a:rPr lang="zh-CN" altLang="zh-CN" sz="1200" dirty="0" smtClean="0">
                <a:latin typeface="华文楷体" pitchFamily="2" charset="-122"/>
                <a:ea typeface="华文楷体" pitchFamily="2" charset="-122"/>
              </a:rPr>
              <a:t>对象都保留了对</a:t>
            </a:r>
            <a:r>
              <a:rPr lang="en-US" altLang="zh-CN" sz="1200" dirty="0" err="1" smtClean="0">
                <a:latin typeface="华文楷体" pitchFamily="2" charset="-122"/>
                <a:ea typeface="华文楷体" pitchFamily="2" charset="-122"/>
              </a:rPr>
              <a:t>ThreadLocal</a:t>
            </a:r>
            <a:r>
              <a:rPr lang="zh-CN" altLang="zh-CN" sz="1200" dirty="0" smtClean="0">
                <a:latin typeface="华文楷体" pitchFamily="2" charset="-122"/>
                <a:ea typeface="华文楷体" pitchFamily="2" charset="-122"/>
              </a:rPr>
              <a:t>实例的弱引用，之所以这么干的原因是，线程在结束之后需要将</a:t>
            </a:r>
            <a:r>
              <a:rPr lang="en-US" altLang="zh-CN" sz="1200" dirty="0" err="1" smtClean="0">
                <a:latin typeface="华文楷体" pitchFamily="2" charset="-122"/>
                <a:ea typeface="华文楷体" pitchFamily="2" charset="-122"/>
              </a:rPr>
              <a:t>ThreadLocal</a:t>
            </a:r>
            <a:r>
              <a:rPr lang="zh-CN" altLang="zh-CN" sz="1200" dirty="0" smtClean="0">
                <a:latin typeface="华文楷体" pitchFamily="2" charset="-122"/>
                <a:ea typeface="华文楷体" pitchFamily="2" charset="-122"/>
              </a:rPr>
              <a:t>实例从</a:t>
            </a:r>
            <a:r>
              <a:rPr lang="en-US" altLang="zh-CN" sz="1200" dirty="0" smtClean="0">
                <a:latin typeface="华文楷体" pitchFamily="2" charset="-122"/>
                <a:ea typeface="华文楷体" pitchFamily="2" charset="-122"/>
              </a:rPr>
              <a:t>map</a:t>
            </a:r>
            <a:r>
              <a:rPr lang="zh-CN" altLang="zh-CN" sz="1200" dirty="0" smtClean="0">
                <a:latin typeface="华文楷体" pitchFamily="2" charset="-122"/>
                <a:ea typeface="华文楷体" pitchFamily="2" charset="-122"/>
              </a:rPr>
              <a:t>中</a:t>
            </a:r>
            <a:r>
              <a:rPr lang="en-US" altLang="zh-CN" sz="1200" dirty="0" smtClean="0">
                <a:latin typeface="华文楷体" pitchFamily="2" charset="-122"/>
                <a:ea typeface="华文楷体" pitchFamily="2" charset="-122"/>
              </a:rPr>
              <a:t>remove</a:t>
            </a:r>
            <a:r>
              <a:rPr lang="zh-CN" altLang="zh-CN" sz="1200" dirty="0" smtClean="0">
                <a:latin typeface="华文楷体" pitchFamily="2" charset="-122"/>
                <a:ea typeface="华文楷体" pitchFamily="2" charset="-122"/>
              </a:rPr>
              <a:t>调，以便回收内存空间。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155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663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1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首先获取当前线程的</a:t>
            </a:r>
            <a:r>
              <a:rPr lang="en-US" altLang="zh-CN" sz="1100" kern="1200" dirty="0" err="1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ThreadLocalMap</a:t>
            </a:r>
            <a:r>
              <a:rPr lang="zh-CN" altLang="zh-CN" sz="11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若不为空则算取元素数组下标，根据下标获取</a:t>
            </a:r>
            <a:r>
              <a:rPr lang="en-US" altLang="zh-CN" sz="11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Entry</a:t>
            </a:r>
            <a:r>
              <a:rPr lang="zh-CN" altLang="zh-CN" sz="11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，不为空则通过</a:t>
            </a:r>
            <a:r>
              <a:rPr lang="en-US" altLang="zh-CN" sz="11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Entry</a:t>
            </a:r>
            <a:r>
              <a:rPr lang="zh-CN" altLang="zh-CN" sz="11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获取</a:t>
            </a:r>
            <a:r>
              <a:rPr lang="en-US" altLang="zh-CN" sz="11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Value</a:t>
            </a:r>
            <a:r>
              <a:rPr lang="zh-CN" altLang="zh-CN" sz="11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，若</a:t>
            </a:r>
            <a:r>
              <a:rPr lang="en-US" altLang="zh-CN" sz="11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Entry</a:t>
            </a:r>
            <a:r>
              <a:rPr lang="zh-CN" altLang="zh-CN" sz="11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为空则开始线性探测寻址进行</a:t>
            </a:r>
            <a:r>
              <a:rPr lang="en-US" altLang="zh-CN" sz="11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Hash</a:t>
            </a:r>
            <a:r>
              <a:rPr lang="zh-CN" altLang="zh-CN" sz="11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碰撞处理，遇到</a:t>
            </a:r>
            <a:r>
              <a:rPr lang="en-US" altLang="zh-CN" sz="1100" kern="1200" dirty="0" err="1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ThreadLocal</a:t>
            </a:r>
            <a:r>
              <a:rPr lang="zh-CN" altLang="zh-CN" sz="11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为空只存在值的</a:t>
            </a:r>
            <a:r>
              <a:rPr lang="en-US" altLang="zh-CN" sz="11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Entry</a:t>
            </a:r>
            <a:r>
              <a:rPr lang="zh-CN" altLang="zh-CN" sz="11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开始调用</a:t>
            </a:r>
            <a:r>
              <a:rPr lang="en-US" altLang="zh-CN" sz="1100" kern="1200" dirty="0" err="1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expungeStaleEntry</a:t>
            </a:r>
            <a:r>
              <a:rPr lang="zh-CN" altLang="zh-CN" sz="11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进行删除，不止删除当前</a:t>
            </a:r>
            <a:r>
              <a:rPr lang="en-US" altLang="zh-CN" sz="11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Entry</a:t>
            </a:r>
            <a:r>
              <a:rPr lang="zh-CN" altLang="zh-CN" sz="11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还会删除碰撞区域快的无用的</a:t>
            </a:r>
            <a:r>
              <a:rPr lang="en-US" altLang="zh-CN" sz="11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Entry</a:t>
            </a:r>
            <a:r>
              <a:rPr lang="zh-CN" altLang="zh-CN" sz="11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，并调整优化元素位置，使得下次探测更快。探测寻址时间换空间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295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当然是不可能任何情况都成立的，所以很多情况下需要使用者手动调用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ThreadLocal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dirty="0" smtClean="0"/>
              <a:t>remove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函数，手动删除不再需要的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ThreadLocal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，防止内存泄露。所以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建议将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ThreadLocal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变量定义成</a:t>
            </a:r>
            <a:r>
              <a:rPr lang="en-US" altLang="zh-CN" dirty="0" smtClean="0"/>
              <a:t>private static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的，这样的话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ThreadLocal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的生命周期就更长，由于一直存在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ThreadLocal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的强引用，所以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ThreadLocal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也就不会被回收，也就能保证任何时候都能根据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ThreadLocal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的弱引用访问到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值，然后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它，防止内存泄露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474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83" name="图片 8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84" name="图片 8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3451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1"/>
          <p:cNvSpPr/>
          <p:nvPr/>
        </p:nvSpPr>
        <p:spPr>
          <a:xfrm>
            <a:off x="0" y="714240"/>
            <a:ext cx="9144000" cy="0"/>
          </a:xfrm>
          <a:prstGeom prst="line">
            <a:avLst/>
          </a:prstGeom>
          <a:ln w="9360">
            <a:solidFill>
              <a:srgbClr val="C00000"/>
            </a:solidFill>
            <a:round/>
          </a:ln>
        </p:spPr>
      </p:sp>
      <p:pic>
        <p:nvPicPr>
          <p:cNvPr id="45" name="图片 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743880" y="188640"/>
            <a:ext cx="2399760" cy="381960"/>
          </a:xfrm>
          <a:prstGeom prst="rect">
            <a:avLst/>
          </a:prstGeom>
          <a:ln>
            <a:noFill/>
          </a:ln>
        </p:spPr>
      </p:pic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14200"/>
            <a:ext cx="6114600" cy="3567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Click to edit the title text format单击此处编辑母版标题样式</a:t>
            </a:r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Seventh Outline Level单击此处编辑母版文本样式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第二级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zh-CN" sz="2400">
                <a:solidFill>
                  <a:srgbClr val="000000"/>
                </a:solidFill>
                <a:latin typeface="Calibri"/>
              </a:rPr>
              <a:t>第三级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zh-CN" sz="2000">
                <a:solidFill>
                  <a:srgbClr val="000000"/>
                </a:solidFill>
                <a:latin typeface="Calibri"/>
              </a:rPr>
              <a:t>第四级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zh-CN" sz="2000">
                <a:solidFill>
                  <a:srgbClr val="000000"/>
                </a:solidFill>
                <a:latin typeface="Calibri"/>
              </a:rPr>
              <a:t>第五级</a:t>
            </a:r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7010280" y="649296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B9F22DF-D386-4B5D-AF93-2C08B17DBE9C}" type="slidenum">
              <a:rPr lang="en-US" sz="1200" b="1">
                <a:solidFill>
                  <a:srgbClr val="FFFFFF"/>
                </a:solidFill>
                <a:latin typeface="Calibri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hyperlink" Target="https://zh.wikipedia.org/w/index.php?title=%E5%86%8D%E6%95%A3%E5%88%97&amp;action=edit&amp;redlink=1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/index.php?title=%E5%8F%8C%E6%95%A3%E5%88%97&amp;action=edit&amp;redlink=1" TargetMode="External"/><Relationship Id="rId5" Type="http://schemas.openxmlformats.org/officeDocument/2006/relationships/hyperlink" Target="https://zh.wikipedia.org/w/index.php?title=%E5%8D%95%E7%8B%AC%E9%93%BE%E8%A1%A8%E6%B3%95&amp;action=edit&amp;redlink=1" TargetMode="External"/><Relationship Id="rId4" Type="http://schemas.openxmlformats.org/officeDocument/2006/relationships/hyperlink" Target="https://zh.wikipedia.org/w/index.php?title=%E5%BC%80%E6%94%BE%E5%AE%9A%E5%9D%80%E6%B3%95&amp;action=edit&amp;redlink=1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42962"/>
            <a:ext cx="3456384" cy="15779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716" y="2783429"/>
            <a:ext cx="9144000" cy="31683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latin typeface="华文行楷" pitchFamily="2" charset="-122"/>
                <a:ea typeface="华文行楷" pitchFamily="2" charset="-122"/>
              </a:rPr>
              <a:t>Java  </a:t>
            </a:r>
            <a:r>
              <a:rPr lang="zh-CN" altLang="en-US" sz="5400" dirty="0" smtClean="0">
                <a:latin typeface="华文行楷" pitchFamily="2" charset="-122"/>
                <a:ea typeface="华文行楷" pitchFamily="2" charset="-122"/>
              </a:rPr>
              <a:t>基础知识分享</a:t>
            </a:r>
            <a:endParaRPr lang="en-US" altLang="zh-CN" sz="5400" dirty="0" smtClean="0">
              <a:latin typeface="华文行楷" pitchFamily="2" charset="-122"/>
              <a:ea typeface="华文行楷" pitchFamily="2" charset="-122"/>
            </a:endParaRPr>
          </a:p>
          <a:p>
            <a:pPr algn="ctr"/>
            <a:endParaRPr lang="en-US" altLang="zh-CN" sz="54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0263" y="1340768"/>
            <a:ext cx="479490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    JD.com  </a:t>
            </a:r>
            <a:r>
              <a:rPr lang="zh-CN" altLang="en-US" sz="60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京东</a:t>
            </a:r>
            <a:endParaRPr lang="zh-CN" altLang="en-US" sz="60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23955" y="6237312"/>
            <a:ext cx="14098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2015</a:t>
            </a:r>
            <a:r>
              <a:rPr lang="en-US" altLang="zh-CN" sz="2400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.</a:t>
            </a:r>
            <a:r>
              <a:rPr lang="en-US" altLang="zh-CN" sz="24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9</a:t>
            </a:r>
            <a:endParaRPr lang="zh-CN" altLang="en-US" sz="24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19026" y="5373216"/>
            <a:ext cx="14098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陈龙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6696226" y="116632"/>
            <a:ext cx="2304256" cy="4320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26064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线程同步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十角星 8"/>
          <p:cNvSpPr/>
          <p:nvPr/>
        </p:nvSpPr>
        <p:spPr>
          <a:xfrm>
            <a:off x="395536" y="938392"/>
            <a:ext cx="5255425" cy="1482496"/>
          </a:xfrm>
          <a:prstGeom prst="star10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latin typeface="华文行楷" pitchFamily="2" charset="-122"/>
                <a:ea typeface="华文行楷" pitchFamily="2" charset="-122"/>
              </a:rPr>
              <a:t>ThreadLocal</a:t>
            </a:r>
            <a:r>
              <a:rPr lang="zh-CN" altLang="zh-CN" sz="2800" dirty="0">
                <a:latin typeface="华文行楷" pitchFamily="2" charset="-122"/>
                <a:ea typeface="华文行楷" pitchFamily="2" charset="-122"/>
              </a:rPr>
              <a:t>源码分析理解</a:t>
            </a:r>
            <a:endParaRPr lang="zh-CN" altLang="en-US" sz="28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4340" y="2636912"/>
            <a:ext cx="7748140" cy="3836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zh-CN" altLang="zh-CN" b="1" dirty="0" smtClean="0">
                <a:latin typeface="华文楷体" pitchFamily="2" charset="-122"/>
                <a:ea typeface="华文楷体" pitchFamily="2" charset="-122"/>
              </a:rPr>
              <a:t>总体</a:t>
            </a:r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认识</a:t>
            </a:r>
          </a:p>
          <a:p>
            <a:pPr>
              <a:lnSpc>
                <a:spcPts val="2500"/>
              </a:lnSpc>
            </a:pPr>
            <a:r>
              <a:rPr lang="en-US" altLang="zh-CN" b="1" dirty="0" err="1">
                <a:latin typeface="华文楷体" pitchFamily="2" charset="-122"/>
                <a:ea typeface="华文楷体" pitchFamily="2" charset="-122"/>
              </a:rPr>
              <a:t>ThreadLocal</a:t>
            </a:r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类关键结构包括三个属性和一个核心功能类</a:t>
            </a:r>
            <a:r>
              <a:rPr lang="en-US" altLang="zh-CN" b="1" dirty="0" err="1">
                <a:latin typeface="华文楷体" pitchFamily="2" charset="-122"/>
                <a:ea typeface="华文楷体" pitchFamily="2" charset="-122"/>
              </a:rPr>
              <a:t>ThreadLocalMap</a:t>
            </a:r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， </a:t>
            </a:r>
            <a:r>
              <a:rPr lang="en-US" altLang="zh-CN" b="1" dirty="0" err="1">
                <a:latin typeface="华文楷体" pitchFamily="2" charset="-122"/>
                <a:ea typeface="华文楷体" pitchFamily="2" charset="-122"/>
              </a:rPr>
              <a:t>ThreadLocal</a:t>
            </a:r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只是代理了其相关功能。</a:t>
            </a:r>
          </a:p>
          <a:p>
            <a:pPr>
              <a:lnSpc>
                <a:spcPts val="3800"/>
              </a:lnSpc>
            </a:pP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/*</a:t>
            </a:r>
            <a:r>
              <a:rPr lang="en-US" altLang="zh-CN" b="1" dirty="0" err="1">
                <a:latin typeface="华文楷体" pitchFamily="2" charset="-122"/>
                <a:ea typeface="华文楷体" pitchFamily="2" charset="-122"/>
              </a:rPr>
              <a:t>ThreadLocal</a:t>
            </a:r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的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hash</a:t>
            </a:r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值，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map</a:t>
            </a:r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用它来存储值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*/</a:t>
            </a:r>
            <a:endParaRPr lang="zh-CN" altLang="zh-CN" b="1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3600"/>
              </a:lnSpc>
            </a:pP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private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final </a:t>
            </a:r>
            <a:r>
              <a:rPr lang="en-US" altLang="zh-CN" b="1" dirty="0" err="1">
                <a:latin typeface="华文楷体" pitchFamily="2" charset="-122"/>
                <a:ea typeface="华文楷体" pitchFamily="2" charset="-122"/>
              </a:rPr>
              <a:t>int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b="1" dirty="0" err="1">
                <a:latin typeface="华文楷体" pitchFamily="2" charset="-122"/>
                <a:ea typeface="华文楷体" pitchFamily="2" charset="-122"/>
              </a:rPr>
              <a:t>threadLocalHashCode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 = </a:t>
            </a:r>
            <a:r>
              <a:rPr lang="en-US" altLang="zh-CN" b="1" i="1" dirty="0" err="1">
                <a:latin typeface="华文楷体" pitchFamily="2" charset="-122"/>
                <a:ea typeface="华文楷体" pitchFamily="2" charset="-122"/>
              </a:rPr>
              <a:t>nextHashCode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();</a:t>
            </a:r>
            <a:endParaRPr lang="zh-CN" altLang="zh-CN" b="1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3000"/>
              </a:lnSpc>
            </a:pP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/*</a:t>
            </a:r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该类能以原子的方式更新</a:t>
            </a:r>
            <a:r>
              <a:rPr lang="en-US" altLang="zh-CN" b="1" dirty="0" err="1">
                <a:latin typeface="华文楷体" pitchFamily="2" charset="-122"/>
                <a:ea typeface="华文楷体" pitchFamily="2" charset="-122"/>
              </a:rPr>
              <a:t>int</a:t>
            </a:r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值，这里主要是在产生新的</a:t>
            </a:r>
            <a:r>
              <a:rPr lang="en-US" altLang="zh-CN" b="1" dirty="0" err="1">
                <a:latin typeface="华文楷体" pitchFamily="2" charset="-122"/>
                <a:ea typeface="华文楷体" pitchFamily="2" charset="-122"/>
              </a:rPr>
              <a:t>ThreadLocal</a:t>
            </a:r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实例时用来产生一个新的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hash</a:t>
            </a:r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值，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map</a:t>
            </a:r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用该值来存储</a:t>
            </a:r>
            <a:r>
              <a:rPr lang="zh-CN" altLang="zh-CN" b="1" dirty="0" smtClean="0">
                <a:latin typeface="华文楷体" pitchFamily="2" charset="-122"/>
                <a:ea typeface="华文楷体" pitchFamily="2" charset="-122"/>
              </a:rPr>
              <a:t>对象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*/</a:t>
            </a:r>
            <a:endParaRPr lang="zh-CN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private static </a:t>
            </a:r>
            <a:r>
              <a:rPr lang="en-US" altLang="zh-CN" b="1" dirty="0" err="1" smtClean="0">
                <a:latin typeface="华文楷体" pitchFamily="2" charset="-122"/>
                <a:ea typeface="华文楷体" pitchFamily="2" charset="-122"/>
              </a:rPr>
              <a:t>AtomicInteger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b="1" i="1" dirty="0" err="1" smtClean="0">
                <a:latin typeface="华文楷体" pitchFamily="2" charset="-122"/>
                <a:ea typeface="华文楷体" pitchFamily="2" charset="-122"/>
              </a:rPr>
              <a:t>nextHashCode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= new </a:t>
            </a:r>
            <a:r>
              <a:rPr lang="en-US" altLang="zh-CN" b="1" dirty="0" err="1" smtClean="0">
                <a:latin typeface="华文楷体" pitchFamily="2" charset="-122"/>
                <a:ea typeface="华文楷体" pitchFamily="2" charset="-122"/>
              </a:rPr>
              <a:t>AtomicInteger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();</a:t>
            </a:r>
            <a:endParaRPr lang="zh-CN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/*</a:t>
            </a:r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该变量标识每次产生新的</a:t>
            </a:r>
            <a:r>
              <a:rPr lang="en-US" altLang="zh-CN" b="1" dirty="0" err="1">
                <a:latin typeface="华文楷体" pitchFamily="2" charset="-122"/>
                <a:ea typeface="华文楷体" pitchFamily="2" charset="-122"/>
              </a:rPr>
              <a:t>ThreadLocal</a:t>
            </a:r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实例时，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hash</a:t>
            </a:r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值的增量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*/</a:t>
            </a:r>
            <a:endParaRPr lang="zh-CN" altLang="zh-CN" b="1" dirty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private static final </a:t>
            </a:r>
            <a:r>
              <a:rPr lang="en-US" altLang="zh-CN" b="1" dirty="0" err="1">
                <a:latin typeface="华文楷体" pitchFamily="2" charset="-122"/>
                <a:ea typeface="华文楷体" pitchFamily="2" charset="-122"/>
              </a:rPr>
              <a:t>int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b="1" i="1" dirty="0">
                <a:latin typeface="华文楷体" pitchFamily="2" charset="-122"/>
                <a:ea typeface="华文楷体" pitchFamily="2" charset="-122"/>
              </a:rPr>
              <a:t>HASH_INCREMENT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 = 0x61c88647;</a:t>
            </a:r>
            <a:endParaRPr lang="zh-CN" altLang="zh-CN" b="1" dirty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b="1" dirty="0" err="1">
                <a:latin typeface="华文楷体" pitchFamily="2" charset="-122"/>
                <a:ea typeface="华文楷体" pitchFamily="2" charset="-122"/>
              </a:rPr>
              <a:t>ThreadLocalMap</a:t>
            </a:r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是通过特殊定制的静态内部类</a:t>
            </a:r>
          </a:p>
        </p:txBody>
      </p:sp>
    </p:spTree>
    <p:extLst>
      <p:ext uri="{BB962C8B-B14F-4D97-AF65-F5344CB8AC3E}">
        <p14:creationId xmlns:p14="http://schemas.microsoft.com/office/powerpoint/2010/main" val="42160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26064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线程同步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" name="十角星 5"/>
          <p:cNvSpPr/>
          <p:nvPr/>
        </p:nvSpPr>
        <p:spPr>
          <a:xfrm>
            <a:off x="324698" y="697232"/>
            <a:ext cx="5255425" cy="1482496"/>
          </a:xfrm>
          <a:prstGeom prst="star10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latin typeface="华文行楷" pitchFamily="2" charset="-122"/>
                <a:ea typeface="华文行楷" pitchFamily="2" charset="-122"/>
              </a:rPr>
              <a:t>ThreadLocal</a:t>
            </a:r>
            <a:r>
              <a:rPr lang="zh-CN" altLang="zh-CN" sz="2800" dirty="0">
                <a:latin typeface="华文行楷" pitchFamily="2" charset="-122"/>
                <a:ea typeface="华文行楷" pitchFamily="2" charset="-122"/>
              </a:rPr>
              <a:t>源码分析理解</a:t>
            </a:r>
            <a:endParaRPr lang="zh-CN" altLang="en-US" sz="28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0212" y="2198610"/>
            <a:ext cx="799288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1600" dirty="0" smtClean="0"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1600" dirty="0" err="1" smtClean="0">
                <a:latin typeface="华文楷体" pitchFamily="2" charset="-122"/>
                <a:ea typeface="华文楷体" pitchFamily="2" charset="-122"/>
              </a:rPr>
              <a:t>ThreadLocalMap</a:t>
            </a:r>
            <a:r>
              <a:rPr lang="zh-CN" altLang="zh-CN" sz="1600" dirty="0" smtClean="0">
                <a:latin typeface="华文楷体" pitchFamily="2" charset="-122"/>
                <a:ea typeface="华文楷体" pitchFamily="2" charset="-122"/>
              </a:rPr>
              <a:t>源码分析</a:t>
            </a:r>
            <a:endParaRPr lang="en-US" altLang="zh-CN" sz="16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1600" dirty="0" err="1" smtClean="0">
                <a:latin typeface="华文楷体" pitchFamily="2" charset="-122"/>
                <a:ea typeface="华文楷体" pitchFamily="2" charset="-122"/>
              </a:rPr>
              <a:t>ThreadLocalMap</a:t>
            </a:r>
            <a:r>
              <a:rPr lang="zh-CN" altLang="zh-CN" sz="1600" dirty="0" smtClean="0">
                <a:latin typeface="华文楷体" pitchFamily="2" charset="-122"/>
                <a:ea typeface="华文楷体" pitchFamily="2" charset="-122"/>
              </a:rPr>
              <a:t>实现了类似</a:t>
            </a:r>
            <a:r>
              <a:rPr lang="en-US" altLang="zh-CN" sz="1600" dirty="0" smtClean="0">
                <a:latin typeface="华文楷体" pitchFamily="2" charset="-122"/>
                <a:ea typeface="华文楷体" pitchFamily="2" charset="-122"/>
              </a:rPr>
              <a:t>Map</a:t>
            </a:r>
            <a:r>
              <a:rPr lang="zh-CN" altLang="zh-CN" sz="1600" dirty="0" smtClean="0">
                <a:latin typeface="华文楷体" pitchFamily="2" charset="-122"/>
                <a:ea typeface="华文楷体" pitchFamily="2" charset="-122"/>
              </a:rPr>
              <a:t>的功能，数据结构：</a:t>
            </a:r>
            <a:r>
              <a:rPr lang="en-US" altLang="zh-CN" sz="1600" dirty="0" smtClean="0">
                <a:latin typeface="华文楷体" pitchFamily="2" charset="-122"/>
                <a:ea typeface="华文楷体" pitchFamily="2" charset="-122"/>
              </a:rPr>
              <a:t>Entry+</a:t>
            </a:r>
            <a:r>
              <a:rPr lang="zh-CN" altLang="zh-CN" sz="1600" dirty="0" smtClean="0">
                <a:latin typeface="华文楷体" pitchFamily="2" charset="-122"/>
                <a:ea typeface="华文楷体" pitchFamily="2" charset="-122"/>
              </a:rPr>
              <a:t>数组，实现键值对的设置和获取。</a:t>
            </a:r>
          </a:p>
          <a:p>
            <a:pPr lvl="0"/>
            <a:r>
              <a:rPr lang="en-US" altLang="zh-CN" sz="1600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zh-CN" altLang="zh-CN" sz="1600" dirty="0" smtClean="0">
                <a:latin typeface="华文楷体" pitchFamily="2" charset="-122"/>
                <a:ea typeface="华文楷体" pitchFamily="2" charset="-122"/>
              </a:rPr>
              <a:t>源码</a:t>
            </a:r>
            <a:r>
              <a:rPr lang="zh-CN" altLang="zh-CN" sz="1600" dirty="0">
                <a:latin typeface="华文楷体" pitchFamily="2" charset="-122"/>
                <a:ea typeface="华文楷体" pitchFamily="2" charset="-122"/>
              </a:rPr>
              <a:t>分析</a:t>
            </a:r>
            <a:r>
              <a:rPr lang="zh-CN" altLang="zh-CN" sz="1600" dirty="0" smtClean="0">
                <a:latin typeface="华文楷体" pitchFamily="2" charset="-122"/>
                <a:ea typeface="华文楷体" pitchFamily="2" charset="-122"/>
              </a:rPr>
              <a:t>：</a:t>
            </a:r>
            <a:r>
              <a:rPr lang="zh-CN" altLang="zh-CN" sz="1600" dirty="0">
                <a:latin typeface="华文楷体" pitchFamily="2" charset="-122"/>
                <a:ea typeface="华文楷体" pitchFamily="2" charset="-122"/>
              </a:rPr>
              <a:t>数据结构分析</a:t>
            </a:r>
          </a:p>
          <a:p>
            <a:endParaRPr lang="en-US" altLang="zh-CN" sz="1600" dirty="0" smtClean="0">
              <a:latin typeface="华文楷体" pitchFamily="2" charset="-122"/>
              <a:ea typeface="华文楷体" pitchFamily="2" charset="-122"/>
            </a:endParaRPr>
          </a:p>
          <a:p>
            <a:endParaRPr lang="en-US" altLang="zh-CN" sz="1600" dirty="0">
              <a:latin typeface="华文楷体" pitchFamily="2" charset="-122"/>
              <a:ea typeface="华文楷体" pitchFamily="2" charset="-122"/>
            </a:endParaRPr>
          </a:p>
          <a:p>
            <a:endParaRPr lang="en-US" altLang="zh-CN" sz="1600" dirty="0" smtClean="0">
              <a:latin typeface="华文楷体" pitchFamily="2" charset="-122"/>
              <a:ea typeface="华文楷体" pitchFamily="2" charset="-122"/>
            </a:endParaRPr>
          </a:p>
          <a:p>
            <a:endParaRPr lang="en-US" altLang="zh-CN" sz="1600" dirty="0">
              <a:latin typeface="华文楷体" pitchFamily="2" charset="-122"/>
              <a:ea typeface="华文楷体" pitchFamily="2" charset="-122"/>
            </a:endParaRPr>
          </a:p>
          <a:p>
            <a:endParaRPr lang="en-US" altLang="zh-CN" sz="1600" dirty="0" smtClean="0">
              <a:latin typeface="华文楷体" pitchFamily="2" charset="-122"/>
              <a:ea typeface="华文楷体" pitchFamily="2" charset="-122"/>
            </a:endParaRPr>
          </a:p>
          <a:p>
            <a:endParaRPr lang="en-US" altLang="zh-CN" sz="1600" dirty="0" smtClean="0">
              <a:latin typeface="华文楷体" pitchFamily="2" charset="-122"/>
              <a:ea typeface="华文楷体" pitchFamily="2" charset="-122"/>
            </a:endParaRPr>
          </a:p>
          <a:p>
            <a:endParaRPr lang="en-US" altLang="zh-CN" sz="1600" dirty="0">
              <a:latin typeface="华文楷体" pitchFamily="2" charset="-122"/>
              <a:ea typeface="华文楷体" pitchFamily="2" charset="-122"/>
            </a:endParaRPr>
          </a:p>
          <a:p>
            <a:endParaRPr lang="en-US" altLang="zh-CN" sz="1600" dirty="0" smtClean="0">
              <a:latin typeface="华文楷体" pitchFamily="2" charset="-122"/>
              <a:ea typeface="华文楷体" pitchFamily="2" charset="-122"/>
            </a:endParaRPr>
          </a:p>
          <a:p>
            <a:endParaRPr lang="en-US" altLang="zh-CN" sz="16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16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1600" dirty="0" smtClean="0">
                <a:latin typeface="华文楷体" pitchFamily="2" charset="-122"/>
                <a:ea typeface="华文楷体" pitchFamily="2" charset="-122"/>
              </a:rPr>
              <a:t>       Entry</a:t>
            </a:r>
            <a:r>
              <a:rPr lang="zh-CN" altLang="zh-CN" sz="1600" dirty="0">
                <a:latin typeface="华文楷体" pitchFamily="2" charset="-122"/>
                <a:ea typeface="华文楷体" pitchFamily="2" charset="-122"/>
              </a:rPr>
              <a:t>是简单的键值对结构，但是它与</a:t>
            </a:r>
            <a:r>
              <a:rPr lang="en-US" altLang="zh-CN" sz="1600" dirty="0" err="1">
                <a:latin typeface="华文楷体" pitchFamily="2" charset="-122"/>
                <a:ea typeface="华文楷体" pitchFamily="2" charset="-122"/>
              </a:rPr>
              <a:t>HashMap</a:t>
            </a:r>
            <a:r>
              <a:rPr lang="zh-CN" altLang="zh-CN" sz="1600" dirty="0">
                <a:latin typeface="华文楷体" pitchFamily="2" charset="-122"/>
                <a:ea typeface="华文楷体" pitchFamily="2" charset="-122"/>
              </a:rPr>
              <a:t>的</a:t>
            </a:r>
            <a:r>
              <a:rPr lang="en-US" altLang="zh-CN" sz="1600" dirty="0">
                <a:latin typeface="华文楷体" pitchFamily="2" charset="-122"/>
                <a:ea typeface="华文楷体" pitchFamily="2" charset="-122"/>
              </a:rPr>
              <a:t>Entry</a:t>
            </a:r>
            <a:r>
              <a:rPr lang="zh-CN" altLang="zh-CN" sz="1600" dirty="0">
                <a:latin typeface="华文楷体" pitchFamily="2" charset="-122"/>
                <a:ea typeface="华文楷体" pitchFamily="2" charset="-122"/>
              </a:rPr>
              <a:t>数据结构明细不同的地方就是没有链表，</a:t>
            </a:r>
            <a:r>
              <a:rPr lang="en-US" altLang="zh-CN" sz="1600" dirty="0">
                <a:latin typeface="华文楷体" pitchFamily="2" charset="-122"/>
                <a:ea typeface="华文楷体" pitchFamily="2" charset="-122"/>
              </a:rPr>
              <a:t>map</a:t>
            </a:r>
            <a:r>
              <a:rPr lang="zh-CN" altLang="zh-CN" sz="1600" dirty="0">
                <a:latin typeface="华文楷体" pitchFamily="2" charset="-122"/>
                <a:ea typeface="华文楷体" pitchFamily="2" charset="-122"/>
              </a:rPr>
              <a:t>解决</a:t>
            </a:r>
            <a:r>
              <a:rPr lang="en-US" altLang="zh-CN" sz="1600" dirty="0">
                <a:latin typeface="华文楷体" pitchFamily="2" charset="-122"/>
                <a:ea typeface="华文楷体" pitchFamily="2" charset="-122"/>
              </a:rPr>
              <a:t>Hash</a:t>
            </a:r>
            <a:r>
              <a:rPr lang="zh-CN" altLang="zh-CN" sz="1600" dirty="0">
                <a:latin typeface="华文楷体" pitchFamily="2" charset="-122"/>
                <a:ea typeface="华文楷体" pitchFamily="2" charset="-122"/>
              </a:rPr>
              <a:t>冲突是通过链表来实现。该类解决</a:t>
            </a:r>
            <a:r>
              <a:rPr lang="en-US" altLang="zh-CN" sz="1600" dirty="0">
                <a:latin typeface="华文楷体" pitchFamily="2" charset="-122"/>
                <a:ea typeface="华文楷体" pitchFamily="2" charset="-122"/>
              </a:rPr>
              <a:t>Hash</a:t>
            </a:r>
            <a:r>
              <a:rPr lang="zh-CN" altLang="zh-CN" sz="1600" dirty="0">
                <a:latin typeface="华文楷体" pitchFamily="2" charset="-122"/>
                <a:ea typeface="华文楷体" pitchFamily="2" charset="-122"/>
              </a:rPr>
              <a:t>冲突是通过线性探测， </a:t>
            </a:r>
          </a:p>
          <a:p>
            <a:r>
              <a:rPr lang="en-US" altLang="zh-CN" sz="1600" dirty="0">
                <a:latin typeface="华文楷体" pitchFamily="2" charset="-122"/>
                <a:ea typeface="华文楷体" pitchFamily="2" charset="-122"/>
              </a:rPr>
              <a:t>Entry</a:t>
            </a:r>
            <a:r>
              <a:rPr lang="zh-CN" altLang="zh-CN" sz="1600" dirty="0">
                <a:latin typeface="华文楷体" pitchFamily="2" charset="-122"/>
                <a:ea typeface="华文楷体" pitchFamily="2" charset="-122"/>
              </a:rPr>
              <a:t>集成了</a:t>
            </a:r>
            <a:r>
              <a:rPr lang="en-US" altLang="zh-CN" sz="1600" dirty="0" err="1">
                <a:latin typeface="华文楷体" pitchFamily="2" charset="-122"/>
                <a:ea typeface="华文楷体" pitchFamily="2" charset="-122"/>
              </a:rPr>
              <a:t>WeakReference</a:t>
            </a:r>
            <a:r>
              <a:rPr lang="zh-CN" altLang="zh-CN" sz="1600" dirty="0">
                <a:latin typeface="华文楷体" pitchFamily="2" charset="-122"/>
                <a:ea typeface="华文楷体" pitchFamily="2" charset="-122"/>
              </a:rPr>
              <a:t>类，泛型声明了</a:t>
            </a:r>
            <a:r>
              <a:rPr lang="en-US" altLang="zh-CN" sz="1600" dirty="0" err="1" smtClean="0">
                <a:latin typeface="华文楷体" pitchFamily="2" charset="-122"/>
                <a:ea typeface="华文楷体" pitchFamily="2" charset="-122"/>
              </a:rPr>
              <a:t>ThreadLocal</a:t>
            </a:r>
            <a:endParaRPr lang="zh-CN" altLang="zh-CN" sz="16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82" y="3284984"/>
            <a:ext cx="5184576" cy="183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2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26064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线程同步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" name="十角星 5"/>
          <p:cNvSpPr/>
          <p:nvPr/>
        </p:nvSpPr>
        <p:spPr>
          <a:xfrm>
            <a:off x="324698" y="697232"/>
            <a:ext cx="5255425" cy="1482496"/>
          </a:xfrm>
          <a:prstGeom prst="star10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latin typeface="华文行楷" pitchFamily="2" charset="-122"/>
                <a:ea typeface="华文行楷" pitchFamily="2" charset="-122"/>
              </a:rPr>
              <a:t>ThreadLocal</a:t>
            </a:r>
            <a:r>
              <a:rPr lang="zh-CN" altLang="zh-CN" sz="2800" dirty="0">
                <a:latin typeface="华文行楷" pitchFamily="2" charset="-122"/>
                <a:ea typeface="华文行楷" pitchFamily="2" charset="-122"/>
              </a:rPr>
              <a:t>源码分析理解</a:t>
            </a:r>
            <a:endParaRPr lang="zh-CN" altLang="en-US" sz="28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0212" y="2198610"/>
            <a:ext cx="799288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Set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流程源码分析</a:t>
            </a:r>
          </a:p>
          <a:p>
            <a:endParaRPr lang="zh-CN" altLang="zh-CN" sz="16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852936"/>
            <a:ext cx="8202893" cy="288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26064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线程同步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" name="十角星 5"/>
          <p:cNvSpPr/>
          <p:nvPr/>
        </p:nvSpPr>
        <p:spPr>
          <a:xfrm>
            <a:off x="324698" y="697232"/>
            <a:ext cx="5255425" cy="1482496"/>
          </a:xfrm>
          <a:prstGeom prst="star10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latin typeface="华文行楷" pitchFamily="2" charset="-122"/>
                <a:ea typeface="华文行楷" pitchFamily="2" charset="-122"/>
              </a:rPr>
              <a:t>ThreadLocal</a:t>
            </a:r>
            <a:r>
              <a:rPr lang="zh-CN" altLang="zh-CN" sz="2800" dirty="0">
                <a:latin typeface="华文行楷" pitchFamily="2" charset="-122"/>
                <a:ea typeface="华文行楷" pitchFamily="2" charset="-122"/>
              </a:rPr>
              <a:t>源码分析理解</a:t>
            </a:r>
            <a:endParaRPr lang="zh-CN" altLang="en-US" sz="28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0212" y="2198610"/>
            <a:ext cx="799288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Set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流程源码分析</a:t>
            </a:r>
          </a:p>
          <a:p>
            <a:endParaRPr lang="zh-CN" altLang="zh-CN" sz="16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11" y="2490997"/>
            <a:ext cx="8431957" cy="410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26064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线程同步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" name="十角星 5"/>
          <p:cNvSpPr/>
          <p:nvPr/>
        </p:nvSpPr>
        <p:spPr>
          <a:xfrm>
            <a:off x="324698" y="697232"/>
            <a:ext cx="5255425" cy="1482496"/>
          </a:xfrm>
          <a:prstGeom prst="star10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latin typeface="华文行楷" pitchFamily="2" charset="-122"/>
                <a:ea typeface="华文行楷" pitchFamily="2" charset="-122"/>
              </a:rPr>
              <a:t>ThreadLocal</a:t>
            </a:r>
            <a:r>
              <a:rPr lang="zh-CN" altLang="zh-CN" sz="2800" dirty="0">
                <a:latin typeface="华文行楷" pitchFamily="2" charset="-122"/>
                <a:ea typeface="华文行楷" pitchFamily="2" charset="-122"/>
              </a:rPr>
              <a:t>源码分析理解</a:t>
            </a:r>
            <a:endParaRPr lang="zh-CN" altLang="en-US" sz="28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4698" y="2199930"/>
            <a:ext cx="7992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Set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流程源码分析</a:t>
            </a:r>
          </a:p>
          <a:p>
            <a:endParaRPr lang="zh-CN" altLang="zh-CN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3018692"/>
            <a:ext cx="8179027" cy="2964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     </a:t>
            </a:r>
            <a:r>
              <a:rPr lang="zh-CN" altLang="zh-CN" sz="2000" dirty="0" smtClean="0">
                <a:latin typeface="华文楷体" pitchFamily="2" charset="-122"/>
                <a:ea typeface="华文楷体" pitchFamily="2" charset="-122"/>
              </a:rPr>
              <a:t>这个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方法的主要功能就是讲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KEY-VALUE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存储到</a:t>
            </a:r>
            <a:r>
              <a:rPr lang="en-US" altLang="zh-CN" sz="2000" dirty="0" err="1">
                <a:latin typeface="华文楷体" pitchFamily="2" charset="-122"/>
                <a:ea typeface="华文楷体" pitchFamily="2" charset="-122"/>
              </a:rPr>
              <a:t>ThreadLocalMap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中，当前线程的</a:t>
            </a:r>
            <a:r>
              <a:rPr lang="en-US" altLang="zh-CN" sz="2000" dirty="0" err="1">
                <a:latin typeface="华文楷体" pitchFamily="2" charset="-122"/>
                <a:ea typeface="华文楷体" pitchFamily="2" charset="-122"/>
              </a:rPr>
              <a:t>ThreadLocal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作为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Key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。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  </a:t>
            </a:r>
            <a:endParaRPr lang="zh-CN" altLang="zh-CN" sz="2000" dirty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     </a:t>
            </a:r>
            <a:r>
              <a:rPr lang="zh-CN" altLang="zh-CN" sz="2000" dirty="0" smtClean="0">
                <a:latin typeface="华文楷体" pitchFamily="2" charset="-122"/>
                <a:ea typeface="华文楷体" pitchFamily="2" charset="-122"/>
              </a:rPr>
              <a:t>计算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元素存放位置时采用比较巧妙算法，即同一实例自增长按位与当前数组还剩余的容量。</a:t>
            </a:r>
            <a:r>
              <a:rPr lang="en-US" altLang="zh-CN" sz="2000" dirty="0" err="1">
                <a:latin typeface="华文楷体" pitchFamily="2" charset="-122"/>
                <a:ea typeface="华文楷体" pitchFamily="2" charset="-122"/>
              </a:rPr>
              <a:t>ThreadLocalMap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中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 Entry[] table 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的大小必须是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的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次方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000" dirty="0" err="1">
                <a:latin typeface="华文楷体" pitchFamily="2" charset="-122"/>
                <a:ea typeface="华文楷体" pitchFamily="2" charset="-122"/>
              </a:rPr>
              <a:t>len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 = 2^N)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，那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 len-1 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的二进制表示就是低位连续的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个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， 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那</a:t>
            </a:r>
            <a:r>
              <a:rPr lang="en-US" altLang="zh-CN" sz="2000" dirty="0" err="1" smtClean="0">
                <a:latin typeface="华文楷体" pitchFamily="2" charset="-122"/>
                <a:ea typeface="华文楷体" pitchFamily="2" charset="-122"/>
              </a:rPr>
              <a:t>key.threadLocalHashCode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&amp; (len-1) 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的值就是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000" dirty="0" err="1">
                <a:latin typeface="华文楷体" pitchFamily="2" charset="-122"/>
                <a:ea typeface="华文楷体" pitchFamily="2" charset="-122"/>
              </a:rPr>
              <a:t>threadLocalHashCode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的低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位下个元素应该存放的位置</a:t>
            </a:r>
            <a:r>
              <a:rPr lang="zh-CN" altLang="zh-CN" sz="2000" dirty="0" smtClean="0">
                <a:latin typeface="华文楷体" pitchFamily="2" charset="-122"/>
                <a:ea typeface="华文楷体" pitchFamily="2" charset="-122"/>
              </a:rPr>
              <a:t>。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下标是跳跃分布，线性探测可以临近找到可以存放的位置。</a:t>
            </a:r>
            <a:endParaRPr lang="zh-CN" altLang="zh-CN" sz="2000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571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26064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线程同步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" name="十角星 5"/>
          <p:cNvSpPr/>
          <p:nvPr/>
        </p:nvSpPr>
        <p:spPr>
          <a:xfrm>
            <a:off x="324698" y="697232"/>
            <a:ext cx="5255425" cy="1482496"/>
          </a:xfrm>
          <a:prstGeom prst="star10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latin typeface="华文行楷" pitchFamily="2" charset="-122"/>
                <a:ea typeface="华文行楷" pitchFamily="2" charset="-122"/>
              </a:rPr>
              <a:t>ThreadLocal</a:t>
            </a:r>
            <a:r>
              <a:rPr lang="zh-CN" altLang="zh-CN" sz="2800" dirty="0">
                <a:latin typeface="华文行楷" pitchFamily="2" charset="-122"/>
                <a:ea typeface="华文行楷" pitchFamily="2" charset="-122"/>
              </a:rPr>
              <a:t>源码分析理解</a:t>
            </a:r>
            <a:endParaRPr lang="zh-CN" altLang="en-US" sz="28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4698" y="2199930"/>
            <a:ext cx="7992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000" dirty="0"/>
              <a:t>Get</a:t>
            </a:r>
            <a:r>
              <a:rPr lang="zh-CN" altLang="zh-CN" sz="2000" dirty="0"/>
              <a:t>整个流程源码过程如下</a:t>
            </a:r>
            <a:endParaRPr lang="zh-CN" altLang="zh-CN" sz="2000" dirty="0">
              <a:latin typeface="华文楷体" pitchFamily="2" charset="-122"/>
              <a:ea typeface="华文楷体" pitchFamily="2" charset="-122"/>
            </a:endParaRPr>
          </a:p>
          <a:p>
            <a:endParaRPr lang="zh-CN" altLang="zh-CN" sz="20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611560" y="2636913"/>
            <a:ext cx="6552728" cy="1440159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5"/>
          <a:stretch>
            <a:fillRect/>
          </a:stretch>
        </p:blipFill>
        <p:spPr>
          <a:xfrm>
            <a:off x="9111" y="4725143"/>
            <a:ext cx="4172342" cy="1221155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6"/>
          <a:stretch>
            <a:fillRect/>
          </a:stretch>
        </p:blipFill>
        <p:spPr>
          <a:xfrm>
            <a:off x="4508586" y="4327609"/>
            <a:ext cx="4527910" cy="2125727"/>
          </a:xfrm>
          <a:prstGeom prst="rect">
            <a:avLst/>
          </a:prstGeom>
        </p:spPr>
      </p:pic>
      <p:sp>
        <p:nvSpPr>
          <p:cNvPr id="3" name="下箭头 2"/>
          <p:cNvSpPr/>
          <p:nvPr/>
        </p:nvSpPr>
        <p:spPr>
          <a:xfrm>
            <a:off x="1403648" y="4077072"/>
            <a:ext cx="167274" cy="648071"/>
          </a:xfrm>
          <a:prstGeom prst="down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flipV="1">
            <a:off x="4181453" y="5381438"/>
            <a:ext cx="327133" cy="135793"/>
          </a:xfrm>
          <a:prstGeom prst="righ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6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26064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线程同步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十角星 8"/>
          <p:cNvSpPr/>
          <p:nvPr/>
        </p:nvSpPr>
        <p:spPr>
          <a:xfrm>
            <a:off x="395536" y="938392"/>
            <a:ext cx="5255425" cy="1482496"/>
          </a:xfrm>
          <a:prstGeom prst="star10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latin typeface="华文行楷" pitchFamily="2" charset="-122"/>
                <a:ea typeface="华文行楷" pitchFamily="2" charset="-122"/>
              </a:rPr>
              <a:t>ThreadLocal</a:t>
            </a:r>
            <a:r>
              <a:rPr lang="zh-CN" altLang="zh-CN" sz="2800" dirty="0">
                <a:latin typeface="华文行楷" pitchFamily="2" charset="-122"/>
                <a:ea typeface="华文行楷" pitchFamily="2" charset="-122"/>
              </a:rPr>
              <a:t>源码分析理解</a:t>
            </a:r>
            <a:endParaRPr lang="zh-CN" altLang="en-US" sz="28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85461" y="2453418"/>
            <a:ext cx="77481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c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dirty="0" err="1"/>
              <a:t>ThreadLocal</a:t>
            </a:r>
            <a:r>
              <a:rPr lang="zh-CN" altLang="zh-CN" dirty="0"/>
              <a:t>内存</a:t>
            </a:r>
            <a:r>
              <a:rPr lang="zh-CN" altLang="zh-CN" dirty="0" smtClean="0"/>
              <a:t>分析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threadlocal</a:t>
            </a:r>
            <a:r>
              <a:rPr lang="zh-CN" altLang="zh-CN" dirty="0"/>
              <a:t>的生命周期中</a:t>
            </a:r>
            <a:r>
              <a:rPr lang="en-US" altLang="zh-CN" dirty="0"/>
              <a:t>,</a:t>
            </a:r>
            <a:r>
              <a:rPr lang="zh-CN" altLang="zh-CN" dirty="0"/>
              <a:t>都存在哪些引用</a:t>
            </a:r>
            <a:r>
              <a:rPr lang="en-US" altLang="zh-CN" dirty="0"/>
              <a:t>. </a:t>
            </a:r>
            <a:r>
              <a:rPr lang="zh-CN" altLang="zh-CN" dirty="0"/>
              <a:t>看下图</a:t>
            </a:r>
            <a:r>
              <a:rPr lang="en-US" altLang="zh-CN" dirty="0"/>
              <a:t>: </a:t>
            </a:r>
            <a:r>
              <a:rPr lang="zh-CN" altLang="zh-CN" dirty="0"/>
              <a:t>实线代表强引用</a:t>
            </a:r>
            <a:r>
              <a:rPr lang="en-US" altLang="zh-CN" dirty="0"/>
              <a:t>,</a:t>
            </a:r>
            <a:r>
              <a:rPr lang="zh-CN" altLang="zh-CN" dirty="0"/>
              <a:t>虚线代表弱引用</a:t>
            </a:r>
          </a:p>
          <a:p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39" y="3501008"/>
            <a:ext cx="7158787" cy="288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2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26064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线程同步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十角星 8"/>
          <p:cNvSpPr/>
          <p:nvPr/>
        </p:nvSpPr>
        <p:spPr>
          <a:xfrm>
            <a:off x="395536" y="938392"/>
            <a:ext cx="5255425" cy="1482496"/>
          </a:xfrm>
          <a:prstGeom prst="star10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latin typeface="华文行楷" pitchFamily="2" charset="-122"/>
                <a:ea typeface="华文行楷" pitchFamily="2" charset="-122"/>
              </a:rPr>
              <a:t>ThreadLocal</a:t>
            </a:r>
            <a:r>
              <a:rPr lang="zh-CN" altLang="zh-CN" sz="2800" dirty="0">
                <a:latin typeface="华文行楷" pitchFamily="2" charset="-122"/>
                <a:ea typeface="华文行楷" pitchFamily="2" charset="-122"/>
              </a:rPr>
              <a:t>源码分析理解</a:t>
            </a:r>
            <a:endParaRPr lang="zh-CN" altLang="en-US" sz="28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1520" y="2453418"/>
            <a:ext cx="8282081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c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dirty="0" err="1">
                <a:latin typeface="华文楷体" pitchFamily="2" charset="-122"/>
                <a:ea typeface="华文楷体" pitchFamily="2" charset="-122"/>
              </a:rPr>
              <a:t>ThreadLocal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内存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分析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3000"/>
              </a:lnSpc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      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每个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thread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中都存在一个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map, map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的类型是</a:t>
            </a:r>
            <a:r>
              <a:rPr lang="en-US" altLang="zh-CN" dirty="0" err="1">
                <a:latin typeface="华文楷体" pitchFamily="2" charset="-122"/>
                <a:ea typeface="华文楷体" pitchFamily="2" charset="-122"/>
              </a:rPr>
              <a:t>ThreadLocal.ThreadLocalMap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. Map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中的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key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为一个</a:t>
            </a:r>
            <a:r>
              <a:rPr lang="en-US" altLang="zh-CN" dirty="0" err="1">
                <a:latin typeface="华文楷体" pitchFamily="2" charset="-122"/>
                <a:ea typeface="华文楷体" pitchFamily="2" charset="-122"/>
              </a:rPr>
              <a:t>threadlocal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实例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.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这个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Map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使用了弱引用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,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不过弱引用只是针对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key.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每个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key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都弱引用指向</a:t>
            </a:r>
            <a:r>
              <a:rPr lang="en-US" altLang="zh-CN" dirty="0" err="1">
                <a:latin typeface="华文楷体" pitchFamily="2" charset="-122"/>
                <a:ea typeface="华文楷体" pitchFamily="2" charset="-122"/>
              </a:rPr>
              <a:t>threadlocal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.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当把</a:t>
            </a:r>
            <a:r>
              <a:rPr lang="en-US" altLang="zh-CN" dirty="0" err="1">
                <a:latin typeface="华文楷体" pitchFamily="2" charset="-122"/>
                <a:ea typeface="华文楷体" pitchFamily="2" charset="-122"/>
              </a:rPr>
              <a:t>threadlocal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实例</a:t>
            </a:r>
            <a:r>
              <a:rPr lang="en-US" altLang="zh-CN" dirty="0" err="1">
                <a:latin typeface="华文楷体" pitchFamily="2" charset="-122"/>
                <a:ea typeface="华文楷体" pitchFamily="2" charset="-122"/>
              </a:rPr>
              <a:t>tl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置为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null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以后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,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没有任何强引用指向</a:t>
            </a:r>
            <a:r>
              <a:rPr lang="en-US" altLang="zh-CN" dirty="0" err="1">
                <a:latin typeface="华文楷体" pitchFamily="2" charset="-122"/>
                <a:ea typeface="华文楷体" pitchFamily="2" charset="-122"/>
              </a:rPr>
              <a:t>threadlocal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实例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,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所以</a:t>
            </a:r>
            <a:r>
              <a:rPr lang="en-US" altLang="zh-CN" dirty="0" err="1">
                <a:latin typeface="华文楷体" pitchFamily="2" charset="-122"/>
                <a:ea typeface="华文楷体" pitchFamily="2" charset="-122"/>
              </a:rPr>
              <a:t>threadlocal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将会被</a:t>
            </a:r>
            <a:r>
              <a:rPr lang="en-US" altLang="zh-CN" dirty="0" err="1">
                <a:latin typeface="华文楷体" pitchFamily="2" charset="-122"/>
                <a:ea typeface="华文楷体" pitchFamily="2" charset="-122"/>
              </a:rPr>
              <a:t>gc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回收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.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但是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,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我们的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value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却不能回收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,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因为存在一条从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current thread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连接过来的强引用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.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只有当前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thread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结束以后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, current thread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就不会存在栈中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,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强引用断开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, Current Thread, Map, value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将全部被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GC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回收。若强引用不断掉，在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map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后续的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get/set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中会探测到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key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被回收的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entry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，将其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 value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设置为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 null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以帮助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GC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，因此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 value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在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 key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被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 GC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后可能还会存活一段时间，但最终也会被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回收</a:t>
            </a:r>
            <a:r>
              <a:rPr lang="en-US" altLang="zh-CN" dirty="0" err="1" smtClean="0">
                <a:latin typeface="华文楷体" pitchFamily="2" charset="-122"/>
                <a:ea typeface="华文楷体" pitchFamily="2" charset="-122"/>
              </a:rPr>
              <a:t>Threadlocal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严格意义讲本身不存在内存泄漏问题，只是在使用的时候只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put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而不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remove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751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26064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线程同步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十角星 8"/>
          <p:cNvSpPr/>
          <p:nvPr/>
        </p:nvSpPr>
        <p:spPr>
          <a:xfrm>
            <a:off x="395536" y="938392"/>
            <a:ext cx="5255425" cy="1482496"/>
          </a:xfrm>
          <a:prstGeom prst="star10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latin typeface="华文行楷" pitchFamily="2" charset="-122"/>
                <a:ea typeface="华文行楷" pitchFamily="2" charset="-122"/>
              </a:rPr>
              <a:t>ThreadLocal</a:t>
            </a:r>
            <a:r>
              <a:rPr lang="zh-CN" altLang="zh-CN" sz="2800" dirty="0">
                <a:latin typeface="华文行楷" pitchFamily="2" charset="-122"/>
                <a:ea typeface="华文行楷" pitchFamily="2" charset="-122"/>
              </a:rPr>
              <a:t>源码分析理解</a:t>
            </a:r>
            <a:endParaRPr lang="zh-CN" altLang="en-US" sz="28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1520" y="2453418"/>
            <a:ext cx="8282081" cy="3336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d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 err="1">
                <a:latin typeface="华文楷体" pitchFamily="2" charset="-122"/>
                <a:ea typeface="华文楷体" pitchFamily="2" charset="-122"/>
              </a:rPr>
              <a:t>ThreadLocal</a:t>
            </a:r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总结与建议</a:t>
            </a:r>
          </a:p>
          <a:p>
            <a:pPr>
              <a:lnSpc>
                <a:spcPts val="2600"/>
              </a:lnSpc>
            </a:pP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    </a:t>
            </a:r>
            <a:r>
              <a:rPr lang="en-US" altLang="zh-CN" b="1" dirty="0" err="1" smtClean="0">
                <a:latin typeface="华文楷体" pitchFamily="2" charset="-122"/>
                <a:ea typeface="华文楷体" pitchFamily="2" charset="-122"/>
              </a:rPr>
              <a:t>ThreadLocal</a:t>
            </a:r>
            <a:r>
              <a:rPr lang="zh-CN" altLang="zh-CN" b="1" dirty="0" smtClean="0">
                <a:latin typeface="华文楷体" pitchFamily="2" charset="-122"/>
                <a:ea typeface="华文楷体" pitchFamily="2" charset="-122"/>
              </a:rPr>
              <a:t>总结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3500"/>
              </a:lnSpc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     </a:t>
            </a:r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</a:rPr>
              <a:t>ThreadLocal</a:t>
            </a:r>
            <a:r>
              <a:rPr lang="zh-CN" altLang="zh-CN" sz="2400" dirty="0">
                <a:latin typeface="华文楷体" pitchFamily="2" charset="-122"/>
                <a:ea typeface="华文楷体" pitchFamily="2" charset="-122"/>
              </a:rPr>
              <a:t>使用场合主要解决多线程中数据数据因并发产生不一致问题</a:t>
            </a:r>
            <a:r>
              <a:rPr lang="zh-CN" altLang="zh-CN" sz="2400" dirty="0" smtClean="0">
                <a:latin typeface="华文楷体" pitchFamily="2" charset="-122"/>
                <a:ea typeface="华文楷体" pitchFamily="2" charset="-122"/>
              </a:rPr>
              <a:t>。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</a:rPr>
              <a:t>ThreadLocal</a:t>
            </a:r>
            <a:r>
              <a:rPr lang="zh-CN" altLang="zh-CN" sz="2400" dirty="0">
                <a:latin typeface="华文楷体" pitchFamily="2" charset="-122"/>
                <a:ea typeface="华文楷体" pitchFamily="2" charset="-122"/>
              </a:rPr>
              <a:t>为每个线程的中并发访问的数据提供一个副本，通过访问副本来运行业务，这样的结果是耗费了内存，单大大减少了线程同步所带来性能消耗，也减少了线程并发控制的复杂度。</a:t>
            </a: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    </a:t>
            </a:r>
            <a:endParaRPr lang="zh-CN" altLang="zh-CN" sz="2400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89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26064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线程同步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十角星 8"/>
          <p:cNvSpPr/>
          <p:nvPr/>
        </p:nvSpPr>
        <p:spPr>
          <a:xfrm>
            <a:off x="395536" y="938392"/>
            <a:ext cx="5255425" cy="1482496"/>
          </a:xfrm>
          <a:prstGeom prst="star10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latin typeface="华文行楷" pitchFamily="2" charset="-122"/>
                <a:ea typeface="华文行楷" pitchFamily="2" charset="-122"/>
              </a:rPr>
              <a:t>ThreadLocal</a:t>
            </a:r>
            <a:r>
              <a:rPr lang="zh-CN" altLang="zh-CN" sz="2800" dirty="0">
                <a:latin typeface="华文行楷" pitchFamily="2" charset="-122"/>
                <a:ea typeface="华文行楷" pitchFamily="2" charset="-122"/>
              </a:rPr>
              <a:t>源码分析理解</a:t>
            </a:r>
            <a:endParaRPr lang="zh-CN" altLang="en-US" sz="28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1520" y="2453418"/>
            <a:ext cx="8282081" cy="3529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d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000" b="1" dirty="0" err="1" smtClean="0">
                <a:latin typeface="华文楷体" pitchFamily="2" charset="-122"/>
                <a:ea typeface="华文楷体" pitchFamily="2" charset="-122"/>
              </a:rPr>
              <a:t>ThreadLocal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总结与建议</a:t>
            </a:r>
          </a:p>
          <a:p>
            <a:pPr>
              <a:lnSpc>
                <a:spcPts val="2600"/>
              </a:lnSpc>
            </a:pPr>
            <a:r>
              <a:rPr lang="en-US" altLang="zh-CN" sz="2000" b="1" dirty="0" err="1">
                <a:latin typeface="华文楷体" pitchFamily="2" charset="-122"/>
                <a:ea typeface="华文楷体" pitchFamily="2" charset="-122"/>
              </a:rPr>
              <a:t>ThreadLocal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建议</a:t>
            </a:r>
            <a:endParaRPr lang="en-US" altLang="zh-CN" sz="2000" b="1" dirty="0" smtClean="0">
              <a:latin typeface="华文楷体" pitchFamily="2" charset="-122"/>
              <a:ea typeface="华文楷体" pitchFamily="2" charset="-122"/>
            </a:endParaRPr>
          </a:p>
          <a:p>
            <a:pPr lvl="0"/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lvl="0"/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   </a:t>
            </a:r>
            <a:r>
              <a:rPr lang="en-US" altLang="zh-CN" sz="2000" dirty="0" err="1" smtClean="0">
                <a:latin typeface="华文楷体" pitchFamily="2" charset="-122"/>
                <a:ea typeface="华文楷体" pitchFamily="2" charset="-122"/>
              </a:rPr>
              <a:t>ThreadLocal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应定义为静态成员变量。</a:t>
            </a:r>
          </a:p>
          <a:p>
            <a:pPr lvl="0"/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能通过传值传递的参数，不要通过</a:t>
            </a:r>
            <a:r>
              <a:rPr lang="en-US" altLang="zh-CN" sz="2000" dirty="0" err="1">
                <a:latin typeface="华文楷体" pitchFamily="2" charset="-122"/>
                <a:ea typeface="华文楷体" pitchFamily="2" charset="-122"/>
              </a:rPr>
              <a:t>ThreadLocal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存储，以免造成</a:t>
            </a:r>
            <a:r>
              <a:rPr lang="en-US" altLang="zh-CN" sz="2000" dirty="0" err="1">
                <a:latin typeface="华文楷体" pitchFamily="2" charset="-122"/>
                <a:ea typeface="华文楷体" pitchFamily="2" charset="-122"/>
              </a:rPr>
              <a:t>ThreadLocal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的滥用。</a:t>
            </a:r>
          </a:p>
          <a:p>
            <a:pPr lvl="0"/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       </a:t>
            </a:r>
            <a:r>
              <a:rPr lang="zh-CN" altLang="zh-CN" sz="2000" dirty="0" smtClean="0">
                <a:latin typeface="华文楷体" pitchFamily="2" charset="-122"/>
                <a:ea typeface="华文楷体" pitchFamily="2" charset="-122"/>
              </a:rPr>
              <a:t>在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线程池的情况下，在</a:t>
            </a:r>
            <a:r>
              <a:rPr lang="en-US" altLang="zh-CN" sz="2000" dirty="0" err="1">
                <a:latin typeface="华文楷体" pitchFamily="2" charset="-122"/>
                <a:ea typeface="华文楷体" pitchFamily="2" charset="-122"/>
              </a:rPr>
              <a:t>ThreadLocal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业务周期处理完成时，最好显式的调用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remove()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方法，清空”线程局部变量”中的值。</a:t>
            </a:r>
          </a:p>
          <a:p>
            <a:pPr lvl="0"/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        </a:t>
            </a:r>
            <a:r>
              <a:rPr lang="zh-CN" altLang="zh-CN" sz="2000" dirty="0" smtClean="0">
                <a:latin typeface="华文楷体" pitchFamily="2" charset="-122"/>
                <a:ea typeface="华文楷体" pitchFamily="2" charset="-122"/>
              </a:rPr>
              <a:t>正常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情况下使用</a:t>
            </a:r>
            <a:r>
              <a:rPr lang="en-US" altLang="zh-CN" sz="2000" dirty="0" err="1">
                <a:latin typeface="华文楷体" pitchFamily="2" charset="-122"/>
                <a:ea typeface="华文楷体" pitchFamily="2" charset="-122"/>
              </a:rPr>
              <a:t>ThreadLocal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不会造成内存溢出，弱引用的只是</a:t>
            </a:r>
            <a:r>
              <a:rPr lang="en-US" altLang="zh-CN" sz="2000" dirty="0" err="1">
                <a:latin typeface="华文楷体" pitchFamily="2" charset="-122"/>
                <a:ea typeface="华文楷体" pitchFamily="2" charset="-122"/>
              </a:rPr>
              <a:t>threadLocal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，保存的值依然是强引用的，如果</a:t>
            </a:r>
            <a:r>
              <a:rPr lang="en-US" altLang="zh-CN" sz="2000" dirty="0" err="1">
                <a:latin typeface="华文楷体" pitchFamily="2" charset="-122"/>
                <a:ea typeface="华文楷体" pitchFamily="2" charset="-122"/>
              </a:rPr>
              <a:t>threadLocal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依然被其他对象强引用，”线程局部变量”是无法回收的</a:t>
            </a:r>
            <a:r>
              <a:rPr lang="zh-CN" altLang="zh-CN" sz="2000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zh-CN" altLang="zh-CN" sz="2000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886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7" y="-19932"/>
            <a:ext cx="1570922" cy="717164"/>
          </a:xfrm>
          <a:prstGeom prst="rect">
            <a:avLst/>
          </a:prstGeom>
        </p:spPr>
      </p:pic>
      <p:sp>
        <p:nvSpPr>
          <p:cNvPr id="6" name="横卷形 5"/>
          <p:cNvSpPr/>
          <p:nvPr/>
        </p:nvSpPr>
        <p:spPr>
          <a:xfrm>
            <a:off x="2343324" y="1268760"/>
            <a:ext cx="5400600" cy="1224136"/>
          </a:xfrm>
          <a:prstGeom prst="horizontalScrol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latin typeface="华文行楷" pitchFamily="2" charset="-122"/>
                <a:ea typeface="华文行楷" pitchFamily="2" charset="-122"/>
              </a:rPr>
              <a:t>第一部分、线程基础知识</a:t>
            </a:r>
            <a:endParaRPr lang="zh-CN" altLang="en-US" sz="32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8" name="横卷形 7"/>
          <p:cNvSpPr/>
          <p:nvPr/>
        </p:nvSpPr>
        <p:spPr>
          <a:xfrm>
            <a:off x="2342020" y="3036306"/>
            <a:ext cx="5400600" cy="1256790"/>
          </a:xfrm>
          <a:prstGeom prst="horizontalScrol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latin typeface="华文行楷" pitchFamily="2" charset="-122"/>
                <a:ea typeface="华文行楷" pitchFamily="2" charset="-122"/>
              </a:rPr>
              <a:t>第二部分、</a:t>
            </a:r>
            <a:r>
              <a:rPr lang="zh-CN" altLang="zh-CN" sz="3200" dirty="0">
                <a:latin typeface="华文行楷" pitchFamily="2" charset="-122"/>
                <a:ea typeface="华文行楷" pitchFamily="2" charset="-122"/>
              </a:rPr>
              <a:t>线程同步</a:t>
            </a:r>
            <a:endParaRPr lang="zh-CN" altLang="en-US" sz="32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横卷形 8"/>
          <p:cNvSpPr/>
          <p:nvPr/>
        </p:nvSpPr>
        <p:spPr>
          <a:xfrm>
            <a:off x="2343324" y="4797152"/>
            <a:ext cx="5400600" cy="1224136"/>
          </a:xfrm>
          <a:prstGeom prst="horizontalScrol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latin typeface="华文行楷" pitchFamily="2" charset="-122"/>
                <a:ea typeface="华文行楷" pitchFamily="2" charset="-122"/>
              </a:rPr>
              <a:t>第三部分、</a:t>
            </a:r>
            <a:r>
              <a:rPr lang="zh-CN" altLang="zh-CN" sz="3200" dirty="0">
                <a:latin typeface="华文行楷" pitchFamily="2" charset="-122"/>
                <a:ea typeface="华文行楷" pitchFamily="2" charset="-122"/>
              </a:rPr>
              <a:t>集合与</a:t>
            </a:r>
            <a:r>
              <a:rPr lang="en-US" altLang="zh-CN" sz="3200" dirty="0">
                <a:latin typeface="华文行楷" pitchFamily="2" charset="-122"/>
                <a:ea typeface="华文行楷" pitchFamily="2" charset="-122"/>
              </a:rPr>
              <a:t>JUC</a:t>
            </a:r>
            <a:r>
              <a:rPr lang="zh-CN" altLang="zh-CN" sz="3200" dirty="0">
                <a:latin typeface="华文行楷" pitchFamily="2" charset="-122"/>
                <a:ea typeface="华文行楷" pitchFamily="2" charset="-122"/>
              </a:rPr>
              <a:t>框架</a:t>
            </a:r>
            <a:endParaRPr lang="zh-CN" altLang="en-US" sz="32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流程图: 可选过程 10"/>
          <p:cNvSpPr/>
          <p:nvPr/>
        </p:nvSpPr>
        <p:spPr>
          <a:xfrm>
            <a:off x="1284339" y="262106"/>
            <a:ext cx="1302895" cy="358582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大   纲</a:t>
            </a:r>
            <a:endParaRPr lang="zh-CN" altLang="en-US" sz="28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677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26064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线程同步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" name="十角星 5"/>
          <p:cNvSpPr/>
          <p:nvPr/>
        </p:nvSpPr>
        <p:spPr>
          <a:xfrm>
            <a:off x="395536" y="836712"/>
            <a:ext cx="5255425" cy="1482496"/>
          </a:xfrm>
          <a:prstGeom prst="star10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synchronized</a:t>
            </a:r>
            <a:endParaRPr lang="en-US" altLang="zh-CN" sz="36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234064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 smtClean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zh-CN" sz="2400" b="1" dirty="0">
                <a:latin typeface="华文行楷" pitchFamily="2" charset="-122"/>
                <a:ea typeface="华文行楷" pitchFamily="2" charset="-122"/>
              </a:rPr>
              <a:t>使用案例</a:t>
            </a:r>
          </a:p>
          <a:p>
            <a:r>
              <a:rPr lang="en-US" altLang="zh-CN" sz="2400" b="1" dirty="0" smtClean="0"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zh-CN" sz="2400" b="1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060848"/>
            <a:ext cx="4888884" cy="342865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21866" y="4941168"/>
            <a:ext cx="580276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运行测试结果：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instance method invoke </a:t>
            </a:r>
            <a:r>
              <a:rPr lang="en-US" altLang="zh-CN" sz="2000" b="1" dirty="0" err="1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A,count</a:t>
            </a:r>
            <a:r>
              <a:rPr lang="en-US" altLang="zh-CN" sz="2000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 = 1</a:t>
            </a:r>
            <a:endParaRPr lang="zh-CN" altLang="zh-CN" sz="2000" b="1" dirty="0">
              <a:solidFill>
                <a:srgbClr val="C000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instance method invoke </a:t>
            </a:r>
            <a:r>
              <a:rPr lang="en-US" altLang="zh-CN" sz="2000" b="1" dirty="0" err="1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B,count</a:t>
            </a:r>
            <a:r>
              <a:rPr lang="en-US" altLang="zh-CN" sz="2000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 = 2</a:t>
            </a:r>
            <a:endParaRPr lang="zh-CN" altLang="zh-CN" sz="2000" b="1" dirty="0">
              <a:solidFill>
                <a:srgbClr val="C000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instance method invoke </a:t>
            </a:r>
            <a:r>
              <a:rPr lang="en-US" altLang="zh-CN" sz="2000" b="1" dirty="0" err="1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A,count</a:t>
            </a:r>
            <a:r>
              <a:rPr lang="en-US" altLang="zh-CN" sz="2000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 = 1</a:t>
            </a:r>
            <a:endParaRPr lang="zh-CN" altLang="zh-CN" sz="2000" b="1" dirty="0">
              <a:solidFill>
                <a:srgbClr val="C000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instance method invoke </a:t>
            </a:r>
            <a:r>
              <a:rPr lang="en-US" altLang="zh-CN" sz="2000" b="1" dirty="0" err="1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B,count</a:t>
            </a:r>
            <a:r>
              <a:rPr lang="en-US" altLang="zh-CN" sz="2000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 = </a:t>
            </a:r>
            <a:r>
              <a:rPr lang="en-US" altLang="zh-CN" sz="2000" b="1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endParaRPr lang="zh-CN" altLang="zh-CN" sz="2000" b="1" dirty="0">
              <a:solidFill>
                <a:srgbClr val="C0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657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26064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线程同步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" name="十角星 5"/>
          <p:cNvSpPr/>
          <p:nvPr/>
        </p:nvSpPr>
        <p:spPr>
          <a:xfrm>
            <a:off x="395536" y="836712"/>
            <a:ext cx="5255425" cy="1482496"/>
          </a:xfrm>
          <a:prstGeom prst="star10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synchronized</a:t>
            </a:r>
            <a:endParaRPr lang="en-US" altLang="zh-CN" sz="36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234064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 smtClean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zh-CN" sz="2400" b="1" dirty="0">
                <a:latin typeface="华文行楷" pitchFamily="2" charset="-122"/>
                <a:ea typeface="华文行楷" pitchFamily="2" charset="-122"/>
              </a:rPr>
              <a:t>使用案例</a:t>
            </a:r>
          </a:p>
          <a:p>
            <a:r>
              <a:rPr lang="en-US" altLang="zh-CN" sz="2400" b="1" dirty="0" smtClean="0"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zh-CN" sz="2400" b="1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480" y="2303968"/>
            <a:ext cx="4824087" cy="350722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2576" y="4841696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400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运行测试结果：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static </a:t>
            </a:r>
            <a:r>
              <a:rPr lang="en-US" altLang="zh-CN" sz="2400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method invoke </a:t>
            </a:r>
            <a:r>
              <a:rPr lang="en-US" altLang="zh-CN" sz="2400" b="1" dirty="0" err="1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A,count</a:t>
            </a:r>
            <a:r>
              <a:rPr lang="en-US" altLang="zh-CN" sz="2400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 = 1</a:t>
            </a:r>
            <a:endParaRPr lang="zh-CN" altLang="zh-CN" sz="2400" b="1" dirty="0">
              <a:solidFill>
                <a:srgbClr val="C000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static method invoke </a:t>
            </a:r>
            <a:r>
              <a:rPr lang="en-US" altLang="zh-CN" sz="2400" b="1" dirty="0" err="1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A,count</a:t>
            </a:r>
            <a:r>
              <a:rPr lang="en-US" altLang="zh-CN" sz="2400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 = 2</a:t>
            </a:r>
            <a:endParaRPr lang="zh-CN" altLang="zh-CN" sz="2400" b="1" dirty="0">
              <a:solidFill>
                <a:srgbClr val="C000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static method invoke </a:t>
            </a:r>
            <a:r>
              <a:rPr lang="en-US" altLang="zh-CN" sz="2400" b="1" dirty="0" err="1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A,count</a:t>
            </a:r>
            <a:r>
              <a:rPr lang="en-US" altLang="zh-CN" sz="2400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 = 3</a:t>
            </a:r>
            <a:endParaRPr lang="zh-CN" altLang="zh-CN" sz="2400" b="1" dirty="0">
              <a:solidFill>
                <a:srgbClr val="C000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static method invoke </a:t>
            </a:r>
            <a:r>
              <a:rPr lang="en-US" altLang="zh-CN" sz="2400" b="1" dirty="0" err="1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A,count</a:t>
            </a:r>
            <a:r>
              <a:rPr lang="en-US" altLang="zh-CN" sz="2400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 = 4</a:t>
            </a:r>
            <a:endParaRPr lang="zh-CN" altLang="zh-CN" sz="2400" b="1" dirty="0">
              <a:solidFill>
                <a:srgbClr val="C0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856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26064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线程同步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" name="十角星 5"/>
          <p:cNvSpPr/>
          <p:nvPr/>
        </p:nvSpPr>
        <p:spPr>
          <a:xfrm>
            <a:off x="395536" y="836712"/>
            <a:ext cx="5255425" cy="1482496"/>
          </a:xfrm>
          <a:prstGeom prst="star10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synchronized</a:t>
            </a:r>
            <a:endParaRPr lang="en-US" altLang="zh-CN" sz="36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5044" y="3212976"/>
            <a:ext cx="8640960" cy="2467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 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zh-CN" sz="2400" dirty="0" smtClean="0">
                <a:latin typeface="华文楷体" pitchFamily="2" charset="-122"/>
                <a:ea typeface="华文楷体" pitchFamily="2" charset="-122"/>
              </a:rPr>
              <a:t>实例</a:t>
            </a:r>
            <a:r>
              <a:rPr lang="zh-CN" altLang="zh-CN" sz="2400" dirty="0">
                <a:latin typeface="华文楷体" pitchFamily="2" charset="-122"/>
                <a:ea typeface="华文楷体" pitchFamily="2" charset="-122"/>
              </a:rPr>
              <a:t>对象持有同步实例方法与代码块，静态类持有静态同步方法与代码块</a:t>
            </a:r>
            <a:r>
              <a:rPr lang="zh-CN" altLang="zh-CN" sz="2400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Synchronized</a:t>
            </a:r>
            <a:r>
              <a:rPr lang="zh-CN" altLang="zh-CN" sz="2400" dirty="0">
                <a:latin typeface="华文楷体" pitchFamily="2" charset="-122"/>
                <a:ea typeface="华文楷体" pitchFamily="2" charset="-122"/>
              </a:rPr>
              <a:t>用于线程间的数据共享</a:t>
            </a:r>
            <a:r>
              <a:rPr lang="zh-CN" altLang="zh-CN" sz="2400" dirty="0" smtClean="0">
                <a:latin typeface="华文楷体" pitchFamily="2" charset="-122"/>
                <a:ea typeface="华文楷体" pitchFamily="2" charset="-122"/>
              </a:rPr>
              <a:t>，而</a:t>
            </a:r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</a:rPr>
              <a:t>ThreadLocal</a:t>
            </a:r>
            <a:r>
              <a:rPr lang="zh-CN" altLang="zh-CN" sz="2400" dirty="0">
                <a:latin typeface="华文楷体" pitchFamily="2" charset="-122"/>
                <a:ea typeface="华文楷体" pitchFamily="2" charset="-122"/>
              </a:rPr>
              <a:t>则用于线程间的数据隔离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。</a:t>
            </a:r>
            <a:endParaRPr lang="zh-CN" altLang="zh-CN" sz="2400" dirty="0">
              <a:latin typeface="华文楷体" pitchFamily="2" charset="-122"/>
              <a:ea typeface="华文楷体" pitchFamily="2" charset="-122"/>
            </a:endParaRPr>
          </a:p>
          <a:p>
            <a:endParaRPr lang="zh-CN" altLang="zh-CN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2581" y="2564904"/>
            <a:ext cx="18512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华文行楷" pitchFamily="2" charset="-122"/>
                <a:ea typeface="华文行楷" pitchFamily="2" charset="-122"/>
              </a:rPr>
              <a:t>总 结</a:t>
            </a:r>
            <a:endParaRPr lang="en-US" altLang="zh-CN" sz="2800" b="1" dirty="0"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16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26064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线程同步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" name="十角星 5"/>
          <p:cNvSpPr/>
          <p:nvPr/>
        </p:nvSpPr>
        <p:spPr>
          <a:xfrm>
            <a:off x="393465" y="854165"/>
            <a:ext cx="5255425" cy="1482496"/>
          </a:xfrm>
          <a:prstGeom prst="star10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synchronized</a:t>
            </a:r>
            <a:endParaRPr lang="en-US" altLang="zh-CN" sz="36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5279" y="2294235"/>
            <a:ext cx="18512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latin typeface="华文行楷" pitchFamily="2" charset="-122"/>
                <a:ea typeface="华文行楷" pitchFamily="2" charset="-122"/>
              </a:rPr>
              <a:t>实现原理</a:t>
            </a:r>
            <a:endParaRPr lang="en-US" altLang="zh-CN" sz="2400" b="1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784071"/>
            <a:ext cx="7150858" cy="375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9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26064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线程同步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" name="十角星 5"/>
          <p:cNvSpPr/>
          <p:nvPr/>
        </p:nvSpPr>
        <p:spPr>
          <a:xfrm>
            <a:off x="393465" y="854165"/>
            <a:ext cx="5255425" cy="1482496"/>
          </a:xfrm>
          <a:prstGeom prst="star10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synchronized</a:t>
            </a:r>
            <a:endParaRPr lang="en-US" altLang="zh-CN" sz="36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5279" y="2294235"/>
            <a:ext cx="18512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latin typeface="华文行楷" pitchFamily="2" charset="-122"/>
                <a:ea typeface="华文行楷" pitchFamily="2" charset="-122"/>
              </a:rPr>
              <a:t>实现原理</a:t>
            </a:r>
            <a:endParaRPr lang="en-US" altLang="zh-CN" sz="24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279" y="2798826"/>
            <a:ext cx="75275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     </a:t>
            </a:r>
            <a:r>
              <a:rPr lang="zh-CN" altLang="zh-CN" sz="2000" dirty="0" smtClean="0">
                <a:latin typeface="华文楷体" pitchFamily="2" charset="-122"/>
                <a:ea typeface="华文楷体" pitchFamily="2" charset="-122"/>
              </a:rPr>
              <a:t>如上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图所示，一个线程通过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号门进入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Entry Set(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入口区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),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如果在入口区没有线程等待，那么这个线程就会获取监视器成为监视器的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owner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，然后执行监视区域的代码。如果在入口区中有其它线程在 等待，那么新来的线程也会和这些线程一起等待。线程在持有监视器的过程中，有两个选择，一个是正常执行监视器区域的代码，释放监视器，通过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号门退出监视 器；还有可能等待某个条件的出现，于是它会通过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号门到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Wait Set(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等待区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休息，直到相应的条件满足后再通过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号门进入重新获取监视器再</a:t>
            </a:r>
            <a:r>
              <a:rPr lang="zh-CN" altLang="zh-CN" sz="2000" dirty="0" smtClean="0">
                <a:latin typeface="华文楷体" pitchFamily="2" charset="-122"/>
                <a:ea typeface="华文楷体" pitchFamily="2" charset="-122"/>
              </a:rPr>
              <a:t>执行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zh-CN" altLang="zh-CN" sz="2000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956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26064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线程同步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" name="十角星 5"/>
          <p:cNvSpPr/>
          <p:nvPr/>
        </p:nvSpPr>
        <p:spPr>
          <a:xfrm>
            <a:off x="393465" y="854165"/>
            <a:ext cx="5255425" cy="1482496"/>
          </a:xfrm>
          <a:prstGeom prst="star10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synchronized</a:t>
            </a:r>
            <a:endParaRPr lang="en-US" altLang="zh-CN" sz="36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5279" y="2294235"/>
            <a:ext cx="18512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latin typeface="华文行楷" pitchFamily="2" charset="-122"/>
                <a:ea typeface="华文行楷" pitchFamily="2" charset="-122"/>
              </a:rPr>
              <a:t>实现原理</a:t>
            </a:r>
            <a:endParaRPr lang="en-US" altLang="zh-CN" sz="24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279" y="2798826"/>
            <a:ext cx="7527558" cy="51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     </a:t>
            </a:r>
            <a:endParaRPr lang="zh-CN" altLang="zh-CN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1785" y="2800809"/>
            <a:ext cx="6984899" cy="3193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      </a:t>
            </a:r>
            <a:r>
              <a:rPr lang="zh-CN" altLang="zh-CN" sz="2000" dirty="0" smtClean="0">
                <a:latin typeface="华文楷体" pitchFamily="2" charset="-122"/>
                <a:ea typeface="华文楷体" pitchFamily="2" charset="-122"/>
              </a:rPr>
              <a:t>注意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：当一个线程释放监视器时，在入口区和等待区的等待线程都会去竞争监视器，如果入口区的线程赢了，会从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号门进入；如果等待区的线程赢了会从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4 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号门进入。只有通过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号门才能进入等待区，在等待区中的线程只有通过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号门才能退出等待区，也就是说一个线程只有在持有监视器时才能执行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wait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操作，处于等待的线程只有再次获得监视器才能退出等待</a:t>
            </a:r>
            <a:r>
              <a:rPr lang="zh-CN" altLang="zh-CN" sz="2000" dirty="0" smtClean="0">
                <a:latin typeface="华文楷体" pitchFamily="2" charset="-122"/>
                <a:ea typeface="华文楷体" pitchFamily="2" charset="-122"/>
              </a:rPr>
              <a:t>状态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zh-CN" altLang="zh-CN" sz="2000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734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26064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线程同步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" name="十角星 5"/>
          <p:cNvSpPr/>
          <p:nvPr/>
        </p:nvSpPr>
        <p:spPr>
          <a:xfrm>
            <a:off x="395536" y="836712"/>
            <a:ext cx="5255425" cy="1482496"/>
          </a:xfrm>
          <a:prstGeom prst="star10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5000"/>
              </a:lnSpc>
            </a:pPr>
            <a:r>
              <a:rPr lang="en-US" altLang="zh-CN" sz="3600" b="1" dirty="0" err="1">
                <a:latin typeface="华文楷体" pitchFamily="2" charset="-122"/>
                <a:ea typeface="华文楷体" pitchFamily="2" charset="-122"/>
              </a:rPr>
              <a:t>ReentrantLock</a:t>
            </a:r>
            <a:r>
              <a:rPr lang="zh-CN" altLang="zh-CN" sz="3600" b="1" dirty="0">
                <a:latin typeface="华文楷体" pitchFamily="2" charset="-122"/>
                <a:ea typeface="华文楷体" pitchFamily="2" charset="-122"/>
              </a:rPr>
              <a:t>案例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19208"/>
            <a:ext cx="8543925" cy="45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59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26064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线程同步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" name="十角星 5"/>
          <p:cNvSpPr/>
          <p:nvPr/>
        </p:nvSpPr>
        <p:spPr>
          <a:xfrm>
            <a:off x="394232" y="836712"/>
            <a:ext cx="5976664" cy="1482496"/>
          </a:xfrm>
          <a:prstGeom prst="star10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5000"/>
              </a:lnSpc>
            </a:pPr>
            <a:r>
              <a:rPr lang="en-US" altLang="zh-CN" sz="2400" b="1" dirty="0" err="1">
                <a:latin typeface="华文楷体" pitchFamily="2" charset="-122"/>
                <a:ea typeface="华文楷体" pitchFamily="2" charset="-122"/>
              </a:rPr>
              <a:t>ReentrantLock</a:t>
            </a:r>
            <a:r>
              <a:rPr lang="zh-CN" altLang="zh-CN" sz="2400" b="1" dirty="0">
                <a:latin typeface="华文楷体" pitchFamily="2" charset="-122"/>
                <a:ea typeface="华文楷体" pitchFamily="2" charset="-122"/>
              </a:rPr>
              <a:t>与</a:t>
            </a:r>
            <a:r>
              <a:rPr lang="en-US" altLang="zh-CN" sz="2400" b="1" dirty="0" err="1">
                <a:latin typeface="华文楷体" pitchFamily="2" charset="-122"/>
                <a:ea typeface="华文楷体" pitchFamily="2" charset="-122"/>
              </a:rPr>
              <a:t>ynchronized</a:t>
            </a:r>
            <a:r>
              <a:rPr lang="zh-CN" altLang="zh-CN" sz="2400" b="1" dirty="0">
                <a:latin typeface="华文楷体" pitchFamily="2" charset="-122"/>
                <a:ea typeface="华文楷体" pitchFamily="2" charset="-122"/>
              </a:rPr>
              <a:t>区别</a:t>
            </a:r>
            <a:endParaRPr lang="en-US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1600" y="2996952"/>
            <a:ext cx="7272808" cy="2949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zh-CN" sz="2400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Lock </a:t>
            </a:r>
            <a:r>
              <a:rPr lang="zh-CN" altLang="zh-CN" sz="2400" dirty="0">
                <a:latin typeface="华文楷体" pitchFamily="2" charset="-122"/>
                <a:ea typeface="华文楷体" pitchFamily="2" charset="-122"/>
              </a:rPr>
              <a:t>上锁时提供更多的选择性与可见性</a:t>
            </a:r>
          </a:p>
          <a:p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zh-CN" sz="2400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synchronized</a:t>
            </a:r>
            <a:r>
              <a:rPr lang="zh-CN" altLang="zh-CN" sz="2400" dirty="0">
                <a:latin typeface="华文楷体" pitchFamily="2" charset="-122"/>
                <a:ea typeface="华文楷体" pitchFamily="2" charset="-122"/>
              </a:rPr>
              <a:t>会让获取锁的线程无期限</a:t>
            </a:r>
            <a:r>
              <a:rPr lang="zh-CN" altLang="zh-CN" sz="2400" dirty="0" smtClean="0">
                <a:latin typeface="华文楷体" pitchFamily="2" charset="-122"/>
                <a:ea typeface="华文楷体" pitchFamily="2" charset="-122"/>
              </a:rPr>
              <a:t>等待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</a:rPr>
              <a:t>tryLock</a:t>
            </a:r>
            <a:r>
              <a:rPr lang="zh-CN" altLang="zh-CN" sz="2400" dirty="0">
                <a:latin typeface="华文楷体" pitchFamily="2" charset="-122"/>
                <a:ea typeface="华文楷体" pitchFamily="2" charset="-122"/>
              </a:rPr>
              <a:t>指定等待时间（独占锁）</a:t>
            </a:r>
          </a:p>
          <a:p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zh-CN" sz="2400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Synchronization</a:t>
            </a:r>
            <a:r>
              <a:rPr lang="zh-CN" altLang="zh-CN" sz="2400" dirty="0">
                <a:latin typeface="华文楷体" pitchFamily="2" charset="-122"/>
                <a:ea typeface="华文楷体" pitchFamily="2" charset="-122"/>
              </a:rPr>
              <a:t>同步代码简洁易于维护，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Lock</a:t>
            </a:r>
            <a:r>
              <a:rPr lang="zh-CN" altLang="zh-CN" sz="2400" dirty="0">
                <a:latin typeface="华文楷体" pitchFamily="2" charset="-122"/>
                <a:ea typeface="华文楷体" pitchFamily="2" charset="-122"/>
              </a:rPr>
              <a:t>强制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try-finally</a:t>
            </a:r>
            <a:r>
              <a:rPr lang="zh-CN" altLang="zh-CN" sz="2400" dirty="0">
                <a:latin typeface="华文楷体" pitchFamily="2" charset="-122"/>
                <a:ea typeface="华文楷体" pitchFamily="2" charset="-122"/>
              </a:rPr>
              <a:t>结构并且要释放锁</a:t>
            </a:r>
          </a:p>
          <a:p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zh-CN" sz="2400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synchronized </a:t>
            </a:r>
            <a:r>
              <a:rPr lang="zh-CN" altLang="zh-CN" sz="2400" dirty="0">
                <a:latin typeface="华文楷体" pitchFamily="2" charset="-122"/>
                <a:ea typeface="华文楷体" pitchFamily="2" charset="-122"/>
              </a:rPr>
              <a:t>不提供不公平锁，永远公平</a:t>
            </a:r>
          </a:p>
          <a:p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zh-CN" sz="2400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conditions</a:t>
            </a:r>
            <a:r>
              <a:rPr lang="zh-CN" altLang="zh-CN" sz="2400" dirty="0">
                <a:latin typeface="华文楷体" pitchFamily="2" charset="-122"/>
                <a:ea typeface="华文楷体" pitchFamily="2" charset="-122"/>
              </a:rPr>
              <a:t>结合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LOCK</a:t>
            </a:r>
            <a:endParaRPr lang="zh-CN" altLang="zh-CN" sz="2400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083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82416" y="24564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线程同步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" name="十角星 5"/>
          <p:cNvSpPr/>
          <p:nvPr/>
        </p:nvSpPr>
        <p:spPr>
          <a:xfrm>
            <a:off x="394232" y="836712"/>
            <a:ext cx="5041864" cy="1482496"/>
          </a:xfrm>
          <a:prstGeom prst="star10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5000"/>
              </a:lnSpc>
            </a:pPr>
            <a:endParaRPr lang="en-US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06152" y="1207735"/>
            <a:ext cx="2618024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volatile</a:t>
            </a:r>
            <a:r>
              <a:rPr lang="zh-CN" altLang="zh-CN" sz="36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关键字</a:t>
            </a:r>
            <a:endParaRPr lang="en-US" altLang="zh-CN" sz="36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3568" y="2492896"/>
            <a:ext cx="7740352" cy="4196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     Volatile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是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Java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提供的一种比较弱的同步机制，由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Java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内存模型先于发生规则对其做了如下语义规范：不进行重排序，同一个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volatile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域写先于发生后续读。简单来说锁释放与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volatile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写有相同的内存语义；锁获取与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volatile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读有相同的内存语义。</a:t>
            </a:r>
          </a:p>
          <a:p>
            <a:pPr>
              <a:lnSpc>
                <a:spcPts val="3500"/>
              </a:lnSpc>
            </a:pP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      Volatile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适用于适用于状态判断以及标示生命周期事件，不能进行读取、修改、更新的连续动作如</a:t>
            </a:r>
            <a:r>
              <a:rPr lang="en-US" altLang="zh-CN" sz="2000" dirty="0" err="1">
                <a:latin typeface="华文楷体" pitchFamily="2" charset="-122"/>
                <a:ea typeface="华文楷体" pitchFamily="2" charset="-122"/>
              </a:rPr>
              <a:t>Int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 i+=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，准确的来讲只支持单线程写入除非写入的值不依赖原始值</a:t>
            </a:r>
            <a:r>
              <a:rPr lang="zh-CN" altLang="zh-CN" sz="2000" dirty="0" smtClean="0">
                <a:latin typeface="华文楷体" pitchFamily="2" charset="-122"/>
                <a:ea typeface="华文楷体" pitchFamily="2" charset="-122"/>
              </a:rPr>
              <a:t>。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它性能高效，并其线程针对于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Volatile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都是从主内存直接操作</a:t>
            </a:r>
            <a:r>
              <a:rPr lang="zh-CN" altLang="zh-CN" sz="2000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zh-CN" altLang="zh-CN" sz="2000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472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82416" y="24564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线程同步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" name="十角星 5"/>
          <p:cNvSpPr/>
          <p:nvPr/>
        </p:nvSpPr>
        <p:spPr>
          <a:xfrm>
            <a:off x="394232" y="836712"/>
            <a:ext cx="4753832" cy="1156009"/>
          </a:xfrm>
          <a:prstGeom prst="star10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5000"/>
              </a:lnSpc>
            </a:pPr>
            <a:endParaRPr lang="en-US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51720" y="1047949"/>
            <a:ext cx="1105061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CAS</a:t>
            </a:r>
            <a:endParaRPr lang="zh-CN" altLang="zh-CN" sz="36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82416" y="2274838"/>
            <a:ext cx="6745968" cy="3490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     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非阻塞算法，比较并设置</a:t>
            </a:r>
            <a:r>
              <a:rPr lang="zh-CN" altLang="zh-CN" sz="2400" dirty="0" smtClean="0">
                <a:latin typeface="华文楷体" pitchFamily="2" charset="-122"/>
                <a:ea typeface="华文楷体" pitchFamily="2" charset="-122"/>
              </a:rPr>
              <a:t>。硬件</a:t>
            </a:r>
            <a:r>
              <a:rPr lang="zh-CN" altLang="zh-CN" sz="2400" dirty="0">
                <a:latin typeface="华文楷体" pitchFamily="2" charset="-122"/>
                <a:ea typeface="华文楷体" pitchFamily="2" charset="-122"/>
              </a:rPr>
              <a:t>层面上提供原子性操作。在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Intel </a:t>
            </a:r>
            <a:r>
              <a:rPr lang="zh-CN" altLang="zh-CN" sz="2400" dirty="0">
                <a:latin typeface="华文楷体" pitchFamily="2" charset="-122"/>
                <a:ea typeface="华文楷体" pitchFamily="2" charset="-122"/>
              </a:rPr>
              <a:t>处理器中，比较并交换通过指令</a:t>
            </a:r>
            <a:r>
              <a:rPr lang="en-US" altLang="zh-CN" sz="2400" dirty="0" err="1">
                <a:latin typeface="华文楷体" pitchFamily="2" charset="-122"/>
                <a:ea typeface="华文楷体" pitchFamily="2" charset="-122"/>
              </a:rPr>
              <a:t>cmpxchg</a:t>
            </a:r>
            <a:r>
              <a:rPr lang="zh-CN" altLang="zh-CN" sz="2400" dirty="0" smtClean="0">
                <a:latin typeface="华文楷体" pitchFamily="2" charset="-122"/>
                <a:ea typeface="华文楷体" pitchFamily="2" charset="-122"/>
              </a:rPr>
              <a:t>实现。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高效解决原子操作。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    CAS</a:t>
            </a:r>
            <a:r>
              <a:rPr lang="zh-CN" altLang="zh-CN" sz="2400" dirty="0">
                <a:latin typeface="华文楷体" pitchFamily="2" charset="-122"/>
                <a:ea typeface="华文楷体" pitchFamily="2" charset="-122"/>
              </a:rPr>
              <a:t>有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zh-CN" sz="2400" dirty="0">
                <a:latin typeface="华文楷体" pitchFamily="2" charset="-122"/>
                <a:ea typeface="华文楷体" pitchFamily="2" charset="-122"/>
              </a:rPr>
              <a:t>个操作数，内存值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V</a:t>
            </a:r>
            <a:r>
              <a:rPr lang="zh-CN" altLang="zh-CN" sz="2400" dirty="0">
                <a:latin typeface="华文楷体" pitchFamily="2" charset="-122"/>
                <a:ea typeface="华文楷体" pitchFamily="2" charset="-122"/>
              </a:rPr>
              <a:t>，旧的预期值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zh-CN" sz="2400" dirty="0">
                <a:latin typeface="华文楷体" pitchFamily="2" charset="-122"/>
                <a:ea typeface="华文楷体" pitchFamily="2" charset="-122"/>
              </a:rPr>
              <a:t>，要修改的新值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zh-CN" sz="2400" dirty="0">
                <a:latin typeface="华文楷体" pitchFamily="2" charset="-122"/>
                <a:ea typeface="华文楷体" pitchFamily="2" charset="-122"/>
              </a:rPr>
              <a:t>。当且仅当预期值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zh-CN" sz="2400" dirty="0">
                <a:latin typeface="华文楷体" pitchFamily="2" charset="-122"/>
                <a:ea typeface="华文楷体" pitchFamily="2" charset="-122"/>
              </a:rPr>
              <a:t>和内存值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V</a:t>
            </a:r>
            <a:r>
              <a:rPr lang="zh-CN" altLang="zh-CN" sz="2400" dirty="0">
                <a:latin typeface="华文楷体" pitchFamily="2" charset="-122"/>
                <a:ea typeface="华文楷体" pitchFamily="2" charset="-122"/>
              </a:rPr>
              <a:t>相同时，将内存值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V</a:t>
            </a:r>
            <a:r>
              <a:rPr lang="zh-CN" altLang="zh-CN" sz="2400" dirty="0">
                <a:latin typeface="华文楷体" pitchFamily="2" charset="-122"/>
                <a:ea typeface="华文楷体" pitchFamily="2" charset="-122"/>
              </a:rPr>
              <a:t>修改为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zh-CN" sz="2400" dirty="0">
                <a:latin typeface="华文楷体" pitchFamily="2" charset="-122"/>
                <a:ea typeface="华文楷体" pitchFamily="2" charset="-122"/>
              </a:rPr>
              <a:t>，否则什么都不做</a:t>
            </a:r>
            <a:r>
              <a:rPr lang="zh-CN" altLang="zh-CN" sz="2400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   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延伸阅读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 CAS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带来什么问题呢？如何解决？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   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高并发无锁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MVCC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实现？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   </a:t>
            </a:r>
            <a:endParaRPr lang="zh-CN" altLang="zh-CN" sz="2400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903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7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26064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线程基础知识</a:t>
            </a:r>
          </a:p>
        </p:txBody>
      </p:sp>
      <p:sp>
        <p:nvSpPr>
          <p:cNvPr id="7" name="流程图: 决策 6"/>
          <p:cNvSpPr/>
          <p:nvPr/>
        </p:nvSpPr>
        <p:spPr>
          <a:xfrm>
            <a:off x="1403648" y="1412776"/>
            <a:ext cx="7200800" cy="1080120"/>
          </a:xfrm>
          <a:prstGeom prst="flowChartDecisi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1</a:t>
            </a:r>
            <a:r>
              <a:rPr lang="zh-CN" altLang="en-US" sz="28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、</a:t>
            </a:r>
            <a:r>
              <a:rPr lang="zh-CN" altLang="zh-CN" sz="28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什么是线程安全</a:t>
            </a:r>
            <a:r>
              <a:rPr lang="zh-CN" altLang="zh-CN" sz="28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？</a:t>
            </a:r>
            <a:endParaRPr lang="zh-CN" altLang="zh-CN" sz="28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流程图: 决策 9"/>
          <p:cNvSpPr/>
          <p:nvPr/>
        </p:nvSpPr>
        <p:spPr>
          <a:xfrm>
            <a:off x="1259632" y="2996952"/>
            <a:ext cx="7272808" cy="1080120"/>
          </a:xfrm>
          <a:prstGeom prst="flowChartDecisi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2</a:t>
            </a:r>
            <a:r>
              <a:rPr lang="zh-CN" altLang="en-US" sz="28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、</a:t>
            </a:r>
            <a:r>
              <a:rPr lang="zh-CN" altLang="zh-CN" sz="2800" b="1" dirty="0">
                <a:latin typeface="华文行楷" pitchFamily="2" charset="-122"/>
                <a:ea typeface="华文行楷" pitchFamily="2" charset="-122"/>
              </a:rPr>
              <a:t>线程间通信方式</a:t>
            </a:r>
            <a:r>
              <a:rPr lang="zh-CN" altLang="zh-CN" sz="2800" b="1" dirty="0" smtClean="0">
                <a:latin typeface="华文行楷" pitchFamily="2" charset="-122"/>
                <a:ea typeface="华文行楷" pitchFamily="2" charset="-122"/>
              </a:rPr>
              <a:t>？</a:t>
            </a:r>
            <a:endParaRPr lang="zh-CN" altLang="zh-CN" sz="28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流程图: 决策 10"/>
          <p:cNvSpPr/>
          <p:nvPr/>
        </p:nvSpPr>
        <p:spPr>
          <a:xfrm>
            <a:off x="1043608" y="4725144"/>
            <a:ext cx="7776864" cy="1080120"/>
          </a:xfrm>
          <a:prstGeom prst="flowChartDecisi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3</a:t>
            </a:r>
            <a:r>
              <a:rPr lang="zh-CN" altLang="en-US" sz="28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、</a:t>
            </a:r>
            <a:r>
              <a:rPr lang="zh-CN" altLang="zh-CN" sz="2800" b="1" dirty="0">
                <a:latin typeface="华文行楷" pitchFamily="2" charset="-122"/>
                <a:ea typeface="华文行楷" pitchFamily="2" charset="-122"/>
              </a:rPr>
              <a:t>如何实现线程安全？</a:t>
            </a:r>
            <a:endParaRPr lang="zh-CN" altLang="zh-CN" sz="28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4176" y="933230"/>
            <a:ext cx="16995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第一部分</a:t>
            </a:r>
            <a:endParaRPr lang="zh-CN" altLang="en-US" sz="28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922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51720" y="1047949"/>
            <a:ext cx="1105061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CAS</a:t>
            </a:r>
            <a:endParaRPr lang="zh-CN" altLang="zh-CN" sz="36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7159" y="327900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集合与</a:t>
            </a:r>
            <a:r>
              <a:rPr lang="en-US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JUC</a:t>
            </a:r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框架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87624" y="1630740"/>
            <a:ext cx="5760640" cy="10781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华文行楷" pitchFamily="2" charset="-122"/>
                <a:ea typeface="华文行楷" pitchFamily="2" charset="-122"/>
              </a:rPr>
              <a:t>1</a:t>
            </a:r>
            <a:r>
              <a:rPr lang="zh-CN" altLang="en-US" sz="2800" b="1" dirty="0" smtClean="0">
                <a:latin typeface="华文行楷" pitchFamily="2" charset="-122"/>
                <a:ea typeface="华文行楷" pitchFamily="2" charset="-122"/>
              </a:rPr>
              <a:t>、</a:t>
            </a:r>
            <a:r>
              <a:rPr lang="en-US" altLang="zh-CN" sz="2800" b="1" dirty="0" smtClean="0">
                <a:latin typeface="华文行楷" pitchFamily="2" charset="-122"/>
                <a:ea typeface="华文行楷" pitchFamily="2" charset="-122"/>
              </a:rPr>
              <a:t>JUC</a:t>
            </a:r>
            <a:r>
              <a:rPr lang="zh-CN" altLang="zh-CN" sz="2800" b="1" dirty="0">
                <a:latin typeface="华文行楷" pitchFamily="2" charset="-122"/>
                <a:ea typeface="华文行楷" pitchFamily="2" charset="-122"/>
              </a:rPr>
              <a:t>体系与</a:t>
            </a:r>
            <a:r>
              <a:rPr lang="en-US" altLang="zh-CN" sz="2800" b="1" dirty="0">
                <a:latin typeface="华文行楷" pitchFamily="2" charset="-122"/>
                <a:ea typeface="华文行楷" pitchFamily="2" charset="-122"/>
              </a:rPr>
              <a:t>API</a:t>
            </a:r>
            <a:endParaRPr lang="zh-CN" altLang="en-US" sz="28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331640" y="3573016"/>
            <a:ext cx="5760640" cy="10781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 smtClean="0">
                <a:latin typeface="华文行楷" pitchFamily="2" charset="-122"/>
                <a:ea typeface="华文行楷" pitchFamily="2" charset="-122"/>
              </a:rPr>
              <a:t>     2</a:t>
            </a:r>
            <a:r>
              <a:rPr lang="zh-CN" altLang="en-US" sz="2800" b="1" dirty="0" smtClean="0">
                <a:latin typeface="华文行楷" pitchFamily="2" charset="-122"/>
                <a:ea typeface="华文行楷" pitchFamily="2" charset="-122"/>
              </a:rPr>
              <a:t>、集合</a:t>
            </a:r>
            <a:endParaRPr lang="zh-CN" altLang="en-US" sz="28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764" y="89320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第三部分</a:t>
            </a:r>
            <a:endParaRPr lang="zh-CN" altLang="en-US" sz="32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799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51720" y="1047949"/>
            <a:ext cx="1105061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CAS</a:t>
            </a:r>
            <a:endParaRPr lang="zh-CN" altLang="zh-CN" sz="36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7159" y="327900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集合与</a:t>
            </a:r>
            <a:r>
              <a:rPr lang="en-US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JUC</a:t>
            </a:r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框架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" name="流程图: 决策 1"/>
          <p:cNvSpPr/>
          <p:nvPr/>
        </p:nvSpPr>
        <p:spPr>
          <a:xfrm>
            <a:off x="314936" y="836712"/>
            <a:ext cx="4578627" cy="1296144"/>
          </a:xfrm>
          <a:prstGeom prst="flowChartDecisi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华文行楷" pitchFamily="2" charset="-122"/>
                <a:ea typeface="华文行楷" pitchFamily="2" charset="-122"/>
              </a:rPr>
              <a:t>JUC</a:t>
            </a:r>
            <a:r>
              <a:rPr lang="zh-CN" altLang="zh-CN" sz="2400" b="1" dirty="0">
                <a:latin typeface="华文行楷" pitchFamily="2" charset="-122"/>
                <a:ea typeface="华文行楷" pitchFamily="2" charset="-122"/>
              </a:rPr>
              <a:t>体系与</a:t>
            </a:r>
            <a:r>
              <a:rPr lang="en-US" altLang="zh-CN" sz="2400" b="1" dirty="0">
                <a:latin typeface="华文行楷" pitchFamily="2" charset="-122"/>
                <a:ea typeface="华文行楷" pitchFamily="2" charset="-122"/>
              </a:rPr>
              <a:t>API</a:t>
            </a:r>
            <a:endParaRPr lang="zh-CN" altLang="en-US" sz="2400" b="1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04865"/>
            <a:ext cx="8981793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571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51720" y="1047949"/>
            <a:ext cx="1105061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CAS</a:t>
            </a:r>
            <a:endParaRPr lang="zh-CN" altLang="zh-CN" sz="36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7159" y="327900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集合与</a:t>
            </a:r>
            <a:r>
              <a:rPr lang="en-US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JUC</a:t>
            </a:r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框架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" name="流程图: 决策 1"/>
          <p:cNvSpPr/>
          <p:nvPr/>
        </p:nvSpPr>
        <p:spPr>
          <a:xfrm>
            <a:off x="314935" y="1047949"/>
            <a:ext cx="4578627" cy="1296144"/>
          </a:xfrm>
          <a:prstGeom prst="flowChartDecisi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err="1" smtClean="0">
                <a:latin typeface="华文楷体" pitchFamily="2" charset="-122"/>
                <a:ea typeface="华文楷体" pitchFamily="2" charset="-122"/>
              </a:rPr>
              <a:t>HashMap</a:t>
            </a:r>
            <a:r>
              <a:rPr lang="en-US" altLang="zh-CN" sz="2400" b="1" dirty="0" smtClean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zh-CN" sz="2400" b="1" dirty="0" smtClean="0">
                <a:latin typeface="华文行楷" pitchFamily="2" charset="-122"/>
                <a:ea typeface="华文行楷" pitchFamily="2" charset="-122"/>
              </a:rPr>
              <a:t>分析</a:t>
            </a:r>
            <a:endParaRPr lang="zh-CN" altLang="zh-CN" sz="24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0280" y="3068960"/>
            <a:ext cx="726408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400" b="1" dirty="0" err="1" smtClean="0">
                <a:latin typeface="华文楷体" pitchFamily="2" charset="-122"/>
                <a:ea typeface="华文楷体" pitchFamily="2" charset="-122"/>
              </a:rPr>
              <a:t>HashMap</a:t>
            </a:r>
            <a:r>
              <a:rPr lang="zh-CN" altLang="zh-CN" sz="2400" b="1" dirty="0">
                <a:latin typeface="华文楷体" pitchFamily="2" charset="-122"/>
                <a:ea typeface="华文楷体" pitchFamily="2" charset="-122"/>
              </a:rPr>
              <a:t>优点</a:t>
            </a:r>
          </a:p>
          <a:p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 </a:t>
            </a:r>
          </a:p>
          <a:p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      </a:t>
            </a:r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</a:rPr>
              <a:t>HashMap</a:t>
            </a:r>
            <a:r>
              <a:rPr lang="zh-CN" altLang="zh-CN" sz="2400" dirty="0">
                <a:latin typeface="华文楷体" pitchFamily="2" charset="-122"/>
                <a:ea typeface="华文楷体" pitchFamily="2" charset="-122"/>
              </a:rPr>
              <a:t>查询与插入快的优点，要满足这两个优点它的数据存储实现涉：数组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+</a:t>
            </a:r>
            <a:r>
              <a:rPr lang="zh-CN" altLang="zh-CN" sz="2400" dirty="0">
                <a:latin typeface="华文楷体" pitchFamily="2" charset="-122"/>
                <a:ea typeface="华文楷体" pitchFamily="2" charset="-122"/>
              </a:rPr>
              <a:t>链表，数组快速访问查询，链表插入性能较高查找慢，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map</a:t>
            </a:r>
            <a:r>
              <a:rPr lang="zh-CN" altLang="zh-CN" sz="2400" dirty="0">
                <a:latin typeface="华文楷体" pitchFamily="2" charset="-122"/>
                <a:ea typeface="华文楷体" pitchFamily="2" charset="-122"/>
              </a:rPr>
              <a:t>结合了两者优点。链表主要用来解决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hash</a:t>
            </a:r>
            <a:r>
              <a:rPr lang="zh-CN" altLang="zh-CN" sz="2400" dirty="0">
                <a:latin typeface="华文楷体" pitchFamily="2" charset="-122"/>
                <a:ea typeface="华文楷体" pitchFamily="2" charset="-122"/>
              </a:rPr>
              <a:t>冲突</a:t>
            </a:r>
          </a:p>
        </p:txBody>
      </p:sp>
    </p:spTree>
    <p:extLst>
      <p:ext uri="{BB962C8B-B14F-4D97-AF65-F5344CB8AC3E}">
        <p14:creationId xmlns:p14="http://schemas.microsoft.com/office/powerpoint/2010/main" val="427067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51720" y="1047949"/>
            <a:ext cx="1105061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CAS</a:t>
            </a:r>
            <a:endParaRPr lang="zh-CN" altLang="zh-CN" sz="36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7159" y="327900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集合与</a:t>
            </a:r>
            <a:r>
              <a:rPr lang="en-US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JUC</a:t>
            </a:r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框架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2393546"/>
            <a:ext cx="7264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400" dirty="0" err="1"/>
              <a:t>HashMap</a:t>
            </a:r>
            <a:r>
              <a:rPr lang="zh-CN" altLang="zh-CN" sz="2400" dirty="0"/>
              <a:t>源码</a:t>
            </a:r>
            <a:r>
              <a:rPr lang="zh-CN" altLang="zh-CN" sz="2400" dirty="0" smtClean="0"/>
              <a:t>分析</a:t>
            </a:r>
            <a:endParaRPr lang="en-US" altLang="zh-CN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" y="2857712"/>
            <a:ext cx="6946170" cy="3816424"/>
          </a:xfrm>
          <a:prstGeom prst="rect">
            <a:avLst/>
          </a:prstGeom>
        </p:spPr>
      </p:pic>
      <p:sp>
        <p:nvSpPr>
          <p:cNvPr id="8" name="流程图: 决策 7"/>
          <p:cNvSpPr/>
          <p:nvPr/>
        </p:nvSpPr>
        <p:spPr>
          <a:xfrm>
            <a:off x="314935" y="1047949"/>
            <a:ext cx="4578627" cy="1296144"/>
          </a:xfrm>
          <a:prstGeom prst="flowChartDecisi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err="1" smtClean="0">
                <a:latin typeface="华文楷体" pitchFamily="2" charset="-122"/>
                <a:ea typeface="华文楷体" pitchFamily="2" charset="-122"/>
              </a:rPr>
              <a:t>HashMap</a:t>
            </a:r>
            <a:r>
              <a:rPr lang="en-US" altLang="zh-CN" sz="2400" b="1" dirty="0" smtClean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zh-CN" sz="2400" b="1" dirty="0" smtClean="0">
                <a:latin typeface="华文行楷" pitchFamily="2" charset="-122"/>
                <a:ea typeface="华文行楷" pitchFamily="2" charset="-122"/>
              </a:rPr>
              <a:t>分析</a:t>
            </a:r>
            <a:endParaRPr lang="zh-CN" altLang="zh-CN" sz="2400" b="1" dirty="0"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306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51720" y="1047949"/>
            <a:ext cx="1105061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CAS</a:t>
            </a:r>
            <a:endParaRPr lang="zh-CN" altLang="zh-CN" sz="36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7159" y="327900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集合与</a:t>
            </a:r>
            <a:r>
              <a:rPr lang="en-US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JUC</a:t>
            </a:r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框架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5994" y="2607408"/>
            <a:ext cx="7264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400" dirty="0" err="1"/>
              <a:t>HashMap</a:t>
            </a:r>
            <a:r>
              <a:rPr lang="zh-CN" altLang="zh-CN" sz="2400" dirty="0"/>
              <a:t>源码</a:t>
            </a:r>
            <a:r>
              <a:rPr lang="zh-CN" altLang="zh-CN" sz="2400" dirty="0" smtClean="0"/>
              <a:t>分析</a:t>
            </a:r>
            <a:endParaRPr lang="en-US" altLang="zh-CN" sz="2400" dirty="0" smtClean="0"/>
          </a:p>
        </p:txBody>
      </p:sp>
      <p:sp>
        <p:nvSpPr>
          <p:cNvPr id="6" name="矩形 5"/>
          <p:cNvSpPr/>
          <p:nvPr/>
        </p:nvSpPr>
        <p:spPr>
          <a:xfrm>
            <a:off x="899592" y="3356992"/>
            <a:ext cx="770485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      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首先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根据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Key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的</a:t>
            </a:r>
            <a:r>
              <a:rPr lang="en-US" altLang="zh-CN" dirty="0" err="1">
                <a:latin typeface="华文楷体" pitchFamily="2" charset="-122"/>
                <a:ea typeface="华文楷体" pitchFamily="2" charset="-122"/>
              </a:rPr>
              <a:t>hashCode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经过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hash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算法得到散列值，然后通过这个散列值进行计算得到数组下标（初始化长度为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的幂次方，精妙的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hash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算法，要保证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Key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均匀的分布在数组上（可以看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Demo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））。然后开始循环遍历，若找到存在一样的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key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则新值覆盖旧值，若不存在则调用</a:t>
            </a:r>
            <a:r>
              <a:rPr lang="en-US" altLang="zh-CN" dirty="0" err="1">
                <a:latin typeface="华文楷体" pitchFamily="2" charset="-122"/>
                <a:ea typeface="华文楷体" pitchFamily="2" charset="-122"/>
              </a:rPr>
              <a:t>addEntry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进行添加，若此时索引位置有了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Entry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，则将新建的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Entry next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指向原始索引位置的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Entry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，即后插入在先插入前面。</a:t>
            </a:r>
          </a:p>
        </p:txBody>
      </p:sp>
      <p:sp>
        <p:nvSpPr>
          <p:cNvPr id="10" name="流程图: 决策 9"/>
          <p:cNvSpPr/>
          <p:nvPr/>
        </p:nvSpPr>
        <p:spPr>
          <a:xfrm>
            <a:off x="314935" y="1047949"/>
            <a:ext cx="4578627" cy="1296144"/>
          </a:xfrm>
          <a:prstGeom prst="flowChartDecisi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err="1" smtClean="0">
                <a:latin typeface="华文楷体" pitchFamily="2" charset="-122"/>
                <a:ea typeface="华文楷体" pitchFamily="2" charset="-122"/>
              </a:rPr>
              <a:t>HashMap</a:t>
            </a:r>
            <a:r>
              <a:rPr lang="en-US" altLang="zh-CN" sz="2400" b="1" dirty="0" smtClean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zh-CN" sz="2400" b="1" dirty="0" smtClean="0">
                <a:latin typeface="华文行楷" pitchFamily="2" charset="-122"/>
                <a:ea typeface="华文行楷" pitchFamily="2" charset="-122"/>
              </a:rPr>
              <a:t>分析</a:t>
            </a:r>
            <a:endParaRPr lang="zh-CN" altLang="zh-CN" sz="2400" b="1" dirty="0"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710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51720" y="1047949"/>
            <a:ext cx="1105061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CAS</a:t>
            </a:r>
            <a:endParaRPr lang="zh-CN" altLang="zh-CN" sz="36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7159" y="327900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集合与</a:t>
            </a:r>
            <a:r>
              <a:rPr lang="en-US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JUC</a:t>
            </a:r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框架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2163058"/>
            <a:ext cx="7264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400" dirty="0" err="1"/>
              <a:t>HashMap</a:t>
            </a:r>
            <a:r>
              <a:rPr lang="zh-CN" altLang="zh-CN" sz="2400" dirty="0"/>
              <a:t>源码</a:t>
            </a:r>
            <a:r>
              <a:rPr lang="zh-CN" altLang="zh-CN" sz="2400" dirty="0" smtClean="0"/>
              <a:t>分析</a:t>
            </a:r>
            <a:endParaRPr lang="en-US" altLang="zh-CN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68" y="2624724"/>
            <a:ext cx="6629931" cy="326001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82749" y="5877272"/>
            <a:ext cx="75896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     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首先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对数组容量进行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倍扩容，扩容之后涉及数据转移（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transfer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）。</a:t>
            </a:r>
          </a:p>
          <a:p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数据迁移过程：循环原始数组，按顺序取出链表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Entry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，接下来就开始循环链表，循环链表过程把元素最早插入放置在最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前面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。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流程图: 决策 9"/>
          <p:cNvSpPr/>
          <p:nvPr/>
        </p:nvSpPr>
        <p:spPr>
          <a:xfrm>
            <a:off x="136096" y="831598"/>
            <a:ext cx="4578627" cy="1296144"/>
          </a:xfrm>
          <a:prstGeom prst="flowChartDecisi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err="1" smtClean="0">
                <a:latin typeface="华文楷体" pitchFamily="2" charset="-122"/>
                <a:ea typeface="华文楷体" pitchFamily="2" charset="-122"/>
              </a:rPr>
              <a:t>HashMap</a:t>
            </a:r>
            <a:r>
              <a:rPr lang="en-US" altLang="zh-CN" sz="2400" b="1" dirty="0" smtClean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zh-CN" sz="2400" b="1" dirty="0" smtClean="0">
                <a:latin typeface="华文行楷" pitchFamily="2" charset="-122"/>
                <a:ea typeface="华文行楷" pitchFamily="2" charset="-122"/>
              </a:rPr>
              <a:t>分析</a:t>
            </a:r>
            <a:endParaRPr lang="zh-CN" altLang="zh-CN" sz="2400" b="1" dirty="0"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732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51720" y="1047949"/>
            <a:ext cx="1105061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CAS</a:t>
            </a:r>
            <a:endParaRPr lang="zh-CN" altLang="zh-CN" sz="36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7159" y="327900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集合与</a:t>
            </a:r>
            <a:r>
              <a:rPr lang="en-US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JUC</a:t>
            </a:r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框架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2163058"/>
            <a:ext cx="7264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c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400" dirty="0" err="1">
                <a:latin typeface="华文楷体" pitchFamily="2" charset="-122"/>
                <a:ea typeface="华文楷体" pitchFamily="2" charset="-122"/>
              </a:rPr>
              <a:t>HashMap</a:t>
            </a:r>
            <a:r>
              <a:rPr lang="zh-CN" altLang="zh-CN" sz="2400" dirty="0">
                <a:latin typeface="华文楷体" pitchFamily="2" charset="-122"/>
                <a:ea typeface="华文楷体" pitchFamily="2" charset="-122"/>
              </a:rPr>
              <a:t>性能问题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6618" y="2901972"/>
            <a:ext cx="747057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zh-CN" sz="2000" dirty="0" smtClean="0">
                <a:latin typeface="华文楷体" pitchFamily="2" charset="-122"/>
                <a:ea typeface="华文楷体" pitchFamily="2" charset="-122"/>
              </a:rPr>
              <a:t>若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1000W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数据，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key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经过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hash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全部都落到一个桶里面，链表迅速增大，性能带来问题著名的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Hash Collision </a:t>
            </a:r>
            <a:r>
              <a:rPr lang="en-US" altLang="zh-CN" sz="2000" dirty="0" err="1">
                <a:latin typeface="华文楷体" pitchFamily="2" charset="-122"/>
                <a:ea typeface="华文楷体" pitchFamily="2" charset="-122"/>
              </a:rPr>
              <a:t>DoS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Hash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碰撞的拒绝式服务攻击）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这个安全弱点利用了各语言的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Hash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算法的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“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非随机性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”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可以制造出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多的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value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不一样，但是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key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一样数据，然后让你的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Hash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表成为一张单向链表，而导致你的整个网站或是程序的运行性能以级数下降</a:t>
            </a:r>
            <a:endParaRPr lang="zh-CN" altLang="zh-CN" sz="2000" dirty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zh-CN" sz="2000" dirty="0" smtClean="0">
                <a:latin typeface="华文楷体" pitchFamily="2" charset="-122"/>
                <a:ea typeface="华文楷体" pitchFamily="2" charset="-122"/>
              </a:rPr>
              <a:t>案例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模拟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hash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碰撞造成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占用</a:t>
            </a:r>
          </a:p>
          <a:p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zh-CN" sz="2000" dirty="0" smtClean="0">
                <a:latin typeface="华文楷体" pitchFamily="2" charset="-122"/>
                <a:ea typeface="华文楷体" pitchFamily="2" charset="-122"/>
              </a:rPr>
              <a:t>如何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改进</a:t>
            </a:r>
            <a:r>
              <a:rPr lang="en-US" altLang="zh-CN" sz="2000" dirty="0" err="1">
                <a:latin typeface="华文楷体" pitchFamily="2" charset="-122"/>
                <a:ea typeface="华文楷体" pitchFamily="2" charset="-122"/>
              </a:rPr>
              <a:t>hashmap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这种极端情况下？超过阀值更换数据结构</a:t>
            </a:r>
            <a:r>
              <a:rPr lang="en-US" altLang="zh-CN" sz="2000" dirty="0" err="1">
                <a:latin typeface="华文楷体" pitchFamily="2" charset="-122"/>
                <a:ea typeface="华文楷体" pitchFamily="2" charset="-122"/>
              </a:rPr>
              <a:t>TreeMap,redis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 hash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也是相此</a:t>
            </a:r>
            <a:r>
              <a:rPr lang="zh-CN" altLang="zh-CN" sz="2000" dirty="0" smtClean="0">
                <a:latin typeface="华文楷体" pitchFamily="2" charset="-122"/>
                <a:ea typeface="华文楷体" pitchFamily="2" charset="-122"/>
              </a:rPr>
              <a:t>原理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zh-CN" altLang="zh-CN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流程图: 决策 9"/>
          <p:cNvSpPr/>
          <p:nvPr/>
        </p:nvSpPr>
        <p:spPr>
          <a:xfrm>
            <a:off x="45091" y="866914"/>
            <a:ext cx="4578627" cy="1296144"/>
          </a:xfrm>
          <a:prstGeom prst="flowChartDecisi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err="1" smtClean="0">
                <a:latin typeface="华文楷体" pitchFamily="2" charset="-122"/>
                <a:ea typeface="华文楷体" pitchFamily="2" charset="-122"/>
              </a:rPr>
              <a:t>HashMap</a:t>
            </a:r>
            <a:r>
              <a:rPr lang="en-US" altLang="zh-CN" sz="2400" b="1" dirty="0" smtClean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zh-CN" sz="2400" b="1" dirty="0" smtClean="0">
                <a:latin typeface="华文行楷" pitchFamily="2" charset="-122"/>
                <a:ea typeface="华文行楷" pitchFamily="2" charset="-122"/>
              </a:rPr>
              <a:t>分析</a:t>
            </a:r>
            <a:endParaRPr lang="zh-CN" altLang="zh-CN" sz="2400" b="1" dirty="0"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293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51720" y="1047949"/>
            <a:ext cx="1105061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CAS</a:t>
            </a:r>
            <a:endParaRPr lang="zh-CN" altLang="zh-CN" sz="36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7159" y="327900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集合与</a:t>
            </a:r>
            <a:r>
              <a:rPr lang="en-US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JUC</a:t>
            </a:r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框架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2163058"/>
            <a:ext cx="7264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c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400" dirty="0" err="1" smtClean="0"/>
              <a:t>HashMap</a:t>
            </a:r>
            <a:r>
              <a:rPr lang="zh-CN" altLang="zh-CN" sz="2400" dirty="0" smtClean="0"/>
              <a:t>性能问题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死循环</a:t>
            </a:r>
            <a:endParaRPr lang="zh-CN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8" y="2780928"/>
            <a:ext cx="6895855" cy="3312368"/>
          </a:xfrm>
          <a:prstGeom prst="rect">
            <a:avLst/>
          </a:prstGeom>
        </p:spPr>
      </p:pic>
      <p:sp>
        <p:nvSpPr>
          <p:cNvPr id="10" name="流程图: 决策 9"/>
          <p:cNvSpPr/>
          <p:nvPr/>
        </p:nvSpPr>
        <p:spPr>
          <a:xfrm>
            <a:off x="179512" y="766644"/>
            <a:ext cx="4578627" cy="1296144"/>
          </a:xfrm>
          <a:prstGeom prst="flowChartDecisi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err="1" smtClean="0">
                <a:latin typeface="华文楷体" pitchFamily="2" charset="-122"/>
                <a:ea typeface="华文楷体" pitchFamily="2" charset="-122"/>
              </a:rPr>
              <a:t>HashMap</a:t>
            </a:r>
            <a:r>
              <a:rPr lang="en-US" altLang="zh-CN" sz="2400" b="1" dirty="0" smtClean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zh-CN" sz="2400" b="1" dirty="0" smtClean="0">
                <a:latin typeface="华文行楷" pitchFamily="2" charset="-122"/>
                <a:ea typeface="华文行楷" pitchFamily="2" charset="-122"/>
              </a:rPr>
              <a:t>分析</a:t>
            </a:r>
            <a:endParaRPr lang="zh-CN" altLang="zh-CN" sz="2400" b="1" dirty="0"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583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51720" y="1047949"/>
            <a:ext cx="1105061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CAS</a:t>
            </a:r>
            <a:endParaRPr lang="zh-CN" altLang="zh-CN" sz="36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7159" y="327900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集合与</a:t>
            </a:r>
            <a:r>
              <a:rPr lang="en-US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JUC</a:t>
            </a:r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框架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2163058"/>
            <a:ext cx="7264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d</a:t>
            </a:r>
            <a:r>
              <a:rPr lang="zh-CN" altLang="en-US" sz="2400" b="1" dirty="0" smtClean="0"/>
              <a:t>、  </a:t>
            </a:r>
            <a:r>
              <a:rPr lang="en-US" altLang="zh-CN" sz="2400" b="1" dirty="0" smtClean="0"/>
              <a:t>Hash</a:t>
            </a:r>
            <a:r>
              <a:rPr lang="zh-CN" altLang="zh-CN" sz="2400" b="1" dirty="0"/>
              <a:t>冲突</a:t>
            </a:r>
            <a:r>
              <a:rPr lang="zh-CN" altLang="zh-CN" sz="2400" b="1" dirty="0" smtClean="0"/>
              <a:t>解决</a:t>
            </a:r>
            <a:endParaRPr lang="zh-CN" altLang="zh-CN" sz="2400" b="1" dirty="0"/>
          </a:p>
        </p:txBody>
      </p:sp>
      <p:sp>
        <p:nvSpPr>
          <p:cNvPr id="6" name="矩形 5"/>
          <p:cNvSpPr/>
          <p:nvPr/>
        </p:nvSpPr>
        <p:spPr>
          <a:xfrm>
            <a:off x="870780" y="3068960"/>
            <a:ext cx="80937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zh-CN" sz="3600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3600" u="sng" dirty="0" err="1">
                <a:latin typeface="华文楷体" pitchFamily="2" charset="-122"/>
                <a:ea typeface="华文楷体" pitchFamily="2" charset="-122"/>
                <a:hlinkClick r:id="rId4" tooltip="开放定址法（页面不存在）"/>
              </a:rPr>
              <a:t>开放定址法</a:t>
            </a:r>
            <a:endParaRPr lang="zh-CN" altLang="zh-CN" sz="3600" dirty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3600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zh-CN" sz="3600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3600" u="sng" dirty="0" err="1">
                <a:latin typeface="华文楷体" pitchFamily="2" charset="-122"/>
                <a:ea typeface="华文楷体" pitchFamily="2" charset="-122"/>
                <a:hlinkClick r:id="rId5" tooltip="单独链表法（页面不存在）"/>
              </a:rPr>
              <a:t>单独链表法</a:t>
            </a:r>
            <a:endParaRPr lang="zh-CN" altLang="zh-CN" sz="3600" dirty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3600" dirty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zh-CN" sz="3600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3600" u="sng" dirty="0" err="1">
                <a:latin typeface="华文楷体" pitchFamily="2" charset="-122"/>
                <a:ea typeface="华文楷体" pitchFamily="2" charset="-122"/>
                <a:hlinkClick r:id="rId6" tooltip="双散列（页面不存在）"/>
              </a:rPr>
              <a:t>双散列</a:t>
            </a:r>
            <a:endParaRPr lang="zh-CN" altLang="zh-CN" sz="3600" dirty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3600" dirty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zh-CN" sz="3600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3600" u="sng" dirty="0" err="1">
                <a:latin typeface="华文楷体" pitchFamily="2" charset="-122"/>
                <a:ea typeface="华文楷体" pitchFamily="2" charset="-122"/>
                <a:hlinkClick r:id="rId7" tooltip="再散列（页面不存在）"/>
              </a:rPr>
              <a:t>再散列</a:t>
            </a:r>
            <a:endParaRPr lang="zh-CN" altLang="zh-CN" sz="36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流程图: 决策 9"/>
          <p:cNvSpPr/>
          <p:nvPr/>
        </p:nvSpPr>
        <p:spPr>
          <a:xfrm>
            <a:off x="314935" y="884260"/>
            <a:ext cx="4578627" cy="1296144"/>
          </a:xfrm>
          <a:prstGeom prst="flowChartDecisi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err="1" smtClean="0">
                <a:latin typeface="华文楷体" pitchFamily="2" charset="-122"/>
                <a:ea typeface="华文楷体" pitchFamily="2" charset="-122"/>
              </a:rPr>
              <a:t>HashMap</a:t>
            </a:r>
            <a:r>
              <a:rPr lang="en-US" altLang="zh-CN" sz="2400" b="1" dirty="0" smtClean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zh-CN" sz="2400" b="1" dirty="0" smtClean="0">
                <a:latin typeface="华文行楷" pitchFamily="2" charset="-122"/>
                <a:ea typeface="华文行楷" pitchFamily="2" charset="-122"/>
              </a:rPr>
              <a:t>分析</a:t>
            </a:r>
            <a:endParaRPr lang="zh-CN" altLang="zh-CN" sz="2400" b="1" dirty="0"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81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51720" y="1047949"/>
            <a:ext cx="1105061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CAS</a:t>
            </a:r>
            <a:endParaRPr lang="zh-CN" altLang="zh-CN" sz="36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7159" y="327900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集合与</a:t>
            </a:r>
            <a:r>
              <a:rPr lang="en-US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JUC</a:t>
            </a:r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框架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8" name="流程图: 决策 7"/>
          <p:cNvSpPr/>
          <p:nvPr/>
        </p:nvSpPr>
        <p:spPr>
          <a:xfrm>
            <a:off x="177958" y="766644"/>
            <a:ext cx="4578627" cy="1296144"/>
          </a:xfrm>
          <a:prstGeom prst="flowChartDecisi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/>
              <a:t>ConcurentHashMap</a:t>
            </a:r>
            <a:r>
              <a:rPr lang="en-US" altLang="zh-CN" sz="2400" b="1" dirty="0" smtClean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2400" b="1" dirty="0" smtClean="0">
                <a:latin typeface="华文行楷" pitchFamily="2" charset="-122"/>
                <a:ea typeface="华文行楷" pitchFamily="2" charset="-122"/>
              </a:rPr>
              <a:t>结构</a:t>
            </a:r>
            <a:endParaRPr lang="zh-CN" altLang="zh-CN" sz="2400" b="1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7009717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057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3" name="爆炸形 1 2"/>
          <p:cNvSpPr/>
          <p:nvPr/>
        </p:nvSpPr>
        <p:spPr>
          <a:xfrm>
            <a:off x="539552" y="908720"/>
            <a:ext cx="5256584" cy="2016224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66751" y="166015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sz="28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什么是线程安全？</a:t>
            </a:r>
          </a:p>
        </p:txBody>
      </p:sp>
      <p:sp>
        <p:nvSpPr>
          <p:cNvPr id="8" name="矩形 7"/>
          <p:cNvSpPr/>
          <p:nvPr/>
        </p:nvSpPr>
        <p:spPr>
          <a:xfrm>
            <a:off x="1187624" y="26064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线程基础知识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3307918"/>
            <a:ext cx="8136904" cy="23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zh-CN" sz="2400" b="1" dirty="0" smtClean="0">
                <a:latin typeface="华文楷体" pitchFamily="2" charset="-122"/>
                <a:ea typeface="华文楷体" pitchFamily="2" charset="-122"/>
              </a:rPr>
              <a:t>当</a:t>
            </a:r>
            <a:r>
              <a:rPr lang="zh-CN" altLang="zh-CN" sz="2400" b="1" dirty="0">
                <a:latin typeface="华文楷体" pitchFamily="2" charset="-122"/>
                <a:ea typeface="华文楷体" pitchFamily="2" charset="-122"/>
              </a:rPr>
              <a:t>多个线程访问某个类时，不管运行时环境采用何种调度方式或者这些线程将如何交替执行，并且在主调代码中不需要任何额外的同步或协同，这个类都能表现出正确的行为，那么就称这个类是线程安全的。</a:t>
            </a:r>
          </a:p>
          <a:p>
            <a:pPr>
              <a:lnSpc>
                <a:spcPts val="3500"/>
              </a:lnSpc>
            </a:pPr>
            <a:endParaRPr lang="zh-CN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71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51720" y="1047949"/>
            <a:ext cx="1105061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CAS</a:t>
            </a:r>
            <a:endParaRPr lang="zh-CN" altLang="zh-CN" sz="36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7159" y="327900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集合与</a:t>
            </a:r>
            <a:r>
              <a:rPr lang="en-US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JUC</a:t>
            </a:r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框架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2636912"/>
            <a:ext cx="8208912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zh-CN" sz="2000" dirty="0" smtClean="0">
                <a:latin typeface="华文楷体" pitchFamily="2" charset="-122"/>
                <a:ea typeface="华文楷体" pitchFamily="2" charset="-122"/>
              </a:rPr>
              <a:t>数据结构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与</a:t>
            </a:r>
            <a:r>
              <a:rPr lang="en-US" altLang="zh-CN" sz="2000" dirty="0" err="1">
                <a:latin typeface="华文楷体" pitchFamily="2" charset="-122"/>
                <a:ea typeface="华文楷体" pitchFamily="2" charset="-122"/>
              </a:rPr>
              <a:t>hashmap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一致，但是保证了线程安全。</a:t>
            </a:r>
          </a:p>
          <a:p>
            <a:pPr>
              <a:lnSpc>
                <a:spcPts val="3000"/>
              </a:lnSpc>
            </a:pP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     </a:t>
            </a:r>
            <a:r>
              <a:rPr lang="en-US" altLang="zh-CN" sz="2000" dirty="0" err="1" smtClean="0">
                <a:latin typeface="华文楷体" pitchFamily="2" charset="-122"/>
                <a:ea typeface="华文楷体" pitchFamily="2" charset="-122"/>
              </a:rPr>
              <a:t>HashTable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采用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synchronized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关键字进行同步，</a:t>
            </a:r>
            <a:r>
              <a:rPr lang="en-US" altLang="zh-CN" sz="2000" dirty="0" err="1">
                <a:latin typeface="华文楷体" pitchFamily="2" charset="-122"/>
                <a:ea typeface="华文楷体" pitchFamily="2" charset="-122"/>
              </a:rPr>
              <a:t>hashtable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对象级别的锁，对同一把锁进行竞争。</a:t>
            </a:r>
          </a:p>
          <a:p>
            <a:pPr>
              <a:lnSpc>
                <a:spcPts val="3000"/>
              </a:lnSpc>
            </a:pP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 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     </a:t>
            </a:r>
            <a:r>
              <a:rPr lang="en-US" altLang="zh-CN" sz="2000" dirty="0" err="1" smtClean="0">
                <a:latin typeface="华文楷体" pitchFamily="2" charset="-122"/>
                <a:ea typeface="华文楷体" pitchFamily="2" charset="-122"/>
              </a:rPr>
              <a:t>ConcurentHashMap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数组放的不再是直接的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Entry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对象，而是内部类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Segment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继承</a:t>
            </a:r>
            <a:r>
              <a:rPr lang="en-US" altLang="zh-CN" sz="2000" dirty="0" err="1">
                <a:latin typeface="华文楷体" pitchFamily="2" charset="-122"/>
                <a:ea typeface="华文楷体" pitchFamily="2" charset="-122"/>
              </a:rPr>
              <a:t>ReentrantLock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，该内部类维护一个</a:t>
            </a:r>
            <a:r>
              <a:rPr lang="en-US" altLang="zh-CN" sz="2000" dirty="0" err="1">
                <a:latin typeface="华文楷体" pitchFamily="2" charset="-122"/>
                <a:ea typeface="华文楷体" pitchFamily="2" charset="-122"/>
              </a:rPr>
              <a:t>HashEntry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,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对链表进行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put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操作的时候上锁。这样就不再是整个对象锁，对锁进行了拆分，进而提高其性能，默认支持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16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个并发写。读操作做了特殊处理，首先</a:t>
            </a:r>
            <a:r>
              <a:rPr lang="en-US" altLang="zh-CN" sz="2000" dirty="0" err="1">
                <a:latin typeface="华文楷体" pitchFamily="2" charset="-122"/>
                <a:ea typeface="华文楷体" pitchFamily="2" charset="-122"/>
              </a:rPr>
              <a:t>HashEntry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的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value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变量是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volatile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zh-CN" altLang="zh-CN" sz="2000" dirty="0" smtClean="0">
                <a:latin typeface="华文楷体" pitchFamily="2" charset="-122"/>
                <a:ea typeface="华文楷体" pitchFamily="2" charset="-122"/>
              </a:rPr>
              <a:t>所以并不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需要加锁，当读到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null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的时候会进行次重试检查此时会对读进行</a:t>
            </a:r>
            <a:r>
              <a:rPr lang="zh-CN" altLang="zh-CN" sz="2000" dirty="0" smtClean="0">
                <a:latin typeface="华文楷体" pitchFamily="2" charset="-122"/>
                <a:ea typeface="华文楷体" pitchFamily="2" charset="-122"/>
              </a:rPr>
              <a:t>上锁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000" b="1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流程图: 决策 7"/>
          <p:cNvSpPr/>
          <p:nvPr/>
        </p:nvSpPr>
        <p:spPr>
          <a:xfrm>
            <a:off x="314935" y="1047949"/>
            <a:ext cx="4578627" cy="1296144"/>
          </a:xfrm>
          <a:prstGeom prst="flowChartDecisi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/>
              <a:t>ConcurentHashMap</a:t>
            </a:r>
            <a:r>
              <a:rPr lang="en-US" altLang="zh-CN" sz="2400" b="1" dirty="0" smtClean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zh-CN" sz="2400" b="1" dirty="0" smtClean="0">
                <a:latin typeface="华文行楷" pitchFamily="2" charset="-122"/>
                <a:ea typeface="华文行楷" pitchFamily="2" charset="-122"/>
              </a:rPr>
              <a:t>分析</a:t>
            </a:r>
            <a:endParaRPr lang="zh-CN" altLang="zh-CN" sz="2400" b="1" dirty="0"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312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51720" y="1047949"/>
            <a:ext cx="1105061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CAS</a:t>
            </a:r>
            <a:endParaRPr lang="zh-CN" altLang="zh-CN" sz="36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7159" y="327900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集合与</a:t>
            </a:r>
            <a:r>
              <a:rPr lang="en-US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JUC</a:t>
            </a:r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框架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1916832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 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流程图: 决策 7"/>
          <p:cNvSpPr/>
          <p:nvPr/>
        </p:nvSpPr>
        <p:spPr>
          <a:xfrm>
            <a:off x="177958" y="766644"/>
            <a:ext cx="4578627" cy="1296144"/>
          </a:xfrm>
          <a:prstGeom prst="flowChartDecisi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/>
              <a:t>ConcurentHashMap</a:t>
            </a:r>
            <a:r>
              <a:rPr lang="en-US" altLang="zh-CN" sz="2400" b="1" dirty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zh-CN" sz="2400" b="1" dirty="0">
                <a:latin typeface="华文行楷" pitchFamily="2" charset="-122"/>
                <a:ea typeface="华文行楷" pitchFamily="2" charset="-122"/>
              </a:rPr>
              <a:t>分析</a:t>
            </a:r>
          </a:p>
        </p:txBody>
      </p:sp>
      <p:sp>
        <p:nvSpPr>
          <p:cNvPr id="2" name="矩形 1"/>
          <p:cNvSpPr/>
          <p:nvPr/>
        </p:nvSpPr>
        <p:spPr>
          <a:xfrm>
            <a:off x="1189654" y="2182505"/>
            <a:ext cx="604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latin typeface="华文楷体" pitchFamily="2" charset="-122"/>
                <a:ea typeface="华文楷体" pitchFamily="2" charset="-122"/>
              </a:rPr>
              <a:t>Get</a:t>
            </a:r>
            <a:r>
              <a:rPr lang="zh-CN" altLang="en-US" sz="3600" dirty="0" smtClean="0">
                <a:latin typeface="华文楷体" pitchFamily="2" charset="-122"/>
                <a:ea typeface="华文楷体" pitchFamily="2" charset="-122"/>
              </a:rPr>
              <a:t>源码流程</a:t>
            </a:r>
            <a:endParaRPr lang="zh-CN" altLang="zh-CN" sz="36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898" y="1781483"/>
            <a:ext cx="44005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97" y="3356992"/>
            <a:ext cx="582930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下箭头 2"/>
          <p:cNvSpPr/>
          <p:nvPr/>
        </p:nvSpPr>
        <p:spPr>
          <a:xfrm>
            <a:off x="5652120" y="2724459"/>
            <a:ext cx="504056" cy="632534"/>
          </a:xfrm>
          <a:prstGeom prst="down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08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51720" y="1047949"/>
            <a:ext cx="1105061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CAS</a:t>
            </a:r>
            <a:endParaRPr lang="zh-CN" altLang="zh-CN" sz="36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7159" y="327900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集合与</a:t>
            </a:r>
            <a:r>
              <a:rPr lang="en-US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JUC</a:t>
            </a:r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框架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1032" y="2785277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 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流程图: 决策 7"/>
          <p:cNvSpPr/>
          <p:nvPr/>
        </p:nvSpPr>
        <p:spPr>
          <a:xfrm>
            <a:off x="177958" y="766644"/>
            <a:ext cx="4578627" cy="1296144"/>
          </a:xfrm>
          <a:prstGeom prst="flowChartDecisi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/>
              <a:t>ConcurentHashMap</a:t>
            </a:r>
            <a:r>
              <a:rPr lang="en-US" altLang="zh-CN" sz="2400" b="1" dirty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zh-CN" sz="2400" b="1" dirty="0">
                <a:latin typeface="华文行楷" pitchFamily="2" charset="-122"/>
                <a:ea typeface="华文行楷" pitchFamily="2" charset="-122"/>
              </a:rPr>
              <a:t>分析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2182505"/>
            <a:ext cx="8206882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Get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说明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2500"/>
              </a:lnSpc>
            </a:pP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get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操作的高效之处在于整个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get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过程不需要加锁，除非读到的值是空的才会加锁重读，我们知道</a:t>
            </a:r>
            <a:r>
              <a:rPr lang="en-US" altLang="zh-CN" dirty="0" err="1">
                <a:latin typeface="华文楷体" pitchFamily="2" charset="-122"/>
                <a:ea typeface="华文楷体" pitchFamily="2" charset="-122"/>
              </a:rPr>
              <a:t>HashTable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容器的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get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方法是需要加锁的，那么</a:t>
            </a:r>
            <a:r>
              <a:rPr lang="en-US" altLang="zh-CN" dirty="0" err="1">
                <a:latin typeface="华文楷体" pitchFamily="2" charset="-122"/>
                <a:ea typeface="华文楷体" pitchFamily="2" charset="-122"/>
              </a:rPr>
              <a:t>ConcurrentHashMap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的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get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操作是如何做到不加锁的呢？原因是它的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get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方法里将要使用的共享变量都定义成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volatile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，如用于统计当前</a:t>
            </a:r>
            <a:r>
              <a:rPr lang="en-US" altLang="zh-CN" dirty="0" err="1">
                <a:latin typeface="华文楷体" pitchFamily="2" charset="-122"/>
                <a:ea typeface="华文楷体" pitchFamily="2" charset="-122"/>
              </a:rPr>
              <a:t>Segement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大小的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count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字段和用于存储值的</a:t>
            </a:r>
            <a:r>
              <a:rPr lang="en-US" altLang="zh-CN" dirty="0" err="1">
                <a:latin typeface="华文楷体" pitchFamily="2" charset="-122"/>
                <a:ea typeface="华文楷体" pitchFamily="2" charset="-122"/>
              </a:rPr>
              <a:t>HashEntry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的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value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。定义成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volatile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的变量，能够在线程之间保持可见性，能够被多线程同时读，并且保证不会读到过期的值，但是只能被单线程写（有一种情况可以被多线程写，就是写入的值不依赖于原值），在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get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操作里只需要读不需要写共享变量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count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value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，所以可以不用加锁。之所以不会读到过期的值，是根据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java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内存模型的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happen before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原则，对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volatile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字段的写入操作先于读操作，即使两个线程同时修改和获取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volatile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变量，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get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操作也能拿到最新的值，这是用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volatile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替换锁的经典应用场景。</a:t>
            </a:r>
          </a:p>
          <a:p>
            <a:endParaRPr lang="zh-CN" altLang="zh-CN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676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51720" y="1047949"/>
            <a:ext cx="1105061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CAS</a:t>
            </a:r>
            <a:endParaRPr lang="zh-CN" altLang="zh-CN" sz="36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7159" y="327900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集合与</a:t>
            </a:r>
            <a:r>
              <a:rPr lang="en-US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JUC</a:t>
            </a:r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框架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1916832"/>
            <a:ext cx="8712968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endParaRPr lang="en-US" altLang="zh-CN" sz="20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3000"/>
              </a:lnSpc>
            </a:pP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源码分析</a:t>
            </a:r>
          </a:p>
          <a:p>
            <a:pPr>
              <a:lnSpc>
                <a:spcPts val="3000"/>
              </a:lnSpc>
            </a:pP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Put</a:t>
            </a:r>
            <a:r>
              <a:rPr lang="zh-CN" altLang="zh-CN" sz="2000" dirty="0" smtClean="0">
                <a:latin typeface="华文楷体" pitchFamily="2" charset="-122"/>
                <a:ea typeface="华文楷体" pitchFamily="2" charset="-122"/>
              </a:rPr>
              <a:t>过程</a:t>
            </a:r>
          </a:p>
          <a:p>
            <a:pPr>
              <a:lnSpc>
                <a:spcPts val="3000"/>
              </a:lnSpc>
            </a:pP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 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Put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元素的时候首先通过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hash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算法定位到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Segment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元素，然后调用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segment put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进行元素添加，进入该方法则开始加锁，此时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put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首先判断是否超过容器容量，超过则进行扩容，与</a:t>
            </a:r>
            <a:r>
              <a:rPr lang="en-US" altLang="zh-CN" sz="2000" dirty="0" err="1">
                <a:latin typeface="华文楷体" pitchFamily="2" charset="-122"/>
                <a:ea typeface="华文楷体" pitchFamily="2" charset="-122"/>
              </a:rPr>
              <a:t>hashmap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扩容方式不同是先判断再插入元素，不会造成浪费扩容。定位要插入元素的位置，若之前没有该元素则添加到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Entry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头部，否则替换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value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值。最后释放锁。在整个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put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过程涉及对两个变量进行自增，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count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（单个桶元素的总量）与</a:t>
            </a:r>
            <a:r>
              <a:rPr lang="en-US" altLang="zh-CN" sz="2000" dirty="0" err="1">
                <a:latin typeface="华文楷体" pitchFamily="2" charset="-122"/>
                <a:ea typeface="华文楷体" pitchFamily="2" charset="-122"/>
              </a:rPr>
              <a:t>modCount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（修改桶的次数）。这两个变量都是针对单个桶。在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size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分析对其解释。</a:t>
            </a:r>
          </a:p>
          <a:p>
            <a:endParaRPr lang="zh-CN" altLang="zh-CN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流程图: 决策 7"/>
          <p:cNvSpPr/>
          <p:nvPr/>
        </p:nvSpPr>
        <p:spPr>
          <a:xfrm>
            <a:off x="177958" y="766644"/>
            <a:ext cx="4578627" cy="1296144"/>
          </a:xfrm>
          <a:prstGeom prst="flowChartDecisi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/>
              <a:t>ConcurentHashMap</a:t>
            </a:r>
            <a:r>
              <a:rPr lang="en-US" altLang="zh-CN" sz="2400" b="1" dirty="0" smtClean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zh-CN" sz="2400" b="1" dirty="0" smtClean="0">
                <a:latin typeface="华文行楷" pitchFamily="2" charset="-122"/>
                <a:ea typeface="华文行楷" pitchFamily="2" charset="-122"/>
              </a:rPr>
              <a:t>分析</a:t>
            </a:r>
            <a:endParaRPr lang="zh-CN" altLang="zh-CN" sz="2400" b="1" dirty="0"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897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51720" y="1047949"/>
            <a:ext cx="1105061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CAS</a:t>
            </a:r>
            <a:endParaRPr lang="zh-CN" altLang="zh-CN" sz="36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7159" y="327900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集合与</a:t>
            </a:r>
            <a:r>
              <a:rPr lang="en-US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JUC</a:t>
            </a:r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框架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1916832"/>
            <a:ext cx="871296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zh-CN" b="1" dirty="0" smtClean="0">
                <a:latin typeface="华文楷体" pitchFamily="2" charset="-122"/>
                <a:ea typeface="华文楷体" pitchFamily="2" charset="-122"/>
              </a:rPr>
              <a:t>源码分析</a:t>
            </a:r>
          </a:p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Size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过程</a:t>
            </a:r>
          </a:p>
          <a:p>
            <a:endParaRPr lang="zh-CN" altLang="zh-CN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求集合大小的过程，实际上最简单的做法就是对其上锁然后循环遍历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segment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数组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的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链表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元素，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但是这样做太低效。</a:t>
            </a:r>
            <a:r>
              <a:rPr lang="en-US" altLang="zh-CN" dirty="0" err="1" smtClean="0">
                <a:latin typeface="华文楷体" pitchFamily="2" charset="-122"/>
                <a:ea typeface="华文楷体" pitchFamily="2" charset="-122"/>
              </a:rPr>
              <a:t>ConcurrentHashMap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对每个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segment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在其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put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元素的时候进行了计数并对同时记录修改</a:t>
            </a:r>
            <a:r>
              <a:rPr lang="en-US" altLang="zh-CN" dirty="0" err="1" smtClean="0">
                <a:latin typeface="华文楷体" pitchFamily="2" charset="-122"/>
                <a:ea typeface="华文楷体" pitchFamily="2" charset="-122"/>
              </a:rPr>
              <a:t>modCount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，求大小的时候相加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Count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对于单个</a:t>
            </a:r>
            <a:r>
              <a:rPr lang="en-US" altLang="zh-CN" dirty="0" err="1">
                <a:latin typeface="华文楷体" pitchFamily="2" charset="-122"/>
                <a:ea typeface="华文楷体" pitchFamily="2" charset="-122"/>
              </a:rPr>
              <a:t>segement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来说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count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对其线程可见，因为它是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volatile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类型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），但是在相加的过程中可能会修改元素，此时统计的就不是最新值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。</a:t>
            </a:r>
            <a:r>
              <a:rPr lang="zh-CN" altLang="en-US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所以最安全的做法，是在统计</a:t>
            </a:r>
            <a:r>
              <a:rPr lang="en-US" altLang="zh-CN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size</a:t>
            </a:r>
            <a:r>
              <a:rPr lang="zh-CN" altLang="en-US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的时候把所有</a:t>
            </a:r>
            <a:r>
              <a:rPr lang="en-US" altLang="zh-CN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Segment</a:t>
            </a:r>
            <a:r>
              <a:rPr lang="zh-CN" altLang="en-US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的</a:t>
            </a:r>
            <a:r>
              <a:rPr lang="en-US" altLang="zh-CN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put</a:t>
            </a:r>
            <a:r>
              <a:rPr lang="zh-CN" altLang="en-US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remove</a:t>
            </a:r>
            <a:r>
              <a:rPr lang="zh-CN" altLang="en-US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clean</a:t>
            </a:r>
            <a:r>
              <a:rPr lang="zh-CN" altLang="en-US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方法全部锁住，但是这种做法显然非常低效。 因为在累加</a:t>
            </a:r>
            <a:r>
              <a:rPr lang="en-US" altLang="zh-CN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count</a:t>
            </a:r>
            <a:r>
              <a:rPr lang="zh-CN" altLang="en-US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操作过程中，之前累加过的</a:t>
            </a:r>
            <a:r>
              <a:rPr lang="en-US" altLang="zh-CN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count</a:t>
            </a:r>
            <a:r>
              <a:rPr lang="zh-CN" altLang="en-US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发生变化的几率非常小，所以</a:t>
            </a:r>
            <a:r>
              <a:rPr lang="en-US" altLang="zh-CN" dirty="0" err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ConcurrentHashMap</a:t>
            </a:r>
            <a:r>
              <a:rPr lang="zh-CN" altLang="en-US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的做法是先尝试</a:t>
            </a:r>
            <a:r>
              <a:rPr lang="en-US" altLang="zh-CN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次通过不锁住</a:t>
            </a:r>
            <a:r>
              <a:rPr lang="en-US" altLang="zh-CN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Segment</a:t>
            </a:r>
            <a:r>
              <a:rPr lang="zh-CN" altLang="en-US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的方式来统计各个</a:t>
            </a:r>
            <a:r>
              <a:rPr lang="en-US" altLang="zh-CN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Segment</a:t>
            </a:r>
            <a:r>
              <a:rPr lang="zh-CN" altLang="en-US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大小，如果统计的过程中，容器的</a:t>
            </a:r>
            <a:r>
              <a:rPr lang="en-US" altLang="zh-CN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count</a:t>
            </a:r>
            <a:r>
              <a:rPr lang="zh-CN" altLang="en-US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发生了变化，则再采用加锁的方式来统计所有</a:t>
            </a:r>
            <a:r>
              <a:rPr lang="en-US" altLang="zh-CN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Segment</a:t>
            </a:r>
            <a:r>
              <a:rPr lang="zh-CN" altLang="en-US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的大小</a:t>
            </a:r>
            <a:r>
              <a:rPr lang="zh-CN" altLang="en-US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en-US" altLang="zh-CN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    那么</a:t>
            </a:r>
            <a:r>
              <a:rPr lang="en-US" altLang="zh-CN" dirty="0" err="1">
                <a:latin typeface="华文楷体" pitchFamily="2" charset="-122"/>
                <a:ea typeface="华文楷体" pitchFamily="2" charset="-122"/>
              </a:rPr>
              <a:t>ConcurrentHashMap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是如何判断在统计的时候容器是否发生了变化呢？使用</a:t>
            </a:r>
            <a:r>
              <a:rPr lang="en-US" altLang="zh-CN" dirty="0" err="1">
                <a:latin typeface="华文楷体" pitchFamily="2" charset="-122"/>
                <a:ea typeface="华文楷体" pitchFamily="2" charset="-122"/>
              </a:rPr>
              <a:t>modCount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变量，在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put , remove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clean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方法里操作元素前都会将变量</a:t>
            </a:r>
            <a:r>
              <a:rPr lang="en-US" altLang="zh-CN" dirty="0" err="1">
                <a:latin typeface="华文楷体" pitchFamily="2" charset="-122"/>
                <a:ea typeface="华文楷体" pitchFamily="2" charset="-122"/>
              </a:rPr>
              <a:t>modCount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进行加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，那么在统计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size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前后比较</a:t>
            </a:r>
            <a:r>
              <a:rPr lang="en-US" altLang="zh-CN" dirty="0" err="1">
                <a:latin typeface="华文楷体" pitchFamily="2" charset="-122"/>
                <a:ea typeface="华文楷体" pitchFamily="2" charset="-122"/>
              </a:rPr>
              <a:t>modCount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是否发生变化，从而得知容器的大小是否发生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变化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流程图: 决策 7"/>
          <p:cNvSpPr/>
          <p:nvPr/>
        </p:nvSpPr>
        <p:spPr>
          <a:xfrm>
            <a:off x="177958" y="766644"/>
            <a:ext cx="4578627" cy="1296144"/>
          </a:xfrm>
          <a:prstGeom prst="flowChartDecisi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/>
              <a:t>ConcurentHashMap</a:t>
            </a:r>
            <a:r>
              <a:rPr lang="en-US" altLang="zh-CN" sz="2400" b="1" dirty="0" smtClean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zh-CN" sz="2400" b="1" dirty="0" smtClean="0">
                <a:latin typeface="华文行楷" pitchFamily="2" charset="-122"/>
                <a:ea typeface="华文行楷" pitchFamily="2" charset="-122"/>
              </a:rPr>
              <a:t>分析</a:t>
            </a:r>
            <a:endParaRPr lang="zh-CN" altLang="zh-CN" sz="2400" b="1" dirty="0"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811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51720" y="1047949"/>
            <a:ext cx="1105061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CAS</a:t>
            </a:r>
            <a:endParaRPr lang="zh-CN" altLang="zh-CN" sz="36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7159" y="327900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集合与</a:t>
            </a:r>
            <a:r>
              <a:rPr lang="en-US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JUC</a:t>
            </a:r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框架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1916832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 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流程图: 决策 7"/>
          <p:cNvSpPr/>
          <p:nvPr/>
        </p:nvSpPr>
        <p:spPr>
          <a:xfrm>
            <a:off x="177958" y="766644"/>
            <a:ext cx="4578627" cy="1296144"/>
          </a:xfrm>
          <a:prstGeom prst="flowChartDecisi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atin typeface="华文行楷" pitchFamily="2" charset="-122"/>
                <a:ea typeface="华文行楷" pitchFamily="2" charset="-122"/>
              </a:rPr>
              <a:t>如何提高并发</a:t>
            </a:r>
            <a:endParaRPr lang="zh-CN" altLang="zh-CN" sz="24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31640" y="2828836"/>
            <a:ext cx="60486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zh-CN" sz="3600" dirty="0">
                <a:latin typeface="华文楷体" pitchFamily="2" charset="-122"/>
                <a:ea typeface="华文楷体" pitchFamily="2" charset="-122"/>
              </a:rPr>
              <a:t>、减小锁使用频率</a:t>
            </a:r>
          </a:p>
          <a:p>
            <a:r>
              <a:rPr lang="en-US" altLang="zh-CN" sz="3600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zh-CN" sz="3600" dirty="0">
                <a:latin typeface="华文楷体" pitchFamily="2" charset="-122"/>
                <a:ea typeface="华文楷体" pitchFamily="2" charset="-122"/>
              </a:rPr>
              <a:t>、减少锁持有时间</a:t>
            </a:r>
          </a:p>
          <a:p>
            <a:r>
              <a:rPr lang="en-US" altLang="zh-CN" sz="3600" dirty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zh-CN" sz="3600" dirty="0">
                <a:latin typeface="华文楷体" pitchFamily="2" charset="-122"/>
                <a:ea typeface="华文楷体" pitchFamily="2" charset="-122"/>
              </a:rPr>
              <a:t>、协调取代锁的独占</a:t>
            </a:r>
          </a:p>
          <a:p>
            <a:r>
              <a:rPr lang="en-US" altLang="zh-CN" sz="3600" dirty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zh-CN" sz="3600" dirty="0">
                <a:latin typeface="华文楷体" pitchFamily="2" charset="-122"/>
                <a:ea typeface="华文楷体" pitchFamily="2" charset="-122"/>
              </a:rPr>
              <a:t>、避免热点域</a:t>
            </a:r>
          </a:p>
        </p:txBody>
      </p:sp>
    </p:spTree>
    <p:extLst>
      <p:ext uri="{BB962C8B-B14F-4D97-AF65-F5344CB8AC3E}">
        <p14:creationId xmlns:p14="http://schemas.microsoft.com/office/powerpoint/2010/main" val="155015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42962"/>
            <a:ext cx="3456384" cy="15779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716" y="2783429"/>
            <a:ext cx="9144000" cy="31683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感谢聆听！</a:t>
            </a:r>
            <a:endParaRPr lang="en-US" altLang="zh-CN" sz="7200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  <a:p>
            <a:pPr algn="ctr"/>
            <a:r>
              <a:rPr lang="zh-CN" altLang="en-US" sz="720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敬请指正！</a:t>
            </a:r>
            <a:endParaRPr lang="en-US" altLang="zh-CN" sz="7200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0263" y="1340768"/>
            <a:ext cx="479490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    JD.com  </a:t>
            </a:r>
            <a:r>
              <a:rPr lang="zh-CN" altLang="en-US" sz="60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京东</a:t>
            </a:r>
            <a:endParaRPr lang="zh-CN" altLang="en-US" sz="60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732240" y="116632"/>
            <a:ext cx="2304256" cy="4320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5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87624" y="26064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线程基础知识</a:t>
            </a:r>
          </a:p>
        </p:txBody>
      </p:sp>
      <p:sp>
        <p:nvSpPr>
          <p:cNvPr id="9" name="爆炸形 1 8"/>
          <p:cNvSpPr/>
          <p:nvPr/>
        </p:nvSpPr>
        <p:spPr>
          <a:xfrm>
            <a:off x="539552" y="908720"/>
            <a:ext cx="5256584" cy="2016224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39220" y="1628800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sz="28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线程间通信方式？</a:t>
            </a:r>
          </a:p>
        </p:txBody>
      </p:sp>
      <p:sp>
        <p:nvSpPr>
          <p:cNvPr id="10" name="矩形 9"/>
          <p:cNvSpPr/>
          <p:nvPr/>
        </p:nvSpPr>
        <p:spPr>
          <a:xfrm>
            <a:off x="540981" y="2924944"/>
            <a:ext cx="8035011" cy="2836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       </a:t>
            </a:r>
            <a:r>
              <a:rPr lang="zh-CN" altLang="zh-CN" sz="2400" b="1" dirty="0" smtClean="0">
                <a:latin typeface="华文楷体" pitchFamily="2" charset="-122"/>
                <a:ea typeface="华文楷体" pitchFamily="2" charset="-122"/>
              </a:rPr>
              <a:t>通信</a:t>
            </a:r>
            <a:r>
              <a:rPr lang="zh-CN" altLang="zh-CN" sz="2400" b="1" dirty="0">
                <a:latin typeface="华文楷体" pitchFamily="2" charset="-122"/>
                <a:ea typeface="华文楷体" pitchFamily="2" charset="-122"/>
              </a:rPr>
              <a:t>是指线程之间以何种机制来交换信息。在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Java</a:t>
            </a:r>
            <a:r>
              <a:rPr lang="zh-CN" altLang="zh-CN" sz="2400" b="1" dirty="0">
                <a:latin typeface="华文楷体" pitchFamily="2" charset="-122"/>
                <a:ea typeface="华文楷体" pitchFamily="2" charset="-122"/>
              </a:rPr>
              <a:t>中线程之间的通信机制有两种：共享内存和消息传递。</a:t>
            </a:r>
          </a:p>
          <a:p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     </a:t>
            </a:r>
            <a:r>
              <a:rPr lang="zh-CN" altLang="zh-CN" sz="2400" b="1" dirty="0" smtClean="0">
                <a:latin typeface="华文楷体" pitchFamily="2" charset="-122"/>
                <a:ea typeface="华文楷体" pitchFamily="2" charset="-122"/>
              </a:rPr>
              <a:t>在</a:t>
            </a:r>
            <a:r>
              <a:rPr lang="zh-CN" altLang="zh-CN" sz="2400" b="1" dirty="0">
                <a:latin typeface="华文楷体" pitchFamily="2" charset="-122"/>
                <a:ea typeface="华文楷体" pitchFamily="2" charset="-122"/>
              </a:rPr>
              <a:t>共享内存的并发模型里，线程之间共享程序的公共状态，线程之间通过写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zh-CN" sz="2400" b="1" dirty="0">
                <a:latin typeface="华文楷体" pitchFamily="2" charset="-122"/>
                <a:ea typeface="华文楷体" pitchFamily="2" charset="-122"/>
              </a:rPr>
              <a:t>读内存中的公共状态来隐式进行通信</a:t>
            </a:r>
            <a:r>
              <a:rPr lang="zh-CN" altLang="zh-CN" sz="2400" b="1" dirty="0" smtClean="0">
                <a:latin typeface="华文楷体" pitchFamily="2" charset="-122"/>
                <a:ea typeface="华文楷体" pitchFamily="2" charset="-122"/>
              </a:rPr>
              <a:t>。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   </a:t>
            </a:r>
          </a:p>
          <a:p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     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延伸阅读点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Java</a:t>
            </a:r>
            <a:r>
              <a:rPr lang="zh-CN" altLang="zh-CN" sz="2400" b="1" dirty="0">
                <a:latin typeface="华文楷体" pitchFamily="2" charset="-122"/>
                <a:ea typeface="华文楷体" pitchFamily="2" charset="-122"/>
              </a:rPr>
              <a:t>内存模型</a:t>
            </a:r>
          </a:p>
          <a:p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zh-CN" sz="2400" b="1" dirty="0" smtClean="0">
                <a:latin typeface="华文楷体" pitchFamily="2" charset="-122"/>
                <a:ea typeface="华文楷体" pitchFamily="2" charset="-122"/>
              </a:rPr>
              <a:t>在</a:t>
            </a:r>
            <a:r>
              <a:rPr lang="zh-CN" altLang="zh-CN" sz="2400" b="1" dirty="0">
                <a:latin typeface="华文楷体" pitchFamily="2" charset="-122"/>
                <a:ea typeface="华文楷体" pitchFamily="2" charset="-122"/>
              </a:rPr>
              <a:t>消息传递的并发模型里，线程之间没有公共状态，线程之间必须通过明确的发送消息来显式进行通信</a:t>
            </a:r>
            <a:r>
              <a:rPr lang="zh-CN" altLang="zh-CN" sz="2400" b="1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zh-CN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60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87624" y="26064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线程基础知识</a:t>
            </a:r>
          </a:p>
        </p:txBody>
      </p:sp>
      <p:sp>
        <p:nvSpPr>
          <p:cNvPr id="9" name="爆炸形 1 8"/>
          <p:cNvSpPr/>
          <p:nvPr/>
        </p:nvSpPr>
        <p:spPr>
          <a:xfrm>
            <a:off x="539552" y="908720"/>
            <a:ext cx="5256584" cy="2016224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39219" y="1628800"/>
            <a:ext cx="3057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sz="28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线程</a:t>
            </a:r>
            <a:r>
              <a:rPr lang="zh-CN" altLang="zh-CN" sz="28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间</a:t>
            </a:r>
            <a:r>
              <a:rPr lang="zh-CN" altLang="en-US" sz="28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协调</a:t>
            </a:r>
            <a:r>
              <a:rPr lang="zh-CN" altLang="zh-CN" sz="28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方式</a:t>
            </a:r>
            <a:r>
              <a:rPr lang="zh-CN" altLang="zh-CN" sz="28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？</a:t>
            </a:r>
          </a:p>
        </p:txBody>
      </p:sp>
      <p:sp>
        <p:nvSpPr>
          <p:cNvPr id="10" name="矩形 9"/>
          <p:cNvSpPr/>
          <p:nvPr/>
        </p:nvSpPr>
        <p:spPr>
          <a:xfrm>
            <a:off x="540981" y="2924944"/>
            <a:ext cx="80350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zh-CN" sz="2400" b="1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zh-CN" altLang="zh-CN" sz="2400" b="1" dirty="0">
                <a:latin typeface="华文楷体" pitchFamily="2" charset="-122"/>
                <a:ea typeface="华文楷体" pitchFamily="2" charset="-122"/>
              </a:rPr>
              <a:t>管道流</a:t>
            </a:r>
          </a:p>
          <a:p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zh-CN" sz="2400" b="1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zh-CN" altLang="zh-CN" sz="2400" b="1" dirty="0">
                <a:latin typeface="华文楷体" pitchFamily="2" charset="-122"/>
                <a:ea typeface="华文楷体" pitchFamily="2" charset="-122"/>
              </a:rPr>
              <a:t>线程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zh-CN" sz="2400" b="1" dirty="0">
                <a:latin typeface="华文楷体" pitchFamily="2" charset="-122"/>
                <a:ea typeface="华文楷体" pitchFamily="2" charset="-122"/>
              </a:rPr>
              <a:t>等待（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Wait</a:t>
            </a:r>
            <a:r>
              <a:rPr lang="zh-CN" altLang="zh-CN" sz="2400" b="1" dirty="0">
                <a:latin typeface="华文楷体" pitchFamily="2" charset="-122"/>
                <a:ea typeface="华文楷体" pitchFamily="2" charset="-122"/>
              </a:rPr>
              <a:t>），线程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zh-CN" sz="2400" b="1" dirty="0">
                <a:latin typeface="华文楷体" pitchFamily="2" charset="-122"/>
                <a:ea typeface="华文楷体" pitchFamily="2" charset="-122"/>
              </a:rPr>
              <a:t>唤醒（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notify</a:t>
            </a:r>
            <a:r>
              <a:rPr lang="zh-CN" altLang="zh-CN" sz="2400" b="1" dirty="0">
                <a:latin typeface="华文楷体" pitchFamily="2" charset="-122"/>
                <a:ea typeface="华文楷体" pitchFamily="2" charset="-122"/>
              </a:rPr>
              <a:t>）归属于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Object</a:t>
            </a:r>
            <a:endParaRPr lang="zh-CN" altLang="zh-CN" sz="2400" b="1" dirty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zh-CN" sz="2400" b="1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Thread </a:t>
            </a:r>
            <a:r>
              <a:rPr lang="zh-CN" altLang="zh-CN" sz="2400" b="1" dirty="0">
                <a:latin typeface="华文楷体" pitchFamily="2" charset="-122"/>
                <a:ea typeface="华文楷体" pitchFamily="2" charset="-122"/>
              </a:rPr>
              <a:t>类 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Join</a:t>
            </a:r>
            <a:r>
              <a:rPr lang="zh-CN" altLang="zh-CN" sz="2400" b="1" dirty="0">
                <a:latin typeface="华文楷体" pitchFamily="2" charset="-122"/>
                <a:ea typeface="华文楷体" pitchFamily="2" charset="-122"/>
              </a:rPr>
              <a:t>让彼此交替运行的线程顺序执行，线程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A </a:t>
            </a:r>
            <a:r>
              <a:rPr lang="zh-CN" altLang="zh-CN" sz="2400" b="1" dirty="0">
                <a:latin typeface="华文楷体" pitchFamily="2" charset="-122"/>
                <a:ea typeface="华文楷体" pitchFamily="2" charset="-122"/>
              </a:rPr>
              <a:t>通过调用线程</a:t>
            </a:r>
            <a:r>
              <a:rPr lang="en-US" altLang="zh-CN" sz="2400" b="1" dirty="0" err="1">
                <a:latin typeface="华文楷体" pitchFamily="2" charset="-122"/>
                <a:ea typeface="华文楷体" pitchFamily="2" charset="-122"/>
              </a:rPr>
              <a:t>B.join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(),</a:t>
            </a:r>
            <a:r>
              <a:rPr lang="zh-CN" altLang="zh-CN" sz="2400" b="1" dirty="0">
                <a:latin typeface="华文楷体" pitchFamily="2" charset="-122"/>
                <a:ea typeface="华文楷体" pitchFamily="2" charset="-122"/>
              </a:rPr>
              <a:t>线程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zh-CN" sz="2400" b="1" dirty="0">
                <a:latin typeface="华文楷体" pitchFamily="2" charset="-122"/>
                <a:ea typeface="华文楷体" pitchFamily="2" charset="-122"/>
              </a:rPr>
              <a:t>需要等线程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zh-CN" sz="2400" b="1" dirty="0">
                <a:latin typeface="华文楷体" pitchFamily="2" charset="-122"/>
                <a:ea typeface="华文楷体" pitchFamily="2" charset="-122"/>
              </a:rPr>
              <a:t>执行完再执行</a:t>
            </a:r>
          </a:p>
          <a:p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zh-CN" sz="2400" b="1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zh-CN" altLang="zh-CN" sz="2400" b="1" dirty="0">
                <a:latin typeface="华文楷体" pitchFamily="2" charset="-122"/>
                <a:ea typeface="华文楷体" pitchFamily="2" charset="-122"/>
              </a:rPr>
              <a:t>观察者模式 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Observable</a:t>
            </a:r>
            <a:r>
              <a:rPr lang="zh-CN" altLang="zh-CN" sz="2400" b="1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Observer</a:t>
            </a:r>
            <a:endParaRPr lang="zh-CN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908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87624" y="26064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线程基础知识</a:t>
            </a:r>
          </a:p>
        </p:txBody>
      </p:sp>
      <p:sp>
        <p:nvSpPr>
          <p:cNvPr id="8" name="爆炸形 1 7"/>
          <p:cNvSpPr/>
          <p:nvPr/>
        </p:nvSpPr>
        <p:spPr>
          <a:xfrm>
            <a:off x="581795" y="692696"/>
            <a:ext cx="5256584" cy="2016224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501927" y="1484784"/>
            <a:ext cx="34163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sz="28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如何</a:t>
            </a:r>
            <a:r>
              <a:rPr lang="zh-CN" altLang="zh-CN" sz="28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实现线程安全？</a:t>
            </a:r>
          </a:p>
        </p:txBody>
      </p:sp>
      <p:sp>
        <p:nvSpPr>
          <p:cNvPr id="4" name="矩形 3"/>
          <p:cNvSpPr/>
          <p:nvPr/>
        </p:nvSpPr>
        <p:spPr>
          <a:xfrm>
            <a:off x="1331640" y="2970210"/>
            <a:ext cx="6678488" cy="3298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、类不可变、无状态</a:t>
            </a:r>
          </a:p>
          <a:p>
            <a:pPr>
              <a:lnSpc>
                <a:spcPts val="2500"/>
              </a:lnSpc>
            </a:pP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、线程封闭技术：单线程内访问数据，不需要同步。</a:t>
            </a:r>
          </a:p>
          <a:p>
            <a:pPr>
              <a:lnSpc>
                <a:spcPts val="2500"/>
              </a:lnSpc>
            </a:pP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   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   Ad-hoc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：维护线程封闭性职责完全有程序实现来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担当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JDBC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的</a:t>
            </a:r>
            <a:r>
              <a:rPr lang="en-US" altLang="zh-CN" sz="2000" b="1" dirty="0" err="1">
                <a:latin typeface="华文楷体" pitchFamily="2" charset="-122"/>
                <a:ea typeface="华文楷体" pitchFamily="2" charset="-122"/>
              </a:rPr>
              <a:t>Connection,Swing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事件分发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线程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     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栈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封闭：使用局部变量，保存在线程栈中不对外共享。</a:t>
            </a:r>
          </a:p>
          <a:p>
            <a:pPr>
              <a:lnSpc>
                <a:spcPts val="2500"/>
              </a:lnSpc>
            </a:pP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     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延伸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阅读点：方法调用和执行是怎样实现的？</a:t>
            </a:r>
          </a:p>
          <a:p>
            <a:pPr>
              <a:lnSpc>
                <a:spcPts val="25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     </a:t>
            </a:r>
            <a:r>
              <a:rPr lang="en-US" altLang="zh-CN" sz="2000" b="1" dirty="0" err="1" smtClean="0">
                <a:latin typeface="华文楷体" pitchFamily="2" charset="-122"/>
                <a:ea typeface="华文楷体" pitchFamily="2" charset="-122"/>
              </a:rPr>
              <a:t>ThreadLock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：线程局部变量副本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zh-CN" altLang="zh-CN" sz="2000" b="1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、只读共享</a:t>
            </a:r>
          </a:p>
          <a:p>
            <a:pPr>
              <a:lnSpc>
                <a:spcPts val="2500"/>
              </a:lnSpc>
            </a:pP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synchronized</a:t>
            </a:r>
            <a:endParaRPr lang="zh-CN" altLang="zh-CN" sz="2000" b="1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000" b="1" dirty="0" err="1" smtClean="0">
                <a:latin typeface="华文楷体" pitchFamily="2" charset="-122"/>
                <a:ea typeface="华文楷体" pitchFamily="2" charset="-122"/>
              </a:rPr>
              <a:t>ReentrantLock</a:t>
            </a:r>
            <a:endParaRPr lang="zh-CN" altLang="zh-CN" sz="20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950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26064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线程基础知识</a:t>
            </a:r>
          </a:p>
        </p:txBody>
      </p:sp>
      <p:sp>
        <p:nvSpPr>
          <p:cNvPr id="6" name="爆炸形 1 5"/>
          <p:cNvSpPr/>
          <p:nvPr/>
        </p:nvSpPr>
        <p:spPr>
          <a:xfrm>
            <a:off x="539552" y="620688"/>
            <a:ext cx="5256584" cy="2016224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90516" y="1412776"/>
            <a:ext cx="2954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sz="24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如何实现线程安全？</a:t>
            </a:r>
          </a:p>
        </p:txBody>
      </p:sp>
      <p:sp>
        <p:nvSpPr>
          <p:cNvPr id="9" name="矩形 8"/>
          <p:cNvSpPr/>
          <p:nvPr/>
        </p:nvSpPr>
        <p:spPr>
          <a:xfrm>
            <a:off x="1298645" y="6084004"/>
            <a:ext cx="685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Semaphore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：信号量，主要用于限制资源允许访问的许可数。</a:t>
            </a:r>
          </a:p>
        </p:txBody>
      </p:sp>
      <p:sp>
        <p:nvSpPr>
          <p:cNvPr id="2" name="矩形 1"/>
          <p:cNvSpPr/>
          <p:nvPr/>
        </p:nvSpPr>
        <p:spPr>
          <a:xfrm>
            <a:off x="1208192" y="2564904"/>
            <a:ext cx="1909497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、同步工具类：</a:t>
            </a:r>
          </a:p>
        </p:txBody>
      </p:sp>
      <p:sp>
        <p:nvSpPr>
          <p:cNvPr id="3" name="矩形 2"/>
          <p:cNvSpPr/>
          <p:nvPr/>
        </p:nvSpPr>
        <p:spPr>
          <a:xfrm>
            <a:off x="1282890" y="3068960"/>
            <a:ext cx="631344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dirty="0" err="1">
                <a:latin typeface="华文楷体" pitchFamily="2" charset="-122"/>
                <a:ea typeface="华文楷体" pitchFamily="2" charset="-122"/>
              </a:rPr>
              <a:t>CountDownLatch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：闭锁，在完成一组正在其他线程中执行的操作之前，它允许一个或多个线程一直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等待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。</a:t>
            </a:r>
            <a:endParaRPr lang="zh-CN" altLang="zh-CN" sz="20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7624" y="3933056"/>
            <a:ext cx="7075874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000" b="1" dirty="0" err="1">
                <a:latin typeface="华文楷体" pitchFamily="2" charset="-122"/>
                <a:ea typeface="华文楷体" pitchFamily="2" charset="-122"/>
              </a:rPr>
              <a:t>CyclicBarrier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：栅栏，当一个线程到达屏障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时，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它会被阻塞，直到所有线程都到达屏障，然后在该点允许所有线程继续执行。与</a:t>
            </a:r>
            <a:r>
              <a:rPr lang="en-US" altLang="zh-CN" sz="2000" b="1" dirty="0" err="1">
                <a:latin typeface="华文楷体" pitchFamily="2" charset="-122"/>
                <a:ea typeface="华文楷体" pitchFamily="2" charset="-122"/>
              </a:rPr>
              <a:t>CountDownLatch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不同的是，</a:t>
            </a:r>
            <a:r>
              <a:rPr lang="en-US" altLang="zh-CN" sz="2000" b="1" dirty="0" err="1">
                <a:latin typeface="华文楷体" pitchFamily="2" charset="-122"/>
                <a:ea typeface="华文楷体" pitchFamily="2" charset="-122"/>
              </a:rPr>
              <a:t>CyclicBarrier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所有公共线程都到达后，可以继续执行下一个目标点，而</a:t>
            </a:r>
            <a:r>
              <a:rPr lang="en-US" altLang="zh-CN" sz="2000" b="1" dirty="0" err="1">
                <a:latin typeface="华文楷体" pitchFamily="2" charset="-122"/>
                <a:ea typeface="华文楷体" pitchFamily="2" charset="-122"/>
              </a:rPr>
              <a:t>CountDownLatch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第一次到达指定点后，也就是记数器减制零，就无法再次执行下一目标工作</a:t>
            </a:r>
          </a:p>
        </p:txBody>
      </p:sp>
    </p:spTree>
    <p:extLst>
      <p:ext uri="{BB962C8B-B14F-4D97-AF65-F5344CB8AC3E}">
        <p14:creationId xmlns:p14="http://schemas.microsoft.com/office/powerpoint/2010/main" val="391682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3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87624" y="26064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线程同步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412776"/>
            <a:ext cx="9144000" cy="51125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ThreadLocal</a:t>
            </a:r>
            <a:r>
              <a:rPr lang="zh-CN" altLang="zh-CN" sz="2800" b="1" dirty="0">
                <a:latin typeface="华文楷体" pitchFamily="2" charset="-122"/>
                <a:ea typeface="华文楷体" pitchFamily="2" charset="-122"/>
              </a:rPr>
              <a:t>源码分析</a:t>
            </a:r>
            <a:r>
              <a:rPr lang="zh-CN" altLang="zh-CN" sz="2800" b="1" dirty="0" smtClean="0">
                <a:latin typeface="华文楷体" pitchFamily="2" charset="-122"/>
                <a:ea typeface="华文楷体" pitchFamily="2" charset="-122"/>
              </a:rPr>
              <a:t>理解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synchronized</a:t>
            </a: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ReentrantLock</a:t>
            </a:r>
            <a:r>
              <a:rPr lang="zh-CN" altLang="zh-CN" sz="2800" b="1" dirty="0">
                <a:latin typeface="华文楷体" pitchFamily="2" charset="-122"/>
                <a:ea typeface="华文楷体" pitchFamily="2" charset="-122"/>
              </a:rPr>
              <a:t>案例</a:t>
            </a: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ReentrantLock</a:t>
            </a:r>
            <a:r>
              <a:rPr lang="zh-CN" altLang="zh-CN" sz="2800" b="1" dirty="0" smtClean="0">
                <a:latin typeface="华文楷体" pitchFamily="2" charset="-122"/>
                <a:ea typeface="华文楷体" pitchFamily="2" charset="-122"/>
              </a:rPr>
              <a:t>与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synchronized</a:t>
            </a:r>
            <a:r>
              <a:rPr lang="zh-CN" altLang="zh-CN" sz="2800" b="1" dirty="0" smtClean="0">
                <a:latin typeface="华文楷体" pitchFamily="2" charset="-122"/>
                <a:ea typeface="华文楷体" pitchFamily="2" charset="-122"/>
              </a:rPr>
              <a:t>区别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volatile</a:t>
            </a:r>
            <a:r>
              <a:rPr lang="zh-CN" altLang="zh-CN" sz="2800" b="1" dirty="0" smtClean="0">
                <a:latin typeface="华文楷体" pitchFamily="2" charset="-122"/>
                <a:ea typeface="华文楷体" pitchFamily="2" charset="-122"/>
              </a:rPr>
              <a:t>关键字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CAS</a:t>
            </a:r>
            <a:endParaRPr lang="zh-CN" altLang="zh-CN" sz="2800" b="1" dirty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1520" y="836712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第二部分  线程同步与原理分析</a:t>
            </a:r>
            <a:endParaRPr lang="zh-CN" altLang="en-US" sz="28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005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2737</TotalTime>
  <Words>4068</Words>
  <Application>Microsoft Office PowerPoint</Application>
  <PresentationFormat>全屏显示(4:3)</PresentationFormat>
  <Paragraphs>334</Paragraphs>
  <Slides>46</Slides>
  <Notes>27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212</cp:revision>
  <dcterms:modified xsi:type="dcterms:W3CDTF">2015-09-23T05:48:38Z</dcterms:modified>
</cp:coreProperties>
</file>