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21"/>
  </p:notesMasterIdLst>
  <p:sldIdLst>
    <p:sldId id="262" r:id="rId2"/>
    <p:sldId id="298" r:id="rId3"/>
    <p:sldId id="297" r:id="rId4"/>
    <p:sldId id="343" r:id="rId5"/>
    <p:sldId id="263" r:id="rId6"/>
    <p:sldId id="344" r:id="rId7"/>
    <p:sldId id="345" r:id="rId8"/>
    <p:sldId id="346" r:id="rId9"/>
    <p:sldId id="347" r:id="rId10"/>
    <p:sldId id="352" r:id="rId11"/>
    <p:sldId id="348" r:id="rId12"/>
    <p:sldId id="353" r:id="rId13"/>
    <p:sldId id="355" r:id="rId14"/>
    <p:sldId id="356" r:id="rId15"/>
    <p:sldId id="349" r:id="rId16"/>
    <p:sldId id="354" r:id="rId17"/>
    <p:sldId id="350" r:id="rId18"/>
    <p:sldId id="351" r:id="rId19"/>
    <p:sldId id="335" r:id="rId20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0976" autoAdjust="0"/>
  </p:normalViewPr>
  <p:slideViewPr>
    <p:cSldViewPr>
      <p:cViewPr>
        <p:scale>
          <a:sx n="70" d="100"/>
          <a:sy n="70" d="100"/>
        </p:scale>
        <p:origin x="-15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ndinker.iteye.com/blog/1920202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avolution.org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hash/Hasher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chinablog.blogspot.com/2007/07/bloom-filter_7469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集合框架属于在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标准库中最常用的功能，几乎每个应用程序使用它来处理数据的一些集合。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创建不可变对象的简单策略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、不要提供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、将类的所有字段定义为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、不允许子类重写方法。简单的办法是将类声明为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，更好的方法是将构造函数声明为私有的，通过工厂方法创建对象。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、如果类的字段是对可变对象的引用，不允许修改被引用对象。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让我们可以简单优雅的实现上面复杂的数据结构，让我们的精力和时间放在实现业务逻辑上，而不是在数据结构上。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、为什么需要限流？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为什么引入高性能集合？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11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评判集合性能从哪些方面？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、低延迟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、高吞吐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、内存优化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GC</a:t>
            </a:r>
            <a:r>
              <a:rPr lang="zh-CN" altLang="en-US" dirty="0" smtClean="0"/>
              <a:t>回收效率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51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Javolution</a:t>
            </a:r>
            <a:r>
              <a:rPr lang="zh-CN" altLang="en-US" dirty="0" smtClean="0"/>
              <a:t>特性介绍参见网址：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http://andinker.iteye.com/blog/1920202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>
                <a:hlinkClick r:id="rId4"/>
              </a:rPr>
              <a:t>http://javolution.org/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实时编程</a:t>
            </a:r>
            <a:r>
              <a:rPr lang="en-US" altLang="zh-CN" dirty="0" smtClean="0"/>
              <a:t>RSTJ</a:t>
            </a:r>
            <a:r>
              <a:rPr lang="zh-CN" altLang="en-US" dirty="0" smtClean="0"/>
              <a:t>，何为实时编程？实时编程有哪些要求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Trove </a:t>
            </a:r>
          </a:p>
          <a:p>
            <a:r>
              <a:rPr lang="en-US" altLang="zh-CN" dirty="0" smtClean="0"/>
              <a:t>  1</a:t>
            </a:r>
            <a:r>
              <a:rPr lang="zh-CN" altLang="en-US" dirty="0" smtClean="0"/>
              <a:t>、开发寻址算法，没有采用链表存储来解决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冲突，节约内存。</a:t>
            </a:r>
            <a:endParaRPr lang="en-US" altLang="zh-CN" dirty="0" smtClean="0"/>
          </a:p>
          <a:p>
            <a:r>
              <a:rPr lang="en-US" altLang="zh-CN" dirty="0" smtClean="0"/>
              <a:t>  2</a:t>
            </a:r>
            <a:r>
              <a:rPr lang="zh-CN" altLang="en-US" dirty="0" smtClean="0"/>
              <a:t>、自动封箱、解箱性能问题不复存在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官方网址</a:t>
            </a:r>
            <a:endParaRPr lang="en-US" altLang="zh-CN" baseline="0" dirty="0" smtClean="0"/>
          </a:p>
          <a:p>
            <a:r>
              <a:rPr lang="en-US" altLang="zh-CN" dirty="0" smtClean="0"/>
              <a:t>http://www.magicwerk.org/page-collections-overview.html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首先从数据结构层面来理解整个类图，线性数据结构中两种最重要的两种数据结构就是数组与链表，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列表即是该数据结构的抽象。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、假设自己实现一个集合的扩展结构应该在哪里扩展？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集合框架是一个通用性很强的框架，并不适合所有场景，站在通用性角度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为什么要引入新的基础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、有些场景和数据结构无法支持，需要进行多个数据结构组合使用，这样的代码随处可见。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、对字符串的拆分、组织经常遇到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、前置条件检查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、本地内存操作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3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Guava</a:t>
            </a:r>
          </a:p>
          <a:p>
            <a:r>
              <a:rPr lang="en-US" altLang="zh-CN" dirty="0" err="1" smtClean="0"/>
              <a:t>Objects.</a:t>
            </a:r>
            <a:r>
              <a:rPr lang="en-US" altLang="zh-CN" i="1" dirty="0" err="1" smtClean="0"/>
              <a:t>hashCode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"1"</a:t>
            </a:r>
            <a:r>
              <a:rPr lang="en-US" altLang="zh-CN" dirty="0" smtClean="0"/>
              <a:t>,12,</a:t>
            </a:r>
            <a:r>
              <a:rPr lang="en-US" altLang="zh-CN" b="1" dirty="0" smtClean="0"/>
              <a:t>"test"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err="1" smtClean="0"/>
              <a:t>MoreObjects.</a:t>
            </a:r>
            <a:r>
              <a:rPr lang="en-US" altLang="zh-CN" i="1" dirty="0" err="1" smtClean="0"/>
              <a:t>toStringHelper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.getClass</a:t>
            </a:r>
            <a:r>
              <a:rPr lang="en-US" altLang="zh-CN" dirty="0" smtClean="0"/>
              <a:t>()).add(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propertiesOne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propertiesOne</a:t>
            </a:r>
            <a:r>
              <a:rPr lang="en-US" altLang="zh-CN" dirty="0" smtClean="0"/>
              <a:t>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propertiesTwo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propertiesTwo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r>
              <a:rPr lang="zh-CN" altLang="zh-CN" dirty="0" smtClean="0"/>
              <a:t>传统若是手动编写非常麻烦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Hashing</a:t>
            </a:r>
            <a:r>
              <a:rPr lang="zh-CN" altLang="zh-CN" dirty="0" smtClean="0"/>
              <a:t>包含</a:t>
            </a:r>
            <a:r>
              <a:rPr lang="en-US" altLang="zh-CN" dirty="0" err="1" smtClean="0"/>
              <a:t>HashFunction</a:t>
            </a:r>
            <a:r>
              <a:rPr lang="zh-CN" altLang="zh-CN" dirty="0" smtClean="0"/>
              <a:t>相关的静态方法以及散列相关的工具方法</a:t>
            </a:r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</a:p>
          <a:p>
            <a:r>
              <a:rPr lang="en-US" altLang="zh-CN" u="sng" dirty="0" smtClean="0">
                <a:hlinkClick r:id="rId3"/>
              </a:rPr>
              <a:t>Hasher</a:t>
            </a:r>
            <a:endParaRPr lang="zh-CN" altLang="zh-CN" dirty="0" smtClean="0"/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的实例可以提供有状态的</a:t>
            </a:r>
            <a:r>
              <a:rPr lang="en-US" altLang="zh-CN" u="sng" dirty="0" smtClean="0">
                <a:hlinkClick r:id="rId3"/>
              </a:rPr>
              <a:t>Hasher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提供了流畅的语法把数据添加到散列运算，然后获取散列值。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可以接受所有原生类型、字节数组、字节数组的片段、字符序列、特定字符集的字符序列等等，或者任何给定了</a:t>
            </a:r>
            <a:r>
              <a:rPr lang="en-US" altLang="zh-CN" dirty="0" smtClean="0"/>
              <a:t>Funnel</a:t>
            </a:r>
            <a:r>
              <a:rPr lang="zh-CN" altLang="zh-CN" dirty="0" smtClean="0"/>
              <a:t>实现的对象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如何高效解决碰撞？数据量大了存储效率如何解决？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黑板报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http://googlechinablog.blogspot.com/2007/07/bloom-filter_7469.html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zh.wikipedia.org/w/index.php?title=%E5%86%8D%E6%95%A3%E5%88%97&amp;action=edit&amp;redlink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5%8F%8C%E6%95%A3%E5%88%97&amp;action=edit&amp;redlink=1" TargetMode="External"/><Relationship Id="rId5" Type="http://schemas.openxmlformats.org/officeDocument/2006/relationships/hyperlink" Target="https://zh.wikipedia.org/w/index.php?title=%E5%8D%95%E7%8B%AC%E9%93%BE%E8%A1%A8%E6%B3%95&amp;action=edit&amp;redlink=1" TargetMode="External"/><Relationship Id="rId4" Type="http://schemas.openxmlformats.org/officeDocument/2006/relationships/hyperlink" Target="https://zh.wikipedia.org/w/index.php?title=%E5%BC%80%E6%94%BE%E5%AE%9A%E5%9D%80%E6%B3%95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Fluent_interface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华文行楷" pitchFamily="2" charset="-122"/>
                <a:ea typeface="华文行楷" pitchFamily="2" charset="-122"/>
              </a:rPr>
              <a:t>Java  </a:t>
            </a:r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基础知识分享</a:t>
            </a:r>
            <a:endParaRPr lang="en-US" altLang="zh-CN" sz="5400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2016.8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散列防碰撞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2728" y="27643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4" tooltip="开放定址法（页面不存在）"/>
              </a:rPr>
              <a:t>开放定址法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5" tooltip="单独链表法（页面不存在）"/>
              </a:rPr>
              <a:t>单独链表法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6" tooltip="双散列（页面不存在）"/>
              </a:rPr>
              <a:t>双散列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7" tooltip="再散列（页面不存在）"/>
              </a:rPr>
              <a:t>再散列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不可变集合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不变集合：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多</a:t>
            </a:r>
            <a:r>
              <a:rPr lang="zh-CN" altLang="zh-CN" dirty="0"/>
              <a:t>线程下不存在竟态</a:t>
            </a:r>
            <a:r>
              <a:rPr lang="zh-CN" altLang="zh-CN" dirty="0" smtClean="0"/>
              <a:t>条件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节约</a:t>
            </a:r>
            <a:r>
              <a:rPr lang="zh-CN" altLang="zh-CN" dirty="0"/>
              <a:t>时间和空间，不需要考虑变化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第三</a:t>
            </a:r>
            <a:r>
              <a:rPr lang="zh-CN" altLang="zh-CN" dirty="0"/>
              <a:t>方不信任库调用时</a:t>
            </a:r>
          </a:p>
          <a:p>
            <a:r>
              <a:rPr lang="zh-CN" altLang="zh-CN" dirty="0"/>
              <a:t>创建对象的不可变拷贝是一项很好的防御性编程技巧</a:t>
            </a:r>
          </a:p>
        </p:txBody>
      </p:sp>
      <p:sp>
        <p:nvSpPr>
          <p:cNvPr id="2" name="矩形 1"/>
          <p:cNvSpPr/>
          <p:nvPr/>
        </p:nvSpPr>
        <p:spPr>
          <a:xfrm>
            <a:off x="238390" y="4149080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JDK </a:t>
            </a:r>
            <a:r>
              <a:rPr lang="en-US" altLang="zh-CN" dirty="0" err="1"/>
              <a:t>Collections.unmodifiableCollection</a:t>
            </a:r>
            <a:r>
              <a:rPr lang="zh-CN" altLang="zh-CN" dirty="0"/>
              <a:t>区别：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防御</a:t>
            </a:r>
            <a:r>
              <a:rPr lang="zh-CN" altLang="zh-CN" dirty="0"/>
              <a:t>性</a:t>
            </a:r>
            <a:r>
              <a:rPr lang="en-US" altLang="zh-CN" dirty="0"/>
              <a:t>copy</a:t>
            </a:r>
            <a:r>
              <a:rPr lang="zh-CN" altLang="zh-CN" dirty="0"/>
              <a:t>，无论原集合怎样改变，经过</a:t>
            </a:r>
            <a:r>
              <a:rPr lang="en-US" altLang="zh-CN" dirty="0" err="1"/>
              <a:t>ImmutableCollections.copyOf</a:t>
            </a:r>
            <a:r>
              <a:rPr lang="en-US" altLang="zh-CN" dirty="0"/>
              <a:t>()</a:t>
            </a:r>
            <a:r>
              <a:rPr lang="zh-CN" altLang="zh-CN" dirty="0"/>
              <a:t>方法返回的集合，无论原集合怎样变化，新集合都不会在变化，而</a:t>
            </a:r>
            <a:r>
              <a:rPr lang="en-US" altLang="zh-CN" dirty="0" err="1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与之相反，通过源码可以得知前者是</a:t>
            </a:r>
            <a:r>
              <a:rPr lang="en-US" altLang="zh-CN" dirty="0"/>
              <a:t>copy </a:t>
            </a:r>
            <a:r>
              <a:rPr lang="zh-CN" altLang="zh-CN" dirty="0"/>
              <a:t>且</a:t>
            </a:r>
            <a:r>
              <a:rPr lang="en-US" altLang="zh-CN" dirty="0"/>
              <a:t>new </a:t>
            </a:r>
            <a:r>
              <a:rPr lang="zh-CN" altLang="zh-CN" dirty="0"/>
              <a:t>新元素，后者是返回一个不可变的集合引用，数据集还是指向原始数据集引用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修饰后的集合，仍然具有原集合的特性，而不是将集合转化为常量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扩容</a:t>
            </a:r>
            <a:r>
              <a:rPr lang="zh-CN" altLang="zh-CN" dirty="0"/>
              <a:t>算法不一样</a:t>
            </a:r>
          </a:p>
        </p:txBody>
      </p:sp>
    </p:spTree>
    <p:extLst>
      <p:ext uri="{BB962C8B-B14F-4D97-AF65-F5344CB8AC3E}">
        <p14:creationId xmlns:p14="http://schemas.microsoft.com/office/powerpoint/2010/main" val="510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Multiset</a:t>
            </a:r>
            <a:r>
              <a:rPr lang="zh-CN" altLang="en-US" b="1" dirty="0"/>
              <a:t>集合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1560" y="2367171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dirty="0" err="1" smtClean="0"/>
              <a:t>Multiset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接口而不是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接口，允许重复但是</a:t>
            </a:r>
            <a:r>
              <a:rPr lang="zh-CN" altLang="en-US" dirty="0"/>
              <a:t>不保证</a:t>
            </a:r>
            <a:r>
              <a:rPr lang="zh-CN" altLang="en-US" dirty="0" smtClean="0"/>
              <a:t>顺序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333333"/>
                </a:solidFill>
                <a:latin typeface="Verdana"/>
              </a:rPr>
              <a:t>有</a:t>
            </a:r>
            <a:r>
              <a:rPr lang="zh-CN" altLang="en-US" dirty="0">
                <a:solidFill>
                  <a:srgbClr val="333333"/>
                </a:solidFill>
                <a:latin typeface="Verdana"/>
              </a:rPr>
              <a:t>一个有用的功能，就是跟踪每种对象的数量，所以你可以用来进行数字统计</a:t>
            </a:r>
            <a:r>
              <a:rPr lang="zh-CN" altLang="en-US" dirty="0" smtClean="0">
                <a:solidFill>
                  <a:srgbClr val="333333"/>
                </a:solidFill>
                <a:latin typeface="Verdana"/>
              </a:rPr>
              <a:t>。有多种实现类。</a:t>
            </a:r>
            <a:endParaRPr lang="en-US" altLang="zh-CN" dirty="0" smtClean="0">
              <a:solidFill>
                <a:srgbClr val="333333"/>
              </a:solidFill>
              <a:latin typeface="Verdan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Verdana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/>
              </a:rPr>
              <a:t>  </a:t>
            </a:r>
            <a:r>
              <a:rPr lang="en-US" altLang="zh-CN" dirty="0" err="1" smtClean="0"/>
              <a:t>Multiset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介绍（详细见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add(E</a:t>
            </a:r>
            <a:r>
              <a:rPr lang="en-US" altLang="zh-CN" dirty="0"/>
              <a:t>)</a:t>
            </a:r>
            <a:r>
              <a:rPr lang="zh-CN" altLang="en-US" dirty="0"/>
              <a:t>添加单个给定元素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iterator</a:t>
            </a:r>
            <a:r>
              <a:rPr lang="en-US" altLang="zh-CN" dirty="0"/>
              <a:t>()</a:t>
            </a:r>
            <a:r>
              <a:rPr lang="zh-CN" altLang="en-US" dirty="0"/>
              <a:t>返回一个迭代器，包含</a:t>
            </a:r>
            <a:r>
              <a:rPr lang="en-US" altLang="zh-CN" dirty="0" err="1"/>
              <a:t>Multiset</a:t>
            </a:r>
            <a:r>
              <a:rPr lang="zh-CN" altLang="en-US" dirty="0"/>
              <a:t>的所有元素（包括重复的元素）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size</a:t>
            </a:r>
            <a:r>
              <a:rPr lang="en-US" altLang="zh-CN" dirty="0"/>
              <a:t>()</a:t>
            </a:r>
            <a:r>
              <a:rPr lang="zh-CN" altLang="en-US" dirty="0"/>
              <a:t>返回所有元素的总个数（包括重复的元素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/>
              <a:t>count(Object)</a:t>
            </a:r>
            <a:r>
              <a:rPr lang="zh-CN" altLang="en-US" dirty="0"/>
              <a:t>返回给定元素的计数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Set&lt;</a:t>
            </a:r>
            <a:r>
              <a:rPr lang="en-US" altLang="zh-CN" dirty="0" err="1"/>
              <a:t>Multiset.Entry</a:t>
            </a:r>
            <a:r>
              <a:rPr lang="en-US" altLang="zh-CN" dirty="0"/>
              <a:t>&lt;E&gt;&gt;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entrySet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返回所有不重复元素的</a:t>
            </a:r>
            <a:r>
              <a:rPr lang="en-US" altLang="zh-CN" dirty="0"/>
              <a:t>Set&lt;E&gt;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en-US" dirty="0"/>
              <a:t>类似。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所有</a:t>
            </a:r>
            <a:r>
              <a:rPr lang="en-US" altLang="zh-CN" dirty="0" err="1"/>
              <a:t>Multiset</a:t>
            </a:r>
            <a:r>
              <a:rPr lang="zh-CN" altLang="en-US" dirty="0"/>
              <a:t>实现的内存消耗随着不重复元素的个数线性增长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742950" lvl="1" indent="-285750">
              <a:buFont typeface="Arial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3484461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   </a:t>
            </a:r>
            <a:r>
              <a:rPr lang="en-US" altLang="zh-CN" b="1" dirty="0" err="1" smtClean="0"/>
              <a:t>Multimap</a:t>
            </a:r>
            <a:r>
              <a:rPr lang="zh-CN" altLang="en-US" b="1" dirty="0" smtClean="0"/>
              <a:t>集合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439467" y="2204864"/>
            <a:ext cx="7804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在</a:t>
            </a:r>
            <a:r>
              <a:rPr lang="zh-CN" altLang="en-US" dirty="0"/>
              <a:t>日常的开发工作中，我们有的时候需要构造像</a:t>
            </a:r>
            <a:r>
              <a:rPr lang="en-US" altLang="zh-CN" dirty="0"/>
              <a:t>Map&lt;K, List&lt;V&gt;&gt;</a:t>
            </a:r>
            <a:r>
              <a:rPr lang="zh-CN" altLang="en-US" dirty="0"/>
              <a:t>或者</a:t>
            </a:r>
            <a:r>
              <a:rPr lang="en-US" altLang="zh-CN" dirty="0"/>
              <a:t>Map&lt;K, Set&lt;V&gt;&gt;</a:t>
            </a:r>
            <a:r>
              <a:rPr lang="zh-CN" altLang="en-US" dirty="0"/>
              <a:t>这样比较复杂的集合类型的数据结构，以便做相应的业务逻辑</a:t>
            </a:r>
            <a:r>
              <a:rPr lang="zh-CN" altLang="en-US" dirty="0" smtClean="0"/>
              <a:t>处理。要组织这样的数据结构显得很笨拙，</a:t>
            </a:r>
            <a:r>
              <a:rPr lang="zh-CN" altLang="en-US" dirty="0"/>
              <a:t> </a:t>
            </a:r>
            <a:r>
              <a:rPr lang="en-US" altLang="zh-CN" dirty="0"/>
              <a:t>Guava</a:t>
            </a:r>
            <a:r>
              <a:rPr lang="zh-CN" altLang="en-US" dirty="0"/>
              <a:t>的</a:t>
            </a:r>
            <a:r>
              <a:rPr lang="en-US" altLang="zh-CN" dirty="0" err="1"/>
              <a:t>Multimap</a:t>
            </a:r>
            <a:r>
              <a:rPr lang="zh-CN" altLang="en-US" dirty="0"/>
              <a:t>就提供了一个方便地把一个键对应到多个值的数据结构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Multimap</a:t>
            </a:r>
            <a:r>
              <a:rPr lang="zh-CN" altLang="en-US" dirty="0" smtClean="0"/>
              <a:t>主要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介绍如下（详细见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</a:p>
          <a:p>
            <a:r>
              <a:rPr lang="en-US" altLang="zh-CN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5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限流技术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2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高性能集合框架介绍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ArrayList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BigList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第三部分  集合框架性能分析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集合框架性能分析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Javolution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/>
              <a:t>Trove 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 smtClean="0"/>
              <a:t>Brownies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HPPC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FastUtil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Koloboke</a:t>
            </a:r>
            <a:endParaRPr lang="en-US" altLang="zh-CN" sz="2800" b="1" dirty="0"/>
          </a:p>
          <a:p>
            <a:pPr>
              <a:lnSpc>
                <a:spcPts val="5000"/>
              </a:lnSpc>
            </a:pP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229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539552" y="908720"/>
            <a:ext cx="3384376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2551837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Javolution</a:t>
            </a:r>
            <a:r>
              <a:rPr lang="en-US" altLang="zh-CN" dirty="0" smtClean="0"/>
              <a:t> </a:t>
            </a:r>
            <a:r>
              <a:rPr lang="zh-CN" altLang="en-US" dirty="0"/>
              <a:t>提供一个高性的</a:t>
            </a:r>
            <a:r>
              <a:rPr lang="en-US" altLang="zh-CN" dirty="0"/>
              <a:t>Java</a:t>
            </a:r>
            <a:r>
              <a:rPr lang="zh-CN" altLang="en-US" dirty="0"/>
              <a:t>集合（</a:t>
            </a:r>
            <a:r>
              <a:rPr lang="en-US" altLang="zh-CN" dirty="0"/>
              <a:t>collection </a:t>
            </a:r>
            <a:r>
              <a:rPr lang="zh-CN" altLang="en-US" dirty="0"/>
              <a:t>）类库和一些实用的工具类。虽然这个类包只提供非常少的几个集合类，但是这些类就能够代替大部分</a:t>
            </a:r>
            <a:r>
              <a:rPr lang="en-US" altLang="zh-CN" dirty="0" err="1"/>
              <a:t>java.util</a:t>
            </a:r>
            <a:r>
              <a:rPr lang="zh-CN" altLang="en-US" dirty="0"/>
              <a:t>类。</a:t>
            </a:r>
            <a:r>
              <a:rPr lang="en-US" altLang="zh-CN" dirty="0" err="1"/>
              <a:t>javolution</a:t>
            </a:r>
            <a:r>
              <a:rPr lang="zh-CN" altLang="en-US" dirty="0"/>
              <a:t>可以让你的应用程序更加快速和更实时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Trove </a:t>
            </a:r>
            <a:r>
              <a:rPr lang="en-US" altLang="zh-CN" dirty="0"/>
              <a:t>(Trove4j) </a:t>
            </a:r>
            <a:r>
              <a:rPr lang="zh-CN" altLang="en-US" dirty="0"/>
              <a:t>是一个快速、轻量级 </a:t>
            </a:r>
            <a:r>
              <a:rPr lang="en-US" altLang="zh-CN" dirty="0"/>
              <a:t>Collection </a:t>
            </a:r>
            <a:r>
              <a:rPr lang="zh-CN" altLang="en-US" dirty="0"/>
              <a:t>类的集合。</a:t>
            </a:r>
            <a:r>
              <a:rPr lang="en-US" altLang="zh-CN" dirty="0"/>
              <a:t>Trove </a:t>
            </a:r>
            <a:r>
              <a:rPr lang="zh-CN" altLang="en-US" dirty="0"/>
              <a:t>提供所有标准 </a:t>
            </a:r>
            <a:r>
              <a:rPr lang="en-US" altLang="zh-CN" dirty="0" err="1"/>
              <a:t>java.util</a:t>
            </a:r>
            <a:r>
              <a:rPr lang="en-US" altLang="zh-CN" dirty="0"/>
              <a:t> Collections </a:t>
            </a:r>
            <a:r>
              <a:rPr lang="zh-CN" altLang="en-US" dirty="0"/>
              <a:t>类的更快的版本以及能够直接在原语（</a:t>
            </a:r>
            <a:r>
              <a:rPr lang="en-US" altLang="zh-CN" dirty="0"/>
              <a:t>primitive</a:t>
            </a:r>
            <a:r>
              <a:rPr lang="zh-CN" altLang="en-US" dirty="0"/>
              <a:t>）（例如包含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键或值的 </a:t>
            </a:r>
            <a:r>
              <a:rPr lang="en-US" altLang="zh-CN" dirty="0"/>
              <a:t>Map </a:t>
            </a:r>
            <a:r>
              <a:rPr lang="zh-CN" altLang="en-US" dirty="0"/>
              <a:t>等）上操作的 </a:t>
            </a:r>
            <a:r>
              <a:rPr lang="en-US" altLang="zh-CN" dirty="0"/>
              <a:t>Collections </a:t>
            </a:r>
            <a:r>
              <a:rPr lang="zh-CN" altLang="en-US" dirty="0"/>
              <a:t>类的版本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Brownies </a:t>
            </a:r>
            <a:r>
              <a:rPr lang="zh-CN" altLang="en-US" dirty="0" smtClean="0"/>
              <a:t>集合框架是对</a:t>
            </a:r>
            <a:r>
              <a:rPr lang="en-US" altLang="zh-CN" dirty="0" smtClean="0"/>
              <a:t>JDK</a:t>
            </a:r>
            <a:r>
              <a:rPr lang="zh-CN" altLang="en-US" dirty="0" smtClean="0"/>
              <a:t>集合框架的补充，</a:t>
            </a:r>
            <a:r>
              <a:rPr lang="en-US" altLang="zh-CN" dirty="0" err="1" smtClean="0"/>
              <a:t>GapList</a:t>
            </a:r>
            <a:r>
              <a:rPr lang="en-US" altLang="zh-CN" dirty="0"/>
              <a:t> </a:t>
            </a:r>
            <a:r>
              <a:rPr lang="zh-CN" altLang="en-US" dirty="0" smtClean="0"/>
              <a:t>集成了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两者优点</a:t>
            </a:r>
            <a:r>
              <a:rPr lang="en-US" altLang="zh-CN" dirty="0"/>
              <a:t> 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BigList</a:t>
            </a:r>
            <a:r>
              <a:rPr lang="zh-CN" altLang="en-US" dirty="0"/>
              <a:t>是存储大量元素的优化</a:t>
            </a:r>
            <a:r>
              <a:rPr lang="zh-CN" altLang="en-US" dirty="0" smtClean="0"/>
              <a:t>列表。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感谢聆听！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敬请指正！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343324" y="1268760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第一部分、集合框架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342020" y="3036306"/>
            <a:ext cx="5400600" cy="1256790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第二部分、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基础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2343324" y="4797152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第三部分、高性能集合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284339" y="262106"/>
            <a:ext cx="1302895" cy="35858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   纲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JDK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集合类图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图片 7" descr="http://img.blog.csdn.net/2013043010225176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052512"/>
            <a:ext cx="698477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33729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介绍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基础工具类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新集合类型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接口限流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事件总线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ListenableFuture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第二部分  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Guava</a:t>
            </a:r>
            <a:r>
              <a:rPr lang="zh-CN" altLang="en-US" dirty="0" smtClean="0"/>
              <a:t>基础工具类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2996952"/>
            <a:ext cx="720080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前置条件检查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Strings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操作：字符串的拼接与拆分，拆分可以拆分为数组和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Map</a:t>
            </a:r>
            <a:endParaRPr lang="zh-CN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散列：</a:t>
            </a:r>
            <a:r>
              <a:rPr lang="zh-CN" altLang="en-US" dirty="0" smtClean="0">
                <a:solidFill>
                  <a:srgbClr val="666666"/>
                </a:solidFill>
              </a:rPr>
              <a:t>提供比</a:t>
            </a:r>
            <a:r>
              <a:rPr lang="en-US" altLang="zh-CN" dirty="0" err="1" smtClean="0"/>
              <a:t>Object.hashCode</a:t>
            </a:r>
            <a:r>
              <a:rPr lang="en-US" altLang="zh-CN" dirty="0" smtClean="0"/>
              <a:t>()</a:t>
            </a:r>
            <a:r>
              <a:rPr lang="zh-CN" altLang="en-US" dirty="0" smtClean="0">
                <a:solidFill>
                  <a:srgbClr val="666666"/>
                </a:solidFill>
              </a:rPr>
              <a:t>更复杂的散</a:t>
            </a:r>
            <a:r>
              <a:rPr lang="zh-CN" altLang="en-US" smtClean="0">
                <a:solidFill>
                  <a:srgbClr val="666666"/>
                </a:solidFill>
              </a:rPr>
              <a:t>列实现，数据和散列算法分开，</a:t>
            </a:r>
            <a:r>
              <a:rPr lang="zh-CN" altLang="en-US" dirty="0" smtClean="0">
                <a:solidFill>
                  <a:srgbClr val="666666"/>
                </a:solidFill>
              </a:rPr>
              <a:t>并提供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布隆过滤器实现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简化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方法实现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hashCode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toString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等，目前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JDK8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也已经实现。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Strings</a:t>
            </a:r>
            <a:r>
              <a:rPr lang="zh-CN" altLang="en-US" dirty="0" smtClean="0"/>
              <a:t>案例演示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74779" y="2276872"/>
            <a:ext cx="5105400" cy="18097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065335" y="3933056"/>
            <a:ext cx="5274310" cy="2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compare/</a:t>
            </a:r>
            <a:r>
              <a:rPr lang="en-US" altLang="zh-CN" dirty="0" err="1"/>
              <a:t>compareTo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2214562"/>
            <a:ext cx="4124325" cy="2428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4643437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ComparisonChain</a:t>
            </a:r>
            <a:r>
              <a:rPr lang="zh-CN" altLang="zh-CN" dirty="0"/>
              <a:t>执行一种懒比较：它执行比较操作直至发现非零的结果，在那之后的比较输入将被忽略</a:t>
            </a:r>
            <a:r>
              <a:rPr lang="en-US" altLang="zh-CN" dirty="0"/>
              <a:t>, </a:t>
            </a:r>
            <a:r>
              <a:rPr lang="zh-CN" altLang="zh-CN" dirty="0"/>
              <a:t>这种</a:t>
            </a:r>
            <a:r>
              <a:rPr lang="en-US" altLang="zh-CN" u="sng" dirty="0" err="1">
                <a:hlinkClick r:id="rId5"/>
              </a:rPr>
              <a:t>Fluent接口</a:t>
            </a:r>
            <a:r>
              <a:rPr lang="zh-CN" altLang="zh-CN" dirty="0"/>
              <a:t>风格的可读性更高，发生错误编码的几率更小，并且能避免做不必要的工作</a:t>
            </a:r>
            <a:r>
              <a:rPr lang="en-US" altLang="zh-CN" dirty="0"/>
              <a:t>.</a:t>
            </a:r>
            <a:endParaRPr lang="zh-CN" altLang="zh-CN" dirty="0"/>
          </a:p>
        </p:txBody>
      </p:sp>
      <p:pic>
        <p:nvPicPr>
          <p:cNvPr id="17" name="图片 16"/>
          <p:cNvPicPr/>
          <p:nvPr/>
        </p:nvPicPr>
        <p:blipFill>
          <a:blip r:embed="rId6"/>
          <a:stretch>
            <a:fillRect/>
          </a:stretch>
        </p:blipFill>
        <p:spPr>
          <a:xfrm>
            <a:off x="251520" y="5805264"/>
            <a:ext cx="7992888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2420888"/>
            <a:ext cx="5400600" cy="2736304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4781550" y="4985792"/>
            <a:ext cx="436245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布隆过滤器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如何实现快速判断元素是否存在</a:t>
            </a:r>
            <a:r>
              <a:rPr lang="zh-CN" altLang="zh-CN" dirty="0" smtClean="0"/>
              <a:t>？</a:t>
            </a:r>
            <a:r>
              <a:rPr lang="zh-CN" altLang="en-US" dirty="0" smtClean="0"/>
              <a:t>垃圾邮件黑名单、大数据集合</a:t>
            </a:r>
            <a:endParaRPr lang="zh-CN" altLang="zh-CN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二</a:t>
            </a:r>
            <a:r>
              <a:rPr lang="zh-CN" altLang="zh-CN" dirty="0"/>
              <a:t>分</a:t>
            </a:r>
            <a:r>
              <a:rPr lang="zh-CN" altLang="zh-CN" dirty="0" smtClean="0"/>
              <a:t>查找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 table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布</a:t>
            </a:r>
            <a:r>
              <a:rPr lang="zh-CN" altLang="zh-CN" dirty="0"/>
              <a:t>隆过滤器</a:t>
            </a:r>
          </a:p>
        </p:txBody>
      </p:sp>
      <p:pic>
        <p:nvPicPr>
          <p:cNvPr id="13" name="图片 12" descr="http://1.bp.blogspot.com/_ZIq6aT_S-eg/S5YnLYDxSGI/AAAAAAAAKB4/tyypqOWZN_w/s1600/bloomfilter-73033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3667"/>
            <a:ext cx="3961508" cy="15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1520" y="494116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由一个很长的二进制向量和一系列随机映射的函数组成，通过多个</a:t>
            </a:r>
            <a:r>
              <a:rPr lang="en-US" altLang="zh-CN" dirty="0"/>
              <a:t>Hash</a:t>
            </a:r>
            <a:r>
              <a:rPr lang="zh-CN" altLang="zh-CN" dirty="0"/>
              <a:t>函数将一个元素映射到一个</a:t>
            </a:r>
            <a:r>
              <a:rPr lang="en-US" altLang="zh-CN" dirty="0"/>
              <a:t>Bit Array</a:t>
            </a:r>
            <a:r>
              <a:rPr lang="zh-CN" altLang="zh-CN" dirty="0"/>
              <a:t>中的多个点，查询的时候仅当所有的映射点都为</a:t>
            </a:r>
            <a:r>
              <a:rPr lang="en-US" altLang="zh-CN" dirty="0"/>
              <a:t>1</a:t>
            </a:r>
            <a:r>
              <a:rPr lang="zh-CN" altLang="zh-CN" dirty="0"/>
              <a:t>才能判断元素存在于集合内；</a:t>
            </a:r>
            <a:r>
              <a:rPr lang="en-US" altLang="zh-CN" dirty="0"/>
              <a:t>BF</a:t>
            </a:r>
            <a:r>
              <a:rPr lang="zh-CN" altLang="zh-CN" dirty="0"/>
              <a:t>用于检索一个元素是否在一个集合中，记忆集合求交集；优点是空间和时间效率都超过一般查询算法，缺点是有一定的误判概率和删除困难。</a:t>
            </a:r>
          </a:p>
        </p:txBody>
      </p:sp>
    </p:spTree>
    <p:extLst>
      <p:ext uri="{BB962C8B-B14F-4D97-AF65-F5344CB8AC3E}">
        <p14:creationId xmlns:p14="http://schemas.microsoft.com/office/powerpoint/2010/main" val="15590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1512</Words>
  <Application>Microsoft Office PowerPoint</Application>
  <PresentationFormat>全屏显示(4:3)</PresentationFormat>
  <Paragraphs>174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339</cp:revision>
  <dcterms:modified xsi:type="dcterms:W3CDTF">2016-08-15T12:59:54Z</dcterms:modified>
</cp:coreProperties>
</file>