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66"/>
  </p:notesMasterIdLst>
  <p:sldIdLst>
    <p:sldId id="560" r:id="rId2"/>
    <p:sldId id="531" r:id="rId3"/>
    <p:sldId id="532" r:id="rId4"/>
    <p:sldId id="601" r:id="rId5"/>
    <p:sldId id="533" r:id="rId6"/>
    <p:sldId id="613" r:id="rId7"/>
    <p:sldId id="611" r:id="rId8"/>
    <p:sldId id="614" r:id="rId9"/>
    <p:sldId id="615" r:id="rId10"/>
    <p:sldId id="538" r:id="rId11"/>
    <p:sldId id="612" r:id="rId12"/>
    <p:sldId id="610" r:id="rId13"/>
    <p:sldId id="616" r:id="rId14"/>
    <p:sldId id="617" r:id="rId15"/>
    <p:sldId id="535" r:id="rId16"/>
    <p:sldId id="494" r:id="rId17"/>
    <p:sldId id="562" r:id="rId18"/>
    <p:sldId id="561" r:id="rId19"/>
    <p:sldId id="567" r:id="rId20"/>
    <p:sldId id="569" r:id="rId21"/>
    <p:sldId id="571" r:id="rId22"/>
    <p:sldId id="572" r:id="rId23"/>
    <p:sldId id="539" r:id="rId24"/>
    <p:sldId id="540" r:id="rId25"/>
    <p:sldId id="609" r:id="rId26"/>
    <p:sldId id="541" r:id="rId27"/>
    <p:sldId id="543" r:id="rId28"/>
    <p:sldId id="542" r:id="rId29"/>
    <p:sldId id="544" r:id="rId30"/>
    <p:sldId id="545" r:id="rId31"/>
    <p:sldId id="546" r:id="rId32"/>
    <p:sldId id="547" r:id="rId33"/>
    <p:sldId id="548" r:id="rId34"/>
    <p:sldId id="549" r:id="rId35"/>
    <p:sldId id="550" r:id="rId36"/>
    <p:sldId id="552" r:id="rId37"/>
    <p:sldId id="553" r:id="rId38"/>
    <p:sldId id="554" r:id="rId39"/>
    <p:sldId id="555" r:id="rId40"/>
    <p:sldId id="556" r:id="rId41"/>
    <p:sldId id="557" r:id="rId42"/>
    <p:sldId id="551" r:id="rId43"/>
    <p:sldId id="558" r:id="rId44"/>
    <p:sldId id="559" r:id="rId45"/>
    <p:sldId id="495" r:id="rId46"/>
    <p:sldId id="579" r:id="rId47"/>
    <p:sldId id="582" r:id="rId48"/>
    <p:sldId id="583" r:id="rId49"/>
    <p:sldId id="584" r:id="rId50"/>
    <p:sldId id="605" r:id="rId51"/>
    <p:sldId id="585" r:id="rId52"/>
    <p:sldId id="618" r:id="rId53"/>
    <p:sldId id="606" r:id="rId54"/>
    <p:sldId id="599" r:id="rId55"/>
    <p:sldId id="604" r:id="rId56"/>
    <p:sldId id="600" r:id="rId57"/>
    <p:sldId id="578" r:id="rId58"/>
    <p:sldId id="496" r:id="rId59"/>
    <p:sldId id="497" r:id="rId60"/>
    <p:sldId id="498" r:id="rId61"/>
    <p:sldId id="607" r:id="rId62"/>
    <p:sldId id="499" r:id="rId63"/>
    <p:sldId id="530" r:id="rId64"/>
    <p:sldId id="608" r:id="rId65"/>
  </p:sldIdLst>
  <p:sldSz cx="9144000" cy="6858000" type="screen4x3"/>
  <p:notesSz cx="6858000" cy="9144000"/>
  <p:defaultTextStyle>
    <a:defPPr>
      <a:defRPr lang="en-US"/>
    </a:defPPr>
    <a:lvl1pPr algn="ctr" rtl="0" fontAlgn="base">
      <a:spcBef>
        <a:spcPct val="0"/>
      </a:spcBef>
      <a:spcAft>
        <a:spcPct val="0"/>
      </a:spcAft>
      <a:defRPr sz="4400" kern="1200">
        <a:solidFill>
          <a:srgbClr val="4D3C4E"/>
        </a:solidFill>
        <a:latin typeface="Times New Roman" pitchFamily="18" charset="0"/>
        <a:ea typeface="+mn-ea"/>
        <a:cs typeface="+mn-cs"/>
      </a:defRPr>
    </a:lvl1pPr>
    <a:lvl2pPr marL="457200" algn="ctr" rtl="0" fontAlgn="base">
      <a:spcBef>
        <a:spcPct val="0"/>
      </a:spcBef>
      <a:spcAft>
        <a:spcPct val="0"/>
      </a:spcAft>
      <a:defRPr sz="4400" kern="1200">
        <a:solidFill>
          <a:srgbClr val="4D3C4E"/>
        </a:solidFill>
        <a:latin typeface="Times New Roman" pitchFamily="18" charset="0"/>
        <a:ea typeface="+mn-ea"/>
        <a:cs typeface="+mn-cs"/>
      </a:defRPr>
    </a:lvl2pPr>
    <a:lvl3pPr marL="914400" algn="ctr" rtl="0" fontAlgn="base">
      <a:spcBef>
        <a:spcPct val="0"/>
      </a:spcBef>
      <a:spcAft>
        <a:spcPct val="0"/>
      </a:spcAft>
      <a:defRPr sz="4400" kern="1200">
        <a:solidFill>
          <a:srgbClr val="4D3C4E"/>
        </a:solidFill>
        <a:latin typeface="Times New Roman" pitchFamily="18" charset="0"/>
        <a:ea typeface="+mn-ea"/>
        <a:cs typeface="+mn-cs"/>
      </a:defRPr>
    </a:lvl3pPr>
    <a:lvl4pPr marL="1371600" algn="ctr" rtl="0" fontAlgn="base">
      <a:spcBef>
        <a:spcPct val="0"/>
      </a:spcBef>
      <a:spcAft>
        <a:spcPct val="0"/>
      </a:spcAft>
      <a:defRPr sz="4400" kern="1200">
        <a:solidFill>
          <a:srgbClr val="4D3C4E"/>
        </a:solidFill>
        <a:latin typeface="Times New Roman" pitchFamily="18" charset="0"/>
        <a:ea typeface="+mn-ea"/>
        <a:cs typeface="+mn-cs"/>
      </a:defRPr>
    </a:lvl4pPr>
    <a:lvl5pPr marL="1828800" algn="ctr" rtl="0" fontAlgn="base">
      <a:spcBef>
        <a:spcPct val="0"/>
      </a:spcBef>
      <a:spcAft>
        <a:spcPct val="0"/>
      </a:spcAft>
      <a:defRPr sz="4400" kern="1200">
        <a:solidFill>
          <a:srgbClr val="4D3C4E"/>
        </a:solidFill>
        <a:latin typeface="Times New Roman" pitchFamily="18" charset="0"/>
        <a:ea typeface="+mn-ea"/>
        <a:cs typeface="+mn-cs"/>
      </a:defRPr>
    </a:lvl5pPr>
    <a:lvl6pPr marL="2286000" algn="l" defTabSz="914400" rtl="0" eaLnBrk="1" latinLnBrk="0" hangingPunct="1">
      <a:defRPr sz="4400" kern="1200">
        <a:solidFill>
          <a:srgbClr val="4D3C4E"/>
        </a:solidFill>
        <a:latin typeface="Times New Roman" pitchFamily="18" charset="0"/>
        <a:ea typeface="+mn-ea"/>
        <a:cs typeface="+mn-cs"/>
      </a:defRPr>
    </a:lvl6pPr>
    <a:lvl7pPr marL="2743200" algn="l" defTabSz="914400" rtl="0" eaLnBrk="1" latinLnBrk="0" hangingPunct="1">
      <a:defRPr sz="4400" kern="1200">
        <a:solidFill>
          <a:srgbClr val="4D3C4E"/>
        </a:solidFill>
        <a:latin typeface="Times New Roman" pitchFamily="18" charset="0"/>
        <a:ea typeface="+mn-ea"/>
        <a:cs typeface="+mn-cs"/>
      </a:defRPr>
    </a:lvl7pPr>
    <a:lvl8pPr marL="3200400" algn="l" defTabSz="914400" rtl="0" eaLnBrk="1" latinLnBrk="0" hangingPunct="1">
      <a:defRPr sz="4400" kern="1200">
        <a:solidFill>
          <a:srgbClr val="4D3C4E"/>
        </a:solidFill>
        <a:latin typeface="Times New Roman" pitchFamily="18" charset="0"/>
        <a:ea typeface="+mn-ea"/>
        <a:cs typeface="+mn-cs"/>
      </a:defRPr>
    </a:lvl8pPr>
    <a:lvl9pPr marL="3657600" algn="l" defTabSz="914400" rtl="0" eaLnBrk="1" latinLnBrk="0" hangingPunct="1">
      <a:defRPr sz="4400" kern="1200">
        <a:solidFill>
          <a:srgbClr val="4D3C4E"/>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CC33"/>
    <a:srgbClr val="FF0000"/>
    <a:srgbClr val="CC3300"/>
    <a:srgbClr val="008000"/>
    <a:srgbClr val="3399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52" autoAdjust="0"/>
    <p:restoredTop sz="86410" autoAdjust="0"/>
  </p:normalViewPr>
  <p:slideViewPr>
    <p:cSldViewPr>
      <p:cViewPr varScale="1">
        <p:scale>
          <a:sx n="77" d="100"/>
          <a:sy n="77" d="100"/>
        </p:scale>
        <p:origin x="162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5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endParaRPr lang="en-US" dirty="0"/>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dirty="0"/>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endParaRPr lang="en-US" dirty="0"/>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D7EC6D0F-61F3-4441-8339-04B9D43DDC47}" type="slidenum">
              <a:rPr lang="en-US"/>
              <a:pPr/>
              <a:t>‹#›</a:t>
            </a:fld>
            <a:endParaRPr lang="en-US" dirty="0"/>
          </a:p>
        </p:txBody>
      </p:sp>
    </p:spTree>
    <p:extLst>
      <p:ext uri="{BB962C8B-B14F-4D97-AF65-F5344CB8AC3E}">
        <p14:creationId xmlns:p14="http://schemas.microsoft.com/office/powerpoint/2010/main" val="1520486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EDAD59-75AE-4013-87BA-A8AEE8B3C1B0}" type="slidenum">
              <a:rPr lang="en-US"/>
              <a:pPr/>
              <a:t>1</a:t>
            </a:fld>
            <a:endParaRPr lang="en-US"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2724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C6D0F-61F3-4441-8339-04B9D43DDC47}" type="slidenum">
              <a:rPr lang="en-US" smtClean="0"/>
              <a:pPr/>
              <a:t>63</a:t>
            </a:fld>
            <a:endParaRPr lang="en-US" dirty="0"/>
          </a:p>
        </p:txBody>
      </p:sp>
    </p:spTree>
    <p:extLst>
      <p:ext uri="{BB962C8B-B14F-4D97-AF65-F5344CB8AC3E}">
        <p14:creationId xmlns:p14="http://schemas.microsoft.com/office/powerpoint/2010/main" val="390697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C6D0F-61F3-4441-8339-04B9D43DDC47}" type="slidenum">
              <a:rPr lang="en-US" smtClean="0"/>
              <a:pPr/>
              <a:t>64</a:t>
            </a:fld>
            <a:endParaRPr lang="en-US" dirty="0"/>
          </a:p>
        </p:txBody>
      </p:sp>
    </p:spTree>
    <p:extLst>
      <p:ext uri="{BB962C8B-B14F-4D97-AF65-F5344CB8AC3E}">
        <p14:creationId xmlns:p14="http://schemas.microsoft.com/office/powerpoint/2010/main" val="390697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11970"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21197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211972" name="Rectangle 4"/>
          <p:cNvSpPr>
            <a:spLocks noGrp="1" noChangeArrowheads="1"/>
          </p:cNvSpPr>
          <p:nvPr>
            <p:ph type="dt" sz="half" idx="2"/>
          </p:nvPr>
        </p:nvSpPr>
        <p:spPr/>
        <p:txBody>
          <a:bodyPr/>
          <a:lstStyle>
            <a:lvl1pPr>
              <a:defRPr/>
            </a:lvl1pPr>
          </a:lstStyle>
          <a:p>
            <a:endParaRPr lang="en-US" dirty="0"/>
          </a:p>
        </p:txBody>
      </p:sp>
      <p:sp>
        <p:nvSpPr>
          <p:cNvPr id="211973" name="Rectangle 5"/>
          <p:cNvSpPr>
            <a:spLocks noGrp="1" noChangeArrowheads="1"/>
          </p:cNvSpPr>
          <p:nvPr>
            <p:ph type="ftr" sz="quarter" idx="3"/>
          </p:nvPr>
        </p:nvSpPr>
        <p:spPr/>
        <p:txBody>
          <a:bodyPr/>
          <a:lstStyle>
            <a:lvl1pPr>
              <a:defRPr/>
            </a:lvl1pPr>
          </a:lstStyle>
          <a:p>
            <a:endParaRPr lang="en-US" dirty="0"/>
          </a:p>
        </p:txBody>
      </p:sp>
      <p:sp>
        <p:nvSpPr>
          <p:cNvPr id="211974" name="Rectangle 6"/>
          <p:cNvSpPr>
            <a:spLocks noGrp="1" noChangeArrowheads="1"/>
          </p:cNvSpPr>
          <p:nvPr>
            <p:ph type="sldNum" sz="quarter" idx="4"/>
          </p:nvPr>
        </p:nvSpPr>
        <p:spPr/>
        <p:txBody>
          <a:bodyPr/>
          <a:lstStyle>
            <a:lvl1pPr>
              <a:defRPr/>
            </a:lvl1pPr>
          </a:lstStyle>
          <a:p>
            <a:fld id="{AA124D38-3ED7-43BD-9699-9F4E73F4B8B5}" type="slidenum">
              <a:rPr lang="en-US"/>
              <a:pPr/>
              <a:t>‹#›</a:t>
            </a:fld>
            <a:endParaRPr lang="en-US" dirty="0"/>
          </a:p>
        </p:txBody>
      </p:sp>
      <p:sp>
        <p:nvSpPr>
          <p:cNvPr id="211975" name="Rectangle 7"/>
          <p:cNvSpPr>
            <a:spLocks noChangeArrowheads="1"/>
          </p:cNvSpPr>
          <p:nvPr/>
        </p:nvSpPr>
        <p:spPr bwMode="auto">
          <a:xfrm>
            <a:off x="228600" y="2889250"/>
            <a:ext cx="2870200" cy="201613"/>
          </a:xfrm>
          <a:prstGeom prst="rect">
            <a:avLst/>
          </a:prstGeom>
          <a:solidFill>
            <a:schemeClr val="tx1"/>
          </a:solidFill>
          <a:ln w="9525">
            <a:noFill/>
            <a:miter lim="800000"/>
            <a:headEnd/>
            <a:tailEnd/>
          </a:ln>
          <a:effectLst/>
        </p:spPr>
        <p:txBody>
          <a:bodyPr wrap="none" anchor="ctr"/>
          <a:lstStyle/>
          <a:p>
            <a:endParaRPr lang="en-US" dirty="0"/>
          </a:p>
        </p:txBody>
      </p:sp>
      <p:sp>
        <p:nvSpPr>
          <p:cNvPr id="211976" name="Rectangle 8"/>
          <p:cNvSpPr>
            <a:spLocks noChangeArrowheads="1"/>
          </p:cNvSpPr>
          <p:nvPr/>
        </p:nvSpPr>
        <p:spPr bwMode="auto">
          <a:xfrm>
            <a:off x="3098800" y="2889250"/>
            <a:ext cx="2870200" cy="201613"/>
          </a:xfrm>
          <a:prstGeom prst="rect">
            <a:avLst/>
          </a:prstGeom>
          <a:solidFill>
            <a:schemeClr val="accent1"/>
          </a:solidFill>
          <a:ln w="9525">
            <a:noFill/>
            <a:miter lim="800000"/>
            <a:headEnd/>
            <a:tailEnd/>
          </a:ln>
          <a:effectLst/>
        </p:spPr>
        <p:txBody>
          <a:bodyPr wrap="none" anchor="ctr"/>
          <a:lstStyle/>
          <a:p>
            <a:endParaRPr lang="en-US" dirty="0"/>
          </a:p>
        </p:txBody>
      </p:sp>
      <p:sp>
        <p:nvSpPr>
          <p:cNvPr id="211977" name="Rectangle 9"/>
          <p:cNvSpPr>
            <a:spLocks noChangeArrowheads="1"/>
          </p:cNvSpPr>
          <p:nvPr/>
        </p:nvSpPr>
        <p:spPr bwMode="auto">
          <a:xfrm>
            <a:off x="5969000" y="2889250"/>
            <a:ext cx="2870200" cy="201613"/>
          </a:xfrm>
          <a:prstGeom prst="rect">
            <a:avLst/>
          </a:prstGeom>
          <a:solidFill>
            <a:schemeClr val="bg2"/>
          </a:solidFill>
          <a:ln w="9525">
            <a:noFill/>
            <a:miter lim="800000"/>
            <a:headEnd/>
            <a:tailEnd/>
          </a:ln>
          <a:effectLst/>
        </p:spPr>
        <p:txBody>
          <a:bodyPr wrap="none" anchor="ct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1F257EE-2336-4581-B7DB-B403E56795C1}"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C166529-9D25-484A-8707-1C8B017FB54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2AEB495-4BFD-4007-9861-31BA81D30034}"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065AAF8-E06B-4FCA-9E5C-CA1B4FD031F8}"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9E54DF7F-29FB-42FC-A346-DE1F7EA65EA1}"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6F1418BD-2275-4933-87B5-1BAA118E9B46}"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DE215DA-A9AE-4A6B-A84B-BAB9BACB44AB}"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D2C64302-42EC-47E7-B4B2-0FAA90DC3F77}"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733F89E1-6CED-4074-B415-BA6F4E42FFDB}"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9A2F3E9-1AEB-4FE9-8D47-65B0577F62A2}"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1094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0948"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chemeClr val="tx1"/>
                </a:solidFill>
              </a:defRPr>
            </a:lvl1pPr>
          </a:lstStyle>
          <a:p>
            <a:endParaRPr lang="en-US" dirty="0"/>
          </a:p>
        </p:txBody>
      </p:sp>
      <p:sp>
        <p:nvSpPr>
          <p:cNvPr id="2109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tx1"/>
                </a:solidFill>
              </a:defRPr>
            </a:lvl1pPr>
          </a:lstStyle>
          <a:p>
            <a:endParaRPr lang="en-US" dirty="0"/>
          </a:p>
        </p:txBody>
      </p:sp>
      <p:sp>
        <p:nvSpPr>
          <p:cNvPr id="210950"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fld id="{DC222158-8399-42C1-8026-96170FE9C127}" type="slidenum">
              <a:rPr lang="en-US"/>
              <a:pPr/>
              <a:t>‹#›</a:t>
            </a:fld>
            <a:endParaRPr lang="en-US" dirty="0"/>
          </a:p>
        </p:txBody>
      </p:sp>
      <p:sp>
        <p:nvSpPr>
          <p:cNvPr id="210951" name="Rectangle 7"/>
          <p:cNvSpPr>
            <a:spLocks noChangeArrowheads="1"/>
          </p:cNvSpPr>
          <p:nvPr/>
        </p:nvSpPr>
        <p:spPr bwMode="auto">
          <a:xfrm>
            <a:off x="0" y="0"/>
            <a:ext cx="228600" cy="2286000"/>
          </a:xfrm>
          <a:prstGeom prst="rect">
            <a:avLst/>
          </a:prstGeom>
          <a:solidFill>
            <a:srgbClr val="333333"/>
          </a:solidFill>
          <a:ln w="9525">
            <a:noFill/>
            <a:miter lim="800000"/>
            <a:headEnd/>
            <a:tailEnd/>
          </a:ln>
          <a:effectLst/>
        </p:spPr>
        <p:txBody>
          <a:bodyPr wrap="none" anchor="ctr"/>
          <a:lstStyle/>
          <a:p>
            <a:endParaRPr lang="en-US" sz="2400" dirty="0">
              <a:solidFill>
                <a:schemeClr val="tx1"/>
              </a:solidFill>
            </a:endParaRPr>
          </a:p>
        </p:txBody>
      </p:sp>
      <p:sp>
        <p:nvSpPr>
          <p:cNvPr id="210952" name="Line 8"/>
          <p:cNvSpPr>
            <a:spLocks noChangeShapeType="1"/>
          </p:cNvSpPr>
          <p:nvPr/>
        </p:nvSpPr>
        <p:spPr bwMode="auto">
          <a:xfrm>
            <a:off x="457200" y="1447800"/>
            <a:ext cx="8077200" cy="0"/>
          </a:xfrm>
          <a:prstGeom prst="line">
            <a:avLst/>
          </a:prstGeom>
          <a:noFill/>
          <a:ln w="25400">
            <a:solidFill>
              <a:srgbClr val="CC9900"/>
            </a:solidFill>
            <a:round/>
            <a:headEnd/>
            <a:tailEnd/>
          </a:ln>
          <a:effectLst/>
        </p:spPr>
        <p:txBody>
          <a:bodyPr/>
          <a:lstStyle/>
          <a:p>
            <a:endParaRPr lang="en-US" dirty="0"/>
          </a:p>
        </p:txBody>
      </p:sp>
      <p:sp>
        <p:nvSpPr>
          <p:cNvPr id="210953" name="Rectangle 9"/>
          <p:cNvSpPr>
            <a:spLocks noChangeArrowheads="1"/>
          </p:cNvSpPr>
          <p:nvPr/>
        </p:nvSpPr>
        <p:spPr bwMode="auto">
          <a:xfrm>
            <a:off x="0" y="2286000"/>
            <a:ext cx="228600" cy="2286000"/>
          </a:xfrm>
          <a:prstGeom prst="rect">
            <a:avLst/>
          </a:prstGeom>
          <a:solidFill>
            <a:srgbClr val="CC9900"/>
          </a:solidFill>
          <a:ln w="9525">
            <a:noFill/>
            <a:miter lim="800000"/>
            <a:headEnd/>
            <a:tailEnd/>
          </a:ln>
          <a:effectLst/>
        </p:spPr>
        <p:txBody>
          <a:bodyPr wrap="none" anchor="ctr"/>
          <a:lstStyle/>
          <a:p>
            <a:endParaRPr lang="en-US" sz="2400" dirty="0">
              <a:solidFill>
                <a:schemeClr val="tx1"/>
              </a:solidFill>
            </a:endParaRPr>
          </a:p>
        </p:txBody>
      </p:sp>
      <p:sp>
        <p:nvSpPr>
          <p:cNvPr id="210954" name="Rectangle 10"/>
          <p:cNvSpPr>
            <a:spLocks noChangeArrowheads="1"/>
          </p:cNvSpPr>
          <p:nvPr/>
        </p:nvSpPr>
        <p:spPr bwMode="auto">
          <a:xfrm>
            <a:off x="0" y="4572000"/>
            <a:ext cx="228600" cy="2286000"/>
          </a:xfrm>
          <a:prstGeom prst="rect">
            <a:avLst/>
          </a:prstGeom>
          <a:solidFill>
            <a:srgbClr val="D9BE4D"/>
          </a:solidFill>
          <a:ln w="9525">
            <a:noFill/>
            <a:miter lim="800000"/>
            <a:headEnd/>
            <a:tailEnd/>
          </a:ln>
          <a:effectLst/>
        </p:spPr>
        <p:txBody>
          <a:bodyPr wrap="none" anchor="ctr"/>
          <a:lstStyle/>
          <a:p>
            <a:endParaRPr lang="en-US" sz="24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hf hdr="0" ftr="0" dt="0"/>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Times New Roman" pitchFamily="18" charset="0"/>
        </a:defRPr>
      </a:lvl2pPr>
      <a:lvl3pPr algn="l" rtl="0" fontAlgn="base">
        <a:spcBef>
          <a:spcPct val="0"/>
        </a:spcBef>
        <a:spcAft>
          <a:spcPct val="0"/>
        </a:spcAft>
        <a:defRPr sz="4400">
          <a:solidFill>
            <a:schemeClr val="tx1"/>
          </a:solidFill>
          <a:latin typeface="Times New Roman" pitchFamily="18" charset="0"/>
        </a:defRPr>
      </a:lvl3pPr>
      <a:lvl4pPr algn="l" rtl="0" fontAlgn="base">
        <a:spcBef>
          <a:spcPct val="0"/>
        </a:spcBef>
        <a:spcAft>
          <a:spcPct val="0"/>
        </a:spcAft>
        <a:defRPr sz="4400">
          <a:solidFill>
            <a:schemeClr val="tx1"/>
          </a:solidFill>
          <a:latin typeface="Times New Roman" pitchFamily="18" charset="0"/>
        </a:defRPr>
      </a:lvl4pPr>
      <a:lvl5pPr algn="l" rtl="0" fontAlgn="base">
        <a:spcBef>
          <a:spcPct val="0"/>
        </a:spcBef>
        <a:spcAft>
          <a:spcPct val="0"/>
        </a:spcAft>
        <a:defRPr sz="4400">
          <a:solidFill>
            <a:schemeClr val="tx1"/>
          </a:solidFill>
          <a:latin typeface="Times New Roman" pitchFamily="18" charset="0"/>
        </a:defRPr>
      </a:lvl5pPr>
      <a:lvl6pPr marL="457200" algn="l" rtl="0" fontAlgn="base">
        <a:spcBef>
          <a:spcPct val="0"/>
        </a:spcBef>
        <a:spcAft>
          <a:spcPct val="0"/>
        </a:spcAft>
        <a:defRPr sz="4400">
          <a:solidFill>
            <a:schemeClr val="tx1"/>
          </a:solidFill>
          <a:latin typeface="Times New Roman" pitchFamily="18" charset="0"/>
        </a:defRPr>
      </a:lvl6pPr>
      <a:lvl7pPr marL="914400" algn="l" rtl="0" fontAlgn="base">
        <a:spcBef>
          <a:spcPct val="0"/>
        </a:spcBef>
        <a:spcAft>
          <a:spcPct val="0"/>
        </a:spcAft>
        <a:defRPr sz="4400">
          <a:solidFill>
            <a:schemeClr val="tx1"/>
          </a:solidFill>
          <a:latin typeface="Times New Roman" pitchFamily="18" charset="0"/>
        </a:defRPr>
      </a:lvl7pPr>
      <a:lvl8pPr marL="1371600" algn="l" rtl="0" fontAlgn="base">
        <a:spcBef>
          <a:spcPct val="0"/>
        </a:spcBef>
        <a:spcAft>
          <a:spcPct val="0"/>
        </a:spcAft>
        <a:defRPr sz="4400">
          <a:solidFill>
            <a:schemeClr val="tx1"/>
          </a:solidFill>
          <a:latin typeface="Times New Roman" pitchFamily="18" charset="0"/>
        </a:defRPr>
      </a:lvl8pPr>
      <a:lvl9pPr marL="1828800" algn="l" rtl="0" fontAlgn="base">
        <a:spcBef>
          <a:spcPct val="0"/>
        </a:spcBef>
        <a:spcAft>
          <a:spcPct val="0"/>
        </a:spcAft>
        <a:defRPr sz="4400">
          <a:solidFill>
            <a:schemeClr val="tx1"/>
          </a:solidFill>
          <a:latin typeface="Times New Roman" pitchFamily="18" charset="0"/>
        </a:defRPr>
      </a:lvl9pPr>
    </p:titleStyle>
    <p:bodyStyle>
      <a:lvl1pPr marL="342900" indent="-342900" algn="l" rtl="0" fontAlgn="base">
        <a:spcBef>
          <a:spcPct val="20000"/>
        </a:spcBef>
        <a:spcAft>
          <a:spcPct val="0"/>
        </a:spcAft>
        <a:buClr>
          <a:srgbClr val="4D3C4E"/>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rgbClr val="CC9900"/>
        </a:buClr>
        <a:buSzPct val="7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rgbClr val="D9BE4D"/>
        </a:buClr>
        <a:buSzPct val="65000"/>
        <a:buFont typeface="Wingdings" pitchFamily="2" charset="2"/>
        <a:buChar char="p"/>
        <a:defRPr sz="2000">
          <a:solidFill>
            <a:schemeClr val="tx1"/>
          </a:solidFill>
          <a:latin typeface="+mn-lt"/>
        </a:defRPr>
      </a:lvl3pPr>
      <a:lvl4pPr marL="1600200" indent="-228600" algn="l" rtl="0" fontAlgn="base">
        <a:spcBef>
          <a:spcPct val="20000"/>
        </a:spcBef>
        <a:spcAft>
          <a:spcPct val="0"/>
        </a:spcAft>
        <a:buClr>
          <a:srgbClr val="4D3C4E"/>
        </a:buClr>
        <a:buFont typeface="Wingdings" pitchFamily="2" charset="2"/>
        <a:buChar char="§"/>
        <a:defRPr>
          <a:solidFill>
            <a:schemeClr val="tx1"/>
          </a:solidFill>
          <a:latin typeface="+mn-lt"/>
        </a:defRPr>
      </a:lvl4pPr>
      <a:lvl5pPr marL="2057400" indent="-228600" algn="l" rtl="0" fontAlgn="base">
        <a:spcBef>
          <a:spcPct val="20000"/>
        </a:spcBef>
        <a:spcAft>
          <a:spcPct val="0"/>
        </a:spcAft>
        <a:buClr>
          <a:srgbClr val="35654B"/>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rgbClr val="35654B"/>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rgbClr val="35654B"/>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rgbClr val="35654B"/>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rgbClr val="35654B"/>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me.utexas.edu/~jensen/ORMM/methods/unit/dynamic/subunits/teach_dp/model_sequence.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
          </p:nvPr>
        </p:nvSpPr>
        <p:spPr/>
        <p:txBody>
          <a:bodyPr/>
          <a:lstStyle/>
          <a:p>
            <a:fld id="{E0CD942C-31D5-442B-8FB2-65CAA803DD71}" type="slidenum">
              <a:rPr lang="en-US"/>
              <a:pPr/>
              <a:t>1</a:t>
            </a:fld>
            <a:endParaRPr lang="en-US" dirty="0"/>
          </a:p>
        </p:txBody>
      </p:sp>
      <p:sp>
        <p:nvSpPr>
          <p:cNvPr id="212996" name="Rectangle 4"/>
          <p:cNvSpPr>
            <a:spLocks noGrp="1" noChangeArrowheads="1"/>
          </p:cNvSpPr>
          <p:nvPr>
            <p:ph type="ctrTitle"/>
          </p:nvPr>
        </p:nvSpPr>
        <p:spPr/>
        <p:txBody>
          <a:bodyPr/>
          <a:lstStyle/>
          <a:p>
            <a:r>
              <a:rPr lang="en-US" dirty="0" smtClean="0"/>
              <a:t>Optimization Modeling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2D173D62-E411-476D-9E3C-49B6BCE81FFD}" type="slidenum">
              <a:rPr lang="en-US">
                <a:latin typeface="+mn-lt"/>
              </a:rPr>
              <a:pPr/>
              <a:t>10</a:t>
            </a:fld>
            <a:endParaRPr lang="en-US" dirty="0">
              <a:latin typeface="+mn-lt"/>
            </a:endParaRPr>
          </a:p>
        </p:txBody>
      </p:sp>
      <p:sp>
        <p:nvSpPr>
          <p:cNvPr id="340994" name="Rectangle 2"/>
          <p:cNvSpPr>
            <a:spLocks noGrp="1" noChangeArrowheads="1"/>
          </p:cNvSpPr>
          <p:nvPr>
            <p:ph type="title"/>
          </p:nvPr>
        </p:nvSpPr>
        <p:spPr>
          <a:xfrm>
            <a:off x="457200" y="811213"/>
            <a:ext cx="8229600" cy="606425"/>
          </a:xfrm>
        </p:spPr>
        <p:txBody>
          <a:bodyPr/>
          <a:lstStyle/>
          <a:p>
            <a:r>
              <a:rPr lang="en-US" dirty="0" smtClean="0"/>
              <a:t>Media Planning:  Solve Graphically</a:t>
            </a:r>
            <a:endParaRPr lang="en-US" dirty="0"/>
          </a:p>
        </p:txBody>
      </p:sp>
      <p:sp>
        <p:nvSpPr>
          <p:cNvPr id="340995" name="Rectangle 3"/>
          <p:cNvSpPr>
            <a:spLocks noGrp="1" noChangeArrowheads="1"/>
          </p:cNvSpPr>
          <p:nvPr>
            <p:ph type="body" idx="1"/>
          </p:nvPr>
        </p:nvSpPr>
        <p:spPr/>
        <p:txBody>
          <a:bodyPr/>
          <a:lstStyle/>
          <a:p>
            <a:pPr marL="609600" indent="-609600"/>
            <a:r>
              <a:rPr lang="en-US" dirty="0" smtClean="0"/>
              <a:t>Evaluate objective </a:t>
            </a:r>
            <a:r>
              <a:rPr lang="en-US" dirty="0"/>
              <a:t>function 30T + </a:t>
            </a:r>
            <a:r>
              <a:rPr lang="en-US" dirty="0" smtClean="0"/>
              <a:t>20R at each corner:  (0, 0) (0, 50) (20,50) (60, 30) (60,0)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44379633"/>
              </p:ext>
            </p:extLst>
          </p:nvPr>
        </p:nvGraphicFramePr>
        <p:xfrm>
          <a:off x="685800" y="3505200"/>
          <a:ext cx="7772400" cy="2072640"/>
        </p:xfrm>
        <a:graphic>
          <a:graphicData uri="http://schemas.openxmlformats.org/drawingml/2006/table">
            <a:tbl>
              <a:tblPr firstRow="1" bandRow="1">
                <a:tableStyleId>{5C22544A-7EE6-4342-B048-85BDC9FD1C3A}</a:tableStyleId>
              </a:tblPr>
              <a:tblGrid>
                <a:gridCol w="1295400"/>
                <a:gridCol w="1295400"/>
                <a:gridCol w="1295400"/>
                <a:gridCol w="1295400"/>
                <a:gridCol w="1295400"/>
                <a:gridCol w="1295400"/>
              </a:tblGrid>
              <a:tr h="370840">
                <a:tc>
                  <a:txBody>
                    <a:bodyPr/>
                    <a:lstStyle/>
                    <a:p>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r>
              <a:tr h="370840">
                <a:tc>
                  <a:txBody>
                    <a:bodyPr/>
                    <a:lstStyle/>
                    <a:p>
                      <a:r>
                        <a:rPr lang="en-US" sz="2800" dirty="0" smtClean="0"/>
                        <a:t>Radio</a:t>
                      </a:r>
                      <a:endParaRPr lang="en-US" sz="2800" dirty="0"/>
                    </a:p>
                  </a:txBody>
                  <a:tcPr/>
                </a:tc>
                <a:tc>
                  <a:txBody>
                    <a:bodyPr/>
                    <a:lstStyle/>
                    <a:p>
                      <a:pPr algn="r"/>
                      <a:r>
                        <a:rPr lang="en-US" sz="2800" dirty="0" smtClean="0"/>
                        <a:t>0</a:t>
                      </a:r>
                      <a:endParaRPr lang="en-US" sz="2800" dirty="0"/>
                    </a:p>
                  </a:txBody>
                  <a:tcPr/>
                </a:tc>
                <a:tc>
                  <a:txBody>
                    <a:bodyPr/>
                    <a:lstStyle/>
                    <a:p>
                      <a:pPr algn="r"/>
                      <a:r>
                        <a:rPr lang="en-US" sz="2800" dirty="0" smtClean="0"/>
                        <a:t>0</a:t>
                      </a:r>
                      <a:endParaRPr lang="en-US" sz="2800" dirty="0"/>
                    </a:p>
                  </a:txBody>
                  <a:tcPr/>
                </a:tc>
                <a:tc>
                  <a:txBody>
                    <a:bodyPr/>
                    <a:lstStyle/>
                    <a:p>
                      <a:pPr algn="r"/>
                      <a:r>
                        <a:rPr lang="en-US" sz="2800" dirty="0" smtClean="0"/>
                        <a:t>20</a:t>
                      </a:r>
                      <a:endParaRPr lang="en-US" sz="2800" dirty="0"/>
                    </a:p>
                  </a:txBody>
                  <a:tcPr/>
                </a:tc>
                <a:tc>
                  <a:txBody>
                    <a:bodyPr/>
                    <a:lstStyle/>
                    <a:p>
                      <a:pPr algn="r"/>
                      <a:r>
                        <a:rPr lang="en-US" sz="2800" b="1" dirty="0" smtClean="0"/>
                        <a:t>60</a:t>
                      </a:r>
                      <a:endParaRPr lang="en-US" sz="2800" b="1" dirty="0"/>
                    </a:p>
                  </a:txBody>
                  <a:tcPr/>
                </a:tc>
                <a:tc>
                  <a:txBody>
                    <a:bodyPr/>
                    <a:lstStyle/>
                    <a:p>
                      <a:pPr algn="r"/>
                      <a:r>
                        <a:rPr lang="en-US" sz="2800" dirty="0" smtClean="0"/>
                        <a:t>60</a:t>
                      </a:r>
                      <a:endParaRPr lang="en-US" sz="2800" dirty="0"/>
                    </a:p>
                  </a:txBody>
                  <a:tcPr/>
                </a:tc>
              </a:tr>
              <a:tr h="370840">
                <a:tc>
                  <a:txBody>
                    <a:bodyPr/>
                    <a:lstStyle/>
                    <a:p>
                      <a:r>
                        <a:rPr lang="en-US" sz="2800" dirty="0" smtClean="0"/>
                        <a:t>TV</a:t>
                      </a:r>
                      <a:endParaRPr lang="en-US" sz="2800" dirty="0"/>
                    </a:p>
                  </a:txBody>
                  <a:tcPr/>
                </a:tc>
                <a:tc>
                  <a:txBody>
                    <a:bodyPr/>
                    <a:lstStyle/>
                    <a:p>
                      <a:pPr algn="r"/>
                      <a:r>
                        <a:rPr lang="en-US" sz="2800" dirty="0" smtClean="0"/>
                        <a:t>0</a:t>
                      </a:r>
                      <a:endParaRPr lang="en-US" sz="2800" dirty="0"/>
                    </a:p>
                  </a:txBody>
                  <a:tcPr/>
                </a:tc>
                <a:tc>
                  <a:txBody>
                    <a:bodyPr/>
                    <a:lstStyle/>
                    <a:p>
                      <a:pPr algn="r"/>
                      <a:r>
                        <a:rPr lang="en-US" sz="2800" dirty="0" smtClean="0"/>
                        <a:t>50</a:t>
                      </a:r>
                      <a:endParaRPr lang="en-US" sz="2800" dirty="0"/>
                    </a:p>
                  </a:txBody>
                  <a:tcPr/>
                </a:tc>
                <a:tc>
                  <a:txBody>
                    <a:bodyPr/>
                    <a:lstStyle/>
                    <a:p>
                      <a:pPr algn="r"/>
                      <a:r>
                        <a:rPr lang="en-US" sz="2800" dirty="0" smtClean="0"/>
                        <a:t>50</a:t>
                      </a:r>
                      <a:endParaRPr lang="en-US" sz="2800" dirty="0"/>
                    </a:p>
                  </a:txBody>
                  <a:tcPr/>
                </a:tc>
                <a:tc>
                  <a:txBody>
                    <a:bodyPr/>
                    <a:lstStyle/>
                    <a:p>
                      <a:pPr algn="r"/>
                      <a:r>
                        <a:rPr lang="en-US" sz="2800" b="1" dirty="0" smtClean="0"/>
                        <a:t>30</a:t>
                      </a:r>
                      <a:endParaRPr lang="en-US" sz="2800" b="1" dirty="0"/>
                    </a:p>
                  </a:txBody>
                  <a:tcPr/>
                </a:tc>
                <a:tc>
                  <a:txBody>
                    <a:bodyPr/>
                    <a:lstStyle/>
                    <a:p>
                      <a:pPr algn="r"/>
                      <a:r>
                        <a:rPr lang="en-US" sz="2800" dirty="0" smtClean="0"/>
                        <a:t>0</a:t>
                      </a:r>
                      <a:endParaRPr lang="en-US" sz="2800" dirty="0"/>
                    </a:p>
                  </a:txBody>
                  <a:tcPr/>
                </a:tc>
              </a:tr>
              <a:tr h="370840">
                <a:tc>
                  <a:txBody>
                    <a:bodyPr/>
                    <a:lstStyle/>
                    <a:p>
                      <a:r>
                        <a:rPr lang="en-US" sz="2800" dirty="0" smtClean="0"/>
                        <a:t>Profit</a:t>
                      </a:r>
                      <a:endParaRPr lang="en-US" sz="2800" dirty="0"/>
                    </a:p>
                  </a:txBody>
                  <a:tcPr/>
                </a:tc>
                <a:tc>
                  <a:txBody>
                    <a:bodyPr/>
                    <a:lstStyle/>
                    <a:p>
                      <a:pPr algn="r"/>
                      <a:r>
                        <a:rPr lang="en-US" sz="2800" dirty="0" smtClean="0"/>
                        <a:t>$0</a:t>
                      </a:r>
                      <a:endParaRPr lang="en-US" sz="2800" dirty="0"/>
                    </a:p>
                  </a:txBody>
                  <a:tcPr/>
                </a:tc>
                <a:tc>
                  <a:txBody>
                    <a:bodyPr/>
                    <a:lstStyle/>
                    <a:p>
                      <a:pPr algn="r"/>
                      <a:r>
                        <a:rPr lang="en-US" sz="2800" dirty="0" smtClean="0"/>
                        <a:t>$1,000</a:t>
                      </a:r>
                      <a:endParaRPr lang="en-US" sz="2800" dirty="0"/>
                    </a:p>
                  </a:txBody>
                  <a:tcPr/>
                </a:tc>
                <a:tc>
                  <a:txBody>
                    <a:bodyPr/>
                    <a:lstStyle/>
                    <a:p>
                      <a:pPr algn="r"/>
                      <a:r>
                        <a:rPr lang="en-US" sz="2800" dirty="0" smtClean="0"/>
                        <a:t>$1,900</a:t>
                      </a:r>
                      <a:endParaRPr lang="en-US" sz="2800" dirty="0"/>
                    </a:p>
                  </a:txBody>
                  <a:tcPr/>
                </a:tc>
                <a:tc>
                  <a:txBody>
                    <a:bodyPr/>
                    <a:lstStyle/>
                    <a:p>
                      <a:pPr algn="r"/>
                      <a:r>
                        <a:rPr lang="en-US" sz="2800" b="1" dirty="0" smtClean="0"/>
                        <a:t>$2,100</a:t>
                      </a:r>
                      <a:endParaRPr lang="en-US" sz="2800" b="1" dirty="0"/>
                    </a:p>
                  </a:txBody>
                  <a:tcPr/>
                </a:tc>
                <a:tc>
                  <a:txBody>
                    <a:bodyPr/>
                    <a:lstStyle/>
                    <a:p>
                      <a:pPr algn="r"/>
                      <a:r>
                        <a:rPr lang="en-US" sz="2800" dirty="0" smtClean="0"/>
                        <a:t>$1,200</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2D173D62-E411-476D-9E3C-49B6BCE81FFD}" type="slidenum">
              <a:rPr lang="en-US">
                <a:latin typeface="+mn-lt"/>
              </a:rPr>
              <a:pPr/>
              <a:t>11</a:t>
            </a:fld>
            <a:endParaRPr lang="en-US" dirty="0">
              <a:latin typeface="+mn-lt"/>
            </a:endParaRPr>
          </a:p>
        </p:txBody>
      </p:sp>
      <p:sp>
        <p:nvSpPr>
          <p:cNvPr id="340994" name="Rectangle 2"/>
          <p:cNvSpPr>
            <a:spLocks noGrp="1" noChangeArrowheads="1"/>
          </p:cNvSpPr>
          <p:nvPr>
            <p:ph type="title"/>
          </p:nvPr>
        </p:nvSpPr>
        <p:spPr>
          <a:xfrm>
            <a:off x="457200" y="811213"/>
            <a:ext cx="8229600" cy="606425"/>
          </a:xfrm>
        </p:spPr>
        <p:txBody>
          <a:bodyPr/>
          <a:lstStyle/>
          <a:p>
            <a:r>
              <a:rPr lang="en-US" dirty="0" smtClean="0"/>
              <a:t>Media Planning:  Solve Graphically</a:t>
            </a:r>
            <a:endParaRPr lang="en-US" dirty="0"/>
          </a:p>
        </p:txBody>
      </p:sp>
      <p:sp>
        <p:nvSpPr>
          <p:cNvPr id="340995" name="Rectangle 3"/>
          <p:cNvSpPr>
            <a:spLocks noGrp="1" noChangeArrowheads="1"/>
          </p:cNvSpPr>
          <p:nvPr>
            <p:ph type="body" idx="1"/>
          </p:nvPr>
        </p:nvSpPr>
        <p:spPr/>
        <p:txBody>
          <a:bodyPr/>
          <a:lstStyle/>
          <a:p>
            <a:pPr marL="609600" indent="-609600"/>
            <a:r>
              <a:rPr lang="en-US" dirty="0" smtClean="0"/>
              <a:t>60 Radio and 30 TV spots satisfies all constraints and yields the maximum profit, $2,100</a:t>
            </a:r>
            <a:endParaRPr lang="en-US" dirty="0"/>
          </a:p>
        </p:txBody>
      </p:sp>
      <p:grpSp>
        <p:nvGrpSpPr>
          <p:cNvPr id="340996" name="Group 4"/>
          <p:cNvGrpSpPr>
            <a:grpSpLocks/>
          </p:cNvGrpSpPr>
          <p:nvPr/>
        </p:nvGrpSpPr>
        <p:grpSpPr bwMode="auto">
          <a:xfrm>
            <a:off x="1524000" y="2895600"/>
            <a:ext cx="6173788" cy="3689350"/>
            <a:chOff x="960" y="1824"/>
            <a:chExt cx="3889" cy="2324"/>
          </a:xfrm>
        </p:grpSpPr>
        <p:sp>
          <p:nvSpPr>
            <p:cNvPr id="340997" name="Freeform 5"/>
            <p:cNvSpPr>
              <a:spLocks/>
            </p:cNvSpPr>
            <p:nvPr/>
          </p:nvSpPr>
          <p:spPr bwMode="auto">
            <a:xfrm>
              <a:off x="1652" y="2233"/>
              <a:ext cx="2376" cy="1364"/>
            </a:xfrm>
            <a:custGeom>
              <a:avLst/>
              <a:gdLst/>
              <a:ahLst/>
              <a:cxnLst>
                <a:cxn ang="0">
                  <a:pos x="0" y="0"/>
                </a:cxn>
                <a:cxn ang="0">
                  <a:pos x="0" y="1632"/>
                </a:cxn>
                <a:cxn ang="0">
                  <a:pos x="1824" y="1632"/>
                </a:cxn>
              </a:cxnLst>
              <a:rect l="0" t="0" r="r" b="b"/>
              <a:pathLst>
                <a:path w="1824" h="1632">
                  <a:moveTo>
                    <a:pt x="0" y="0"/>
                  </a:moveTo>
                  <a:lnTo>
                    <a:pt x="0" y="1632"/>
                  </a:lnTo>
                  <a:lnTo>
                    <a:pt x="1824" y="1632"/>
                  </a:lnTo>
                </a:path>
              </a:pathLst>
            </a:custGeom>
            <a:no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sp>
          <p:nvSpPr>
            <p:cNvPr id="340998" name="Line 6"/>
            <p:cNvSpPr>
              <a:spLocks noChangeShapeType="1"/>
            </p:cNvSpPr>
            <p:nvPr/>
          </p:nvSpPr>
          <p:spPr bwMode="auto">
            <a:xfrm>
              <a:off x="1652" y="2594"/>
              <a:ext cx="2333"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0999" name="Line 7"/>
            <p:cNvSpPr>
              <a:spLocks noChangeShapeType="1"/>
            </p:cNvSpPr>
            <p:nvPr/>
          </p:nvSpPr>
          <p:spPr bwMode="auto">
            <a:xfrm>
              <a:off x="2819" y="2233"/>
              <a:ext cx="0" cy="1444"/>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0" name="Freeform 8"/>
            <p:cNvSpPr>
              <a:spLocks/>
            </p:cNvSpPr>
            <p:nvPr/>
          </p:nvSpPr>
          <p:spPr bwMode="auto">
            <a:xfrm>
              <a:off x="1652" y="2353"/>
              <a:ext cx="2117" cy="1244"/>
            </a:xfrm>
            <a:custGeom>
              <a:avLst/>
              <a:gdLst/>
              <a:ahLst/>
              <a:cxnLst>
                <a:cxn ang="0">
                  <a:pos x="0" y="0"/>
                </a:cxn>
                <a:cxn ang="0">
                  <a:pos x="2448" y="1488"/>
                </a:cxn>
              </a:cxnLst>
              <a:rect l="0" t="0" r="r" b="b"/>
              <a:pathLst>
                <a:path w="2448" h="1488">
                  <a:moveTo>
                    <a:pt x="0" y="0"/>
                  </a:moveTo>
                  <a:cubicBezTo>
                    <a:pt x="0" y="0"/>
                    <a:pt x="1224" y="744"/>
                    <a:pt x="2448" y="1488"/>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sp>
          <p:nvSpPr>
            <p:cNvPr id="341001" name="Text Box 9"/>
            <p:cNvSpPr txBox="1">
              <a:spLocks noChangeArrowheads="1"/>
            </p:cNvSpPr>
            <p:nvPr/>
          </p:nvSpPr>
          <p:spPr bwMode="auto">
            <a:xfrm>
              <a:off x="2373" y="1824"/>
              <a:ext cx="863" cy="233"/>
            </a:xfrm>
            <a:prstGeom prst="rect">
              <a:avLst/>
            </a:prstGeom>
            <a:noFill/>
            <a:ln w="9525">
              <a:noFill/>
              <a:miter lim="800000"/>
              <a:headEnd/>
              <a:tailEnd/>
            </a:ln>
            <a:effectLst/>
          </p:spPr>
          <p:txBody>
            <a:bodyPr>
              <a:spAutoFit/>
            </a:bodyPr>
            <a:lstStyle/>
            <a:p>
              <a:pPr>
                <a:spcBef>
                  <a:spcPct val="50000"/>
                </a:spcBef>
              </a:pPr>
              <a:r>
                <a:rPr lang="en-US" sz="1800" dirty="0">
                  <a:solidFill>
                    <a:schemeClr val="tx1"/>
                  </a:solidFill>
                  <a:latin typeface="+mn-lt"/>
                </a:rPr>
                <a:t>Radio max</a:t>
              </a:r>
            </a:p>
          </p:txBody>
        </p:sp>
        <p:sp>
          <p:nvSpPr>
            <p:cNvPr id="341002" name="Text Box 10"/>
            <p:cNvSpPr txBox="1">
              <a:spLocks noChangeArrowheads="1"/>
            </p:cNvSpPr>
            <p:nvPr/>
          </p:nvSpPr>
          <p:spPr bwMode="auto">
            <a:xfrm>
              <a:off x="3423" y="2995"/>
              <a:ext cx="864" cy="404"/>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Budget constraint</a:t>
              </a:r>
            </a:p>
          </p:txBody>
        </p:sp>
        <p:sp>
          <p:nvSpPr>
            <p:cNvPr id="341003" name="Text Box 11"/>
            <p:cNvSpPr txBox="1">
              <a:spLocks noChangeArrowheads="1"/>
            </p:cNvSpPr>
            <p:nvPr/>
          </p:nvSpPr>
          <p:spPr bwMode="auto">
            <a:xfrm>
              <a:off x="3985" y="2434"/>
              <a:ext cx="864" cy="231"/>
            </a:xfrm>
            <a:prstGeom prst="rect">
              <a:avLst/>
            </a:prstGeom>
            <a:noFill/>
            <a:ln w="9525">
              <a:noFill/>
              <a:miter lim="800000"/>
              <a:headEnd/>
              <a:tailEnd/>
            </a:ln>
            <a:effectLst/>
          </p:spPr>
          <p:txBody>
            <a:bodyPr>
              <a:spAutoFit/>
            </a:bodyPr>
            <a:lstStyle/>
            <a:p>
              <a:pPr>
                <a:spcBef>
                  <a:spcPct val="50000"/>
                </a:spcBef>
              </a:pPr>
              <a:r>
                <a:rPr lang="en-US" sz="1800" dirty="0">
                  <a:solidFill>
                    <a:schemeClr val="tx1"/>
                  </a:solidFill>
                  <a:latin typeface="+mn-lt"/>
                </a:rPr>
                <a:t>TV max</a:t>
              </a:r>
            </a:p>
          </p:txBody>
        </p:sp>
        <p:sp>
          <p:nvSpPr>
            <p:cNvPr id="341004" name="Text Box 12"/>
            <p:cNvSpPr txBox="1">
              <a:spLocks noChangeArrowheads="1"/>
            </p:cNvSpPr>
            <p:nvPr/>
          </p:nvSpPr>
          <p:spPr bwMode="auto">
            <a:xfrm rot="-5400000">
              <a:off x="859" y="2778"/>
              <a:ext cx="434"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TV</a:t>
              </a:r>
            </a:p>
          </p:txBody>
        </p:sp>
        <p:sp>
          <p:nvSpPr>
            <p:cNvPr id="341005" name="Text Box 13"/>
            <p:cNvSpPr txBox="1">
              <a:spLocks noChangeArrowheads="1"/>
            </p:cNvSpPr>
            <p:nvPr/>
          </p:nvSpPr>
          <p:spPr bwMode="auto">
            <a:xfrm>
              <a:off x="2603" y="3917"/>
              <a:ext cx="561"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Radio</a:t>
              </a:r>
            </a:p>
          </p:txBody>
        </p:sp>
        <p:sp>
          <p:nvSpPr>
            <p:cNvPr id="341006" name="Text Box 14"/>
            <p:cNvSpPr txBox="1">
              <a:spLocks noChangeArrowheads="1"/>
            </p:cNvSpPr>
            <p:nvPr/>
          </p:nvSpPr>
          <p:spPr bwMode="auto">
            <a:xfrm>
              <a:off x="2732" y="3717"/>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60</a:t>
              </a:r>
            </a:p>
          </p:txBody>
        </p:sp>
        <p:sp>
          <p:nvSpPr>
            <p:cNvPr id="341007" name="Line 15"/>
            <p:cNvSpPr>
              <a:spLocks noChangeShapeType="1"/>
            </p:cNvSpPr>
            <p:nvPr/>
          </p:nvSpPr>
          <p:spPr bwMode="auto">
            <a:xfrm>
              <a:off x="2257" y="3516"/>
              <a:ext cx="0" cy="161"/>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8" name="Line 16"/>
            <p:cNvSpPr>
              <a:spLocks noChangeShapeType="1"/>
            </p:cNvSpPr>
            <p:nvPr/>
          </p:nvSpPr>
          <p:spPr bwMode="auto">
            <a:xfrm>
              <a:off x="3251" y="3516"/>
              <a:ext cx="0" cy="161"/>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9" name="Line 17"/>
            <p:cNvSpPr>
              <a:spLocks noChangeShapeType="1"/>
            </p:cNvSpPr>
            <p:nvPr/>
          </p:nvSpPr>
          <p:spPr bwMode="auto">
            <a:xfrm>
              <a:off x="3769" y="3516"/>
              <a:ext cx="0" cy="161"/>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10" name="Text Box 18"/>
            <p:cNvSpPr txBox="1">
              <a:spLocks noChangeArrowheads="1"/>
            </p:cNvSpPr>
            <p:nvPr/>
          </p:nvSpPr>
          <p:spPr bwMode="auto">
            <a:xfrm>
              <a:off x="3121" y="3717"/>
              <a:ext cx="302"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90</a:t>
              </a:r>
            </a:p>
          </p:txBody>
        </p:sp>
        <p:sp>
          <p:nvSpPr>
            <p:cNvPr id="341011" name="Text Box 19"/>
            <p:cNvSpPr txBox="1">
              <a:spLocks noChangeArrowheads="1"/>
            </p:cNvSpPr>
            <p:nvPr/>
          </p:nvSpPr>
          <p:spPr bwMode="auto">
            <a:xfrm>
              <a:off x="2127" y="3717"/>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30</a:t>
              </a:r>
            </a:p>
          </p:txBody>
        </p:sp>
        <p:sp>
          <p:nvSpPr>
            <p:cNvPr id="341012" name="Text Box 20"/>
            <p:cNvSpPr txBox="1">
              <a:spLocks noChangeArrowheads="1"/>
            </p:cNvSpPr>
            <p:nvPr/>
          </p:nvSpPr>
          <p:spPr bwMode="auto">
            <a:xfrm>
              <a:off x="3553" y="3717"/>
              <a:ext cx="479"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120</a:t>
              </a:r>
            </a:p>
          </p:txBody>
        </p:sp>
        <p:sp>
          <p:nvSpPr>
            <p:cNvPr id="341013" name="Text Box 21"/>
            <p:cNvSpPr txBox="1">
              <a:spLocks noChangeArrowheads="1"/>
            </p:cNvSpPr>
            <p:nvPr/>
          </p:nvSpPr>
          <p:spPr bwMode="auto">
            <a:xfrm>
              <a:off x="1220" y="2915"/>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30</a:t>
              </a:r>
            </a:p>
          </p:txBody>
        </p:sp>
        <p:sp>
          <p:nvSpPr>
            <p:cNvPr id="341014" name="Text Box 22"/>
            <p:cNvSpPr txBox="1">
              <a:spLocks noChangeArrowheads="1"/>
            </p:cNvSpPr>
            <p:nvPr/>
          </p:nvSpPr>
          <p:spPr bwMode="auto">
            <a:xfrm>
              <a:off x="1263" y="2273"/>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60</a:t>
              </a:r>
            </a:p>
          </p:txBody>
        </p:sp>
        <p:sp>
          <p:nvSpPr>
            <p:cNvPr id="341015" name="Line 23"/>
            <p:cNvSpPr>
              <a:spLocks noChangeShapeType="1"/>
            </p:cNvSpPr>
            <p:nvPr/>
          </p:nvSpPr>
          <p:spPr bwMode="auto">
            <a:xfrm>
              <a:off x="1566" y="2353"/>
              <a:ext cx="216"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16" name="Line 24"/>
            <p:cNvSpPr>
              <a:spLocks noChangeShapeType="1"/>
            </p:cNvSpPr>
            <p:nvPr/>
          </p:nvSpPr>
          <p:spPr bwMode="auto">
            <a:xfrm>
              <a:off x="1566" y="3035"/>
              <a:ext cx="216"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17" name="Freeform 25"/>
            <p:cNvSpPr>
              <a:spLocks/>
            </p:cNvSpPr>
            <p:nvPr/>
          </p:nvSpPr>
          <p:spPr bwMode="auto">
            <a:xfrm>
              <a:off x="1652" y="2594"/>
              <a:ext cx="1167" cy="1003"/>
            </a:xfrm>
            <a:custGeom>
              <a:avLst/>
              <a:gdLst/>
              <a:ahLst/>
              <a:cxnLst>
                <a:cxn ang="0">
                  <a:pos x="1296" y="528"/>
                </a:cxn>
                <a:cxn ang="0">
                  <a:pos x="432" y="0"/>
                </a:cxn>
                <a:cxn ang="0">
                  <a:pos x="0" y="0"/>
                </a:cxn>
                <a:cxn ang="0">
                  <a:pos x="0" y="1200"/>
                </a:cxn>
                <a:cxn ang="0">
                  <a:pos x="1296" y="1200"/>
                </a:cxn>
                <a:cxn ang="0">
                  <a:pos x="1296" y="528"/>
                </a:cxn>
              </a:cxnLst>
              <a:rect l="0" t="0" r="r" b="b"/>
              <a:pathLst>
                <a:path w="1296" h="1200">
                  <a:moveTo>
                    <a:pt x="1296" y="528"/>
                  </a:moveTo>
                  <a:lnTo>
                    <a:pt x="432" y="0"/>
                  </a:lnTo>
                  <a:lnTo>
                    <a:pt x="0" y="0"/>
                  </a:lnTo>
                  <a:lnTo>
                    <a:pt x="0" y="1200"/>
                  </a:lnTo>
                  <a:lnTo>
                    <a:pt x="1296" y="1200"/>
                  </a:lnTo>
                  <a:lnTo>
                    <a:pt x="1296" y="528"/>
                  </a:lnTo>
                  <a:close/>
                </a:path>
              </a:pathLst>
            </a:custGeom>
            <a:solidFill>
              <a:srgbClr val="3333FF"/>
            </a:solid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grpSp>
      <p:sp>
        <p:nvSpPr>
          <p:cNvPr id="341018" name="Oval 26"/>
          <p:cNvSpPr>
            <a:spLocks noChangeArrowheads="1"/>
          </p:cNvSpPr>
          <p:nvPr/>
        </p:nvSpPr>
        <p:spPr bwMode="auto">
          <a:xfrm>
            <a:off x="4343400" y="4724400"/>
            <a:ext cx="228600" cy="228600"/>
          </a:xfrm>
          <a:prstGeom prst="ellipse">
            <a:avLst/>
          </a:prstGeom>
          <a:solidFill>
            <a:srgbClr val="FF0000"/>
          </a:solidFill>
          <a:ln w="9525">
            <a:solidFill>
              <a:schemeClr val="tx1"/>
            </a:solidFill>
            <a:miter lim="800000"/>
            <a:headEnd/>
            <a:tailEnd/>
          </a:ln>
          <a:effectLst/>
        </p:spPr>
        <p:txBody>
          <a:bodyPr wrap="none" anchor="ctr"/>
          <a:lstStyle/>
          <a:p>
            <a:endParaRPr lang="en-US" dirty="0">
              <a:latin typeface="+mn-lt"/>
            </a:endParaRPr>
          </a:p>
        </p:txBody>
      </p:sp>
    </p:spTree>
    <p:extLst>
      <p:ext uri="{BB962C8B-B14F-4D97-AF65-F5344CB8AC3E}">
        <p14:creationId xmlns:p14="http://schemas.microsoft.com/office/powerpoint/2010/main" val="1747706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F48453B-DE08-4F3D-AE71-C369347400D9}" type="slidenum">
              <a:rPr lang="en-US"/>
              <a:pPr/>
              <a:t>12</a:t>
            </a:fld>
            <a:endParaRPr lang="en-US" dirty="0"/>
          </a:p>
        </p:txBody>
      </p:sp>
      <p:sp>
        <p:nvSpPr>
          <p:cNvPr id="335874" name="Rectangle 2"/>
          <p:cNvSpPr>
            <a:spLocks noGrp="1" noChangeArrowheads="1"/>
          </p:cNvSpPr>
          <p:nvPr>
            <p:ph type="title"/>
          </p:nvPr>
        </p:nvSpPr>
        <p:spPr>
          <a:xfrm>
            <a:off x="457200" y="811213"/>
            <a:ext cx="8229600" cy="606425"/>
          </a:xfrm>
        </p:spPr>
        <p:txBody>
          <a:bodyPr>
            <a:normAutofit fontScale="90000"/>
          </a:bodyPr>
          <a:lstStyle/>
          <a:p>
            <a:r>
              <a:rPr lang="en-US" dirty="0" smtClean="0"/>
              <a:t>Media Planning:  Solve Algebraically</a:t>
            </a:r>
            <a:endParaRPr lang="en-US" dirty="0"/>
          </a:p>
        </p:txBody>
      </p:sp>
      <mc:AlternateContent xmlns:mc="http://schemas.openxmlformats.org/markup-compatibility/2006" xmlns:a14="http://schemas.microsoft.com/office/drawing/2010/main">
        <mc:Choice Requires="a14">
          <p:sp>
            <p:nvSpPr>
              <p:cNvPr id="335875" name="Rectangle 3"/>
              <p:cNvSpPr>
                <a:spLocks noGrp="1" noChangeArrowheads="1"/>
              </p:cNvSpPr>
              <p:nvPr>
                <p:ph type="body" idx="1"/>
              </p:nvPr>
            </p:nvSpPr>
            <p:spPr/>
            <p:txBody>
              <a:bodyPr/>
              <a:lstStyle/>
              <a:p>
                <a:pPr marL="609600" indent="-609600">
                  <a:lnSpc>
                    <a:spcPct val="80000"/>
                  </a:lnSpc>
                </a:pPr>
                <a:r>
                  <a:rPr lang="en-US" dirty="0" smtClean="0"/>
                  <a:t>There are three constraints that must be examined pairwise to determine the maximum number of intersections (corners) that define the feasible region</a:t>
                </a:r>
              </a:p>
              <a:p>
                <a:pPr marL="609600" indent="-609600">
                  <a:lnSpc>
                    <a:spcPct val="80000"/>
                  </a:lnSpc>
                </a:pPr>
                <a:endParaRPr lang="en-US" dirty="0"/>
              </a:p>
              <a:p>
                <a:pPr marL="0" indent="0">
                  <a:lnSpc>
                    <a:spcPct val="80000"/>
                  </a:lnSpc>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e>
                            </m:mr>
                            <m:mr>
                              <m:e>
                                <m:r>
                                  <a:rPr lang="en-US" b="0" i="1" smtClean="0">
                                    <a:latin typeface="Cambria Math" panose="02040503050406030204" pitchFamily="18" charset="0"/>
                                  </a:rPr>
                                  <m:t>2</m:t>
                                </m:r>
                              </m:e>
                            </m:mr>
                          </m:m>
                        </m:e>
                      </m:d>
                      <m:r>
                        <a:rPr lang="en-US" b="0" i="1" smtClean="0">
                          <a:latin typeface="Cambria Math" panose="02040503050406030204" pitchFamily="18" charset="0"/>
                        </a:rPr>
                        <m:t>=3</m:t>
                      </m:r>
                    </m:oMath>
                  </m:oMathPara>
                </a14:m>
                <a:endParaRPr lang="en-US" b="0" dirty="0" smtClean="0"/>
              </a:p>
              <a:p>
                <a:pPr marL="609600" indent="-609600">
                  <a:lnSpc>
                    <a:spcPct val="80000"/>
                  </a:lnSpc>
                </a:pPr>
                <a:endParaRPr lang="en-US" dirty="0" smtClean="0"/>
              </a:p>
              <a:p>
                <a:pPr marL="609600" indent="-609600">
                  <a:lnSpc>
                    <a:spcPct val="80000"/>
                  </a:lnSpc>
                </a:pPr>
                <a:r>
                  <a:rPr lang="en-US" dirty="0" smtClean="0"/>
                  <a:t>At most there are three solutions that need to be evaluated to determine optimal solution </a:t>
                </a:r>
              </a:p>
              <a:p>
                <a:pPr marL="1009650" lvl="1" indent="-609600">
                  <a:lnSpc>
                    <a:spcPct val="80000"/>
                  </a:lnSpc>
                </a:pPr>
                <a:endParaRPr lang="en-US" dirty="0"/>
              </a:p>
              <a:p>
                <a:pPr marL="0" indent="0">
                  <a:lnSpc>
                    <a:spcPct val="80000"/>
                  </a:lnSpc>
                  <a:buNone/>
                </a:pPr>
                <a:endParaRPr lang="en-US" dirty="0"/>
              </a:p>
            </p:txBody>
          </p:sp>
        </mc:Choice>
        <mc:Fallback xmlns="">
          <p:sp>
            <p:nvSpPr>
              <p:cNvPr id="33587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741" t="-3365"/>
                </a:stretch>
              </a:blipFill>
            </p:spPr>
            <p:txBody>
              <a:bodyPr/>
              <a:lstStyle/>
              <a:p>
                <a:r>
                  <a:rPr lang="en-US">
                    <a:noFill/>
                  </a:rPr>
                  <a:t> </a:t>
                </a:r>
              </a:p>
            </p:txBody>
          </p:sp>
        </mc:Fallback>
      </mc:AlternateContent>
    </p:spTree>
    <p:extLst>
      <p:ext uri="{BB962C8B-B14F-4D97-AF65-F5344CB8AC3E}">
        <p14:creationId xmlns:p14="http://schemas.microsoft.com/office/powerpoint/2010/main" val="2308777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F48453B-DE08-4F3D-AE71-C369347400D9}" type="slidenum">
              <a:rPr lang="en-US"/>
              <a:pPr/>
              <a:t>13</a:t>
            </a:fld>
            <a:endParaRPr lang="en-US" dirty="0"/>
          </a:p>
        </p:txBody>
      </p:sp>
      <p:sp>
        <p:nvSpPr>
          <p:cNvPr id="335874" name="Rectangle 2"/>
          <p:cNvSpPr>
            <a:spLocks noGrp="1" noChangeArrowheads="1"/>
          </p:cNvSpPr>
          <p:nvPr>
            <p:ph type="title"/>
          </p:nvPr>
        </p:nvSpPr>
        <p:spPr>
          <a:xfrm>
            <a:off x="457200" y="811213"/>
            <a:ext cx="8229600" cy="606425"/>
          </a:xfrm>
        </p:spPr>
        <p:txBody>
          <a:bodyPr>
            <a:normAutofit fontScale="90000"/>
          </a:bodyPr>
          <a:lstStyle/>
          <a:p>
            <a:r>
              <a:rPr lang="en-US" dirty="0" smtClean="0"/>
              <a:t>Media Planning:  Solve Algebraically</a:t>
            </a:r>
            <a:endParaRPr lang="en-US" dirty="0"/>
          </a:p>
        </p:txBody>
      </p:sp>
      <p:sp>
        <p:nvSpPr>
          <p:cNvPr id="335875" name="Rectangle 3"/>
          <p:cNvSpPr>
            <a:spLocks noGrp="1" noChangeArrowheads="1"/>
          </p:cNvSpPr>
          <p:nvPr>
            <p:ph type="body" idx="1"/>
          </p:nvPr>
        </p:nvSpPr>
        <p:spPr>
          <a:xfrm>
            <a:off x="457200" y="1600200"/>
            <a:ext cx="8229600" cy="4876800"/>
          </a:xfrm>
        </p:spPr>
        <p:txBody>
          <a:bodyPr/>
          <a:lstStyle/>
          <a:p>
            <a:pPr marL="609600" indent="-609600">
              <a:lnSpc>
                <a:spcPct val="80000"/>
              </a:lnSpc>
            </a:pPr>
            <a:r>
              <a:rPr lang="en-US" dirty="0" smtClean="0"/>
              <a:t>Objective function 30T + 20R is maximized when R and T are as large as possible</a:t>
            </a:r>
          </a:p>
          <a:p>
            <a:pPr marL="609600" indent="-609600">
              <a:lnSpc>
                <a:spcPct val="80000"/>
              </a:lnSpc>
            </a:pPr>
            <a:r>
              <a:rPr lang="en-US" dirty="0" smtClean="0"/>
              <a:t>By substitution</a:t>
            </a:r>
            <a:endParaRPr lang="en-US" dirty="0"/>
          </a:p>
          <a:p>
            <a:pPr marL="609600" indent="-609600">
              <a:lnSpc>
                <a:spcPct val="80000"/>
              </a:lnSpc>
              <a:buNone/>
            </a:pPr>
            <a:r>
              <a:rPr lang="en-US" dirty="0" smtClean="0"/>
              <a:t>		</a:t>
            </a:r>
          </a:p>
          <a:p>
            <a:pPr marL="609600" indent="-609600">
              <a:lnSpc>
                <a:spcPct val="80000"/>
              </a:lnSpc>
              <a:buNone/>
            </a:pPr>
            <a:r>
              <a:rPr lang="en-US" dirty="0"/>
              <a:t>	</a:t>
            </a:r>
            <a:r>
              <a:rPr lang="en-US" sz="2400" dirty="0">
                <a:sym typeface="Symbol" pitchFamily="18" charset="2"/>
              </a:rPr>
              <a:t>T = 60 – </a:t>
            </a:r>
            <a:r>
              <a:rPr lang="en-US" sz="2400" dirty="0" smtClean="0">
                <a:sym typeface="Symbol" pitchFamily="18" charset="2"/>
              </a:rPr>
              <a:t>0.5R </a:t>
            </a:r>
            <a:endParaRPr lang="en-US" sz="2400" dirty="0"/>
          </a:p>
          <a:p>
            <a:pPr marL="609600" indent="-609600">
              <a:lnSpc>
                <a:spcPct val="80000"/>
              </a:lnSpc>
              <a:buNone/>
            </a:pPr>
            <a:r>
              <a:rPr lang="en-US" sz="2400" dirty="0" smtClean="0">
                <a:sym typeface="Symbol" pitchFamily="18" charset="2"/>
              </a:rPr>
              <a:t>	substitute T </a:t>
            </a:r>
            <a:r>
              <a:rPr lang="en-US" sz="2400" dirty="0">
                <a:sym typeface="Symbol" pitchFamily="18" charset="2"/>
              </a:rPr>
              <a:t>= </a:t>
            </a:r>
            <a:r>
              <a:rPr lang="en-US" sz="2400" dirty="0" smtClean="0">
                <a:sym typeface="Symbol" pitchFamily="18" charset="2"/>
              </a:rPr>
              <a:t>50 (max TV)</a:t>
            </a:r>
          </a:p>
          <a:p>
            <a:pPr marL="609600" indent="-609600">
              <a:lnSpc>
                <a:spcPct val="80000"/>
              </a:lnSpc>
              <a:buNone/>
            </a:pPr>
            <a:r>
              <a:rPr lang="en-US" sz="2400" dirty="0" smtClean="0">
                <a:sym typeface="Symbol" pitchFamily="18" charset="2"/>
              </a:rPr>
              <a:t>	50 </a:t>
            </a:r>
            <a:r>
              <a:rPr lang="en-US" sz="2400" dirty="0">
                <a:sym typeface="Symbol" pitchFamily="18" charset="2"/>
              </a:rPr>
              <a:t>= 60 – </a:t>
            </a:r>
            <a:r>
              <a:rPr lang="en-US" sz="2400" dirty="0" smtClean="0">
                <a:sym typeface="Symbol" pitchFamily="18" charset="2"/>
              </a:rPr>
              <a:t>0.5R</a:t>
            </a:r>
          </a:p>
          <a:p>
            <a:pPr marL="609600" indent="-609600">
              <a:lnSpc>
                <a:spcPct val="80000"/>
              </a:lnSpc>
              <a:buNone/>
            </a:pPr>
            <a:r>
              <a:rPr lang="en-US" sz="2400" dirty="0">
                <a:sym typeface="Symbol" pitchFamily="18" charset="2"/>
              </a:rPr>
              <a:t>	</a:t>
            </a:r>
            <a:r>
              <a:rPr lang="en-US" sz="2400" dirty="0" smtClean="0">
                <a:sym typeface="Symbol" pitchFamily="18" charset="2"/>
              </a:rPr>
              <a:t>R = 20</a:t>
            </a:r>
            <a:endParaRPr lang="en-US" sz="2400" dirty="0">
              <a:sym typeface="Symbol" pitchFamily="18" charset="2"/>
            </a:endParaRPr>
          </a:p>
          <a:p>
            <a:pPr marL="609600" indent="-609600">
              <a:lnSpc>
                <a:spcPct val="80000"/>
              </a:lnSpc>
              <a:buNone/>
            </a:pPr>
            <a:r>
              <a:rPr lang="en-US" sz="2400" dirty="0" smtClean="0">
                <a:sym typeface="Symbol" pitchFamily="18" charset="2"/>
              </a:rPr>
              <a:t> </a:t>
            </a:r>
            <a:endParaRPr lang="en-US" sz="2400" dirty="0"/>
          </a:p>
          <a:p>
            <a:pPr marL="609600" indent="-609600">
              <a:lnSpc>
                <a:spcPct val="80000"/>
              </a:lnSpc>
              <a:buNone/>
            </a:pPr>
            <a:r>
              <a:rPr lang="en-US" sz="2400" dirty="0" smtClean="0">
                <a:sym typeface="Symbol" pitchFamily="18" charset="2"/>
              </a:rPr>
              <a:t>	T </a:t>
            </a:r>
            <a:r>
              <a:rPr lang="en-US" sz="2400" dirty="0">
                <a:sym typeface="Symbol" pitchFamily="18" charset="2"/>
              </a:rPr>
              <a:t>= 60 – 0.5R </a:t>
            </a:r>
            <a:endParaRPr lang="en-US" sz="2400" dirty="0"/>
          </a:p>
          <a:p>
            <a:pPr marL="609600" indent="-609600">
              <a:lnSpc>
                <a:spcPct val="80000"/>
              </a:lnSpc>
              <a:buNone/>
            </a:pPr>
            <a:r>
              <a:rPr lang="en-US" sz="2400" dirty="0">
                <a:sym typeface="Symbol" pitchFamily="18" charset="2"/>
              </a:rPr>
              <a:t>	substitute </a:t>
            </a:r>
            <a:r>
              <a:rPr lang="en-US" sz="2400" dirty="0" smtClean="0">
                <a:sym typeface="Symbol" pitchFamily="18" charset="2"/>
              </a:rPr>
              <a:t>R </a:t>
            </a:r>
            <a:r>
              <a:rPr lang="en-US" sz="2400" dirty="0">
                <a:sym typeface="Symbol" pitchFamily="18" charset="2"/>
              </a:rPr>
              <a:t>= </a:t>
            </a:r>
            <a:r>
              <a:rPr lang="en-US" sz="2400" dirty="0" smtClean="0">
                <a:sym typeface="Symbol" pitchFamily="18" charset="2"/>
              </a:rPr>
              <a:t>60 </a:t>
            </a:r>
            <a:r>
              <a:rPr lang="en-US" sz="2400" dirty="0">
                <a:sym typeface="Symbol" pitchFamily="18" charset="2"/>
              </a:rPr>
              <a:t>(max </a:t>
            </a:r>
            <a:r>
              <a:rPr lang="en-US" sz="2400" dirty="0" smtClean="0">
                <a:sym typeface="Symbol" pitchFamily="18" charset="2"/>
              </a:rPr>
              <a:t>Radio)</a:t>
            </a:r>
            <a:endParaRPr lang="en-US" sz="2400" dirty="0">
              <a:sym typeface="Symbol" pitchFamily="18" charset="2"/>
            </a:endParaRPr>
          </a:p>
          <a:p>
            <a:pPr marL="609600" indent="-609600">
              <a:lnSpc>
                <a:spcPct val="80000"/>
              </a:lnSpc>
              <a:buNone/>
            </a:pPr>
            <a:r>
              <a:rPr lang="en-US" sz="2400" dirty="0">
                <a:sym typeface="Symbol" pitchFamily="18" charset="2"/>
              </a:rPr>
              <a:t>	</a:t>
            </a:r>
            <a:r>
              <a:rPr lang="en-US" sz="2400" dirty="0" smtClean="0">
                <a:sym typeface="Symbol" pitchFamily="18" charset="2"/>
              </a:rPr>
              <a:t>T </a:t>
            </a:r>
            <a:r>
              <a:rPr lang="en-US" sz="2400" dirty="0">
                <a:sym typeface="Symbol" pitchFamily="18" charset="2"/>
              </a:rPr>
              <a:t>= 60 – </a:t>
            </a:r>
            <a:r>
              <a:rPr lang="en-US" sz="2400" dirty="0" smtClean="0">
                <a:sym typeface="Symbol" pitchFamily="18" charset="2"/>
              </a:rPr>
              <a:t>0.5(60)</a:t>
            </a:r>
            <a:endParaRPr lang="en-US" sz="2400" dirty="0">
              <a:sym typeface="Symbol" pitchFamily="18" charset="2"/>
            </a:endParaRPr>
          </a:p>
          <a:p>
            <a:pPr marL="609600" indent="-609600">
              <a:lnSpc>
                <a:spcPct val="80000"/>
              </a:lnSpc>
              <a:buNone/>
            </a:pPr>
            <a:r>
              <a:rPr lang="en-US" sz="2400" dirty="0">
                <a:sym typeface="Symbol" pitchFamily="18" charset="2"/>
              </a:rPr>
              <a:t>	</a:t>
            </a:r>
            <a:r>
              <a:rPr lang="en-US" sz="2400" dirty="0" smtClean="0">
                <a:sym typeface="Symbol" pitchFamily="18" charset="2"/>
              </a:rPr>
              <a:t>T </a:t>
            </a:r>
            <a:r>
              <a:rPr lang="en-US" sz="2400" dirty="0">
                <a:sym typeface="Symbol" pitchFamily="18" charset="2"/>
              </a:rPr>
              <a:t>= </a:t>
            </a:r>
            <a:r>
              <a:rPr lang="en-US" sz="2400" dirty="0" smtClean="0">
                <a:sym typeface="Symbol" pitchFamily="18" charset="2"/>
              </a:rPr>
              <a:t>30</a:t>
            </a:r>
            <a:endParaRPr lang="en-US" sz="2400" dirty="0">
              <a:sym typeface="Symbol" pitchFamily="18" charset="2"/>
            </a:endParaRPr>
          </a:p>
          <a:p>
            <a:pPr marL="609600" indent="-609600">
              <a:lnSpc>
                <a:spcPct val="80000"/>
              </a:lnSpc>
              <a:buNone/>
            </a:pPr>
            <a:r>
              <a:rPr lang="en-US" dirty="0">
                <a:sym typeface="Symbol" pitchFamily="18" charset="2"/>
              </a:rPr>
              <a:t> </a:t>
            </a:r>
            <a:endParaRPr lang="en-US" dirty="0"/>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None/>
            </a:pPr>
            <a:r>
              <a:rPr lang="en-US" sz="2000" dirty="0"/>
              <a:t>	</a:t>
            </a:r>
            <a:r>
              <a:rPr lang="en-US" sz="2000" dirty="0" smtClean="0"/>
              <a:t>	</a:t>
            </a:r>
            <a:endParaRPr lang="en-US" dirty="0"/>
          </a:p>
        </p:txBody>
      </p:sp>
    </p:spTree>
    <p:extLst>
      <p:ext uri="{BB962C8B-B14F-4D97-AF65-F5344CB8AC3E}">
        <p14:creationId xmlns:p14="http://schemas.microsoft.com/office/powerpoint/2010/main" val="2804845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2D173D62-E411-476D-9E3C-49B6BCE81FFD}" type="slidenum">
              <a:rPr lang="en-US">
                <a:latin typeface="+mn-lt"/>
              </a:rPr>
              <a:pPr/>
              <a:t>14</a:t>
            </a:fld>
            <a:endParaRPr lang="en-US" dirty="0">
              <a:latin typeface="+mn-lt"/>
            </a:endParaRPr>
          </a:p>
        </p:txBody>
      </p:sp>
      <p:sp>
        <p:nvSpPr>
          <p:cNvPr id="340994" name="Rectangle 2"/>
          <p:cNvSpPr>
            <a:spLocks noGrp="1" noChangeArrowheads="1"/>
          </p:cNvSpPr>
          <p:nvPr>
            <p:ph type="title"/>
          </p:nvPr>
        </p:nvSpPr>
        <p:spPr>
          <a:xfrm>
            <a:off x="457200" y="811213"/>
            <a:ext cx="8229600" cy="606425"/>
          </a:xfrm>
        </p:spPr>
        <p:txBody>
          <a:bodyPr>
            <a:normAutofit fontScale="90000"/>
          </a:bodyPr>
          <a:lstStyle/>
          <a:p>
            <a:r>
              <a:rPr lang="en-US" dirty="0" smtClean="0"/>
              <a:t>Media Planning:  Solve Algebraically</a:t>
            </a:r>
            <a:endParaRPr lang="en-US" dirty="0"/>
          </a:p>
        </p:txBody>
      </p:sp>
      <p:sp>
        <p:nvSpPr>
          <p:cNvPr id="340995" name="Rectangle 3"/>
          <p:cNvSpPr>
            <a:spLocks noGrp="1" noChangeArrowheads="1"/>
          </p:cNvSpPr>
          <p:nvPr>
            <p:ph type="body" idx="1"/>
          </p:nvPr>
        </p:nvSpPr>
        <p:spPr>
          <a:xfrm>
            <a:off x="457200" y="1600200"/>
            <a:ext cx="8229600" cy="4876800"/>
          </a:xfrm>
        </p:spPr>
        <p:txBody>
          <a:bodyPr>
            <a:normAutofit lnSpcReduction="10000"/>
          </a:bodyPr>
          <a:lstStyle/>
          <a:p>
            <a:pPr marL="609600" indent="-609600"/>
            <a:r>
              <a:rPr lang="en-US" dirty="0" smtClean="0"/>
              <a:t>Evaluate objective </a:t>
            </a:r>
            <a:r>
              <a:rPr lang="en-US" dirty="0"/>
              <a:t>function 30T + </a:t>
            </a:r>
            <a:r>
              <a:rPr lang="en-US" dirty="0" smtClean="0"/>
              <a:t>20R at</a:t>
            </a:r>
          </a:p>
          <a:p>
            <a:pPr marL="1009650" lvl="1" indent="-609600"/>
            <a:r>
              <a:rPr lang="en-US" dirty="0" smtClean="0"/>
              <a:t>T = 50, R = 20</a:t>
            </a:r>
          </a:p>
          <a:p>
            <a:pPr marL="1009650" lvl="1" indent="-609600"/>
            <a:r>
              <a:rPr lang="en-US" dirty="0" smtClean="0"/>
              <a:t>T =  30, R = 60</a:t>
            </a:r>
          </a:p>
          <a:p>
            <a:pPr marL="1009650" lvl="1" indent="-609600"/>
            <a:endParaRPr lang="en-US" dirty="0"/>
          </a:p>
          <a:p>
            <a:pPr marL="1009650" lvl="1" indent="-609600"/>
            <a:endParaRPr lang="en-US" dirty="0" smtClean="0"/>
          </a:p>
          <a:p>
            <a:pPr marL="1009650" lvl="1" indent="-609600"/>
            <a:endParaRPr lang="en-US" dirty="0"/>
          </a:p>
          <a:p>
            <a:pPr marL="1009650" lvl="1" indent="-609600"/>
            <a:endParaRPr lang="en-US" dirty="0" smtClean="0"/>
          </a:p>
          <a:p>
            <a:pPr marL="1009650" lvl="1" indent="-609600"/>
            <a:endParaRPr lang="en-US" dirty="0"/>
          </a:p>
          <a:p>
            <a:pPr marL="1009650" lvl="1" indent="-609600"/>
            <a:endParaRPr lang="en-US" dirty="0" smtClean="0"/>
          </a:p>
          <a:p>
            <a:pPr marL="609600" indent="-609600"/>
            <a:r>
              <a:rPr lang="en-US" dirty="0" smtClean="0"/>
              <a:t>Maximum </a:t>
            </a:r>
            <a:r>
              <a:rPr lang="en-US" dirty="0"/>
              <a:t>profit of $</a:t>
            </a:r>
            <a:r>
              <a:rPr lang="en-US" dirty="0" smtClean="0"/>
              <a:t>2,100K </a:t>
            </a:r>
            <a:r>
              <a:rPr lang="en-US" dirty="0"/>
              <a:t>is achieved by running 60 radio spots and 30 TV spots</a:t>
            </a:r>
          </a:p>
        </p:txBody>
      </p:sp>
      <p:graphicFrame>
        <p:nvGraphicFramePr>
          <p:cNvPr id="4" name="Table 3"/>
          <p:cNvGraphicFramePr>
            <a:graphicFrameLocks noGrp="1"/>
          </p:cNvGraphicFramePr>
          <p:nvPr>
            <p:extLst>
              <p:ext uri="{D42A27DB-BD31-4B8C-83A1-F6EECF244321}">
                <p14:modId xmlns:p14="http://schemas.microsoft.com/office/powerpoint/2010/main" val="3927729092"/>
              </p:ext>
            </p:extLst>
          </p:nvPr>
        </p:nvGraphicFramePr>
        <p:xfrm>
          <a:off x="2679192" y="3060351"/>
          <a:ext cx="3886200" cy="1889760"/>
        </p:xfrm>
        <a:graphic>
          <a:graphicData uri="http://schemas.openxmlformats.org/drawingml/2006/table">
            <a:tbl>
              <a:tblPr firstRow="1" bandRow="1">
                <a:tableStyleId>{5C22544A-7EE6-4342-B048-85BDC9FD1C3A}</a:tableStyleId>
              </a:tblPr>
              <a:tblGrid>
                <a:gridCol w="1295400"/>
                <a:gridCol w="1295400"/>
                <a:gridCol w="1295400"/>
              </a:tblGrid>
              <a:tr h="370840">
                <a:tc>
                  <a:txBody>
                    <a:bodyPr/>
                    <a:lstStyle/>
                    <a:p>
                      <a:endParaRPr lang="en-US" sz="2800" dirty="0"/>
                    </a:p>
                  </a:txBody>
                  <a:tcPr/>
                </a:tc>
                <a:tc>
                  <a:txBody>
                    <a:bodyPr/>
                    <a:lstStyle/>
                    <a:p>
                      <a:endParaRPr lang="en-US" sz="2800" dirty="0"/>
                    </a:p>
                  </a:txBody>
                  <a:tcPr/>
                </a:tc>
                <a:tc>
                  <a:txBody>
                    <a:bodyPr/>
                    <a:lstStyle/>
                    <a:p>
                      <a:endParaRPr lang="en-US" sz="2800"/>
                    </a:p>
                  </a:txBody>
                  <a:tcPr/>
                </a:tc>
              </a:tr>
              <a:tr h="370840">
                <a:tc>
                  <a:txBody>
                    <a:bodyPr/>
                    <a:lstStyle/>
                    <a:p>
                      <a:r>
                        <a:rPr lang="en-US" sz="2400" dirty="0" smtClean="0"/>
                        <a:t>Radio</a:t>
                      </a:r>
                      <a:endParaRPr lang="en-US" sz="2400" dirty="0"/>
                    </a:p>
                  </a:txBody>
                  <a:tcPr/>
                </a:tc>
                <a:tc>
                  <a:txBody>
                    <a:bodyPr/>
                    <a:lstStyle/>
                    <a:p>
                      <a:pPr algn="r"/>
                      <a:r>
                        <a:rPr lang="en-US" sz="2400" dirty="0" smtClean="0"/>
                        <a:t>20</a:t>
                      </a:r>
                      <a:endParaRPr lang="en-US" sz="2400" dirty="0"/>
                    </a:p>
                  </a:txBody>
                  <a:tcPr/>
                </a:tc>
                <a:tc>
                  <a:txBody>
                    <a:bodyPr/>
                    <a:lstStyle/>
                    <a:p>
                      <a:pPr algn="r"/>
                      <a:r>
                        <a:rPr lang="en-US" sz="2400" dirty="0" smtClean="0"/>
                        <a:t>60</a:t>
                      </a:r>
                      <a:endParaRPr lang="en-US" sz="2400" dirty="0"/>
                    </a:p>
                  </a:txBody>
                  <a:tcPr/>
                </a:tc>
              </a:tr>
              <a:tr h="370840">
                <a:tc>
                  <a:txBody>
                    <a:bodyPr/>
                    <a:lstStyle/>
                    <a:p>
                      <a:r>
                        <a:rPr lang="en-US" sz="2400" dirty="0" smtClean="0"/>
                        <a:t>TV</a:t>
                      </a:r>
                      <a:endParaRPr lang="en-US" sz="2400" dirty="0"/>
                    </a:p>
                  </a:txBody>
                  <a:tcPr/>
                </a:tc>
                <a:tc>
                  <a:txBody>
                    <a:bodyPr/>
                    <a:lstStyle/>
                    <a:p>
                      <a:pPr algn="r"/>
                      <a:r>
                        <a:rPr lang="en-US" sz="2400" dirty="0" smtClean="0"/>
                        <a:t>50</a:t>
                      </a:r>
                      <a:endParaRPr lang="en-US" sz="2400" dirty="0"/>
                    </a:p>
                  </a:txBody>
                  <a:tcPr/>
                </a:tc>
                <a:tc>
                  <a:txBody>
                    <a:bodyPr/>
                    <a:lstStyle/>
                    <a:p>
                      <a:pPr algn="r"/>
                      <a:r>
                        <a:rPr lang="en-US" sz="2400" dirty="0" smtClean="0"/>
                        <a:t>30</a:t>
                      </a:r>
                      <a:endParaRPr lang="en-US" sz="2400" dirty="0"/>
                    </a:p>
                  </a:txBody>
                  <a:tcPr/>
                </a:tc>
              </a:tr>
              <a:tr h="370840">
                <a:tc>
                  <a:txBody>
                    <a:bodyPr/>
                    <a:lstStyle/>
                    <a:p>
                      <a:r>
                        <a:rPr lang="en-US" sz="2400" dirty="0" smtClean="0"/>
                        <a:t>Profit</a:t>
                      </a:r>
                      <a:endParaRPr lang="en-US" sz="2400" dirty="0"/>
                    </a:p>
                  </a:txBody>
                  <a:tcPr/>
                </a:tc>
                <a:tc>
                  <a:txBody>
                    <a:bodyPr/>
                    <a:lstStyle/>
                    <a:p>
                      <a:pPr algn="r"/>
                      <a:r>
                        <a:rPr lang="en-US" sz="2400" dirty="0" smtClean="0"/>
                        <a:t>$1,900</a:t>
                      </a:r>
                      <a:endParaRPr lang="en-US" sz="2400" dirty="0"/>
                    </a:p>
                  </a:txBody>
                  <a:tcPr/>
                </a:tc>
                <a:tc>
                  <a:txBody>
                    <a:bodyPr/>
                    <a:lstStyle/>
                    <a:p>
                      <a:pPr algn="r"/>
                      <a:r>
                        <a:rPr lang="en-US" sz="2400" dirty="0" smtClean="0"/>
                        <a:t>$2,100</a:t>
                      </a:r>
                      <a:endParaRPr lang="en-US" sz="2400" dirty="0"/>
                    </a:p>
                  </a:txBody>
                  <a:tcPr/>
                </a:tc>
              </a:tr>
            </a:tbl>
          </a:graphicData>
        </a:graphic>
      </p:graphicFrame>
    </p:spTree>
    <p:extLst>
      <p:ext uri="{BB962C8B-B14F-4D97-AF65-F5344CB8AC3E}">
        <p14:creationId xmlns:p14="http://schemas.microsoft.com/office/powerpoint/2010/main" val="2399907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54AA4D6-04DA-4FB5-9F3F-520E3334A5F1}" type="slidenum">
              <a:rPr lang="en-US"/>
              <a:pPr/>
              <a:t>15</a:t>
            </a:fld>
            <a:endParaRPr lang="en-US" dirty="0"/>
          </a:p>
        </p:txBody>
      </p:sp>
      <p:sp>
        <p:nvSpPr>
          <p:cNvPr id="337922" name="Rectangle 2"/>
          <p:cNvSpPr>
            <a:spLocks noGrp="1" noChangeArrowheads="1"/>
          </p:cNvSpPr>
          <p:nvPr>
            <p:ph type="title"/>
          </p:nvPr>
        </p:nvSpPr>
        <p:spPr>
          <a:xfrm>
            <a:off x="457200" y="811213"/>
            <a:ext cx="8229600" cy="606425"/>
          </a:xfrm>
        </p:spPr>
        <p:txBody>
          <a:bodyPr/>
          <a:lstStyle/>
          <a:p>
            <a:r>
              <a:rPr lang="en-US" dirty="0" smtClean="0"/>
              <a:t>Media Planning:  Use Solver</a:t>
            </a:r>
            <a:endParaRPr lang="en-US" dirty="0"/>
          </a:p>
        </p:txBody>
      </p:sp>
      <p:sp>
        <p:nvSpPr>
          <p:cNvPr id="3" name="Content Placeholder 2"/>
          <p:cNvSpPr>
            <a:spLocks noGrp="1"/>
          </p:cNvSpPr>
          <p:nvPr>
            <p:ph idx="1"/>
          </p:nvPr>
        </p:nvSpPr>
        <p:spPr/>
        <p:txBody>
          <a:bodyPr/>
          <a:lstStyle/>
          <a:p>
            <a:r>
              <a:rPr lang="en-US" dirty="0" smtClean="0"/>
              <a:t>See Optimization.xlsx</a:t>
            </a:r>
            <a:endParaRPr lang="en-US" dirty="0"/>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56" y="2209800"/>
            <a:ext cx="7162800"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AB2ADCE-61C4-4732-BCFB-4F5F6B6050F6}" type="slidenum">
              <a:rPr lang="en-US"/>
              <a:pPr/>
              <a:t>16</a:t>
            </a:fld>
            <a:endParaRPr lang="en-US" dirty="0"/>
          </a:p>
        </p:txBody>
      </p:sp>
      <p:sp>
        <p:nvSpPr>
          <p:cNvPr id="295938" name="Rectangle 2"/>
          <p:cNvSpPr>
            <a:spLocks noGrp="1" noChangeArrowheads="1"/>
          </p:cNvSpPr>
          <p:nvPr>
            <p:ph type="title"/>
          </p:nvPr>
        </p:nvSpPr>
        <p:spPr>
          <a:xfrm>
            <a:off x="457200" y="811213"/>
            <a:ext cx="8229600" cy="606425"/>
          </a:xfrm>
        </p:spPr>
        <p:txBody>
          <a:bodyPr/>
          <a:lstStyle/>
          <a:p>
            <a:r>
              <a:rPr lang="en-US" dirty="0"/>
              <a:t>Production Optimization</a:t>
            </a:r>
          </a:p>
        </p:txBody>
      </p:sp>
      <p:sp>
        <p:nvSpPr>
          <p:cNvPr id="295939" name="Rectangle 3"/>
          <p:cNvSpPr>
            <a:spLocks noGrp="1" noChangeArrowheads="1"/>
          </p:cNvSpPr>
          <p:nvPr>
            <p:ph type="body" idx="1"/>
          </p:nvPr>
        </p:nvSpPr>
        <p:spPr>
          <a:xfrm>
            <a:off x="457200" y="1600200"/>
            <a:ext cx="8229600" cy="4953000"/>
          </a:xfrm>
        </p:spPr>
        <p:txBody>
          <a:bodyPr/>
          <a:lstStyle/>
          <a:p>
            <a:pPr>
              <a:lnSpc>
                <a:spcPct val="80000"/>
              </a:lnSpc>
              <a:buFont typeface="Wingdings" pitchFamily="2" charset="2"/>
              <a:buNone/>
            </a:pPr>
            <a:r>
              <a:rPr lang="en-US" sz="2400" dirty="0"/>
              <a:t>Suppose a carpenter makes only tables and chairs, which he sells at a local market, with a goal of maximizing his </a:t>
            </a:r>
            <a:r>
              <a:rPr lang="en-US" sz="2400" dirty="0" smtClean="0"/>
              <a:t>profits. He </a:t>
            </a:r>
            <a:r>
              <a:rPr lang="en-US" sz="2400" dirty="0"/>
              <a:t>makes a profit of $5 on each table and $3 on each </a:t>
            </a:r>
            <a:r>
              <a:rPr lang="en-US" sz="2400" dirty="0" smtClean="0"/>
              <a:t>chair. It </a:t>
            </a:r>
            <a:r>
              <a:rPr lang="en-US" sz="2400" dirty="0"/>
              <a:t>takes him 2 hours to make a table, 1 hour to make a chair, and he does not want to work more than 40 hours a </a:t>
            </a:r>
            <a:r>
              <a:rPr lang="en-US" sz="2400" dirty="0" smtClean="0"/>
              <a:t>week. A </a:t>
            </a:r>
            <a:r>
              <a:rPr lang="en-US" sz="2400" dirty="0"/>
              <a:t>table requires 1 board-foot of material, a chair requires 2 board-feet, and he cannot purchase more than 50 board-feet in a week.</a:t>
            </a:r>
          </a:p>
          <a:p>
            <a:pPr>
              <a:lnSpc>
                <a:spcPct val="80000"/>
              </a:lnSpc>
              <a:buFont typeface="Wingdings" pitchFamily="2" charset="2"/>
              <a:buNone/>
            </a:pPr>
            <a:endParaRPr lang="en-US" sz="2400" dirty="0"/>
          </a:p>
          <a:p>
            <a:pPr>
              <a:lnSpc>
                <a:spcPct val="80000"/>
              </a:lnSpc>
              <a:buFont typeface="Wingdings" pitchFamily="2" charset="2"/>
              <a:buNone/>
            </a:pPr>
            <a:r>
              <a:rPr lang="en-US" sz="2400" dirty="0"/>
              <a:t>How many tables and chairs should the carpenter make in order to maximize his profits?</a:t>
            </a:r>
          </a:p>
          <a:p>
            <a:pPr>
              <a:lnSpc>
                <a:spcPct val="80000"/>
              </a:lnSpc>
              <a:buFont typeface="Wingdings" pitchFamily="2" charset="2"/>
              <a:buNone/>
            </a:pPr>
            <a:endParaRPr lang="en-US" sz="2400" dirty="0"/>
          </a:p>
          <a:p>
            <a:pPr>
              <a:lnSpc>
                <a:spcPct val="80000"/>
              </a:lnSpc>
              <a:buFont typeface="Wingdings" pitchFamily="2" charset="2"/>
              <a:buNone/>
            </a:pPr>
            <a:r>
              <a:rPr lang="en-US" sz="2400" dirty="0"/>
              <a:t>Suppose the carpenter can hire someone to help at a cost of $2 per </a:t>
            </a:r>
            <a:r>
              <a:rPr lang="en-US" sz="2400" dirty="0" smtClean="0"/>
              <a:t>hour. Should </a:t>
            </a:r>
            <a:r>
              <a:rPr lang="en-US" sz="2400" dirty="0"/>
              <a:t>the carpenter hire him, and if yes, for how </a:t>
            </a:r>
            <a:r>
              <a:rPr lang="en-US" sz="2400" dirty="0" smtClean="0"/>
              <a:t>many </a:t>
            </a:r>
            <a:r>
              <a:rPr lang="en-US" sz="2400" dirty="0"/>
              <a:t>hours?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F48453B-DE08-4F3D-AE71-C369347400D9}" type="slidenum">
              <a:rPr lang="en-US"/>
              <a:pPr/>
              <a:t>17</a:t>
            </a:fld>
            <a:endParaRPr lang="en-US" dirty="0"/>
          </a:p>
        </p:txBody>
      </p:sp>
      <p:sp>
        <p:nvSpPr>
          <p:cNvPr id="335874" name="Rectangle 2"/>
          <p:cNvSpPr>
            <a:spLocks noGrp="1" noChangeArrowheads="1"/>
          </p:cNvSpPr>
          <p:nvPr>
            <p:ph type="title"/>
          </p:nvPr>
        </p:nvSpPr>
        <p:spPr>
          <a:xfrm>
            <a:off x="457200" y="811213"/>
            <a:ext cx="8229600" cy="606425"/>
          </a:xfrm>
        </p:spPr>
        <p:txBody>
          <a:bodyPr/>
          <a:lstStyle/>
          <a:p>
            <a:r>
              <a:rPr lang="en-US" dirty="0" smtClean="0"/>
              <a:t>Carpenter’s Problem:  Build Model</a:t>
            </a:r>
            <a:endParaRPr lang="en-US" dirty="0"/>
          </a:p>
        </p:txBody>
      </p:sp>
      <p:sp>
        <p:nvSpPr>
          <p:cNvPr id="335875" name="Rectangle 3"/>
          <p:cNvSpPr>
            <a:spLocks noGrp="1" noChangeArrowheads="1"/>
          </p:cNvSpPr>
          <p:nvPr>
            <p:ph type="body" idx="1"/>
          </p:nvPr>
        </p:nvSpPr>
        <p:spPr/>
        <p:txBody>
          <a:bodyPr>
            <a:normAutofit lnSpcReduction="10000"/>
          </a:bodyPr>
          <a:lstStyle/>
          <a:p>
            <a:pPr marL="609600" indent="-609600">
              <a:lnSpc>
                <a:spcPct val="80000"/>
              </a:lnSpc>
            </a:pPr>
            <a:r>
              <a:rPr lang="en-US" sz="2000" dirty="0"/>
              <a:t>Profit</a:t>
            </a:r>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None/>
            </a:pPr>
            <a:r>
              <a:rPr lang="en-US" sz="2000" dirty="0"/>
              <a:t>	</a:t>
            </a:r>
            <a:r>
              <a:rPr lang="en-US" sz="2000" dirty="0" smtClean="0"/>
              <a:t>Table </a:t>
            </a:r>
            <a:r>
              <a:rPr lang="en-US" sz="2000" dirty="0"/>
              <a:t>= </a:t>
            </a:r>
            <a:r>
              <a:rPr lang="en-US" sz="2000" dirty="0" smtClean="0"/>
              <a:t>$5/table</a:t>
            </a:r>
            <a:endParaRPr lang="en-US" sz="2000" dirty="0"/>
          </a:p>
          <a:p>
            <a:pPr marL="609600" indent="-609600">
              <a:lnSpc>
                <a:spcPct val="80000"/>
              </a:lnSpc>
              <a:buFont typeface="Wingdings" pitchFamily="2" charset="2"/>
              <a:buNone/>
            </a:pPr>
            <a:r>
              <a:rPr lang="en-US" sz="2000" dirty="0"/>
              <a:t>	</a:t>
            </a:r>
            <a:r>
              <a:rPr lang="en-US" sz="2000" dirty="0" smtClean="0"/>
              <a:t>Chair </a:t>
            </a:r>
            <a:r>
              <a:rPr lang="en-US" sz="2000" dirty="0"/>
              <a:t>= </a:t>
            </a:r>
            <a:r>
              <a:rPr lang="en-US" sz="2000" dirty="0" smtClean="0"/>
              <a:t>$3/chair</a:t>
            </a:r>
            <a:endParaRPr lang="en-US" sz="2000" dirty="0"/>
          </a:p>
          <a:p>
            <a:pPr marL="609600" indent="-609600">
              <a:lnSpc>
                <a:spcPct val="80000"/>
              </a:lnSpc>
              <a:buFont typeface="Wingdings" pitchFamily="2" charset="2"/>
              <a:buNone/>
            </a:pPr>
            <a:endParaRPr lang="en-US" sz="2000" dirty="0"/>
          </a:p>
          <a:p>
            <a:pPr marL="609600" indent="-609600">
              <a:lnSpc>
                <a:spcPct val="80000"/>
              </a:lnSpc>
            </a:pPr>
            <a:r>
              <a:rPr lang="en-US" sz="2000" dirty="0"/>
              <a:t>Objective function</a:t>
            </a:r>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None/>
            </a:pPr>
            <a:r>
              <a:rPr lang="en-US" sz="2000" dirty="0"/>
              <a:t>	maximize </a:t>
            </a:r>
            <a:r>
              <a:rPr lang="en-US" sz="2000" dirty="0" smtClean="0"/>
              <a:t>5T </a:t>
            </a:r>
            <a:r>
              <a:rPr lang="en-US" sz="2000" dirty="0"/>
              <a:t>+ </a:t>
            </a:r>
            <a:r>
              <a:rPr lang="en-US" sz="2000" dirty="0" smtClean="0"/>
              <a:t>3C</a:t>
            </a:r>
            <a:endParaRPr lang="en-US" sz="2000" dirty="0"/>
          </a:p>
          <a:p>
            <a:pPr marL="609600" indent="-609600">
              <a:lnSpc>
                <a:spcPct val="80000"/>
              </a:lnSpc>
            </a:pPr>
            <a:endParaRPr lang="en-US" sz="2000" dirty="0"/>
          </a:p>
          <a:p>
            <a:pPr marL="609600" indent="-609600">
              <a:lnSpc>
                <a:spcPct val="80000"/>
              </a:lnSpc>
            </a:pPr>
            <a:r>
              <a:rPr lang="en-US" sz="2000" dirty="0"/>
              <a:t>Constraints</a:t>
            </a:r>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None/>
            </a:pPr>
            <a:r>
              <a:rPr lang="en-US" sz="2000" dirty="0"/>
              <a:t>	   0 </a:t>
            </a:r>
            <a:r>
              <a:rPr lang="en-US" sz="2000" dirty="0">
                <a:sym typeface="Symbol" pitchFamily="18" charset="2"/>
              </a:rPr>
              <a:t></a:t>
            </a:r>
            <a:r>
              <a:rPr lang="en-US" sz="2000" dirty="0"/>
              <a:t> T </a:t>
            </a:r>
            <a:r>
              <a:rPr lang="en-US" sz="2000" dirty="0">
                <a:sym typeface="Symbol" pitchFamily="18" charset="2"/>
              </a:rPr>
              <a:t> </a:t>
            </a:r>
            <a:r>
              <a:rPr lang="en-US" sz="2000" dirty="0" smtClean="0">
                <a:sym typeface="Symbol" pitchFamily="18" charset="2"/>
              </a:rPr>
              <a:t>20</a:t>
            </a:r>
            <a:r>
              <a:rPr lang="en-US" sz="2000" dirty="0">
                <a:sym typeface="Symbol" pitchFamily="18" charset="2"/>
              </a:rPr>
              <a:t>	</a:t>
            </a:r>
            <a:r>
              <a:rPr lang="en-US" sz="2000" dirty="0" smtClean="0">
                <a:sym typeface="Symbol" pitchFamily="18" charset="2"/>
              </a:rPr>
              <a:t>Table capacity</a:t>
            </a:r>
            <a:endParaRPr lang="en-US" sz="2000" dirty="0">
              <a:sym typeface="Symbol" pitchFamily="18" charset="2"/>
            </a:endParaRPr>
          </a:p>
          <a:p>
            <a:pPr marL="609600" indent="-609600">
              <a:lnSpc>
                <a:spcPct val="80000"/>
              </a:lnSpc>
              <a:buFont typeface="Wingdings" pitchFamily="2" charset="2"/>
              <a:buNone/>
            </a:pPr>
            <a:r>
              <a:rPr lang="en-US" sz="2000" dirty="0">
                <a:sym typeface="Symbol" pitchFamily="18" charset="2"/>
              </a:rPr>
              <a:t>	   0  </a:t>
            </a:r>
            <a:r>
              <a:rPr lang="en-US" sz="2000" dirty="0" smtClean="0">
                <a:sym typeface="Symbol" pitchFamily="18" charset="2"/>
              </a:rPr>
              <a:t>C </a:t>
            </a:r>
            <a:r>
              <a:rPr lang="en-US" sz="2000" dirty="0">
                <a:sym typeface="Symbol" pitchFamily="18" charset="2"/>
              </a:rPr>
              <a:t> </a:t>
            </a:r>
            <a:r>
              <a:rPr lang="en-US" sz="2000" dirty="0" smtClean="0">
                <a:sym typeface="Symbol" pitchFamily="18" charset="2"/>
              </a:rPr>
              <a:t>25</a:t>
            </a:r>
            <a:r>
              <a:rPr lang="en-US" sz="2000" dirty="0">
                <a:sym typeface="Symbol" pitchFamily="18" charset="2"/>
              </a:rPr>
              <a:t>	</a:t>
            </a:r>
            <a:r>
              <a:rPr lang="en-US" sz="2000" dirty="0" smtClean="0">
                <a:sym typeface="Symbol" pitchFamily="18" charset="2"/>
              </a:rPr>
              <a:t>Chair </a:t>
            </a:r>
            <a:r>
              <a:rPr lang="en-US" sz="2000" dirty="0">
                <a:sym typeface="Symbol" pitchFamily="18" charset="2"/>
              </a:rPr>
              <a:t>capacity</a:t>
            </a:r>
          </a:p>
          <a:p>
            <a:pPr marL="609600" indent="-609600">
              <a:lnSpc>
                <a:spcPct val="80000"/>
              </a:lnSpc>
              <a:buNone/>
            </a:pPr>
            <a:r>
              <a:rPr lang="en-US" sz="2000" dirty="0">
                <a:sym typeface="Symbol" pitchFamily="18" charset="2"/>
              </a:rPr>
              <a:t>	   2T + </a:t>
            </a:r>
            <a:r>
              <a:rPr lang="en-US" sz="2000" dirty="0" smtClean="0">
                <a:sym typeface="Symbol" pitchFamily="18" charset="2"/>
              </a:rPr>
              <a:t>C </a:t>
            </a:r>
            <a:r>
              <a:rPr lang="en-US" sz="2000" dirty="0">
                <a:sym typeface="Symbol" pitchFamily="18" charset="2"/>
              </a:rPr>
              <a:t> </a:t>
            </a:r>
            <a:r>
              <a:rPr lang="en-US" sz="2000" dirty="0" smtClean="0">
                <a:sym typeface="Symbol" pitchFamily="18" charset="2"/>
              </a:rPr>
              <a:t>40</a:t>
            </a:r>
            <a:r>
              <a:rPr lang="en-US" sz="2000" dirty="0">
                <a:sym typeface="Symbol" pitchFamily="18" charset="2"/>
              </a:rPr>
              <a:t>	</a:t>
            </a:r>
            <a:r>
              <a:rPr lang="en-US" sz="2000" dirty="0" smtClean="0">
                <a:sym typeface="Symbol" pitchFamily="18" charset="2"/>
              </a:rPr>
              <a:t>Labor </a:t>
            </a:r>
            <a:r>
              <a:rPr lang="en-US" sz="2000" dirty="0">
                <a:sym typeface="Symbol" pitchFamily="18" charset="2"/>
              </a:rPr>
              <a:t>constraint</a:t>
            </a:r>
          </a:p>
          <a:p>
            <a:pPr marL="609600" indent="-609600">
              <a:lnSpc>
                <a:spcPct val="80000"/>
              </a:lnSpc>
              <a:buNone/>
            </a:pPr>
            <a:r>
              <a:rPr lang="en-US" sz="2000" dirty="0">
                <a:sym typeface="Symbol" pitchFamily="18" charset="2"/>
              </a:rPr>
              <a:t>	   </a:t>
            </a:r>
            <a:r>
              <a:rPr lang="en-US" sz="2000" dirty="0" smtClean="0">
                <a:sym typeface="Symbol" pitchFamily="18" charset="2"/>
              </a:rPr>
              <a:t>T </a:t>
            </a:r>
            <a:r>
              <a:rPr lang="en-US" sz="2000" dirty="0">
                <a:sym typeface="Symbol" pitchFamily="18" charset="2"/>
              </a:rPr>
              <a:t>+ </a:t>
            </a:r>
            <a:r>
              <a:rPr lang="en-US" sz="2000" dirty="0" smtClean="0">
                <a:sym typeface="Symbol" pitchFamily="18" charset="2"/>
              </a:rPr>
              <a:t>2C </a:t>
            </a:r>
            <a:r>
              <a:rPr lang="en-US" sz="2000" dirty="0">
                <a:sym typeface="Symbol" pitchFamily="18" charset="2"/>
              </a:rPr>
              <a:t> </a:t>
            </a:r>
            <a:r>
              <a:rPr lang="en-US" sz="2000" dirty="0" smtClean="0">
                <a:sym typeface="Symbol" pitchFamily="18" charset="2"/>
              </a:rPr>
              <a:t>50</a:t>
            </a:r>
            <a:r>
              <a:rPr lang="en-US" sz="2000" dirty="0">
                <a:sym typeface="Symbol" pitchFamily="18" charset="2"/>
              </a:rPr>
              <a:t>	</a:t>
            </a:r>
            <a:r>
              <a:rPr lang="en-US" sz="2000" dirty="0" smtClean="0">
                <a:sym typeface="Symbol" pitchFamily="18" charset="2"/>
              </a:rPr>
              <a:t>Material constraint</a:t>
            </a:r>
            <a:endParaRPr lang="en-US" sz="2000" dirty="0">
              <a:sym typeface="Symbol" pitchFamily="18" charset="2"/>
            </a:endParaRPr>
          </a:p>
          <a:p>
            <a:pPr marL="609600" indent="-609600">
              <a:lnSpc>
                <a:spcPct val="80000"/>
              </a:lnSpc>
              <a:buNone/>
            </a:pPr>
            <a:r>
              <a:rPr lang="en-US" sz="2000" dirty="0">
                <a:sym typeface="Symbol" pitchFamily="18" charset="2"/>
              </a:rPr>
              <a:t>	   </a:t>
            </a:r>
            <a:r>
              <a:rPr lang="en-US" sz="2000" dirty="0" smtClean="0">
                <a:sym typeface="Symbol" pitchFamily="18" charset="2"/>
              </a:rPr>
              <a:t>T and </a:t>
            </a:r>
            <a:r>
              <a:rPr lang="en-US" sz="2000" dirty="0">
                <a:sym typeface="Symbol" pitchFamily="18" charset="2"/>
              </a:rPr>
              <a:t>C </a:t>
            </a:r>
            <a:r>
              <a:rPr lang="en-US" sz="2000" dirty="0" smtClean="0">
                <a:sym typeface="Symbol" pitchFamily="18" charset="2"/>
              </a:rPr>
              <a:t>integer</a:t>
            </a:r>
            <a:r>
              <a:rPr lang="en-US" sz="2000" dirty="0">
                <a:sym typeface="Symbol" pitchFamily="18" charset="2"/>
              </a:rPr>
              <a:t>	</a:t>
            </a:r>
            <a:r>
              <a:rPr lang="en-US" sz="2000" dirty="0" smtClean="0">
                <a:sym typeface="Symbol" pitchFamily="18" charset="2"/>
              </a:rPr>
              <a:t>Integer constraint</a:t>
            </a:r>
            <a:endParaRPr lang="en-US" sz="2000" dirty="0"/>
          </a:p>
          <a:p>
            <a:pPr marL="609600" indent="-609600">
              <a:lnSpc>
                <a:spcPct val="80000"/>
              </a:lnSpc>
              <a:buNone/>
            </a:pPr>
            <a:endParaRPr lang="en-US" sz="2000" dirty="0"/>
          </a:p>
          <a:p>
            <a:pPr marL="609600" indent="-609600">
              <a:lnSpc>
                <a:spcPct val="80000"/>
              </a:lnSpc>
              <a:buFont typeface="Wingdings" pitchFamily="2" charset="2"/>
              <a:buNone/>
            </a:pPr>
            <a:endParaRPr lang="en-US" sz="2000" dirty="0"/>
          </a:p>
        </p:txBody>
      </p:sp>
    </p:spTree>
    <p:extLst>
      <p:ext uri="{BB962C8B-B14F-4D97-AF65-F5344CB8AC3E}">
        <p14:creationId xmlns:p14="http://schemas.microsoft.com/office/powerpoint/2010/main" val="3525392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2D173D62-E411-476D-9E3C-49B6BCE81FFD}" type="slidenum">
              <a:rPr lang="en-US">
                <a:latin typeface="+mn-lt"/>
              </a:rPr>
              <a:pPr/>
              <a:t>18</a:t>
            </a:fld>
            <a:endParaRPr lang="en-US" dirty="0">
              <a:latin typeface="+mn-lt"/>
            </a:endParaRPr>
          </a:p>
        </p:txBody>
      </p:sp>
      <p:sp>
        <p:nvSpPr>
          <p:cNvPr id="340994" name="Rectangle 2"/>
          <p:cNvSpPr>
            <a:spLocks noGrp="1" noChangeArrowheads="1"/>
          </p:cNvSpPr>
          <p:nvPr>
            <p:ph type="title"/>
          </p:nvPr>
        </p:nvSpPr>
        <p:spPr>
          <a:xfrm>
            <a:off x="457200" y="811213"/>
            <a:ext cx="8229600" cy="606425"/>
          </a:xfrm>
        </p:spPr>
        <p:txBody>
          <a:bodyPr>
            <a:normAutofit fontScale="90000"/>
          </a:bodyPr>
          <a:lstStyle/>
          <a:p>
            <a:r>
              <a:rPr lang="en-US" sz="4000" dirty="0" smtClean="0"/>
              <a:t>Carpenter’s Problem:  Solve Graphically</a:t>
            </a:r>
            <a:endParaRPr lang="en-US" sz="4000" dirty="0"/>
          </a:p>
        </p:txBody>
      </p:sp>
      <p:sp>
        <p:nvSpPr>
          <p:cNvPr id="340995" name="Rectangle 3"/>
          <p:cNvSpPr>
            <a:spLocks noGrp="1" noChangeArrowheads="1"/>
          </p:cNvSpPr>
          <p:nvPr>
            <p:ph type="body" idx="1"/>
          </p:nvPr>
        </p:nvSpPr>
        <p:spPr/>
        <p:txBody>
          <a:bodyPr/>
          <a:lstStyle/>
          <a:p>
            <a:pPr marL="609600" indent="-609600"/>
            <a:r>
              <a:rPr lang="en-US" dirty="0" smtClean="0"/>
              <a:t>The maximum profit of $110 is the “corner” for 10 tables and 20 chairs</a:t>
            </a:r>
          </a:p>
          <a:p>
            <a:pPr marL="609600" indent="-609600"/>
            <a:endParaRPr lang="en-US" sz="2000" dirty="0"/>
          </a:p>
        </p:txBody>
      </p:sp>
      <p:grpSp>
        <p:nvGrpSpPr>
          <p:cNvPr id="24" name="Group 23"/>
          <p:cNvGrpSpPr/>
          <p:nvPr/>
        </p:nvGrpSpPr>
        <p:grpSpPr>
          <a:xfrm>
            <a:off x="1338820" y="2794089"/>
            <a:ext cx="7036746" cy="3793481"/>
            <a:chOff x="1338820" y="2794089"/>
            <a:chExt cx="7036746" cy="3793481"/>
          </a:xfrm>
        </p:grpSpPr>
        <p:sp>
          <p:nvSpPr>
            <p:cNvPr id="340997" name="Freeform 5"/>
            <p:cNvSpPr>
              <a:spLocks/>
            </p:cNvSpPr>
            <p:nvPr/>
          </p:nvSpPr>
          <p:spPr bwMode="auto">
            <a:xfrm>
              <a:off x="2622549" y="3544888"/>
              <a:ext cx="4768849" cy="2164556"/>
            </a:xfrm>
            <a:custGeom>
              <a:avLst/>
              <a:gdLst/>
              <a:ahLst/>
              <a:cxnLst>
                <a:cxn ang="0">
                  <a:pos x="0" y="0"/>
                </a:cxn>
                <a:cxn ang="0">
                  <a:pos x="0" y="1632"/>
                </a:cxn>
                <a:cxn ang="0">
                  <a:pos x="1824" y="1632"/>
                </a:cxn>
              </a:cxnLst>
              <a:rect l="0" t="0" r="r" b="b"/>
              <a:pathLst>
                <a:path w="1824" h="1632">
                  <a:moveTo>
                    <a:pt x="0" y="0"/>
                  </a:moveTo>
                  <a:lnTo>
                    <a:pt x="0" y="1632"/>
                  </a:lnTo>
                  <a:lnTo>
                    <a:pt x="1824" y="1632"/>
                  </a:lnTo>
                </a:path>
              </a:pathLst>
            </a:custGeom>
            <a:no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sp>
          <p:nvSpPr>
            <p:cNvPr id="340998" name="Line 6"/>
            <p:cNvSpPr>
              <a:spLocks noChangeShapeType="1"/>
            </p:cNvSpPr>
            <p:nvPr/>
          </p:nvSpPr>
          <p:spPr bwMode="auto">
            <a:xfrm>
              <a:off x="2633411" y="4530329"/>
              <a:ext cx="3703638"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0999" name="Line 7"/>
            <p:cNvSpPr>
              <a:spLocks noChangeShapeType="1"/>
            </p:cNvSpPr>
            <p:nvPr/>
          </p:nvSpPr>
          <p:spPr bwMode="auto">
            <a:xfrm>
              <a:off x="4452144" y="3284037"/>
              <a:ext cx="0" cy="2620963"/>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0" name="Freeform 8"/>
            <p:cNvSpPr>
              <a:spLocks/>
            </p:cNvSpPr>
            <p:nvPr/>
          </p:nvSpPr>
          <p:spPr bwMode="auto">
            <a:xfrm>
              <a:off x="2622550" y="4530329"/>
              <a:ext cx="4086488" cy="1179909"/>
            </a:xfrm>
            <a:custGeom>
              <a:avLst/>
              <a:gdLst/>
              <a:ahLst/>
              <a:cxnLst>
                <a:cxn ang="0">
                  <a:pos x="0" y="0"/>
                </a:cxn>
                <a:cxn ang="0">
                  <a:pos x="2448" y="1488"/>
                </a:cxn>
              </a:cxnLst>
              <a:rect l="0" t="0" r="r" b="b"/>
              <a:pathLst>
                <a:path w="2448" h="1488">
                  <a:moveTo>
                    <a:pt x="0" y="0"/>
                  </a:moveTo>
                  <a:cubicBezTo>
                    <a:pt x="0" y="0"/>
                    <a:pt x="1224" y="744"/>
                    <a:pt x="2448" y="1488"/>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sp>
          <p:nvSpPr>
            <p:cNvPr id="341001" name="Text Box 9"/>
            <p:cNvSpPr txBox="1">
              <a:spLocks noChangeArrowheads="1"/>
            </p:cNvSpPr>
            <p:nvPr/>
          </p:nvSpPr>
          <p:spPr bwMode="auto">
            <a:xfrm>
              <a:off x="3691401" y="2794089"/>
              <a:ext cx="1370013" cy="369332"/>
            </a:xfrm>
            <a:prstGeom prst="rect">
              <a:avLst/>
            </a:prstGeom>
            <a:noFill/>
            <a:ln w="9525">
              <a:noFill/>
              <a:miter lim="800000"/>
              <a:headEnd/>
              <a:tailEnd/>
            </a:ln>
            <a:effectLst/>
          </p:spPr>
          <p:txBody>
            <a:bodyPr>
              <a:spAutoFit/>
            </a:bodyPr>
            <a:lstStyle/>
            <a:p>
              <a:pPr>
                <a:spcBef>
                  <a:spcPct val="50000"/>
                </a:spcBef>
              </a:pPr>
              <a:r>
                <a:rPr lang="en-US" sz="1800" dirty="0" smtClean="0">
                  <a:solidFill>
                    <a:schemeClr val="tx1"/>
                  </a:solidFill>
                  <a:latin typeface="+mn-lt"/>
                </a:rPr>
                <a:t>Tables max</a:t>
              </a:r>
              <a:endParaRPr lang="en-US" sz="1800" dirty="0">
                <a:solidFill>
                  <a:schemeClr val="tx1"/>
                </a:solidFill>
                <a:latin typeface="+mn-lt"/>
              </a:endParaRPr>
            </a:p>
          </p:txBody>
        </p:sp>
        <p:sp>
          <p:nvSpPr>
            <p:cNvPr id="341002" name="Text Box 10"/>
            <p:cNvSpPr txBox="1">
              <a:spLocks noChangeArrowheads="1"/>
            </p:cNvSpPr>
            <p:nvPr/>
          </p:nvSpPr>
          <p:spPr bwMode="auto">
            <a:xfrm>
              <a:off x="6797591" y="4817864"/>
              <a:ext cx="1577975" cy="923330"/>
            </a:xfrm>
            <a:prstGeom prst="rect">
              <a:avLst/>
            </a:prstGeom>
            <a:noFill/>
            <a:ln w="9525">
              <a:noFill/>
              <a:miter lim="800000"/>
              <a:headEnd/>
              <a:tailEnd/>
            </a:ln>
            <a:effectLst/>
          </p:spPr>
          <p:txBody>
            <a:bodyPr wrap="square">
              <a:spAutoFit/>
            </a:bodyPr>
            <a:lstStyle/>
            <a:p>
              <a:pPr algn="l">
                <a:spcBef>
                  <a:spcPct val="50000"/>
                </a:spcBef>
              </a:pPr>
              <a:r>
                <a:rPr lang="en-US" sz="1800" dirty="0" smtClean="0">
                  <a:solidFill>
                    <a:schemeClr val="tx1"/>
                  </a:solidFill>
                  <a:latin typeface="+mn-lt"/>
                </a:rPr>
                <a:t>Material (binding) constraint</a:t>
              </a:r>
              <a:endParaRPr lang="en-US" sz="1800" dirty="0">
                <a:solidFill>
                  <a:schemeClr val="tx1"/>
                </a:solidFill>
                <a:latin typeface="+mn-lt"/>
              </a:endParaRPr>
            </a:p>
          </p:txBody>
        </p:sp>
        <p:sp>
          <p:nvSpPr>
            <p:cNvPr id="341003" name="Text Box 11"/>
            <p:cNvSpPr txBox="1">
              <a:spLocks noChangeArrowheads="1"/>
            </p:cNvSpPr>
            <p:nvPr/>
          </p:nvSpPr>
          <p:spPr bwMode="auto">
            <a:xfrm>
              <a:off x="6446594" y="4342847"/>
              <a:ext cx="1614571" cy="369332"/>
            </a:xfrm>
            <a:prstGeom prst="rect">
              <a:avLst/>
            </a:prstGeom>
            <a:noFill/>
            <a:ln w="9525">
              <a:noFill/>
              <a:miter lim="800000"/>
              <a:headEnd/>
              <a:tailEnd/>
            </a:ln>
            <a:effectLst/>
          </p:spPr>
          <p:txBody>
            <a:bodyPr wrap="square">
              <a:spAutoFit/>
            </a:bodyPr>
            <a:lstStyle/>
            <a:p>
              <a:pPr>
                <a:spcBef>
                  <a:spcPct val="50000"/>
                </a:spcBef>
              </a:pPr>
              <a:r>
                <a:rPr lang="en-US" sz="1800" dirty="0" smtClean="0">
                  <a:solidFill>
                    <a:schemeClr val="tx1"/>
                  </a:solidFill>
                  <a:latin typeface="+mn-lt"/>
                </a:rPr>
                <a:t>Chairs max</a:t>
              </a:r>
              <a:endParaRPr lang="en-US" sz="1800" dirty="0">
                <a:solidFill>
                  <a:schemeClr val="tx1"/>
                </a:solidFill>
                <a:latin typeface="+mn-lt"/>
              </a:endParaRPr>
            </a:p>
          </p:txBody>
        </p:sp>
        <p:sp>
          <p:nvSpPr>
            <p:cNvPr id="341004" name="Text Box 12"/>
            <p:cNvSpPr txBox="1">
              <a:spLocks noChangeArrowheads="1"/>
            </p:cNvSpPr>
            <p:nvPr/>
          </p:nvSpPr>
          <p:spPr bwMode="auto">
            <a:xfrm rot="16200000">
              <a:off x="662664" y="4626252"/>
              <a:ext cx="1721643" cy="369332"/>
            </a:xfrm>
            <a:prstGeom prst="rect">
              <a:avLst/>
            </a:prstGeom>
            <a:noFill/>
            <a:ln w="9525">
              <a:noFill/>
              <a:miter lim="800000"/>
              <a:headEnd/>
              <a:tailEnd/>
            </a:ln>
            <a:effectLst/>
          </p:spPr>
          <p:txBody>
            <a:bodyPr wrap="square">
              <a:spAutoFit/>
            </a:bodyPr>
            <a:lstStyle/>
            <a:p>
              <a:pPr algn="l">
                <a:spcBef>
                  <a:spcPct val="50000"/>
                </a:spcBef>
              </a:pPr>
              <a:r>
                <a:rPr lang="en-US" sz="1800" dirty="0" smtClean="0">
                  <a:solidFill>
                    <a:schemeClr val="tx1"/>
                  </a:solidFill>
                  <a:latin typeface="+mn-lt"/>
                </a:rPr>
                <a:t>X2 = Chairs</a:t>
              </a:r>
              <a:endParaRPr lang="en-US" sz="1800" dirty="0">
                <a:solidFill>
                  <a:schemeClr val="tx1"/>
                </a:solidFill>
                <a:latin typeface="+mn-lt"/>
              </a:endParaRPr>
            </a:p>
          </p:txBody>
        </p:sp>
        <p:sp>
          <p:nvSpPr>
            <p:cNvPr id="341005" name="Text Box 13"/>
            <p:cNvSpPr txBox="1">
              <a:spLocks noChangeArrowheads="1"/>
            </p:cNvSpPr>
            <p:nvPr/>
          </p:nvSpPr>
          <p:spPr bwMode="auto">
            <a:xfrm>
              <a:off x="4132262" y="6218238"/>
              <a:ext cx="1658937" cy="369332"/>
            </a:xfrm>
            <a:prstGeom prst="rect">
              <a:avLst/>
            </a:prstGeom>
            <a:noFill/>
            <a:ln w="9525">
              <a:noFill/>
              <a:miter lim="800000"/>
              <a:headEnd/>
              <a:tailEnd/>
            </a:ln>
            <a:effectLst/>
          </p:spPr>
          <p:txBody>
            <a:bodyPr wrap="square">
              <a:spAutoFit/>
            </a:bodyPr>
            <a:lstStyle/>
            <a:p>
              <a:pPr algn="l">
                <a:spcBef>
                  <a:spcPct val="50000"/>
                </a:spcBef>
              </a:pPr>
              <a:r>
                <a:rPr lang="en-US" sz="1800" dirty="0" smtClean="0">
                  <a:solidFill>
                    <a:schemeClr val="tx1"/>
                  </a:solidFill>
                  <a:latin typeface="+mn-lt"/>
                </a:rPr>
                <a:t>X1 = Tables</a:t>
              </a:r>
              <a:endParaRPr lang="en-US" sz="1800" dirty="0">
                <a:solidFill>
                  <a:schemeClr val="tx1"/>
                </a:solidFill>
                <a:latin typeface="+mn-lt"/>
              </a:endParaRPr>
            </a:p>
          </p:txBody>
        </p:sp>
        <p:sp>
          <p:nvSpPr>
            <p:cNvPr id="341006" name="Text Box 14"/>
            <p:cNvSpPr txBox="1">
              <a:spLocks noChangeArrowheads="1"/>
            </p:cNvSpPr>
            <p:nvPr/>
          </p:nvSpPr>
          <p:spPr bwMode="auto">
            <a:xfrm>
              <a:off x="4240794" y="5900738"/>
              <a:ext cx="481013" cy="366713"/>
            </a:xfrm>
            <a:prstGeom prst="rect">
              <a:avLst/>
            </a:prstGeom>
            <a:noFill/>
            <a:ln w="9525">
              <a:noFill/>
              <a:miter lim="800000"/>
              <a:headEnd/>
              <a:tailEnd/>
            </a:ln>
            <a:effectLst/>
          </p:spPr>
          <p:txBody>
            <a:bodyPr>
              <a:spAutoFit/>
            </a:bodyPr>
            <a:lstStyle/>
            <a:p>
              <a:pPr algn="l">
                <a:spcBef>
                  <a:spcPct val="50000"/>
                </a:spcBef>
              </a:pPr>
              <a:r>
                <a:rPr lang="en-US" sz="1800" dirty="0" smtClean="0">
                  <a:solidFill>
                    <a:schemeClr val="tx1"/>
                  </a:solidFill>
                  <a:latin typeface="+mn-lt"/>
                </a:rPr>
                <a:t>20</a:t>
              </a:r>
              <a:endParaRPr lang="en-US" sz="1800" dirty="0">
                <a:solidFill>
                  <a:schemeClr val="tx1"/>
                </a:solidFill>
                <a:latin typeface="+mn-lt"/>
              </a:endParaRPr>
            </a:p>
          </p:txBody>
        </p:sp>
        <p:sp>
          <p:nvSpPr>
            <p:cNvPr id="341007" name="Line 15"/>
            <p:cNvSpPr>
              <a:spLocks noChangeShapeType="1"/>
            </p:cNvSpPr>
            <p:nvPr/>
          </p:nvSpPr>
          <p:spPr bwMode="auto">
            <a:xfrm>
              <a:off x="3607052" y="5581650"/>
              <a:ext cx="0" cy="255588"/>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8" name="Line 16"/>
            <p:cNvSpPr>
              <a:spLocks noChangeShapeType="1"/>
            </p:cNvSpPr>
            <p:nvPr/>
          </p:nvSpPr>
          <p:spPr bwMode="auto">
            <a:xfrm>
              <a:off x="5160963" y="5581650"/>
              <a:ext cx="0" cy="255588"/>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9" name="Line 17"/>
            <p:cNvSpPr>
              <a:spLocks noChangeShapeType="1"/>
            </p:cNvSpPr>
            <p:nvPr/>
          </p:nvSpPr>
          <p:spPr bwMode="auto">
            <a:xfrm>
              <a:off x="5983288" y="5581650"/>
              <a:ext cx="0" cy="255588"/>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10" name="Text Box 18"/>
            <p:cNvSpPr txBox="1">
              <a:spLocks noChangeArrowheads="1"/>
            </p:cNvSpPr>
            <p:nvPr/>
          </p:nvSpPr>
          <p:spPr bwMode="auto">
            <a:xfrm>
              <a:off x="4954588" y="5900738"/>
              <a:ext cx="479425" cy="366713"/>
            </a:xfrm>
            <a:prstGeom prst="rect">
              <a:avLst/>
            </a:prstGeom>
            <a:noFill/>
            <a:ln w="9525">
              <a:noFill/>
              <a:miter lim="800000"/>
              <a:headEnd/>
              <a:tailEnd/>
            </a:ln>
            <a:effectLst/>
          </p:spPr>
          <p:txBody>
            <a:bodyPr>
              <a:spAutoFit/>
            </a:bodyPr>
            <a:lstStyle/>
            <a:p>
              <a:pPr algn="l">
                <a:spcBef>
                  <a:spcPct val="50000"/>
                </a:spcBef>
              </a:pPr>
              <a:r>
                <a:rPr lang="en-US" sz="1800" dirty="0" smtClean="0">
                  <a:solidFill>
                    <a:schemeClr val="tx1"/>
                  </a:solidFill>
                  <a:latin typeface="+mn-lt"/>
                </a:rPr>
                <a:t>30</a:t>
              </a:r>
              <a:endParaRPr lang="en-US" sz="1800" dirty="0">
                <a:solidFill>
                  <a:schemeClr val="tx1"/>
                </a:solidFill>
                <a:latin typeface="+mn-lt"/>
              </a:endParaRPr>
            </a:p>
          </p:txBody>
        </p:sp>
        <p:sp>
          <p:nvSpPr>
            <p:cNvPr id="341011" name="Text Box 19"/>
            <p:cNvSpPr txBox="1">
              <a:spLocks noChangeArrowheads="1"/>
            </p:cNvSpPr>
            <p:nvPr/>
          </p:nvSpPr>
          <p:spPr bwMode="auto">
            <a:xfrm>
              <a:off x="3376613" y="5900738"/>
              <a:ext cx="481013" cy="366713"/>
            </a:xfrm>
            <a:prstGeom prst="rect">
              <a:avLst/>
            </a:prstGeom>
            <a:noFill/>
            <a:ln w="9525">
              <a:noFill/>
              <a:miter lim="800000"/>
              <a:headEnd/>
              <a:tailEnd/>
            </a:ln>
            <a:effectLst/>
          </p:spPr>
          <p:txBody>
            <a:bodyPr>
              <a:spAutoFit/>
            </a:bodyPr>
            <a:lstStyle/>
            <a:p>
              <a:pPr algn="l">
                <a:spcBef>
                  <a:spcPct val="50000"/>
                </a:spcBef>
              </a:pPr>
              <a:r>
                <a:rPr lang="en-US" sz="1800" dirty="0" smtClean="0">
                  <a:solidFill>
                    <a:schemeClr val="tx1"/>
                  </a:solidFill>
                  <a:latin typeface="+mn-lt"/>
                </a:rPr>
                <a:t>10</a:t>
              </a:r>
              <a:endParaRPr lang="en-US" sz="1800" dirty="0">
                <a:solidFill>
                  <a:schemeClr val="tx1"/>
                </a:solidFill>
                <a:latin typeface="+mn-lt"/>
              </a:endParaRPr>
            </a:p>
          </p:txBody>
        </p:sp>
        <p:sp>
          <p:nvSpPr>
            <p:cNvPr id="341012" name="Text Box 20"/>
            <p:cNvSpPr txBox="1">
              <a:spLocks noChangeArrowheads="1"/>
            </p:cNvSpPr>
            <p:nvPr/>
          </p:nvSpPr>
          <p:spPr bwMode="auto">
            <a:xfrm>
              <a:off x="5760708" y="5900738"/>
              <a:ext cx="760413" cy="366713"/>
            </a:xfrm>
            <a:prstGeom prst="rect">
              <a:avLst/>
            </a:prstGeom>
            <a:noFill/>
            <a:ln w="9525">
              <a:noFill/>
              <a:miter lim="800000"/>
              <a:headEnd/>
              <a:tailEnd/>
            </a:ln>
            <a:effectLst/>
          </p:spPr>
          <p:txBody>
            <a:bodyPr>
              <a:spAutoFit/>
            </a:bodyPr>
            <a:lstStyle/>
            <a:p>
              <a:pPr algn="l">
                <a:spcBef>
                  <a:spcPct val="50000"/>
                </a:spcBef>
              </a:pPr>
              <a:r>
                <a:rPr lang="en-US" sz="1800" dirty="0" smtClean="0">
                  <a:solidFill>
                    <a:schemeClr val="tx1"/>
                  </a:solidFill>
                  <a:latin typeface="+mn-lt"/>
                </a:rPr>
                <a:t>40</a:t>
              </a:r>
              <a:endParaRPr lang="en-US" sz="1800" dirty="0">
                <a:solidFill>
                  <a:schemeClr val="tx1"/>
                </a:solidFill>
                <a:latin typeface="+mn-lt"/>
              </a:endParaRPr>
            </a:p>
          </p:txBody>
        </p:sp>
        <p:sp>
          <p:nvSpPr>
            <p:cNvPr id="341013" name="Text Box 21"/>
            <p:cNvSpPr txBox="1">
              <a:spLocks noChangeArrowheads="1"/>
            </p:cNvSpPr>
            <p:nvPr/>
          </p:nvSpPr>
          <p:spPr bwMode="auto">
            <a:xfrm>
              <a:off x="1936750" y="4627563"/>
              <a:ext cx="481013" cy="366713"/>
            </a:xfrm>
            <a:prstGeom prst="rect">
              <a:avLst/>
            </a:prstGeom>
            <a:noFill/>
            <a:ln w="9525">
              <a:noFill/>
              <a:miter lim="800000"/>
              <a:headEnd/>
              <a:tailEnd/>
            </a:ln>
            <a:effectLst/>
          </p:spPr>
          <p:txBody>
            <a:bodyPr>
              <a:spAutoFit/>
            </a:bodyPr>
            <a:lstStyle/>
            <a:p>
              <a:pPr algn="l">
                <a:spcBef>
                  <a:spcPct val="50000"/>
                </a:spcBef>
              </a:pPr>
              <a:r>
                <a:rPr lang="en-US" sz="1800" dirty="0" smtClean="0">
                  <a:solidFill>
                    <a:schemeClr val="tx1"/>
                  </a:solidFill>
                  <a:latin typeface="+mn-lt"/>
                </a:rPr>
                <a:t>20</a:t>
              </a:r>
              <a:endParaRPr lang="en-US" sz="1800" dirty="0">
                <a:solidFill>
                  <a:schemeClr val="tx1"/>
                </a:solidFill>
                <a:latin typeface="+mn-lt"/>
              </a:endParaRPr>
            </a:p>
          </p:txBody>
        </p:sp>
        <p:sp>
          <p:nvSpPr>
            <p:cNvPr id="341014" name="Text Box 22"/>
            <p:cNvSpPr txBox="1">
              <a:spLocks noChangeArrowheads="1"/>
            </p:cNvSpPr>
            <p:nvPr/>
          </p:nvSpPr>
          <p:spPr bwMode="auto">
            <a:xfrm>
              <a:off x="2005013" y="3608388"/>
              <a:ext cx="481013" cy="366713"/>
            </a:xfrm>
            <a:prstGeom prst="rect">
              <a:avLst/>
            </a:prstGeom>
            <a:noFill/>
            <a:ln w="9525">
              <a:noFill/>
              <a:miter lim="800000"/>
              <a:headEnd/>
              <a:tailEnd/>
            </a:ln>
            <a:effectLst/>
          </p:spPr>
          <p:txBody>
            <a:bodyPr>
              <a:spAutoFit/>
            </a:bodyPr>
            <a:lstStyle/>
            <a:p>
              <a:pPr algn="l">
                <a:spcBef>
                  <a:spcPct val="50000"/>
                </a:spcBef>
              </a:pPr>
              <a:r>
                <a:rPr lang="en-US" sz="1800" dirty="0" smtClean="0">
                  <a:solidFill>
                    <a:schemeClr val="tx1"/>
                  </a:solidFill>
                  <a:latin typeface="+mn-lt"/>
                </a:rPr>
                <a:t>40</a:t>
              </a:r>
              <a:endParaRPr lang="en-US" sz="1800" dirty="0">
                <a:solidFill>
                  <a:schemeClr val="tx1"/>
                </a:solidFill>
                <a:latin typeface="+mn-lt"/>
              </a:endParaRPr>
            </a:p>
          </p:txBody>
        </p:sp>
        <p:sp>
          <p:nvSpPr>
            <p:cNvPr id="341015" name="Line 23"/>
            <p:cNvSpPr>
              <a:spLocks noChangeShapeType="1"/>
            </p:cNvSpPr>
            <p:nvPr/>
          </p:nvSpPr>
          <p:spPr bwMode="auto">
            <a:xfrm>
              <a:off x="2486025" y="3735388"/>
              <a:ext cx="342900"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16" name="Line 24"/>
            <p:cNvSpPr>
              <a:spLocks noChangeShapeType="1"/>
            </p:cNvSpPr>
            <p:nvPr/>
          </p:nvSpPr>
          <p:spPr bwMode="auto">
            <a:xfrm>
              <a:off x="2461961" y="4793999"/>
              <a:ext cx="342900" cy="0"/>
            </a:xfrm>
            <a:prstGeom prst="line">
              <a:avLst/>
            </a:prstGeom>
            <a:noFill/>
            <a:ln w="9525">
              <a:solidFill>
                <a:schemeClr val="tx1"/>
              </a:solidFill>
              <a:miter lim="800000"/>
              <a:headEnd/>
              <a:tailEnd/>
            </a:ln>
            <a:effectLst/>
          </p:spPr>
          <p:txBody>
            <a:bodyPr wrap="none"/>
            <a:lstStyle/>
            <a:p>
              <a:endParaRPr lang="en-US" dirty="0">
                <a:latin typeface="+mn-lt"/>
              </a:endParaRPr>
            </a:p>
          </p:txBody>
        </p:sp>
      </p:grpSp>
      <p:sp>
        <p:nvSpPr>
          <p:cNvPr id="29" name="Line 16"/>
          <p:cNvSpPr>
            <a:spLocks noChangeShapeType="1"/>
          </p:cNvSpPr>
          <p:nvPr/>
        </p:nvSpPr>
        <p:spPr bwMode="auto">
          <a:xfrm>
            <a:off x="6709038" y="5609054"/>
            <a:ext cx="0" cy="255588"/>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0" name="Text Box 20"/>
          <p:cNvSpPr txBox="1">
            <a:spLocks noChangeArrowheads="1"/>
          </p:cNvSpPr>
          <p:nvPr/>
        </p:nvSpPr>
        <p:spPr bwMode="auto">
          <a:xfrm>
            <a:off x="6493467" y="5900738"/>
            <a:ext cx="760413" cy="366713"/>
          </a:xfrm>
          <a:prstGeom prst="rect">
            <a:avLst/>
          </a:prstGeom>
          <a:noFill/>
          <a:ln w="9525">
            <a:noFill/>
            <a:miter lim="800000"/>
            <a:headEnd/>
            <a:tailEnd/>
          </a:ln>
          <a:effectLst/>
        </p:spPr>
        <p:txBody>
          <a:bodyPr>
            <a:spAutoFit/>
          </a:bodyPr>
          <a:lstStyle/>
          <a:p>
            <a:pPr algn="l">
              <a:spcBef>
                <a:spcPct val="50000"/>
              </a:spcBef>
            </a:pPr>
            <a:r>
              <a:rPr lang="en-US" sz="1800" dirty="0" smtClean="0">
                <a:solidFill>
                  <a:schemeClr val="tx1"/>
                </a:solidFill>
                <a:latin typeface="+mn-lt"/>
              </a:rPr>
              <a:t>50</a:t>
            </a:r>
            <a:endParaRPr lang="en-US" sz="1800" dirty="0">
              <a:solidFill>
                <a:schemeClr val="tx1"/>
              </a:solidFill>
              <a:latin typeface="+mn-lt"/>
            </a:endParaRPr>
          </a:p>
        </p:txBody>
      </p:sp>
      <p:sp>
        <p:nvSpPr>
          <p:cNvPr id="31" name="Line 24"/>
          <p:cNvSpPr>
            <a:spLocks noChangeShapeType="1"/>
          </p:cNvSpPr>
          <p:nvPr/>
        </p:nvSpPr>
        <p:spPr bwMode="auto">
          <a:xfrm>
            <a:off x="2465891" y="4271208"/>
            <a:ext cx="342900"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2" name="Line 24"/>
          <p:cNvSpPr>
            <a:spLocks noChangeShapeType="1"/>
          </p:cNvSpPr>
          <p:nvPr/>
        </p:nvSpPr>
        <p:spPr bwMode="auto">
          <a:xfrm>
            <a:off x="2467476" y="5297904"/>
            <a:ext cx="342900"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3" name="Text Box 21"/>
          <p:cNvSpPr txBox="1">
            <a:spLocks noChangeArrowheads="1"/>
          </p:cNvSpPr>
          <p:nvPr/>
        </p:nvSpPr>
        <p:spPr bwMode="auto">
          <a:xfrm>
            <a:off x="2005012" y="5114547"/>
            <a:ext cx="481013" cy="366713"/>
          </a:xfrm>
          <a:prstGeom prst="rect">
            <a:avLst/>
          </a:prstGeom>
          <a:noFill/>
          <a:ln w="9525">
            <a:noFill/>
            <a:miter lim="800000"/>
            <a:headEnd/>
            <a:tailEnd/>
          </a:ln>
          <a:effectLst/>
        </p:spPr>
        <p:txBody>
          <a:bodyPr>
            <a:spAutoFit/>
          </a:bodyPr>
          <a:lstStyle/>
          <a:p>
            <a:pPr algn="l">
              <a:spcBef>
                <a:spcPct val="50000"/>
              </a:spcBef>
            </a:pPr>
            <a:r>
              <a:rPr lang="en-US" sz="1800" dirty="0" smtClean="0">
                <a:solidFill>
                  <a:schemeClr val="tx1"/>
                </a:solidFill>
                <a:latin typeface="+mn-lt"/>
              </a:rPr>
              <a:t>10</a:t>
            </a:r>
            <a:endParaRPr lang="en-US" sz="1800" dirty="0">
              <a:solidFill>
                <a:schemeClr val="tx1"/>
              </a:solidFill>
              <a:latin typeface="+mn-lt"/>
            </a:endParaRPr>
          </a:p>
        </p:txBody>
      </p:sp>
      <p:sp>
        <p:nvSpPr>
          <p:cNvPr id="34" name="Text Box 21"/>
          <p:cNvSpPr txBox="1">
            <a:spLocks noChangeArrowheads="1"/>
          </p:cNvSpPr>
          <p:nvPr/>
        </p:nvSpPr>
        <p:spPr bwMode="auto">
          <a:xfrm>
            <a:off x="1936749" y="4087851"/>
            <a:ext cx="481013" cy="366713"/>
          </a:xfrm>
          <a:prstGeom prst="rect">
            <a:avLst/>
          </a:prstGeom>
          <a:noFill/>
          <a:ln w="9525">
            <a:noFill/>
            <a:miter lim="800000"/>
            <a:headEnd/>
            <a:tailEnd/>
          </a:ln>
          <a:effectLst/>
        </p:spPr>
        <p:txBody>
          <a:bodyPr>
            <a:spAutoFit/>
          </a:bodyPr>
          <a:lstStyle/>
          <a:p>
            <a:pPr algn="l">
              <a:spcBef>
                <a:spcPct val="50000"/>
              </a:spcBef>
            </a:pPr>
            <a:r>
              <a:rPr lang="en-US" sz="1800" dirty="0" smtClean="0">
                <a:solidFill>
                  <a:schemeClr val="tx1"/>
                </a:solidFill>
                <a:latin typeface="+mn-lt"/>
              </a:rPr>
              <a:t>30</a:t>
            </a:r>
            <a:endParaRPr lang="en-US" sz="1800" dirty="0">
              <a:solidFill>
                <a:schemeClr val="tx1"/>
              </a:solidFill>
              <a:latin typeface="+mn-lt"/>
            </a:endParaRPr>
          </a:p>
        </p:txBody>
      </p:sp>
      <p:cxnSp>
        <p:nvCxnSpPr>
          <p:cNvPr id="3" name="Straight Arrow Connector 2"/>
          <p:cNvCxnSpPr>
            <a:stCxn id="341002" idx="1"/>
          </p:cNvCxnSpPr>
          <p:nvPr/>
        </p:nvCxnSpPr>
        <p:spPr bwMode="auto">
          <a:xfrm flipH="1">
            <a:off x="5984541" y="5279529"/>
            <a:ext cx="813050" cy="94666"/>
          </a:xfrm>
          <a:prstGeom prst="straightConnector1">
            <a:avLst/>
          </a:prstGeom>
          <a:noFill/>
          <a:ln w="25400" cap="flat" cmpd="sng" algn="ctr">
            <a:solidFill>
              <a:schemeClr val="tx1"/>
            </a:solidFill>
            <a:prstDash val="solid"/>
            <a:round/>
            <a:headEnd type="none" w="med" len="med"/>
            <a:tailEnd type="arrow"/>
          </a:ln>
          <a:effectLst/>
        </p:spPr>
      </p:cxnSp>
      <p:sp>
        <p:nvSpPr>
          <p:cNvPr id="38" name="Text Box 10"/>
          <p:cNvSpPr txBox="1">
            <a:spLocks noChangeArrowheads="1"/>
          </p:cNvSpPr>
          <p:nvPr/>
        </p:nvSpPr>
        <p:spPr bwMode="auto">
          <a:xfrm>
            <a:off x="5131063" y="3342962"/>
            <a:ext cx="1577975" cy="646331"/>
          </a:xfrm>
          <a:prstGeom prst="rect">
            <a:avLst/>
          </a:prstGeom>
          <a:noFill/>
          <a:ln w="9525">
            <a:noFill/>
            <a:miter lim="800000"/>
            <a:headEnd/>
            <a:tailEnd/>
          </a:ln>
          <a:effectLst/>
        </p:spPr>
        <p:txBody>
          <a:bodyPr wrap="square">
            <a:spAutoFit/>
          </a:bodyPr>
          <a:lstStyle/>
          <a:p>
            <a:pPr algn="l">
              <a:spcBef>
                <a:spcPct val="50000"/>
              </a:spcBef>
            </a:pPr>
            <a:r>
              <a:rPr lang="en-US" sz="1800" dirty="0" smtClean="0">
                <a:solidFill>
                  <a:schemeClr val="tx1"/>
                </a:solidFill>
                <a:latin typeface="+mn-lt"/>
              </a:rPr>
              <a:t>Labor constraint</a:t>
            </a:r>
            <a:endParaRPr lang="en-US" sz="1800" dirty="0">
              <a:solidFill>
                <a:schemeClr val="tx1"/>
              </a:solidFill>
              <a:latin typeface="+mn-lt"/>
            </a:endParaRPr>
          </a:p>
        </p:txBody>
      </p:sp>
      <p:cxnSp>
        <p:nvCxnSpPr>
          <p:cNvPr id="39" name="Straight Arrow Connector 38"/>
          <p:cNvCxnSpPr/>
          <p:nvPr/>
        </p:nvCxnSpPr>
        <p:spPr bwMode="auto">
          <a:xfrm flipH="1">
            <a:off x="3268325" y="3735388"/>
            <a:ext cx="1686263" cy="607459"/>
          </a:xfrm>
          <a:prstGeom prst="straightConnector1">
            <a:avLst/>
          </a:prstGeom>
          <a:noFill/>
          <a:ln w="25400" cap="flat" cmpd="sng" algn="ctr">
            <a:solidFill>
              <a:schemeClr val="tx1"/>
            </a:solidFill>
            <a:prstDash val="solid"/>
            <a:round/>
            <a:headEnd type="none" w="med" len="med"/>
            <a:tailEnd type="arrow"/>
          </a:ln>
          <a:effectLst/>
        </p:spPr>
      </p:cxnSp>
      <p:sp>
        <p:nvSpPr>
          <p:cNvPr id="28" name="Freeform 8"/>
          <p:cNvSpPr>
            <a:spLocks/>
          </p:cNvSpPr>
          <p:nvPr/>
        </p:nvSpPr>
        <p:spPr bwMode="auto">
          <a:xfrm>
            <a:off x="2622549" y="3747420"/>
            <a:ext cx="1835151" cy="1977396"/>
          </a:xfrm>
          <a:custGeom>
            <a:avLst/>
            <a:gdLst/>
            <a:ahLst/>
            <a:cxnLst>
              <a:cxn ang="0">
                <a:pos x="0" y="0"/>
              </a:cxn>
              <a:cxn ang="0">
                <a:pos x="2448" y="1488"/>
              </a:cxn>
            </a:cxnLst>
            <a:rect l="0" t="0" r="r" b="b"/>
            <a:pathLst>
              <a:path w="2448" h="1488">
                <a:moveTo>
                  <a:pt x="0" y="0"/>
                </a:moveTo>
                <a:cubicBezTo>
                  <a:pt x="0" y="0"/>
                  <a:pt x="1224" y="744"/>
                  <a:pt x="2448" y="1488"/>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sp>
        <p:nvSpPr>
          <p:cNvPr id="23" name="Freeform 22"/>
          <p:cNvSpPr/>
          <p:nvPr/>
        </p:nvSpPr>
        <p:spPr>
          <a:xfrm>
            <a:off x="2622884" y="4547937"/>
            <a:ext cx="1840832" cy="1179095"/>
          </a:xfrm>
          <a:custGeom>
            <a:avLst/>
            <a:gdLst>
              <a:gd name="connsiteX0" fmla="*/ 0 w 1840832"/>
              <a:gd name="connsiteY0" fmla="*/ 0 h 1179095"/>
              <a:gd name="connsiteX1" fmla="*/ 998621 w 1840832"/>
              <a:gd name="connsiteY1" fmla="*/ 288758 h 1179095"/>
              <a:gd name="connsiteX2" fmla="*/ 1840832 w 1840832"/>
              <a:gd name="connsiteY2" fmla="*/ 1167063 h 1179095"/>
              <a:gd name="connsiteX3" fmla="*/ 12032 w 1840832"/>
              <a:gd name="connsiteY3" fmla="*/ 1179095 h 1179095"/>
              <a:gd name="connsiteX4" fmla="*/ 0 w 1840832"/>
              <a:gd name="connsiteY4" fmla="*/ 0 h 1179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0832" h="1179095">
                <a:moveTo>
                  <a:pt x="0" y="0"/>
                </a:moveTo>
                <a:lnTo>
                  <a:pt x="998621" y="288758"/>
                </a:lnTo>
                <a:lnTo>
                  <a:pt x="1840832" y="1167063"/>
                </a:lnTo>
                <a:lnTo>
                  <a:pt x="12032" y="1179095"/>
                </a:lnTo>
                <a:lnTo>
                  <a:pt x="0" y="0"/>
                </a:lnTo>
                <a:close/>
              </a:path>
            </a:pathLst>
          </a:custGeom>
          <a:solidFill>
            <a:srgbClr val="3333FF"/>
          </a:solidFill>
        </p:spPr>
        <p:txBody>
          <a:bodyPr vert="horz" wrap="square" lIns="92075" tIns="46038" rIns="92075" bIns="46038"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rgbClr val="4D3C4E"/>
              </a:solidFill>
              <a:effectLst/>
              <a:latin typeface="+mn-lt"/>
            </a:endParaRPr>
          </a:p>
        </p:txBody>
      </p:sp>
      <p:sp>
        <p:nvSpPr>
          <p:cNvPr id="341018" name="Oval 26"/>
          <p:cNvSpPr>
            <a:spLocks noChangeArrowheads="1"/>
          </p:cNvSpPr>
          <p:nvPr/>
        </p:nvSpPr>
        <p:spPr bwMode="auto">
          <a:xfrm>
            <a:off x="3502819" y="4712179"/>
            <a:ext cx="228600" cy="228600"/>
          </a:xfrm>
          <a:prstGeom prst="ellipse">
            <a:avLst/>
          </a:prstGeom>
          <a:solidFill>
            <a:srgbClr val="FF0000"/>
          </a:solidFill>
          <a:ln w="9525">
            <a:solidFill>
              <a:schemeClr val="tx1"/>
            </a:solidFill>
            <a:miter lim="800000"/>
            <a:headEnd/>
            <a:tailEnd/>
          </a:ln>
          <a:effectLst/>
        </p:spPr>
        <p:txBody>
          <a:bodyPr wrap="none" anchor="ctr"/>
          <a:lstStyle/>
          <a:p>
            <a:endParaRPr lang="en-US" dirty="0">
              <a:latin typeface="+mn-lt"/>
            </a:endParaRPr>
          </a:p>
        </p:txBody>
      </p:sp>
      <p:sp>
        <p:nvSpPr>
          <p:cNvPr id="40" name="Text Box 10"/>
          <p:cNvSpPr txBox="1">
            <a:spLocks noChangeArrowheads="1"/>
          </p:cNvSpPr>
          <p:nvPr/>
        </p:nvSpPr>
        <p:spPr bwMode="auto">
          <a:xfrm>
            <a:off x="6351344" y="2622148"/>
            <a:ext cx="2511931" cy="923330"/>
          </a:xfrm>
          <a:prstGeom prst="rect">
            <a:avLst/>
          </a:prstGeom>
          <a:noFill/>
          <a:ln w="9525">
            <a:noFill/>
            <a:miter lim="800000"/>
            <a:headEnd/>
            <a:tailEnd/>
          </a:ln>
          <a:effectLst/>
        </p:spPr>
        <p:txBody>
          <a:bodyPr wrap="square">
            <a:spAutoFit/>
          </a:bodyPr>
          <a:lstStyle/>
          <a:p>
            <a:pPr algn="l">
              <a:spcBef>
                <a:spcPct val="50000"/>
              </a:spcBef>
            </a:pPr>
            <a:r>
              <a:rPr lang="en-US" sz="1800" dirty="0" smtClean="0">
                <a:solidFill>
                  <a:schemeClr val="tx1"/>
                </a:solidFill>
                <a:latin typeface="+mn-lt"/>
              </a:rPr>
              <a:t>Redundant constraint—satisfied by other constraint(s)</a:t>
            </a:r>
            <a:endParaRPr lang="en-US" sz="1800" dirty="0">
              <a:solidFill>
                <a:schemeClr val="tx1"/>
              </a:solidFill>
              <a:latin typeface="+mn-lt"/>
            </a:endParaRPr>
          </a:p>
        </p:txBody>
      </p:sp>
      <p:cxnSp>
        <p:nvCxnSpPr>
          <p:cNvPr id="41" name="Straight Arrow Connector 40"/>
          <p:cNvCxnSpPr/>
          <p:nvPr/>
        </p:nvCxnSpPr>
        <p:spPr bwMode="auto">
          <a:xfrm flipH="1">
            <a:off x="6126338" y="3585148"/>
            <a:ext cx="913386" cy="895356"/>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575175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F48453B-DE08-4F3D-AE71-C369347400D9}" type="slidenum">
              <a:rPr lang="en-US"/>
              <a:pPr/>
              <a:t>19</a:t>
            </a:fld>
            <a:endParaRPr lang="en-US" dirty="0"/>
          </a:p>
        </p:txBody>
      </p:sp>
      <p:sp>
        <p:nvSpPr>
          <p:cNvPr id="335874" name="Rectangle 2"/>
          <p:cNvSpPr>
            <a:spLocks noGrp="1" noChangeArrowheads="1"/>
          </p:cNvSpPr>
          <p:nvPr>
            <p:ph type="title"/>
          </p:nvPr>
        </p:nvSpPr>
        <p:spPr>
          <a:xfrm>
            <a:off x="457200" y="811213"/>
            <a:ext cx="8229600" cy="606425"/>
          </a:xfrm>
        </p:spPr>
        <p:txBody>
          <a:bodyPr>
            <a:normAutofit fontScale="90000"/>
          </a:bodyPr>
          <a:lstStyle/>
          <a:p>
            <a:r>
              <a:rPr lang="en-US" sz="4000" dirty="0" smtClean="0"/>
              <a:t>Carpenter’s Problem:  Solve Algebraically</a:t>
            </a:r>
            <a:endParaRPr lang="en-US" sz="4000" dirty="0"/>
          </a:p>
        </p:txBody>
      </p:sp>
      <p:sp>
        <p:nvSpPr>
          <p:cNvPr id="335875" name="Rectangle 3"/>
          <p:cNvSpPr>
            <a:spLocks noGrp="1" noChangeArrowheads="1"/>
          </p:cNvSpPr>
          <p:nvPr>
            <p:ph type="body" idx="1"/>
          </p:nvPr>
        </p:nvSpPr>
        <p:spPr>
          <a:xfrm>
            <a:off x="457200" y="1600200"/>
            <a:ext cx="8229600" cy="4876800"/>
          </a:xfrm>
        </p:spPr>
        <p:txBody>
          <a:bodyPr>
            <a:normAutofit/>
          </a:bodyPr>
          <a:lstStyle/>
          <a:p>
            <a:pPr marL="0" indent="0">
              <a:lnSpc>
                <a:spcPct val="80000"/>
              </a:lnSpc>
              <a:buNone/>
            </a:pPr>
            <a:r>
              <a:rPr lang="en-US" sz="2000" dirty="0" smtClean="0"/>
              <a:t>maximize 5T </a:t>
            </a:r>
            <a:r>
              <a:rPr lang="en-US" sz="2000" dirty="0"/>
              <a:t>+ </a:t>
            </a:r>
            <a:r>
              <a:rPr lang="en-US" sz="2000" dirty="0" smtClean="0"/>
              <a:t>3C</a:t>
            </a:r>
          </a:p>
          <a:p>
            <a:pPr marL="0" indent="0">
              <a:lnSpc>
                <a:spcPct val="80000"/>
              </a:lnSpc>
              <a:buNone/>
            </a:pPr>
            <a:endParaRPr lang="en-US" sz="2000" dirty="0"/>
          </a:p>
          <a:p>
            <a:pPr marL="0" indent="0">
              <a:lnSpc>
                <a:spcPct val="80000"/>
              </a:lnSpc>
              <a:buNone/>
            </a:pPr>
            <a:r>
              <a:rPr lang="en-US" sz="2000" dirty="0" smtClean="0"/>
              <a:t>2T + C = 40</a:t>
            </a:r>
          </a:p>
          <a:p>
            <a:pPr marL="0" indent="0">
              <a:lnSpc>
                <a:spcPct val="80000"/>
              </a:lnSpc>
              <a:buNone/>
            </a:pPr>
            <a:r>
              <a:rPr lang="en-US" sz="2000" dirty="0" smtClean="0"/>
              <a:t>C = 40 – 2T</a:t>
            </a:r>
          </a:p>
          <a:p>
            <a:pPr marL="0" indent="0">
              <a:lnSpc>
                <a:spcPct val="80000"/>
              </a:lnSpc>
              <a:buNone/>
            </a:pPr>
            <a:endParaRPr lang="en-US" sz="2000" dirty="0"/>
          </a:p>
          <a:p>
            <a:pPr marL="0" indent="0">
              <a:lnSpc>
                <a:spcPct val="80000"/>
              </a:lnSpc>
              <a:buNone/>
            </a:pPr>
            <a:r>
              <a:rPr lang="en-US" sz="2000" dirty="0" smtClean="0"/>
              <a:t>T + 2C = 50 (use binding constraint)</a:t>
            </a:r>
          </a:p>
          <a:p>
            <a:pPr marL="0" indent="0">
              <a:lnSpc>
                <a:spcPct val="80000"/>
              </a:lnSpc>
              <a:buNone/>
            </a:pPr>
            <a:r>
              <a:rPr lang="en-US" sz="2000" dirty="0" smtClean="0"/>
              <a:t>T + 2(40 – 2T) = 50</a:t>
            </a:r>
          </a:p>
          <a:p>
            <a:pPr marL="0" indent="0">
              <a:lnSpc>
                <a:spcPct val="80000"/>
              </a:lnSpc>
              <a:buNone/>
            </a:pPr>
            <a:r>
              <a:rPr lang="en-US" sz="2000" dirty="0" smtClean="0"/>
              <a:t>80 – 3T = 50</a:t>
            </a:r>
          </a:p>
          <a:p>
            <a:pPr marL="0" indent="0">
              <a:lnSpc>
                <a:spcPct val="80000"/>
              </a:lnSpc>
              <a:buNone/>
            </a:pPr>
            <a:r>
              <a:rPr lang="en-US" sz="2000" dirty="0" smtClean="0"/>
              <a:t>T = 10</a:t>
            </a:r>
          </a:p>
          <a:p>
            <a:pPr marL="0" indent="0">
              <a:lnSpc>
                <a:spcPct val="80000"/>
              </a:lnSpc>
              <a:buNone/>
            </a:pPr>
            <a:endParaRPr lang="en-US" sz="2000" dirty="0" smtClean="0"/>
          </a:p>
          <a:p>
            <a:pPr marL="0" indent="0">
              <a:lnSpc>
                <a:spcPct val="80000"/>
              </a:lnSpc>
              <a:buNone/>
            </a:pPr>
            <a:r>
              <a:rPr lang="en-US" sz="2000" dirty="0" smtClean="0"/>
              <a:t>C = 40 – 2T</a:t>
            </a:r>
          </a:p>
          <a:p>
            <a:pPr marL="0" indent="0">
              <a:lnSpc>
                <a:spcPct val="80000"/>
              </a:lnSpc>
              <a:buNone/>
            </a:pPr>
            <a:r>
              <a:rPr lang="en-US" sz="2000" dirty="0" smtClean="0"/>
              <a:t>C = 40 – 2(10)</a:t>
            </a:r>
            <a:endParaRPr lang="en-US" sz="2000" dirty="0"/>
          </a:p>
          <a:p>
            <a:pPr marL="0" indent="0">
              <a:lnSpc>
                <a:spcPct val="80000"/>
              </a:lnSpc>
              <a:buNone/>
            </a:pPr>
            <a:r>
              <a:rPr lang="en-US" sz="2000" dirty="0" smtClean="0"/>
              <a:t>C = 20</a:t>
            </a:r>
            <a:endParaRPr lang="en-US" sz="2000" dirty="0"/>
          </a:p>
          <a:p>
            <a:pPr marL="0" indent="0">
              <a:lnSpc>
                <a:spcPct val="80000"/>
              </a:lnSpc>
              <a:buNone/>
            </a:pPr>
            <a:endParaRPr lang="en-US" sz="2000" dirty="0" smtClean="0"/>
          </a:p>
          <a:p>
            <a:pPr marL="0" indent="0">
              <a:lnSpc>
                <a:spcPct val="80000"/>
              </a:lnSpc>
              <a:buNone/>
            </a:pPr>
            <a:r>
              <a:rPr lang="en-US" sz="2000" dirty="0" smtClean="0"/>
              <a:t>Max profit:  5(10) + 3(20) = $110 if carpenter makes 10 tables and 20 chairs</a:t>
            </a:r>
            <a:endParaRPr lang="en-US" sz="2000" dirty="0"/>
          </a:p>
        </p:txBody>
      </p:sp>
    </p:spTree>
    <p:extLst>
      <p:ext uri="{BB962C8B-B14F-4D97-AF65-F5344CB8AC3E}">
        <p14:creationId xmlns:p14="http://schemas.microsoft.com/office/powerpoint/2010/main" val="1080560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ECAEEB1-79BD-45A9-8111-E2DAB2025F1D}" type="slidenum">
              <a:rPr lang="en-US"/>
              <a:pPr/>
              <a:t>2</a:t>
            </a:fld>
            <a:endParaRPr lang="en-US" dirty="0"/>
          </a:p>
        </p:txBody>
      </p:sp>
      <p:sp>
        <p:nvSpPr>
          <p:cNvPr id="333826" name="Rectangle 2"/>
          <p:cNvSpPr>
            <a:spLocks noGrp="1" noChangeArrowheads="1"/>
          </p:cNvSpPr>
          <p:nvPr>
            <p:ph type="title"/>
          </p:nvPr>
        </p:nvSpPr>
        <p:spPr>
          <a:xfrm>
            <a:off x="457200" y="811213"/>
            <a:ext cx="8229600" cy="606425"/>
          </a:xfrm>
        </p:spPr>
        <p:txBody>
          <a:bodyPr/>
          <a:lstStyle/>
          <a:p>
            <a:r>
              <a:rPr lang="en-US" dirty="0"/>
              <a:t>Optimization Modeling</a:t>
            </a:r>
          </a:p>
        </p:txBody>
      </p:sp>
      <p:sp>
        <p:nvSpPr>
          <p:cNvPr id="333827" name="Rectangle 3"/>
          <p:cNvSpPr>
            <a:spLocks noGrp="1" noChangeArrowheads="1"/>
          </p:cNvSpPr>
          <p:nvPr>
            <p:ph type="body" idx="1"/>
          </p:nvPr>
        </p:nvSpPr>
        <p:spPr>
          <a:xfrm>
            <a:off x="457200" y="1600200"/>
            <a:ext cx="8229600" cy="4953000"/>
          </a:xfrm>
        </p:spPr>
        <p:txBody>
          <a:bodyPr/>
          <a:lstStyle/>
          <a:p>
            <a:r>
              <a:rPr lang="en-US" dirty="0"/>
              <a:t>Linear programming</a:t>
            </a:r>
          </a:p>
          <a:p>
            <a:pPr lvl="1"/>
            <a:r>
              <a:rPr lang="en-US" dirty="0"/>
              <a:t>Applications</a:t>
            </a:r>
          </a:p>
          <a:p>
            <a:pPr lvl="1"/>
            <a:r>
              <a:rPr lang="en-US" dirty="0" smtClean="0"/>
              <a:t>Assumptions</a:t>
            </a:r>
          </a:p>
          <a:p>
            <a:r>
              <a:rPr lang="en-US" dirty="0" smtClean="0"/>
              <a:t>Sensitivity </a:t>
            </a:r>
            <a:r>
              <a:rPr lang="en-US" dirty="0"/>
              <a:t>analysis</a:t>
            </a:r>
          </a:p>
          <a:p>
            <a:r>
              <a:rPr lang="en-US" dirty="0"/>
              <a:t>Potential pitfalls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54AA4D6-04DA-4FB5-9F3F-520E3334A5F1}" type="slidenum">
              <a:rPr lang="en-US"/>
              <a:pPr/>
              <a:t>20</a:t>
            </a:fld>
            <a:endParaRPr lang="en-US" dirty="0"/>
          </a:p>
        </p:txBody>
      </p:sp>
      <p:sp>
        <p:nvSpPr>
          <p:cNvPr id="337922" name="Rectangle 2"/>
          <p:cNvSpPr>
            <a:spLocks noGrp="1" noChangeArrowheads="1"/>
          </p:cNvSpPr>
          <p:nvPr>
            <p:ph type="title"/>
          </p:nvPr>
        </p:nvSpPr>
        <p:spPr>
          <a:xfrm>
            <a:off x="457200" y="811213"/>
            <a:ext cx="8229600" cy="606425"/>
          </a:xfrm>
        </p:spPr>
        <p:txBody>
          <a:bodyPr/>
          <a:lstStyle/>
          <a:p>
            <a:r>
              <a:rPr lang="en-US" dirty="0" smtClean="0"/>
              <a:t>Carpenter’s Problem:  Use Solver</a:t>
            </a:r>
            <a:endParaRPr lang="en-US" dirty="0"/>
          </a:p>
        </p:txBody>
      </p:sp>
      <p:sp>
        <p:nvSpPr>
          <p:cNvPr id="3" name="Content Placeholder 2"/>
          <p:cNvSpPr>
            <a:spLocks noGrp="1"/>
          </p:cNvSpPr>
          <p:nvPr>
            <p:ph idx="1"/>
          </p:nvPr>
        </p:nvSpPr>
        <p:spPr/>
        <p:txBody>
          <a:bodyPr/>
          <a:lstStyle/>
          <a:p>
            <a:r>
              <a:rPr lang="en-US" dirty="0" smtClean="0"/>
              <a:t>See Optimization.xlsx</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2209800"/>
            <a:ext cx="7177629" cy="448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7108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F48453B-DE08-4F3D-AE71-C369347400D9}" type="slidenum">
              <a:rPr lang="en-US"/>
              <a:pPr/>
              <a:t>21</a:t>
            </a:fld>
            <a:endParaRPr lang="en-US" dirty="0"/>
          </a:p>
        </p:txBody>
      </p:sp>
      <p:sp>
        <p:nvSpPr>
          <p:cNvPr id="335874" name="Rectangle 2"/>
          <p:cNvSpPr>
            <a:spLocks noGrp="1" noChangeArrowheads="1"/>
          </p:cNvSpPr>
          <p:nvPr>
            <p:ph type="title"/>
          </p:nvPr>
        </p:nvSpPr>
        <p:spPr>
          <a:xfrm>
            <a:off x="457200" y="811213"/>
            <a:ext cx="8229600" cy="606425"/>
          </a:xfrm>
        </p:spPr>
        <p:txBody>
          <a:bodyPr/>
          <a:lstStyle/>
          <a:p>
            <a:r>
              <a:rPr lang="en-US" dirty="0" smtClean="0"/>
              <a:t>Carpenter’s Problem:  Hire Help</a:t>
            </a:r>
            <a:endParaRPr lang="en-US" dirty="0"/>
          </a:p>
        </p:txBody>
      </p:sp>
      <p:sp>
        <p:nvSpPr>
          <p:cNvPr id="335875" name="Rectangle 3"/>
          <p:cNvSpPr>
            <a:spLocks noGrp="1" noChangeArrowheads="1"/>
          </p:cNvSpPr>
          <p:nvPr>
            <p:ph type="body" idx="1"/>
          </p:nvPr>
        </p:nvSpPr>
        <p:spPr/>
        <p:txBody>
          <a:bodyPr>
            <a:normAutofit fontScale="92500" lnSpcReduction="10000"/>
          </a:bodyPr>
          <a:lstStyle/>
          <a:p>
            <a:pPr marL="609600" indent="-609600">
              <a:lnSpc>
                <a:spcPct val="80000"/>
              </a:lnSpc>
            </a:pPr>
            <a:r>
              <a:rPr lang="en-US" sz="2000" dirty="0" smtClean="0"/>
              <a:t>Profit and costs</a:t>
            </a:r>
            <a:endParaRPr lang="en-US" sz="2000" dirty="0"/>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None/>
            </a:pPr>
            <a:r>
              <a:rPr lang="en-US" sz="2000" dirty="0"/>
              <a:t>	</a:t>
            </a:r>
            <a:r>
              <a:rPr lang="en-US" sz="2000" dirty="0" smtClean="0"/>
              <a:t>Table </a:t>
            </a:r>
            <a:r>
              <a:rPr lang="en-US" sz="2000" dirty="0"/>
              <a:t>= </a:t>
            </a:r>
            <a:r>
              <a:rPr lang="en-US" sz="2000" dirty="0" smtClean="0"/>
              <a:t>$5/table</a:t>
            </a:r>
            <a:endParaRPr lang="en-US" sz="2000" dirty="0"/>
          </a:p>
          <a:p>
            <a:pPr marL="609600" indent="-609600">
              <a:lnSpc>
                <a:spcPct val="80000"/>
              </a:lnSpc>
              <a:buFont typeface="Wingdings" pitchFamily="2" charset="2"/>
              <a:buNone/>
            </a:pPr>
            <a:r>
              <a:rPr lang="en-US" sz="2000" dirty="0"/>
              <a:t>	</a:t>
            </a:r>
            <a:r>
              <a:rPr lang="en-US" sz="2000" dirty="0" smtClean="0"/>
              <a:t>Chair </a:t>
            </a:r>
            <a:r>
              <a:rPr lang="en-US" sz="2000" dirty="0"/>
              <a:t>= </a:t>
            </a:r>
            <a:r>
              <a:rPr lang="en-US" sz="2000" dirty="0" smtClean="0"/>
              <a:t>$3/chair</a:t>
            </a:r>
          </a:p>
          <a:p>
            <a:pPr marL="609600" indent="-609600">
              <a:lnSpc>
                <a:spcPct val="80000"/>
              </a:lnSpc>
              <a:buFont typeface="Wingdings" pitchFamily="2" charset="2"/>
              <a:buNone/>
            </a:pPr>
            <a:r>
              <a:rPr lang="en-US" sz="2000" dirty="0"/>
              <a:t>	</a:t>
            </a:r>
            <a:r>
              <a:rPr lang="en-US" sz="2000" dirty="0" smtClean="0"/>
              <a:t>Help = $2/man-hour</a:t>
            </a:r>
            <a:endParaRPr lang="en-US" sz="2000" dirty="0"/>
          </a:p>
          <a:p>
            <a:pPr marL="609600" indent="-609600">
              <a:lnSpc>
                <a:spcPct val="80000"/>
              </a:lnSpc>
              <a:buFont typeface="Wingdings" pitchFamily="2" charset="2"/>
              <a:buNone/>
            </a:pPr>
            <a:endParaRPr lang="en-US" sz="2000" dirty="0"/>
          </a:p>
          <a:p>
            <a:pPr marL="609600" indent="-609600">
              <a:lnSpc>
                <a:spcPct val="80000"/>
              </a:lnSpc>
            </a:pPr>
            <a:r>
              <a:rPr lang="en-US" sz="2000" dirty="0"/>
              <a:t>Objective function</a:t>
            </a:r>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None/>
            </a:pPr>
            <a:r>
              <a:rPr lang="en-US" sz="2000" dirty="0"/>
              <a:t>	maximize </a:t>
            </a:r>
            <a:r>
              <a:rPr lang="en-US" sz="2000" dirty="0" smtClean="0"/>
              <a:t>5T </a:t>
            </a:r>
            <a:r>
              <a:rPr lang="en-US" sz="2000" dirty="0"/>
              <a:t>+ </a:t>
            </a:r>
            <a:r>
              <a:rPr lang="en-US" sz="2000" dirty="0" smtClean="0"/>
              <a:t>3C – 2H</a:t>
            </a:r>
            <a:endParaRPr lang="en-US" sz="2000" dirty="0"/>
          </a:p>
          <a:p>
            <a:pPr marL="609600" indent="-609600">
              <a:lnSpc>
                <a:spcPct val="80000"/>
              </a:lnSpc>
            </a:pPr>
            <a:endParaRPr lang="en-US" sz="2000" dirty="0"/>
          </a:p>
          <a:p>
            <a:pPr marL="609600" indent="-609600">
              <a:lnSpc>
                <a:spcPct val="80000"/>
              </a:lnSpc>
            </a:pPr>
            <a:r>
              <a:rPr lang="en-US" sz="2000" dirty="0"/>
              <a:t>Constraints</a:t>
            </a:r>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None/>
            </a:pPr>
            <a:r>
              <a:rPr lang="en-US" sz="2000" dirty="0"/>
              <a:t>	   0 </a:t>
            </a:r>
            <a:r>
              <a:rPr lang="en-US" sz="2000" dirty="0">
                <a:sym typeface="Symbol" pitchFamily="18" charset="2"/>
              </a:rPr>
              <a:t></a:t>
            </a:r>
            <a:r>
              <a:rPr lang="en-US" sz="2000" dirty="0"/>
              <a:t> T </a:t>
            </a:r>
            <a:r>
              <a:rPr lang="en-US" sz="2000" dirty="0">
                <a:sym typeface="Symbol" pitchFamily="18" charset="2"/>
              </a:rPr>
              <a:t> </a:t>
            </a:r>
            <a:r>
              <a:rPr lang="en-US" sz="2000" dirty="0" smtClean="0">
                <a:sym typeface="Symbol" pitchFamily="18" charset="2"/>
              </a:rPr>
              <a:t>20</a:t>
            </a:r>
            <a:r>
              <a:rPr lang="en-US" sz="2000" dirty="0">
                <a:sym typeface="Symbol" pitchFamily="18" charset="2"/>
              </a:rPr>
              <a:t>	</a:t>
            </a:r>
            <a:r>
              <a:rPr lang="en-US" sz="2000" dirty="0" smtClean="0">
                <a:sym typeface="Symbol" pitchFamily="18" charset="2"/>
              </a:rPr>
              <a:t>	Table capacity</a:t>
            </a:r>
            <a:endParaRPr lang="en-US" sz="2000" dirty="0">
              <a:sym typeface="Symbol" pitchFamily="18" charset="2"/>
            </a:endParaRPr>
          </a:p>
          <a:p>
            <a:pPr marL="609600" indent="-609600">
              <a:lnSpc>
                <a:spcPct val="80000"/>
              </a:lnSpc>
              <a:buFont typeface="Wingdings" pitchFamily="2" charset="2"/>
              <a:buNone/>
            </a:pPr>
            <a:r>
              <a:rPr lang="en-US" sz="2000" dirty="0">
                <a:sym typeface="Symbol" pitchFamily="18" charset="2"/>
              </a:rPr>
              <a:t>	   0  </a:t>
            </a:r>
            <a:r>
              <a:rPr lang="en-US" sz="2000" dirty="0" smtClean="0">
                <a:sym typeface="Symbol" pitchFamily="18" charset="2"/>
              </a:rPr>
              <a:t>C </a:t>
            </a:r>
            <a:r>
              <a:rPr lang="en-US" sz="2000" dirty="0">
                <a:sym typeface="Symbol" pitchFamily="18" charset="2"/>
              </a:rPr>
              <a:t> </a:t>
            </a:r>
            <a:r>
              <a:rPr lang="en-US" sz="2000" dirty="0" smtClean="0">
                <a:sym typeface="Symbol" pitchFamily="18" charset="2"/>
              </a:rPr>
              <a:t>25	</a:t>
            </a:r>
            <a:r>
              <a:rPr lang="en-US" sz="2000" dirty="0">
                <a:sym typeface="Symbol" pitchFamily="18" charset="2"/>
              </a:rPr>
              <a:t>	</a:t>
            </a:r>
            <a:r>
              <a:rPr lang="en-US" sz="2000" dirty="0" smtClean="0">
                <a:sym typeface="Symbol" pitchFamily="18" charset="2"/>
              </a:rPr>
              <a:t>Chair </a:t>
            </a:r>
            <a:r>
              <a:rPr lang="en-US" sz="2000" dirty="0">
                <a:sym typeface="Symbol" pitchFamily="18" charset="2"/>
              </a:rPr>
              <a:t>capacity</a:t>
            </a:r>
          </a:p>
          <a:p>
            <a:pPr marL="609600" indent="-609600">
              <a:lnSpc>
                <a:spcPct val="80000"/>
              </a:lnSpc>
              <a:buNone/>
            </a:pPr>
            <a:r>
              <a:rPr lang="en-US" sz="2000" dirty="0">
                <a:sym typeface="Symbol" pitchFamily="18" charset="2"/>
              </a:rPr>
              <a:t>	   2T + </a:t>
            </a:r>
            <a:r>
              <a:rPr lang="en-US" sz="2000" dirty="0" smtClean="0">
                <a:sym typeface="Symbol" pitchFamily="18" charset="2"/>
              </a:rPr>
              <a:t>C </a:t>
            </a:r>
            <a:r>
              <a:rPr lang="en-US" sz="2000" dirty="0">
                <a:sym typeface="Symbol" pitchFamily="18" charset="2"/>
              </a:rPr>
              <a:t> </a:t>
            </a:r>
            <a:r>
              <a:rPr lang="en-US" sz="2000" dirty="0" smtClean="0">
                <a:sym typeface="Symbol" pitchFamily="18" charset="2"/>
              </a:rPr>
              <a:t>40 + H</a:t>
            </a:r>
            <a:r>
              <a:rPr lang="en-US" sz="2000" dirty="0">
                <a:sym typeface="Symbol" pitchFamily="18" charset="2"/>
              </a:rPr>
              <a:t>	</a:t>
            </a:r>
            <a:r>
              <a:rPr lang="en-US" sz="2000" dirty="0" smtClean="0">
                <a:sym typeface="Symbol" pitchFamily="18" charset="2"/>
              </a:rPr>
              <a:t>Labor </a:t>
            </a:r>
            <a:r>
              <a:rPr lang="en-US" sz="2000" dirty="0">
                <a:sym typeface="Symbol" pitchFamily="18" charset="2"/>
              </a:rPr>
              <a:t>constraint</a:t>
            </a:r>
          </a:p>
          <a:p>
            <a:pPr marL="609600" indent="-609600">
              <a:lnSpc>
                <a:spcPct val="80000"/>
              </a:lnSpc>
              <a:buNone/>
            </a:pPr>
            <a:r>
              <a:rPr lang="en-US" sz="2000" dirty="0">
                <a:sym typeface="Symbol" pitchFamily="18" charset="2"/>
              </a:rPr>
              <a:t>	   </a:t>
            </a:r>
            <a:r>
              <a:rPr lang="en-US" sz="2000" dirty="0" smtClean="0">
                <a:sym typeface="Symbol" pitchFamily="18" charset="2"/>
              </a:rPr>
              <a:t>T </a:t>
            </a:r>
            <a:r>
              <a:rPr lang="en-US" sz="2000" dirty="0">
                <a:sym typeface="Symbol" pitchFamily="18" charset="2"/>
              </a:rPr>
              <a:t>+ </a:t>
            </a:r>
            <a:r>
              <a:rPr lang="en-US" sz="2000" dirty="0" smtClean="0">
                <a:sym typeface="Symbol" pitchFamily="18" charset="2"/>
              </a:rPr>
              <a:t>2C </a:t>
            </a:r>
            <a:r>
              <a:rPr lang="en-US" sz="2000" dirty="0">
                <a:sym typeface="Symbol" pitchFamily="18" charset="2"/>
              </a:rPr>
              <a:t> </a:t>
            </a:r>
            <a:r>
              <a:rPr lang="en-US" sz="2000" dirty="0" smtClean="0">
                <a:sym typeface="Symbol" pitchFamily="18" charset="2"/>
              </a:rPr>
              <a:t>50</a:t>
            </a:r>
            <a:r>
              <a:rPr lang="en-US" sz="2000" dirty="0">
                <a:sym typeface="Symbol" pitchFamily="18" charset="2"/>
              </a:rPr>
              <a:t>	</a:t>
            </a:r>
            <a:r>
              <a:rPr lang="en-US" sz="2000" dirty="0" smtClean="0">
                <a:sym typeface="Symbol" pitchFamily="18" charset="2"/>
              </a:rPr>
              <a:t>Material constraint</a:t>
            </a:r>
            <a:endParaRPr lang="en-US" sz="2000" dirty="0">
              <a:sym typeface="Symbol" pitchFamily="18" charset="2"/>
            </a:endParaRPr>
          </a:p>
          <a:p>
            <a:pPr marL="609600" indent="-609600">
              <a:lnSpc>
                <a:spcPct val="80000"/>
              </a:lnSpc>
              <a:buNone/>
            </a:pPr>
            <a:r>
              <a:rPr lang="en-US" sz="2000" dirty="0">
                <a:sym typeface="Symbol" pitchFamily="18" charset="2"/>
              </a:rPr>
              <a:t>	   </a:t>
            </a:r>
            <a:r>
              <a:rPr lang="en-US" sz="2000" dirty="0" smtClean="0">
                <a:sym typeface="Symbol" pitchFamily="18" charset="2"/>
              </a:rPr>
              <a:t>T and </a:t>
            </a:r>
            <a:r>
              <a:rPr lang="en-US" sz="2000" dirty="0">
                <a:sym typeface="Symbol" pitchFamily="18" charset="2"/>
              </a:rPr>
              <a:t>C </a:t>
            </a:r>
            <a:r>
              <a:rPr lang="en-US" sz="2000" dirty="0" smtClean="0">
                <a:sym typeface="Symbol" pitchFamily="18" charset="2"/>
              </a:rPr>
              <a:t>integer</a:t>
            </a:r>
            <a:r>
              <a:rPr lang="en-US" sz="2000" dirty="0">
                <a:sym typeface="Symbol" pitchFamily="18" charset="2"/>
              </a:rPr>
              <a:t>	</a:t>
            </a:r>
            <a:r>
              <a:rPr lang="en-US" sz="2000" dirty="0" smtClean="0">
                <a:sym typeface="Symbol" pitchFamily="18" charset="2"/>
              </a:rPr>
              <a:t>Integer constraint</a:t>
            </a:r>
            <a:endParaRPr lang="en-US" sz="2000" dirty="0"/>
          </a:p>
          <a:p>
            <a:pPr marL="609600" indent="-609600">
              <a:lnSpc>
                <a:spcPct val="80000"/>
              </a:lnSpc>
              <a:buNone/>
            </a:pPr>
            <a:endParaRPr lang="en-US" sz="2000" dirty="0"/>
          </a:p>
          <a:p>
            <a:pPr marL="609600" indent="-609600">
              <a:lnSpc>
                <a:spcPct val="80000"/>
              </a:lnSpc>
              <a:buFont typeface="Wingdings" pitchFamily="2" charset="2"/>
              <a:buNone/>
            </a:pPr>
            <a:endParaRPr lang="en-US" sz="2000" dirty="0"/>
          </a:p>
        </p:txBody>
      </p:sp>
    </p:spTree>
    <p:extLst>
      <p:ext uri="{BB962C8B-B14F-4D97-AF65-F5344CB8AC3E}">
        <p14:creationId xmlns:p14="http://schemas.microsoft.com/office/powerpoint/2010/main" val="3844437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54AA4D6-04DA-4FB5-9F3F-520E3334A5F1}" type="slidenum">
              <a:rPr lang="en-US"/>
              <a:pPr/>
              <a:t>22</a:t>
            </a:fld>
            <a:endParaRPr lang="en-US" dirty="0"/>
          </a:p>
        </p:txBody>
      </p:sp>
      <p:sp>
        <p:nvSpPr>
          <p:cNvPr id="337922" name="Rectangle 2"/>
          <p:cNvSpPr>
            <a:spLocks noGrp="1" noChangeArrowheads="1"/>
          </p:cNvSpPr>
          <p:nvPr>
            <p:ph type="title"/>
          </p:nvPr>
        </p:nvSpPr>
        <p:spPr>
          <a:xfrm>
            <a:off x="457200" y="811213"/>
            <a:ext cx="8229600" cy="606425"/>
          </a:xfrm>
        </p:spPr>
        <p:txBody>
          <a:bodyPr>
            <a:normAutofit fontScale="90000"/>
          </a:bodyPr>
          <a:lstStyle/>
          <a:p>
            <a:r>
              <a:rPr lang="en-US" sz="3600" dirty="0" smtClean="0"/>
              <a:t>Carpenter’s Problem Hire Help:  Use Solver</a:t>
            </a:r>
            <a:endParaRPr lang="en-US" sz="3600" dirty="0"/>
          </a:p>
        </p:txBody>
      </p:sp>
      <p:sp>
        <p:nvSpPr>
          <p:cNvPr id="3" name="Content Placeholder 2"/>
          <p:cNvSpPr>
            <a:spLocks noGrp="1"/>
          </p:cNvSpPr>
          <p:nvPr>
            <p:ph idx="1"/>
          </p:nvPr>
        </p:nvSpPr>
        <p:spPr>
          <a:xfrm>
            <a:off x="457200" y="1600200"/>
            <a:ext cx="8458200" cy="4800599"/>
          </a:xfrm>
        </p:spPr>
        <p:txBody>
          <a:bodyPr/>
          <a:lstStyle/>
          <a:p>
            <a:r>
              <a:rPr lang="en-US" sz="2400" dirty="0" smtClean="0"/>
              <a:t>See Optimization.xlsx</a:t>
            </a:r>
          </a:p>
          <a:p>
            <a:pPr lvl="1"/>
            <a:r>
              <a:rPr lang="en-US" sz="2000" dirty="0" smtClean="0"/>
              <a:t>Can increase profit to $130 with 60 hours labors, 50 tables, and no chairs</a:t>
            </a:r>
          </a:p>
          <a:p>
            <a:pPr lvl="1"/>
            <a:endParaRPr lang="en-US" dirty="0"/>
          </a:p>
          <a:p>
            <a:pPr lvl="1"/>
            <a:endParaRPr lang="en-US" dirty="0" smtClean="0"/>
          </a:p>
          <a:p>
            <a:pPr lvl="1"/>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66294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949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0A580C2-21ED-4544-8093-95745423B6DC}" type="slidenum">
              <a:rPr lang="en-US"/>
              <a:pPr/>
              <a:t>23</a:t>
            </a:fld>
            <a:endParaRPr lang="en-US" dirty="0"/>
          </a:p>
        </p:txBody>
      </p:sp>
      <p:sp>
        <p:nvSpPr>
          <p:cNvPr id="342018" name="Rectangle 2"/>
          <p:cNvSpPr>
            <a:spLocks noGrp="1" noChangeArrowheads="1"/>
          </p:cNvSpPr>
          <p:nvPr>
            <p:ph type="title"/>
          </p:nvPr>
        </p:nvSpPr>
        <p:spPr>
          <a:xfrm>
            <a:off x="457200" y="811213"/>
            <a:ext cx="8229600" cy="606425"/>
          </a:xfrm>
        </p:spPr>
        <p:txBody>
          <a:bodyPr/>
          <a:lstStyle/>
          <a:p>
            <a:r>
              <a:rPr lang="en-US" sz="4000" dirty="0"/>
              <a:t>Example:  Product Mix Optimization</a:t>
            </a:r>
          </a:p>
        </p:txBody>
      </p:sp>
      <p:sp>
        <p:nvSpPr>
          <p:cNvPr id="342019" name="Rectangle 3"/>
          <p:cNvSpPr>
            <a:spLocks noGrp="1" noChangeArrowheads="1"/>
          </p:cNvSpPr>
          <p:nvPr>
            <p:ph type="body" idx="1"/>
          </p:nvPr>
        </p:nvSpPr>
        <p:spPr/>
        <p:txBody>
          <a:bodyPr/>
          <a:lstStyle/>
          <a:p>
            <a:pPr>
              <a:lnSpc>
                <a:spcPct val="90000"/>
              </a:lnSpc>
            </a:pPr>
            <a:r>
              <a:rPr lang="en-US" dirty="0"/>
              <a:t>Objective</a:t>
            </a:r>
          </a:p>
          <a:p>
            <a:pPr lvl="1">
              <a:lnSpc>
                <a:spcPct val="90000"/>
              </a:lnSpc>
            </a:pPr>
            <a:r>
              <a:rPr lang="en-US" dirty="0"/>
              <a:t>Maximize profit by determining optimal product mix</a:t>
            </a:r>
          </a:p>
          <a:p>
            <a:pPr>
              <a:lnSpc>
                <a:spcPct val="90000"/>
              </a:lnSpc>
            </a:pPr>
            <a:r>
              <a:rPr lang="en-US" dirty="0"/>
              <a:t>Subject to (constraints)</a:t>
            </a:r>
          </a:p>
          <a:p>
            <a:pPr lvl="1">
              <a:lnSpc>
                <a:spcPct val="90000"/>
              </a:lnSpc>
            </a:pPr>
            <a:r>
              <a:rPr lang="en-US" dirty="0"/>
              <a:t>Raw material costs and availability</a:t>
            </a:r>
          </a:p>
          <a:p>
            <a:pPr lvl="1">
              <a:lnSpc>
                <a:spcPct val="90000"/>
              </a:lnSpc>
            </a:pPr>
            <a:r>
              <a:rPr lang="en-US" dirty="0"/>
              <a:t>Production limitations</a:t>
            </a:r>
          </a:p>
          <a:p>
            <a:pPr lvl="2">
              <a:lnSpc>
                <a:spcPct val="90000"/>
              </a:lnSpc>
            </a:pPr>
            <a:r>
              <a:rPr lang="en-US" dirty="0"/>
              <a:t>Human resources and costs</a:t>
            </a:r>
          </a:p>
          <a:p>
            <a:pPr lvl="2">
              <a:lnSpc>
                <a:spcPct val="90000"/>
              </a:lnSpc>
            </a:pPr>
            <a:r>
              <a:rPr lang="en-US" dirty="0"/>
              <a:t>Plant capacity</a:t>
            </a:r>
          </a:p>
          <a:p>
            <a:pPr lvl="1">
              <a:lnSpc>
                <a:spcPct val="90000"/>
              </a:lnSpc>
            </a:pPr>
            <a:r>
              <a:rPr lang="en-US" dirty="0"/>
              <a:t>Demand for products</a:t>
            </a:r>
          </a:p>
          <a:p>
            <a:pPr lvl="1">
              <a:lnSpc>
                <a:spcPct val="90000"/>
              </a:lnSpc>
            </a:pPr>
            <a:endParaRPr lang="en-US" dirty="0"/>
          </a:p>
          <a:p>
            <a:pPr lvl="1">
              <a:lnSpc>
                <a:spcPct val="90000"/>
              </a:lnSpc>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32D408C-AB11-49C1-9CBA-4D86539903D0}" type="slidenum">
              <a:rPr lang="en-US"/>
              <a:pPr/>
              <a:t>24</a:t>
            </a:fld>
            <a:endParaRPr lang="en-US" dirty="0"/>
          </a:p>
        </p:txBody>
      </p:sp>
      <p:sp>
        <p:nvSpPr>
          <p:cNvPr id="343042" name="Rectangle 2"/>
          <p:cNvSpPr>
            <a:spLocks noGrp="1" noChangeArrowheads="1"/>
          </p:cNvSpPr>
          <p:nvPr>
            <p:ph type="title"/>
          </p:nvPr>
        </p:nvSpPr>
        <p:spPr>
          <a:xfrm>
            <a:off x="457200" y="811213"/>
            <a:ext cx="8229600" cy="606425"/>
          </a:xfrm>
        </p:spPr>
        <p:txBody>
          <a:bodyPr/>
          <a:lstStyle/>
          <a:p>
            <a:r>
              <a:rPr lang="en-US" dirty="0"/>
              <a:t>Producing Picture Frames</a:t>
            </a:r>
          </a:p>
        </p:txBody>
      </p:sp>
      <p:sp>
        <p:nvSpPr>
          <p:cNvPr id="343043" name="Rectangle 3"/>
          <p:cNvSpPr>
            <a:spLocks noGrp="1" noChangeArrowheads="1"/>
          </p:cNvSpPr>
          <p:nvPr>
            <p:ph type="body" idx="1"/>
          </p:nvPr>
        </p:nvSpPr>
        <p:spPr/>
        <p:txBody>
          <a:bodyPr>
            <a:normAutofit fontScale="92500" lnSpcReduction="10000"/>
          </a:bodyPr>
          <a:lstStyle/>
          <a:p>
            <a:pPr marL="457200" lvl="1" indent="0">
              <a:buNone/>
            </a:pPr>
            <a:r>
              <a:rPr lang="en-US" sz="2800" dirty="0" smtClean="0"/>
              <a:t>Deacon Industries, Inc. manufactures picture frames. Each frame is targeted to a different type of consumer, is priced to appeal its target market, and has different market demands. The manufacturing costs (labor and materials) differ for each frame.</a:t>
            </a:r>
          </a:p>
          <a:p>
            <a:pPr marL="457200" lvl="1" indent="0">
              <a:buNone/>
            </a:pPr>
            <a:endParaRPr lang="en-US" sz="2800" dirty="0"/>
          </a:p>
          <a:p>
            <a:pPr marL="457200" lvl="1" indent="0">
              <a:buNone/>
            </a:pPr>
            <a:r>
              <a:rPr lang="en-US" sz="2800" dirty="0" smtClean="0"/>
              <a:t>Specifics for each frame are provided on the </a:t>
            </a:r>
            <a:r>
              <a:rPr lang="en-US" sz="2800" smtClean="0"/>
              <a:t>following slides.</a:t>
            </a:r>
            <a:endParaRPr lang="en-US" sz="2800" dirty="0" smtClean="0"/>
          </a:p>
          <a:p>
            <a:pPr marL="457200" lvl="1" indent="0">
              <a:buNone/>
            </a:pPr>
            <a:endParaRPr lang="en-US" sz="2800" dirty="0"/>
          </a:p>
          <a:p>
            <a:pPr marL="457200" lvl="1" indent="0">
              <a:buNone/>
            </a:pPr>
            <a:r>
              <a:rPr lang="en-US" sz="2800" dirty="0" smtClean="0"/>
              <a:t>If Deacon Industries wants to maximize its profit, how many of each frame should it produce?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32D408C-AB11-49C1-9CBA-4D86539903D0}" type="slidenum">
              <a:rPr lang="en-US"/>
              <a:pPr/>
              <a:t>25</a:t>
            </a:fld>
            <a:endParaRPr lang="en-US" dirty="0"/>
          </a:p>
        </p:txBody>
      </p:sp>
      <p:sp>
        <p:nvSpPr>
          <p:cNvPr id="343042" name="Rectangle 2"/>
          <p:cNvSpPr>
            <a:spLocks noGrp="1" noChangeArrowheads="1"/>
          </p:cNvSpPr>
          <p:nvPr>
            <p:ph type="title"/>
          </p:nvPr>
        </p:nvSpPr>
        <p:spPr>
          <a:xfrm>
            <a:off x="457200" y="811213"/>
            <a:ext cx="8229600" cy="606425"/>
          </a:xfrm>
        </p:spPr>
        <p:txBody>
          <a:bodyPr/>
          <a:lstStyle/>
          <a:p>
            <a:r>
              <a:rPr lang="en-US" dirty="0"/>
              <a:t>Producing Picture Frames</a:t>
            </a:r>
          </a:p>
        </p:txBody>
      </p:sp>
      <p:sp>
        <p:nvSpPr>
          <p:cNvPr id="343043" name="Rectangle 3"/>
          <p:cNvSpPr>
            <a:spLocks noGrp="1" noChangeArrowheads="1"/>
          </p:cNvSpPr>
          <p:nvPr>
            <p:ph type="body" idx="1"/>
          </p:nvPr>
        </p:nvSpPr>
        <p:spPr/>
        <p:txBody>
          <a:bodyPr/>
          <a:lstStyle/>
          <a:p>
            <a:r>
              <a:rPr lang="en-US" sz="2400" dirty="0"/>
              <a:t>Four types of frames produced and sold:</a:t>
            </a:r>
          </a:p>
          <a:p>
            <a:pPr lvl="1"/>
            <a:r>
              <a:rPr lang="en-US" sz="2000" dirty="0"/>
              <a:t>Frame 1</a:t>
            </a:r>
          </a:p>
          <a:p>
            <a:pPr lvl="2"/>
            <a:r>
              <a:rPr lang="en-US" sz="1800" dirty="0"/>
              <a:t>“Elite” $28.50</a:t>
            </a:r>
          </a:p>
          <a:p>
            <a:pPr lvl="1"/>
            <a:r>
              <a:rPr lang="en-US" sz="2000" dirty="0"/>
              <a:t>Frame 2</a:t>
            </a:r>
          </a:p>
          <a:p>
            <a:pPr lvl="2"/>
            <a:r>
              <a:rPr lang="en-US" sz="1800" dirty="0"/>
              <a:t>“Value conscious” $12.50</a:t>
            </a:r>
          </a:p>
          <a:p>
            <a:pPr lvl="1"/>
            <a:r>
              <a:rPr lang="en-US" sz="2000" dirty="0"/>
              <a:t>Frame 3</a:t>
            </a:r>
          </a:p>
          <a:p>
            <a:pPr lvl="2"/>
            <a:r>
              <a:rPr lang="en-US" sz="1800" dirty="0"/>
              <a:t>“Ultra” $29.25</a:t>
            </a:r>
          </a:p>
          <a:p>
            <a:pPr lvl="1"/>
            <a:r>
              <a:rPr lang="en-US" sz="2000" dirty="0"/>
              <a:t>Frame 4</a:t>
            </a:r>
          </a:p>
          <a:p>
            <a:pPr lvl="2"/>
            <a:r>
              <a:rPr lang="en-US" sz="1800" dirty="0"/>
              <a:t>“Good value” $21.50</a:t>
            </a:r>
          </a:p>
        </p:txBody>
      </p:sp>
    </p:spTree>
    <p:extLst>
      <p:ext uri="{BB962C8B-B14F-4D97-AF65-F5344CB8AC3E}">
        <p14:creationId xmlns:p14="http://schemas.microsoft.com/office/powerpoint/2010/main" val="689759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ED463A6-2D68-4CEB-92C7-A6538827A44A}" type="slidenum">
              <a:rPr lang="en-US"/>
              <a:pPr/>
              <a:t>26</a:t>
            </a:fld>
            <a:endParaRPr lang="en-US" dirty="0"/>
          </a:p>
        </p:txBody>
      </p:sp>
      <p:sp>
        <p:nvSpPr>
          <p:cNvPr id="344066" name="Rectangle 2"/>
          <p:cNvSpPr>
            <a:spLocks noGrp="1" noChangeArrowheads="1"/>
          </p:cNvSpPr>
          <p:nvPr>
            <p:ph type="title"/>
          </p:nvPr>
        </p:nvSpPr>
        <p:spPr>
          <a:xfrm>
            <a:off x="457200" y="811213"/>
            <a:ext cx="8229600" cy="606425"/>
          </a:xfrm>
        </p:spPr>
        <p:txBody>
          <a:bodyPr/>
          <a:lstStyle/>
          <a:p>
            <a:r>
              <a:rPr lang="en-US" dirty="0"/>
              <a:t>Production Inputs</a:t>
            </a:r>
          </a:p>
        </p:txBody>
      </p:sp>
      <p:sp>
        <p:nvSpPr>
          <p:cNvPr id="344067" name="Rectangle 3"/>
          <p:cNvSpPr>
            <a:spLocks noGrp="1" noChangeArrowheads="1"/>
          </p:cNvSpPr>
          <p:nvPr>
            <p:ph type="body" idx="1"/>
          </p:nvPr>
        </p:nvSpPr>
        <p:spPr/>
        <p:txBody>
          <a:bodyPr/>
          <a:lstStyle/>
          <a:p>
            <a:pPr marL="609600" indent="-609600">
              <a:lnSpc>
                <a:spcPct val="90000"/>
              </a:lnSpc>
            </a:pPr>
            <a:r>
              <a:rPr lang="en-US" sz="2400" dirty="0"/>
              <a:t>Labor (man-hours) and materials (ounces) to produce each frame</a:t>
            </a:r>
          </a:p>
          <a:p>
            <a:pPr marL="609600" indent="-609600">
              <a:lnSpc>
                <a:spcPct val="90000"/>
              </a:lnSpc>
            </a:pPr>
            <a:endParaRPr lang="en-US" sz="2400" dirty="0"/>
          </a:p>
          <a:p>
            <a:pPr marL="609600" indent="-609600">
              <a:lnSpc>
                <a:spcPct val="90000"/>
              </a:lnSpc>
              <a:buFont typeface="Wingdings" pitchFamily="2" charset="2"/>
              <a:buNone/>
            </a:pPr>
            <a:r>
              <a:rPr lang="en-US" sz="2400" u="sng" dirty="0"/>
              <a:t>Frame</a:t>
            </a:r>
            <a:r>
              <a:rPr lang="en-US" sz="2400" dirty="0"/>
              <a:t>		</a:t>
            </a:r>
            <a:r>
              <a:rPr lang="en-US" sz="2400" u="sng" dirty="0"/>
              <a:t>Labor</a:t>
            </a:r>
            <a:r>
              <a:rPr lang="en-US" sz="2400" dirty="0"/>
              <a:t>		</a:t>
            </a:r>
            <a:r>
              <a:rPr lang="en-US" sz="2400" u="sng" dirty="0"/>
              <a:t>Metal</a:t>
            </a:r>
            <a:r>
              <a:rPr lang="en-US" sz="2400" dirty="0"/>
              <a:t> 		</a:t>
            </a:r>
            <a:r>
              <a:rPr lang="en-US" sz="2400" u="sng" dirty="0"/>
              <a:t>Glass</a:t>
            </a:r>
          </a:p>
          <a:p>
            <a:pPr marL="609600" indent="-609600">
              <a:lnSpc>
                <a:spcPct val="90000"/>
              </a:lnSpc>
              <a:buFont typeface="Wingdings" pitchFamily="2" charset="2"/>
              <a:buNone/>
            </a:pPr>
            <a:r>
              <a:rPr lang="en-US" sz="2400" dirty="0"/>
              <a:t>1			2		4		6</a:t>
            </a:r>
          </a:p>
          <a:p>
            <a:pPr marL="609600" indent="-609600">
              <a:lnSpc>
                <a:spcPct val="90000"/>
              </a:lnSpc>
              <a:buFont typeface="Wingdings" pitchFamily="2" charset="2"/>
              <a:buNone/>
            </a:pPr>
            <a:r>
              <a:rPr lang="en-US" sz="2400" dirty="0"/>
              <a:t>2			1		2		2</a:t>
            </a:r>
          </a:p>
          <a:p>
            <a:pPr marL="609600" indent="-609600">
              <a:lnSpc>
                <a:spcPct val="90000"/>
              </a:lnSpc>
              <a:buFont typeface="Wingdings" pitchFamily="2" charset="2"/>
              <a:buNone/>
            </a:pPr>
            <a:r>
              <a:rPr lang="en-US" sz="2400" dirty="0"/>
              <a:t>3			3		1		1</a:t>
            </a:r>
          </a:p>
          <a:p>
            <a:pPr marL="609600" indent="-609600">
              <a:lnSpc>
                <a:spcPct val="90000"/>
              </a:lnSpc>
              <a:buFont typeface="Wingdings" pitchFamily="2" charset="2"/>
              <a:buNone/>
            </a:pPr>
            <a:r>
              <a:rPr lang="en-US" sz="2400" dirty="0"/>
              <a:t>4			2		2		2			</a:t>
            </a:r>
          </a:p>
          <a:p>
            <a:pPr marL="609600" indent="-609600">
              <a:lnSpc>
                <a:spcPct val="90000"/>
              </a:lnSpc>
              <a:buFont typeface="Wingdings" pitchFamily="2" charset="2"/>
              <a:buNone/>
            </a:pPr>
            <a:endParaRPr lang="en-US" sz="2400" dirty="0"/>
          </a:p>
          <a:p>
            <a:pPr marL="609600" indent="-609600">
              <a:lnSpc>
                <a:spcPct val="90000"/>
              </a:lnSpc>
              <a:buFont typeface="Wingdings" pitchFamily="2" charset="2"/>
              <a:buNone/>
            </a:pPr>
            <a:endParaRPr lang="en-US" sz="2400" dirty="0"/>
          </a:p>
          <a:p>
            <a:pPr marL="609600" indent="-609600">
              <a:lnSpc>
                <a:spcPct val="90000"/>
              </a:lnSpc>
              <a:buFont typeface="Wingdings" pitchFamily="2" charset="2"/>
              <a:buNone/>
            </a:pP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B5B6AFC-78F8-465C-8C77-DECD3A8D4FEA}" type="slidenum">
              <a:rPr lang="en-US"/>
              <a:pPr/>
              <a:t>27</a:t>
            </a:fld>
            <a:endParaRPr lang="en-US" dirty="0"/>
          </a:p>
        </p:txBody>
      </p:sp>
      <p:sp>
        <p:nvSpPr>
          <p:cNvPr id="346114" name="Rectangle 2"/>
          <p:cNvSpPr>
            <a:spLocks noGrp="1" noChangeArrowheads="1"/>
          </p:cNvSpPr>
          <p:nvPr>
            <p:ph type="title"/>
          </p:nvPr>
        </p:nvSpPr>
        <p:spPr>
          <a:xfrm>
            <a:off x="457200" y="811213"/>
            <a:ext cx="8229600" cy="606425"/>
          </a:xfrm>
        </p:spPr>
        <p:txBody>
          <a:bodyPr/>
          <a:lstStyle/>
          <a:p>
            <a:r>
              <a:rPr lang="en-US" dirty="0"/>
              <a:t>Production Costs</a:t>
            </a:r>
          </a:p>
        </p:txBody>
      </p:sp>
      <p:sp>
        <p:nvSpPr>
          <p:cNvPr id="346115" name="Rectangle 3"/>
          <p:cNvSpPr>
            <a:spLocks noGrp="1" noChangeArrowheads="1"/>
          </p:cNvSpPr>
          <p:nvPr>
            <p:ph type="body" idx="1"/>
          </p:nvPr>
        </p:nvSpPr>
        <p:spPr/>
        <p:txBody>
          <a:bodyPr/>
          <a:lstStyle/>
          <a:p>
            <a:pPr marL="609600" indent="-609600"/>
            <a:r>
              <a:rPr lang="en-US" dirty="0"/>
              <a:t>Labor</a:t>
            </a:r>
          </a:p>
          <a:p>
            <a:pPr marL="990600" lvl="1" indent="-533400"/>
            <a:r>
              <a:rPr lang="en-US" dirty="0"/>
              <a:t>$8/hour</a:t>
            </a:r>
          </a:p>
          <a:p>
            <a:pPr marL="609600" indent="-609600"/>
            <a:r>
              <a:rPr lang="en-US" dirty="0"/>
              <a:t>Metal</a:t>
            </a:r>
          </a:p>
          <a:p>
            <a:pPr marL="990600" lvl="1" indent="-533400"/>
            <a:r>
              <a:rPr lang="en-US" dirty="0"/>
              <a:t>$0.50/ounce</a:t>
            </a:r>
          </a:p>
          <a:p>
            <a:pPr marL="609600" indent="-609600"/>
            <a:r>
              <a:rPr lang="en-US" dirty="0"/>
              <a:t>Glass</a:t>
            </a:r>
          </a:p>
          <a:p>
            <a:pPr marL="990600" lvl="1" indent="-533400"/>
            <a:r>
              <a:rPr lang="en-US" dirty="0"/>
              <a:t>$0.75/ounce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39337D5-053A-463D-BF8B-F1721E53F8E9}" type="slidenum">
              <a:rPr lang="en-US"/>
              <a:pPr/>
              <a:t>28</a:t>
            </a:fld>
            <a:endParaRPr lang="en-US" dirty="0"/>
          </a:p>
        </p:txBody>
      </p:sp>
      <p:sp>
        <p:nvSpPr>
          <p:cNvPr id="345090" name="Rectangle 2"/>
          <p:cNvSpPr>
            <a:spLocks noGrp="1" noChangeArrowheads="1"/>
          </p:cNvSpPr>
          <p:nvPr>
            <p:ph type="title"/>
          </p:nvPr>
        </p:nvSpPr>
        <p:spPr>
          <a:xfrm>
            <a:off x="457200" y="811213"/>
            <a:ext cx="8229600" cy="606425"/>
          </a:xfrm>
        </p:spPr>
        <p:txBody>
          <a:bodyPr/>
          <a:lstStyle/>
          <a:p>
            <a:r>
              <a:rPr lang="en-US" dirty="0"/>
              <a:t>Production Constraints</a:t>
            </a:r>
          </a:p>
        </p:txBody>
      </p:sp>
      <p:sp>
        <p:nvSpPr>
          <p:cNvPr id="345091" name="Rectangle 3"/>
          <p:cNvSpPr>
            <a:spLocks noGrp="1" noChangeArrowheads="1"/>
          </p:cNvSpPr>
          <p:nvPr>
            <p:ph type="body" idx="1"/>
          </p:nvPr>
        </p:nvSpPr>
        <p:spPr/>
        <p:txBody>
          <a:bodyPr/>
          <a:lstStyle/>
          <a:p>
            <a:pPr marL="609600" indent="-609600"/>
            <a:r>
              <a:rPr lang="en-US" dirty="0"/>
              <a:t>Have up to 4,000 man-hours of labor available</a:t>
            </a:r>
          </a:p>
          <a:p>
            <a:pPr marL="609600" indent="-609600"/>
            <a:r>
              <a:rPr lang="en-US" dirty="0"/>
              <a:t>Can purchase up to 6,000 ounces of metal</a:t>
            </a:r>
          </a:p>
          <a:p>
            <a:pPr marL="609600" indent="-609600"/>
            <a:r>
              <a:rPr lang="en-US" dirty="0"/>
              <a:t>Can purchase up to 10,000 ounces of glass</a:t>
            </a:r>
          </a:p>
          <a:p>
            <a:pPr marL="990600" lvl="1" indent="-533400"/>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4AA71E4-6987-4F6A-9806-A826855FDD6F}" type="slidenum">
              <a:rPr lang="en-US"/>
              <a:pPr/>
              <a:t>29</a:t>
            </a:fld>
            <a:endParaRPr lang="en-US" dirty="0"/>
          </a:p>
        </p:txBody>
      </p:sp>
      <p:sp>
        <p:nvSpPr>
          <p:cNvPr id="347138" name="Rectangle 2"/>
          <p:cNvSpPr>
            <a:spLocks noGrp="1" noChangeArrowheads="1"/>
          </p:cNvSpPr>
          <p:nvPr>
            <p:ph type="title"/>
          </p:nvPr>
        </p:nvSpPr>
        <p:spPr>
          <a:xfrm>
            <a:off x="457200" y="811213"/>
            <a:ext cx="8229600" cy="606425"/>
          </a:xfrm>
        </p:spPr>
        <p:txBody>
          <a:bodyPr/>
          <a:lstStyle/>
          <a:p>
            <a:r>
              <a:rPr lang="en-US" dirty="0"/>
              <a:t>Market Demand</a:t>
            </a:r>
          </a:p>
        </p:txBody>
      </p:sp>
      <p:sp>
        <p:nvSpPr>
          <p:cNvPr id="347139" name="Rectangle 3"/>
          <p:cNvSpPr>
            <a:spLocks noGrp="1" noChangeArrowheads="1"/>
          </p:cNvSpPr>
          <p:nvPr>
            <p:ph type="body" idx="1"/>
          </p:nvPr>
        </p:nvSpPr>
        <p:spPr/>
        <p:txBody>
          <a:bodyPr/>
          <a:lstStyle/>
          <a:p>
            <a:pPr marL="609600" indent="-609600">
              <a:lnSpc>
                <a:spcPct val="90000"/>
              </a:lnSpc>
            </a:pPr>
            <a:r>
              <a:rPr lang="en-US" dirty="0"/>
              <a:t>Sales constraints</a:t>
            </a:r>
          </a:p>
          <a:p>
            <a:pPr marL="990600" lvl="1" indent="-533400">
              <a:lnSpc>
                <a:spcPct val="90000"/>
              </a:lnSpc>
            </a:pPr>
            <a:r>
              <a:rPr lang="en-US" dirty="0"/>
              <a:t>Frame 1</a:t>
            </a:r>
          </a:p>
          <a:p>
            <a:pPr marL="1371600" lvl="2" indent="-457200">
              <a:lnSpc>
                <a:spcPct val="90000"/>
              </a:lnSpc>
            </a:pPr>
            <a:r>
              <a:rPr lang="en-US" dirty="0"/>
              <a:t>Maximum demand of 1,000</a:t>
            </a:r>
          </a:p>
          <a:p>
            <a:pPr marL="990600" lvl="1" indent="-533400">
              <a:lnSpc>
                <a:spcPct val="90000"/>
              </a:lnSpc>
            </a:pPr>
            <a:r>
              <a:rPr lang="en-US" dirty="0"/>
              <a:t>Frame 2</a:t>
            </a:r>
          </a:p>
          <a:p>
            <a:pPr marL="1371600" lvl="2" indent="-457200">
              <a:lnSpc>
                <a:spcPct val="90000"/>
              </a:lnSpc>
            </a:pPr>
            <a:r>
              <a:rPr lang="en-US" dirty="0"/>
              <a:t>Maximum demand of 2,000</a:t>
            </a:r>
          </a:p>
          <a:p>
            <a:pPr marL="990600" lvl="1" indent="-533400">
              <a:lnSpc>
                <a:spcPct val="90000"/>
              </a:lnSpc>
            </a:pPr>
            <a:r>
              <a:rPr lang="en-US" dirty="0"/>
              <a:t>Frame 3</a:t>
            </a:r>
          </a:p>
          <a:p>
            <a:pPr marL="1371600" lvl="2" indent="-457200">
              <a:lnSpc>
                <a:spcPct val="90000"/>
              </a:lnSpc>
            </a:pPr>
            <a:r>
              <a:rPr lang="en-US" dirty="0"/>
              <a:t>Maximum demand of 500</a:t>
            </a:r>
          </a:p>
          <a:p>
            <a:pPr marL="990600" lvl="1" indent="-533400">
              <a:lnSpc>
                <a:spcPct val="90000"/>
              </a:lnSpc>
            </a:pPr>
            <a:r>
              <a:rPr lang="en-US" dirty="0"/>
              <a:t>Frame 4</a:t>
            </a:r>
          </a:p>
          <a:p>
            <a:pPr marL="1371600" lvl="2" indent="-457200">
              <a:lnSpc>
                <a:spcPct val="90000"/>
              </a:lnSpc>
            </a:pPr>
            <a:r>
              <a:rPr lang="en-US" dirty="0"/>
              <a:t>Maximum demand of 1,000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D15F913-BE13-4F70-B2B6-A2600CD61629}" type="slidenum">
              <a:rPr lang="en-US"/>
              <a:pPr/>
              <a:t>3</a:t>
            </a:fld>
            <a:endParaRPr lang="en-US" dirty="0"/>
          </a:p>
        </p:txBody>
      </p:sp>
      <p:sp>
        <p:nvSpPr>
          <p:cNvPr id="334850" name="Rectangle 2"/>
          <p:cNvSpPr>
            <a:spLocks noGrp="1" noChangeArrowheads="1"/>
          </p:cNvSpPr>
          <p:nvPr>
            <p:ph type="title"/>
          </p:nvPr>
        </p:nvSpPr>
        <p:spPr>
          <a:xfrm>
            <a:off x="457200" y="811213"/>
            <a:ext cx="8229600" cy="606425"/>
          </a:xfrm>
        </p:spPr>
        <p:txBody>
          <a:bodyPr/>
          <a:lstStyle/>
          <a:p>
            <a:r>
              <a:rPr lang="en-US" dirty="0"/>
              <a:t>Optimization Modeling</a:t>
            </a:r>
          </a:p>
        </p:txBody>
      </p:sp>
      <p:sp>
        <p:nvSpPr>
          <p:cNvPr id="334851" name="Rectangle 3"/>
          <p:cNvSpPr>
            <a:spLocks noGrp="1" noChangeArrowheads="1"/>
          </p:cNvSpPr>
          <p:nvPr>
            <p:ph type="body" idx="1"/>
          </p:nvPr>
        </p:nvSpPr>
        <p:spPr>
          <a:xfrm>
            <a:off x="457200" y="1600200"/>
            <a:ext cx="8229600" cy="4953000"/>
          </a:xfrm>
        </p:spPr>
        <p:txBody>
          <a:bodyPr/>
          <a:lstStyle/>
          <a:p>
            <a:pPr marL="609600" indent="-609600">
              <a:buFont typeface="Wingdings" pitchFamily="2" charset="2"/>
              <a:buNone/>
            </a:pPr>
            <a:r>
              <a:rPr lang="en-US" sz="2400" dirty="0"/>
              <a:t>Suppose a company is trying to decide how many TV and radio commercials it should run each </a:t>
            </a:r>
            <a:r>
              <a:rPr lang="en-US" sz="2400" dirty="0" smtClean="0"/>
              <a:t>month. Each </a:t>
            </a:r>
            <a:r>
              <a:rPr lang="en-US" sz="2400" dirty="0"/>
              <a:t>30 second TV spot cost $2K to run and each 60 second radio spot cost $1K to </a:t>
            </a:r>
            <a:r>
              <a:rPr lang="en-US" sz="2400" dirty="0" smtClean="0"/>
              <a:t>run. To </a:t>
            </a:r>
            <a:r>
              <a:rPr lang="en-US" sz="2400" dirty="0"/>
              <a:t>prevent wear out (due to overexposure), the company does not want to run more than 50 and 60 TV and radio spots, </a:t>
            </a:r>
            <a:r>
              <a:rPr lang="en-US" sz="2400" dirty="0" smtClean="0"/>
              <a:t>respectively. Each </a:t>
            </a:r>
            <a:r>
              <a:rPr lang="en-US" sz="2400" dirty="0"/>
              <a:t>TV spot generates $32K in additional revenue while each radio spot generates an additional $21K in revenue.</a:t>
            </a:r>
          </a:p>
          <a:p>
            <a:pPr marL="609600" indent="-609600">
              <a:buFont typeface="Wingdings" pitchFamily="2" charset="2"/>
              <a:buNone/>
            </a:pPr>
            <a:endParaRPr lang="en-US" sz="2400" dirty="0"/>
          </a:p>
          <a:p>
            <a:pPr marL="609600" indent="-609600">
              <a:buFont typeface="Wingdings" pitchFamily="2" charset="2"/>
              <a:buNone/>
            </a:pPr>
            <a:r>
              <a:rPr lang="en-US" sz="2400" dirty="0"/>
              <a:t>If the company’s media budget is $120K, how many TV and radio spots should it run in order to maximize profit?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87F6EA6-DC81-41C2-A509-B12E82EE2E4A}" type="slidenum">
              <a:rPr lang="en-US"/>
              <a:pPr/>
              <a:t>30</a:t>
            </a:fld>
            <a:endParaRPr lang="en-US" dirty="0"/>
          </a:p>
        </p:txBody>
      </p:sp>
      <p:sp>
        <p:nvSpPr>
          <p:cNvPr id="348162" name="Rectangle 2"/>
          <p:cNvSpPr>
            <a:spLocks noGrp="1" noChangeArrowheads="1"/>
          </p:cNvSpPr>
          <p:nvPr>
            <p:ph type="title"/>
          </p:nvPr>
        </p:nvSpPr>
        <p:spPr>
          <a:xfrm>
            <a:off x="457200" y="811213"/>
            <a:ext cx="8229600" cy="606425"/>
          </a:xfrm>
        </p:spPr>
        <p:txBody>
          <a:bodyPr/>
          <a:lstStyle/>
          <a:p>
            <a:r>
              <a:rPr lang="en-US" dirty="0"/>
              <a:t>Objective Function</a:t>
            </a:r>
          </a:p>
        </p:txBody>
      </p:sp>
      <p:sp>
        <p:nvSpPr>
          <p:cNvPr id="348163" name="Rectangle 3"/>
          <p:cNvSpPr>
            <a:spLocks noGrp="1" noChangeArrowheads="1"/>
          </p:cNvSpPr>
          <p:nvPr>
            <p:ph type="body" idx="1"/>
          </p:nvPr>
        </p:nvSpPr>
        <p:spPr/>
        <p:txBody>
          <a:bodyPr/>
          <a:lstStyle/>
          <a:p>
            <a:pPr marL="609600" indent="-609600"/>
            <a:r>
              <a:rPr lang="en-US" dirty="0"/>
              <a:t>Maximize total profit across, all four types of frames, subject to:</a:t>
            </a:r>
          </a:p>
          <a:p>
            <a:pPr marL="990600" lvl="1" indent="-533400"/>
            <a:r>
              <a:rPr lang="en-US" dirty="0"/>
              <a:t>Labor and material cost and availability</a:t>
            </a:r>
          </a:p>
          <a:p>
            <a:pPr marL="990600" lvl="1" indent="-533400"/>
            <a:r>
              <a:rPr lang="en-US" dirty="0"/>
              <a:t>Market demand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74FB4CF-6D43-4556-AA6F-6B4FB5D2C989}" type="slidenum">
              <a:rPr lang="en-US"/>
              <a:pPr/>
              <a:t>31</a:t>
            </a:fld>
            <a:endParaRPr lang="en-US" dirty="0"/>
          </a:p>
        </p:txBody>
      </p:sp>
      <p:sp>
        <p:nvSpPr>
          <p:cNvPr id="349186" name="Rectangle 2"/>
          <p:cNvSpPr>
            <a:spLocks noGrp="1" noChangeArrowheads="1"/>
          </p:cNvSpPr>
          <p:nvPr>
            <p:ph type="title"/>
          </p:nvPr>
        </p:nvSpPr>
        <p:spPr>
          <a:xfrm>
            <a:off x="457200" y="811213"/>
            <a:ext cx="8229600" cy="606425"/>
          </a:xfrm>
        </p:spPr>
        <p:txBody>
          <a:bodyPr/>
          <a:lstStyle/>
          <a:p>
            <a:r>
              <a:rPr lang="en-US" dirty="0"/>
              <a:t>Unit Profit</a:t>
            </a:r>
          </a:p>
        </p:txBody>
      </p:sp>
      <p:sp>
        <p:nvSpPr>
          <p:cNvPr id="349187" name="Rectangle 3"/>
          <p:cNvSpPr>
            <a:spLocks noGrp="1" noChangeArrowheads="1"/>
          </p:cNvSpPr>
          <p:nvPr>
            <p:ph type="body" idx="1"/>
          </p:nvPr>
        </p:nvSpPr>
        <p:spPr/>
        <p:txBody>
          <a:bodyPr/>
          <a:lstStyle/>
          <a:p>
            <a:pPr marL="609600" indent="-609600"/>
            <a:r>
              <a:rPr lang="en-US" sz="2400" dirty="0"/>
              <a:t>By type of frame</a:t>
            </a:r>
          </a:p>
          <a:p>
            <a:pPr marL="609600" indent="-609600"/>
            <a:endParaRPr lang="en-US" sz="2400" dirty="0"/>
          </a:p>
          <a:p>
            <a:pPr marL="990600" lvl="1" indent="-533400"/>
            <a:r>
              <a:rPr lang="en-US" sz="1800" dirty="0"/>
              <a:t>Frame 1 = 28.50 – [2(8.00) + 4(.50) + 6(.75)]</a:t>
            </a:r>
          </a:p>
          <a:p>
            <a:pPr marL="990600" lvl="1" indent="-533400">
              <a:buFont typeface="Wingdings" pitchFamily="2" charset="2"/>
              <a:buNone/>
            </a:pPr>
            <a:r>
              <a:rPr lang="en-US" sz="1800" dirty="0"/>
              <a:t>                   = 6</a:t>
            </a:r>
          </a:p>
          <a:p>
            <a:pPr marL="990600" lvl="1" indent="-533400"/>
            <a:r>
              <a:rPr lang="en-US" sz="1800" dirty="0"/>
              <a:t>Frame 2 = 12.50 – [1(8.00) + 2(.50) + 2(.75)]</a:t>
            </a:r>
          </a:p>
          <a:p>
            <a:pPr marL="990600" lvl="1" indent="-533400">
              <a:buFont typeface="Wingdings" pitchFamily="2" charset="2"/>
              <a:buNone/>
            </a:pPr>
            <a:r>
              <a:rPr lang="en-US" sz="1800" dirty="0"/>
              <a:t>                   = 2</a:t>
            </a:r>
          </a:p>
          <a:p>
            <a:pPr marL="990600" lvl="1" indent="-533400"/>
            <a:r>
              <a:rPr lang="en-US" sz="1800" dirty="0"/>
              <a:t>Frame 3 = 29.25 – [3(8.00) + 1(.50) + 1(.75)]</a:t>
            </a:r>
          </a:p>
          <a:p>
            <a:pPr marL="990600" lvl="1" indent="-533400">
              <a:buFont typeface="Wingdings" pitchFamily="2" charset="2"/>
              <a:buNone/>
            </a:pPr>
            <a:r>
              <a:rPr lang="en-US" sz="1800" dirty="0"/>
              <a:t>                    = 4</a:t>
            </a:r>
          </a:p>
          <a:p>
            <a:pPr marL="990600" lvl="1" indent="-533400"/>
            <a:r>
              <a:rPr lang="en-US" sz="1800" dirty="0"/>
              <a:t>Frame 4 = 21.50 – [2(8.00) + 2(.50) + 2(.75)]</a:t>
            </a:r>
          </a:p>
          <a:p>
            <a:pPr marL="990600" lvl="1" indent="-533400">
              <a:buFont typeface="Wingdings" pitchFamily="2" charset="2"/>
              <a:buNone/>
            </a:pPr>
            <a:r>
              <a:rPr lang="en-US" sz="1800" dirty="0"/>
              <a:t>                   = 3</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994FE11-1FEF-441C-B60F-82282DCF6126}" type="slidenum">
              <a:rPr lang="en-US"/>
              <a:pPr/>
              <a:t>32</a:t>
            </a:fld>
            <a:endParaRPr lang="en-US" dirty="0"/>
          </a:p>
        </p:txBody>
      </p:sp>
      <p:sp>
        <p:nvSpPr>
          <p:cNvPr id="350210" name="Rectangle 2"/>
          <p:cNvSpPr>
            <a:spLocks noGrp="1" noChangeArrowheads="1"/>
          </p:cNvSpPr>
          <p:nvPr>
            <p:ph type="title"/>
          </p:nvPr>
        </p:nvSpPr>
        <p:spPr>
          <a:xfrm>
            <a:off x="457200" y="811213"/>
            <a:ext cx="8229600" cy="606425"/>
          </a:xfrm>
        </p:spPr>
        <p:txBody>
          <a:bodyPr/>
          <a:lstStyle/>
          <a:p>
            <a:r>
              <a:rPr lang="en-US" dirty="0"/>
              <a:t>Total Profit</a:t>
            </a:r>
          </a:p>
        </p:txBody>
      </p:sp>
      <p:sp>
        <p:nvSpPr>
          <p:cNvPr id="350211" name="Rectangle 3"/>
          <p:cNvSpPr>
            <a:spLocks noGrp="1" noChangeArrowheads="1"/>
          </p:cNvSpPr>
          <p:nvPr>
            <p:ph type="body" idx="1"/>
          </p:nvPr>
        </p:nvSpPr>
        <p:spPr/>
        <p:txBody>
          <a:bodyPr/>
          <a:lstStyle/>
          <a:p>
            <a:pPr marL="609600" indent="-609600">
              <a:lnSpc>
                <a:spcPct val="90000"/>
              </a:lnSpc>
            </a:pPr>
            <a:r>
              <a:rPr lang="en-US" sz="2400" dirty="0"/>
              <a:t>Objective function</a:t>
            </a:r>
          </a:p>
          <a:p>
            <a:pPr marL="609600" indent="-609600">
              <a:lnSpc>
                <a:spcPct val="90000"/>
              </a:lnSpc>
            </a:pPr>
            <a:endParaRPr lang="en-US" sz="2400" dirty="0"/>
          </a:p>
          <a:p>
            <a:pPr marL="609600" indent="-609600">
              <a:lnSpc>
                <a:spcPct val="90000"/>
              </a:lnSpc>
              <a:buFont typeface="Wingdings" pitchFamily="2" charset="2"/>
              <a:buNone/>
            </a:pPr>
            <a:r>
              <a:rPr lang="en-US" sz="2400" dirty="0"/>
              <a:t>     maximize 6x</a:t>
            </a:r>
            <a:r>
              <a:rPr lang="en-US" sz="2400" baseline="-25000" dirty="0"/>
              <a:t>1</a:t>
            </a:r>
            <a:r>
              <a:rPr lang="en-US" sz="2400" dirty="0"/>
              <a:t> + 2x</a:t>
            </a:r>
            <a:r>
              <a:rPr lang="en-US" sz="2400" baseline="-25000" dirty="0"/>
              <a:t>2</a:t>
            </a:r>
            <a:r>
              <a:rPr lang="en-US" sz="2400" dirty="0"/>
              <a:t> + 4x</a:t>
            </a:r>
            <a:r>
              <a:rPr lang="en-US" sz="2400" baseline="-25000" dirty="0"/>
              <a:t>3</a:t>
            </a:r>
            <a:r>
              <a:rPr lang="en-US" sz="2400" dirty="0"/>
              <a:t> + 3x</a:t>
            </a:r>
            <a:r>
              <a:rPr lang="en-US" sz="2400" baseline="-25000" dirty="0"/>
              <a:t>4</a:t>
            </a:r>
          </a:p>
          <a:p>
            <a:pPr marL="609600" indent="-609600">
              <a:lnSpc>
                <a:spcPct val="90000"/>
              </a:lnSpc>
              <a:buFont typeface="Wingdings" pitchFamily="2" charset="2"/>
              <a:buNone/>
            </a:pPr>
            <a:endParaRPr lang="en-US" sz="2400" dirty="0"/>
          </a:p>
          <a:p>
            <a:pPr marL="609600" indent="-609600">
              <a:lnSpc>
                <a:spcPct val="90000"/>
              </a:lnSpc>
            </a:pPr>
            <a:r>
              <a:rPr lang="en-US" sz="2400" dirty="0"/>
              <a:t>where</a:t>
            </a:r>
          </a:p>
          <a:p>
            <a:pPr marL="990600" lvl="1" indent="-533400">
              <a:lnSpc>
                <a:spcPct val="90000"/>
              </a:lnSpc>
            </a:pPr>
            <a:r>
              <a:rPr lang="en-US" sz="2000" dirty="0"/>
              <a:t>x</a:t>
            </a:r>
            <a:r>
              <a:rPr lang="en-US" sz="2000" baseline="-25000" dirty="0"/>
              <a:t>1</a:t>
            </a:r>
            <a:r>
              <a:rPr lang="en-US" sz="2000" dirty="0"/>
              <a:t> = number of frame 1’s produced</a:t>
            </a:r>
          </a:p>
          <a:p>
            <a:pPr marL="990600" lvl="1" indent="-533400">
              <a:lnSpc>
                <a:spcPct val="90000"/>
              </a:lnSpc>
            </a:pPr>
            <a:r>
              <a:rPr lang="en-US" sz="2000" dirty="0"/>
              <a:t>x</a:t>
            </a:r>
            <a:r>
              <a:rPr lang="en-US" sz="2000" baseline="-25000" dirty="0"/>
              <a:t>2</a:t>
            </a:r>
            <a:r>
              <a:rPr lang="en-US" sz="2000" dirty="0"/>
              <a:t> = number of frame 2’s produced</a:t>
            </a:r>
          </a:p>
          <a:p>
            <a:pPr marL="990600" lvl="1" indent="-533400">
              <a:lnSpc>
                <a:spcPct val="90000"/>
              </a:lnSpc>
            </a:pPr>
            <a:r>
              <a:rPr lang="en-US" sz="2000" dirty="0"/>
              <a:t>x</a:t>
            </a:r>
            <a:r>
              <a:rPr lang="en-US" sz="2000" baseline="-25000" dirty="0"/>
              <a:t>3</a:t>
            </a:r>
            <a:r>
              <a:rPr lang="en-US" sz="2000" dirty="0"/>
              <a:t> = number of frame 3’s produced</a:t>
            </a:r>
          </a:p>
          <a:p>
            <a:pPr marL="990600" lvl="1" indent="-533400">
              <a:lnSpc>
                <a:spcPct val="90000"/>
              </a:lnSpc>
            </a:pPr>
            <a:r>
              <a:rPr lang="en-US" sz="2000" dirty="0"/>
              <a:t>x</a:t>
            </a:r>
            <a:r>
              <a:rPr lang="en-US" sz="2000" baseline="-25000" dirty="0"/>
              <a:t>4</a:t>
            </a:r>
            <a:r>
              <a:rPr lang="en-US" sz="2000" dirty="0"/>
              <a:t> = number of frame 4’s produced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BB3672C-E528-4CD4-BE16-79090EEFAE01}" type="slidenum">
              <a:rPr lang="en-US"/>
              <a:pPr/>
              <a:t>33</a:t>
            </a:fld>
            <a:endParaRPr lang="en-US" dirty="0"/>
          </a:p>
        </p:txBody>
      </p:sp>
      <p:sp>
        <p:nvSpPr>
          <p:cNvPr id="351234" name="Rectangle 2"/>
          <p:cNvSpPr>
            <a:spLocks noGrp="1" noChangeArrowheads="1"/>
          </p:cNvSpPr>
          <p:nvPr>
            <p:ph type="title"/>
          </p:nvPr>
        </p:nvSpPr>
        <p:spPr>
          <a:xfrm>
            <a:off x="457200" y="811213"/>
            <a:ext cx="8229600" cy="606425"/>
          </a:xfrm>
        </p:spPr>
        <p:txBody>
          <a:bodyPr/>
          <a:lstStyle/>
          <a:p>
            <a:r>
              <a:rPr lang="en-US" dirty="0"/>
              <a:t>Production Constraints</a:t>
            </a:r>
          </a:p>
        </p:txBody>
      </p:sp>
      <p:sp>
        <p:nvSpPr>
          <p:cNvPr id="351235" name="Rectangle 3"/>
          <p:cNvSpPr>
            <a:spLocks noGrp="1" noChangeArrowheads="1"/>
          </p:cNvSpPr>
          <p:nvPr>
            <p:ph type="body" idx="1"/>
          </p:nvPr>
        </p:nvSpPr>
        <p:spPr/>
        <p:txBody>
          <a:bodyPr/>
          <a:lstStyle/>
          <a:p>
            <a:pPr marL="609600" indent="-609600"/>
            <a:r>
              <a:rPr lang="en-US" dirty="0"/>
              <a:t>Labor</a:t>
            </a:r>
          </a:p>
          <a:p>
            <a:pPr marL="609600" indent="-609600">
              <a:buFont typeface="Wingdings" pitchFamily="2" charset="2"/>
              <a:buNone/>
            </a:pPr>
            <a:r>
              <a:rPr lang="en-US" dirty="0"/>
              <a:t>     2x</a:t>
            </a:r>
            <a:r>
              <a:rPr lang="en-US" baseline="-25000" dirty="0"/>
              <a:t>1</a:t>
            </a:r>
            <a:r>
              <a:rPr lang="en-US" dirty="0"/>
              <a:t> + 1x</a:t>
            </a:r>
            <a:r>
              <a:rPr lang="en-US" baseline="-25000" dirty="0"/>
              <a:t>2</a:t>
            </a:r>
            <a:r>
              <a:rPr lang="en-US" dirty="0"/>
              <a:t> + 3x</a:t>
            </a:r>
            <a:r>
              <a:rPr lang="en-US" baseline="-25000" dirty="0"/>
              <a:t>3</a:t>
            </a:r>
            <a:r>
              <a:rPr lang="en-US" dirty="0"/>
              <a:t> + 2x</a:t>
            </a:r>
            <a:r>
              <a:rPr lang="en-US" baseline="-25000" dirty="0"/>
              <a:t>4 </a:t>
            </a:r>
            <a:r>
              <a:rPr lang="en-US" dirty="0">
                <a:sym typeface="Symbol" pitchFamily="18" charset="2"/>
              </a:rPr>
              <a:t> 4000</a:t>
            </a:r>
            <a:endParaRPr lang="en-US" dirty="0"/>
          </a:p>
          <a:p>
            <a:pPr marL="609600" indent="-609600"/>
            <a:r>
              <a:rPr lang="en-US" dirty="0"/>
              <a:t>Metal</a:t>
            </a:r>
          </a:p>
          <a:p>
            <a:pPr marL="609600" indent="-609600">
              <a:buFont typeface="Wingdings" pitchFamily="2" charset="2"/>
              <a:buNone/>
            </a:pPr>
            <a:r>
              <a:rPr lang="en-US" dirty="0"/>
              <a:t>     4x</a:t>
            </a:r>
            <a:r>
              <a:rPr lang="en-US" baseline="-25000" dirty="0"/>
              <a:t>1</a:t>
            </a:r>
            <a:r>
              <a:rPr lang="en-US" dirty="0"/>
              <a:t> + 2x</a:t>
            </a:r>
            <a:r>
              <a:rPr lang="en-US" baseline="-25000" dirty="0"/>
              <a:t>2</a:t>
            </a:r>
            <a:r>
              <a:rPr lang="en-US" dirty="0"/>
              <a:t> + 1x</a:t>
            </a:r>
            <a:r>
              <a:rPr lang="en-US" baseline="-25000" dirty="0"/>
              <a:t>3</a:t>
            </a:r>
            <a:r>
              <a:rPr lang="en-US" dirty="0"/>
              <a:t> + 2x</a:t>
            </a:r>
            <a:r>
              <a:rPr lang="en-US" baseline="-25000" dirty="0"/>
              <a:t>4 </a:t>
            </a:r>
            <a:r>
              <a:rPr lang="en-US" dirty="0">
                <a:sym typeface="Symbol" pitchFamily="18" charset="2"/>
              </a:rPr>
              <a:t> 6000</a:t>
            </a:r>
            <a:endParaRPr lang="en-US" dirty="0"/>
          </a:p>
          <a:p>
            <a:pPr marL="609600" indent="-609600"/>
            <a:r>
              <a:rPr lang="en-US" dirty="0"/>
              <a:t>Glass</a:t>
            </a:r>
          </a:p>
          <a:p>
            <a:pPr marL="609600" indent="-609600">
              <a:buFont typeface="Wingdings" pitchFamily="2" charset="2"/>
              <a:buNone/>
            </a:pPr>
            <a:r>
              <a:rPr lang="en-US" dirty="0"/>
              <a:t>     6x</a:t>
            </a:r>
            <a:r>
              <a:rPr lang="en-US" baseline="-25000" dirty="0"/>
              <a:t>1</a:t>
            </a:r>
            <a:r>
              <a:rPr lang="en-US" dirty="0"/>
              <a:t> + 2x</a:t>
            </a:r>
            <a:r>
              <a:rPr lang="en-US" baseline="-25000" dirty="0"/>
              <a:t>2</a:t>
            </a:r>
            <a:r>
              <a:rPr lang="en-US" dirty="0"/>
              <a:t> + 1x</a:t>
            </a:r>
            <a:r>
              <a:rPr lang="en-US" baseline="-25000" dirty="0"/>
              <a:t>3</a:t>
            </a:r>
            <a:r>
              <a:rPr lang="en-US" dirty="0"/>
              <a:t> + 2x</a:t>
            </a:r>
            <a:r>
              <a:rPr lang="en-US" baseline="-25000" dirty="0"/>
              <a:t>4 </a:t>
            </a:r>
            <a:r>
              <a:rPr lang="en-US" dirty="0">
                <a:sym typeface="Symbol" pitchFamily="18" charset="2"/>
              </a:rPr>
              <a:t> </a:t>
            </a:r>
            <a:r>
              <a:rPr lang="en-US" dirty="0" smtClean="0">
                <a:sym typeface="Symbol" pitchFamily="18" charset="2"/>
              </a:rPr>
              <a:t>10000</a:t>
            </a:r>
            <a:endParaRPr lang="en-US" dirty="0"/>
          </a:p>
          <a:p>
            <a:pPr marL="609600" indent="-609600"/>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3B2ADEF-5705-4F08-8E2C-8A072FC5DB22}" type="slidenum">
              <a:rPr lang="en-US"/>
              <a:pPr/>
              <a:t>34</a:t>
            </a:fld>
            <a:endParaRPr lang="en-US" dirty="0"/>
          </a:p>
        </p:txBody>
      </p:sp>
      <p:sp>
        <p:nvSpPr>
          <p:cNvPr id="352258" name="Rectangle 2"/>
          <p:cNvSpPr>
            <a:spLocks noGrp="1" noChangeArrowheads="1"/>
          </p:cNvSpPr>
          <p:nvPr>
            <p:ph type="title"/>
          </p:nvPr>
        </p:nvSpPr>
        <p:spPr/>
        <p:txBody>
          <a:bodyPr/>
          <a:lstStyle/>
          <a:p>
            <a:r>
              <a:rPr lang="en-US" dirty="0"/>
              <a:t>Market Demand (Sales) Constraints</a:t>
            </a:r>
          </a:p>
        </p:txBody>
      </p:sp>
      <p:sp>
        <p:nvSpPr>
          <p:cNvPr id="352259" name="Rectangle 3"/>
          <p:cNvSpPr>
            <a:spLocks noGrp="1" noChangeArrowheads="1"/>
          </p:cNvSpPr>
          <p:nvPr>
            <p:ph type="body" idx="1"/>
          </p:nvPr>
        </p:nvSpPr>
        <p:spPr/>
        <p:txBody>
          <a:bodyPr/>
          <a:lstStyle/>
          <a:p>
            <a:pPr marL="609600" indent="-609600"/>
            <a:r>
              <a:rPr lang="en-US" sz="2400" dirty="0"/>
              <a:t>Frame 1</a:t>
            </a:r>
          </a:p>
          <a:p>
            <a:pPr marL="609600" indent="-609600">
              <a:buFont typeface="Wingdings" pitchFamily="2" charset="2"/>
              <a:buNone/>
            </a:pPr>
            <a:r>
              <a:rPr lang="en-US" sz="2400" dirty="0"/>
              <a:t>     x</a:t>
            </a:r>
            <a:r>
              <a:rPr lang="en-US" sz="2400" baseline="-25000" dirty="0"/>
              <a:t>1</a:t>
            </a:r>
            <a:r>
              <a:rPr lang="en-US" sz="2400" dirty="0"/>
              <a:t> </a:t>
            </a:r>
            <a:r>
              <a:rPr lang="en-US" sz="2400" dirty="0">
                <a:sym typeface="Symbol" pitchFamily="18" charset="2"/>
              </a:rPr>
              <a:t> 1000</a:t>
            </a:r>
            <a:endParaRPr lang="en-US" sz="2400" dirty="0"/>
          </a:p>
          <a:p>
            <a:pPr marL="609600" indent="-609600"/>
            <a:r>
              <a:rPr lang="en-US" sz="2400" dirty="0"/>
              <a:t>Frame 2</a:t>
            </a:r>
          </a:p>
          <a:p>
            <a:pPr marL="609600" indent="-609600">
              <a:buFont typeface="Wingdings" pitchFamily="2" charset="2"/>
              <a:buNone/>
            </a:pPr>
            <a:r>
              <a:rPr lang="en-US" sz="2400" dirty="0"/>
              <a:t>     x</a:t>
            </a:r>
            <a:r>
              <a:rPr lang="en-US" sz="2400" baseline="-25000" dirty="0"/>
              <a:t>2</a:t>
            </a:r>
            <a:r>
              <a:rPr lang="en-US" sz="2400" dirty="0"/>
              <a:t> </a:t>
            </a:r>
            <a:r>
              <a:rPr lang="en-US" sz="2400" dirty="0">
                <a:sym typeface="Symbol" pitchFamily="18" charset="2"/>
              </a:rPr>
              <a:t> 2000</a:t>
            </a:r>
            <a:endParaRPr lang="en-US" sz="2400" dirty="0"/>
          </a:p>
          <a:p>
            <a:pPr marL="609600" indent="-609600"/>
            <a:r>
              <a:rPr lang="en-US" sz="2400" dirty="0"/>
              <a:t>Frame 3</a:t>
            </a:r>
          </a:p>
          <a:p>
            <a:pPr marL="609600" indent="-609600">
              <a:buFont typeface="Wingdings" pitchFamily="2" charset="2"/>
              <a:buNone/>
            </a:pPr>
            <a:r>
              <a:rPr lang="en-US" sz="2400" dirty="0"/>
              <a:t>     x</a:t>
            </a:r>
            <a:r>
              <a:rPr lang="en-US" sz="2400" baseline="-25000" dirty="0"/>
              <a:t>3</a:t>
            </a:r>
            <a:r>
              <a:rPr lang="en-US" sz="2400" dirty="0"/>
              <a:t> </a:t>
            </a:r>
            <a:r>
              <a:rPr lang="en-US" sz="2400" dirty="0">
                <a:sym typeface="Symbol" pitchFamily="18" charset="2"/>
              </a:rPr>
              <a:t> 500</a:t>
            </a:r>
            <a:endParaRPr lang="en-US" sz="2400" dirty="0"/>
          </a:p>
          <a:p>
            <a:pPr marL="609600" indent="-609600"/>
            <a:r>
              <a:rPr lang="en-US" sz="2400" dirty="0"/>
              <a:t>Frame 4</a:t>
            </a:r>
          </a:p>
          <a:p>
            <a:pPr marL="609600" indent="-609600">
              <a:buFont typeface="Wingdings" pitchFamily="2" charset="2"/>
              <a:buNone/>
            </a:pPr>
            <a:r>
              <a:rPr lang="en-US" sz="2400" dirty="0"/>
              <a:t>     x</a:t>
            </a:r>
            <a:r>
              <a:rPr lang="en-US" sz="2400" baseline="-25000" dirty="0"/>
              <a:t>4</a:t>
            </a:r>
            <a:r>
              <a:rPr lang="en-US" sz="2400" dirty="0"/>
              <a:t> </a:t>
            </a:r>
            <a:r>
              <a:rPr lang="en-US" sz="2400" dirty="0">
                <a:sym typeface="Symbol" pitchFamily="18" charset="2"/>
              </a:rPr>
              <a:t> 1000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126A282-CF38-4553-9272-BBEB2088D15B}" type="slidenum">
              <a:rPr lang="en-US"/>
              <a:pPr/>
              <a:t>35</a:t>
            </a:fld>
            <a:endParaRPr lang="en-US" dirty="0"/>
          </a:p>
        </p:txBody>
      </p:sp>
      <p:sp>
        <p:nvSpPr>
          <p:cNvPr id="353282" name="Rectangle 2"/>
          <p:cNvSpPr>
            <a:spLocks noGrp="1" noChangeArrowheads="1"/>
          </p:cNvSpPr>
          <p:nvPr>
            <p:ph type="title"/>
          </p:nvPr>
        </p:nvSpPr>
        <p:spPr>
          <a:xfrm>
            <a:off x="457200" y="811213"/>
            <a:ext cx="8229600" cy="606425"/>
          </a:xfrm>
        </p:spPr>
        <p:txBody>
          <a:bodyPr/>
          <a:lstStyle/>
          <a:p>
            <a:r>
              <a:rPr lang="en-US" dirty="0" smtClean="0"/>
              <a:t>Other </a:t>
            </a:r>
            <a:r>
              <a:rPr lang="en-US" dirty="0"/>
              <a:t>Constraints</a:t>
            </a:r>
          </a:p>
        </p:txBody>
      </p:sp>
      <p:sp>
        <p:nvSpPr>
          <p:cNvPr id="353283" name="Rectangle 3"/>
          <p:cNvSpPr>
            <a:spLocks noGrp="1" noChangeArrowheads="1"/>
          </p:cNvSpPr>
          <p:nvPr>
            <p:ph type="body" idx="1"/>
          </p:nvPr>
        </p:nvSpPr>
        <p:spPr/>
        <p:txBody>
          <a:bodyPr/>
          <a:lstStyle/>
          <a:p>
            <a:pPr marL="609600" indent="-609600"/>
            <a:r>
              <a:rPr lang="en-US" dirty="0"/>
              <a:t>Ensure feasible solutions</a:t>
            </a:r>
          </a:p>
          <a:p>
            <a:pPr marL="609600" indent="-609600"/>
            <a:endParaRPr lang="en-US" dirty="0"/>
          </a:p>
          <a:p>
            <a:pPr marL="609600" indent="-609600">
              <a:buFont typeface="Wingdings" pitchFamily="2" charset="2"/>
              <a:buNone/>
            </a:pPr>
            <a:r>
              <a:rPr lang="en-US" dirty="0"/>
              <a:t>            x</a:t>
            </a:r>
            <a:r>
              <a:rPr lang="en-US" baseline="-25000" dirty="0"/>
              <a:t>1</a:t>
            </a:r>
            <a:r>
              <a:rPr lang="en-US" dirty="0"/>
              <a:t>, x</a:t>
            </a:r>
            <a:r>
              <a:rPr lang="en-US" baseline="-25000" dirty="0"/>
              <a:t>2</a:t>
            </a:r>
            <a:r>
              <a:rPr lang="en-US" dirty="0"/>
              <a:t>, x</a:t>
            </a:r>
            <a:r>
              <a:rPr lang="en-US" baseline="-25000" dirty="0"/>
              <a:t>3</a:t>
            </a:r>
            <a:r>
              <a:rPr lang="en-US" dirty="0"/>
              <a:t>, x</a:t>
            </a:r>
            <a:r>
              <a:rPr lang="en-US" baseline="-25000" dirty="0"/>
              <a:t>4</a:t>
            </a:r>
            <a:r>
              <a:rPr lang="en-US" dirty="0"/>
              <a:t> </a:t>
            </a:r>
            <a:r>
              <a:rPr lang="en-US" dirty="0">
                <a:sym typeface="Symbol" pitchFamily="18" charset="2"/>
              </a:rPr>
              <a:t> 0</a:t>
            </a:r>
          </a:p>
          <a:p>
            <a:pPr marL="609600" indent="-609600">
              <a:buFont typeface="Wingdings" pitchFamily="2" charset="2"/>
              <a:buNone/>
            </a:pPr>
            <a:endParaRPr lang="en-US" dirty="0">
              <a:sym typeface="Symbol" pitchFamily="18" charset="2"/>
            </a:endParaRPr>
          </a:p>
          <a:p>
            <a:pPr marL="609600" indent="-609600">
              <a:buFont typeface="Wingdings" pitchFamily="2" charset="2"/>
              <a:buNone/>
            </a:pPr>
            <a:r>
              <a:rPr lang="en-US" dirty="0"/>
              <a:t>		 x</a:t>
            </a:r>
            <a:r>
              <a:rPr lang="en-US" baseline="-25000" dirty="0"/>
              <a:t>1</a:t>
            </a:r>
            <a:r>
              <a:rPr lang="en-US" dirty="0"/>
              <a:t>, x</a:t>
            </a:r>
            <a:r>
              <a:rPr lang="en-US" baseline="-25000" dirty="0"/>
              <a:t>2</a:t>
            </a:r>
            <a:r>
              <a:rPr lang="en-US" dirty="0"/>
              <a:t>, x</a:t>
            </a:r>
            <a:r>
              <a:rPr lang="en-US" baseline="-25000" dirty="0"/>
              <a:t>3</a:t>
            </a:r>
            <a:r>
              <a:rPr lang="en-US" dirty="0"/>
              <a:t>, x</a:t>
            </a:r>
            <a:r>
              <a:rPr lang="en-US" baseline="-25000" dirty="0"/>
              <a:t>4</a:t>
            </a:r>
            <a:r>
              <a:rPr lang="en-US" dirty="0"/>
              <a:t> </a:t>
            </a:r>
            <a:r>
              <a:rPr lang="en-US" dirty="0">
                <a:sym typeface="Symbol" pitchFamily="18" charset="2"/>
              </a:rPr>
              <a:t>are integers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A751DC8-EA2C-427D-8E50-9403BB28EE55}" type="slidenum">
              <a:rPr lang="en-US"/>
              <a:pPr/>
              <a:t>36</a:t>
            </a:fld>
            <a:endParaRPr lang="en-US" dirty="0"/>
          </a:p>
        </p:txBody>
      </p:sp>
      <p:sp>
        <p:nvSpPr>
          <p:cNvPr id="355330" name="Rectangle 2"/>
          <p:cNvSpPr>
            <a:spLocks noGrp="1" noChangeArrowheads="1"/>
          </p:cNvSpPr>
          <p:nvPr>
            <p:ph type="title"/>
          </p:nvPr>
        </p:nvSpPr>
        <p:spPr>
          <a:xfrm>
            <a:off x="457200" y="811213"/>
            <a:ext cx="8229600" cy="606425"/>
          </a:xfrm>
        </p:spPr>
        <p:txBody>
          <a:bodyPr/>
          <a:lstStyle/>
          <a:p>
            <a:r>
              <a:rPr lang="en-US" dirty="0"/>
              <a:t>Naïve Solution</a:t>
            </a:r>
          </a:p>
        </p:txBody>
      </p:sp>
      <p:sp>
        <p:nvSpPr>
          <p:cNvPr id="355331" name="Rectangle 3"/>
          <p:cNvSpPr>
            <a:spLocks noGrp="1" noChangeArrowheads="1"/>
          </p:cNvSpPr>
          <p:nvPr>
            <p:ph type="body" idx="1"/>
          </p:nvPr>
        </p:nvSpPr>
        <p:spPr/>
        <p:txBody>
          <a:bodyPr/>
          <a:lstStyle/>
          <a:p>
            <a:pPr marL="609600" indent="-609600">
              <a:lnSpc>
                <a:spcPct val="90000"/>
              </a:lnSpc>
            </a:pPr>
            <a:r>
              <a:rPr lang="en-US" dirty="0"/>
              <a:t>Intuitively, the frame with the highest profit margin should be maximally produced</a:t>
            </a:r>
          </a:p>
          <a:p>
            <a:pPr marL="990600" lvl="1" indent="-533400">
              <a:lnSpc>
                <a:spcPct val="90000"/>
              </a:lnSpc>
            </a:pPr>
            <a:r>
              <a:rPr lang="en-US" dirty="0">
                <a:sym typeface="Symbol" pitchFamily="18" charset="2"/>
              </a:rPr>
              <a:t>1,000 frame 1s (demand limit)</a:t>
            </a:r>
          </a:p>
          <a:p>
            <a:pPr marL="990600" lvl="1" indent="-533400">
              <a:lnSpc>
                <a:spcPct val="90000"/>
              </a:lnSpc>
            </a:pPr>
            <a:r>
              <a:rPr lang="en-US" dirty="0">
                <a:sym typeface="Symbol" pitchFamily="18" charset="2"/>
              </a:rPr>
              <a:t>$6,000 profit ($6/frame)</a:t>
            </a:r>
          </a:p>
          <a:p>
            <a:pPr marL="990600" lvl="1" indent="-533400">
              <a:lnSpc>
                <a:spcPct val="90000"/>
              </a:lnSpc>
            </a:pPr>
            <a:r>
              <a:rPr lang="en-US" dirty="0">
                <a:sym typeface="Symbol" pitchFamily="18" charset="2"/>
              </a:rPr>
              <a:t>Utilizing</a:t>
            </a:r>
          </a:p>
          <a:p>
            <a:pPr marL="1371600" lvl="2" indent="-457200">
              <a:lnSpc>
                <a:spcPct val="90000"/>
              </a:lnSpc>
            </a:pPr>
            <a:r>
              <a:rPr lang="en-US" dirty="0">
                <a:sym typeface="Symbol" pitchFamily="18" charset="2"/>
              </a:rPr>
              <a:t>2,000 man-hours of labor (2,000 remaining)</a:t>
            </a:r>
          </a:p>
          <a:p>
            <a:pPr marL="1371600" lvl="2" indent="-457200">
              <a:lnSpc>
                <a:spcPct val="90000"/>
              </a:lnSpc>
            </a:pPr>
            <a:r>
              <a:rPr lang="en-US" dirty="0">
                <a:sym typeface="Symbol" pitchFamily="18" charset="2"/>
              </a:rPr>
              <a:t>4,000 ounces of metal (2,000 remaining)</a:t>
            </a:r>
          </a:p>
          <a:p>
            <a:pPr marL="1371600" lvl="2" indent="-457200">
              <a:lnSpc>
                <a:spcPct val="90000"/>
              </a:lnSpc>
            </a:pPr>
            <a:r>
              <a:rPr lang="en-US" dirty="0">
                <a:sym typeface="Symbol" pitchFamily="18" charset="2"/>
              </a:rPr>
              <a:t>6,000 ounces of glass (4,000 remaining)</a:t>
            </a:r>
            <a:endParaRPr lang="en-US" sz="1800" dirty="0">
              <a:sym typeface="Symbol" pitchFamily="18" charset="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58529C4-1737-4488-9E27-073DB7A4906F}" type="slidenum">
              <a:rPr lang="en-US"/>
              <a:pPr/>
              <a:t>37</a:t>
            </a:fld>
            <a:endParaRPr lang="en-US" dirty="0"/>
          </a:p>
        </p:txBody>
      </p:sp>
      <p:sp>
        <p:nvSpPr>
          <p:cNvPr id="356354" name="Rectangle 2"/>
          <p:cNvSpPr>
            <a:spLocks noGrp="1" noChangeArrowheads="1"/>
          </p:cNvSpPr>
          <p:nvPr>
            <p:ph type="title"/>
          </p:nvPr>
        </p:nvSpPr>
        <p:spPr>
          <a:xfrm>
            <a:off x="457200" y="811213"/>
            <a:ext cx="8229600" cy="606425"/>
          </a:xfrm>
        </p:spPr>
        <p:txBody>
          <a:bodyPr/>
          <a:lstStyle/>
          <a:p>
            <a:r>
              <a:rPr lang="en-US" dirty="0"/>
              <a:t>Naïve Solution</a:t>
            </a:r>
          </a:p>
        </p:txBody>
      </p:sp>
      <p:sp>
        <p:nvSpPr>
          <p:cNvPr id="356355" name="Rectangle 3"/>
          <p:cNvSpPr>
            <a:spLocks noGrp="1" noChangeArrowheads="1"/>
          </p:cNvSpPr>
          <p:nvPr>
            <p:ph type="body" idx="1"/>
          </p:nvPr>
        </p:nvSpPr>
        <p:spPr/>
        <p:txBody>
          <a:bodyPr/>
          <a:lstStyle/>
          <a:p>
            <a:pPr marL="609600" indent="-609600">
              <a:lnSpc>
                <a:spcPct val="90000"/>
              </a:lnSpc>
            </a:pPr>
            <a:r>
              <a:rPr lang="en-US" dirty="0"/>
              <a:t>The </a:t>
            </a:r>
            <a:r>
              <a:rPr lang="en-US" dirty="0" smtClean="0"/>
              <a:t>maximal </a:t>
            </a:r>
            <a:r>
              <a:rPr lang="en-US" dirty="0"/>
              <a:t>number of frames with the next highest profit margin should next be produced</a:t>
            </a:r>
          </a:p>
          <a:p>
            <a:pPr marL="990600" lvl="1" indent="-533400">
              <a:lnSpc>
                <a:spcPct val="90000"/>
              </a:lnSpc>
            </a:pPr>
            <a:r>
              <a:rPr lang="en-US" dirty="0">
                <a:sym typeface="Symbol" pitchFamily="18" charset="2"/>
              </a:rPr>
              <a:t>500 frame 3s (demand limit)</a:t>
            </a:r>
          </a:p>
          <a:p>
            <a:pPr marL="990600" lvl="1" indent="-533400">
              <a:lnSpc>
                <a:spcPct val="90000"/>
              </a:lnSpc>
            </a:pPr>
            <a:r>
              <a:rPr lang="en-US" dirty="0">
                <a:sym typeface="Symbol" pitchFamily="18" charset="2"/>
              </a:rPr>
              <a:t>$2,000 profit ($4/frame)</a:t>
            </a:r>
          </a:p>
          <a:p>
            <a:pPr marL="990600" lvl="1" indent="-533400">
              <a:lnSpc>
                <a:spcPct val="90000"/>
              </a:lnSpc>
            </a:pPr>
            <a:r>
              <a:rPr lang="en-US" dirty="0">
                <a:sym typeface="Symbol" pitchFamily="18" charset="2"/>
              </a:rPr>
              <a:t>Utilizing</a:t>
            </a:r>
          </a:p>
          <a:p>
            <a:pPr marL="1371600" lvl="2" indent="-457200">
              <a:lnSpc>
                <a:spcPct val="90000"/>
              </a:lnSpc>
            </a:pPr>
            <a:r>
              <a:rPr lang="en-US" dirty="0">
                <a:sym typeface="Symbol" pitchFamily="18" charset="2"/>
              </a:rPr>
              <a:t>1,500 man-hours of labor (500 remaining)</a:t>
            </a:r>
          </a:p>
          <a:p>
            <a:pPr marL="1371600" lvl="2" indent="-457200">
              <a:lnSpc>
                <a:spcPct val="90000"/>
              </a:lnSpc>
            </a:pPr>
            <a:r>
              <a:rPr lang="en-US" dirty="0">
                <a:sym typeface="Symbol" pitchFamily="18" charset="2"/>
              </a:rPr>
              <a:t>500 ounces of metal (1,500 remaining)</a:t>
            </a:r>
          </a:p>
          <a:p>
            <a:pPr marL="1371600" lvl="2" indent="-457200">
              <a:lnSpc>
                <a:spcPct val="90000"/>
              </a:lnSpc>
            </a:pPr>
            <a:r>
              <a:rPr lang="en-US" dirty="0">
                <a:sym typeface="Symbol" pitchFamily="18" charset="2"/>
              </a:rPr>
              <a:t>500 ounces of glass (3,500 remaining)</a:t>
            </a:r>
            <a:endParaRPr lang="en-US" sz="1800" dirty="0">
              <a:sym typeface="Symbol" pitchFamily="18" charset="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5F6E378-BAD1-4814-B94D-4477524B0840}" type="slidenum">
              <a:rPr lang="en-US"/>
              <a:pPr/>
              <a:t>38</a:t>
            </a:fld>
            <a:endParaRPr lang="en-US" dirty="0"/>
          </a:p>
        </p:txBody>
      </p:sp>
      <p:sp>
        <p:nvSpPr>
          <p:cNvPr id="357378" name="Rectangle 2"/>
          <p:cNvSpPr>
            <a:spLocks noGrp="1" noChangeArrowheads="1"/>
          </p:cNvSpPr>
          <p:nvPr>
            <p:ph type="title"/>
          </p:nvPr>
        </p:nvSpPr>
        <p:spPr>
          <a:xfrm>
            <a:off x="457200" y="811213"/>
            <a:ext cx="8229600" cy="606425"/>
          </a:xfrm>
        </p:spPr>
        <p:txBody>
          <a:bodyPr/>
          <a:lstStyle/>
          <a:p>
            <a:r>
              <a:rPr lang="en-US" dirty="0"/>
              <a:t>Naïve Solution</a:t>
            </a:r>
          </a:p>
        </p:txBody>
      </p:sp>
      <p:sp>
        <p:nvSpPr>
          <p:cNvPr id="357379" name="Rectangle 3"/>
          <p:cNvSpPr>
            <a:spLocks noGrp="1" noChangeArrowheads="1"/>
          </p:cNvSpPr>
          <p:nvPr>
            <p:ph type="body" idx="1"/>
          </p:nvPr>
        </p:nvSpPr>
        <p:spPr>
          <a:xfrm>
            <a:off x="457200" y="1600200"/>
            <a:ext cx="8229600" cy="4876800"/>
          </a:xfrm>
        </p:spPr>
        <p:txBody>
          <a:bodyPr/>
          <a:lstStyle/>
          <a:p>
            <a:pPr marL="609600" indent="-609600"/>
            <a:r>
              <a:rPr lang="en-US" dirty="0"/>
              <a:t>The maximal number of frames with the next highest profit margin should again next be produced</a:t>
            </a:r>
          </a:p>
          <a:p>
            <a:pPr marL="990600" lvl="1" indent="-533400"/>
            <a:r>
              <a:rPr lang="en-US" dirty="0">
                <a:sym typeface="Symbol" pitchFamily="18" charset="2"/>
              </a:rPr>
              <a:t>250 frame 4s (&lt; demand limit due to labor constrains)</a:t>
            </a:r>
          </a:p>
          <a:p>
            <a:pPr marL="990600" lvl="1" indent="-533400"/>
            <a:r>
              <a:rPr lang="en-US" dirty="0">
                <a:sym typeface="Symbol" pitchFamily="18" charset="2"/>
              </a:rPr>
              <a:t>$750 profit ($3/frame)</a:t>
            </a:r>
          </a:p>
          <a:p>
            <a:pPr marL="990600" lvl="1" indent="-533400"/>
            <a:r>
              <a:rPr lang="en-US" dirty="0">
                <a:sym typeface="Symbol" pitchFamily="18" charset="2"/>
              </a:rPr>
              <a:t>Utilizing</a:t>
            </a:r>
          </a:p>
          <a:p>
            <a:pPr marL="1371600" lvl="2" indent="-457200"/>
            <a:r>
              <a:rPr lang="en-US" dirty="0">
                <a:sym typeface="Symbol" pitchFamily="18" charset="2"/>
              </a:rPr>
              <a:t>500 man-hours of labor (0 remaining)</a:t>
            </a:r>
          </a:p>
          <a:p>
            <a:pPr marL="1371600" lvl="2" indent="-457200"/>
            <a:r>
              <a:rPr lang="en-US" dirty="0">
                <a:sym typeface="Symbol" pitchFamily="18" charset="2"/>
              </a:rPr>
              <a:t>500 ounces of metal (1,000 remaining)</a:t>
            </a:r>
          </a:p>
          <a:p>
            <a:pPr marL="1371600" lvl="2" indent="-457200"/>
            <a:r>
              <a:rPr lang="en-US" dirty="0">
                <a:sym typeface="Symbol" pitchFamily="18" charset="2"/>
              </a:rPr>
              <a:t>500 ounces of glass (3,000 remaining)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057BB63-3246-4E52-913D-970FA9998DD3}" type="slidenum">
              <a:rPr lang="en-US"/>
              <a:pPr/>
              <a:t>39</a:t>
            </a:fld>
            <a:endParaRPr lang="en-US" dirty="0"/>
          </a:p>
        </p:txBody>
      </p:sp>
      <p:sp>
        <p:nvSpPr>
          <p:cNvPr id="358402" name="Rectangle 2"/>
          <p:cNvSpPr>
            <a:spLocks noGrp="1" noChangeArrowheads="1"/>
          </p:cNvSpPr>
          <p:nvPr>
            <p:ph type="title"/>
          </p:nvPr>
        </p:nvSpPr>
        <p:spPr>
          <a:xfrm>
            <a:off x="457200" y="811213"/>
            <a:ext cx="8229600" cy="606425"/>
          </a:xfrm>
        </p:spPr>
        <p:txBody>
          <a:bodyPr/>
          <a:lstStyle/>
          <a:p>
            <a:r>
              <a:rPr lang="en-US" dirty="0"/>
              <a:t>Naïve Solution</a:t>
            </a:r>
          </a:p>
        </p:txBody>
      </p:sp>
      <p:sp>
        <p:nvSpPr>
          <p:cNvPr id="358403" name="Rectangle 3"/>
          <p:cNvSpPr>
            <a:spLocks noGrp="1" noChangeArrowheads="1"/>
          </p:cNvSpPr>
          <p:nvPr>
            <p:ph type="body" idx="1"/>
          </p:nvPr>
        </p:nvSpPr>
        <p:spPr/>
        <p:txBody>
          <a:bodyPr/>
          <a:lstStyle/>
          <a:p>
            <a:pPr marL="609600" indent="-609600">
              <a:lnSpc>
                <a:spcPct val="90000"/>
              </a:lnSpc>
            </a:pPr>
            <a:r>
              <a:rPr lang="en-US" dirty="0"/>
              <a:t>No frame 2s, with the lowest profit margin, can be produced since all labor resources have been used up</a:t>
            </a:r>
          </a:p>
          <a:p>
            <a:pPr marL="609600" indent="-609600">
              <a:lnSpc>
                <a:spcPct val="90000"/>
              </a:lnSpc>
            </a:pPr>
            <a:r>
              <a:rPr lang="en-US" dirty="0"/>
              <a:t>Labor is a “binding” constraint</a:t>
            </a:r>
          </a:p>
          <a:p>
            <a:pPr marL="990600" lvl="1" indent="-533400">
              <a:lnSpc>
                <a:spcPct val="90000"/>
              </a:lnSpc>
            </a:pPr>
            <a:r>
              <a:rPr lang="en-US" dirty="0"/>
              <a:t>Constraint that is met exactly, which limits objective function (bottleneck)</a:t>
            </a:r>
          </a:p>
          <a:p>
            <a:pPr marL="609600" indent="-609600">
              <a:lnSpc>
                <a:spcPct val="90000"/>
              </a:lnSpc>
            </a:pPr>
            <a:r>
              <a:rPr lang="en-US" dirty="0"/>
              <a:t>“Non-binding” constraint</a:t>
            </a:r>
          </a:p>
          <a:p>
            <a:pPr marL="990600" lvl="1" indent="-533400">
              <a:lnSpc>
                <a:spcPct val="90000"/>
              </a:lnSpc>
            </a:pPr>
            <a:r>
              <a:rPr lang="en-US" dirty="0"/>
              <a:t>Constraint that is not met exactly and provides slack in objective function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4</a:t>
            </a:fld>
            <a:endParaRPr lang="en-US" dirty="0"/>
          </a:p>
        </p:txBody>
      </p:sp>
      <p:sp>
        <p:nvSpPr>
          <p:cNvPr id="296962" name="Rectangle 2"/>
          <p:cNvSpPr>
            <a:spLocks noGrp="1" noChangeArrowheads="1"/>
          </p:cNvSpPr>
          <p:nvPr>
            <p:ph type="title"/>
          </p:nvPr>
        </p:nvSpPr>
        <p:spPr>
          <a:xfrm>
            <a:off x="457200" y="811213"/>
            <a:ext cx="8229600" cy="606425"/>
          </a:xfrm>
        </p:spPr>
        <p:txBody>
          <a:bodyPr/>
          <a:lstStyle/>
          <a:p>
            <a:r>
              <a:rPr lang="en-US" dirty="0"/>
              <a:t>Optimization</a:t>
            </a:r>
          </a:p>
        </p:txBody>
      </p:sp>
      <p:sp>
        <p:nvSpPr>
          <p:cNvPr id="296963" name="Rectangle 3"/>
          <p:cNvSpPr>
            <a:spLocks noGrp="1" noChangeArrowheads="1"/>
          </p:cNvSpPr>
          <p:nvPr>
            <p:ph type="body" idx="1"/>
          </p:nvPr>
        </p:nvSpPr>
        <p:spPr/>
        <p:txBody>
          <a:bodyPr/>
          <a:lstStyle/>
          <a:p>
            <a:pPr>
              <a:lnSpc>
                <a:spcPct val="90000"/>
              </a:lnSpc>
            </a:pPr>
            <a:r>
              <a:rPr lang="en-US" dirty="0"/>
              <a:t>Optimizing a linear function subject to several linear constraints</a:t>
            </a:r>
          </a:p>
          <a:p>
            <a:pPr>
              <a:lnSpc>
                <a:spcPct val="90000"/>
              </a:lnSpc>
            </a:pPr>
            <a:endParaRPr lang="en-US" dirty="0"/>
          </a:p>
          <a:p>
            <a:pPr>
              <a:lnSpc>
                <a:spcPct val="90000"/>
              </a:lnSpc>
            </a:pPr>
            <a:r>
              <a:rPr lang="en-US" dirty="0"/>
              <a:t>Linear constraints expressed as linear equalities or inequalities</a:t>
            </a:r>
          </a:p>
          <a:p>
            <a:pPr>
              <a:lnSpc>
                <a:spcPct val="90000"/>
              </a:lnSpc>
            </a:pPr>
            <a:endParaRPr lang="en-US" dirty="0"/>
          </a:p>
          <a:p>
            <a:pPr>
              <a:lnSpc>
                <a:spcPct val="90000"/>
              </a:lnSpc>
            </a:pPr>
            <a:r>
              <a:rPr lang="en-US" dirty="0"/>
              <a:t>Resulting system of linear equations is a model of the process of interest</a:t>
            </a:r>
          </a:p>
        </p:txBody>
      </p:sp>
    </p:spTree>
    <p:extLst>
      <p:ext uri="{BB962C8B-B14F-4D97-AF65-F5344CB8AC3E}">
        <p14:creationId xmlns:p14="http://schemas.microsoft.com/office/powerpoint/2010/main" val="33251116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26D1D6-5117-4229-ACD3-8183CB8D74DC}" type="slidenum">
              <a:rPr lang="en-US"/>
              <a:pPr/>
              <a:t>40</a:t>
            </a:fld>
            <a:endParaRPr lang="en-US" dirty="0"/>
          </a:p>
        </p:txBody>
      </p:sp>
      <p:sp>
        <p:nvSpPr>
          <p:cNvPr id="359426" name="Rectangle 2"/>
          <p:cNvSpPr>
            <a:spLocks noGrp="1" noChangeArrowheads="1"/>
          </p:cNvSpPr>
          <p:nvPr>
            <p:ph type="title"/>
          </p:nvPr>
        </p:nvSpPr>
        <p:spPr>
          <a:xfrm>
            <a:off x="457200" y="811213"/>
            <a:ext cx="8229600" cy="606425"/>
          </a:xfrm>
        </p:spPr>
        <p:txBody>
          <a:bodyPr/>
          <a:lstStyle/>
          <a:p>
            <a:r>
              <a:rPr lang="en-US" dirty="0"/>
              <a:t>Naïve Solution</a:t>
            </a:r>
          </a:p>
        </p:txBody>
      </p:sp>
      <p:sp>
        <p:nvSpPr>
          <p:cNvPr id="359427" name="Rectangle 3"/>
          <p:cNvSpPr>
            <a:spLocks noGrp="1" noChangeArrowheads="1"/>
          </p:cNvSpPr>
          <p:nvPr>
            <p:ph type="body" idx="1"/>
          </p:nvPr>
        </p:nvSpPr>
        <p:spPr/>
        <p:txBody>
          <a:bodyPr/>
          <a:lstStyle/>
          <a:p>
            <a:pPr marL="609600" indent="-609600">
              <a:lnSpc>
                <a:spcPct val="90000"/>
              </a:lnSpc>
            </a:pPr>
            <a:r>
              <a:rPr lang="en-US" dirty="0"/>
              <a:t>Production summary</a:t>
            </a:r>
          </a:p>
          <a:p>
            <a:pPr marL="609600" indent="-609600">
              <a:lnSpc>
                <a:spcPct val="90000"/>
              </a:lnSpc>
            </a:pPr>
            <a:endParaRPr lang="en-US" dirty="0"/>
          </a:p>
          <a:p>
            <a:pPr marL="609600" indent="-609600">
              <a:lnSpc>
                <a:spcPct val="90000"/>
              </a:lnSpc>
              <a:buFont typeface="Wingdings" pitchFamily="2" charset="2"/>
              <a:buNone/>
            </a:pPr>
            <a:r>
              <a:rPr lang="en-US" sz="2000" u="sng" dirty="0"/>
              <a:t>Frame</a:t>
            </a:r>
            <a:r>
              <a:rPr lang="en-US" sz="2000" dirty="0"/>
              <a:t>		</a:t>
            </a:r>
            <a:r>
              <a:rPr lang="en-US" sz="2000" u="sng" dirty="0"/>
              <a:t>Prod</a:t>
            </a:r>
            <a:r>
              <a:rPr lang="en-US" sz="2000" dirty="0"/>
              <a:t>	</a:t>
            </a:r>
            <a:r>
              <a:rPr lang="en-US" sz="2000" u="sng" dirty="0"/>
              <a:t>Labor</a:t>
            </a:r>
            <a:r>
              <a:rPr lang="en-US" sz="2000" dirty="0"/>
              <a:t>	</a:t>
            </a:r>
            <a:r>
              <a:rPr lang="en-US" sz="2000" u="sng" dirty="0"/>
              <a:t>Metal</a:t>
            </a:r>
            <a:r>
              <a:rPr lang="en-US" sz="2000" dirty="0"/>
              <a:t>	</a:t>
            </a:r>
            <a:r>
              <a:rPr lang="en-US" sz="2000" u="sng" dirty="0"/>
              <a:t>Glass</a:t>
            </a:r>
            <a:r>
              <a:rPr lang="en-US" sz="2000" dirty="0"/>
              <a:t>		</a:t>
            </a:r>
            <a:r>
              <a:rPr lang="en-US" sz="2000" u="sng" dirty="0"/>
              <a:t>Profit</a:t>
            </a:r>
          </a:p>
          <a:p>
            <a:pPr marL="609600" indent="-609600">
              <a:lnSpc>
                <a:spcPct val="90000"/>
              </a:lnSpc>
              <a:buFont typeface="Wingdings" pitchFamily="2" charset="2"/>
              <a:buNone/>
            </a:pPr>
            <a:r>
              <a:rPr lang="en-US" sz="2000" dirty="0"/>
              <a:t>1			1000	2000	4000	6000		6000	</a:t>
            </a:r>
          </a:p>
          <a:p>
            <a:pPr marL="609600" indent="-609600">
              <a:lnSpc>
                <a:spcPct val="90000"/>
              </a:lnSpc>
              <a:buFont typeface="Wingdings" pitchFamily="2" charset="2"/>
              <a:buNone/>
            </a:pPr>
            <a:r>
              <a:rPr lang="en-US" sz="2000" dirty="0"/>
              <a:t>2		  	     0	     0	     0	     0		   </a:t>
            </a:r>
            <a:r>
              <a:rPr lang="en-US" sz="2000" dirty="0" smtClean="0"/>
              <a:t>   </a:t>
            </a:r>
            <a:r>
              <a:rPr lang="en-US" sz="2000" dirty="0"/>
              <a:t>0</a:t>
            </a:r>
          </a:p>
          <a:p>
            <a:pPr marL="609600" indent="-609600">
              <a:lnSpc>
                <a:spcPct val="90000"/>
              </a:lnSpc>
              <a:buFont typeface="Wingdings" pitchFamily="2" charset="2"/>
              <a:buNone/>
            </a:pPr>
            <a:r>
              <a:rPr lang="en-US" sz="2000" dirty="0"/>
              <a:t>3		  	  500	1500	  500	  500		2000</a:t>
            </a:r>
          </a:p>
          <a:p>
            <a:pPr marL="609600" indent="-609600">
              <a:lnSpc>
                <a:spcPct val="90000"/>
              </a:lnSpc>
              <a:buFont typeface="Wingdings" pitchFamily="2" charset="2"/>
              <a:buNone/>
            </a:pPr>
            <a:r>
              <a:rPr lang="en-US" sz="2000" dirty="0"/>
              <a:t>4		    	  250	  500	  500	  500		  750</a:t>
            </a:r>
          </a:p>
          <a:p>
            <a:pPr marL="609600" indent="-609600">
              <a:lnSpc>
                <a:spcPct val="90000"/>
              </a:lnSpc>
              <a:buFont typeface="Wingdings" pitchFamily="2" charset="2"/>
              <a:buNone/>
            </a:pPr>
            <a:endParaRPr lang="en-US" sz="2000" dirty="0"/>
          </a:p>
          <a:p>
            <a:pPr marL="609600" indent="-609600">
              <a:lnSpc>
                <a:spcPct val="90000"/>
              </a:lnSpc>
              <a:buFont typeface="Wingdings" pitchFamily="2" charset="2"/>
              <a:buNone/>
            </a:pPr>
            <a:r>
              <a:rPr lang="en-US" sz="2000" dirty="0"/>
              <a:t>Total				4000	5000	7000		8750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44B5B79-2E6A-4A89-AF61-3D88DD44A79D}" type="slidenum">
              <a:rPr lang="en-US"/>
              <a:pPr/>
              <a:t>41</a:t>
            </a:fld>
            <a:endParaRPr lang="en-US" dirty="0"/>
          </a:p>
        </p:txBody>
      </p:sp>
      <p:sp>
        <p:nvSpPr>
          <p:cNvPr id="360450" name="Rectangle 2"/>
          <p:cNvSpPr>
            <a:spLocks noGrp="1" noChangeArrowheads="1"/>
          </p:cNvSpPr>
          <p:nvPr>
            <p:ph type="title"/>
          </p:nvPr>
        </p:nvSpPr>
        <p:spPr>
          <a:xfrm>
            <a:off x="457200" y="811213"/>
            <a:ext cx="8229600" cy="606425"/>
          </a:xfrm>
        </p:spPr>
        <p:txBody>
          <a:bodyPr/>
          <a:lstStyle/>
          <a:p>
            <a:r>
              <a:rPr lang="en-US" dirty="0"/>
              <a:t>Naïve Solution</a:t>
            </a:r>
          </a:p>
        </p:txBody>
      </p:sp>
      <p:sp>
        <p:nvSpPr>
          <p:cNvPr id="360451" name="Rectangle 3"/>
          <p:cNvSpPr>
            <a:spLocks noGrp="1" noChangeArrowheads="1"/>
          </p:cNvSpPr>
          <p:nvPr>
            <p:ph type="body" idx="1"/>
          </p:nvPr>
        </p:nvSpPr>
        <p:spPr/>
        <p:txBody>
          <a:bodyPr/>
          <a:lstStyle/>
          <a:p>
            <a:pPr marL="609600" indent="-609600"/>
            <a:r>
              <a:rPr lang="en-US" dirty="0"/>
              <a:t>Although a good solution, the </a:t>
            </a:r>
            <a:r>
              <a:rPr lang="en-US" i="1" dirty="0"/>
              <a:t>optimal</a:t>
            </a:r>
            <a:r>
              <a:rPr lang="en-US" dirty="0"/>
              <a:t> solution is not guaranteed using this naïve process</a:t>
            </a:r>
          </a:p>
          <a:p>
            <a:pPr marL="609600" indent="-609600"/>
            <a:r>
              <a:rPr lang="en-US" dirty="0"/>
              <a:t>Highest profit margin frame utilizes excessive resources that preclude other frames from being produced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8AD7050-2812-4AD5-B2BB-324F7A185054}" type="slidenum">
              <a:rPr lang="en-US"/>
              <a:pPr/>
              <a:t>42</a:t>
            </a:fld>
            <a:endParaRPr lang="en-US" dirty="0"/>
          </a:p>
        </p:txBody>
      </p:sp>
      <p:sp>
        <p:nvSpPr>
          <p:cNvPr id="354306" name="Rectangle 2"/>
          <p:cNvSpPr>
            <a:spLocks noGrp="1" noChangeArrowheads="1"/>
          </p:cNvSpPr>
          <p:nvPr>
            <p:ph type="title"/>
          </p:nvPr>
        </p:nvSpPr>
        <p:spPr>
          <a:xfrm>
            <a:off x="457200" y="811213"/>
            <a:ext cx="8229600" cy="606425"/>
          </a:xfrm>
        </p:spPr>
        <p:txBody>
          <a:bodyPr/>
          <a:lstStyle/>
          <a:p>
            <a:r>
              <a:rPr lang="en-US" dirty="0"/>
              <a:t>Obtaining </a:t>
            </a:r>
            <a:r>
              <a:rPr lang="en-US" dirty="0" smtClean="0"/>
              <a:t>Optimal Solution</a:t>
            </a:r>
            <a:endParaRPr lang="en-US" dirty="0"/>
          </a:p>
        </p:txBody>
      </p:sp>
      <p:sp>
        <p:nvSpPr>
          <p:cNvPr id="354307" name="Rectangle 3"/>
          <p:cNvSpPr>
            <a:spLocks noGrp="1" noChangeArrowheads="1"/>
          </p:cNvSpPr>
          <p:nvPr>
            <p:ph type="body" idx="1"/>
          </p:nvPr>
        </p:nvSpPr>
        <p:spPr/>
        <p:txBody>
          <a:bodyPr/>
          <a:lstStyle/>
          <a:p>
            <a:pPr marL="609600" indent="-609600">
              <a:lnSpc>
                <a:spcPct val="90000"/>
              </a:lnSpc>
            </a:pPr>
            <a:r>
              <a:rPr lang="en-US" sz="2400" dirty="0"/>
              <a:t>Simultaneously solve the following system of linear equations (model):</a:t>
            </a:r>
          </a:p>
          <a:p>
            <a:pPr marL="609600" indent="-609600">
              <a:lnSpc>
                <a:spcPct val="90000"/>
              </a:lnSpc>
            </a:pPr>
            <a:endParaRPr lang="en-US" sz="2400" dirty="0"/>
          </a:p>
          <a:p>
            <a:pPr marL="609600" indent="-609600">
              <a:lnSpc>
                <a:spcPct val="90000"/>
              </a:lnSpc>
              <a:buFont typeface="Wingdings" pitchFamily="2" charset="2"/>
              <a:buNone/>
            </a:pPr>
            <a:r>
              <a:rPr lang="en-US" sz="1800" dirty="0"/>
              <a:t>	maximize   6x</a:t>
            </a:r>
            <a:r>
              <a:rPr lang="en-US" sz="1800" baseline="-25000" dirty="0"/>
              <a:t>1</a:t>
            </a:r>
            <a:r>
              <a:rPr lang="en-US" sz="1800" dirty="0"/>
              <a:t> + 2x</a:t>
            </a:r>
            <a:r>
              <a:rPr lang="en-US" sz="1800" baseline="-25000" dirty="0"/>
              <a:t>2</a:t>
            </a:r>
            <a:r>
              <a:rPr lang="en-US" sz="1800" dirty="0"/>
              <a:t> + 4x</a:t>
            </a:r>
            <a:r>
              <a:rPr lang="en-US" sz="1800" baseline="-25000" dirty="0"/>
              <a:t>3</a:t>
            </a:r>
            <a:r>
              <a:rPr lang="en-US" sz="1800" dirty="0"/>
              <a:t> + 3x</a:t>
            </a:r>
            <a:r>
              <a:rPr lang="en-US" sz="1800" baseline="-25000" dirty="0"/>
              <a:t>4</a:t>
            </a:r>
          </a:p>
          <a:p>
            <a:pPr marL="609600" indent="-609600">
              <a:lnSpc>
                <a:spcPct val="90000"/>
              </a:lnSpc>
              <a:buFont typeface="Wingdings" pitchFamily="2" charset="2"/>
              <a:buNone/>
            </a:pPr>
            <a:r>
              <a:rPr lang="en-US" sz="1800" dirty="0"/>
              <a:t>	subject to  2x</a:t>
            </a:r>
            <a:r>
              <a:rPr lang="en-US" sz="1800" baseline="-25000" dirty="0"/>
              <a:t>1</a:t>
            </a:r>
            <a:r>
              <a:rPr lang="en-US" sz="1800" dirty="0"/>
              <a:t> + 1x</a:t>
            </a:r>
            <a:r>
              <a:rPr lang="en-US" sz="1800" baseline="-25000" dirty="0"/>
              <a:t>2</a:t>
            </a:r>
            <a:r>
              <a:rPr lang="en-US" sz="1800" dirty="0"/>
              <a:t> + 3x</a:t>
            </a:r>
            <a:r>
              <a:rPr lang="en-US" sz="1800" baseline="-25000" dirty="0"/>
              <a:t>3</a:t>
            </a:r>
            <a:r>
              <a:rPr lang="en-US" sz="1800" dirty="0"/>
              <a:t> + 2x</a:t>
            </a:r>
            <a:r>
              <a:rPr lang="en-US" sz="1800" baseline="-25000" dirty="0"/>
              <a:t>4 </a:t>
            </a:r>
            <a:r>
              <a:rPr lang="en-US" sz="1800" dirty="0">
                <a:sym typeface="Symbol" pitchFamily="18" charset="2"/>
              </a:rPr>
              <a:t> 4000</a:t>
            </a:r>
            <a:endParaRPr lang="en-US" sz="1800" dirty="0"/>
          </a:p>
          <a:p>
            <a:pPr marL="609600" indent="-609600">
              <a:lnSpc>
                <a:spcPct val="90000"/>
              </a:lnSpc>
              <a:buFont typeface="Wingdings" pitchFamily="2" charset="2"/>
              <a:buNone/>
            </a:pPr>
            <a:r>
              <a:rPr lang="en-US" sz="1800" dirty="0"/>
              <a:t>       	             4x</a:t>
            </a:r>
            <a:r>
              <a:rPr lang="en-US" sz="1800" baseline="-25000" dirty="0"/>
              <a:t>1</a:t>
            </a:r>
            <a:r>
              <a:rPr lang="en-US" sz="1800" dirty="0"/>
              <a:t> + 2x</a:t>
            </a:r>
            <a:r>
              <a:rPr lang="en-US" sz="1800" baseline="-25000" dirty="0"/>
              <a:t>2</a:t>
            </a:r>
            <a:r>
              <a:rPr lang="en-US" sz="1800" dirty="0"/>
              <a:t> + 1x</a:t>
            </a:r>
            <a:r>
              <a:rPr lang="en-US" sz="1800" baseline="-25000" dirty="0"/>
              <a:t>3</a:t>
            </a:r>
            <a:r>
              <a:rPr lang="en-US" sz="1800" dirty="0"/>
              <a:t> + 2x</a:t>
            </a:r>
            <a:r>
              <a:rPr lang="en-US" sz="1800" baseline="-25000" dirty="0"/>
              <a:t>4 </a:t>
            </a:r>
            <a:r>
              <a:rPr lang="en-US" sz="1800" dirty="0">
                <a:sym typeface="Symbol" pitchFamily="18" charset="2"/>
              </a:rPr>
              <a:t> 6000</a:t>
            </a:r>
          </a:p>
          <a:p>
            <a:pPr marL="609600" indent="-609600">
              <a:lnSpc>
                <a:spcPct val="90000"/>
              </a:lnSpc>
              <a:buFont typeface="Wingdings" pitchFamily="2" charset="2"/>
              <a:buNone/>
            </a:pPr>
            <a:r>
              <a:rPr lang="en-US" sz="1800" dirty="0"/>
              <a:t>          		   6x</a:t>
            </a:r>
            <a:r>
              <a:rPr lang="en-US" sz="1800" baseline="-25000" dirty="0"/>
              <a:t>1</a:t>
            </a:r>
            <a:r>
              <a:rPr lang="en-US" sz="1800" dirty="0"/>
              <a:t> + 2x</a:t>
            </a:r>
            <a:r>
              <a:rPr lang="en-US" sz="1800" baseline="-25000" dirty="0"/>
              <a:t>2</a:t>
            </a:r>
            <a:r>
              <a:rPr lang="en-US" sz="1800" dirty="0"/>
              <a:t> + 1x</a:t>
            </a:r>
            <a:r>
              <a:rPr lang="en-US" sz="1800" baseline="-25000" dirty="0"/>
              <a:t>3</a:t>
            </a:r>
            <a:r>
              <a:rPr lang="en-US" sz="1800" dirty="0"/>
              <a:t> + 2x</a:t>
            </a:r>
            <a:r>
              <a:rPr lang="en-US" sz="1800" baseline="-25000" dirty="0"/>
              <a:t>4 </a:t>
            </a:r>
            <a:r>
              <a:rPr lang="en-US" sz="1800" dirty="0">
                <a:sym typeface="Symbol" pitchFamily="18" charset="2"/>
              </a:rPr>
              <a:t> </a:t>
            </a:r>
            <a:r>
              <a:rPr lang="en-US" sz="1800" dirty="0" smtClean="0">
                <a:sym typeface="Symbol" pitchFamily="18" charset="2"/>
              </a:rPr>
              <a:t>10000</a:t>
            </a:r>
            <a:endParaRPr lang="en-US" sz="1800" dirty="0"/>
          </a:p>
          <a:p>
            <a:pPr marL="609600" indent="-609600">
              <a:lnSpc>
                <a:spcPct val="90000"/>
              </a:lnSpc>
              <a:buFont typeface="Wingdings" pitchFamily="2" charset="2"/>
              <a:buNone/>
            </a:pPr>
            <a:r>
              <a:rPr lang="en-US" sz="1800" dirty="0"/>
              <a:t>                                                    x</a:t>
            </a:r>
            <a:r>
              <a:rPr lang="en-US" sz="1800" baseline="-25000" dirty="0"/>
              <a:t>1</a:t>
            </a:r>
            <a:r>
              <a:rPr lang="en-US" sz="1800" dirty="0"/>
              <a:t> </a:t>
            </a:r>
            <a:r>
              <a:rPr lang="en-US" sz="1800" dirty="0">
                <a:sym typeface="Symbol" pitchFamily="18" charset="2"/>
              </a:rPr>
              <a:t> </a:t>
            </a:r>
            <a:r>
              <a:rPr lang="en-US" sz="1800" dirty="0" smtClean="0">
                <a:sym typeface="Symbol" pitchFamily="18" charset="2"/>
              </a:rPr>
              <a:t>1000</a:t>
            </a:r>
            <a:endParaRPr lang="en-US" sz="1800" dirty="0"/>
          </a:p>
          <a:p>
            <a:pPr marL="609600" indent="-609600">
              <a:lnSpc>
                <a:spcPct val="90000"/>
              </a:lnSpc>
              <a:buFont typeface="Wingdings" pitchFamily="2" charset="2"/>
              <a:buNone/>
            </a:pPr>
            <a:r>
              <a:rPr lang="en-US" sz="1800" dirty="0"/>
              <a:t>                                                    x</a:t>
            </a:r>
            <a:r>
              <a:rPr lang="en-US" sz="1800" baseline="-25000" dirty="0"/>
              <a:t>2</a:t>
            </a:r>
            <a:r>
              <a:rPr lang="en-US" sz="1800" dirty="0"/>
              <a:t> </a:t>
            </a:r>
            <a:r>
              <a:rPr lang="en-US" sz="1800" dirty="0">
                <a:sym typeface="Symbol" pitchFamily="18" charset="2"/>
              </a:rPr>
              <a:t> 2000</a:t>
            </a:r>
            <a:endParaRPr lang="en-US" sz="1800" dirty="0"/>
          </a:p>
          <a:p>
            <a:pPr marL="609600" indent="-609600">
              <a:lnSpc>
                <a:spcPct val="90000"/>
              </a:lnSpc>
              <a:buFont typeface="Wingdings" pitchFamily="2" charset="2"/>
              <a:buNone/>
            </a:pPr>
            <a:r>
              <a:rPr lang="en-US" sz="1800" dirty="0"/>
              <a:t>                                                    x</a:t>
            </a:r>
            <a:r>
              <a:rPr lang="en-US" sz="1800" baseline="-25000" dirty="0"/>
              <a:t>3</a:t>
            </a:r>
            <a:r>
              <a:rPr lang="en-US" sz="1800" dirty="0"/>
              <a:t> </a:t>
            </a:r>
            <a:r>
              <a:rPr lang="en-US" sz="1800" dirty="0">
                <a:sym typeface="Symbol" pitchFamily="18" charset="2"/>
              </a:rPr>
              <a:t>   500</a:t>
            </a:r>
            <a:endParaRPr lang="en-US" sz="1800" dirty="0"/>
          </a:p>
          <a:p>
            <a:pPr marL="609600" indent="-609600">
              <a:lnSpc>
                <a:spcPct val="90000"/>
              </a:lnSpc>
              <a:buFont typeface="Wingdings" pitchFamily="2" charset="2"/>
              <a:buNone/>
            </a:pPr>
            <a:r>
              <a:rPr lang="en-US" sz="1800" dirty="0"/>
              <a:t>                                                    x</a:t>
            </a:r>
            <a:r>
              <a:rPr lang="en-US" sz="1800" baseline="-25000" dirty="0"/>
              <a:t>4</a:t>
            </a:r>
            <a:r>
              <a:rPr lang="en-US" sz="1800" dirty="0"/>
              <a:t> </a:t>
            </a:r>
            <a:r>
              <a:rPr lang="en-US" sz="1800" dirty="0">
                <a:sym typeface="Symbol" pitchFamily="18" charset="2"/>
              </a:rPr>
              <a:t> 1000</a:t>
            </a:r>
            <a:endParaRPr lang="en-US" sz="1800" dirty="0"/>
          </a:p>
          <a:p>
            <a:pPr marL="609600" indent="-609600">
              <a:lnSpc>
                <a:spcPct val="90000"/>
              </a:lnSpc>
              <a:buFont typeface="Wingdings" pitchFamily="2" charset="2"/>
              <a:buNone/>
            </a:pPr>
            <a:r>
              <a:rPr lang="en-US" sz="1800" dirty="0"/>
              <a:t>                                      x</a:t>
            </a:r>
            <a:r>
              <a:rPr lang="en-US" sz="1800" baseline="-25000" dirty="0"/>
              <a:t>1</a:t>
            </a:r>
            <a:r>
              <a:rPr lang="en-US" sz="1800" dirty="0"/>
              <a:t>, x</a:t>
            </a:r>
            <a:r>
              <a:rPr lang="en-US" sz="1800" baseline="-25000" dirty="0"/>
              <a:t>2</a:t>
            </a:r>
            <a:r>
              <a:rPr lang="en-US" sz="1800" dirty="0"/>
              <a:t>, x</a:t>
            </a:r>
            <a:r>
              <a:rPr lang="en-US" sz="1800" baseline="-25000" dirty="0"/>
              <a:t>3</a:t>
            </a:r>
            <a:r>
              <a:rPr lang="en-US" sz="1800" dirty="0"/>
              <a:t>, x</a:t>
            </a:r>
            <a:r>
              <a:rPr lang="en-US" sz="1800" baseline="-25000" dirty="0"/>
              <a:t>4</a:t>
            </a:r>
            <a:r>
              <a:rPr lang="en-US" sz="1800" dirty="0"/>
              <a:t> </a:t>
            </a:r>
            <a:r>
              <a:rPr lang="en-US" sz="1800" dirty="0">
                <a:sym typeface="Symbol" pitchFamily="18" charset="2"/>
              </a:rPr>
              <a:t> 0</a:t>
            </a:r>
          </a:p>
          <a:p>
            <a:pPr marL="609600" indent="-609600">
              <a:lnSpc>
                <a:spcPct val="90000"/>
              </a:lnSpc>
              <a:buFont typeface="Wingdings" pitchFamily="2" charset="2"/>
              <a:buNone/>
            </a:pPr>
            <a:r>
              <a:rPr lang="en-US" sz="1800" dirty="0">
                <a:sym typeface="Symbol" pitchFamily="18" charset="2"/>
              </a:rPr>
              <a:t>			      </a:t>
            </a:r>
            <a:r>
              <a:rPr lang="en-US" sz="1800" dirty="0"/>
              <a:t>x</a:t>
            </a:r>
            <a:r>
              <a:rPr lang="en-US" sz="1800" baseline="-25000" dirty="0"/>
              <a:t>1</a:t>
            </a:r>
            <a:r>
              <a:rPr lang="en-US" sz="1800" dirty="0"/>
              <a:t>, x</a:t>
            </a:r>
            <a:r>
              <a:rPr lang="en-US" sz="1800" baseline="-25000" dirty="0"/>
              <a:t>2</a:t>
            </a:r>
            <a:r>
              <a:rPr lang="en-US" sz="1800" dirty="0"/>
              <a:t>, x</a:t>
            </a:r>
            <a:r>
              <a:rPr lang="en-US" sz="1800" baseline="-25000" dirty="0"/>
              <a:t>3</a:t>
            </a:r>
            <a:r>
              <a:rPr lang="en-US" sz="1800" dirty="0"/>
              <a:t>, x</a:t>
            </a:r>
            <a:r>
              <a:rPr lang="en-US" sz="1800" baseline="-25000" dirty="0"/>
              <a:t>4</a:t>
            </a:r>
            <a:r>
              <a:rPr lang="en-US" sz="1800" dirty="0"/>
              <a:t> </a:t>
            </a:r>
            <a:r>
              <a:rPr lang="en-US" sz="1800" dirty="0">
                <a:sym typeface="Symbol" pitchFamily="18" charset="2"/>
              </a:rPr>
              <a:t>are integers</a:t>
            </a:r>
          </a:p>
          <a:p>
            <a:pPr marL="609600" indent="-609600">
              <a:lnSpc>
                <a:spcPct val="90000"/>
              </a:lnSpc>
              <a:buFont typeface="Wingdings" pitchFamily="2" charset="2"/>
              <a:buNone/>
            </a:pPr>
            <a:endParaRPr lang="en-US" sz="1800" dirty="0">
              <a:sym typeface="Symbol" pitchFamily="18" charset="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021B766-3EEA-4363-9E73-4F7433C316A0}" type="slidenum">
              <a:rPr lang="en-US"/>
              <a:pPr/>
              <a:t>43</a:t>
            </a:fld>
            <a:endParaRPr lang="en-US" dirty="0"/>
          </a:p>
        </p:txBody>
      </p:sp>
      <p:sp>
        <p:nvSpPr>
          <p:cNvPr id="361474" name="Rectangle 2"/>
          <p:cNvSpPr>
            <a:spLocks noGrp="1" noChangeArrowheads="1"/>
          </p:cNvSpPr>
          <p:nvPr>
            <p:ph type="title"/>
          </p:nvPr>
        </p:nvSpPr>
        <p:spPr>
          <a:xfrm>
            <a:off x="457200" y="811213"/>
            <a:ext cx="8229600" cy="606425"/>
          </a:xfrm>
        </p:spPr>
        <p:txBody>
          <a:bodyPr/>
          <a:lstStyle/>
          <a:p>
            <a:r>
              <a:rPr lang="en-US" dirty="0"/>
              <a:t>Optimal Solution</a:t>
            </a:r>
          </a:p>
        </p:txBody>
      </p:sp>
      <p:sp>
        <p:nvSpPr>
          <p:cNvPr id="8" name="Content Placeholder 2"/>
          <p:cNvSpPr>
            <a:spLocks noGrp="1"/>
          </p:cNvSpPr>
          <p:nvPr>
            <p:ph idx="1"/>
          </p:nvPr>
        </p:nvSpPr>
        <p:spPr>
          <a:xfrm>
            <a:off x="457200" y="1600200"/>
            <a:ext cx="8229600" cy="4800599"/>
          </a:xfrm>
        </p:spPr>
        <p:txBody>
          <a:bodyPr/>
          <a:lstStyle/>
          <a:p>
            <a:r>
              <a:rPr lang="en-US" sz="2400" dirty="0" smtClean="0"/>
              <a:t>See Optimization.xlsx</a:t>
            </a:r>
            <a:endParaRPr lang="en-US" dirty="0" smtClean="0"/>
          </a:p>
          <a:p>
            <a:pPr lvl="1"/>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648" y="2133600"/>
            <a:ext cx="72390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C5E118D-7F5F-44D3-84B3-0A3D2AD3F4F6}" type="slidenum">
              <a:rPr lang="en-US"/>
              <a:pPr/>
              <a:t>44</a:t>
            </a:fld>
            <a:endParaRPr lang="en-US" dirty="0"/>
          </a:p>
        </p:txBody>
      </p:sp>
      <p:sp>
        <p:nvSpPr>
          <p:cNvPr id="362498" name="Rectangle 2"/>
          <p:cNvSpPr>
            <a:spLocks noGrp="1" noChangeArrowheads="1"/>
          </p:cNvSpPr>
          <p:nvPr>
            <p:ph type="title"/>
          </p:nvPr>
        </p:nvSpPr>
        <p:spPr>
          <a:xfrm>
            <a:off x="457200" y="811213"/>
            <a:ext cx="8229600" cy="606425"/>
          </a:xfrm>
        </p:spPr>
        <p:txBody>
          <a:bodyPr/>
          <a:lstStyle/>
          <a:p>
            <a:r>
              <a:rPr lang="en-US" dirty="0"/>
              <a:t>Optimal Solution</a:t>
            </a:r>
          </a:p>
        </p:txBody>
      </p:sp>
      <p:sp>
        <p:nvSpPr>
          <p:cNvPr id="362499" name="Rectangle 3"/>
          <p:cNvSpPr>
            <a:spLocks noGrp="1" noChangeArrowheads="1"/>
          </p:cNvSpPr>
          <p:nvPr>
            <p:ph type="body" idx="1"/>
          </p:nvPr>
        </p:nvSpPr>
        <p:spPr/>
        <p:txBody>
          <a:bodyPr/>
          <a:lstStyle/>
          <a:p>
            <a:pPr marL="609600" indent="-609600"/>
            <a:r>
              <a:rPr lang="en-US" sz="2400" dirty="0"/>
              <a:t>Both the naïve and LP solutions are feasible (satisfy all constraints)</a:t>
            </a:r>
          </a:p>
          <a:p>
            <a:pPr marL="609600" indent="-609600"/>
            <a:r>
              <a:rPr lang="en-US" sz="2400" dirty="0"/>
              <a:t>LP solution is </a:t>
            </a:r>
            <a:r>
              <a:rPr lang="en-US" sz="2400" i="1" dirty="0"/>
              <a:t>optimal</a:t>
            </a:r>
            <a:r>
              <a:rPr lang="en-US" sz="2400" dirty="0"/>
              <a:t> in that it maximizes objective function</a:t>
            </a:r>
          </a:p>
          <a:p>
            <a:pPr marL="990600" lvl="1" indent="-533400"/>
            <a:r>
              <a:rPr lang="en-US" sz="2000" dirty="0"/>
              <a:t>Higher profit ($9,200 versus $8,750)</a:t>
            </a:r>
          </a:p>
          <a:p>
            <a:pPr marL="990600" lvl="1" indent="-533400"/>
            <a:r>
              <a:rPr lang="en-US" sz="2000" dirty="0"/>
              <a:t>More efficient utilization of resources</a:t>
            </a:r>
          </a:p>
          <a:p>
            <a:pPr marL="1371600" lvl="2" indent="-457200"/>
            <a:r>
              <a:rPr lang="en-US" sz="1800" dirty="0"/>
              <a:t>Labor (0 remaining)</a:t>
            </a:r>
          </a:p>
          <a:p>
            <a:pPr marL="1371600" lvl="2" indent="-457200"/>
            <a:r>
              <a:rPr lang="en-US" sz="1800" dirty="0"/>
              <a:t>Metal (0 versus 1,000 ounces remaining)</a:t>
            </a:r>
          </a:p>
          <a:p>
            <a:pPr marL="1371600" lvl="2" indent="-457200"/>
            <a:r>
              <a:rPr lang="en-US" sz="1800" dirty="0"/>
              <a:t>Glass (2,000 versus 3,000 ounces remaining)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45</a:t>
            </a:fld>
            <a:endParaRPr lang="en-US" dirty="0"/>
          </a:p>
        </p:txBody>
      </p:sp>
      <p:sp>
        <p:nvSpPr>
          <p:cNvPr id="296962" name="Rectangle 2"/>
          <p:cNvSpPr>
            <a:spLocks noGrp="1" noChangeArrowheads="1"/>
          </p:cNvSpPr>
          <p:nvPr>
            <p:ph type="title"/>
          </p:nvPr>
        </p:nvSpPr>
        <p:spPr>
          <a:xfrm>
            <a:off x="457200" y="811213"/>
            <a:ext cx="8229600" cy="606425"/>
          </a:xfrm>
        </p:spPr>
        <p:txBody>
          <a:bodyPr>
            <a:noAutofit/>
          </a:bodyPr>
          <a:lstStyle/>
          <a:p>
            <a:r>
              <a:rPr lang="en-US" sz="4000" dirty="0"/>
              <a:t>Jewel </a:t>
            </a:r>
            <a:r>
              <a:rPr lang="en-US" sz="4000" dirty="0" smtClean="0"/>
              <a:t>Thief  (See Jewel Thief.xlsx)</a:t>
            </a:r>
            <a:endParaRPr lang="en-US" sz="4000" dirty="0"/>
          </a:p>
        </p:txBody>
      </p:sp>
      <p:sp>
        <p:nvSpPr>
          <p:cNvPr id="296963" name="Rectangle 3"/>
          <p:cNvSpPr>
            <a:spLocks noGrp="1" noChangeArrowheads="1"/>
          </p:cNvSpPr>
          <p:nvPr>
            <p:ph type="body" idx="1"/>
          </p:nvPr>
        </p:nvSpPr>
        <p:spPr>
          <a:xfrm>
            <a:off x="457200" y="1600200"/>
            <a:ext cx="8229600" cy="4800600"/>
          </a:xfrm>
        </p:spPr>
        <p:txBody>
          <a:bodyPr>
            <a:normAutofit lnSpcReduction="10000"/>
          </a:bodyPr>
          <a:lstStyle/>
          <a:p>
            <a:pPr>
              <a:lnSpc>
                <a:spcPct val="90000"/>
              </a:lnSpc>
            </a:pPr>
            <a:r>
              <a:rPr lang="en-US" sz="2400" dirty="0" smtClean="0"/>
              <a:t>Suppose an international jewel thief is making plans to steal precious metal from a jewelry store. To make it past customs inspection during his getaway, he will hide the loot in his shoe. The price he can get for each metal and the amount the store has in inventory are:</a:t>
            </a:r>
          </a:p>
          <a:p>
            <a:pPr marL="0" indent="0">
              <a:lnSpc>
                <a:spcPct val="90000"/>
              </a:lnSpc>
              <a:buNone/>
            </a:pPr>
            <a:endParaRPr lang="en-US" dirty="0" smtClean="0"/>
          </a:p>
          <a:p>
            <a:pPr>
              <a:lnSpc>
                <a:spcPct val="90000"/>
              </a:lnSpc>
            </a:pPr>
            <a:endParaRPr lang="en-US" dirty="0"/>
          </a:p>
          <a:p>
            <a:pPr>
              <a:lnSpc>
                <a:spcPct val="90000"/>
              </a:lnSpc>
            </a:pPr>
            <a:endParaRPr lang="en-US" dirty="0"/>
          </a:p>
          <a:p>
            <a:pPr>
              <a:lnSpc>
                <a:spcPct val="90000"/>
              </a:lnSpc>
            </a:pPr>
            <a:endParaRPr lang="en-US" dirty="0" smtClean="0"/>
          </a:p>
          <a:p>
            <a:pPr marL="0" indent="0">
              <a:lnSpc>
                <a:spcPct val="90000"/>
              </a:lnSpc>
              <a:buNone/>
            </a:pPr>
            <a:endParaRPr lang="en-US" dirty="0"/>
          </a:p>
          <a:p>
            <a:pPr>
              <a:lnSpc>
                <a:spcPct val="90000"/>
              </a:lnSpc>
            </a:pPr>
            <a:endParaRPr lang="en-US" dirty="0" smtClean="0"/>
          </a:p>
          <a:p>
            <a:pPr>
              <a:lnSpc>
                <a:spcPct val="90000"/>
              </a:lnSpc>
            </a:pPr>
            <a:r>
              <a:rPr lang="en-US" sz="2400" dirty="0" smtClean="0"/>
              <a:t>If the thief cannot hide more than 6.5 oz. of precious metal, how much of each metal should he steal?</a:t>
            </a:r>
          </a:p>
          <a:p>
            <a:pPr>
              <a:lnSpc>
                <a:spcPct val="90000"/>
              </a:lnSpc>
            </a:pPr>
            <a:endParaRPr lang="en-US" dirty="0" smtClean="0"/>
          </a:p>
          <a:p>
            <a:pPr marL="0" indent="0">
              <a:lnSpc>
                <a:spcPct val="90000"/>
              </a:lnSpc>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61074461"/>
              </p:ext>
            </p:extLst>
          </p:nvPr>
        </p:nvGraphicFramePr>
        <p:xfrm>
          <a:off x="2057400" y="3276600"/>
          <a:ext cx="4876801" cy="2133602"/>
        </p:xfrm>
        <a:graphic>
          <a:graphicData uri="http://schemas.openxmlformats.org/drawingml/2006/table">
            <a:tbl>
              <a:tblPr>
                <a:tableStyleId>{5C22544A-7EE6-4342-B048-85BDC9FD1C3A}</a:tableStyleId>
              </a:tblPr>
              <a:tblGrid>
                <a:gridCol w="1663279"/>
                <a:gridCol w="1162681"/>
                <a:gridCol w="2050841"/>
              </a:tblGrid>
              <a:tr h="366713">
                <a:tc>
                  <a:txBody>
                    <a:bodyPr/>
                    <a:lstStyle/>
                    <a:p>
                      <a:pPr algn="l" fontAlgn="b"/>
                      <a:r>
                        <a:rPr lang="en-US" sz="2000" u="none" strike="noStrike" dirty="0">
                          <a:effectLst/>
                        </a:rPr>
                        <a:t>Metal</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$K/oz.</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smtClean="0">
                          <a:effectLst/>
                        </a:rPr>
                        <a:t>Inventory (oz.)</a:t>
                      </a:r>
                      <a:endParaRPr lang="en-US" sz="2000" b="0" i="0" u="none" strike="noStrike" dirty="0">
                        <a:solidFill>
                          <a:srgbClr val="000000"/>
                        </a:solidFill>
                        <a:effectLst/>
                        <a:latin typeface="Times New Roman"/>
                      </a:endParaRPr>
                    </a:p>
                  </a:txBody>
                  <a:tcPr marL="9525" marR="9525" marT="9525" marB="0" anchor="b">
                    <a:noFill/>
                  </a:tcPr>
                </a:tc>
              </a:tr>
              <a:tr h="350044">
                <a:tc>
                  <a:txBody>
                    <a:bodyPr/>
                    <a:lstStyle/>
                    <a:p>
                      <a:pPr algn="l" fontAlgn="b"/>
                      <a:endParaRPr lang="en-US" sz="2000" b="0" i="0" u="none" strike="noStrike" dirty="0">
                        <a:solidFill>
                          <a:srgbClr val="000000"/>
                        </a:solidFill>
                        <a:effectLst/>
                        <a:latin typeface="Times New Roman"/>
                      </a:endParaRPr>
                    </a:p>
                  </a:txBody>
                  <a:tcPr marL="9525" marR="9525" marT="9525" marB="0" anchor="b">
                    <a:noFill/>
                  </a:tcPr>
                </a:tc>
                <a:tc>
                  <a:txBody>
                    <a:bodyPr/>
                    <a:lstStyle/>
                    <a:p>
                      <a:pPr algn="l" fontAlgn="b"/>
                      <a:endParaRPr lang="en-US" sz="2000" b="0" i="0" u="none" strike="noStrike" dirty="0">
                        <a:solidFill>
                          <a:srgbClr val="000000"/>
                        </a:solidFill>
                        <a:effectLst/>
                        <a:latin typeface="Times New Roman"/>
                      </a:endParaRPr>
                    </a:p>
                  </a:txBody>
                  <a:tcPr marL="9525" marR="9525" marT="9525" marB="0" anchor="b">
                    <a:noFill/>
                  </a:tcPr>
                </a:tc>
                <a:tc>
                  <a:txBody>
                    <a:bodyPr/>
                    <a:lstStyle/>
                    <a:p>
                      <a:pPr algn="l" fontAlgn="b"/>
                      <a:endParaRPr lang="en-US" sz="2000" b="0" i="0" u="none" strike="noStrike" dirty="0">
                        <a:solidFill>
                          <a:srgbClr val="000000"/>
                        </a:solidFill>
                        <a:effectLst/>
                        <a:latin typeface="Times New Roman"/>
                      </a:endParaRPr>
                    </a:p>
                  </a:txBody>
                  <a:tcPr marL="9525" marR="9525" marT="9525" marB="0" anchor="b">
                    <a:noFill/>
                  </a:tcPr>
                </a:tc>
              </a:tr>
              <a:tr h="350044">
                <a:tc>
                  <a:txBody>
                    <a:bodyPr/>
                    <a:lstStyle/>
                    <a:p>
                      <a:pPr algn="l" fontAlgn="b"/>
                      <a:r>
                        <a:rPr lang="en-US" sz="2000" u="none" strike="noStrike" dirty="0">
                          <a:effectLst/>
                        </a:rPr>
                        <a:t>Gold dust</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1.54</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3.00</a:t>
                      </a:r>
                      <a:endParaRPr lang="en-US" sz="2000" b="0" i="0" u="none" strike="noStrike" dirty="0">
                        <a:solidFill>
                          <a:srgbClr val="000000"/>
                        </a:solidFill>
                        <a:effectLst/>
                        <a:latin typeface="Times New Roman"/>
                      </a:endParaRPr>
                    </a:p>
                  </a:txBody>
                  <a:tcPr marL="9525" marR="9525" marT="9525" marB="0" anchor="b">
                    <a:noFill/>
                  </a:tcPr>
                </a:tc>
              </a:tr>
              <a:tr h="350044">
                <a:tc>
                  <a:txBody>
                    <a:bodyPr/>
                    <a:lstStyle/>
                    <a:p>
                      <a:pPr algn="l" fontAlgn="b"/>
                      <a:r>
                        <a:rPr lang="en-US" sz="2000" u="none" strike="noStrike" dirty="0">
                          <a:effectLst/>
                        </a:rPr>
                        <a:t>Silver dust</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0.04</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10.00</a:t>
                      </a:r>
                      <a:endParaRPr lang="en-US" sz="2000" b="0" i="0" u="none" strike="noStrike" dirty="0">
                        <a:solidFill>
                          <a:srgbClr val="000000"/>
                        </a:solidFill>
                        <a:effectLst/>
                        <a:latin typeface="Times New Roman"/>
                      </a:endParaRPr>
                    </a:p>
                  </a:txBody>
                  <a:tcPr marL="9525" marR="9525" marT="9525" marB="0" anchor="b">
                    <a:noFill/>
                  </a:tcPr>
                </a:tc>
              </a:tr>
              <a:tr h="350044">
                <a:tc>
                  <a:txBody>
                    <a:bodyPr/>
                    <a:lstStyle/>
                    <a:p>
                      <a:pPr algn="l" fontAlgn="b"/>
                      <a:r>
                        <a:rPr lang="en-US" sz="2000" u="none" strike="noStrike" dirty="0">
                          <a:effectLst/>
                        </a:rPr>
                        <a:t>Platinum dust</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1.84</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2.00</a:t>
                      </a:r>
                      <a:endParaRPr lang="en-US" sz="2000" b="0" i="0" u="none" strike="noStrike" dirty="0">
                        <a:solidFill>
                          <a:srgbClr val="000000"/>
                        </a:solidFill>
                        <a:effectLst/>
                        <a:latin typeface="Times New Roman"/>
                      </a:endParaRPr>
                    </a:p>
                  </a:txBody>
                  <a:tcPr marL="9525" marR="9525" marT="9525" marB="0" anchor="b">
                    <a:noFill/>
                  </a:tcPr>
                </a:tc>
              </a:tr>
              <a:tr h="366713">
                <a:tc>
                  <a:txBody>
                    <a:bodyPr/>
                    <a:lstStyle/>
                    <a:p>
                      <a:pPr algn="l" fontAlgn="b"/>
                      <a:r>
                        <a:rPr lang="en-US" sz="2000" u="none" strike="noStrike" dirty="0">
                          <a:effectLst/>
                        </a:rPr>
                        <a:t>Palladium dust</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0.78</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8.00</a:t>
                      </a:r>
                      <a:endParaRPr lang="en-US" sz="2000" b="0" i="0" u="none" strike="noStrike" dirty="0">
                        <a:solidFill>
                          <a:srgbClr val="000000"/>
                        </a:solidFill>
                        <a:effectLst/>
                        <a:latin typeface="Times New Roman"/>
                      </a:endParaRPr>
                    </a:p>
                  </a:txBody>
                  <a:tcPr marL="9525" marR="9525" marT="9525" marB="0" anchor="b">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46</a:t>
            </a:fld>
            <a:endParaRPr lang="en-US" dirty="0"/>
          </a:p>
        </p:txBody>
      </p:sp>
      <p:sp>
        <p:nvSpPr>
          <p:cNvPr id="296962" name="Rectangle 2"/>
          <p:cNvSpPr>
            <a:spLocks noGrp="1" noChangeArrowheads="1"/>
          </p:cNvSpPr>
          <p:nvPr>
            <p:ph type="title"/>
          </p:nvPr>
        </p:nvSpPr>
        <p:spPr>
          <a:xfrm>
            <a:off x="457200" y="811213"/>
            <a:ext cx="8229600" cy="606425"/>
          </a:xfrm>
        </p:spPr>
        <p:txBody>
          <a:bodyPr>
            <a:normAutofit fontScale="90000"/>
          </a:bodyPr>
          <a:lstStyle/>
          <a:p>
            <a:r>
              <a:rPr lang="en-US" dirty="0" smtClean="0"/>
              <a:t>Jewel Thief</a:t>
            </a:r>
            <a:endParaRPr lang="en-US" dirty="0"/>
          </a:p>
        </p:txBody>
      </p:sp>
      <p:sp>
        <p:nvSpPr>
          <p:cNvPr id="296963" name="Rectangle 3"/>
          <p:cNvSpPr>
            <a:spLocks noGrp="1" noChangeArrowheads="1"/>
          </p:cNvSpPr>
          <p:nvPr>
            <p:ph type="body" idx="1"/>
          </p:nvPr>
        </p:nvSpPr>
        <p:spPr>
          <a:xfrm>
            <a:off x="457200" y="1524000"/>
            <a:ext cx="8229600" cy="4800600"/>
          </a:xfrm>
        </p:spPr>
        <p:txBody>
          <a:bodyPr>
            <a:normAutofit/>
          </a:bodyPr>
          <a:lstStyle/>
          <a:p>
            <a:pPr>
              <a:lnSpc>
                <a:spcPct val="90000"/>
              </a:lnSpc>
            </a:pPr>
            <a:r>
              <a:rPr lang="en-US" sz="2400" dirty="0" smtClean="0"/>
              <a:t>Jewelry 1 (easy)</a:t>
            </a:r>
          </a:p>
          <a:p>
            <a:pPr lvl="1">
              <a:lnSpc>
                <a:spcPct val="90000"/>
              </a:lnSpc>
            </a:pPr>
            <a:r>
              <a:rPr lang="en-US" sz="2000" dirty="0" smtClean="0"/>
              <a:t>Items can be divided up and only a portion taken</a:t>
            </a:r>
          </a:p>
          <a:p>
            <a:pPr lvl="1">
              <a:lnSpc>
                <a:spcPct val="90000"/>
              </a:lnSpc>
            </a:pPr>
            <a:r>
              <a:rPr lang="en-US" sz="2000" dirty="0" smtClean="0"/>
              <a:t>Sort and select items based on quantity available and capacity</a:t>
            </a:r>
            <a:endParaRPr lang="en-US" dirty="0"/>
          </a:p>
        </p:txBody>
      </p:sp>
      <p:pic>
        <p:nvPicPr>
          <p:cNvPr id="143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09875"/>
            <a:ext cx="61722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95780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47</a:t>
            </a:fld>
            <a:endParaRPr lang="en-US" dirty="0"/>
          </a:p>
        </p:txBody>
      </p:sp>
      <p:sp>
        <p:nvSpPr>
          <p:cNvPr id="296962" name="Rectangle 2"/>
          <p:cNvSpPr>
            <a:spLocks noGrp="1" noChangeArrowheads="1"/>
          </p:cNvSpPr>
          <p:nvPr>
            <p:ph type="title"/>
          </p:nvPr>
        </p:nvSpPr>
        <p:spPr>
          <a:xfrm>
            <a:off x="457200" y="811213"/>
            <a:ext cx="8229600" cy="606425"/>
          </a:xfrm>
        </p:spPr>
        <p:txBody>
          <a:bodyPr>
            <a:normAutofit fontScale="90000"/>
          </a:bodyPr>
          <a:lstStyle/>
          <a:p>
            <a:r>
              <a:rPr lang="en-US" dirty="0"/>
              <a:t>Jewel </a:t>
            </a:r>
            <a:r>
              <a:rPr lang="en-US" dirty="0" smtClean="0"/>
              <a:t>Thief</a:t>
            </a:r>
            <a:endParaRPr lang="en-US" dirty="0"/>
          </a:p>
        </p:txBody>
      </p:sp>
      <p:sp>
        <p:nvSpPr>
          <p:cNvPr id="296963" name="Rectangle 3"/>
          <p:cNvSpPr>
            <a:spLocks noGrp="1" noChangeArrowheads="1"/>
          </p:cNvSpPr>
          <p:nvPr>
            <p:ph type="body" idx="1"/>
          </p:nvPr>
        </p:nvSpPr>
        <p:spPr>
          <a:xfrm>
            <a:off x="457200" y="1600200"/>
            <a:ext cx="8229600" cy="4800600"/>
          </a:xfrm>
        </p:spPr>
        <p:txBody>
          <a:bodyPr>
            <a:normAutofit fontScale="92500" lnSpcReduction="10000"/>
          </a:bodyPr>
          <a:lstStyle/>
          <a:p>
            <a:pPr>
              <a:lnSpc>
                <a:spcPct val="90000"/>
              </a:lnSpc>
            </a:pPr>
            <a:r>
              <a:rPr lang="en-US" sz="2400" dirty="0" smtClean="0"/>
              <a:t>The thief also plans on stealing some precious gemstones which he will hide in the lining of his coat. Each gemstone weights 2.00 carats. The price he can get for each gemstone and store inventory are:</a:t>
            </a:r>
          </a:p>
          <a:p>
            <a:pPr>
              <a:lnSpc>
                <a:spcPct val="90000"/>
              </a:lnSpc>
            </a:pPr>
            <a:endParaRPr lang="en-US" dirty="0" smtClean="0"/>
          </a:p>
          <a:p>
            <a:pPr>
              <a:lnSpc>
                <a:spcPct val="90000"/>
              </a:lnSpc>
            </a:pPr>
            <a:endParaRPr lang="en-US" dirty="0"/>
          </a:p>
          <a:p>
            <a:pPr>
              <a:lnSpc>
                <a:spcPct val="90000"/>
              </a:lnSpc>
            </a:pPr>
            <a:endParaRPr lang="en-US" dirty="0"/>
          </a:p>
          <a:p>
            <a:pPr>
              <a:lnSpc>
                <a:spcPct val="90000"/>
              </a:lnSpc>
            </a:pPr>
            <a:endParaRPr lang="en-US" dirty="0" smtClean="0"/>
          </a:p>
          <a:p>
            <a:pPr marL="0" indent="0">
              <a:lnSpc>
                <a:spcPct val="90000"/>
              </a:lnSpc>
              <a:buNone/>
            </a:pPr>
            <a:endParaRPr lang="en-US" dirty="0"/>
          </a:p>
          <a:p>
            <a:pPr>
              <a:lnSpc>
                <a:spcPct val="90000"/>
              </a:lnSpc>
            </a:pPr>
            <a:endParaRPr lang="en-US" dirty="0" smtClean="0"/>
          </a:p>
          <a:p>
            <a:pPr>
              <a:lnSpc>
                <a:spcPct val="90000"/>
              </a:lnSpc>
            </a:pPr>
            <a:endParaRPr lang="en-US" sz="2400" dirty="0" smtClean="0"/>
          </a:p>
          <a:p>
            <a:pPr>
              <a:lnSpc>
                <a:spcPct val="90000"/>
              </a:lnSpc>
            </a:pPr>
            <a:r>
              <a:rPr lang="en-US" sz="2400" dirty="0" smtClean="0"/>
              <a:t>If the thief cannot hide more than 12 carats, how many of each gemstone should he steal?</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297111124"/>
              </p:ext>
            </p:extLst>
          </p:nvPr>
        </p:nvGraphicFramePr>
        <p:xfrm>
          <a:off x="1828800" y="2895600"/>
          <a:ext cx="5257800" cy="1885950"/>
        </p:xfrm>
        <a:graphic>
          <a:graphicData uri="http://schemas.openxmlformats.org/drawingml/2006/table">
            <a:tbl>
              <a:tblPr>
                <a:tableStyleId>{5C22544A-7EE6-4342-B048-85BDC9FD1C3A}</a:tableStyleId>
              </a:tblPr>
              <a:tblGrid>
                <a:gridCol w="1891802"/>
                <a:gridCol w="1086780"/>
                <a:gridCol w="1086780"/>
                <a:gridCol w="1192438"/>
              </a:tblGrid>
              <a:tr h="200025">
                <a:tc>
                  <a:txBody>
                    <a:bodyPr/>
                    <a:lstStyle/>
                    <a:p>
                      <a:pPr algn="l" fontAlgn="b"/>
                      <a:r>
                        <a:rPr lang="en-US" sz="2000" u="none" strike="noStrike" dirty="0">
                          <a:effectLst/>
                        </a:rPr>
                        <a:t>Gemstone</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Carats</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$K/carat</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Inventory</a:t>
                      </a:r>
                      <a:endParaRPr lang="en-US" sz="2000" b="0" i="0" u="none" strike="noStrike" dirty="0">
                        <a:solidFill>
                          <a:srgbClr val="000000"/>
                        </a:solidFill>
                        <a:effectLst/>
                        <a:latin typeface="Times New Roman"/>
                      </a:endParaRPr>
                    </a:p>
                  </a:txBody>
                  <a:tcPr marL="9525" marR="9525" marT="9525" marB="0" anchor="b">
                    <a:noFill/>
                  </a:tcPr>
                </a:tc>
              </a:tr>
              <a:tr h="200025">
                <a:tc>
                  <a:txBody>
                    <a:bodyPr/>
                    <a:lstStyle/>
                    <a:p>
                      <a:pPr algn="l" fontAlgn="b"/>
                      <a:endParaRPr lang="en-US" sz="2000" b="0" i="0" u="none" strike="noStrike" dirty="0">
                        <a:solidFill>
                          <a:srgbClr val="000000"/>
                        </a:solidFill>
                        <a:effectLst/>
                        <a:latin typeface="Times New Roman"/>
                      </a:endParaRPr>
                    </a:p>
                  </a:txBody>
                  <a:tcPr marL="9525" marR="9525" marT="9525" marB="0" anchor="b">
                    <a:noFill/>
                  </a:tcPr>
                </a:tc>
                <a:tc>
                  <a:txBody>
                    <a:bodyPr/>
                    <a:lstStyle/>
                    <a:p>
                      <a:pPr algn="l" fontAlgn="b"/>
                      <a:endParaRPr lang="en-US" sz="2000" b="0" i="0" u="none" strike="noStrike" dirty="0">
                        <a:solidFill>
                          <a:srgbClr val="000000"/>
                        </a:solidFill>
                        <a:effectLst/>
                        <a:latin typeface="Times New Roman"/>
                      </a:endParaRPr>
                    </a:p>
                  </a:txBody>
                  <a:tcPr marL="9525" marR="9525" marT="9525" marB="0" anchor="b">
                    <a:noFill/>
                  </a:tcPr>
                </a:tc>
                <a:tc>
                  <a:txBody>
                    <a:bodyPr/>
                    <a:lstStyle/>
                    <a:p>
                      <a:pPr algn="l" fontAlgn="b"/>
                      <a:endParaRPr lang="en-US" sz="2000" b="0" i="0" u="none" strike="noStrike" dirty="0">
                        <a:solidFill>
                          <a:srgbClr val="000000"/>
                        </a:solidFill>
                        <a:effectLst/>
                        <a:latin typeface="Times New Roman"/>
                      </a:endParaRPr>
                    </a:p>
                  </a:txBody>
                  <a:tcPr marL="9525" marR="9525" marT="9525" marB="0" anchor="b">
                    <a:noFill/>
                  </a:tcPr>
                </a:tc>
                <a:tc>
                  <a:txBody>
                    <a:bodyPr/>
                    <a:lstStyle/>
                    <a:p>
                      <a:pPr algn="l" fontAlgn="b"/>
                      <a:endParaRPr lang="en-US" sz="2000" b="0" i="0" u="none" strike="noStrike" dirty="0">
                        <a:solidFill>
                          <a:srgbClr val="000000"/>
                        </a:solidFill>
                        <a:effectLst/>
                        <a:latin typeface="Times New Roman"/>
                      </a:endParaRPr>
                    </a:p>
                  </a:txBody>
                  <a:tcPr marL="9525" marR="9525" marT="9525" marB="0" anchor="b">
                    <a:noFill/>
                  </a:tcPr>
                </a:tc>
              </a:tr>
              <a:tr h="200025">
                <a:tc>
                  <a:txBody>
                    <a:bodyPr/>
                    <a:lstStyle/>
                    <a:p>
                      <a:pPr algn="l" fontAlgn="b"/>
                      <a:r>
                        <a:rPr lang="en-US" sz="2000" u="none" strike="noStrike" dirty="0" smtClean="0">
                          <a:effectLst/>
                        </a:rPr>
                        <a:t>Ruby</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2.00</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2.62</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3</a:t>
                      </a:r>
                      <a:endParaRPr lang="en-US" sz="2000" b="0" i="0" u="none" strike="noStrike" dirty="0">
                        <a:solidFill>
                          <a:srgbClr val="000000"/>
                        </a:solidFill>
                        <a:effectLst/>
                        <a:latin typeface="Times New Roman"/>
                      </a:endParaRPr>
                    </a:p>
                  </a:txBody>
                  <a:tcPr marL="9525" marR="9525" marT="9525" marB="0" anchor="b">
                    <a:noFill/>
                  </a:tcPr>
                </a:tc>
              </a:tr>
              <a:tr h="200025">
                <a:tc>
                  <a:txBody>
                    <a:bodyPr/>
                    <a:lstStyle/>
                    <a:p>
                      <a:pPr algn="l" fontAlgn="b"/>
                      <a:r>
                        <a:rPr lang="en-US" sz="2000" u="none" strike="noStrike" dirty="0" smtClean="0">
                          <a:effectLst/>
                        </a:rPr>
                        <a:t>Diamond</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2.00</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3.87</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2</a:t>
                      </a:r>
                      <a:endParaRPr lang="en-US" sz="2000" b="0" i="0" u="none" strike="noStrike" dirty="0">
                        <a:solidFill>
                          <a:srgbClr val="000000"/>
                        </a:solidFill>
                        <a:effectLst/>
                        <a:latin typeface="Times New Roman"/>
                      </a:endParaRPr>
                    </a:p>
                  </a:txBody>
                  <a:tcPr marL="9525" marR="9525" marT="9525" marB="0" anchor="b">
                    <a:noFill/>
                  </a:tcPr>
                </a:tc>
              </a:tr>
              <a:tr h="200025">
                <a:tc>
                  <a:txBody>
                    <a:bodyPr/>
                    <a:lstStyle/>
                    <a:p>
                      <a:pPr algn="l" fontAlgn="b"/>
                      <a:r>
                        <a:rPr lang="en-US" sz="2000" u="none" strike="noStrike" dirty="0" smtClean="0">
                          <a:effectLst/>
                        </a:rPr>
                        <a:t>Sapphire</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2.00</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1.14</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8</a:t>
                      </a:r>
                      <a:endParaRPr lang="en-US" sz="2000" b="0" i="0" u="none" strike="noStrike" dirty="0">
                        <a:solidFill>
                          <a:srgbClr val="000000"/>
                        </a:solidFill>
                        <a:effectLst/>
                        <a:latin typeface="Times New Roman"/>
                      </a:endParaRPr>
                    </a:p>
                  </a:txBody>
                  <a:tcPr marL="9525" marR="9525" marT="9525" marB="0" anchor="b">
                    <a:noFill/>
                  </a:tcPr>
                </a:tc>
              </a:tr>
              <a:tr h="209550">
                <a:tc>
                  <a:txBody>
                    <a:bodyPr/>
                    <a:lstStyle/>
                    <a:p>
                      <a:pPr algn="l" fontAlgn="b"/>
                      <a:r>
                        <a:rPr lang="en-US" sz="2000" u="none" strike="noStrike" dirty="0" smtClean="0">
                          <a:effectLst/>
                        </a:rPr>
                        <a:t>Emerald</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2.00</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0.80</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b">
                    <a:noFill/>
                  </a:tcPr>
                </a:tc>
              </a:tr>
            </a:tbl>
          </a:graphicData>
        </a:graphic>
      </p:graphicFrame>
    </p:spTree>
    <p:extLst>
      <p:ext uri="{BB962C8B-B14F-4D97-AF65-F5344CB8AC3E}">
        <p14:creationId xmlns:p14="http://schemas.microsoft.com/office/powerpoint/2010/main" val="7199870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48</a:t>
            </a:fld>
            <a:endParaRPr lang="en-US" dirty="0"/>
          </a:p>
        </p:txBody>
      </p:sp>
      <p:sp>
        <p:nvSpPr>
          <p:cNvPr id="296962" name="Rectangle 2"/>
          <p:cNvSpPr>
            <a:spLocks noGrp="1" noChangeArrowheads="1"/>
          </p:cNvSpPr>
          <p:nvPr>
            <p:ph type="title"/>
          </p:nvPr>
        </p:nvSpPr>
        <p:spPr>
          <a:xfrm>
            <a:off x="457200" y="811213"/>
            <a:ext cx="8229600" cy="606425"/>
          </a:xfrm>
        </p:spPr>
        <p:txBody>
          <a:bodyPr>
            <a:normAutofit fontScale="90000"/>
          </a:bodyPr>
          <a:lstStyle/>
          <a:p>
            <a:r>
              <a:rPr lang="en-US" dirty="0" smtClean="0"/>
              <a:t>Jewel Thief</a:t>
            </a:r>
            <a:endParaRPr lang="en-US" dirty="0"/>
          </a:p>
        </p:txBody>
      </p:sp>
      <p:sp>
        <p:nvSpPr>
          <p:cNvPr id="296963" name="Rectangle 3"/>
          <p:cNvSpPr>
            <a:spLocks noGrp="1" noChangeArrowheads="1"/>
          </p:cNvSpPr>
          <p:nvPr>
            <p:ph type="body" idx="1"/>
          </p:nvPr>
        </p:nvSpPr>
        <p:spPr>
          <a:xfrm>
            <a:off x="457200" y="1524000"/>
            <a:ext cx="8229600" cy="4800600"/>
          </a:xfrm>
        </p:spPr>
        <p:txBody>
          <a:bodyPr>
            <a:normAutofit/>
          </a:bodyPr>
          <a:lstStyle/>
          <a:p>
            <a:pPr>
              <a:lnSpc>
                <a:spcPct val="90000"/>
              </a:lnSpc>
            </a:pPr>
            <a:r>
              <a:rPr lang="en-US" sz="2400" dirty="0" smtClean="0"/>
              <a:t>Jewelry 2 (easy)</a:t>
            </a:r>
            <a:endParaRPr lang="en-US" sz="2400" dirty="0"/>
          </a:p>
          <a:p>
            <a:pPr lvl="1">
              <a:lnSpc>
                <a:spcPct val="90000"/>
              </a:lnSpc>
            </a:pPr>
            <a:r>
              <a:rPr lang="en-US" sz="2000" dirty="0" smtClean="0"/>
              <a:t>Item quantities or values are identical</a:t>
            </a:r>
            <a:endParaRPr lang="en-US" sz="2000" dirty="0"/>
          </a:p>
          <a:p>
            <a:pPr lvl="1">
              <a:lnSpc>
                <a:spcPct val="90000"/>
              </a:lnSpc>
            </a:pPr>
            <a:r>
              <a:rPr lang="en-US" sz="2000" dirty="0"/>
              <a:t>Sort </a:t>
            </a:r>
            <a:r>
              <a:rPr lang="en-US" sz="2000" dirty="0" smtClean="0"/>
              <a:t>and </a:t>
            </a:r>
            <a:r>
              <a:rPr lang="en-US" sz="2000" dirty="0"/>
              <a:t>select items based </a:t>
            </a:r>
            <a:r>
              <a:rPr lang="en-US" sz="2000" dirty="0" smtClean="0"/>
              <a:t>on quantity available and capacity</a:t>
            </a:r>
            <a:endParaRPr lang="en-US" dirty="0"/>
          </a:p>
        </p:txBody>
      </p:sp>
      <p:pic>
        <p:nvPicPr>
          <p:cNvPr id="1536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560" y="2743201"/>
            <a:ext cx="633984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7217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49</a:t>
            </a:fld>
            <a:endParaRPr lang="en-US" dirty="0"/>
          </a:p>
        </p:txBody>
      </p:sp>
      <p:sp>
        <p:nvSpPr>
          <p:cNvPr id="296962" name="Rectangle 2"/>
          <p:cNvSpPr>
            <a:spLocks noGrp="1" noChangeArrowheads="1"/>
          </p:cNvSpPr>
          <p:nvPr>
            <p:ph type="title"/>
          </p:nvPr>
        </p:nvSpPr>
        <p:spPr>
          <a:xfrm>
            <a:off x="457200" y="811213"/>
            <a:ext cx="8229600" cy="606425"/>
          </a:xfrm>
        </p:spPr>
        <p:txBody>
          <a:bodyPr>
            <a:normAutofit fontScale="90000"/>
          </a:bodyPr>
          <a:lstStyle/>
          <a:p>
            <a:r>
              <a:rPr lang="en-US" dirty="0"/>
              <a:t>Jewel </a:t>
            </a:r>
            <a:r>
              <a:rPr lang="en-US" dirty="0" smtClean="0"/>
              <a:t>Thief</a:t>
            </a:r>
            <a:endParaRPr lang="en-US" dirty="0"/>
          </a:p>
        </p:txBody>
      </p:sp>
      <p:sp>
        <p:nvSpPr>
          <p:cNvPr id="296963" name="Rectangle 3"/>
          <p:cNvSpPr>
            <a:spLocks noGrp="1" noChangeArrowheads="1"/>
          </p:cNvSpPr>
          <p:nvPr>
            <p:ph type="body" idx="1"/>
          </p:nvPr>
        </p:nvSpPr>
        <p:spPr>
          <a:xfrm>
            <a:off x="457200" y="1600200"/>
            <a:ext cx="8229600" cy="4800600"/>
          </a:xfrm>
        </p:spPr>
        <p:txBody>
          <a:bodyPr>
            <a:normAutofit lnSpcReduction="10000"/>
          </a:bodyPr>
          <a:lstStyle/>
          <a:p>
            <a:pPr>
              <a:lnSpc>
                <a:spcPct val="90000"/>
              </a:lnSpc>
            </a:pPr>
            <a:r>
              <a:rPr lang="en-US" sz="2400" dirty="0" smtClean="0"/>
              <a:t>While he’s at it, the thief thought he might as well steal some semi-precious opals, which he planned to conceal by swallowing them. The store just received a shipment of 13 opals with the following carat weights:  </a:t>
            </a:r>
            <a:endParaRPr lang="en-US" dirty="0" smtClean="0"/>
          </a:p>
          <a:p>
            <a:pPr>
              <a:lnSpc>
                <a:spcPct val="90000"/>
              </a:lnSpc>
            </a:pPr>
            <a:endParaRPr lang="en-US" dirty="0"/>
          </a:p>
          <a:p>
            <a:pPr>
              <a:lnSpc>
                <a:spcPct val="90000"/>
              </a:lnSpc>
            </a:pPr>
            <a:endParaRPr lang="en-US" dirty="0"/>
          </a:p>
          <a:p>
            <a:pPr>
              <a:lnSpc>
                <a:spcPct val="90000"/>
              </a:lnSpc>
            </a:pPr>
            <a:endParaRPr lang="en-US" dirty="0" smtClean="0"/>
          </a:p>
          <a:p>
            <a:pPr marL="0" indent="0">
              <a:lnSpc>
                <a:spcPct val="90000"/>
              </a:lnSpc>
              <a:buNone/>
            </a:pPr>
            <a:endParaRPr lang="en-US" dirty="0"/>
          </a:p>
          <a:p>
            <a:pPr>
              <a:lnSpc>
                <a:spcPct val="90000"/>
              </a:lnSpc>
            </a:pPr>
            <a:endParaRPr lang="en-US" dirty="0" smtClean="0"/>
          </a:p>
          <a:p>
            <a:pPr>
              <a:lnSpc>
                <a:spcPct val="90000"/>
              </a:lnSpc>
            </a:pPr>
            <a:endParaRPr lang="en-US" sz="2400" dirty="0" smtClean="0"/>
          </a:p>
          <a:p>
            <a:pPr>
              <a:lnSpc>
                <a:spcPct val="90000"/>
              </a:lnSpc>
            </a:pPr>
            <a:r>
              <a:rPr lang="en-US" sz="2400" dirty="0" smtClean="0"/>
              <a:t>If the thief can sell the opals for $400/carat but cannot swallow more than 9.00 carats, which stones should he steal?</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56154481"/>
              </p:ext>
            </p:extLst>
          </p:nvPr>
        </p:nvGraphicFramePr>
        <p:xfrm>
          <a:off x="2209800" y="3352800"/>
          <a:ext cx="4495800" cy="1257300"/>
        </p:xfrm>
        <a:graphic>
          <a:graphicData uri="http://schemas.openxmlformats.org/drawingml/2006/table">
            <a:tbl>
              <a:tblPr>
                <a:tableStyleId>{5C22544A-7EE6-4342-B048-85BDC9FD1C3A}</a:tableStyleId>
              </a:tblPr>
              <a:tblGrid>
                <a:gridCol w="899160"/>
                <a:gridCol w="899160"/>
                <a:gridCol w="899160"/>
                <a:gridCol w="899160"/>
                <a:gridCol w="899160"/>
              </a:tblGrid>
              <a:tr h="195943">
                <a:tc>
                  <a:txBody>
                    <a:bodyPr/>
                    <a:lstStyle/>
                    <a:p>
                      <a:pPr algn="r" fontAlgn="b"/>
                      <a:r>
                        <a:rPr lang="en-US" sz="2000" u="none" strike="noStrike" dirty="0">
                          <a:effectLst/>
                        </a:rPr>
                        <a:t>4.73</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0.88</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0.54</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0.50</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l" fontAlgn="b"/>
                      <a:endParaRPr lang="en-US" sz="2000" b="0" i="0" u="none" strike="noStrike" dirty="0">
                        <a:solidFill>
                          <a:srgbClr val="000000"/>
                        </a:solidFill>
                        <a:effectLst/>
                        <a:latin typeface="Times New Roman"/>
                      </a:endParaRPr>
                    </a:p>
                  </a:txBody>
                  <a:tcPr marL="9525" marR="9525" marT="9525" marB="0" anchor="b">
                    <a:noFill/>
                  </a:tcPr>
                </a:tc>
              </a:tr>
              <a:tr h="195943">
                <a:tc>
                  <a:txBody>
                    <a:bodyPr/>
                    <a:lstStyle/>
                    <a:p>
                      <a:pPr algn="r" fontAlgn="b"/>
                      <a:r>
                        <a:rPr lang="en-US" sz="2000" u="none" strike="noStrike" dirty="0">
                          <a:effectLst/>
                        </a:rPr>
                        <a:t>3.67</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0.60</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0.53</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0.32</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l" fontAlgn="b"/>
                      <a:endParaRPr lang="en-US" sz="2000" b="0" i="0" u="none" strike="noStrike" dirty="0">
                        <a:solidFill>
                          <a:srgbClr val="000000"/>
                        </a:solidFill>
                        <a:effectLst/>
                        <a:latin typeface="Times New Roman"/>
                      </a:endParaRPr>
                    </a:p>
                  </a:txBody>
                  <a:tcPr marL="9525" marR="9525" marT="9525" marB="0" anchor="b">
                    <a:noFill/>
                  </a:tcPr>
                </a:tc>
              </a:tr>
              <a:tr h="195943">
                <a:tc>
                  <a:txBody>
                    <a:bodyPr/>
                    <a:lstStyle/>
                    <a:p>
                      <a:pPr algn="r" fontAlgn="b"/>
                      <a:r>
                        <a:rPr lang="en-US" sz="2000" u="none" strike="noStrike" dirty="0">
                          <a:effectLst/>
                        </a:rPr>
                        <a:t>2.55</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0.56</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0.52</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r>
                        <a:rPr lang="en-US" sz="2000" u="none" strike="noStrike" dirty="0">
                          <a:effectLst/>
                        </a:rPr>
                        <a:t>0.03</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l" fontAlgn="b"/>
                      <a:endParaRPr lang="en-US" sz="2000" b="0" i="0" u="none" strike="noStrike" dirty="0">
                        <a:solidFill>
                          <a:srgbClr val="000000"/>
                        </a:solidFill>
                        <a:effectLst/>
                        <a:latin typeface="Times New Roman"/>
                      </a:endParaRPr>
                    </a:p>
                  </a:txBody>
                  <a:tcPr marL="9525" marR="9525" marT="9525" marB="0" anchor="b">
                    <a:noFill/>
                  </a:tcPr>
                </a:tc>
              </a:tr>
              <a:tr h="195943">
                <a:tc>
                  <a:txBody>
                    <a:bodyPr/>
                    <a:lstStyle/>
                    <a:p>
                      <a:pPr algn="r" fontAlgn="b"/>
                      <a:r>
                        <a:rPr lang="en-US" sz="2000" u="none" strike="noStrike" dirty="0">
                          <a:effectLst/>
                        </a:rPr>
                        <a:t>1.67</a:t>
                      </a:r>
                      <a:endParaRPr lang="en-US" sz="2000" b="0" i="0" u="none" strike="noStrike" dirty="0">
                        <a:solidFill>
                          <a:srgbClr val="000000"/>
                        </a:solidFill>
                        <a:effectLst/>
                        <a:latin typeface="Times New Roman"/>
                      </a:endParaRPr>
                    </a:p>
                  </a:txBody>
                  <a:tcPr marL="9525" marR="9525" marT="9525" marB="0" anchor="b">
                    <a:noFill/>
                  </a:tcPr>
                </a:tc>
                <a:tc>
                  <a:txBody>
                    <a:bodyPr/>
                    <a:lstStyle/>
                    <a:p>
                      <a:pPr algn="r" fontAlgn="b"/>
                      <a:endParaRPr lang="en-US" sz="2000" b="0" i="0" u="none" strike="noStrike" dirty="0">
                        <a:solidFill>
                          <a:srgbClr val="000000"/>
                        </a:solidFill>
                        <a:effectLst/>
                        <a:latin typeface="Times New Roman"/>
                      </a:endParaRPr>
                    </a:p>
                  </a:txBody>
                  <a:tcPr marL="9525" marR="9525" marT="9525" marB="0" anchor="b">
                    <a:noFill/>
                  </a:tcPr>
                </a:tc>
                <a:tc>
                  <a:txBody>
                    <a:bodyPr/>
                    <a:lstStyle/>
                    <a:p>
                      <a:endParaRPr lang="en-US" dirty="0"/>
                    </a:p>
                  </a:txBody>
                  <a:tcPr marL="9525" marR="9525" marT="9525" marB="0" anchor="b">
                    <a:noFill/>
                  </a:tcPr>
                </a:tc>
                <a:tc>
                  <a:txBody>
                    <a:bodyPr/>
                    <a:lstStyle/>
                    <a:p>
                      <a:pPr algn="r" fontAlgn="b"/>
                      <a:endParaRPr lang="en-US" sz="2000" b="0" i="0" u="none" strike="noStrike" dirty="0">
                        <a:solidFill>
                          <a:srgbClr val="000000"/>
                        </a:solidFill>
                        <a:effectLst/>
                        <a:latin typeface="Times New Roman"/>
                      </a:endParaRPr>
                    </a:p>
                  </a:txBody>
                  <a:tcPr marL="9525" marR="9525" marT="9525" marB="0" anchor="b">
                    <a:noFill/>
                  </a:tcPr>
                </a:tc>
                <a:tc>
                  <a:txBody>
                    <a:bodyPr/>
                    <a:lstStyle/>
                    <a:p>
                      <a:pPr algn="l" fontAlgn="b"/>
                      <a:endParaRPr lang="en-US" sz="2000" b="0" i="0" u="none" strike="noStrike" dirty="0">
                        <a:solidFill>
                          <a:srgbClr val="000000"/>
                        </a:solidFill>
                        <a:effectLst/>
                        <a:latin typeface="Times New Roman"/>
                      </a:endParaRPr>
                    </a:p>
                  </a:txBody>
                  <a:tcPr marL="9525" marR="9525" marT="9525" marB="0" anchor="b">
                    <a:noFill/>
                  </a:tcPr>
                </a:tc>
              </a:tr>
            </a:tbl>
          </a:graphicData>
        </a:graphic>
      </p:graphicFrame>
    </p:spTree>
    <p:extLst>
      <p:ext uri="{BB962C8B-B14F-4D97-AF65-F5344CB8AC3E}">
        <p14:creationId xmlns:p14="http://schemas.microsoft.com/office/powerpoint/2010/main" val="2207305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F48453B-DE08-4F3D-AE71-C369347400D9}" type="slidenum">
              <a:rPr lang="en-US"/>
              <a:pPr/>
              <a:t>5</a:t>
            </a:fld>
            <a:endParaRPr lang="en-US" dirty="0"/>
          </a:p>
        </p:txBody>
      </p:sp>
      <p:sp>
        <p:nvSpPr>
          <p:cNvPr id="335874" name="Rectangle 2"/>
          <p:cNvSpPr>
            <a:spLocks noGrp="1" noChangeArrowheads="1"/>
          </p:cNvSpPr>
          <p:nvPr>
            <p:ph type="title"/>
          </p:nvPr>
        </p:nvSpPr>
        <p:spPr>
          <a:xfrm>
            <a:off x="457200" y="811213"/>
            <a:ext cx="8229600" cy="606425"/>
          </a:xfrm>
        </p:spPr>
        <p:txBody>
          <a:bodyPr>
            <a:normAutofit fontScale="90000"/>
          </a:bodyPr>
          <a:lstStyle/>
          <a:p>
            <a:r>
              <a:rPr lang="en-US" dirty="0" smtClean="0"/>
              <a:t>Media Planning:  Build Model</a:t>
            </a:r>
            <a:endParaRPr lang="en-US" dirty="0"/>
          </a:p>
        </p:txBody>
      </p:sp>
      <p:sp>
        <p:nvSpPr>
          <p:cNvPr id="335875" name="Rectangle 3"/>
          <p:cNvSpPr>
            <a:spLocks noGrp="1" noChangeArrowheads="1"/>
          </p:cNvSpPr>
          <p:nvPr>
            <p:ph type="body" idx="1"/>
          </p:nvPr>
        </p:nvSpPr>
        <p:spPr/>
        <p:txBody>
          <a:bodyPr/>
          <a:lstStyle/>
          <a:p>
            <a:pPr marL="609600" indent="-609600">
              <a:lnSpc>
                <a:spcPct val="80000"/>
              </a:lnSpc>
            </a:pPr>
            <a:r>
              <a:rPr lang="en-US" sz="2000" dirty="0"/>
              <a:t>Profit</a:t>
            </a:r>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None/>
            </a:pPr>
            <a:r>
              <a:rPr lang="en-US" sz="2000" dirty="0"/>
              <a:t>	TV = 32 – 2 = 30</a:t>
            </a:r>
          </a:p>
          <a:p>
            <a:pPr marL="609600" indent="-609600">
              <a:lnSpc>
                <a:spcPct val="80000"/>
              </a:lnSpc>
              <a:buFont typeface="Wingdings" pitchFamily="2" charset="2"/>
              <a:buNone/>
            </a:pPr>
            <a:r>
              <a:rPr lang="en-US" sz="2000" dirty="0"/>
              <a:t>	Radio = 21 – 1 = 20</a:t>
            </a:r>
          </a:p>
          <a:p>
            <a:pPr marL="609600" indent="-609600">
              <a:lnSpc>
                <a:spcPct val="80000"/>
              </a:lnSpc>
              <a:buFont typeface="Wingdings" pitchFamily="2" charset="2"/>
              <a:buNone/>
            </a:pPr>
            <a:endParaRPr lang="en-US" sz="2000" dirty="0"/>
          </a:p>
          <a:p>
            <a:pPr marL="609600" indent="-609600">
              <a:lnSpc>
                <a:spcPct val="80000"/>
              </a:lnSpc>
            </a:pPr>
            <a:r>
              <a:rPr lang="en-US" sz="2000" dirty="0"/>
              <a:t>Objective function</a:t>
            </a:r>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None/>
            </a:pPr>
            <a:r>
              <a:rPr lang="en-US" sz="2000" dirty="0"/>
              <a:t>	maximize 30T + 20R</a:t>
            </a:r>
          </a:p>
          <a:p>
            <a:pPr marL="609600" indent="-609600">
              <a:lnSpc>
                <a:spcPct val="80000"/>
              </a:lnSpc>
            </a:pPr>
            <a:endParaRPr lang="en-US" sz="2000" dirty="0"/>
          </a:p>
          <a:p>
            <a:pPr marL="609600" indent="-609600">
              <a:lnSpc>
                <a:spcPct val="80000"/>
              </a:lnSpc>
            </a:pPr>
            <a:r>
              <a:rPr lang="en-US" sz="2000" dirty="0"/>
              <a:t>Constraints</a:t>
            </a:r>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None/>
            </a:pPr>
            <a:r>
              <a:rPr lang="en-US" sz="2000" dirty="0"/>
              <a:t>	   0 </a:t>
            </a:r>
            <a:r>
              <a:rPr lang="en-US" sz="2000" dirty="0">
                <a:sym typeface="Symbol" pitchFamily="18" charset="2"/>
              </a:rPr>
              <a:t></a:t>
            </a:r>
            <a:r>
              <a:rPr lang="en-US" sz="2000" dirty="0"/>
              <a:t> T </a:t>
            </a:r>
            <a:r>
              <a:rPr lang="en-US" sz="2000" dirty="0">
                <a:sym typeface="Symbol" pitchFamily="18" charset="2"/>
              </a:rPr>
              <a:t> 50	TV spot capacity</a:t>
            </a:r>
          </a:p>
          <a:p>
            <a:pPr marL="609600" indent="-609600">
              <a:lnSpc>
                <a:spcPct val="80000"/>
              </a:lnSpc>
              <a:buFont typeface="Wingdings" pitchFamily="2" charset="2"/>
              <a:buNone/>
            </a:pPr>
            <a:r>
              <a:rPr lang="en-US" sz="2000" dirty="0">
                <a:sym typeface="Symbol" pitchFamily="18" charset="2"/>
              </a:rPr>
              <a:t>	   0  R  60	Radio spot capacity</a:t>
            </a:r>
          </a:p>
          <a:p>
            <a:pPr marL="609600" indent="-609600">
              <a:lnSpc>
                <a:spcPct val="80000"/>
              </a:lnSpc>
              <a:buFont typeface="Wingdings" pitchFamily="2" charset="2"/>
              <a:buNone/>
            </a:pPr>
            <a:r>
              <a:rPr lang="en-US" sz="2000" dirty="0">
                <a:sym typeface="Symbol" pitchFamily="18" charset="2"/>
              </a:rPr>
              <a:t>	   2T + R  120	Budget constraint</a:t>
            </a: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50</a:t>
            </a:fld>
            <a:endParaRPr lang="en-US" dirty="0"/>
          </a:p>
        </p:txBody>
      </p:sp>
      <p:sp>
        <p:nvSpPr>
          <p:cNvPr id="296962" name="Rectangle 2"/>
          <p:cNvSpPr>
            <a:spLocks noGrp="1" noChangeArrowheads="1"/>
          </p:cNvSpPr>
          <p:nvPr>
            <p:ph type="title"/>
          </p:nvPr>
        </p:nvSpPr>
        <p:spPr>
          <a:xfrm>
            <a:off x="457200" y="811213"/>
            <a:ext cx="8229600" cy="606425"/>
          </a:xfrm>
        </p:spPr>
        <p:txBody>
          <a:bodyPr>
            <a:normAutofit fontScale="90000"/>
          </a:bodyPr>
          <a:lstStyle/>
          <a:p>
            <a:r>
              <a:rPr lang="en-US" dirty="0"/>
              <a:t>Jewel </a:t>
            </a:r>
            <a:r>
              <a:rPr lang="en-US" dirty="0" smtClean="0"/>
              <a:t>Thief </a:t>
            </a:r>
            <a:endParaRPr lang="en-US" dirty="0"/>
          </a:p>
        </p:txBody>
      </p:sp>
      <p:sp>
        <p:nvSpPr>
          <p:cNvPr id="296963" name="Rectangle 3"/>
          <p:cNvSpPr>
            <a:spLocks noGrp="1" noChangeArrowheads="1"/>
          </p:cNvSpPr>
          <p:nvPr>
            <p:ph type="body" idx="1"/>
          </p:nvPr>
        </p:nvSpPr>
        <p:spPr>
          <a:xfrm>
            <a:off x="457200" y="1600200"/>
            <a:ext cx="8229600" cy="4800600"/>
          </a:xfrm>
        </p:spPr>
        <p:txBody>
          <a:bodyPr>
            <a:normAutofit/>
          </a:bodyPr>
          <a:lstStyle/>
          <a:p>
            <a:pPr>
              <a:lnSpc>
                <a:spcPct val="90000"/>
              </a:lnSpc>
            </a:pPr>
            <a:r>
              <a:rPr lang="en-US" dirty="0" smtClean="0"/>
              <a:t>General class of resource allocation problem</a:t>
            </a:r>
          </a:p>
          <a:p>
            <a:pPr lvl="1">
              <a:lnSpc>
                <a:spcPct val="90000"/>
              </a:lnSpc>
            </a:pPr>
            <a:r>
              <a:rPr lang="en-US" dirty="0" smtClean="0"/>
              <a:t>Bin packing</a:t>
            </a:r>
          </a:p>
          <a:p>
            <a:pPr lvl="1">
              <a:lnSpc>
                <a:spcPct val="90000"/>
              </a:lnSpc>
            </a:pPr>
            <a:r>
              <a:rPr lang="en-US" dirty="0" smtClean="0"/>
              <a:t>Items have same value ($/carat)</a:t>
            </a:r>
          </a:p>
          <a:p>
            <a:pPr lvl="1">
              <a:lnSpc>
                <a:spcPct val="90000"/>
              </a:lnSpc>
            </a:pPr>
            <a:r>
              <a:rPr lang="en-US" dirty="0" smtClean="0"/>
              <a:t>Capacity constraints (time, weight, volume, etc.)</a:t>
            </a:r>
          </a:p>
          <a:p>
            <a:pPr>
              <a:lnSpc>
                <a:spcPct val="90000"/>
              </a:lnSpc>
            </a:pPr>
            <a:r>
              <a:rPr lang="en-US" dirty="0" smtClean="0"/>
              <a:t>Solved by</a:t>
            </a:r>
          </a:p>
          <a:p>
            <a:pPr lvl="1">
              <a:lnSpc>
                <a:spcPct val="90000"/>
              </a:lnSpc>
            </a:pPr>
            <a:r>
              <a:rPr lang="en-US" dirty="0" smtClean="0"/>
              <a:t>Decision analysis (decision tree)</a:t>
            </a:r>
          </a:p>
          <a:p>
            <a:pPr lvl="2">
              <a:lnSpc>
                <a:spcPct val="90000"/>
              </a:lnSpc>
            </a:pPr>
            <a:r>
              <a:rPr lang="en-US" dirty="0" smtClean="0"/>
              <a:t>Number of items must be small (n! outcomes must be examined)</a:t>
            </a:r>
          </a:p>
          <a:p>
            <a:pPr lvl="2">
              <a:lnSpc>
                <a:spcPct val="90000"/>
              </a:lnSpc>
            </a:pPr>
            <a:r>
              <a:rPr lang="en-US" dirty="0" smtClean="0"/>
              <a:t>Examine resources available and values within each branch</a:t>
            </a:r>
          </a:p>
          <a:p>
            <a:pPr lvl="1">
              <a:lnSpc>
                <a:spcPct val="90000"/>
              </a:lnSpc>
            </a:pPr>
            <a:r>
              <a:rPr lang="en-US" dirty="0" smtClean="0"/>
              <a:t>Dynamic programming</a:t>
            </a:r>
          </a:p>
          <a:p>
            <a:pPr lvl="2">
              <a:lnSpc>
                <a:spcPct val="90000"/>
              </a:lnSpc>
            </a:pPr>
            <a:r>
              <a:rPr lang="en-US" dirty="0" smtClean="0"/>
              <a:t>Binary (0/1) constraints</a:t>
            </a:r>
            <a:endParaRPr lang="en-US" dirty="0"/>
          </a:p>
        </p:txBody>
      </p:sp>
    </p:spTree>
    <p:extLst>
      <p:ext uri="{BB962C8B-B14F-4D97-AF65-F5344CB8AC3E}">
        <p14:creationId xmlns:p14="http://schemas.microsoft.com/office/powerpoint/2010/main" val="27913490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51</a:t>
            </a:fld>
            <a:endParaRPr lang="en-US" dirty="0"/>
          </a:p>
        </p:txBody>
      </p:sp>
      <p:sp>
        <p:nvSpPr>
          <p:cNvPr id="296962" name="Rectangle 2"/>
          <p:cNvSpPr>
            <a:spLocks noGrp="1" noChangeArrowheads="1"/>
          </p:cNvSpPr>
          <p:nvPr>
            <p:ph type="title"/>
          </p:nvPr>
        </p:nvSpPr>
        <p:spPr>
          <a:xfrm>
            <a:off x="457200" y="811213"/>
            <a:ext cx="8229600" cy="606425"/>
          </a:xfrm>
        </p:spPr>
        <p:txBody>
          <a:bodyPr>
            <a:normAutofit fontScale="90000"/>
          </a:bodyPr>
          <a:lstStyle/>
          <a:p>
            <a:r>
              <a:rPr lang="en-US" dirty="0" smtClean="0"/>
              <a:t>Jewel Thief</a:t>
            </a:r>
            <a:endParaRPr lang="en-US" dirty="0"/>
          </a:p>
        </p:txBody>
      </p:sp>
      <p:sp>
        <p:nvSpPr>
          <p:cNvPr id="296963" name="Rectangle 3"/>
          <p:cNvSpPr>
            <a:spLocks noGrp="1" noChangeArrowheads="1"/>
          </p:cNvSpPr>
          <p:nvPr>
            <p:ph type="body" idx="1"/>
          </p:nvPr>
        </p:nvSpPr>
        <p:spPr>
          <a:xfrm>
            <a:off x="457200" y="1600200"/>
            <a:ext cx="8229600" cy="4800600"/>
          </a:xfrm>
        </p:spPr>
        <p:txBody>
          <a:bodyPr>
            <a:normAutofit/>
          </a:bodyPr>
          <a:lstStyle/>
          <a:p>
            <a:pPr>
              <a:lnSpc>
                <a:spcPct val="90000"/>
              </a:lnSpc>
            </a:pPr>
            <a:r>
              <a:rPr lang="en-US" sz="2400" dirty="0" smtClean="0"/>
              <a:t>Jewelry 3 (somewhat harder) </a:t>
            </a:r>
          </a:p>
          <a:p>
            <a:pPr lvl="1">
              <a:lnSpc>
                <a:spcPct val="90000"/>
              </a:lnSpc>
            </a:pPr>
            <a:r>
              <a:rPr lang="en-US" sz="2000" dirty="0" smtClean="0"/>
              <a:t>Items have same value</a:t>
            </a:r>
          </a:p>
          <a:p>
            <a:pPr lvl="1">
              <a:lnSpc>
                <a:spcPct val="90000"/>
              </a:lnSpc>
            </a:pPr>
            <a:r>
              <a:rPr lang="en-US" sz="2000" dirty="0" smtClean="0"/>
              <a:t>Select items based on capacity</a:t>
            </a:r>
            <a:endParaRPr lang="en-US" sz="2000" dirty="0"/>
          </a:p>
        </p:txBody>
      </p:sp>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920" y="2819399"/>
            <a:ext cx="61722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82183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52</a:t>
            </a:fld>
            <a:endParaRPr lang="en-US" dirty="0"/>
          </a:p>
        </p:txBody>
      </p:sp>
      <p:sp>
        <p:nvSpPr>
          <p:cNvPr id="296962" name="Rectangle 2"/>
          <p:cNvSpPr>
            <a:spLocks noGrp="1" noChangeArrowheads="1"/>
          </p:cNvSpPr>
          <p:nvPr>
            <p:ph type="title"/>
          </p:nvPr>
        </p:nvSpPr>
        <p:spPr>
          <a:xfrm>
            <a:off x="457200" y="811213"/>
            <a:ext cx="8229600" cy="606425"/>
          </a:xfrm>
        </p:spPr>
        <p:txBody>
          <a:bodyPr>
            <a:normAutofit fontScale="90000"/>
          </a:bodyPr>
          <a:lstStyle/>
          <a:p>
            <a:r>
              <a:rPr lang="en-US" dirty="0" smtClean="0"/>
              <a:t>Jewel Thief</a:t>
            </a:r>
            <a:endParaRPr lang="en-US" dirty="0"/>
          </a:p>
        </p:txBody>
      </p:sp>
      <p:sp>
        <p:nvSpPr>
          <p:cNvPr id="296963" name="Rectangle 3"/>
          <p:cNvSpPr>
            <a:spLocks noGrp="1" noChangeArrowheads="1"/>
          </p:cNvSpPr>
          <p:nvPr>
            <p:ph type="body" idx="1"/>
          </p:nvPr>
        </p:nvSpPr>
        <p:spPr>
          <a:xfrm>
            <a:off x="457200" y="1600200"/>
            <a:ext cx="8229600" cy="4800600"/>
          </a:xfrm>
        </p:spPr>
        <p:txBody>
          <a:bodyPr>
            <a:normAutofit/>
          </a:bodyPr>
          <a:lstStyle/>
          <a:p>
            <a:pPr>
              <a:lnSpc>
                <a:spcPct val="90000"/>
              </a:lnSpc>
            </a:pPr>
            <a:r>
              <a:rPr lang="en-US" sz="2400" dirty="0" smtClean="0"/>
              <a:t>Solver Options</a:t>
            </a:r>
            <a:endParaRPr lang="en-US" sz="2400" dirty="0" smtClean="0"/>
          </a:p>
          <a:p>
            <a:pPr lvl="1">
              <a:lnSpc>
                <a:spcPct val="90000"/>
              </a:lnSpc>
            </a:pPr>
            <a:r>
              <a:rPr lang="en-US" sz="2000" dirty="0" smtClean="0"/>
              <a:t>Make sure Ignore Integer Constraints is not checked</a:t>
            </a:r>
            <a:endParaRPr lang="en-US" sz="2000" dirty="0" smtClean="0"/>
          </a:p>
          <a:p>
            <a:pPr lvl="1">
              <a:lnSpc>
                <a:spcPct val="90000"/>
              </a:lnSpc>
            </a:pPr>
            <a:r>
              <a:rPr lang="en-US" sz="2000" dirty="0" smtClean="0"/>
              <a:t>Decrease Integer Optimality (%) to improve solution</a:t>
            </a:r>
            <a:endParaRPr lang="en-US" sz="2000" dirty="0"/>
          </a:p>
        </p:txBody>
      </p:sp>
      <p:pic>
        <p:nvPicPr>
          <p:cNvPr id="2" name="Picture 1"/>
          <p:cNvPicPr>
            <a:picLocks noChangeAspect="1"/>
          </p:cNvPicPr>
          <p:nvPr/>
        </p:nvPicPr>
        <p:blipFill>
          <a:blip r:embed="rId2"/>
          <a:stretch>
            <a:fillRect/>
          </a:stretch>
        </p:blipFill>
        <p:spPr>
          <a:xfrm>
            <a:off x="1659466" y="2971800"/>
            <a:ext cx="5825067" cy="3276600"/>
          </a:xfrm>
          <a:prstGeom prst="rect">
            <a:avLst/>
          </a:prstGeom>
        </p:spPr>
      </p:pic>
    </p:spTree>
    <p:extLst>
      <p:ext uri="{BB962C8B-B14F-4D97-AF65-F5344CB8AC3E}">
        <p14:creationId xmlns:p14="http://schemas.microsoft.com/office/powerpoint/2010/main" val="24781453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53</a:t>
            </a:fld>
            <a:endParaRPr lang="en-US" dirty="0"/>
          </a:p>
        </p:txBody>
      </p:sp>
      <p:sp>
        <p:nvSpPr>
          <p:cNvPr id="296962" name="Rectangle 2"/>
          <p:cNvSpPr>
            <a:spLocks noGrp="1" noChangeArrowheads="1"/>
          </p:cNvSpPr>
          <p:nvPr>
            <p:ph type="title"/>
          </p:nvPr>
        </p:nvSpPr>
        <p:spPr>
          <a:xfrm>
            <a:off x="457200" y="811213"/>
            <a:ext cx="8229600" cy="606425"/>
          </a:xfrm>
        </p:spPr>
        <p:txBody>
          <a:bodyPr>
            <a:normAutofit fontScale="90000"/>
          </a:bodyPr>
          <a:lstStyle/>
          <a:p>
            <a:r>
              <a:rPr lang="en-US" dirty="0" smtClean="0"/>
              <a:t>Integer Optimality</a:t>
            </a:r>
            <a:endParaRPr lang="en-US" dirty="0"/>
          </a:p>
        </p:txBody>
      </p:sp>
      <p:sp>
        <p:nvSpPr>
          <p:cNvPr id="296963" name="Rectangle 3"/>
          <p:cNvSpPr>
            <a:spLocks noGrp="1" noChangeArrowheads="1"/>
          </p:cNvSpPr>
          <p:nvPr>
            <p:ph type="body" idx="1"/>
          </p:nvPr>
        </p:nvSpPr>
        <p:spPr>
          <a:xfrm>
            <a:off x="457200" y="1600200"/>
            <a:ext cx="8229600" cy="5105400"/>
          </a:xfrm>
        </p:spPr>
        <p:txBody>
          <a:bodyPr>
            <a:normAutofit/>
          </a:bodyPr>
          <a:lstStyle/>
          <a:p>
            <a:pPr>
              <a:lnSpc>
                <a:spcPct val="90000"/>
              </a:lnSpc>
            </a:pPr>
            <a:r>
              <a:rPr lang="en-US" dirty="0" smtClean="0"/>
              <a:t>Visual inspection of Jewelry 3 optimal solution</a:t>
            </a:r>
          </a:p>
          <a:p>
            <a:pPr lvl="1">
              <a:lnSpc>
                <a:spcPct val="90000"/>
              </a:lnSpc>
            </a:pPr>
            <a:r>
              <a:rPr lang="en-US" dirty="0" smtClean="0"/>
              <a:t>4.73, 3.67, 0.60 = 9.00 carats</a:t>
            </a:r>
          </a:p>
          <a:p>
            <a:pPr>
              <a:lnSpc>
                <a:spcPct val="90000"/>
              </a:lnSpc>
            </a:pPr>
            <a:r>
              <a:rPr lang="en-US" dirty="0" smtClean="0"/>
              <a:t>Solver solution 8.98 carats appears to be suboptimal</a:t>
            </a:r>
          </a:p>
          <a:p>
            <a:pPr lvl="1">
              <a:lnSpc>
                <a:spcPct val="90000"/>
              </a:lnSpc>
            </a:pPr>
            <a:r>
              <a:rPr lang="en-US" dirty="0" smtClean="0"/>
              <a:t>By default, Solver finds solution within ± one percent of optimal</a:t>
            </a:r>
          </a:p>
          <a:p>
            <a:pPr lvl="1">
              <a:lnSpc>
                <a:spcPct val="90000"/>
              </a:lnSpc>
            </a:pPr>
            <a:r>
              <a:rPr lang="en-US" dirty="0" smtClean="0"/>
              <a:t>Saves computing time</a:t>
            </a:r>
          </a:p>
          <a:p>
            <a:pPr>
              <a:lnSpc>
                <a:spcPct val="90000"/>
              </a:lnSpc>
            </a:pPr>
            <a:r>
              <a:rPr lang="en-US" dirty="0" smtClean="0"/>
              <a:t>For more optimal answer</a:t>
            </a:r>
          </a:p>
          <a:p>
            <a:pPr lvl="1">
              <a:lnSpc>
                <a:spcPct val="90000"/>
              </a:lnSpc>
            </a:pPr>
            <a:r>
              <a:rPr lang="en-US" dirty="0" smtClean="0"/>
              <a:t>Data &gt;&gt; Solver &gt;&gt; Options &gt;&gt; Integer Optimality (%)</a:t>
            </a:r>
          </a:p>
          <a:p>
            <a:pPr lvl="1">
              <a:lnSpc>
                <a:spcPct val="90000"/>
              </a:lnSpc>
            </a:pPr>
            <a:r>
              <a:rPr lang="en-US" dirty="0" smtClean="0"/>
              <a:t>Reset default value 1 % to &lt; 1 % (e.g., 0.1 %)</a:t>
            </a:r>
          </a:p>
          <a:p>
            <a:pPr lvl="1">
              <a:lnSpc>
                <a:spcPct val="90000"/>
              </a:lnSpc>
            </a:pPr>
            <a:r>
              <a:rPr lang="en-US" dirty="0" smtClean="0"/>
              <a:t>Improves answer but may increase computing time</a:t>
            </a:r>
            <a:endParaRPr lang="en-US" dirty="0"/>
          </a:p>
        </p:txBody>
      </p:sp>
    </p:spTree>
    <p:extLst>
      <p:ext uri="{BB962C8B-B14F-4D97-AF65-F5344CB8AC3E}">
        <p14:creationId xmlns:p14="http://schemas.microsoft.com/office/powerpoint/2010/main" val="16101689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54</a:t>
            </a:fld>
            <a:endParaRPr lang="en-US" dirty="0"/>
          </a:p>
        </p:txBody>
      </p:sp>
      <p:sp>
        <p:nvSpPr>
          <p:cNvPr id="296962" name="Rectangle 2"/>
          <p:cNvSpPr>
            <a:spLocks noGrp="1" noChangeArrowheads="1"/>
          </p:cNvSpPr>
          <p:nvPr>
            <p:ph type="title"/>
          </p:nvPr>
        </p:nvSpPr>
        <p:spPr>
          <a:xfrm>
            <a:off x="457200" y="811213"/>
            <a:ext cx="8229600" cy="606425"/>
          </a:xfrm>
        </p:spPr>
        <p:txBody>
          <a:bodyPr>
            <a:normAutofit fontScale="90000"/>
          </a:bodyPr>
          <a:lstStyle/>
          <a:p>
            <a:r>
              <a:rPr lang="en-US" dirty="0"/>
              <a:t>Jewel </a:t>
            </a:r>
            <a:r>
              <a:rPr lang="en-US" dirty="0" smtClean="0"/>
              <a:t>Thief </a:t>
            </a:r>
            <a:endParaRPr lang="en-US" dirty="0"/>
          </a:p>
        </p:txBody>
      </p:sp>
      <p:sp>
        <p:nvSpPr>
          <p:cNvPr id="296963" name="Rectangle 3"/>
          <p:cNvSpPr>
            <a:spLocks noGrp="1" noChangeArrowheads="1"/>
          </p:cNvSpPr>
          <p:nvPr>
            <p:ph type="body" idx="1"/>
          </p:nvPr>
        </p:nvSpPr>
        <p:spPr>
          <a:xfrm>
            <a:off x="457200" y="1600200"/>
            <a:ext cx="8229600" cy="4800600"/>
          </a:xfrm>
        </p:spPr>
        <p:txBody>
          <a:bodyPr>
            <a:normAutofit lnSpcReduction="10000"/>
          </a:bodyPr>
          <a:lstStyle/>
          <a:p>
            <a:pPr>
              <a:lnSpc>
                <a:spcPct val="90000"/>
              </a:lnSpc>
            </a:pPr>
            <a:r>
              <a:rPr lang="en-US" sz="2400" dirty="0" smtClean="0"/>
              <a:t>The afternoon before the burglary, the thief is trying to decide what items he will need to pull of his heist. The weight and (subjective) value of items he thinks he needs is below:</a:t>
            </a:r>
          </a:p>
          <a:p>
            <a:pPr>
              <a:lnSpc>
                <a:spcPct val="90000"/>
              </a:lnSpc>
            </a:pPr>
            <a:endParaRPr lang="en-US" dirty="0" smtClean="0"/>
          </a:p>
          <a:p>
            <a:pPr>
              <a:lnSpc>
                <a:spcPct val="90000"/>
              </a:lnSpc>
            </a:pPr>
            <a:endParaRPr lang="en-US" dirty="0"/>
          </a:p>
          <a:p>
            <a:pPr>
              <a:lnSpc>
                <a:spcPct val="90000"/>
              </a:lnSpc>
            </a:pPr>
            <a:endParaRPr lang="en-US" dirty="0"/>
          </a:p>
          <a:p>
            <a:pPr>
              <a:lnSpc>
                <a:spcPct val="90000"/>
              </a:lnSpc>
            </a:pPr>
            <a:endParaRPr lang="en-US" dirty="0" smtClean="0"/>
          </a:p>
          <a:p>
            <a:pPr marL="0" indent="0">
              <a:lnSpc>
                <a:spcPct val="90000"/>
              </a:lnSpc>
              <a:buNone/>
            </a:pPr>
            <a:endParaRPr lang="en-US" dirty="0"/>
          </a:p>
          <a:p>
            <a:pPr>
              <a:lnSpc>
                <a:spcPct val="90000"/>
              </a:lnSpc>
            </a:pPr>
            <a:endParaRPr lang="en-US" dirty="0" smtClean="0"/>
          </a:p>
          <a:p>
            <a:pPr>
              <a:lnSpc>
                <a:spcPct val="90000"/>
              </a:lnSpc>
            </a:pPr>
            <a:endParaRPr lang="en-US" sz="2400" dirty="0" smtClean="0"/>
          </a:p>
          <a:p>
            <a:pPr>
              <a:lnSpc>
                <a:spcPct val="90000"/>
              </a:lnSpc>
            </a:pPr>
            <a:r>
              <a:rPr lang="en-US" sz="2400" dirty="0" smtClean="0"/>
              <a:t>There’s only one problem. His knapsack can only hold 10 lbs. What items should he take?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67365152"/>
              </p:ext>
            </p:extLst>
          </p:nvPr>
        </p:nvGraphicFramePr>
        <p:xfrm>
          <a:off x="2590800" y="2971800"/>
          <a:ext cx="4127500" cy="2133600"/>
        </p:xfrm>
        <a:graphic>
          <a:graphicData uri="http://schemas.openxmlformats.org/drawingml/2006/table">
            <a:tbl>
              <a:tblPr>
                <a:tableStyleId>{5C22544A-7EE6-4342-B048-85BDC9FD1C3A}</a:tableStyleId>
              </a:tblPr>
              <a:tblGrid>
                <a:gridCol w="1678214"/>
                <a:gridCol w="1224643"/>
                <a:gridCol w="1224643"/>
              </a:tblGrid>
              <a:tr h="200025">
                <a:tc>
                  <a:txBody>
                    <a:bodyPr/>
                    <a:lstStyle/>
                    <a:p>
                      <a:pPr algn="l" fontAlgn="t"/>
                      <a:r>
                        <a:rPr lang="en-US" sz="2000" u="none" strike="noStrike" dirty="0">
                          <a:effectLst/>
                        </a:rPr>
                        <a:t>Item</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Weight</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Value</a:t>
                      </a:r>
                      <a:endParaRPr lang="en-US" sz="2000" b="0" i="0" u="none" strike="noStrike" dirty="0">
                        <a:solidFill>
                          <a:srgbClr val="000000"/>
                        </a:solidFill>
                        <a:effectLst/>
                        <a:latin typeface="Times New Roman"/>
                      </a:endParaRPr>
                    </a:p>
                  </a:txBody>
                  <a:tcPr marL="0" marR="0" marT="0" marB="0">
                    <a:noFill/>
                  </a:tcPr>
                </a:tc>
              </a:tr>
              <a:tr h="200025">
                <a:tc>
                  <a:txBody>
                    <a:bodyPr/>
                    <a:lstStyle/>
                    <a:p>
                      <a:pPr algn="l" fontAlgn="t"/>
                      <a:endParaRPr lang="en-US" sz="2000" b="0" i="0" u="none" strike="noStrike" dirty="0">
                        <a:solidFill>
                          <a:srgbClr val="000000"/>
                        </a:solidFill>
                        <a:effectLst/>
                        <a:latin typeface="Times New Roman"/>
                      </a:endParaRPr>
                    </a:p>
                  </a:txBody>
                  <a:tcPr marL="0" marR="0" marT="0" marB="0">
                    <a:noFill/>
                  </a:tcPr>
                </a:tc>
                <a:tc>
                  <a:txBody>
                    <a:bodyPr/>
                    <a:lstStyle/>
                    <a:p>
                      <a:pPr algn="l" fontAlgn="t"/>
                      <a:endParaRPr lang="en-US" sz="2000" b="0" i="0" u="none" strike="noStrike" dirty="0">
                        <a:solidFill>
                          <a:srgbClr val="000000"/>
                        </a:solidFill>
                        <a:effectLst/>
                        <a:latin typeface="Times New Roman"/>
                      </a:endParaRPr>
                    </a:p>
                  </a:txBody>
                  <a:tcPr marL="0" marR="0" marT="0" marB="0">
                    <a:noFill/>
                  </a:tcPr>
                </a:tc>
                <a:tc>
                  <a:txBody>
                    <a:bodyPr/>
                    <a:lstStyle/>
                    <a:p>
                      <a:pPr algn="l" fontAlgn="t"/>
                      <a:endParaRPr lang="en-US" sz="2000" b="0" i="0" u="none" strike="noStrike" dirty="0">
                        <a:solidFill>
                          <a:srgbClr val="000000"/>
                        </a:solidFill>
                        <a:effectLst/>
                        <a:latin typeface="Times New Roman"/>
                      </a:endParaRPr>
                    </a:p>
                  </a:txBody>
                  <a:tcPr marL="0" marR="0" marT="0" marB="0">
                    <a:noFill/>
                  </a:tcPr>
                </a:tc>
              </a:tr>
              <a:tr h="200025">
                <a:tc>
                  <a:txBody>
                    <a:bodyPr/>
                    <a:lstStyle/>
                    <a:p>
                      <a:pPr algn="l" fontAlgn="t"/>
                      <a:r>
                        <a:rPr lang="en-US" sz="2000" u="none" strike="noStrike" dirty="0">
                          <a:effectLst/>
                        </a:rPr>
                        <a:t>Flashlight</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3</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55</a:t>
                      </a:r>
                      <a:endParaRPr lang="en-US" sz="2000" b="0" i="0" u="none" strike="noStrike" dirty="0">
                        <a:solidFill>
                          <a:srgbClr val="000000"/>
                        </a:solidFill>
                        <a:effectLst/>
                        <a:latin typeface="Times New Roman"/>
                      </a:endParaRPr>
                    </a:p>
                  </a:txBody>
                  <a:tcPr marL="0" marR="0" marT="0" marB="0">
                    <a:noFill/>
                  </a:tcPr>
                </a:tc>
              </a:tr>
              <a:tr h="200025">
                <a:tc>
                  <a:txBody>
                    <a:bodyPr/>
                    <a:lstStyle/>
                    <a:p>
                      <a:pPr algn="l" fontAlgn="t"/>
                      <a:r>
                        <a:rPr lang="en-US" sz="2000" u="none" strike="noStrike" dirty="0">
                          <a:effectLst/>
                        </a:rPr>
                        <a:t>Disguise</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2</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45</a:t>
                      </a:r>
                      <a:endParaRPr lang="en-US" sz="2000" b="0" i="0" u="none" strike="noStrike" dirty="0">
                        <a:solidFill>
                          <a:srgbClr val="000000"/>
                        </a:solidFill>
                        <a:effectLst/>
                        <a:latin typeface="Times New Roman"/>
                      </a:endParaRPr>
                    </a:p>
                  </a:txBody>
                  <a:tcPr marL="0" marR="0" marT="0" marB="0">
                    <a:noFill/>
                  </a:tcPr>
                </a:tc>
              </a:tr>
              <a:tr h="200025">
                <a:tc>
                  <a:txBody>
                    <a:bodyPr/>
                    <a:lstStyle/>
                    <a:p>
                      <a:pPr algn="l" fontAlgn="t"/>
                      <a:r>
                        <a:rPr lang="en-US" sz="2000" u="none" strike="noStrike" dirty="0">
                          <a:effectLst/>
                        </a:rPr>
                        <a:t>Lock pick set</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1</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100</a:t>
                      </a:r>
                      <a:endParaRPr lang="en-US" sz="2000" b="0" i="0" u="none" strike="noStrike" dirty="0">
                        <a:solidFill>
                          <a:srgbClr val="000000"/>
                        </a:solidFill>
                        <a:effectLst/>
                        <a:latin typeface="Times New Roman"/>
                      </a:endParaRPr>
                    </a:p>
                  </a:txBody>
                  <a:tcPr marL="0" marR="0" marT="0" marB="0">
                    <a:noFill/>
                  </a:tcPr>
                </a:tc>
              </a:tr>
              <a:tr h="200025">
                <a:tc>
                  <a:txBody>
                    <a:bodyPr/>
                    <a:lstStyle/>
                    <a:p>
                      <a:pPr algn="l" fontAlgn="t"/>
                      <a:r>
                        <a:rPr lang="en-US" sz="2000" u="none" strike="noStrike" dirty="0">
                          <a:effectLst/>
                        </a:rPr>
                        <a:t>Police scanner</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5</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95</a:t>
                      </a:r>
                      <a:endParaRPr lang="en-US" sz="2000" b="0" i="0" u="none" strike="noStrike" dirty="0">
                        <a:solidFill>
                          <a:srgbClr val="000000"/>
                        </a:solidFill>
                        <a:effectLst/>
                        <a:latin typeface="Times New Roman"/>
                      </a:endParaRPr>
                    </a:p>
                  </a:txBody>
                  <a:tcPr marL="0" marR="0" marT="0" marB="0">
                    <a:noFill/>
                  </a:tcPr>
                </a:tc>
              </a:tr>
              <a:tr h="200025">
                <a:tc>
                  <a:txBody>
                    <a:bodyPr/>
                    <a:lstStyle/>
                    <a:p>
                      <a:pPr algn="l" fontAlgn="t"/>
                      <a:r>
                        <a:rPr lang="en-US" sz="2000" u="none" strike="noStrike" dirty="0">
                          <a:effectLst/>
                        </a:rPr>
                        <a:t>Gloves</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3</a:t>
                      </a:r>
                      <a:endParaRPr lang="en-US" sz="2000" b="0" i="0" u="none" strike="noStrike" dirty="0">
                        <a:solidFill>
                          <a:srgbClr val="000000"/>
                        </a:solidFill>
                        <a:effectLst/>
                        <a:latin typeface="Times New Roman"/>
                      </a:endParaRPr>
                    </a:p>
                  </a:txBody>
                  <a:tcPr marL="0" marR="0" marT="0" marB="0">
                    <a:noFill/>
                  </a:tcPr>
                </a:tc>
                <a:tc>
                  <a:txBody>
                    <a:bodyPr/>
                    <a:lstStyle/>
                    <a:p>
                      <a:pPr algn="r" fontAlgn="t"/>
                      <a:r>
                        <a:rPr lang="en-US" sz="2000" u="none" strike="noStrike" dirty="0">
                          <a:effectLst/>
                        </a:rPr>
                        <a:t>30</a:t>
                      </a:r>
                      <a:endParaRPr lang="en-US" sz="2000" b="0" i="0" u="none" strike="noStrike" dirty="0">
                        <a:solidFill>
                          <a:srgbClr val="000000"/>
                        </a:solidFill>
                        <a:effectLst/>
                        <a:latin typeface="Times New Roman"/>
                      </a:endParaRPr>
                    </a:p>
                  </a:txBody>
                  <a:tcPr marL="0" marR="0" marT="0" marB="0">
                    <a:noFill/>
                  </a:tcPr>
                </a:tc>
              </a:tr>
            </a:tbl>
          </a:graphicData>
        </a:graphic>
      </p:graphicFrame>
    </p:spTree>
    <p:extLst>
      <p:ext uri="{BB962C8B-B14F-4D97-AF65-F5344CB8AC3E}">
        <p14:creationId xmlns:p14="http://schemas.microsoft.com/office/powerpoint/2010/main" val="31753074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55</a:t>
            </a:fld>
            <a:endParaRPr lang="en-US" dirty="0"/>
          </a:p>
        </p:txBody>
      </p:sp>
      <p:sp>
        <p:nvSpPr>
          <p:cNvPr id="296962" name="Rectangle 2"/>
          <p:cNvSpPr>
            <a:spLocks noGrp="1" noChangeArrowheads="1"/>
          </p:cNvSpPr>
          <p:nvPr>
            <p:ph type="title"/>
          </p:nvPr>
        </p:nvSpPr>
        <p:spPr>
          <a:xfrm>
            <a:off x="457200" y="811213"/>
            <a:ext cx="8229600" cy="606425"/>
          </a:xfrm>
        </p:spPr>
        <p:txBody>
          <a:bodyPr>
            <a:normAutofit fontScale="90000"/>
          </a:bodyPr>
          <a:lstStyle/>
          <a:p>
            <a:r>
              <a:rPr lang="en-US" dirty="0"/>
              <a:t>Jewel </a:t>
            </a:r>
            <a:r>
              <a:rPr lang="en-US" dirty="0" smtClean="0"/>
              <a:t>Thief </a:t>
            </a:r>
            <a:endParaRPr lang="en-US" dirty="0"/>
          </a:p>
        </p:txBody>
      </p:sp>
      <p:sp>
        <p:nvSpPr>
          <p:cNvPr id="296963" name="Rectangle 3"/>
          <p:cNvSpPr>
            <a:spLocks noGrp="1" noChangeArrowheads="1"/>
          </p:cNvSpPr>
          <p:nvPr>
            <p:ph type="body" idx="1"/>
          </p:nvPr>
        </p:nvSpPr>
        <p:spPr>
          <a:xfrm>
            <a:off x="457200" y="1600200"/>
            <a:ext cx="8229600" cy="4800600"/>
          </a:xfrm>
        </p:spPr>
        <p:txBody>
          <a:bodyPr>
            <a:normAutofit/>
          </a:bodyPr>
          <a:lstStyle/>
          <a:p>
            <a:pPr>
              <a:lnSpc>
                <a:spcPct val="90000"/>
              </a:lnSpc>
            </a:pPr>
            <a:r>
              <a:rPr lang="en-US" dirty="0" smtClean="0"/>
              <a:t>General class of resource allocation problem</a:t>
            </a:r>
          </a:p>
          <a:p>
            <a:pPr lvl="1">
              <a:lnSpc>
                <a:spcPct val="90000"/>
              </a:lnSpc>
            </a:pPr>
            <a:r>
              <a:rPr lang="en-US" dirty="0" smtClean="0"/>
              <a:t>Knapsack capacity is available amount of a resource (time, volume, money, weight, etc.)</a:t>
            </a:r>
          </a:p>
          <a:p>
            <a:pPr lvl="1">
              <a:lnSpc>
                <a:spcPct val="90000"/>
              </a:lnSpc>
            </a:pPr>
            <a:r>
              <a:rPr lang="en-US" dirty="0" smtClean="0"/>
              <a:t>Items are activities to which resources can be allocated (people, boxes, investments, etc.)</a:t>
            </a:r>
          </a:p>
          <a:p>
            <a:pPr>
              <a:lnSpc>
                <a:spcPct val="90000"/>
              </a:lnSpc>
            </a:pPr>
            <a:r>
              <a:rPr lang="en-US" dirty="0" smtClean="0"/>
              <a:t>Solved by</a:t>
            </a:r>
          </a:p>
          <a:p>
            <a:pPr lvl="1">
              <a:lnSpc>
                <a:spcPct val="90000"/>
              </a:lnSpc>
            </a:pPr>
            <a:r>
              <a:rPr lang="en-US" dirty="0" smtClean="0"/>
              <a:t>Decision analysis (decision tree)</a:t>
            </a:r>
          </a:p>
          <a:p>
            <a:pPr lvl="2">
              <a:lnSpc>
                <a:spcPct val="90000"/>
              </a:lnSpc>
            </a:pPr>
            <a:r>
              <a:rPr lang="en-US" dirty="0" smtClean="0"/>
              <a:t>Number of items must be small (n! outcomes must be examined)</a:t>
            </a:r>
          </a:p>
          <a:p>
            <a:pPr lvl="2">
              <a:lnSpc>
                <a:spcPct val="90000"/>
              </a:lnSpc>
            </a:pPr>
            <a:r>
              <a:rPr lang="en-US" dirty="0" smtClean="0"/>
              <a:t>Examine resources available and values within each branch</a:t>
            </a:r>
          </a:p>
          <a:p>
            <a:pPr lvl="1">
              <a:lnSpc>
                <a:spcPct val="90000"/>
              </a:lnSpc>
            </a:pPr>
            <a:r>
              <a:rPr lang="en-US" dirty="0" smtClean="0"/>
              <a:t>Dynamic programming</a:t>
            </a:r>
          </a:p>
          <a:p>
            <a:pPr lvl="2">
              <a:lnSpc>
                <a:spcPct val="90000"/>
              </a:lnSpc>
            </a:pPr>
            <a:r>
              <a:rPr lang="en-US" dirty="0" smtClean="0"/>
              <a:t>Binary (0/1) constraints</a:t>
            </a:r>
          </a:p>
          <a:p>
            <a:pPr lvl="2">
              <a:lnSpc>
                <a:spcPct val="90000"/>
              </a:lnSpc>
            </a:pPr>
            <a:r>
              <a:rPr lang="en-US" dirty="0" smtClean="0"/>
              <a:t>0/1 Knapsack problem</a:t>
            </a:r>
            <a:endParaRPr lang="en-US" dirty="0"/>
          </a:p>
        </p:txBody>
      </p:sp>
    </p:spTree>
    <p:extLst>
      <p:ext uri="{BB962C8B-B14F-4D97-AF65-F5344CB8AC3E}">
        <p14:creationId xmlns:p14="http://schemas.microsoft.com/office/powerpoint/2010/main" val="1081329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56</a:t>
            </a:fld>
            <a:endParaRPr lang="en-US" dirty="0"/>
          </a:p>
        </p:txBody>
      </p:sp>
      <p:sp>
        <p:nvSpPr>
          <p:cNvPr id="296962" name="Rectangle 2"/>
          <p:cNvSpPr>
            <a:spLocks noGrp="1" noChangeArrowheads="1"/>
          </p:cNvSpPr>
          <p:nvPr>
            <p:ph type="title"/>
          </p:nvPr>
        </p:nvSpPr>
        <p:spPr>
          <a:xfrm>
            <a:off x="457200" y="811213"/>
            <a:ext cx="8229600" cy="606425"/>
          </a:xfrm>
        </p:spPr>
        <p:txBody>
          <a:bodyPr>
            <a:normAutofit fontScale="90000"/>
          </a:bodyPr>
          <a:lstStyle/>
          <a:p>
            <a:r>
              <a:rPr lang="en-US" dirty="0" smtClean="0"/>
              <a:t>Jewel Thief</a:t>
            </a:r>
            <a:endParaRPr lang="en-US" dirty="0"/>
          </a:p>
        </p:txBody>
      </p:sp>
      <p:sp>
        <p:nvSpPr>
          <p:cNvPr id="296963" name="Rectangle 3"/>
          <p:cNvSpPr>
            <a:spLocks noGrp="1" noChangeArrowheads="1"/>
          </p:cNvSpPr>
          <p:nvPr>
            <p:ph type="body" idx="1"/>
          </p:nvPr>
        </p:nvSpPr>
        <p:spPr>
          <a:xfrm>
            <a:off x="381000" y="1524000"/>
            <a:ext cx="8229600" cy="4800600"/>
          </a:xfrm>
        </p:spPr>
        <p:txBody>
          <a:bodyPr>
            <a:normAutofit/>
          </a:bodyPr>
          <a:lstStyle/>
          <a:p>
            <a:pPr>
              <a:lnSpc>
                <a:spcPct val="90000"/>
              </a:lnSpc>
            </a:pPr>
            <a:r>
              <a:rPr lang="en-US" sz="2400" dirty="0" smtClean="0"/>
              <a:t>Jewelry 4 (hard)</a:t>
            </a:r>
          </a:p>
          <a:p>
            <a:pPr lvl="1">
              <a:lnSpc>
                <a:spcPct val="90000"/>
              </a:lnSpc>
            </a:pPr>
            <a:r>
              <a:rPr lang="en-US" sz="2000" dirty="0" smtClean="0"/>
              <a:t>Item values and resources are different, can only take at most one of each item, capacity constraints</a:t>
            </a:r>
            <a:endParaRPr lang="en-US" sz="2000" dirty="0"/>
          </a:p>
        </p:txBody>
      </p:sp>
      <p:pic>
        <p:nvPicPr>
          <p:cNvPr id="2252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958" y="2667000"/>
            <a:ext cx="64770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64247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7AA9A-0024-46E8-BBB9-437275BCFB76}" type="slidenum">
              <a:rPr lang="en-US"/>
              <a:pPr/>
              <a:t>57</a:t>
            </a:fld>
            <a:endParaRPr lang="en-US" dirty="0"/>
          </a:p>
        </p:txBody>
      </p:sp>
      <p:sp>
        <p:nvSpPr>
          <p:cNvPr id="296962" name="Rectangle 2"/>
          <p:cNvSpPr>
            <a:spLocks noGrp="1" noChangeArrowheads="1"/>
          </p:cNvSpPr>
          <p:nvPr>
            <p:ph type="title"/>
          </p:nvPr>
        </p:nvSpPr>
        <p:spPr>
          <a:xfrm>
            <a:off x="457200" y="811213"/>
            <a:ext cx="8229600" cy="606425"/>
          </a:xfrm>
        </p:spPr>
        <p:txBody>
          <a:bodyPr/>
          <a:lstStyle/>
          <a:p>
            <a:r>
              <a:rPr lang="en-US" dirty="0" smtClean="0"/>
              <a:t>Optimization Software</a:t>
            </a:r>
            <a:endParaRPr lang="en-US" dirty="0"/>
          </a:p>
        </p:txBody>
      </p:sp>
      <p:sp>
        <p:nvSpPr>
          <p:cNvPr id="296963" name="Rectangle 3"/>
          <p:cNvSpPr>
            <a:spLocks noGrp="1" noChangeArrowheads="1"/>
          </p:cNvSpPr>
          <p:nvPr>
            <p:ph type="body" idx="1"/>
          </p:nvPr>
        </p:nvSpPr>
        <p:spPr>
          <a:xfrm>
            <a:off x="457200" y="1600200"/>
            <a:ext cx="8229600" cy="4724400"/>
          </a:xfrm>
        </p:spPr>
        <p:txBody>
          <a:bodyPr>
            <a:normAutofit/>
          </a:bodyPr>
          <a:lstStyle/>
          <a:p>
            <a:pPr>
              <a:lnSpc>
                <a:spcPct val="90000"/>
              </a:lnSpc>
            </a:pPr>
            <a:r>
              <a:rPr lang="en-US" dirty="0" err="1" smtClean="0"/>
              <a:t>TeachDP</a:t>
            </a:r>
            <a:endParaRPr lang="en-US" dirty="0"/>
          </a:p>
          <a:p>
            <a:pPr lvl="1">
              <a:lnSpc>
                <a:spcPct val="90000"/>
              </a:lnSpc>
            </a:pPr>
            <a:r>
              <a:rPr lang="en-US" dirty="0" smtClean="0">
                <a:hlinkClick r:id="rId2"/>
              </a:rPr>
              <a:t>Operations Research and Methods (Jensen and Bard)</a:t>
            </a:r>
            <a:endParaRPr lang="en-US" dirty="0" smtClean="0"/>
          </a:p>
          <a:p>
            <a:pPr>
              <a:lnSpc>
                <a:spcPct val="90000"/>
              </a:lnSpc>
            </a:pPr>
            <a:r>
              <a:rPr lang="en-US" dirty="0" smtClean="0"/>
              <a:t>Optimization problems</a:t>
            </a:r>
          </a:p>
          <a:p>
            <a:pPr lvl="1">
              <a:lnSpc>
                <a:spcPct val="90000"/>
              </a:lnSpc>
            </a:pPr>
            <a:r>
              <a:rPr lang="en-US" dirty="0" smtClean="0"/>
              <a:t>Knapsack</a:t>
            </a:r>
          </a:p>
          <a:p>
            <a:pPr lvl="1">
              <a:lnSpc>
                <a:spcPct val="90000"/>
              </a:lnSpc>
            </a:pPr>
            <a:r>
              <a:rPr lang="en-US" dirty="0" smtClean="0"/>
              <a:t>Binary knapsack</a:t>
            </a:r>
          </a:p>
          <a:p>
            <a:pPr lvl="1">
              <a:lnSpc>
                <a:spcPct val="90000"/>
              </a:lnSpc>
            </a:pPr>
            <a:r>
              <a:rPr lang="en-US" dirty="0" smtClean="0"/>
              <a:t>Unbounded knapsack</a:t>
            </a:r>
          </a:p>
          <a:p>
            <a:pPr lvl="1">
              <a:lnSpc>
                <a:spcPct val="90000"/>
              </a:lnSpc>
            </a:pPr>
            <a:r>
              <a:rPr lang="en-US" dirty="0" smtClean="0"/>
              <a:t>Line partitioning (balancing)</a:t>
            </a:r>
          </a:p>
          <a:p>
            <a:pPr lvl="1">
              <a:lnSpc>
                <a:spcPct val="90000"/>
              </a:lnSpc>
            </a:pPr>
            <a:r>
              <a:rPr lang="en-US" dirty="0" smtClean="0"/>
              <a:t>Grid</a:t>
            </a:r>
          </a:p>
          <a:p>
            <a:pPr lvl="1">
              <a:lnSpc>
                <a:spcPct val="90000"/>
              </a:lnSpc>
            </a:pPr>
            <a:r>
              <a:rPr lang="en-US" dirty="0" smtClean="0"/>
              <a:t>Network</a:t>
            </a:r>
          </a:p>
          <a:p>
            <a:pPr lvl="1">
              <a:lnSpc>
                <a:spcPct val="90000"/>
              </a:lnSpc>
            </a:pPr>
            <a:r>
              <a:rPr lang="en-US" dirty="0" smtClean="0"/>
              <a:t>Sequence</a:t>
            </a:r>
          </a:p>
          <a:p>
            <a:pPr lvl="1">
              <a:lnSpc>
                <a:spcPct val="90000"/>
              </a:lnSpc>
            </a:pPr>
            <a:r>
              <a:rPr lang="en-US" dirty="0" smtClean="0"/>
              <a:t>Traveling salesman</a:t>
            </a:r>
            <a:endParaRPr lang="en-US" dirty="0"/>
          </a:p>
        </p:txBody>
      </p:sp>
    </p:spTree>
    <p:extLst>
      <p:ext uri="{BB962C8B-B14F-4D97-AF65-F5344CB8AC3E}">
        <p14:creationId xmlns:p14="http://schemas.microsoft.com/office/powerpoint/2010/main" val="7008253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155C1DA-27E2-4B49-A98A-6BB9A3B1FD7A}" type="slidenum">
              <a:rPr lang="en-US"/>
              <a:pPr/>
              <a:t>58</a:t>
            </a:fld>
            <a:endParaRPr lang="en-US" dirty="0"/>
          </a:p>
        </p:txBody>
      </p:sp>
      <p:sp>
        <p:nvSpPr>
          <p:cNvPr id="297986" name="Rectangle 2"/>
          <p:cNvSpPr>
            <a:spLocks noGrp="1" noChangeArrowheads="1"/>
          </p:cNvSpPr>
          <p:nvPr>
            <p:ph type="title"/>
          </p:nvPr>
        </p:nvSpPr>
        <p:spPr/>
        <p:txBody>
          <a:bodyPr/>
          <a:lstStyle/>
          <a:p>
            <a:r>
              <a:rPr lang="en-US" dirty="0"/>
              <a:t>Optimization Applications</a:t>
            </a:r>
          </a:p>
        </p:txBody>
      </p:sp>
      <p:sp>
        <p:nvSpPr>
          <p:cNvPr id="297987" name="Rectangle 3"/>
          <p:cNvSpPr>
            <a:spLocks noGrp="1" noChangeArrowheads="1"/>
          </p:cNvSpPr>
          <p:nvPr>
            <p:ph type="body" idx="1"/>
          </p:nvPr>
        </p:nvSpPr>
        <p:spPr>
          <a:xfrm>
            <a:off x="457200" y="1600200"/>
            <a:ext cx="8229600" cy="5029200"/>
          </a:xfrm>
        </p:spPr>
        <p:txBody>
          <a:bodyPr/>
          <a:lstStyle/>
          <a:p>
            <a:r>
              <a:rPr lang="en-US" dirty="0"/>
              <a:t>Marketing</a:t>
            </a:r>
          </a:p>
          <a:p>
            <a:pPr lvl="1"/>
            <a:r>
              <a:rPr lang="en-US" dirty="0"/>
              <a:t>Maximization of reach (objective function)</a:t>
            </a:r>
          </a:p>
          <a:p>
            <a:pPr lvl="1"/>
            <a:r>
              <a:rPr lang="en-US" dirty="0"/>
              <a:t>Constraints</a:t>
            </a:r>
          </a:p>
          <a:p>
            <a:pPr lvl="2"/>
            <a:r>
              <a:rPr lang="en-US" dirty="0"/>
              <a:t>Advertising costs</a:t>
            </a:r>
          </a:p>
          <a:p>
            <a:pPr lvl="2"/>
            <a:r>
              <a:rPr lang="en-US" dirty="0"/>
              <a:t>Advertising effectiveness</a:t>
            </a:r>
          </a:p>
          <a:p>
            <a:pPr lvl="2"/>
            <a:r>
              <a:rPr lang="en-US" dirty="0"/>
              <a:t>Number of consumers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914FDDE-223E-47EE-B40D-6028653DD0F9}" type="slidenum">
              <a:rPr lang="en-US"/>
              <a:pPr/>
              <a:t>59</a:t>
            </a:fld>
            <a:endParaRPr lang="en-US" dirty="0"/>
          </a:p>
        </p:txBody>
      </p:sp>
      <p:sp>
        <p:nvSpPr>
          <p:cNvPr id="299010" name="Rectangle 2"/>
          <p:cNvSpPr>
            <a:spLocks noGrp="1" noChangeArrowheads="1"/>
          </p:cNvSpPr>
          <p:nvPr>
            <p:ph type="title"/>
          </p:nvPr>
        </p:nvSpPr>
        <p:spPr/>
        <p:txBody>
          <a:bodyPr/>
          <a:lstStyle/>
          <a:p>
            <a:r>
              <a:rPr lang="en-US" dirty="0"/>
              <a:t>Optimization Applications</a:t>
            </a:r>
          </a:p>
        </p:txBody>
      </p:sp>
      <p:sp>
        <p:nvSpPr>
          <p:cNvPr id="299011" name="Rectangle 3"/>
          <p:cNvSpPr>
            <a:spLocks noGrp="1" noChangeArrowheads="1"/>
          </p:cNvSpPr>
          <p:nvPr>
            <p:ph type="body" idx="1"/>
          </p:nvPr>
        </p:nvSpPr>
        <p:spPr/>
        <p:txBody>
          <a:bodyPr/>
          <a:lstStyle/>
          <a:p>
            <a:r>
              <a:rPr lang="en-US" dirty="0"/>
              <a:t>Human resources</a:t>
            </a:r>
          </a:p>
          <a:p>
            <a:pPr lvl="1"/>
            <a:r>
              <a:rPr lang="en-US" dirty="0"/>
              <a:t>Maximization of worker efficiency (scheduling) (objective function)</a:t>
            </a:r>
          </a:p>
          <a:p>
            <a:pPr lvl="1"/>
            <a:r>
              <a:rPr lang="en-US" dirty="0"/>
              <a:t>Constraints</a:t>
            </a:r>
          </a:p>
          <a:p>
            <a:pPr lvl="2"/>
            <a:r>
              <a:rPr lang="en-US" dirty="0"/>
              <a:t>Number of employees</a:t>
            </a:r>
          </a:p>
          <a:p>
            <a:pPr lvl="2"/>
            <a:r>
              <a:rPr lang="en-US" dirty="0"/>
              <a:t>Employee skills</a:t>
            </a:r>
          </a:p>
          <a:p>
            <a:pPr lvl="2"/>
            <a:r>
              <a:rPr lang="en-US" dirty="0"/>
              <a:t>Labor costs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F48453B-DE08-4F3D-AE71-C369347400D9}" type="slidenum">
              <a:rPr lang="en-US"/>
              <a:pPr/>
              <a:t>6</a:t>
            </a:fld>
            <a:endParaRPr lang="en-US" dirty="0"/>
          </a:p>
        </p:txBody>
      </p:sp>
      <p:sp>
        <p:nvSpPr>
          <p:cNvPr id="335874" name="Rectangle 2"/>
          <p:cNvSpPr>
            <a:spLocks noGrp="1" noChangeArrowheads="1"/>
          </p:cNvSpPr>
          <p:nvPr>
            <p:ph type="title"/>
          </p:nvPr>
        </p:nvSpPr>
        <p:spPr>
          <a:xfrm>
            <a:off x="457200" y="811213"/>
            <a:ext cx="8229600" cy="606425"/>
          </a:xfrm>
        </p:spPr>
        <p:txBody>
          <a:bodyPr>
            <a:normAutofit fontScale="90000"/>
          </a:bodyPr>
          <a:lstStyle/>
          <a:p>
            <a:r>
              <a:rPr lang="en-US" dirty="0" smtClean="0"/>
              <a:t>Media Planning:  Solve Graphically</a:t>
            </a:r>
            <a:endParaRPr lang="en-US" dirty="0"/>
          </a:p>
        </p:txBody>
      </p:sp>
      <p:sp>
        <p:nvSpPr>
          <p:cNvPr id="335875" name="Rectangle 3"/>
          <p:cNvSpPr>
            <a:spLocks noGrp="1" noChangeArrowheads="1"/>
          </p:cNvSpPr>
          <p:nvPr>
            <p:ph type="body" idx="1"/>
          </p:nvPr>
        </p:nvSpPr>
        <p:spPr/>
        <p:txBody>
          <a:bodyPr/>
          <a:lstStyle/>
          <a:p>
            <a:pPr marL="609600" indent="-609600">
              <a:lnSpc>
                <a:spcPct val="80000"/>
              </a:lnSpc>
            </a:pPr>
            <a:r>
              <a:rPr lang="en-US" dirty="0" smtClean="0"/>
              <a:t>Rearrange constraints as equalities</a:t>
            </a:r>
          </a:p>
          <a:p>
            <a:pPr marL="1009650" lvl="1" indent="-609600">
              <a:lnSpc>
                <a:spcPct val="80000"/>
              </a:lnSpc>
            </a:pPr>
            <a:r>
              <a:rPr lang="en-US" dirty="0" smtClean="0"/>
              <a:t>T = f(R) or</a:t>
            </a:r>
          </a:p>
          <a:p>
            <a:pPr marL="1009650" lvl="1" indent="-609600">
              <a:lnSpc>
                <a:spcPct val="80000"/>
              </a:lnSpc>
            </a:pPr>
            <a:r>
              <a:rPr lang="en-US" dirty="0" smtClean="0"/>
              <a:t>R = f(T)</a:t>
            </a:r>
          </a:p>
          <a:p>
            <a:pPr marL="1009650" lvl="1" indent="-609600">
              <a:lnSpc>
                <a:spcPct val="80000"/>
              </a:lnSpc>
            </a:pPr>
            <a:endParaRPr lang="en-US" dirty="0"/>
          </a:p>
          <a:p>
            <a:pPr marL="609600" indent="-609600">
              <a:lnSpc>
                <a:spcPct val="80000"/>
              </a:lnSpc>
              <a:buNone/>
            </a:pPr>
            <a:r>
              <a:rPr lang="en-US" dirty="0" smtClean="0"/>
              <a:t>		0 </a:t>
            </a:r>
            <a:r>
              <a:rPr lang="en-US" dirty="0">
                <a:sym typeface="Symbol" pitchFamily="18" charset="2"/>
              </a:rPr>
              <a:t></a:t>
            </a:r>
            <a:r>
              <a:rPr lang="en-US" dirty="0"/>
              <a:t> T </a:t>
            </a:r>
            <a:r>
              <a:rPr lang="en-US" dirty="0">
                <a:sym typeface="Symbol" pitchFamily="18" charset="2"/>
              </a:rPr>
              <a:t> 50			T = 0, T = 50</a:t>
            </a:r>
          </a:p>
          <a:p>
            <a:pPr marL="609600" indent="-609600">
              <a:lnSpc>
                <a:spcPct val="80000"/>
              </a:lnSpc>
              <a:buNone/>
            </a:pPr>
            <a:r>
              <a:rPr lang="en-US" dirty="0">
                <a:sym typeface="Symbol" pitchFamily="18" charset="2"/>
              </a:rPr>
              <a:t>		0  R  60			R = 0, R = 60</a:t>
            </a:r>
          </a:p>
          <a:p>
            <a:pPr marL="609600" indent="-609600">
              <a:lnSpc>
                <a:spcPct val="80000"/>
              </a:lnSpc>
              <a:buNone/>
            </a:pPr>
            <a:r>
              <a:rPr lang="en-US" dirty="0">
                <a:sym typeface="Symbol" pitchFamily="18" charset="2"/>
              </a:rPr>
              <a:t>		2T + R  120		T = 60 – 0.5R</a:t>
            </a:r>
            <a:endParaRPr lang="en-US" dirty="0"/>
          </a:p>
          <a:p>
            <a:pPr marL="1009650" lvl="1" indent="-609600">
              <a:lnSpc>
                <a:spcPct val="80000"/>
              </a:lnSpc>
            </a:pPr>
            <a:endParaRPr lang="en-US" dirty="0" smtClean="0"/>
          </a:p>
          <a:p>
            <a:pPr marL="0" indent="0">
              <a:lnSpc>
                <a:spcPct val="80000"/>
              </a:lnSpc>
              <a:buNone/>
            </a:pPr>
            <a:endParaRPr lang="en-US" dirty="0"/>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None/>
            </a:pPr>
            <a:r>
              <a:rPr lang="en-US" sz="2000" dirty="0"/>
              <a:t>	</a:t>
            </a:r>
            <a:r>
              <a:rPr lang="en-US" sz="2000" dirty="0" smtClean="0"/>
              <a:t>	</a:t>
            </a:r>
            <a:endParaRPr lang="en-US" dirty="0"/>
          </a:p>
        </p:txBody>
      </p:sp>
      <p:cxnSp>
        <p:nvCxnSpPr>
          <p:cNvPr id="3" name="Straight Arrow Connector 2"/>
          <p:cNvCxnSpPr/>
          <p:nvPr/>
        </p:nvCxnSpPr>
        <p:spPr bwMode="auto">
          <a:xfrm>
            <a:off x="3733800" y="3276600"/>
            <a:ext cx="762000" cy="0"/>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cxnSp>
        <p:nvCxnSpPr>
          <p:cNvPr id="8" name="Straight Arrow Connector 7"/>
          <p:cNvCxnSpPr/>
          <p:nvPr/>
        </p:nvCxnSpPr>
        <p:spPr bwMode="auto">
          <a:xfrm>
            <a:off x="3733800" y="3733800"/>
            <a:ext cx="762000" cy="0"/>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cxnSp>
        <p:nvCxnSpPr>
          <p:cNvPr id="9" name="Straight Arrow Connector 8"/>
          <p:cNvCxnSpPr/>
          <p:nvPr/>
        </p:nvCxnSpPr>
        <p:spPr bwMode="auto">
          <a:xfrm>
            <a:off x="3733800" y="4114800"/>
            <a:ext cx="762000" cy="0"/>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spTree>
    <p:extLst>
      <p:ext uri="{BB962C8B-B14F-4D97-AF65-F5344CB8AC3E}">
        <p14:creationId xmlns:p14="http://schemas.microsoft.com/office/powerpoint/2010/main" val="33142961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75391C1-6502-4A76-BD7E-B059546F2409}" type="slidenum">
              <a:rPr lang="en-US"/>
              <a:pPr/>
              <a:t>60</a:t>
            </a:fld>
            <a:endParaRPr lang="en-US" dirty="0"/>
          </a:p>
        </p:txBody>
      </p:sp>
      <p:sp>
        <p:nvSpPr>
          <p:cNvPr id="300034" name="Rectangle 2"/>
          <p:cNvSpPr>
            <a:spLocks noGrp="1" noChangeArrowheads="1"/>
          </p:cNvSpPr>
          <p:nvPr>
            <p:ph type="title"/>
          </p:nvPr>
        </p:nvSpPr>
        <p:spPr/>
        <p:txBody>
          <a:bodyPr/>
          <a:lstStyle/>
          <a:p>
            <a:r>
              <a:rPr lang="en-US" dirty="0"/>
              <a:t>Optimization Applications</a:t>
            </a:r>
          </a:p>
        </p:txBody>
      </p:sp>
      <p:sp>
        <p:nvSpPr>
          <p:cNvPr id="300035" name="Rectangle 3"/>
          <p:cNvSpPr>
            <a:spLocks noGrp="1" noChangeArrowheads="1"/>
          </p:cNvSpPr>
          <p:nvPr>
            <p:ph type="body" idx="1"/>
          </p:nvPr>
        </p:nvSpPr>
        <p:spPr/>
        <p:txBody>
          <a:bodyPr/>
          <a:lstStyle/>
          <a:p>
            <a:r>
              <a:rPr lang="en-US" dirty="0"/>
              <a:t>Production</a:t>
            </a:r>
          </a:p>
          <a:p>
            <a:pPr lvl="1"/>
            <a:r>
              <a:rPr lang="en-US" dirty="0"/>
              <a:t>Minimization of scrap (production waste) (objective function)</a:t>
            </a:r>
          </a:p>
          <a:p>
            <a:pPr lvl="1"/>
            <a:r>
              <a:rPr lang="en-US" dirty="0"/>
              <a:t>Constraints</a:t>
            </a:r>
          </a:p>
          <a:p>
            <a:pPr lvl="2"/>
            <a:r>
              <a:rPr lang="en-US" dirty="0"/>
              <a:t>Capacity</a:t>
            </a:r>
          </a:p>
          <a:p>
            <a:pPr lvl="2"/>
            <a:r>
              <a:rPr lang="en-US" dirty="0"/>
              <a:t>Input combinations required to produce various products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75391C1-6502-4A76-BD7E-B059546F2409}" type="slidenum">
              <a:rPr lang="en-US"/>
              <a:pPr/>
              <a:t>61</a:t>
            </a:fld>
            <a:endParaRPr lang="en-US" dirty="0"/>
          </a:p>
        </p:txBody>
      </p:sp>
      <p:sp>
        <p:nvSpPr>
          <p:cNvPr id="300034" name="Rectangle 2"/>
          <p:cNvSpPr>
            <a:spLocks noGrp="1" noChangeArrowheads="1"/>
          </p:cNvSpPr>
          <p:nvPr>
            <p:ph type="title"/>
          </p:nvPr>
        </p:nvSpPr>
        <p:spPr/>
        <p:txBody>
          <a:bodyPr>
            <a:normAutofit fontScale="90000"/>
          </a:bodyPr>
          <a:lstStyle/>
          <a:p>
            <a:r>
              <a:rPr lang="en-US" dirty="0" smtClean="0"/>
              <a:t>General Approach to Problem Formulation</a:t>
            </a:r>
            <a:endParaRPr lang="en-US" dirty="0"/>
          </a:p>
        </p:txBody>
      </p:sp>
      <p:sp>
        <p:nvSpPr>
          <p:cNvPr id="300035" name="Rectangle 3"/>
          <p:cNvSpPr>
            <a:spLocks noGrp="1" noChangeArrowheads="1"/>
          </p:cNvSpPr>
          <p:nvPr>
            <p:ph type="body" idx="1"/>
          </p:nvPr>
        </p:nvSpPr>
        <p:spPr>
          <a:xfrm>
            <a:off x="457200" y="1600200"/>
            <a:ext cx="8305800" cy="4800600"/>
          </a:xfrm>
        </p:spPr>
        <p:txBody>
          <a:bodyPr>
            <a:normAutofit fontScale="92500" lnSpcReduction="20000"/>
          </a:bodyPr>
          <a:lstStyle/>
          <a:p>
            <a:r>
              <a:rPr lang="en-US" dirty="0" smtClean="0"/>
              <a:t>Identify objective (e.g., maximize or minimize some quantity)</a:t>
            </a:r>
          </a:p>
          <a:p>
            <a:r>
              <a:rPr lang="en-US" dirty="0" smtClean="0"/>
              <a:t>Identify decision variables (i.e., what you need to decide (variables you will “change”) to meet objective</a:t>
            </a:r>
          </a:p>
          <a:p>
            <a:r>
              <a:rPr lang="en-US" dirty="0" smtClean="0"/>
              <a:t>Write objective function and constraints in terms of decision variables</a:t>
            </a:r>
          </a:p>
          <a:p>
            <a:pPr lvl="1"/>
            <a:r>
              <a:rPr lang="en-US" dirty="0" smtClean="0"/>
              <a:t>Use information in problem to determine coefficients</a:t>
            </a:r>
          </a:p>
          <a:p>
            <a:pPr lvl="1"/>
            <a:r>
              <a:rPr lang="en-US" dirty="0" smtClean="0"/>
              <a:t>Be wary of extraneous information</a:t>
            </a:r>
          </a:p>
          <a:p>
            <a:r>
              <a:rPr lang="en-US" dirty="0" smtClean="0"/>
              <a:t>Include other constraints as necessary</a:t>
            </a:r>
          </a:p>
          <a:p>
            <a:pPr lvl="1"/>
            <a:r>
              <a:rPr lang="en-US" dirty="0" smtClean="0"/>
              <a:t>Non-negativity</a:t>
            </a:r>
          </a:p>
          <a:p>
            <a:pPr lvl="1"/>
            <a:r>
              <a:rPr lang="en-US" dirty="0" smtClean="0"/>
              <a:t>Integer</a:t>
            </a:r>
          </a:p>
          <a:p>
            <a:r>
              <a:rPr lang="en-US" dirty="0" smtClean="0"/>
              <a:t>Design spreadsheet</a:t>
            </a:r>
          </a:p>
          <a:p>
            <a:pPr lvl="1"/>
            <a:r>
              <a:rPr lang="en-US" dirty="0" smtClean="0"/>
              <a:t>Do not “hardcode” coefficients</a:t>
            </a:r>
            <a:endParaRPr lang="en-US" dirty="0"/>
          </a:p>
        </p:txBody>
      </p:sp>
    </p:spTree>
    <p:extLst>
      <p:ext uri="{BB962C8B-B14F-4D97-AF65-F5344CB8AC3E}">
        <p14:creationId xmlns:p14="http://schemas.microsoft.com/office/powerpoint/2010/main" val="26414009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52A485-711F-4A0C-A7F2-43475F4DA238}" type="slidenum">
              <a:rPr lang="en-US"/>
              <a:pPr/>
              <a:t>62</a:t>
            </a:fld>
            <a:endParaRPr lang="en-US" dirty="0"/>
          </a:p>
        </p:txBody>
      </p:sp>
      <p:sp>
        <p:nvSpPr>
          <p:cNvPr id="301058" name="Rectangle 2"/>
          <p:cNvSpPr>
            <a:spLocks noGrp="1" noChangeArrowheads="1"/>
          </p:cNvSpPr>
          <p:nvPr>
            <p:ph type="title"/>
          </p:nvPr>
        </p:nvSpPr>
        <p:spPr/>
        <p:txBody>
          <a:bodyPr/>
          <a:lstStyle/>
          <a:p>
            <a:r>
              <a:rPr lang="en-US" dirty="0"/>
              <a:t>Optimization Assumptions</a:t>
            </a:r>
          </a:p>
        </p:txBody>
      </p:sp>
      <p:sp>
        <p:nvSpPr>
          <p:cNvPr id="301059" name="Rectangle 3"/>
          <p:cNvSpPr>
            <a:spLocks noGrp="1" noChangeArrowheads="1"/>
          </p:cNvSpPr>
          <p:nvPr>
            <p:ph type="body" idx="1"/>
          </p:nvPr>
        </p:nvSpPr>
        <p:spPr/>
        <p:txBody>
          <a:bodyPr/>
          <a:lstStyle/>
          <a:p>
            <a:pPr>
              <a:lnSpc>
                <a:spcPct val="90000"/>
              </a:lnSpc>
            </a:pPr>
            <a:r>
              <a:rPr lang="en-US" sz="2400" dirty="0"/>
              <a:t>Proportionality</a:t>
            </a:r>
          </a:p>
          <a:p>
            <a:pPr lvl="1">
              <a:lnSpc>
                <a:spcPct val="90000"/>
              </a:lnSpc>
            </a:pPr>
            <a:r>
              <a:rPr lang="en-US" sz="2000" dirty="0"/>
              <a:t>Linear relationship across variables</a:t>
            </a:r>
          </a:p>
          <a:p>
            <a:pPr>
              <a:lnSpc>
                <a:spcPct val="90000"/>
              </a:lnSpc>
            </a:pPr>
            <a:r>
              <a:rPr lang="en-US" sz="2400" dirty="0"/>
              <a:t>Additivity</a:t>
            </a:r>
          </a:p>
          <a:p>
            <a:pPr lvl="1">
              <a:lnSpc>
                <a:spcPct val="90000"/>
              </a:lnSpc>
            </a:pPr>
            <a:r>
              <a:rPr lang="en-US" sz="2000" dirty="0"/>
              <a:t>The sum of the contributions from various activities equals the total contribution</a:t>
            </a:r>
          </a:p>
          <a:p>
            <a:pPr>
              <a:lnSpc>
                <a:spcPct val="90000"/>
              </a:lnSpc>
            </a:pPr>
            <a:r>
              <a:rPr lang="en-US" sz="2400" dirty="0"/>
              <a:t>Divisibility</a:t>
            </a:r>
          </a:p>
          <a:p>
            <a:pPr lvl="1">
              <a:lnSpc>
                <a:spcPct val="90000"/>
              </a:lnSpc>
            </a:pPr>
            <a:r>
              <a:rPr lang="en-US" sz="2000" dirty="0"/>
              <a:t>Both integer and non-integer values are </a:t>
            </a:r>
            <a:r>
              <a:rPr lang="en-US" sz="2000" dirty="0" smtClean="0"/>
              <a:t>allowable</a:t>
            </a:r>
            <a:endParaRPr lang="en-US" sz="2000" dirty="0"/>
          </a:p>
          <a:p>
            <a:pPr>
              <a:lnSpc>
                <a:spcPct val="90000"/>
              </a:lnSpc>
            </a:pPr>
            <a:r>
              <a:rPr lang="en-US" sz="2400" dirty="0"/>
              <a:t>Scaling</a:t>
            </a:r>
          </a:p>
          <a:p>
            <a:pPr lvl="1">
              <a:lnSpc>
                <a:spcPct val="90000"/>
              </a:lnSpc>
            </a:pPr>
            <a:r>
              <a:rPr lang="en-US" sz="2000" dirty="0"/>
              <a:t>All values are roughly the same magnitude</a:t>
            </a:r>
          </a:p>
          <a:p>
            <a:pPr lvl="1">
              <a:lnSpc>
                <a:spcPct val="90000"/>
              </a:lnSpc>
            </a:pPr>
            <a:endParaRPr lang="en-US"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0895623-90D3-4890-B81A-7CFE841F0155}" type="slidenum">
              <a:rPr lang="en-US"/>
              <a:pPr/>
              <a:t>63</a:t>
            </a:fld>
            <a:endParaRPr lang="en-US" dirty="0"/>
          </a:p>
        </p:txBody>
      </p:sp>
      <p:sp>
        <p:nvSpPr>
          <p:cNvPr id="332802" name="Rectangle 2"/>
          <p:cNvSpPr>
            <a:spLocks noGrp="1" noChangeArrowheads="1"/>
          </p:cNvSpPr>
          <p:nvPr>
            <p:ph type="title"/>
          </p:nvPr>
        </p:nvSpPr>
        <p:spPr>
          <a:xfrm>
            <a:off x="457200" y="811213"/>
            <a:ext cx="8229600" cy="606425"/>
          </a:xfrm>
        </p:spPr>
        <p:txBody>
          <a:bodyPr/>
          <a:lstStyle/>
          <a:p>
            <a:r>
              <a:rPr lang="en-US" dirty="0"/>
              <a:t>Potential Pitfalls</a:t>
            </a:r>
          </a:p>
        </p:txBody>
      </p:sp>
      <p:sp>
        <p:nvSpPr>
          <p:cNvPr id="332803" name="Rectangle 3"/>
          <p:cNvSpPr>
            <a:spLocks noGrp="1" noChangeArrowheads="1"/>
          </p:cNvSpPr>
          <p:nvPr>
            <p:ph type="body" idx="1"/>
          </p:nvPr>
        </p:nvSpPr>
        <p:spPr/>
        <p:txBody>
          <a:bodyPr/>
          <a:lstStyle/>
          <a:p>
            <a:r>
              <a:rPr lang="en-US" dirty="0"/>
              <a:t>Infeasibility</a:t>
            </a:r>
          </a:p>
          <a:p>
            <a:pPr lvl="1"/>
            <a:r>
              <a:rPr lang="en-US" dirty="0"/>
              <a:t>Constraints cannot all be satisfied</a:t>
            </a:r>
          </a:p>
          <a:p>
            <a:pPr lvl="2"/>
            <a:r>
              <a:rPr lang="en-US" dirty="0"/>
              <a:t>Incorrect formulation of model</a:t>
            </a:r>
          </a:p>
          <a:p>
            <a:pPr lvl="2"/>
            <a:r>
              <a:rPr lang="en-US" dirty="0"/>
              <a:t>Overly constrained model </a:t>
            </a:r>
            <a:r>
              <a:rPr lang="en-US" dirty="0" smtClean="0"/>
              <a:t>for </a:t>
            </a:r>
            <a:r>
              <a:rPr lang="en-US" dirty="0"/>
              <a:t>which no feasible solutions exist</a:t>
            </a:r>
          </a:p>
          <a:p>
            <a:r>
              <a:rPr lang="en-US" dirty="0"/>
              <a:t>Unboundedness</a:t>
            </a:r>
          </a:p>
          <a:p>
            <a:pPr lvl="1"/>
            <a:r>
              <a:rPr lang="en-US" dirty="0"/>
              <a:t>Objective function has no bounds (as small or large as we like)</a:t>
            </a:r>
          </a:p>
          <a:p>
            <a:pPr lvl="2"/>
            <a:r>
              <a:rPr lang="en-US" dirty="0"/>
              <a:t>Incorrect input</a:t>
            </a:r>
          </a:p>
          <a:p>
            <a:pPr lvl="2"/>
            <a:r>
              <a:rPr lang="en-US" dirty="0"/>
              <a:t>Lack of proper constraint</a:t>
            </a:r>
          </a:p>
          <a:p>
            <a:pPr lvl="1"/>
            <a:endParaRPr lang="en-US"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0895623-90D3-4890-B81A-7CFE841F0155}" type="slidenum">
              <a:rPr lang="en-US"/>
              <a:pPr/>
              <a:t>64</a:t>
            </a:fld>
            <a:endParaRPr lang="en-US" dirty="0"/>
          </a:p>
        </p:txBody>
      </p:sp>
      <p:sp>
        <p:nvSpPr>
          <p:cNvPr id="332802" name="Rectangle 2"/>
          <p:cNvSpPr>
            <a:spLocks noGrp="1" noChangeArrowheads="1"/>
          </p:cNvSpPr>
          <p:nvPr>
            <p:ph type="title"/>
          </p:nvPr>
        </p:nvSpPr>
        <p:spPr>
          <a:xfrm>
            <a:off x="457200" y="811213"/>
            <a:ext cx="8229600" cy="606425"/>
          </a:xfrm>
        </p:spPr>
        <p:txBody>
          <a:bodyPr/>
          <a:lstStyle/>
          <a:p>
            <a:r>
              <a:rPr lang="en-US" dirty="0" smtClean="0"/>
              <a:t>Under </a:t>
            </a:r>
            <a:r>
              <a:rPr lang="en-US" dirty="0" err="1" smtClean="0"/>
              <a:t>Armour</a:t>
            </a:r>
            <a:endParaRPr lang="en-US" dirty="0"/>
          </a:p>
        </p:txBody>
      </p:sp>
      <p:sp>
        <p:nvSpPr>
          <p:cNvPr id="332803" name="Rectangle 3"/>
          <p:cNvSpPr>
            <a:spLocks noGrp="1" noChangeArrowheads="1"/>
          </p:cNvSpPr>
          <p:nvPr>
            <p:ph type="body" idx="1"/>
          </p:nvPr>
        </p:nvSpPr>
        <p:spPr>
          <a:xfrm>
            <a:off x="457200" y="1600200"/>
            <a:ext cx="8229600" cy="4953000"/>
          </a:xfrm>
        </p:spPr>
        <p:txBody>
          <a:bodyPr>
            <a:normAutofit fontScale="85000" lnSpcReduction="10000"/>
          </a:bodyPr>
          <a:lstStyle/>
          <a:p>
            <a:pPr marL="457200" lvl="1" indent="0">
              <a:buNone/>
            </a:pPr>
            <a:r>
              <a:rPr lang="en-US" sz="2000" dirty="0"/>
              <a:t>Suppose you are the production manager for Under </a:t>
            </a:r>
            <a:r>
              <a:rPr lang="en-US" sz="2000" dirty="0" err="1"/>
              <a:t>Armour</a:t>
            </a:r>
            <a:r>
              <a:rPr lang="en-US" sz="2000" dirty="0"/>
              <a:t>, a sports apparel company, and are responsible for manufacturing two shoes:  the UA Hammer III (retail price $44.99) and the UA Fierce II (retail price $49.99</a:t>
            </a:r>
            <a:r>
              <a:rPr lang="en-US" sz="2000" dirty="0" smtClean="0"/>
              <a:t>). Labor </a:t>
            </a:r>
            <a:r>
              <a:rPr lang="en-US" sz="2000" dirty="0"/>
              <a:t>and material to produce 100 pairs of shoes is:</a:t>
            </a:r>
          </a:p>
          <a:p>
            <a:pPr marL="457200" lvl="1" indent="0">
              <a:buNone/>
            </a:pPr>
            <a:endParaRPr lang="en-US" sz="2000" dirty="0"/>
          </a:p>
          <a:p>
            <a:pPr marL="457200" lvl="1" indent="0">
              <a:buNone/>
            </a:pPr>
            <a:r>
              <a:rPr lang="en-US" sz="2000" dirty="0"/>
              <a:t>Shoe	</a:t>
            </a:r>
            <a:r>
              <a:rPr lang="en-US" sz="2000" dirty="0" smtClean="0"/>
              <a:t>		Man </a:t>
            </a:r>
            <a:r>
              <a:rPr lang="en-US" sz="2000" dirty="0" err="1" smtClean="0"/>
              <a:t>hrs</a:t>
            </a:r>
            <a:r>
              <a:rPr lang="en-US" sz="2000" dirty="0" smtClean="0"/>
              <a:t>	Upper</a:t>
            </a:r>
            <a:r>
              <a:rPr lang="en-US" sz="2000" dirty="0"/>
              <a:t>	</a:t>
            </a:r>
            <a:r>
              <a:rPr lang="en-US" sz="2000" dirty="0" smtClean="0"/>
              <a:t>	Outsole</a:t>
            </a:r>
            <a:endParaRPr lang="en-US" sz="2000" dirty="0"/>
          </a:p>
          <a:p>
            <a:pPr marL="457200" lvl="1" indent="0">
              <a:buNone/>
            </a:pPr>
            <a:r>
              <a:rPr lang="en-US" sz="2000" dirty="0"/>
              <a:t>UA Hammer III	4.1	</a:t>
            </a:r>
            <a:r>
              <a:rPr lang="en-US" sz="2000" dirty="0" smtClean="0"/>
              <a:t>Synthetic </a:t>
            </a:r>
            <a:r>
              <a:rPr lang="en-US" sz="2000" dirty="0"/>
              <a:t>(6.0k in</a:t>
            </a:r>
            <a:r>
              <a:rPr lang="en-US" sz="2000" baseline="30000" dirty="0"/>
              <a:t>2</a:t>
            </a:r>
            <a:r>
              <a:rPr lang="en-US" sz="2000" dirty="0"/>
              <a:t>)	Carbon Rubber (3.6k in</a:t>
            </a:r>
            <a:r>
              <a:rPr lang="en-US" sz="2000" baseline="30000" dirty="0"/>
              <a:t>2</a:t>
            </a:r>
            <a:r>
              <a:rPr lang="en-US" sz="2000" dirty="0" smtClean="0"/>
              <a:t>)</a:t>
            </a:r>
            <a:endParaRPr lang="en-US" sz="2000" dirty="0"/>
          </a:p>
          <a:p>
            <a:pPr marL="457200" lvl="1" indent="0">
              <a:buNone/>
            </a:pPr>
            <a:r>
              <a:rPr lang="en-US" sz="2000" dirty="0"/>
              <a:t>UA Fierce II	</a:t>
            </a:r>
            <a:r>
              <a:rPr lang="en-US" sz="2000" dirty="0" smtClean="0"/>
              <a:t>	3.2</a:t>
            </a:r>
            <a:r>
              <a:rPr lang="en-US" sz="2000" dirty="0"/>
              <a:t>	Leather (6.4k in</a:t>
            </a:r>
            <a:r>
              <a:rPr lang="en-US" sz="2000" baseline="30000" dirty="0"/>
              <a:t>2</a:t>
            </a:r>
            <a:r>
              <a:rPr lang="en-US" sz="2000" dirty="0" smtClean="0"/>
              <a:t>)</a:t>
            </a:r>
            <a:r>
              <a:rPr lang="en-US" sz="2000" dirty="0"/>
              <a:t>	Blown Rubber (4.1k in</a:t>
            </a:r>
            <a:r>
              <a:rPr lang="en-US" sz="2000" baseline="30000" dirty="0"/>
              <a:t>2</a:t>
            </a:r>
            <a:r>
              <a:rPr lang="en-US" sz="2000" dirty="0" smtClean="0"/>
              <a:t>)</a:t>
            </a:r>
            <a:endParaRPr lang="en-US" sz="2000" dirty="0"/>
          </a:p>
          <a:p>
            <a:pPr marL="457200" lvl="1" indent="0">
              <a:buNone/>
            </a:pPr>
            <a:endParaRPr lang="en-US" sz="2000" dirty="0"/>
          </a:p>
          <a:p>
            <a:pPr marL="457200" lvl="1" indent="0">
              <a:buNone/>
            </a:pPr>
            <a:r>
              <a:rPr lang="en-US" sz="2000" dirty="0"/>
              <a:t>The cost for synthetic and leather upper material is $1.64 and $2.36 per 100 in</a:t>
            </a:r>
            <a:r>
              <a:rPr lang="en-US" sz="2000" baseline="30000" dirty="0"/>
              <a:t>2</a:t>
            </a:r>
            <a:r>
              <a:rPr lang="en-US" sz="2000" dirty="0" smtClean="0"/>
              <a:t>, respectively. Material </a:t>
            </a:r>
            <a:r>
              <a:rPr lang="en-US" sz="2000" dirty="0"/>
              <a:t>costs for carbon and blown rubber outsole is $3.12 and $3.67 per 100 in</a:t>
            </a:r>
            <a:r>
              <a:rPr lang="en-US" sz="2000" baseline="30000" dirty="0"/>
              <a:t>2</a:t>
            </a:r>
            <a:r>
              <a:rPr lang="en-US" sz="2000" dirty="0" smtClean="0"/>
              <a:t>, respectively. You </a:t>
            </a:r>
            <a:r>
              <a:rPr lang="en-US" sz="2000" dirty="0"/>
              <a:t>run one eight-hour shift each day, five days a week, with two workers per shift whom you pay on average $</a:t>
            </a:r>
            <a:r>
              <a:rPr lang="en-US" sz="2000" dirty="0" smtClean="0"/>
              <a:t>17.50/hour. Also</a:t>
            </a:r>
            <a:r>
              <a:rPr lang="en-US" sz="2000" dirty="0"/>
              <a:t>, you are authorized to spend up to $20k per month on material.</a:t>
            </a:r>
          </a:p>
          <a:p>
            <a:pPr marL="457200" lvl="1" indent="0">
              <a:buNone/>
            </a:pPr>
            <a:endParaRPr lang="en-US" sz="2000" dirty="0"/>
          </a:p>
          <a:p>
            <a:pPr marL="457200" lvl="1" indent="0">
              <a:buNone/>
            </a:pPr>
            <a:r>
              <a:rPr lang="en-US" sz="2000" dirty="0"/>
              <a:t>If you want to maximize monthly profits, how many pairs of each shoe should you produce and how much profit will you make?</a:t>
            </a:r>
          </a:p>
          <a:p>
            <a:pPr marL="457200" lvl="1" indent="0">
              <a:buNone/>
            </a:pPr>
            <a:endParaRPr lang="en-US" sz="2000" dirty="0"/>
          </a:p>
        </p:txBody>
      </p:sp>
      <p:pic>
        <p:nvPicPr>
          <p:cNvPr id="2" name="Picture 1"/>
          <p:cNvPicPr>
            <a:picLocks noChangeAspect="1"/>
          </p:cNvPicPr>
          <p:nvPr/>
        </p:nvPicPr>
        <p:blipFill>
          <a:blip r:embed="rId3"/>
          <a:stretch>
            <a:fillRect/>
          </a:stretch>
        </p:blipFill>
        <p:spPr>
          <a:xfrm>
            <a:off x="7315200" y="193676"/>
            <a:ext cx="1223962" cy="1223962"/>
          </a:xfrm>
          <a:prstGeom prst="rect">
            <a:avLst/>
          </a:prstGeom>
        </p:spPr>
      </p:pic>
    </p:spTree>
    <p:extLst>
      <p:ext uri="{BB962C8B-B14F-4D97-AF65-F5344CB8AC3E}">
        <p14:creationId xmlns:p14="http://schemas.microsoft.com/office/powerpoint/2010/main" val="3912006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2D173D62-E411-476D-9E3C-49B6BCE81FFD}" type="slidenum">
              <a:rPr lang="en-US">
                <a:latin typeface="+mn-lt"/>
              </a:rPr>
              <a:pPr/>
              <a:t>7</a:t>
            </a:fld>
            <a:endParaRPr lang="en-US" dirty="0">
              <a:latin typeface="+mn-lt"/>
            </a:endParaRPr>
          </a:p>
        </p:txBody>
      </p:sp>
      <p:sp>
        <p:nvSpPr>
          <p:cNvPr id="340994" name="Rectangle 2"/>
          <p:cNvSpPr>
            <a:spLocks noGrp="1" noChangeArrowheads="1"/>
          </p:cNvSpPr>
          <p:nvPr>
            <p:ph type="title"/>
          </p:nvPr>
        </p:nvSpPr>
        <p:spPr>
          <a:xfrm>
            <a:off x="457200" y="811213"/>
            <a:ext cx="8229600" cy="606425"/>
          </a:xfrm>
        </p:spPr>
        <p:txBody>
          <a:bodyPr/>
          <a:lstStyle/>
          <a:p>
            <a:r>
              <a:rPr lang="en-US" dirty="0" smtClean="0"/>
              <a:t>Media Planning:  Solve Graphically</a:t>
            </a:r>
            <a:endParaRPr lang="en-US" dirty="0"/>
          </a:p>
        </p:txBody>
      </p:sp>
      <p:sp>
        <p:nvSpPr>
          <p:cNvPr id="340995" name="Rectangle 3"/>
          <p:cNvSpPr>
            <a:spLocks noGrp="1" noChangeArrowheads="1"/>
          </p:cNvSpPr>
          <p:nvPr>
            <p:ph type="body" idx="1"/>
          </p:nvPr>
        </p:nvSpPr>
        <p:spPr/>
        <p:txBody>
          <a:bodyPr/>
          <a:lstStyle/>
          <a:p>
            <a:pPr marL="609600" indent="-609600"/>
            <a:r>
              <a:rPr lang="en-US" dirty="0" smtClean="0"/>
              <a:t>Graph constraints</a:t>
            </a:r>
          </a:p>
          <a:p>
            <a:pPr marL="609600" indent="-609600"/>
            <a:r>
              <a:rPr lang="en-US" dirty="0" smtClean="0"/>
              <a:t>Use arrows to indicate direction of inequalities</a:t>
            </a:r>
            <a:endParaRPr lang="en-US" dirty="0"/>
          </a:p>
        </p:txBody>
      </p:sp>
      <p:grpSp>
        <p:nvGrpSpPr>
          <p:cNvPr id="6" name="Group 5"/>
          <p:cNvGrpSpPr/>
          <p:nvPr/>
        </p:nvGrpSpPr>
        <p:grpSpPr>
          <a:xfrm>
            <a:off x="1524794" y="2895600"/>
            <a:ext cx="6172994" cy="3689351"/>
            <a:chOff x="1524794" y="2895600"/>
            <a:chExt cx="6172994" cy="3689351"/>
          </a:xfrm>
        </p:grpSpPr>
        <p:sp>
          <p:nvSpPr>
            <p:cNvPr id="340997" name="Freeform 5"/>
            <p:cNvSpPr>
              <a:spLocks/>
            </p:cNvSpPr>
            <p:nvPr/>
          </p:nvSpPr>
          <p:spPr bwMode="auto">
            <a:xfrm>
              <a:off x="2622550" y="3544888"/>
              <a:ext cx="3771900" cy="2165350"/>
            </a:xfrm>
            <a:custGeom>
              <a:avLst/>
              <a:gdLst/>
              <a:ahLst/>
              <a:cxnLst>
                <a:cxn ang="0">
                  <a:pos x="0" y="0"/>
                </a:cxn>
                <a:cxn ang="0">
                  <a:pos x="0" y="1632"/>
                </a:cxn>
                <a:cxn ang="0">
                  <a:pos x="1824" y="1632"/>
                </a:cxn>
              </a:cxnLst>
              <a:rect l="0" t="0" r="r" b="b"/>
              <a:pathLst>
                <a:path w="1824" h="1632">
                  <a:moveTo>
                    <a:pt x="0" y="0"/>
                  </a:moveTo>
                  <a:lnTo>
                    <a:pt x="0" y="1632"/>
                  </a:lnTo>
                  <a:lnTo>
                    <a:pt x="1824" y="1632"/>
                  </a:lnTo>
                </a:path>
              </a:pathLst>
            </a:custGeom>
            <a:no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sp>
          <p:nvSpPr>
            <p:cNvPr id="340998" name="Line 6"/>
            <p:cNvSpPr>
              <a:spLocks noChangeShapeType="1"/>
            </p:cNvSpPr>
            <p:nvPr/>
          </p:nvSpPr>
          <p:spPr bwMode="auto">
            <a:xfrm>
              <a:off x="2622550" y="4117975"/>
              <a:ext cx="3703638"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0999" name="Line 7"/>
            <p:cNvSpPr>
              <a:spLocks noChangeShapeType="1"/>
            </p:cNvSpPr>
            <p:nvPr/>
          </p:nvSpPr>
          <p:spPr bwMode="auto">
            <a:xfrm>
              <a:off x="4475163" y="3544888"/>
              <a:ext cx="0" cy="229235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0" name="Freeform 8"/>
            <p:cNvSpPr>
              <a:spLocks/>
            </p:cNvSpPr>
            <p:nvPr/>
          </p:nvSpPr>
          <p:spPr bwMode="auto">
            <a:xfrm>
              <a:off x="2622550" y="3735388"/>
              <a:ext cx="3360738" cy="1974850"/>
            </a:xfrm>
            <a:custGeom>
              <a:avLst/>
              <a:gdLst/>
              <a:ahLst/>
              <a:cxnLst>
                <a:cxn ang="0">
                  <a:pos x="0" y="0"/>
                </a:cxn>
                <a:cxn ang="0">
                  <a:pos x="2448" y="1488"/>
                </a:cxn>
              </a:cxnLst>
              <a:rect l="0" t="0" r="r" b="b"/>
              <a:pathLst>
                <a:path w="2448" h="1488">
                  <a:moveTo>
                    <a:pt x="0" y="0"/>
                  </a:moveTo>
                  <a:cubicBezTo>
                    <a:pt x="0" y="0"/>
                    <a:pt x="1224" y="744"/>
                    <a:pt x="2448" y="1488"/>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sp>
          <p:nvSpPr>
            <p:cNvPr id="341001" name="Text Box 9"/>
            <p:cNvSpPr txBox="1">
              <a:spLocks noChangeArrowheads="1"/>
            </p:cNvSpPr>
            <p:nvPr/>
          </p:nvSpPr>
          <p:spPr bwMode="auto">
            <a:xfrm>
              <a:off x="3767138" y="2895600"/>
              <a:ext cx="1370013" cy="369888"/>
            </a:xfrm>
            <a:prstGeom prst="rect">
              <a:avLst/>
            </a:prstGeom>
            <a:noFill/>
            <a:ln w="9525">
              <a:noFill/>
              <a:miter lim="800000"/>
              <a:headEnd/>
              <a:tailEnd/>
            </a:ln>
            <a:effectLst/>
          </p:spPr>
          <p:txBody>
            <a:bodyPr>
              <a:spAutoFit/>
            </a:bodyPr>
            <a:lstStyle/>
            <a:p>
              <a:pPr>
                <a:spcBef>
                  <a:spcPct val="50000"/>
                </a:spcBef>
              </a:pPr>
              <a:r>
                <a:rPr lang="en-US" sz="1800" dirty="0">
                  <a:solidFill>
                    <a:schemeClr val="tx1"/>
                  </a:solidFill>
                  <a:latin typeface="+mn-lt"/>
                </a:rPr>
                <a:t>Radio max</a:t>
              </a:r>
            </a:p>
          </p:txBody>
        </p:sp>
        <p:sp>
          <p:nvSpPr>
            <p:cNvPr id="341002" name="Text Box 10"/>
            <p:cNvSpPr txBox="1">
              <a:spLocks noChangeArrowheads="1"/>
            </p:cNvSpPr>
            <p:nvPr/>
          </p:nvSpPr>
          <p:spPr bwMode="auto">
            <a:xfrm>
              <a:off x="5434013" y="4754563"/>
              <a:ext cx="1371600" cy="641350"/>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Budget constraint</a:t>
              </a:r>
            </a:p>
          </p:txBody>
        </p:sp>
        <p:sp>
          <p:nvSpPr>
            <p:cNvPr id="341003" name="Text Box 11"/>
            <p:cNvSpPr txBox="1">
              <a:spLocks noChangeArrowheads="1"/>
            </p:cNvSpPr>
            <p:nvPr/>
          </p:nvSpPr>
          <p:spPr bwMode="auto">
            <a:xfrm>
              <a:off x="6326188" y="3863975"/>
              <a:ext cx="1371600" cy="366713"/>
            </a:xfrm>
            <a:prstGeom prst="rect">
              <a:avLst/>
            </a:prstGeom>
            <a:noFill/>
            <a:ln w="9525">
              <a:noFill/>
              <a:miter lim="800000"/>
              <a:headEnd/>
              <a:tailEnd/>
            </a:ln>
            <a:effectLst/>
          </p:spPr>
          <p:txBody>
            <a:bodyPr>
              <a:spAutoFit/>
            </a:bodyPr>
            <a:lstStyle/>
            <a:p>
              <a:pPr>
                <a:spcBef>
                  <a:spcPct val="50000"/>
                </a:spcBef>
              </a:pPr>
              <a:r>
                <a:rPr lang="en-US" sz="1800" dirty="0">
                  <a:solidFill>
                    <a:schemeClr val="tx1"/>
                  </a:solidFill>
                  <a:latin typeface="+mn-lt"/>
                </a:rPr>
                <a:t>TV max</a:t>
              </a:r>
            </a:p>
          </p:txBody>
        </p:sp>
        <p:sp>
          <p:nvSpPr>
            <p:cNvPr id="341004" name="Text Box 12"/>
            <p:cNvSpPr txBox="1">
              <a:spLocks noChangeArrowheads="1"/>
            </p:cNvSpPr>
            <p:nvPr/>
          </p:nvSpPr>
          <p:spPr bwMode="auto">
            <a:xfrm rot="16200000">
              <a:off x="1363663" y="4410075"/>
              <a:ext cx="688975" cy="366713"/>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TV</a:t>
              </a:r>
            </a:p>
          </p:txBody>
        </p:sp>
        <p:sp>
          <p:nvSpPr>
            <p:cNvPr id="341005" name="Text Box 13"/>
            <p:cNvSpPr txBox="1">
              <a:spLocks noChangeArrowheads="1"/>
            </p:cNvSpPr>
            <p:nvPr/>
          </p:nvSpPr>
          <p:spPr bwMode="auto">
            <a:xfrm>
              <a:off x="4132263" y="6218238"/>
              <a:ext cx="890588" cy="366713"/>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Radio</a:t>
              </a:r>
            </a:p>
          </p:txBody>
        </p:sp>
        <p:sp>
          <p:nvSpPr>
            <p:cNvPr id="341006" name="Text Box 14"/>
            <p:cNvSpPr txBox="1">
              <a:spLocks noChangeArrowheads="1"/>
            </p:cNvSpPr>
            <p:nvPr/>
          </p:nvSpPr>
          <p:spPr bwMode="auto">
            <a:xfrm>
              <a:off x="4337050" y="5900738"/>
              <a:ext cx="481013" cy="366713"/>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60</a:t>
              </a:r>
            </a:p>
          </p:txBody>
        </p:sp>
        <p:sp>
          <p:nvSpPr>
            <p:cNvPr id="341007" name="Line 15"/>
            <p:cNvSpPr>
              <a:spLocks noChangeShapeType="1"/>
            </p:cNvSpPr>
            <p:nvPr/>
          </p:nvSpPr>
          <p:spPr bwMode="auto">
            <a:xfrm>
              <a:off x="3582988" y="5581650"/>
              <a:ext cx="0" cy="255588"/>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8" name="Line 16"/>
            <p:cNvSpPr>
              <a:spLocks noChangeShapeType="1"/>
            </p:cNvSpPr>
            <p:nvPr/>
          </p:nvSpPr>
          <p:spPr bwMode="auto">
            <a:xfrm>
              <a:off x="5160963" y="5581650"/>
              <a:ext cx="0" cy="255588"/>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9" name="Line 17"/>
            <p:cNvSpPr>
              <a:spLocks noChangeShapeType="1"/>
            </p:cNvSpPr>
            <p:nvPr/>
          </p:nvSpPr>
          <p:spPr bwMode="auto">
            <a:xfrm>
              <a:off x="5983288" y="5581650"/>
              <a:ext cx="0" cy="255588"/>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10" name="Text Box 18"/>
            <p:cNvSpPr txBox="1">
              <a:spLocks noChangeArrowheads="1"/>
            </p:cNvSpPr>
            <p:nvPr/>
          </p:nvSpPr>
          <p:spPr bwMode="auto">
            <a:xfrm>
              <a:off x="4954588" y="5900738"/>
              <a:ext cx="479425" cy="366713"/>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90</a:t>
              </a:r>
            </a:p>
          </p:txBody>
        </p:sp>
        <p:sp>
          <p:nvSpPr>
            <p:cNvPr id="341011" name="Text Box 19"/>
            <p:cNvSpPr txBox="1">
              <a:spLocks noChangeArrowheads="1"/>
            </p:cNvSpPr>
            <p:nvPr/>
          </p:nvSpPr>
          <p:spPr bwMode="auto">
            <a:xfrm>
              <a:off x="3376613" y="5900738"/>
              <a:ext cx="481013" cy="366713"/>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30</a:t>
              </a:r>
            </a:p>
          </p:txBody>
        </p:sp>
        <p:sp>
          <p:nvSpPr>
            <p:cNvPr id="341012" name="Text Box 20"/>
            <p:cNvSpPr txBox="1">
              <a:spLocks noChangeArrowheads="1"/>
            </p:cNvSpPr>
            <p:nvPr/>
          </p:nvSpPr>
          <p:spPr bwMode="auto">
            <a:xfrm>
              <a:off x="5640388" y="5900738"/>
              <a:ext cx="760413" cy="366713"/>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120</a:t>
              </a:r>
            </a:p>
          </p:txBody>
        </p:sp>
        <p:sp>
          <p:nvSpPr>
            <p:cNvPr id="341013" name="Text Box 21"/>
            <p:cNvSpPr txBox="1">
              <a:spLocks noChangeArrowheads="1"/>
            </p:cNvSpPr>
            <p:nvPr/>
          </p:nvSpPr>
          <p:spPr bwMode="auto">
            <a:xfrm>
              <a:off x="1936750" y="4627563"/>
              <a:ext cx="481013" cy="366713"/>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30</a:t>
              </a:r>
            </a:p>
          </p:txBody>
        </p:sp>
        <p:sp>
          <p:nvSpPr>
            <p:cNvPr id="341014" name="Text Box 22"/>
            <p:cNvSpPr txBox="1">
              <a:spLocks noChangeArrowheads="1"/>
            </p:cNvSpPr>
            <p:nvPr/>
          </p:nvSpPr>
          <p:spPr bwMode="auto">
            <a:xfrm>
              <a:off x="2005013" y="3608388"/>
              <a:ext cx="481013" cy="366713"/>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60</a:t>
              </a:r>
            </a:p>
          </p:txBody>
        </p:sp>
        <p:sp>
          <p:nvSpPr>
            <p:cNvPr id="341015" name="Line 23"/>
            <p:cNvSpPr>
              <a:spLocks noChangeShapeType="1"/>
            </p:cNvSpPr>
            <p:nvPr/>
          </p:nvSpPr>
          <p:spPr bwMode="auto">
            <a:xfrm>
              <a:off x="2486025" y="3735388"/>
              <a:ext cx="342900"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16" name="Line 24"/>
            <p:cNvSpPr>
              <a:spLocks noChangeShapeType="1"/>
            </p:cNvSpPr>
            <p:nvPr/>
          </p:nvSpPr>
          <p:spPr bwMode="auto">
            <a:xfrm>
              <a:off x="2486025" y="4818063"/>
              <a:ext cx="342900" cy="0"/>
            </a:xfrm>
            <a:prstGeom prst="line">
              <a:avLst/>
            </a:prstGeom>
            <a:noFill/>
            <a:ln w="9525">
              <a:solidFill>
                <a:schemeClr val="tx1"/>
              </a:solidFill>
              <a:miter lim="800000"/>
              <a:headEnd/>
              <a:tailEnd/>
            </a:ln>
            <a:effectLst/>
          </p:spPr>
          <p:txBody>
            <a:bodyPr wrap="none"/>
            <a:lstStyle/>
            <a:p>
              <a:endParaRPr lang="en-US" dirty="0">
                <a:latin typeface="+mn-lt"/>
              </a:endParaRPr>
            </a:p>
          </p:txBody>
        </p:sp>
        <p:cxnSp>
          <p:nvCxnSpPr>
            <p:cNvPr id="3" name="Straight Arrow Connector 2"/>
            <p:cNvCxnSpPr/>
            <p:nvPr/>
          </p:nvCxnSpPr>
          <p:spPr bwMode="auto">
            <a:xfrm flipH="1">
              <a:off x="3857626" y="3735388"/>
              <a:ext cx="479424" cy="0"/>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cxnSp>
          <p:nvCxnSpPr>
            <p:cNvPr id="30" name="Straight Arrow Connector 29"/>
            <p:cNvCxnSpPr/>
            <p:nvPr/>
          </p:nvCxnSpPr>
          <p:spPr bwMode="auto">
            <a:xfrm>
              <a:off x="5257800" y="4230688"/>
              <a:ext cx="0" cy="341312"/>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cxnSp>
          <p:nvCxnSpPr>
            <p:cNvPr id="31" name="Straight Arrow Connector 30"/>
            <p:cNvCxnSpPr/>
            <p:nvPr/>
          </p:nvCxnSpPr>
          <p:spPr bwMode="auto">
            <a:xfrm flipH="1">
              <a:off x="3857626" y="4652964"/>
              <a:ext cx="266764" cy="341312"/>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grpSp>
    </p:spTree>
    <p:extLst>
      <p:ext uri="{BB962C8B-B14F-4D97-AF65-F5344CB8AC3E}">
        <p14:creationId xmlns:p14="http://schemas.microsoft.com/office/powerpoint/2010/main" val="3801951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2D173D62-E411-476D-9E3C-49B6BCE81FFD}" type="slidenum">
              <a:rPr lang="en-US">
                <a:latin typeface="+mn-lt"/>
              </a:rPr>
              <a:pPr/>
              <a:t>8</a:t>
            </a:fld>
            <a:endParaRPr lang="en-US" dirty="0">
              <a:latin typeface="+mn-lt"/>
            </a:endParaRPr>
          </a:p>
        </p:txBody>
      </p:sp>
      <p:sp>
        <p:nvSpPr>
          <p:cNvPr id="340994" name="Rectangle 2"/>
          <p:cNvSpPr>
            <a:spLocks noGrp="1" noChangeArrowheads="1"/>
          </p:cNvSpPr>
          <p:nvPr>
            <p:ph type="title"/>
          </p:nvPr>
        </p:nvSpPr>
        <p:spPr>
          <a:xfrm>
            <a:off x="457200" y="811213"/>
            <a:ext cx="8229600" cy="606425"/>
          </a:xfrm>
        </p:spPr>
        <p:txBody>
          <a:bodyPr/>
          <a:lstStyle/>
          <a:p>
            <a:r>
              <a:rPr lang="en-US" dirty="0" smtClean="0"/>
              <a:t>Media Planning:  Solve Graphically</a:t>
            </a:r>
            <a:endParaRPr lang="en-US" dirty="0"/>
          </a:p>
        </p:txBody>
      </p:sp>
      <p:sp>
        <p:nvSpPr>
          <p:cNvPr id="340995" name="Rectangle 3"/>
          <p:cNvSpPr>
            <a:spLocks noGrp="1" noChangeArrowheads="1"/>
          </p:cNvSpPr>
          <p:nvPr>
            <p:ph type="body" idx="1"/>
          </p:nvPr>
        </p:nvSpPr>
        <p:spPr/>
        <p:txBody>
          <a:bodyPr/>
          <a:lstStyle/>
          <a:p>
            <a:pPr marL="609600" indent="-609600"/>
            <a:r>
              <a:rPr lang="en-US" dirty="0" smtClean="0"/>
              <a:t>Region where all constraints are simultaneously satisfied is the “feasible” region</a:t>
            </a:r>
            <a:endParaRPr lang="en-US" dirty="0"/>
          </a:p>
        </p:txBody>
      </p:sp>
      <p:grpSp>
        <p:nvGrpSpPr>
          <p:cNvPr id="28" name="Group 27"/>
          <p:cNvGrpSpPr/>
          <p:nvPr/>
        </p:nvGrpSpPr>
        <p:grpSpPr>
          <a:xfrm>
            <a:off x="1828800" y="2895600"/>
            <a:ext cx="5772547" cy="3538760"/>
            <a:chOff x="1676400" y="3377152"/>
            <a:chExt cx="5601494" cy="3310160"/>
          </a:xfrm>
        </p:grpSpPr>
        <p:grpSp>
          <p:nvGrpSpPr>
            <p:cNvPr id="33" name="Group 4"/>
            <p:cNvGrpSpPr>
              <a:grpSpLocks/>
            </p:cNvGrpSpPr>
            <p:nvPr/>
          </p:nvGrpSpPr>
          <p:grpSpPr bwMode="auto">
            <a:xfrm>
              <a:off x="1676400" y="3377152"/>
              <a:ext cx="5601494" cy="3310160"/>
              <a:chOff x="960" y="1824"/>
              <a:chExt cx="3889" cy="2324"/>
            </a:xfrm>
          </p:grpSpPr>
          <p:sp>
            <p:nvSpPr>
              <p:cNvPr id="39" name="Freeform 5"/>
              <p:cNvSpPr>
                <a:spLocks/>
              </p:cNvSpPr>
              <p:nvPr/>
            </p:nvSpPr>
            <p:spPr bwMode="auto">
              <a:xfrm>
                <a:off x="1652" y="2233"/>
                <a:ext cx="2376" cy="1364"/>
              </a:xfrm>
              <a:custGeom>
                <a:avLst/>
                <a:gdLst/>
                <a:ahLst/>
                <a:cxnLst>
                  <a:cxn ang="0">
                    <a:pos x="0" y="0"/>
                  </a:cxn>
                  <a:cxn ang="0">
                    <a:pos x="0" y="1632"/>
                  </a:cxn>
                  <a:cxn ang="0">
                    <a:pos x="1824" y="1632"/>
                  </a:cxn>
                </a:cxnLst>
                <a:rect l="0" t="0" r="r" b="b"/>
                <a:pathLst>
                  <a:path w="1824" h="1632">
                    <a:moveTo>
                      <a:pt x="0" y="0"/>
                    </a:moveTo>
                    <a:lnTo>
                      <a:pt x="0" y="1632"/>
                    </a:lnTo>
                    <a:lnTo>
                      <a:pt x="1824" y="1632"/>
                    </a:lnTo>
                  </a:path>
                </a:pathLst>
              </a:custGeom>
              <a:no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sp>
            <p:nvSpPr>
              <p:cNvPr id="40" name="Line 6"/>
              <p:cNvSpPr>
                <a:spLocks noChangeShapeType="1"/>
              </p:cNvSpPr>
              <p:nvPr/>
            </p:nvSpPr>
            <p:spPr bwMode="auto">
              <a:xfrm>
                <a:off x="1652" y="2594"/>
                <a:ext cx="2333"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41" name="Line 7"/>
              <p:cNvSpPr>
                <a:spLocks noChangeShapeType="1"/>
              </p:cNvSpPr>
              <p:nvPr/>
            </p:nvSpPr>
            <p:spPr bwMode="auto">
              <a:xfrm>
                <a:off x="2819" y="2233"/>
                <a:ext cx="0" cy="1444"/>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42" name="Freeform 8"/>
              <p:cNvSpPr>
                <a:spLocks/>
              </p:cNvSpPr>
              <p:nvPr/>
            </p:nvSpPr>
            <p:spPr bwMode="auto">
              <a:xfrm>
                <a:off x="1652" y="2353"/>
                <a:ext cx="2117" cy="1244"/>
              </a:xfrm>
              <a:custGeom>
                <a:avLst/>
                <a:gdLst/>
                <a:ahLst/>
                <a:cxnLst>
                  <a:cxn ang="0">
                    <a:pos x="0" y="0"/>
                  </a:cxn>
                  <a:cxn ang="0">
                    <a:pos x="2448" y="1488"/>
                  </a:cxn>
                </a:cxnLst>
                <a:rect l="0" t="0" r="r" b="b"/>
                <a:pathLst>
                  <a:path w="2448" h="1488">
                    <a:moveTo>
                      <a:pt x="0" y="0"/>
                    </a:moveTo>
                    <a:cubicBezTo>
                      <a:pt x="0" y="0"/>
                      <a:pt x="1224" y="744"/>
                      <a:pt x="2448" y="1488"/>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sp>
            <p:nvSpPr>
              <p:cNvPr id="43" name="Text Box 9"/>
              <p:cNvSpPr txBox="1">
                <a:spLocks noChangeArrowheads="1"/>
              </p:cNvSpPr>
              <p:nvPr/>
            </p:nvSpPr>
            <p:spPr bwMode="auto">
              <a:xfrm>
                <a:off x="2373" y="1824"/>
                <a:ext cx="863" cy="233"/>
              </a:xfrm>
              <a:prstGeom prst="rect">
                <a:avLst/>
              </a:prstGeom>
              <a:noFill/>
              <a:ln w="9525">
                <a:noFill/>
                <a:miter lim="800000"/>
                <a:headEnd/>
                <a:tailEnd/>
              </a:ln>
              <a:effectLst/>
            </p:spPr>
            <p:txBody>
              <a:bodyPr>
                <a:spAutoFit/>
              </a:bodyPr>
              <a:lstStyle/>
              <a:p>
                <a:pPr>
                  <a:spcBef>
                    <a:spcPct val="50000"/>
                  </a:spcBef>
                </a:pPr>
                <a:r>
                  <a:rPr lang="en-US" sz="1800" dirty="0">
                    <a:solidFill>
                      <a:schemeClr val="tx1"/>
                    </a:solidFill>
                    <a:latin typeface="+mn-lt"/>
                  </a:rPr>
                  <a:t>Radio max</a:t>
                </a:r>
              </a:p>
            </p:txBody>
          </p:sp>
          <p:sp>
            <p:nvSpPr>
              <p:cNvPr id="44" name="Text Box 10"/>
              <p:cNvSpPr txBox="1">
                <a:spLocks noChangeArrowheads="1"/>
              </p:cNvSpPr>
              <p:nvPr/>
            </p:nvSpPr>
            <p:spPr bwMode="auto">
              <a:xfrm>
                <a:off x="3423" y="2995"/>
                <a:ext cx="864" cy="404"/>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Budget constraint</a:t>
                </a:r>
              </a:p>
            </p:txBody>
          </p:sp>
          <p:sp>
            <p:nvSpPr>
              <p:cNvPr id="45" name="Text Box 11"/>
              <p:cNvSpPr txBox="1">
                <a:spLocks noChangeArrowheads="1"/>
              </p:cNvSpPr>
              <p:nvPr/>
            </p:nvSpPr>
            <p:spPr bwMode="auto">
              <a:xfrm>
                <a:off x="3985" y="2434"/>
                <a:ext cx="864" cy="231"/>
              </a:xfrm>
              <a:prstGeom prst="rect">
                <a:avLst/>
              </a:prstGeom>
              <a:noFill/>
              <a:ln w="9525">
                <a:noFill/>
                <a:miter lim="800000"/>
                <a:headEnd/>
                <a:tailEnd/>
              </a:ln>
              <a:effectLst/>
            </p:spPr>
            <p:txBody>
              <a:bodyPr>
                <a:spAutoFit/>
              </a:bodyPr>
              <a:lstStyle/>
              <a:p>
                <a:pPr>
                  <a:spcBef>
                    <a:spcPct val="50000"/>
                  </a:spcBef>
                </a:pPr>
                <a:r>
                  <a:rPr lang="en-US" sz="1800" dirty="0">
                    <a:solidFill>
                      <a:schemeClr val="tx1"/>
                    </a:solidFill>
                    <a:latin typeface="+mn-lt"/>
                  </a:rPr>
                  <a:t>TV max</a:t>
                </a:r>
              </a:p>
            </p:txBody>
          </p:sp>
          <p:sp>
            <p:nvSpPr>
              <p:cNvPr id="46" name="Text Box 12"/>
              <p:cNvSpPr txBox="1">
                <a:spLocks noChangeArrowheads="1"/>
              </p:cNvSpPr>
              <p:nvPr/>
            </p:nvSpPr>
            <p:spPr bwMode="auto">
              <a:xfrm rot="-5400000">
                <a:off x="859" y="2778"/>
                <a:ext cx="434"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TV</a:t>
                </a:r>
              </a:p>
            </p:txBody>
          </p:sp>
          <p:sp>
            <p:nvSpPr>
              <p:cNvPr id="47" name="Text Box 13"/>
              <p:cNvSpPr txBox="1">
                <a:spLocks noChangeArrowheads="1"/>
              </p:cNvSpPr>
              <p:nvPr/>
            </p:nvSpPr>
            <p:spPr bwMode="auto">
              <a:xfrm>
                <a:off x="2603" y="3917"/>
                <a:ext cx="561"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Radio</a:t>
                </a:r>
              </a:p>
            </p:txBody>
          </p:sp>
          <p:sp>
            <p:nvSpPr>
              <p:cNvPr id="48" name="Text Box 14"/>
              <p:cNvSpPr txBox="1">
                <a:spLocks noChangeArrowheads="1"/>
              </p:cNvSpPr>
              <p:nvPr/>
            </p:nvSpPr>
            <p:spPr bwMode="auto">
              <a:xfrm>
                <a:off x="2732" y="3717"/>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60</a:t>
                </a:r>
              </a:p>
            </p:txBody>
          </p:sp>
          <p:sp>
            <p:nvSpPr>
              <p:cNvPr id="49" name="Line 15"/>
              <p:cNvSpPr>
                <a:spLocks noChangeShapeType="1"/>
              </p:cNvSpPr>
              <p:nvPr/>
            </p:nvSpPr>
            <p:spPr bwMode="auto">
              <a:xfrm>
                <a:off x="2257" y="3516"/>
                <a:ext cx="0" cy="161"/>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50" name="Line 16"/>
              <p:cNvSpPr>
                <a:spLocks noChangeShapeType="1"/>
              </p:cNvSpPr>
              <p:nvPr/>
            </p:nvSpPr>
            <p:spPr bwMode="auto">
              <a:xfrm>
                <a:off x="3251" y="3516"/>
                <a:ext cx="0" cy="161"/>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51" name="Line 17"/>
              <p:cNvSpPr>
                <a:spLocks noChangeShapeType="1"/>
              </p:cNvSpPr>
              <p:nvPr/>
            </p:nvSpPr>
            <p:spPr bwMode="auto">
              <a:xfrm>
                <a:off x="3769" y="3516"/>
                <a:ext cx="0" cy="161"/>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52" name="Text Box 18"/>
              <p:cNvSpPr txBox="1">
                <a:spLocks noChangeArrowheads="1"/>
              </p:cNvSpPr>
              <p:nvPr/>
            </p:nvSpPr>
            <p:spPr bwMode="auto">
              <a:xfrm>
                <a:off x="3121" y="3717"/>
                <a:ext cx="302"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90</a:t>
                </a:r>
              </a:p>
            </p:txBody>
          </p:sp>
          <p:sp>
            <p:nvSpPr>
              <p:cNvPr id="53" name="Text Box 19"/>
              <p:cNvSpPr txBox="1">
                <a:spLocks noChangeArrowheads="1"/>
              </p:cNvSpPr>
              <p:nvPr/>
            </p:nvSpPr>
            <p:spPr bwMode="auto">
              <a:xfrm>
                <a:off x="2127" y="3717"/>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30</a:t>
                </a:r>
              </a:p>
            </p:txBody>
          </p:sp>
          <p:sp>
            <p:nvSpPr>
              <p:cNvPr id="54" name="Text Box 20"/>
              <p:cNvSpPr txBox="1">
                <a:spLocks noChangeArrowheads="1"/>
              </p:cNvSpPr>
              <p:nvPr/>
            </p:nvSpPr>
            <p:spPr bwMode="auto">
              <a:xfrm>
                <a:off x="3553" y="3717"/>
                <a:ext cx="479"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120</a:t>
                </a:r>
              </a:p>
            </p:txBody>
          </p:sp>
          <p:sp>
            <p:nvSpPr>
              <p:cNvPr id="55" name="Text Box 21"/>
              <p:cNvSpPr txBox="1">
                <a:spLocks noChangeArrowheads="1"/>
              </p:cNvSpPr>
              <p:nvPr/>
            </p:nvSpPr>
            <p:spPr bwMode="auto">
              <a:xfrm>
                <a:off x="1220" y="2915"/>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30</a:t>
                </a:r>
              </a:p>
            </p:txBody>
          </p:sp>
          <p:sp>
            <p:nvSpPr>
              <p:cNvPr id="56" name="Text Box 22"/>
              <p:cNvSpPr txBox="1">
                <a:spLocks noChangeArrowheads="1"/>
              </p:cNvSpPr>
              <p:nvPr/>
            </p:nvSpPr>
            <p:spPr bwMode="auto">
              <a:xfrm>
                <a:off x="1263" y="2273"/>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60</a:t>
                </a:r>
              </a:p>
            </p:txBody>
          </p:sp>
          <p:sp>
            <p:nvSpPr>
              <p:cNvPr id="57" name="Line 23"/>
              <p:cNvSpPr>
                <a:spLocks noChangeShapeType="1"/>
              </p:cNvSpPr>
              <p:nvPr/>
            </p:nvSpPr>
            <p:spPr bwMode="auto">
              <a:xfrm>
                <a:off x="1566" y="2353"/>
                <a:ext cx="216"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58" name="Line 24"/>
              <p:cNvSpPr>
                <a:spLocks noChangeShapeType="1"/>
              </p:cNvSpPr>
              <p:nvPr/>
            </p:nvSpPr>
            <p:spPr bwMode="auto">
              <a:xfrm>
                <a:off x="1566" y="3035"/>
                <a:ext cx="216"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59" name="Freeform 25"/>
              <p:cNvSpPr>
                <a:spLocks/>
              </p:cNvSpPr>
              <p:nvPr/>
            </p:nvSpPr>
            <p:spPr bwMode="auto">
              <a:xfrm>
                <a:off x="1652" y="2594"/>
                <a:ext cx="1167" cy="1003"/>
              </a:xfrm>
              <a:custGeom>
                <a:avLst/>
                <a:gdLst/>
                <a:ahLst/>
                <a:cxnLst>
                  <a:cxn ang="0">
                    <a:pos x="1296" y="528"/>
                  </a:cxn>
                  <a:cxn ang="0">
                    <a:pos x="432" y="0"/>
                  </a:cxn>
                  <a:cxn ang="0">
                    <a:pos x="0" y="0"/>
                  </a:cxn>
                  <a:cxn ang="0">
                    <a:pos x="0" y="1200"/>
                  </a:cxn>
                  <a:cxn ang="0">
                    <a:pos x="1296" y="1200"/>
                  </a:cxn>
                  <a:cxn ang="0">
                    <a:pos x="1296" y="528"/>
                  </a:cxn>
                </a:cxnLst>
                <a:rect l="0" t="0" r="r" b="b"/>
                <a:pathLst>
                  <a:path w="1296" h="1200">
                    <a:moveTo>
                      <a:pt x="1296" y="528"/>
                    </a:moveTo>
                    <a:lnTo>
                      <a:pt x="432" y="0"/>
                    </a:lnTo>
                    <a:lnTo>
                      <a:pt x="0" y="0"/>
                    </a:lnTo>
                    <a:lnTo>
                      <a:pt x="0" y="1200"/>
                    </a:lnTo>
                    <a:lnTo>
                      <a:pt x="1296" y="1200"/>
                    </a:lnTo>
                    <a:lnTo>
                      <a:pt x="1296" y="528"/>
                    </a:lnTo>
                    <a:close/>
                  </a:path>
                </a:pathLst>
              </a:custGeom>
              <a:solidFill>
                <a:srgbClr val="3333FF"/>
              </a:solid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grpSp>
        <p:cxnSp>
          <p:nvCxnSpPr>
            <p:cNvPr id="30" name="Straight Arrow Connector 29"/>
            <p:cNvCxnSpPr/>
            <p:nvPr/>
          </p:nvCxnSpPr>
          <p:spPr bwMode="auto">
            <a:xfrm flipH="1">
              <a:off x="3544525" y="4845908"/>
              <a:ext cx="218896" cy="298704"/>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cxnSp>
          <p:nvCxnSpPr>
            <p:cNvPr id="31" name="Straight Arrow Connector 30"/>
            <p:cNvCxnSpPr/>
            <p:nvPr/>
          </p:nvCxnSpPr>
          <p:spPr bwMode="auto">
            <a:xfrm flipH="1" flipV="1">
              <a:off x="3711605" y="4130626"/>
              <a:ext cx="331281" cy="8610"/>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cxnSp>
          <p:nvCxnSpPr>
            <p:cNvPr id="32" name="Straight Arrow Connector 31"/>
            <p:cNvCxnSpPr/>
            <p:nvPr/>
          </p:nvCxnSpPr>
          <p:spPr bwMode="auto">
            <a:xfrm>
              <a:off x="5411209" y="4589908"/>
              <a:ext cx="0" cy="341312"/>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grpSp>
    </p:spTree>
    <p:extLst>
      <p:ext uri="{BB962C8B-B14F-4D97-AF65-F5344CB8AC3E}">
        <p14:creationId xmlns:p14="http://schemas.microsoft.com/office/powerpoint/2010/main" val="410494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2D173D62-E411-476D-9E3C-49B6BCE81FFD}" type="slidenum">
              <a:rPr lang="en-US">
                <a:latin typeface="+mn-lt"/>
              </a:rPr>
              <a:pPr/>
              <a:t>9</a:t>
            </a:fld>
            <a:endParaRPr lang="en-US" dirty="0">
              <a:latin typeface="+mn-lt"/>
            </a:endParaRPr>
          </a:p>
        </p:txBody>
      </p:sp>
      <p:sp>
        <p:nvSpPr>
          <p:cNvPr id="340994" name="Rectangle 2"/>
          <p:cNvSpPr>
            <a:spLocks noGrp="1" noChangeArrowheads="1"/>
          </p:cNvSpPr>
          <p:nvPr>
            <p:ph type="title"/>
          </p:nvPr>
        </p:nvSpPr>
        <p:spPr>
          <a:xfrm>
            <a:off x="457200" y="811213"/>
            <a:ext cx="8229600" cy="606425"/>
          </a:xfrm>
        </p:spPr>
        <p:txBody>
          <a:bodyPr/>
          <a:lstStyle/>
          <a:p>
            <a:r>
              <a:rPr lang="en-US" dirty="0" smtClean="0"/>
              <a:t>Media Planning:  Solve Graphically</a:t>
            </a:r>
            <a:endParaRPr lang="en-US" dirty="0"/>
          </a:p>
        </p:txBody>
      </p:sp>
      <p:sp>
        <p:nvSpPr>
          <p:cNvPr id="340995" name="Rectangle 3"/>
          <p:cNvSpPr>
            <a:spLocks noGrp="1" noChangeArrowheads="1"/>
          </p:cNvSpPr>
          <p:nvPr>
            <p:ph type="body" idx="1"/>
          </p:nvPr>
        </p:nvSpPr>
        <p:spPr/>
        <p:txBody>
          <a:bodyPr/>
          <a:lstStyle/>
          <a:p>
            <a:pPr marL="609600" indent="-609600"/>
            <a:r>
              <a:rPr lang="en-US" dirty="0" smtClean="0"/>
              <a:t>The maximum </a:t>
            </a:r>
            <a:r>
              <a:rPr lang="en-US" dirty="0"/>
              <a:t>profit </a:t>
            </a:r>
            <a:r>
              <a:rPr lang="en-US" dirty="0" smtClean="0"/>
              <a:t>occurs at a “corner” of  the </a:t>
            </a:r>
            <a:r>
              <a:rPr lang="en-US" dirty="0"/>
              <a:t>feasible </a:t>
            </a:r>
            <a:r>
              <a:rPr lang="en-US" dirty="0" smtClean="0"/>
              <a:t>region:  (0, 0) (0, 50) (20,50) (60, 30) (60,0)</a:t>
            </a:r>
            <a:endParaRPr lang="en-US" dirty="0"/>
          </a:p>
        </p:txBody>
      </p:sp>
      <p:grpSp>
        <p:nvGrpSpPr>
          <p:cNvPr id="8" name="Group 7"/>
          <p:cNvGrpSpPr/>
          <p:nvPr/>
        </p:nvGrpSpPr>
        <p:grpSpPr>
          <a:xfrm>
            <a:off x="1771253" y="3166840"/>
            <a:ext cx="5601494" cy="3310160"/>
            <a:chOff x="1676400" y="3377152"/>
            <a:chExt cx="5601494" cy="3310160"/>
          </a:xfrm>
        </p:grpSpPr>
        <p:grpSp>
          <p:nvGrpSpPr>
            <p:cNvPr id="3" name="Group 2"/>
            <p:cNvGrpSpPr/>
            <p:nvPr/>
          </p:nvGrpSpPr>
          <p:grpSpPr>
            <a:xfrm>
              <a:off x="1676400" y="3377152"/>
              <a:ext cx="5601494" cy="3310160"/>
              <a:chOff x="1676400" y="3377152"/>
              <a:chExt cx="5601494" cy="3310160"/>
            </a:xfrm>
          </p:grpSpPr>
          <p:grpSp>
            <p:nvGrpSpPr>
              <p:cNvPr id="340996" name="Group 4"/>
              <p:cNvGrpSpPr>
                <a:grpSpLocks/>
              </p:cNvGrpSpPr>
              <p:nvPr/>
            </p:nvGrpSpPr>
            <p:grpSpPr bwMode="auto">
              <a:xfrm>
                <a:off x="1676400" y="3377152"/>
                <a:ext cx="5601494" cy="3310160"/>
                <a:chOff x="960" y="1824"/>
                <a:chExt cx="3889" cy="2324"/>
              </a:xfrm>
            </p:grpSpPr>
            <p:sp>
              <p:nvSpPr>
                <p:cNvPr id="340997" name="Freeform 5"/>
                <p:cNvSpPr>
                  <a:spLocks/>
                </p:cNvSpPr>
                <p:nvPr/>
              </p:nvSpPr>
              <p:spPr bwMode="auto">
                <a:xfrm>
                  <a:off x="1652" y="2233"/>
                  <a:ext cx="2376" cy="1364"/>
                </a:xfrm>
                <a:custGeom>
                  <a:avLst/>
                  <a:gdLst/>
                  <a:ahLst/>
                  <a:cxnLst>
                    <a:cxn ang="0">
                      <a:pos x="0" y="0"/>
                    </a:cxn>
                    <a:cxn ang="0">
                      <a:pos x="0" y="1632"/>
                    </a:cxn>
                    <a:cxn ang="0">
                      <a:pos x="1824" y="1632"/>
                    </a:cxn>
                  </a:cxnLst>
                  <a:rect l="0" t="0" r="r" b="b"/>
                  <a:pathLst>
                    <a:path w="1824" h="1632">
                      <a:moveTo>
                        <a:pt x="0" y="0"/>
                      </a:moveTo>
                      <a:lnTo>
                        <a:pt x="0" y="1632"/>
                      </a:lnTo>
                      <a:lnTo>
                        <a:pt x="1824" y="1632"/>
                      </a:lnTo>
                    </a:path>
                  </a:pathLst>
                </a:custGeom>
                <a:no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sp>
              <p:nvSpPr>
                <p:cNvPr id="340998" name="Line 6"/>
                <p:cNvSpPr>
                  <a:spLocks noChangeShapeType="1"/>
                </p:cNvSpPr>
                <p:nvPr/>
              </p:nvSpPr>
              <p:spPr bwMode="auto">
                <a:xfrm>
                  <a:off x="1652" y="2594"/>
                  <a:ext cx="2333"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0999" name="Line 7"/>
                <p:cNvSpPr>
                  <a:spLocks noChangeShapeType="1"/>
                </p:cNvSpPr>
                <p:nvPr/>
              </p:nvSpPr>
              <p:spPr bwMode="auto">
                <a:xfrm>
                  <a:off x="2819" y="2233"/>
                  <a:ext cx="0" cy="1444"/>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0" name="Freeform 8"/>
                <p:cNvSpPr>
                  <a:spLocks/>
                </p:cNvSpPr>
                <p:nvPr/>
              </p:nvSpPr>
              <p:spPr bwMode="auto">
                <a:xfrm>
                  <a:off x="1652" y="2353"/>
                  <a:ext cx="2117" cy="1244"/>
                </a:xfrm>
                <a:custGeom>
                  <a:avLst/>
                  <a:gdLst/>
                  <a:ahLst/>
                  <a:cxnLst>
                    <a:cxn ang="0">
                      <a:pos x="0" y="0"/>
                    </a:cxn>
                    <a:cxn ang="0">
                      <a:pos x="2448" y="1488"/>
                    </a:cxn>
                  </a:cxnLst>
                  <a:rect l="0" t="0" r="r" b="b"/>
                  <a:pathLst>
                    <a:path w="2448" h="1488">
                      <a:moveTo>
                        <a:pt x="0" y="0"/>
                      </a:moveTo>
                      <a:cubicBezTo>
                        <a:pt x="0" y="0"/>
                        <a:pt x="1224" y="744"/>
                        <a:pt x="2448" y="1488"/>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sp>
              <p:nvSpPr>
                <p:cNvPr id="341001" name="Text Box 9"/>
                <p:cNvSpPr txBox="1">
                  <a:spLocks noChangeArrowheads="1"/>
                </p:cNvSpPr>
                <p:nvPr/>
              </p:nvSpPr>
              <p:spPr bwMode="auto">
                <a:xfrm>
                  <a:off x="2373" y="1824"/>
                  <a:ext cx="863" cy="233"/>
                </a:xfrm>
                <a:prstGeom prst="rect">
                  <a:avLst/>
                </a:prstGeom>
                <a:noFill/>
                <a:ln w="9525">
                  <a:noFill/>
                  <a:miter lim="800000"/>
                  <a:headEnd/>
                  <a:tailEnd/>
                </a:ln>
                <a:effectLst/>
              </p:spPr>
              <p:txBody>
                <a:bodyPr>
                  <a:spAutoFit/>
                </a:bodyPr>
                <a:lstStyle/>
                <a:p>
                  <a:pPr>
                    <a:spcBef>
                      <a:spcPct val="50000"/>
                    </a:spcBef>
                  </a:pPr>
                  <a:r>
                    <a:rPr lang="en-US" sz="1800" dirty="0">
                      <a:solidFill>
                        <a:schemeClr val="tx1"/>
                      </a:solidFill>
                      <a:latin typeface="+mn-lt"/>
                    </a:rPr>
                    <a:t>Radio max</a:t>
                  </a:r>
                </a:p>
              </p:txBody>
            </p:sp>
            <p:sp>
              <p:nvSpPr>
                <p:cNvPr id="341002" name="Text Box 10"/>
                <p:cNvSpPr txBox="1">
                  <a:spLocks noChangeArrowheads="1"/>
                </p:cNvSpPr>
                <p:nvPr/>
              </p:nvSpPr>
              <p:spPr bwMode="auto">
                <a:xfrm>
                  <a:off x="3423" y="2995"/>
                  <a:ext cx="864" cy="404"/>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Budget constraint</a:t>
                  </a:r>
                </a:p>
              </p:txBody>
            </p:sp>
            <p:sp>
              <p:nvSpPr>
                <p:cNvPr id="341003" name="Text Box 11"/>
                <p:cNvSpPr txBox="1">
                  <a:spLocks noChangeArrowheads="1"/>
                </p:cNvSpPr>
                <p:nvPr/>
              </p:nvSpPr>
              <p:spPr bwMode="auto">
                <a:xfrm>
                  <a:off x="3985" y="2434"/>
                  <a:ext cx="864" cy="231"/>
                </a:xfrm>
                <a:prstGeom prst="rect">
                  <a:avLst/>
                </a:prstGeom>
                <a:noFill/>
                <a:ln w="9525">
                  <a:noFill/>
                  <a:miter lim="800000"/>
                  <a:headEnd/>
                  <a:tailEnd/>
                </a:ln>
                <a:effectLst/>
              </p:spPr>
              <p:txBody>
                <a:bodyPr>
                  <a:spAutoFit/>
                </a:bodyPr>
                <a:lstStyle/>
                <a:p>
                  <a:pPr>
                    <a:spcBef>
                      <a:spcPct val="50000"/>
                    </a:spcBef>
                  </a:pPr>
                  <a:r>
                    <a:rPr lang="en-US" sz="1800" dirty="0">
                      <a:solidFill>
                        <a:schemeClr val="tx1"/>
                      </a:solidFill>
                      <a:latin typeface="+mn-lt"/>
                    </a:rPr>
                    <a:t>TV max</a:t>
                  </a:r>
                </a:p>
              </p:txBody>
            </p:sp>
            <p:sp>
              <p:nvSpPr>
                <p:cNvPr id="341004" name="Text Box 12"/>
                <p:cNvSpPr txBox="1">
                  <a:spLocks noChangeArrowheads="1"/>
                </p:cNvSpPr>
                <p:nvPr/>
              </p:nvSpPr>
              <p:spPr bwMode="auto">
                <a:xfrm rot="-5400000">
                  <a:off x="859" y="2778"/>
                  <a:ext cx="434"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TV</a:t>
                  </a:r>
                </a:p>
              </p:txBody>
            </p:sp>
            <p:sp>
              <p:nvSpPr>
                <p:cNvPr id="341005" name="Text Box 13"/>
                <p:cNvSpPr txBox="1">
                  <a:spLocks noChangeArrowheads="1"/>
                </p:cNvSpPr>
                <p:nvPr/>
              </p:nvSpPr>
              <p:spPr bwMode="auto">
                <a:xfrm>
                  <a:off x="2603" y="3917"/>
                  <a:ext cx="561"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Radio</a:t>
                  </a:r>
                </a:p>
              </p:txBody>
            </p:sp>
            <p:sp>
              <p:nvSpPr>
                <p:cNvPr id="341006" name="Text Box 14"/>
                <p:cNvSpPr txBox="1">
                  <a:spLocks noChangeArrowheads="1"/>
                </p:cNvSpPr>
                <p:nvPr/>
              </p:nvSpPr>
              <p:spPr bwMode="auto">
                <a:xfrm>
                  <a:off x="2732" y="3717"/>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60</a:t>
                  </a:r>
                </a:p>
              </p:txBody>
            </p:sp>
            <p:sp>
              <p:nvSpPr>
                <p:cNvPr id="341007" name="Line 15"/>
                <p:cNvSpPr>
                  <a:spLocks noChangeShapeType="1"/>
                </p:cNvSpPr>
                <p:nvPr/>
              </p:nvSpPr>
              <p:spPr bwMode="auto">
                <a:xfrm>
                  <a:off x="2257" y="3516"/>
                  <a:ext cx="0" cy="161"/>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8" name="Line 16"/>
                <p:cNvSpPr>
                  <a:spLocks noChangeShapeType="1"/>
                </p:cNvSpPr>
                <p:nvPr/>
              </p:nvSpPr>
              <p:spPr bwMode="auto">
                <a:xfrm>
                  <a:off x="3251" y="3516"/>
                  <a:ext cx="0" cy="161"/>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09" name="Line 17"/>
                <p:cNvSpPr>
                  <a:spLocks noChangeShapeType="1"/>
                </p:cNvSpPr>
                <p:nvPr/>
              </p:nvSpPr>
              <p:spPr bwMode="auto">
                <a:xfrm>
                  <a:off x="3769" y="3516"/>
                  <a:ext cx="0" cy="161"/>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10" name="Text Box 18"/>
                <p:cNvSpPr txBox="1">
                  <a:spLocks noChangeArrowheads="1"/>
                </p:cNvSpPr>
                <p:nvPr/>
              </p:nvSpPr>
              <p:spPr bwMode="auto">
                <a:xfrm>
                  <a:off x="3121" y="3717"/>
                  <a:ext cx="302"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90</a:t>
                  </a:r>
                </a:p>
              </p:txBody>
            </p:sp>
            <p:sp>
              <p:nvSpPr>
                <p:cNvPr id="341011" name="Text Box 19"/>
                <p:cNvSpPr txBox="1">
                  <a:spLocks noChangeArrowheads="1"/>
                </p:cNvSpPr>
                <p:nvPr/>
              </p:nvSpPr>
              <p:spPr bwMode="auto">
                <a:xfrm>
                  <a:off x="2127" y="3717"/>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30</a:t>
                  </a:r>
                </a:p>
              </p:txBody>
            </p:sp>
            <p:sp>
              <p:nvSpPr>
                <p:cNvPr id="341012" name="Text Box 20"/>
                <p:cNvSpPr txBox="1">
                  <a:spLocks noChangeArrowheads="1"/>
                </p:cNvSpPr>
                <p:nvPr/>
              </p:nvSpPr>
              <p:spPr bwMode="auto">
                <a:xfrm>
                  <a:off x="3553" y="3717"/>
                  <a:ext cx="479"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120</a:t>
                  </a:r>
                </a:p>
              </p:txBody>
            </p:sp>
            <p:sp>
              <p:nvSpPr>
                <p:cNvPr id="341013" name="Text Box 21"/>
                <p:cNvSpPr txBox="1">
                  <a:spLocks noChangeArrowheads="1"/>
                </p:cNvSpPr>
                <p:nvPr/>
              </p:nvSpPr>
              <p:spPr bwMode="auto">
                <a:xfrm>
                  <a:off x="1220" y="2915"/>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30</a:t>
                  </a:r>
                </a:p>
              </p:txBody>
            </p:sp>
            <p:sp>
              <p:nvSpPr>
                <p:cNvPr id="341014" name="Text Box 22"/>
                <p:cNvSpPr txBox="1">
                  <a:spLocks noChangeArrowheads="1"/>
                </p:cNvSpPr>
                <p:nvPr/>
              </p:nvSpPr>
              <p:spPr bwMode="auto">
                <a:xfrm>
                  <a:off x="1263" y="2273"/>
                  <a:ext cx="303" cy="231"/>
                </a:xfrm>
                <a:prstGeom prst="rect">
                  <a:avLst/>
                </a:prstGeom>
                <a:noFill/>
                <a:ln w="9525">
                  <a:noFill/>
                  <a:miter lim="800000"/>
                  <a:headEnd/>
                  <a:tailEnd/>
                </a:ln>
                <a:effectLst/>
              </p:spPr>
              <p:txBody>
                <a:bodyPr>
                  <a:spAutoFit/>
                </a:bodyPr>
                <a:lstStyle/>
                <a:p>
                  <a:pPr algn="l">
                    <a:spcBef>
                      <a:spcPct val="50000"/>
                    </a:spcBef>
                  </a:pPr>
                  <a:r>
                    <a:rPr lang="en-US" sz="1800" dirty="0">
                      <a:solidFill>
                        <a:schemeClr val="tx1"/>
                      </a:solidFill>
                      <a:latin typeface="+mn-lt"/>
                    </a:rPr>
                    <a:t>60</a:t>
                  </a:r>
                </a:p>
              </p:txBody>
            </p:sp>
            <p:sp>
              <p:nvSpPr>
                <p:cNvPr id="341015" name="Line 23"/>
                <p:cNvSpPr>
                  <a:spLocks noChangeShapeType="1"/>
                </p:cNvSpPr>
                <p:nvPr/>
              </p:nvSpPr>
              <p:spPr bwMode="auto">
                <a:xfrm>
                  <a:off x="1566" y="2353"/>
                  <a:ext cx="216"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16" name="Line 24"/>
                <p:cNvSpPr>
                  <a:spLocks noChangeShapeType="1"/>
                </p:cNvSpPr>
                <p:nvPr/>
              </p:nvSpPr>
              <p:spPr bwMode="auto">
                <a:xfrm>
                  <a:off x="1566" y="3035"/>
                  <a:ext cx="216" cy="0"/>
                </a:xfrm>
                <a:prstGeom prst="line">
                  <a:avLst/>
                </a:prstGeom>
                <a:noFill/>
                <a:ln w="9525">
                  <a:solidFill>
                    <a:schemeClr val="tx1"/>
                  </a:solidFill>
                  <a:miter lim="800000"/>
                  <a:headEnd/>
                  <a:tailEnd/>
                </a:ln>
                <a:effectLst/>
              </p:spPr>
              <p:txBody>
                <a:bodyPr wrap="none"/>
                <a:lstStyle/>
                <a:p>
                  <a:endParaRPr lang="en-US" dirty="0">
                    <a:latin typeface="+mn-lt"/>
                  </a:endParaRPr>
                </a:p>
              </p:txBody>
            </p:sp>
            <p:sp>
              <p:nvSpPr>
                <p:cNvPr id="341017" name="Freeform 25"/>
                <p:cNvSpPr>
                  <a:spLocks/>
                </p:cNvSpPr>
                <p:nvPr/>
              </p:nvSpPr>
              <p:spPr bwMode="auto">
                <a:xfrm>
                  <a:off x="1652" y="2594"/>
                  <a:ext cx="1167" cy="1003"/>
                </a:xfrm>
                <a:custGeom>
                  <a:avLst/>
                  <a:gdLst/>
                  <a:ahLst/>
                  <a:cxnLst>
                    <a:cxn ang="0">
                      <a:pos x="1296" y="528"/>
                    </a:cxn>
                    <a:cxn ang="0">
                      <a:pos x="432" y="0"/>
                    </a:cxn>
                    <a:cxn ang="0">
                      <a:pos x="0" y="0"/>
                    </a:cxn>
                    <a:cxn ang="0">
                      <a:pos x="0" y="1200"/>
                    </a:cxn>
                    <a:cxn ang="0">
                      <a:pos x="1296" y="1200"/>
                    </a:cxn>
                    <a:cxn ang="0">
                      <a:pos x="1296" y="528"/>
                    </a:cxn>
                  </a:cxnLst>
                  <a:rect l="0" t="0" r="r" b="b"/>
                  <a:pathLst>
                    <a:path w="1296" h="1200">
                      <a:moveTo>
                        <a:pt x="1296" y="528"/>
                      </a:moveTo>
                      <a:lnTo>
                        <a:pt x="432" y="0"/>
                      </a:lnTo>
                      <a:lnTo>
                        <a:pt x="0" y="0"/>
                      </a:lnTo>
                      <a:lnTo>
                        <a:pt x="0" y="1200"/>
                      </a:lnTo>
                      <a:lnTo>
                        <a:pt x="1296" y="1200"/>
                      </a:lnTo>
                      <a:lnTo>
                        <a:pt x="1296" y="528"/>
                      </a:lnTo>
                      <a:close/>
                    </a:path>
                  </a:pathLst>
                </a:custGeom>
                <a:solidFill>
                  <a:srgbClr val="3333FF"/>
                </a:solidFill>
                <a:ln w="9525" cap="flat" cmpd="sng">
                  <a:solidFill>
                    <a:schemeClr val="tx1"/>
                  </a:solidFill>
                  <a:prstDash val="solid"/>
                  <a:miter lim="800000"/>
                  <a:headEnd type="none" w="med" len="med"/>
                  <a:tailEnd type="none" w="med" len="med"/>
                </a:ln>
                <a:effectLst/>
              </p:spPr>
              <p:txBody>
                <a:bodyPr wrap="none"/>
                <a:lstStyle/>
                <a:p>
                  <a:endParaRPr lang="en-US" dirty="0">
                    <a:latin typeface="+mn-lt"/>
                  </a:endParaRPr>
                </a:p>
              </p:txBody>
            </p:sp>
          </p:grpSp>
          <p:sp>
            <p:nvSpPr>
              <p:cNvPr id="2" name="Oval 1"/>
              <p:cNvSpPr/>
              <p:nvPr/>
            </p:nvSpPr>
            <p:spPr bwMode="auto">
              <a:xfrm>
                <a:off x="4296537" y="5839694"/>
                <a:ext cx="152400" cy="128048"/>
              </a:xfrm>
              <a:prstGeom prst="ellipse">
                <a:avLst/>
              </a:prstGeom>
              <a:noFill/>
              <a:ln w="25400" cap="flat" cmpd="sng" algn="ctr">
                <a:pattFill prst="ltUpDiag">
                  <a:fgClr>
                    <a:schemeClr val="tx1"/>
                  </a:fgClr>
                  <a:bgClr>
                    <a:srgbClr val="CC9900"/>
                  </a:bgClr>
                </a:pattFill>
                <a:prstDash val="solid"/>
                <a:round/>
                <a:headEnd type="none" w="med" len="med"/>
                <a:tailEnd type="none" w="med" len="med"/>
              </a:ln>
              <a:effectLst/>
            </p:spPr>
            <p:txBody>
              <a:bodyPr vert="horz" wrap="square" lIns="92075" tIns="46038" rIns="92075" bIns="46038"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4D3C4E"/>
                  </a:solidFill>
                  <a:effectLst/>
                  <a:latin typeface="Times New Roman" pitchFamily="18" charset="0"/>
                </a:endParaRPr>
              </a:p>
            </p:txBody>
          </p:sp>
          <p:sp>
            <p:nvSpPr>
              <p:cNvPr id="28" name="Oval 27"/>
              <p:cNvSpPr/>
              <p:nvPr/>
            </p:nvSpPr>
            <p:spPr bwMode="auto">
              <a:xfrm>
                <a:off x="4256913" y="5016564"/>
                <a:ext cx="152400" cy="128048"/>
              </a:xfrm>
              <a:prstGeom prst="ellipse">
                <a:avLst/>
              </a:prstGeom>
              <a:noFill/>
              <a:ln w="25400" cap="flat" cmpd="sng" algn="ctr">
                <a:pattFill prst="ltUpDiag">
                  <a:fgClr>
                    <a:schemeClr val="tx1"/>
                  </a:fgClr>
                  <a:bgClr>
                    <a:srgbClr val="CC9900"/>
                  </a:bgClr>
                </a:pattFill>
                <a:prstDash val="solid"/>
                <a:round/>
                <a:headEnd type="none" w="med" len="med"/>
                <a:tailEnd type="none" w="med" len="med"/>
              </a:ln>
              <a:effectLst/>
            </p:spPr>
            <p:txBody>
              <a:bodyPr vert="horz" wrap="square" lIns="92075" tIns="46038" rIns="92075" bIns="46038"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4D3C4E"/>
                  </a:solidFill>
                  <a:effectLst/>
                  <a:latin typeface="Times New Roman" pitchFamily="18" charset="0"/>
                </a:endParaRPr>
              </a:p>
            </p:txBody>
          </p:sp>
          <p:sp>
            <p:nvSpPr>
              <p:cNvPr id="29" name="Oval 28"/>
              <p:cNvSpPr/>
              <p:nvPr/>
            </p:nvSpPr>
            <p:spPr bwMode="auto">
              <a:xfrm>
                <a:off x="2591745" y="5816630"/>
                <a:ext cx="152400" cy="128048"/>
              </a:xfrm>
              <a:prstGeom prst="ellipse">
                <a:avLst/>
              </a:prstGeom>
              <a:noFill/>
              <a:ln w="25400" cap="flat" cmpd="sng" algn="ctr">
                <a:pattFill prst="ltUpDiag">
                  <a:fgClr>
                    <a:schemeClr val="tx1"/>
                  </a:fgClr>
                  <a:bgClr>
                    <a:srgbClr val="CC9900"/>
                  </a:bgClr>
                </a:pattFill>
                <a:prstDash val="solid"/>
                <a:round/>
                <a:headEnd type="none" w="med" len="med"/>
                <a:tailEnd type="none" w="med" len="med"/>
              </a:ln>
              <a:effectLst/>
            </p:spPr>
            <p:txBody>
              <a:bodyPr vert="horz" wrap="square" lIns="92075" tIns="46038" rIns="92075" bIns="46038"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4D3C4E"/>
                  </a:solidFill>
                  <a:effectLst/>
                  <a:latin typeface="Times New Roman" pitchFamily="18" charset="0"/>
                </a:endParaRPr>
              </a:p>
            </p:txBody>
          </p:sp>
          <p:sp>
            <p:nvSpPr>
              <p:cNvPr id="30" name="Oval 29"/>
              <p:cNvSpPr/>
              <p:nvPr/>
            </p:nvSpPr>
            <p:spPr bwMode="auto">
              <a:xfrm>
                <a:off x="2621519" y="4431716"/>
                <a:ext cx="152400" cy="128048"/>
              </a:xfrm>
              <a:prstGeom prst="ellipse">
                <a:avLst/>
              </a:prstGeom>
              <a:noFill/>
              <a:ln w="25400" cap="flat" cmpd="sng" algn="ctr">
                <a:pattFill prst="ltUpDiag">
                  <a:fgClr>
                    <a:schemeClr val="tx1"/>
                  </a:fgClr>
                  <a:bgClr>
                    <a:srgbClr val="CC9900"/>
                  </a:bgClr>
                </a:pattFill>
                <a:prstDash val="solid"/>
                <a:round/>
                <a:headEnd type="none" w="med" len="med"/>
                <a:tailEnd type="none" w="med" len="med"/>
              </a:ln>
              <a:effectLst/>
            </p:spPr>
            <p:txBody>
              <a:bodyPr vert="horz" wrap="square" lIns="92075" tIns="46038" rIns="92075" bIns="46038"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4D3C4E"/>
                  </a:solidFill>
                  <a:effectLst/>
                  <a:latin typeface="Times New Roman" pitchFamily="18" charset="0"/>
                </a:endParaRPr>
              </a:p>
            </p:txBody>
          </p:sp>
          <p:sp>
            <p:nvSpPr>
              <p:cNvPr id="31" name="Oval 30"/>
              <p:cNvSpPr/>
              <p:nvPr/>
            </p:nvSpPr>
            <p:spPr bwMode="auto">
              <a:xfrm>
                <a:off x="3128680" y="4410509"/>
                <a:ext cx="152400" cy="128048"/>
              </a:xfrm>
              <a:prstGeom prst="ellipse">
                <a:avLst/>
              </a:prstGeom>
              <a:noFill/>
              <a:ln w="25400" cap="flat" cmpd="sng" algn="ctr">
                <a:pattFill prst="ltUpDiag">
                  <a:fgClr>
                    <a:schemeClr val="tx1"/>
                  </a:fgClr>
                  <a:bgClr>
                    <a:srgbClr val="CC9900"/>
                  </a:bgClr>
                </a:pattFill>
                <a:prstDash val="solid"/>
                <a:round/>
                <a:headEnd type="none" w="med" len="med"/>
                <a:tailEnd type="none" w="med" len="med"/>
              </a:ln>
              <a:effectLst/>
            </p:spPr>
            <p:txBody>
              <a:bodyPr vert="horz" wrap="square" lIns="92075" tIns="46038" rIns="92075" bIns="46038"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4D3C4E"/>
                  </a:solidFill>
                  <a:effectLst/>
                  <a:latin typeface="Times New Roman" pitchFamily="18" charset="0"/>
                </a:endParaRPr>
              </a:p>
            </p:txBody>
          </p:sp>
        </p:grpSp>
        <p:cxnSp>
          <p:nvCxnSpPr>
            <p:cNvPr id="33" name="Straight Arrow Connector 32"/>
            <p:cNvCxnSpPr/>
            <p:nvPr/>
          </p:nvCxnSpPr>
          <p:spPr bwMode="auto">
            <a:xfrm flipH="1">
              <a:off x="3544525" y="4845908"/>
              <a:ext cx="218896" cy="298704"/>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cxnSp>
          <p:nvCxnSpPr>
            <p:cNvPr id="34" name="Straight Arrow Connector 33"/>
            <p:cNvCxnSpPr/>
            <p:nvPr/>
          </p:nvCxnSpPr>
          <p:spPr bwMode="auto">
            <a:xfrm flipH="1" flipV="1">
              <a:off x="3711605" y="4130626"/>
              <a:ext cx="331281" cy="8610"/>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cxnSp>
          <p:nvCxnSpPr>
            <p:cNvPr id="35" name="Straight Arrow Connector 34"/>
            <p:cNvCxnSpPr/>
            <p:nvPr/>
          </p:nvCxnSpPr>
          <p:spPr bwMode="auto">
            <a:xfrm>
              <a:off x="5411209" y="4589908"/>
              <a:ext cx="0" cy="341312"/>
            </a:xfrm>
            <a:prstGeom prst="straightConnector1">
              <a:avLst/>
            </a:prstGeom>
            <a:noFill/>
            <a:ln w="25400" cap="flat" cmpd="sng" algn="ctr">
              <a:pattFill prst="ltUpDiag">
                <a:fgClr>
                  <a:schemeClr val="tx1"/>
                </a:fgClr>
                <a:bgClr>
                  <a:srgbClr val="CC9900"/>
                </a:bgClr>
              </a:pattFill>
              <a:prstDash val="solid"/>
              <a:round/>
              <a:headEnd type="none" w="med" len="med"/>
              <a:tailEnd type="triangle"/>
            </a:ln>
            <a:effectLst/>
          </p:spPr>
        </p:cxnSp>
      </p:grpSp>
    </p:spTree>
    <p:extLst>
      <p:ext uri="{BB962C8B-B14F-4D97-AF65-F5344CB8AC3E}">
        <p14:creationId xmlns:p14="http://schemas.microsoft.com/office/powerpoint/2010/main" val="985666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MktMgmtGenericFmt">
  <a:themeElements>
    <a:clrScheme name="">
      <a:dk1>
        <a:srgbClr val="000000"/>
      </a:dk1>
      <a:lt1>
        <a:srgbClr val="FFFFFF"/>
      </a:lt1>
      <a:dk2>
        <a:srgbClr val="4D3C4E"/>
      </a:dk2>
      <a:lt2>
        <a:srgbClr val="D9BE4D"/>
      </a:lt2>
      <a:accent1>
        <a:srgbClr val="CC9900"/>
      </a:accent1>
      <a:accent2>
        <a:srgbClr val="D9BE4D"/>
      </a:accent2>
      <a:accent3>
        <a:srgbClr val="FFFFFF"/>
      </a:accent3>
      <a:accent4>
        <a:srgbClr val="000000"/>
      </a:accent4>
      <a:accent5>
        <a:srgbClr val="E2CAAA"/>
      </a:accent5>
      <a:accent6>
        <a:srgbClr val="C4AC45"/>
      </a:accent6>
      <a:hlink>
        <a:srgbClr val="777777"/>
      </a:hlink>
      <a:folHlink>
        <a:srgbClr val="969696"/>
      </a:folHlink>
    </a:clrScheme>
    <a:fontScheme name="MktMgmtGenericFm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pattFill prst="ltUpDiag">
            <a:fgClr>
              <a:schemeClr val="tx1"/>
            </a:fgClr>
            <a:bgClr>
              <a:srgbClr val="CC9900"/>
            </a:bgClr>
          </a:pattFill>
          <a:prstDash val="solid"/>
          <a:round/>
          <a:headEnd type="none" w="med" len="med"/>
          <a:tailEnd type="none" w="med" len="med"/>
        </a:ln>
        <a:effectLst/>
      </a:spPr>
      <a:bodyPr vert="horz" wrap="square" lIns="92075" tIns="46038" rIns="92075" bIns="46038"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rgbClr val="4D3C4E"/>
            </a:solidFill>
            <a:effectLst/>
            <a:latin typeface="Times New Roman" pitchFamily="18" charset="0"/>
          </a:defRPr>
        </a:defPPr>
      </a:lstStyle>
    </a:spDef>
    <a:lnDef>
      <a:spPr bwMode="auto">
        <a:xfrm>
          <a:off x="0" y="0"/>
          <a:ext cx="1" cy="1"/>
        </a:xfrm>
        <a:custGeom>
          <a:avLst/>
          <a:gdLst/>
          <a:ahLst/>
          <a:cxnLst/>
          <a:rect l="0" t="0" r="0" b="0"/>
          <a:pathLst/>
        </a:custGeom>
        <a:noFill/>
        <a:ln w="25400" cap="flat" cmpd="sng" algn="ctr">
          <a:pattFill prst="ltUpDiag">
            <a:fgClr>
              <a:schemeClr val="tx1"/>
            </a:fgClr>
            <a:bgClr>
              <a:srgbClr val="CC9900"/>
            </a:bgClr>
          </a:pattFill>
          <a:prstDash val="solid"/>
          <a:round/>
          <a:headEnd type="none" w="med" len="med"/>
          <a:tailEnd type="none" w="med" len="med"/>
        </a:ln>
        <a:effectLst/>
      </a:spPr>
      <a:bodyPr vert="horz" wrap="square" lIns="92075" tIns="46038" rIns="92075" bIns="46038"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rgbClr val="4D3C4E"/>
            </a:solidFill>
            <a:effectLst/>
            <a:latin typeface="Times New Roman" pitchFamily="18" charset="0"/>
          </a:defRPr>
        </a:defPPr>
      </a:lstStyle>
    </a:lnDef>
  </a:objectDefaults>
  <a:extraClrSchemeLst>
    <a:extraClrScheme>
      <a:clrScheme name="MktMgmtGenericFmt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MktMgmtGenericFmt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MktMgmtGenericFmt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MktMgmtGenericFmt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MktMgmtGenericFmt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MktMgmtGenericFmt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MktMgmtGenericFmt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MktMgmtGenericFmt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MktMgmtGenericFmt 9">
        <a:dk1>
          <a:srgbClr val="000000"/>
        </a:dk1>
        <a:lt1>
          <a:srgbClr val="FFFFFF"/>
        </a:lt1>
        <a:dk2>
          <a:srgbClr val="4D3C4E"/>
        </a:dk2>
        <a:lt2>
          <a:srgbClr val="4D3C4E"/>
        </a:lt2>
        <a:accent1>
          <a:srgbClr val="35654B"/>
        </a:accent1>
        <a:accent2>
          <a:srgbClr val="9F939C"/>
        </a:accent2>
        <a:accent3>
          <a:srgbClr val="FFFFFF"/>
        </a:accent3>
        <a:accent4>
          <a:srgbClr val="000000"/>
        </a:accent4>
        <a:accent5>
          <a:srgbClr val="AEB8B1"/>
        </a:accent5>
        <a:accent6>
          <a:srgbClr val="90858D"/>
        </a:accent6>
        <a:hlink>
          <a:srgbClr val="A7D1BA"/>
        </a:hlink>
        <a:folHlink>
          <a:srgbClr val="A7D1BA"/>
        </a:folHlink>
      </a:clrScheme>
      <a:clrMap bg1="lt1" tx1="dk1" bg2="lt2" tx2="dk2" accent1="accent1" accent2="accent2" accent3="accent3" accent4="accent4" accent5="accent5" accent6="accent6" hlink="hlink" folHlink="folHlink"/>
    </a:extraClrScheme>
    <a:extraClrScheme>
      <a:clrScheme name="MktMgmtGenericFmt 10">
        <a:dk1>
          <a:srgbClr val="000000"/>
        </a:dk1>
        <a:lt1>
          <a:srgbClr val="FFFFFF"/>
        </a:lt1>
        <a:dk2>
          <a:srgbClr val="4D3C4E"/>
        </a:dk2>
        <a:lt2>
          <a:srgbClr val="4D3C4E"/>
        </a:lt2>
        <a:accent1>
          <a:srgbClr val="35654B"/>
        </a:accent1>
        <a:accent2>
          <a:srgbClr val="9F939C"/>
        </a:accent2>
        <a:accent3>
          <a:srgbClr val="FFFFFF"/>
        </a:accent3>
        <a:accent4>
          <a:srgbClr val="000000"/>
        </a:accent4>
        <a:accent5>
          <a:srgbClr val="AEB8B1"/>
        </a:accent5>
        <a:accent6>
          <a:srgbClr val="90858D"/>
        </a:accent6>
        <a:hlink>
          <a:srgbClr val="35654B"/>
        </a:hlink>
        <a:folHlink>
          <a:srgbClr val="A7D1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Settings\Owner\Application Data\Microsoft\Templates\MktMgmtGenericFmt.pot</Template>
  <TotalTime>11953</TotalTime>
  <Words>2699</Words>
  <Application>Microsoft Office PowerPoint</Application>
  <PresentationFormat>On-screen Show (4:3)</PresentationFormat>
  <Paragraphs>703</Paragraphs>
  <Slides>64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Cambria Math</vt:lpstr>
      <vt:lpstr>Symbol</vt:lpstr>
      <vt:lpstr>Times New Roman</vt:lpstr>
      <vt:lpstr>Wingdings</vt:lpstr>
      <vt:lpstr>MktMgmtGenericFmt</vt:lpstr>
      <vt:lpstr>Optimization Modeling</vt:lpstr>
      <vt:lpstr>Optimization Modeling</vt:lpstr>
      <vt:lpstr>Optimization Modeling</vt:lpstr>
      <vt:lpstr>Optimization</vt:lpstr>
      <vt:lpstr>Media Planning:  Build Model</vt:lpstr>
      <vt:lpstr>Media Planning:  Solve Graphically</vt:lpstr>
      <vt:lpstr>Media Planning:  Solve Graphically</vt:lpstr>
      <vt:lpstr>Media Planning:  Solve Graphically</vt:lpstr>
      <vt:lpstr>Media Planning:  Solve Graphically</vt:lpstr>
      <vt:lpstr>Media Planning:  Solve Graphically</vt:lpstr>
      <vt:lpstr>Media Planning:  Solve Graphically</vt:lpstr>
      <vt:lpstr>Media Planning:  Solve Algebraically</vt:lpstr>
      <vt:lpstr>Media Planning:  Solve Algebraically</vt:lpstr>
      <vt:lpstr>Media Planning:  Solve Algebraically</vt:lpstr>
      <vt:lpstr>Media Planning:  Use Solver</vt:lpstr>
      <vt:lpstr>Production Optimization</vt:lpstr>
      <vt:lpstr>Carpenter’s Problem:  Build Model</vt:lpstr>
      <vt:lpstr>Carpenter’s Problem:  Solve Graphically</vt:lpstr>
      <vt:lpstr>Carpenter’s Problem:  Solve Algebraically</vt:lpstr>
      <vt:lpstr>Carpenter’s Problem:  Use Solver</vt:lpstr>
      <vt:lpstr>Carpenter’s Problem:  Hire Help</vt:lpstr>
      <vt:lpstr>Carpenter’s Problem Hire Help:  Use Solver</vt:lpstr>
      <vt:lpstr>Example:  Product Mix Optimization</vt:lpstr>
      <vt:lpstr>Producing Picture Frames</vt:lpstr>
      <vt:lpstr>Producing Picture Frames</vt:lpstr>
      <vt:lpstr>Production Inputs</vt:lpstr>
      <vt:lpstr>Production Costs</vt:lpstr>
      <vt:lpstr>Production Constraints</vt:lpstr>
      <vt:lpstr>Market Demand</vt:lpstr>
      <vt:lpstr>Objective Function</vt:lpstr>
      <vt:lpstr>Unit Profit</vt:lpstr>
      <vt:lpstr>Total Profit</vt:lpstr>
      <vt:lpstr>Production Constraints</vt:lpstr>
      <vt:lpstr>Market Demand (Sales) Constraints</vt:lpstr>
      <vt:lpstr>Other Constraints</vt:lpstr>
      <vt:lpstr>Naïve Solution</vt:lpstr>
      <vt:lpstr>Naïve Solution</vt:lpstr>
      <vt:lpstr>Naïve Solution</vt:lpstr>
      <vt:lpstr>Naïve Solution</vt:lpstr>
      <vt:lpstr>Naïve Solution</vt:lpstr>
      <vt:lpstr>Naïve Solution</vt:lpstr>
      <vt:lpstr>Obtaining Optimal Solution</vt:lpstr>
      <vt:lpstr>Optimal Solution</vt:lpstr>
      <vt:lpstr>Optimal Solution</vt:lpstr>
      <vt:lpstr>Jewel Thief  (See Jewel Thief.xlsx)</vt:lpstr>
      <vt:lpstr>Jewel Thief</vt:lpstr>
      <vt:lpstr>Jewel Thief</vt:lpstr>
      <vt:lpstr>Jewel Thief</vt:lpstr>
      <vt:lpstr>Jewel Thief</vt:lpstr>
      <vt:lpstr>Jewel Thief </vt:lpstr>
      <vt:lpstr>Jewel Thief</vt:lpstr>
      <vt:lpstr>Jewel Thief</vt:lpstr>
      <vt:lpstr>Integer Optimality</vt:lpstr>
      <vt:lpstr>Jewel Thief </vt:lpstr>
      <vt:lpstr>Jewel Thief </vt:lpstr>
      <vt:lpstr>Jewel Thief</vt:lpstr>
      <vt:lpstr>Optimization Software</vt:lpstr>
      <vt:lpstr>Optimization Applications</vt:lpstr>
      <vt:lpstr>Optimization Applications</vt:lpstr>
      <vt:lpstr>Optimization Applications</vt:lpstr>
      <vt:lpstr>General Approach to Problem Formulation</vt:lpstr>
      <vt:lpstr>Optimization Assumptions</vt:lpstr>
      <vt:lpstr>Potential Pitfalls</vt:lpstr>
      <vt:lpstr>Under Armour</vt:lpstr>
    </vt:vector>
  </TitlesOfParts>
  <Company>WFU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the  Marketing Concept</dc:title>
  <dc:creator>Derrick Boone</dc:creator>
  <cp:lastModifiedBy>Boone, Derrick</cp:lastModifiedBy>
  <cp:revision>212</cp:revision>
  <dcterms:created xsi:type="dcterms:W3CDTF">2001-05-10T16:19:47Z</dcterms:created>
  <dcterms:modified xsi:type="dcterms:W3CDTF">2019-05-02T18:43:06Z</dcterms:modified>
</cp:coreProperties>
</file>