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-USER" initials="BU" lastIdx="1" clrIdx="0">
    <p:extLst>
      <p:ext uri="{19B8F6BF-5375-455C-9EA6-DF929625EA0E}">
        <p15:presenceInfo xmlns:p15="http://schemas.microsoft.com/office/powerpoint/2012/main" userId="B-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58" autoAdjust="0"/>
    <p:restoredTop sz="94660"/>
  </p:normalViewPr>
  <p:slideViewPr>
    <p:cSldViewPr snapToGrid="0">
      <p:cViewPr varScale="1">
        <p:scale>
          <a:sx n="72" d="100"/>
          <a:sy n="72" d="100"/>
        </p:scale>
        <p:origin x="90" y="4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3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microsoft.com/office/2007/relationships/hdphoto" Target="../media/hdphoto1.wdp"/><Relationship Id="rId4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920834" y="134694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6200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920834" y="4299696"/>
            <a:ext cx="10222992" cy="80683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175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920834" y="1484779"/>
            <a:ext cx="10222992" cy="274320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10" name="Group 9"/>
          <p:cNvGrpSpPr/>
          <p:nvPr/>
        </p:nvGrpSpPr>
        <p:grpSpPr>
          <a:xfrm>
            <a:off x="9649215" y="4068923"/>
            <a:ext cx="1080904" cy="1080902"/>
            <a:chOff x="9685338" y="4460675"/>
            <a:chExt cx="1080904" cy="1080902"/>
          </a:xfrm>
        </p:grpSpPr>
        <p:sp>
          <p:nvSpPr>
            <p:cNvPr id="11" name="Oval 10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2" name="Oval 11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51560" y="1432223"/>
            <a:ext cx="9966960" cy="3035808"/>
          </a:xfrm>
        </p:spPr>
        <p:txBody>
          <a:bodyPr anchor="ctr">
            <a:noAutofit/>
          </a:bodyPr>
          <a:lstStyle>
            <a:lvl1pPr algn="l">
              <a:lnSpc>
                <a:spcPct val="80000"/>
              </a:lnSpc>
              <a:defRPr sz="9600" cap="all" baseline="0">
                <a:blipFill dpi="0" rotWithShape="1">
                  <a:blip r:embed="rId4"/>
                  <a:srcRect/>
                  <a:tile tx="6350" ty="-127000" sx="65000" sy="64000" flip="none" algn="tl"/>
                </a:blip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9848" y="4389120"/>
            <a:ext cx="7891272" cy="1069848"/>
          </a:xfrm>
        </p:spPr>
        <p:txBody>
          <a:bodyPr>
            <a:normAutofit/>
          </a:bodyPr>
          <a:lstStyle>
            <a:lvl1pPr marL="0" indent="0" algn="l">
              <a:buNone/>
              <a:defRPr sz="2200">
                <a:solidFill>
                  <a:schemeClr val="tx1"/>
                </a:solidFill>
              </a:defRPr>
            </a:lvl1pPr>
            <a:lvl2pPr marL="457200" indent="0" algn="ctr">
              <a:buNone/>
              <a:defRPr sz="2200"/>
            </a:lvl2pPr>
            <a:lvl3pPr marL="914400" indent="0" algn="ctr">
              <a:buNone/>
              <a:defRPr sz="22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3284890-85D2-4D7B-8EF5-15A9C1DB8F42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592733" y="4289334"/>
            <a:ext cx="1193868" cy="640080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157CC2-0FC8-4686-B024-99790E0F5162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533400"/>
            <a:ext cx="2552700" cy="5638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66800" y="533400"/>
            <a:ext cx="7505700" cy="5638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764DA5-CD3D-4590-A511-FCD3BC7A793E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5661D-6934-4B32-B92C-470368BF1EC6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4917989"/>
            <a:ext cx="12192000" cy="1940010"/>
          </a:xfrm>
          <a:prstGeom prst="rect">
            <a:avLst/>
          </a:prstGeom>
          <a:blipFill dpi="0" rotWithShape="1">
            <a:blip r:embed="rId2">
              <a:alphaModFix amt="85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67128" y="1225296"/>
            <a:ext cx="9281160" cy="3520440"/>
          </a:xfrm>
        </p:spPr>
        <p:txBody>
          <a:bodyPr anchor="ctr">
            <a:normAutofit/>
          </a:bodyPr>
          <a:lstStyle>
            <a:lvl1pPr>
              <a:lnSpc>
                <a:spcPct val="80000"/>
              </a:lnSpc>
              <a:defRPr sz="8000" b="0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165774" y="5020056"/>
            <a:ext cx="9052560" cy="1066800"/>
          </a:xfrm>
        </p:spPr>
        <p:txBody>
          <a:bodyPr anchor="t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593667" y="6272784"/>
            <a:ext cx="2644309" cy="365125"/>
          </a:xfrm>
        </p:spPr>
        <p:txBody>
          <a:bodyPr/>
          <a:lstStyle/>
          <a:p>
            <a:fld id="{C6F822A4-8DA6-4447-9B1F-C5DB58435268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182708" y="6272784"/>
            <a:ext cx="6327648" cy="365125"/>
          </a:xfrm>
        </p:spPr>
        <p:txBody>
          <a:bodyPr/>
          <a:lstStyle/>
          <a:p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897399" y="2325848"/>
            <a:ext cx="1080904" cy="1080902"/>
            <a:chOff x="9685338" y="4460675"/>
            <a:chExt cx="1080904" cy="1080902"/>
          </a:xfrm>
        </p:grpSpPr>
        <p:sp>
          <p:nvSpPr>
            <p:cNvPr id="9" name="Oval 8"/>
            <p:cNvSpPr/>
            <p:nvPr/>
          </p:nvSpPr>
          <p:spPr>
            <a:xfrm>
              <a:off x="9685338" y="4460675"/>
              <a:ext cx="1080904" cy="1080902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</a14:imgLayer>
                    </a14:imgProps>
                  </a:ext>
                </a:extLst>
              </a:blip>
              <a:srcRect/>
              <a:tile tx="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9793429" y="4568765"/>
              <a:ext cx="864723" cy="864722"/>
            </a:xfrm>
            <a:prstGeom prst="ellipse">
              <a:avLst/>
            </a:prstGeom>
            <a:noFill/>
            <a:ln w="254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43702" y="2506133"/>
            <a:ext cx="1188298" cy="720332"/>
          </a:xfrm>
        </p:spPr>
        <p:txBody>
          <a:bodyPr/>
          <a:lstStyle>
            <a:lvl1pPr>
              <a:defRPr sz="2800"/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9848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64224" y="2194560"/>
            <a:ext cx="4754880" cy="39776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48D31E-DCDA-41A7-9C67-C4B11B94D21D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4224" y="2048256"/>
            <a:ext cx="4754880" cy="640080"/>
          </a:xfrm>
        </p:spPr>
        <p:txBody>
          <a:bodyPr anchor="ctr">
            <a:normAutofit/>
          </a:bodyPr>
          <a:lstStyle>
            <a:lvl1pPr marL="0" indent="0">
              <a:buNone/>
              <a:defRPr sz="2000" b="1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4224" y="2743200"/>
            <a:ext cx="4754880" cy="3291840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762C0-B258-48F1-ADE6-176B4174CCDD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7919A6-33EB-49BD-A62F-1FA56B9F9712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E7D1B-D673-4CF6-8672-009D42ABD2A0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685800"/>
            <a:ext cx="6711696" cy="5020056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6AA21-1863-4931-97CB-99D0A168701B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grpSp>
        <p:nvGrpSpPr>
          <p:cNvPr id="9" name="Group 8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10" name="Oval 9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1" name="Oval 10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/>
          <p:nvPr/>
        </p:nvSpPr>
        <p:spPr>
          <a:xfrm>
            <a:off x="8303740" y="0"/>
            <a:ext cx="3888259" cy="6857999"/>
          </a:xfrm>
          <a:prstGeom prst="rect">
            <a:avLst/>
          </a:prstGeom>
          <a:blipFill dpi="0" rotWithShape="1">
            <a:blip r:embed="rId2">
              <a:alphaModFix amt="60000"/>
              <a:lum bright="70000" contrast="-70000"/>
              <a:extLst>
                <a:ext uri="{BEBA8EAE-BF5A-486C-A8C5-ECC9F3942E4B}">
                  <a14:imgProps xmlns:a14="http://schemas.microsoft.com/office/drawing/2010/main">
                    <a14:imgLayer r:embed="rId3">
                      <a14:imgEffect>
                        <a14:sharpenSoften amount="61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tile tx="0" ty="-704850" sx="92000" sy="89000" flip="xy" algn="ctr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49640" y="685800"/>
            <a:ext cx="3200400" cy="1737360"/>
          </a:xfrm>
        </p:spPr>
        <p:txBody>
          <a:bodyPr anchor="b">
            <a:normAutofit/>
          </a:bodyPr>
          <a:lstStyle>
            <a:lvl1pPr>
              <a:defRPr sz="3200" b="1"/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303740" cy="6858000"/>
          </a:xfrm>
          <a:solidFill>
            <a:schemeClr val="tx2">
              <a:lumMod val="20000"/>
              <a:lumOff val="8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49640" y="2423160"/>
            <a:ext cx="3200400" cy="3291840"/>
          </a:xfrm>
        </p:spPr>
        <p:txBody>
          <a:bodyPr>
            <a:normAutofit/>
          </a:bodyPr>
          <a:lstStyle>
            <a:lvl1pPr marL="0" indent="0">
              <a:lnSpc>
                <a:spcPct val="100000"/>
              </a:lnSpc>
              <a:spcBef>
                <a:spcPts val="1000"/>
              </a:spcBef>
              <a:buNone/>
              <a:defRPr sz="140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2C379-9A7C-4C87-A116-CBE9F58B04C5}" type="datetimeFigureOut">
              <a:rPr lang="en-US" dirty="0"/>
              <a:t>6/24/2025</a:t>
            </a:fld>
            <a:endParaRPr lang="en-US" dirty="0"/>
          </a:p>
        </p:txBody>
      </p:sp>
      <p:grpSp>
        <p:nvGrpSpPr>
          <p:cNvPr id="8" name="Group 7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9" name="Oval 8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4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5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10" name="Oval 9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ysClr val="window" lastClr="FFFFFF"/>
              </a:solidFill>
              <a:prstDash val="solid"/>
            </a:ln>
            <a:effectLst/>
          </p:spPr>
        </p:sp>
      </p:grp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microsoft.com/office/2007/relationships/hdphoto" Target="../media/hdphoto1.wdp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9848" y="484632"/>
            <a:ext cx="10058400" cy="160934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121408"/>
            <a:ext cx="10058400" cy="40507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64424" y="6272784"/>
            <a:ext cx="32735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2"/>
                </a:solidFill>
              </a:defRPr>
            </a:lvl1pPr>
          </a:lstStyle>
          <a:p>
            <a:fld id="{8664C608-40B1-4030-A28D-5B74BC98ADCE}" type="datetimeFigureOut">
              <a:rPr lang="en-US" dirty="0"/>
              <a:t>6/24/2025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88136" y="6272784"/>
            <a:ext cx="632764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11401725" y="6229681"/>
            <a:ext cx="457200" cy="457200"/>
            <a:chOff x="11361456" y="6195813"/>
            <a:chExt cx="548640" cy="548640"/>
          </a:xfrm>
        </p:grpSpPr>
        <p:sp>
          <p:nvSpPr>
            <p:cNvPr id="8" name="Oval 7"/>
            <p:cNvSpPr/>
            <p:nvPr/>
          </p:nvSpPr>
          <p:spPr>
            <a:xfrm>
              <a:off x="11361456" y="6195813"/>
              <a:ext cx="548640" cy="548640"/>
            </a:xfrm>
            <a:prstGeom prst="ellipse">
              <a:avLst/>
            </a:prstGeom>
            <a:blipFill dpi="0" rotWithShape="1">
              <a:blip r:embed="rId13">
                <a:duotone>
                  <a:schemeClr val="accent1">
                    <a:shade val="45000"/>
                    <a:satMod val="135000"/>
                  </a:schemeClr>
                  <a:prstClr val="white"/>
                </a:duotone>
                <a:extLst>
                  <a:ext uri="{BEBA8EAE-BF5A-486C-A8C5-ECC9F3942E4B}">
                    <a14:imgProps xmlns:a14="http://schemas.microsoft.com/office/drawing/2010/main">
                      <a14:imgLayer r:embed="rId14">
                        <a14:imgEffect>
                          <a14:saturation sat="95000"/>
                        </a14:imgEffect>
                        <a14:imgEffect>
                          <a14:brightnessContrast bright="-40000" contrast="20000"/>
                        </a14:imgEffect>
                      </a14:imgLayer>
                    </a14:imgProps>
                  </a:ext>
                </a:extLst>
              </a:blip>
              <a:srcRect/>
              <a:tile tx="50800" ty="0" sx="85000" sy="85000" flip="none" algn="tl"/>
            </a:blipFill>
            <a:ln w="25400" cap="flat" cmpd="sng" algn="ctr">
              <a:noFill/>
              <a:prstDash val="solid"/>
            </a:ln>
            <a:effectLst/>
          </p:spPr>
        </p:sp>
        <p:sp>
          <p:nvSpPr>
            <p:cNvPr id="9" name="Oval 8"/>
            <p:cNvSpPr/>
            <p:nvPr/>
          </p:nvSpPr>
          <p:spPr>
            <a:xfrm>
              <a:off x="11396488" y="6230844"/>
              <a:ext cx="478576" cy="478578"/>
            </a:xfrm>
            <a:prstGeom prst="ellipse">
              <a:avLst/>
            </a:prstGeom>
            <a:noFill/>
            <a:ln w="12700" cap="flat" cmpd="sng" algn="ctr">
              <a:solidFill>
                <a:srgbClr val="FFFFFF"/>
              </a:solidFill>
              <a:prstDash val="solid"/>
            </a:ln>
            <a:effectLst/>
          </p:spPr>
        </p:sp>
      </p:grp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311128" y="6272784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400" b="1">
                <a:solidFill>
                  <a:srgbClr val="FFFFFF"/>
                </a:solidFill>
                <a:latin typeface="+mj-lt"/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0" r:id="rId10"/>
    <p:sldLayoutId id="2147483851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5400" kern="1200" cap="all" baseline="0">
          <a:blipFill>
            <a:blip r:embed="rId1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tile tx="6350" ty="-127000" sx="65000" sy="64000" flip="none" algn="tl"/>
          </a:blipFill>
          <a:latin typeface="+mj-lt"/>
          <a:ea typeface="+mj-ea"/>
          <a:cs typeface="+mj-cs"/>
        </a:defRPr>
      </a:lvl1pPr>
    </p:titleStyle>
    <p:bodyStyle>
      <a:lvl1pPr marL="182880" indent="-182880" algn="l" defTabSz="914400" rtl="0" eaLnBrk="1" latinLnBrk="0" hangingPunct="1">
        <a:lnSpc>
          <a:spcPct val="90000"/>
        </a:lnSpc>
        <a:spcBef>
          <a:spcPts val="1200"/>
        </a:spcBef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90000"/>
        </a:lnSpc>
        <a:spcBef>
          <a:spcPts val="400"/>
        </a:spcBef>
        <a:spcAft>
          <a:spcPts val="200"/>
        </a:spcAft>
        <a:buClr>
          <a:schemeClr val="accent1">
            <a:lumMod val="75000"/>
          </a:schemeClr>
        </a:buClr>
        <a:buSzPct val="85000"/>
        <a:buFont typeface="Wingdings" pitchFamily="2" charset="2"/>
        <a:buChar char="§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jcD7bE2j770" TargetMode="Externa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91CD5-F522-4CFF-90B0-EBB33D5D62E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NKNUBLOCK</a:t>
            </a:r>
            <a:r>
              <a:rPr lang="zh-TW" altLang="en-US" sz="10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成果展示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21A74416-8058-4357-B1D4-9F773891B7E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zh-TW" altLang="en-US" sz="8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溫度及濕度感測顯示</a:t>
            </a:r>
          </a:p>
        </p:txBody>
      </p:sp>
    </p:spTree>
    <p:extLst>
      <p:ext uri="{BB962C8B-B14F-4D97-AF65-F5344CB8AC3E}">
        <p14:creationId xmlns:p14="http://schemas.microsoft.com/office/powerpoint/2010/main" val="11244210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1B6AA2D-173B-4697-8304-39E2255CFE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TW" altLang="en-US" sz="8000" b="1" dirty="0">
                <a:solidFill>
                  <a:schemeClr val="tx1"/>
                </a:solidFill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使用元件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2399EA40-3309-4890-803F-ABA07B644533}"/>
              </a:ext>
            </a:extLst>
          </p:cNvPr>
          <p:cNvSpPr txBox="1"/>
          <p:nvPr/>
        </p:nvSpPr>
        <p:spPr>
          <a:xfrm>
            <a:off x="1068503" y="2093976"/>
            <a:ext cx="3205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Segoe Script" panose="030B0504020000000003" pitchFamily="66" charset="0"/>
              </a:rPr>
              <a:t>1.OLED</a:t>
            </a:r>
            <a:endParaRPr lang="zh-TW" altLang="en-US" sz="4800" dirty="0">
              <a:latin typeface="Segoe Script" panose="030B0504020000000003" pitchFamily="66" charset="0"/>
            </a:endParaRPr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0F36D422-FA11-477D-A91C-E9019EB12180}"/>
              </a:ext>
            </a:extLst>
          </p:cNvPr>
          <p:cNvSpPr txBox="1"/>
          <p:nvPr/>
        </p:nvSpPr>
        <p:spPr>
          <a:xfrm>
            <a:off x="1063752" y="2924973"/>
            <a:ext cx="34962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Segoe Script" panose="030B0504020000000003" pitchFamily="66" charset="0"/>
              </a:rPr>
              <a:t>2.LED</a:t>
            </a:r>
            <a:r>
              <a:rPr lang="zh-TW" altLang="en-US" sz="48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燈條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68C00CA4-50F1-4C46-A7F9-2D852B5AA8A8}"/>
              </a:ext>
            </a:extLst>
          </p:cNvPr>
          <p:cNvSpPr txBox="1"/>
          <p:nvPr/>
        </p:nvSpPr>
        <p:spPr>
          <a:xfrm>
            <a:off x="1063752" y="3560574"/>
            <a:ext cx="51971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4800" dirty="0">
                <a:latin typeface="Segoe Script" panose="030B0504020000000003" pitchFamily="66" charset="0"/>
              </a:rPr>
              <a:t>3.</a:t>
            </a:r>
            <a:r>
              <a:rPr lang="zh-TW" altLang="en-US" sz="4800" b="1" dirty="0">
                <a:latin typeface="Xingkai SC" panose="02010600040101010101" pitchFamily="2" charset="-122"/>
                <a:ea typeface="Xingkai SC" panose="02010600040101010101" pitchFamily="2" charset="-122"/>
                <a:cs typeface="LingWai SC Medium" panose="03050602040302020204" pitchFamily="66" charset="-122"/>
              </a:rPr>
              <a:t>溫溼度檢測器</a:t>
            </a:r>
          </a:p>
        </p:txBody>
      </p:sp>
    </p:spTree>
    <p:extLst>
      <p:ext uri="{BB962C8B-B14F-4D97-AF65-F5344CB8AC3E}">
        <p14:creationId xmlns:p14="http://schemas.microsoft.com/office/powerpoint/2010/main" val="34951175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81D3494-49D2-C249-B6DE-C610EFE1FE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48570" y="250171"/>
            <a:ext cx="10058400" cy="1609344"/>
          </a:xfrm>
        </p:spPr>
        <p:txBody>
          <a:bodyPr>
            <a:normAutofit/>
          </a:bodyPr>
          <a:lstStyle/>
          <a:p>
            <a:r>
              <a:rPr kumimoji="1" lang="zh-CN" altLang="en-US" sz="80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大致流程</a:t>
            </a:r>
            <a:endParaRPr kumimoji="1" lang="zh-TW" altLang="en-US" sz="80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2D30F3F-87B5-B14D-A433-83972D3DAF6D}"/>
              </a:ext>
            </a:extLst>
          </p:cNvPr>
          <p:cNvSpPr txBox="1"/>
          <p:nvPr/>
        </p:nvSpPr>
        <p:spPr>
          <a:xfrm>
            <a:off x="4475401" y="2134131"/>
            <a:ext cx="37631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溫濕度感測劑</a:t>
            </a: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10592002-0BFE-EB42-862F-980C2AD1635D}"/>
              </a:ext>
            </a:extLst>
          </p:cNvPr>
          <p:cNvSpPr txBox="1"/>
          <p:nvPr/>
        </p:nvSpPr>
        <p:spPr>
          <a:xfrm>
            <a:off x="3865801" y="3846707"/>
            <a:ext cx="437270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透過</a:t>
            </a:r>
            <a:r>
              <a:rPr kumimoji="1" lang="en-US" altLang="zh-CN" sz="3200" b="1" dirty="0">
                <a:latin typeface="Segoe Script" panose="020B0804020000000003" pitchFamily="34" charset="0"/>
                <a:ea typeface="Xingkai SC" panose="02010600040101010101" pitchFamily="2" charset="-122"/>
              </a:rPr>
              <a:t>OLED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交替展示</a:t>
            </a:r>
          </a:p>
        </p:txBody>
      </p:sp>
      <p:sp>
        <p:nvSpPr>
          <p:cNvPr id="5" name="向下箭號 4">
            <a:extLst>
              <a:ext uri="{FF2B5EF4-FFF2-40B4-BE49-F238E27FC236}">
                <a16:creationId xmlns:a16="http://schemas.microsoft.com/office/drawing/2014/main" id="{1AFABCEF-B0D6-AF4E-8432-057669D82BC0}"/>
              </a:ext>
            </a:extLst>
          </p:cNvPr>
          <p:cNvSpPr/>
          <p:nvPr/>
        </p:nvSpPr>
        <p:spPr>
          <a:xfrm>
            <a:off x="5697415" y="2993522"/>
            <a:ext cx="398585" cy="435478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6" name="向下箭號 5">
            <a:extLst>
              <a:ext uri="{FF2B5EF4-FFF2-40B4-BE49-F238E27FC236}">
                <a16:creationId xmlns:a16="http://schemas.microsoft.com/office/drawing/2014/main" id="{79F9D46C-3B02-3945-B617-A1E7E9D7070B}"/>
              </a:ext>
            </a:extLst>
          </p:cNvPr>
          <p:cNvSpPr/>
          <p:nvPr/>
        </p:nvSpPr>
        <p:spPr>
          <a:xfrm>
            <a:off x="5685692" y="4706098"/>
            <a:ext cx="410308" cy="480646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TW" altLang="en-US"/>
          </a:p>
        </p:txBody>
      </p:sp>
      <p:sp>
        <p:nvSpPr>
          <p:cNvPr id="7" name="文字方塊 6">
            <a:extLst>
              <a:ext uri="{FF2B5EF4-FFF2-40B4-BE49-F238E27FC236}">
                <a16:creationId xmlns:a16="http://schemas.microsoft.com/office/drawing/2014/main" id="{DE06FEFD-D018-9B49-A94A-CB8915F96113}"/>
              </a:ext>
            </a:extLst>
          </p:cNvPr>
          <p:cNvSpPr txBox="1"/>
          <p:nvPr/>
        </p:nvSpPr>
        <p:spPr>
          <a:xfrm>
            <a:off x="3748570" y="5559283"/>
            <a:ext cx="487961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dirty="0">
                <a:latin typeface="Segoe Script" panose="020B0804020000000003" pitchFamily="34" charset="0"/>
              </a:rPr>
              <a:t>LED</a:t>
            </a:r>
            <a:r>
              <a:rPr kumimoji="1" lang="zh-CN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燈條加強醒目效果</a:t>
            </a:r>
            <a:endParaRPr kumimoji="1" lang="zh-TW" altLang="en-US" sz="3200" b="1" dirty="0">
              <a:latin typeface="Xingkai SC" panose="02010600040101010101" pitchFamily="2" charset="-122"/>
              <a:ea typeface="Xingka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499697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E3F6CA-8C6A-7149-9CB1-8379ABC71B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7877" y="0"/>
            <a:ext cx="10058400" cy="1609344"/>
          </a:xfrm>
        </p:spPr>
        <p:txBody>
          <a:bodyPr/>
          <a:lstStyle/>
          <a:p>
            <a:r>
              <a:rPr kumimoji="1" lang="en-US" altLang="zh-TW" dirty="0"/>
              <a:t>NKNUBLOCK </a:t>
            </a:r>
            <a:r>
              <a:rPr kumimoji="1" lang="zh-TW" altLang="en-US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擴充應用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EFA0010C-AF56-9842-B6B0-38CB4C74C0F8}"/>
              </a:ext>
            </a:extLst>
          </p:cNvPr>
          <p:cNvSpPr txBox="1"/>
          <p:nvPr/>
        </p:nvSpPr>
        <p:spPr>
          <a:xfrm>
            <a:off x="379216" y="1134081"/>
            <a:ext cx="10832123" cy="55092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-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本專題使用 </a:t>
            </a:r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Scratch 3.0 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編程平台，搭配 </a:t>
            </a:r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NKNUBLOCK 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擴充模組。</a:t>
            </a:r>
          </a:p>
          <a:p>
            <a:endParaRPr kumimoji="1" lang="zh-TW" altLang="en-US" sz="3200" b="1" dirty="0">
              <a:latin typeface="Xingkai SC" panose="02010600040101010101" pitchFamily="2" charset="-122"/>
              <a:ea typeface="Xingkai SC" panose="02010600040101010101" pitchFamily="2" charset="-122"/>
            </a:endParaRPr>
          </a:p>
          <a:p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- 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利用圖像化積木控制溫濕度感測器、</a:t>
            </a:r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O LED 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顯示器與 </a:t>
            </a:r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LED 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燈條</a:t>
            </a:r>
          </a:p>
          <a:p>
            <a:endParaRPr kumimoji="1" lang="zh-TW" altLang="en-US" sz="3200" b="1" dirty="0">
              <a:latin typeface="Xingkai SC" panose="02010600040101010101" pitchFamily="2" charset="-122"/>
              <a:ea typeface="Xingkai SC" panose="02010600040101010101" pitchFamily="2" charset="-122"/>
            </a:endParaRPr>
          </a:p>
          <a:p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- 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實作感測、顯示與視覺提醒的整體互動流程</a:t>
            </a:r>
          </a:p>
          <a:p>
            <a:endParaRPr kumimoji="1" lang="zh-TW" altLang="en-US" sz="3200" b="1" dirty="0">
              <a:latin typeface="Xingkai SC" panose="02010600040101010101" pitchFamily="2" charset="-122"/>
              <a:ea typeface="Xingkai SC" panose="02010600040101010101" pitchFamily="2" charset="-122"/>
            </a:endParaRPr>
          </a:p>
          <a:p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📌 專案原始碼與教學資源：</a:t>
            </a:r>
          </a:p>
          <a:p>
            <a:endParaRPr kumimoji="1" lang="zh-TW" altLang="en-US" sz="3200" b="1" dirty="0">
              <a:latin typeface="Xingkai SC" panose="02010600040101010101" pitchFamily="2" charset="-122"/>
              <a:ea typeface="Xingkai SC" panose="02010600040101010101" pitchFamily="2" charset="-122"/>
            </a:endParaRPr>
          </a:p>
          <a:p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https://</a:t>
            </a:r>
            <a:r>
              <a:rPr kumimoji="1" lang="en-US" altLang="zh-TW" sz="3200" b="1" dirty="0" err="1">
                <a:latin typeface="Xingkai SC" panose="02010600040101010101" pitchFamily="2" charset="-122"/>
                <a:ea typeface="Xingkai SC" panose="02010600040101010101" pitchFamily="2" charset="-122"/>
              </a:rPr>
              <a:t>github.com</a:t>
            </a:r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/</a:t>
            </a:r>
            <a:r>
              <a:rPr kumimoji="1" lang="en-US" altLang="zh-TW" sz="3200" b="1" dirty="0" err="1">
                <a:latin typeface="Xingkai SC" panose="02010600040101010101" pitchFamily="2" charset="-122"/>
                <a:ea typeface="Xingkai SC" panose="02010600040101010101" pitchFamily="2" charset="-122"/>
              </a:rPr>
              <a:t>nknufablab</a:t>
            </a:r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/</a:t>
            </a:r>
            <a:r>
              <a:rPr kumimoji="1" lang="en-US" altLang="zh-TW" sz="3200" b="1" dirty="0" err="1">
                <a:latin typeface="Xingkai SC" panose="02010600040101010101" pitchFamily="2" charset="-122"/>
                <a:ea typeface="Xingkai SC" panose="02010600040101010101" pitchFamily="2" charset="-122"/>
              </a:rPr>
              <a:t>nknufablab.github.io</a:t>
            </a:r>
            <a:endParaRPr kumimoji="1" lang="zh-TW" altLang="en-US" sz="3200" b="1" dirty="0">
              <a:latin typeface="Xingkai SC" panose="02010600040101010101" pitchFamily="2" charset="-122"/>
              <a:ea typeface="Xingkai SC" panose="0201060004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8649208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C3C7B44-CFF0-6F42-B029-E642D12E76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3385" y="181020"/>
            <a:ext cx="10058400" cy="1609344"/>
          </a:xfrm>
        </p:spPr>
        <p:txBody>
          <a:bodyPr>
            <a:normAutofit/>
          </a:bodyPr>
          <a:lstStyle/>
          <a:p>
            <a:r>
              <a:rPr kumimoji="1" lang="zh-TW" altLang="en-US" sz="66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程式邏輯對應成果內容</a:t>
            </a: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9C300BDB-34DC-564B-8BF8-F4BECCED9BC2}"/>
              </a:ext>
            </a:extLst>
          </p:cNvPr>
          <p:cNvSpPr txBox="1"/>
          <p:nvPr/>
        </p:nvSpPr>
        <p:spPr>
          <a:xfrm>
            <a:off x="703385" y="1660222"/>
            <a:ext cx="10418767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邏輯設計如下：</a:t>
            </a:r>
          </a:p>
          <a:p>
            <a:endParaRPr kumimoji="1" lang="zh-TW" altLang="en-US" sz="3200" b="1" dirty="0">
              <a:latin typeface="Xingkai SC" panose="02010600040101010101" pitchFamily="2" charset="-122"/>
              <a:ea typeface="Xingkai SC" panose="02010600040101010101" pitchFamily="2" charset="-122"/>
            </a:endParaRPr>
          </a:p>
          <a:p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1. 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啟動後讀取溫濕度感測器數值</a:t>
            </a:r>
          </a:p>
          <a:p>
            <a:endParaRPr kumimoji="1" lang="zh-TW" altLang="en-US" sz="3200" b="1" dirty="0">
              <a:latin typeface="Xingkai SC" panose="02010600040101010101" pitchFamily="2" charset="-122"/>
              <a:ea typeface="Xingkai SC" panose="02010600040101010101" pitchFamily="2" charset="-122"/>
            </a:endParaRPr>
          </a:p>
          <a:p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2. 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透過 </a:t>
            </a:r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O LED 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顯示溫度與濕度</a:t>
            </a:r>
          </a:p>
          <a:p>
            <a:endParaRPr kumimoji="1" lang="zh-TW" altLang="en-US" sz="3200" b="1" dirty="0">
              <a:latin typeface="Xingkai SC" panose="02010600040101010101" pitchFamily="2" charset="-122"/>
              <a:ea typeface="Xingkai SC" panose="02010600040101010101" pitchFamily="2" charset="-122"/>
            </a:endParaRPr>
          </a:p>
          <a:p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3. LED 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燈條隨資訊閃爍，增強提示效果</a:t>
            </a:r>
          </a:p>
          <a:p>
            <a:endParaRPr kumimoji="1" lang="zh-TW" altLang="en-US" sz="3200" b="1" dirty="0">
              <a:latin typeface="Xingkai SC" panose="02010600040101010101" pitchFamily="2" charset="-122"/>
              <a:ea typeface="Xingkai SC" panose="02010600040101010101" pitchFamily="2" charset="-122"/>
            </a:endParaRPr>
          </a:p>
          <a:p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此邏輯與簡報前頁「使用元件」與「大致流程」完全對應，展現 </a:t>
            </a:r>
            <a:r>
              <a:rPr kumimoji="1" lang="en-US" altLang="zh-TW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Scratch + </a:t>
            </a:r>
            <a:r>
              <a:rPr kumimoji="1" lang="zh-TW" altLang="en-US" sz="3200" b="1" dirty="0">
                <a:latin typeface="Xingkai SC" panose="02010600040101010101" pitchFamily="2" charset="-122"/>
                <a:ea typeface="Xingkai SC" panose="02010600040101010101" pitchFamily="2" charset="-122"/>
              </a:rPr>
              <a:t>硬體控制的整體整合能力。</a:t>
            </a:r>
          </a:p>
        </p:txBody>
      </p:sp>
    </p:spTree>
    <p:extLst>
      <p:ext uri="{BB962C8B-B14F-4D97-AF65-F5344CB8AC3E}">
        <p14:creationId xmlns:p14="http://schemas.microsoft.com/office/powerpoint/2010/main" val="7550788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920AC0-B02F-0B41-AF63-8EE187AC86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448" y="166580"/>
            <a:ext cx="3859962" cy="1039368"/>
          </a:xfrm>
        </p:spPr>
        <p:txBody>
          <a:bodyPr>
            <a:normAutofit/>
          </a:bodyPr>
          <a:lstStyle/>
          <a:p>
            <a:r>
              <a:rPr kumimoji="1" lang="zh-CN" altLang="en-US" sz="4800" b="1" dirty="0">
                <a:latin typeface="LingWai SC Medium" panose="03050602040302020204" pitchFamily="66" charset="-122"/>
                <a:ea typeface="LingWai SC Medium" panose="03050602040302020204" pitchFamily="66" charset="-122"/>
                <a:cs typeface="LingWai SC Medium" panose="03050602040302020204" pitchFamily="66" charset="-122"/>
              </a:rPr>
              <a:t>實際操作影片</a:t>
            </a:r>
            <a:endParaRPr kumimoji="1" lang="zh-TW" altLang="en-US" sz="4800" b="1" dirty="0">
              <a:latin typeface="LingWai SC Medium" panose="03050602040302020204" pitchFamily="66" charset="-122"/>
              <a:ea typeface="LingWai SC Medium" panose="03050602040302020204" pitchFamily="66" charset="-122"/>
              <a:cs typeface="LingWai SC Medium" panose="03050602040302020204" pitchFamily="66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DCC6B11-8CFA-45B0-98F8-06DBDEF7658F}"/>
              </a:ext>
            </a:extLst>
          </p:cNvPr>
          <p:cNvSpPr/>
          <p:nvPr/>
        </p:nvSpPr>
        <p:spPr>
          <a:xfrm>
            <a:off x="155448" y="1205948"/>
            <a:ext cx="53852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TW" dirty="0">
                <a:hlinkClick r:id="rId2"/>
              </a:rPr>
              <a:t>https://www.youtube.com/watch?v=jcD7bE2j770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60138078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木刻字型">
  <a:themeElements>
    <a:clrScheme name="Wood Type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Wood Type">
      <a:majorFont>
        <a:latin typeface="Rockwell Condensed" panose="02060603050405020104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微軟正黑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Wood Type">
      <a:fillStyleLst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tint val="70000"/>
                <a:shade val="63000"/>
              </a:schemeClr>
              <a:schemeClr val="phClr">
                <a:tint val="10000"/>
                <a:satMod val="150000"/>
              </a:schemeClr>
            </a:duotone>
          </a:blip>
          <a:tile tx="0" ty="0" sx="60000" sy="59000" flip="none" algn="tl"/>
        </a:blipFill>
        <a:blipFill rotWithShape="1">
          <a:blip xmlns:r="http://schemas.openxmlformats.org/officeDocument/2006/relationships" r:embed="rId1">
            <a:duotone>
              <a:schemeClr val="phClr">
                <a:shade val="36000"/>
                <a:satMod val="120000"/>
              </a:schemeClr>
              <a:schemeClr val="phClr">
                <a:tint val="40000"/>
              </a:schemeClr>
            </a:duotone>
          </a:blip>
          <a:tile tx="0" ty="0" sx="60000" sy="59000" flip="none" algn="tl"/>
        </a:blip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softEdge rad="12700"/>
          </a:effectLst>
        </a:effectStyle>
        <a:effectStyle>
          <a:effectLst>
            <a:outerShdw blurRad="50800" dist="19050" dir="5400000" algn="tl" rotWithShape="0">
              <a:srgbClr val="000000">
                <a:alpha val="60000"/>
              </a:srgbClr>
            </a:outerShdw>
            <a:softEdge rad="12700"/>
          </a:effectLst>
        </a:effectStyle>
      </a:effectStyleLst>
      <a:bgFillStyleLst>
        <a:solidFill>
          <a:schemeClr val="phClr"/>
        </a:solidFill>
        <a:solidFill>
          <a:schemeClr val="phClr">
            <a:shade val="97000"/>
            <a:satMod val="15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75000"/>
                <a:shade val="58000"/>
                <a:satMod val="120000"/>
              </a:schemeClr>
              <a:schemeClr val="phClr">
                <a:tint val="50000"/>
                <a:shade val="96000"/>
              </a:schemeClr>
            </a:duotone>
          </a:blip>
          <a:tile tx="0" ty="0" sx="100000" sy="10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ood Type" id="{7ACABC62-BF99-48CF-A9DC-4DB89C7B13DC}" vid="{142A1326-48AB-42A9-8428-CB14AA30176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TM03090434[[fn=木刻字型]]</Template>
  <TotalTime>47</TotalTime>
  <Words>196</Words>
  <Application>Microsoft Office PowerPoint</Application>
  <PresentationFormat>寬螢幕</PresentationFormat>
  <Paragraphs>32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8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5" baseType="lpstr">
      <vt:lpstr>LingWai SC Medium</vt:lpstr>
      <vt:lpstr>Xingkai SC</vt:lpstr>
      <vt:lpstr>微軟正黑體</vt:lpstr>
      <vt:lpstr>標楷體</vt:lpstr>
      <vt:lpstr>Rockwell</vt:lpstr>
      <vt:lpstr>Rockwell Condensed</vt:lpstr>
      <vt:lpstr>Segoe Script</vt:lpstr>
      <vt:lpstr>Wingdings</vt:lpstr>
      <vt:lpstr>木刻字型</vt:lpstr>
      <vt:lpstr>NKNUBLOCK成果展示</vt:lpstr>
      <vt:lpstr>使用元件</vt:lpstr>
      <vt:lpstr>大致流程</vt:lpstr>
      <vt:lpstr>NKNUBLOCK 擴充應用</vt:lpstr>
      <vt:lpstr>程式邏輯對應成果內容</vt:lpstr>
      <vt:lpstr>實際操作影片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NKNUBLOCK成果展示</dc:title>
  <dc:creator>B-USER</dc:creator>
  <cp:lastModifiedBy>B-USER</cp:lastModifiedBy>
  <cp:revision>6</cp:revision>
  <dcterms:created xsi:type="dcterms:W3CDTF">2025-06-10T07:04:48Z</dcterms:created>
  <dcterms:modified xsi:type="dcterms:W3CDTF">2025-06-24T07:06:17Z</dcterms:modified>
</cp:coreProperties>
</file>