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64" r:id="rId10"/>
    <p:sldId id="263" r:id="rId11"/>
    <p:sldId id="265" r:id="rId12"/>
    <p:sldId id="262" r:id="rId13"/>
    <p:sldId id="266" r:id="rId14"/>
    <p:sldId id="267" r:id="rId15"/>
    <p:sldId id="271" r:id="rId16"/>
    <p:sldId id="275" r:id="rId17"/>
    <p:sldId id="276" r:id="rId18"/>
    <p:sldId id="277" r:id="rId19"/>
    <p:sldId id="278" r:id="rId20"/>
    <p:sldId id="279" r:id="rId21"/>
    <p:sldId id="272" r:id="rId22"/>
    <p:sldId id="274" r:id="rId23"/>
    <p:sldId id="273" r:id="rId24"/>
    <p:sldId id="268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multi-column/column-count.htm" TargetMode="External"/><Relationship Id="rId7" Type="http://schemas.openxmlformats.org/officeDocument/2006/relationships/hyperlink" Target="http://www.css88.com/book/css/properties/multi-column/column-rule-color.htm" TargetMode="External"/><Relationship Id="rId2" Type="http://schemas.openxmlformats.org/officeDocument/2006/relationships/hyperlink" Target="http://www.css88.com/book/css/properties/multi-column/column-wid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multi-column/column-rule-style.htm" TargetMode="External"/><Relationship Id="rId5" Type="http://schemas.openxmlformats.org/officeDocument/2006/relationships/hyperlink" Target="http://www.css88.com/book/css/properties/multi-column/column-rule-width.htm" TargetMode="External"/><Relationship Id="rId4" Type="http://schemas.openxmlformats.org/officeDocument/2006/relationships/hyperlink" Target="http://www.css88.com/book/css/values/length/length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685800" y="1757446"/>
            <a:ext cx="777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/>
              <a:t>课程</a:t>
            </a:r>
            <a:r>
              <a:rPr lang="zh-CN" altLang="en-US" sz="13800" b="1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315710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00" y="31849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text-transform</a:t>
            </a:r>
            <a:r>
              <a:rPr lang="zh-CN" altLang="en-US" dirty="0" smtClean="0"/>
              <a:t>：</a:t>
            </a:r>
            <a:r>
              <a:rPr lang="en-US" altLang="zh-CN" dirty="0"/>
              <a:t>none | capitalize | uppercase | lowercase | </a:t>
            </a:r>
            <a:r>
              <a:rPr lang="en-US" altLang="zh-CN" b="1" dirty="0" smtClean="0">
                <a:solidFill>
                  <a:srgbClr val="FF3300"/>
                </a:solidFill>
              </a:rPr>
              <a:t>full-width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929258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text-align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3300"/>
                </a:solidFill>
              </a:rPr>
              <a:t>start</a:t>
            </a:r>
            <a:r>
              <a:rPr lang="en-US" altLang="zh-CN" dirty="0"/>
              <a:t> </a:t>
            </a:r>
            <a:r>
              <a:rPr lang="en-US" altLang="zh-CN" dirty="0" smtClean="0"/>
              <a:t>| </a:t>
            </a:r>
            <a:r>
              <a:rPr lang="en-US" altLang="zh-CN" b="1" dirty="0">
                <a:solidFill>
                  <a:srgbClr val="FF3300"/>
                </a:solidFill>
              </a:rPr>
              <a:t>end</a:t>
            </a:r>
            <a:r>
              <a:rPr lang="en-US" altLang="zh-CN" dirty="0"/>
              <a:t> </a:t>
            </a:r>
            <a:r>
              <a:rPr lang="en-US" altLang="zh-CN" dirty="0" smtClean="0"/>
              <a:t>| </a:t>
            </a:r>
            <a:r>
              <a:rPr lang="en-US" altLang="zh-CN" dirty="0"/>
              <a:t>left | right | center | </a:t>
            </a:r>
            <a:r>
              <a:rPr lang="en-US" altLang="zh-CN" b="1" dirty="0">
                <a:solidFill>
                  <a:srgbClr val="FF3300"/>
                </a:solidFill>
              </a:rPr>
              <a:t>justify</a:t>
            </a:r>
            <a:r>
              <a:rPr lang="en-US" altLang="zh-CN" dirty="0"/>
              <a:t> | </a:t>
            </a:r>
            <a:r>
              <a:rPr lang="en-US" altLang="zh-CN" b="1" dirty="0">
                <a:solidFill>
                  <a:srgbClr val="FF3300"/>
                </a:solidFill>
              </a:rPr>
              <a:t>match-parent</a:t>
            </a:r>
            <a:r>
              <a:rPr lang="en-US" altLang="zh-CN" dirty="0"/>
              <a:t> | </a:t>
            </a:r>
            <a:r>
              <a:rPr lang="en-US" altLang="zh-CN" b="1" dirty="0">
                <a:solidFill>
                  <a:srgbClr val="FF3300"/>
                </a:solidFill>
              </a:rPr>
              <a:t>justify-all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2" y="620688"/>
            <a:ext cx="915660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2" y="2348880"/>
            <a:ext cx="9156602" cy="19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2046" y="4437112"/>
            <a:ext cx="8140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white-space</a:t>
            </a:r>
            <a:r>
              <a:rPr lang="zh-CN" altLang="en-US" dirty="0" smtClean="0"/>
              <a:t>：</a:t>
            </a:r>
            <a:r>
              <a:rPr lang="en-US" altLang="zh-CN" dirty="0"/>
              <a:t>normal | pre | </a:t>
            </a:r>
            <a:r>
              <a:rPr lang="en-US" altLang="zh-CN" dirty="0" err="1"/>
              <a:t>nowrap</a:t>
            </a:r>
            <a:r>
              <a:rPr lang="en-US" altLang="zh-CN" dirty="0"/>
              <a:t> | pre-wrap | </a:t>
            </a:r>
            <a:r>
              <a:rPr lang="en-US" altLang="zh-CN" dirty="0" smtClean="0"/>
              <a:t>pre-line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" y="4941168"/>
            <a:ext cx="914229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2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73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text-align-last</a:t>
            </a:r>
            <a:r>
              <a:rPr lang="zh-CN" altLang="en-US" dirty="0"/>
              <a:t>：</a:t>
            </a:r>
            <a:r>
              <a:rPr lang="en-US" altLang="zh-CN" dirty="0"/>
              <a:t>auto | start | end | left | right | center | justify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54868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www.css88.com/book/css/properties/text/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1560" y="157502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Text</a:t>
            </a:r>
            <a:r>
              <a:rPr lang="zh-CN" altLang="en-US" dirty="0" smtClean="0"/>
              <a:t>文本属性都可以去这网址看看，记住下面的一种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样式的使用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3300"/>
                </a:solidFill>
              </a:rPr>
              <a:t>White-space : </a:t>
            </a:r>
            <a:r>
              <a:rPr lang="en-US" altLang="zh-CN" sz="2400" b="1" dirty="0" err="1" smtClean="0">
                <a:solidFill>
                  <a:srgbClr val="FF3300"/>
                </a:solidFill>
              </a:rPr>
              <a:t>nowrap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;        //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不让换行，直到碰到</a:t>
            </a:r>
            <a:r>
              <a:rPr lang="en-US" altLang="zh-CN" sz="2400" b="1" dirty="0" err="1" smtClean="0">
                <a:solidFill>
                  <a:srgbClr val="FF3300"/>
                </a:solidFill>
              </a:rPr>
              <a:t>br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r>
              <a:rPr lang="en-US" altLang="zh-CN" sz="2400" b="1" dirty="0" smtClean="0">
                <a:solidFill>
                  <a:srgbClr val="FF3300"/>
                </a:solidFill>
              </a:rPr>
              <a:t>Overflow: hidden;                //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超出部分隐藏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r>
              <a:rPr lang="en-US" altLang="zh-CN" sz="2400" b="1" dirty="0" smtClean="0">
                <a:solidFill>
                  <a:srgbClr val="FF3300"/>
                </a:solidFill>
              </a:rPr>
              <a:t>Text-overflow : ellipsis;         //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用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……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来代替超出部分文本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endParaRPr lang="zh-CN" altLang="en-US" sz="2400" b="1" dirty="0">
              <a:solidFill>
                <a:srgbClr val="FF33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9" y="3717032"/>
            <a:ext cx="883942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2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后续注意的属性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font-size-adjust</a:t>
            </a:r>
          </a:p>
          <a:p>
            <a:r>
              <a:rPr lang="en-US" altLang="zh-CN" dirty="0" smtClean="0"/>
              <a:t>text-transform:</a:t>
            </a:r>
            <a:r>
              <a:rPr lang="en-US" altLang="zh-CN" dirty="0"/>
              <a:t> </a:t>
            </a:r>
            <a:r>
              <a:rPr lang="en-US" altLang="zh-CN" dirty="0" smtClean="0"/>
              <a:t>full-width;</a:t>
            </a:r>
          </a:p>
          <a:p>
            <a:r>
              <a:rPr lang="en-US" altLang="zh-CN" dirty="0" smtClean="0"/>
              <a:t>Text-overflow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48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8231" y="764704"/>
            <a:ext cx="15658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标签语义化</a:t>
            </a:r>
            <a:endParaRPr lang="en-US" altLang="zh-CN" dirty="0"/>
          </a:p>
          <a:p>
            <a:r>
              <a:rPr lang="en-US" altLang="zh-CN" dirty="0" smtClean="0"/>
              <a:t>Header</a:t>
            </a:r>
            <a:endParaRPr lang="en-US" altLang="zh-CN" dirty="0"/>
          </a:p>
          <a:p>
            <a:r>
              <a:rPr lang="en-US" altLang="zh-CN" dirty="0" err="1"/>
              <a:t>Nav</a:t>
            </a:r>
            <a:endParaRPr lang="en-US" altLang="zh-CN" dirty="0"/>
          </a:p>
          <a:p>
            <a:r>
              <a:rPr lang="en-US" altLang="zh-CN" dirty="0"/>
              <a:t>Article</a:t>
            </a:r>
          </a:p>
          <a:p>
            <a:r>
              <a:rPr lang="en-US" altLang="zh-CN" dirty="0"/>
              <a:t>Section</a:t>
            </a:r>
          </a:p>
          <a:p>
            <a:r>
              <a:rPr lang="en-US" altLang="zh-CN" dirty="0"/>
              <a:t>Aside</a:t>
            </a:r>
          </a:p>
          <a:p>
            <a:r>
              <a:rPr lang="en-US" altLang="zh-CN" dirty="0"/>
              <a:t>Address</a:t>
            </a:r>
          </a:p>
          <a:p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8231" y="580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/>
              <a:t>课程二总结</a:t>
            </a:r>
            <a:endParaRPr lang="en-US" altLang="zh-CN" sz="2400" b="1" dirty="0"/>
          </a:p>
        </p:txBody>
      </p:sp>
      <p:sp>
        <p:nvSpPr>
          <p:cNvPr id="7" name="矩形 6"/>
          <p:cNvSpPr/>
          <p:nvPr/>
        </p:nvSpPr>
        <p:spPr>
          <a:xfrm>
            <a:off x="1612851" y="764704"/>
            <a:ext cx="6588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常用字体</a:t>
            </a:r>
            <a:endParaRPr lang="en-US" altLang="zh-CN" dirty="0" smtClean="0"/>
          </a:p>
          <a:p>
            <a:r>
              <a:rPr lang="en-US" altLang="zh-CN" dirty="0" smtClean="0"/>
              <a:t>Font-family:</a:t>
            </a:r>
            <a:r>
              <a:rPr lang="zh-CN" altLang="en-US" dirty="0" smtClean="0"/>
              <a:t>宋体</a:t>
            </a:r>
            <a:r>
              <a:rPr lang="zh-CN" altLang="en-US" dirty="0"/>
              <a:t>、黑体、微软雅黑、</a:t>
            </a:r>
            <a:r>
              <a:rPr lang="en-US" altLang="zh-CN" dirty="0"/>
              <a:t>Arial, Helvetica, sans-serif</a:t>
            </a:r>
            <a:r>
              <a:rPr lang="zh-CN" altLang="en-US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3110" y="155679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3300"/>
                </a:solidFill>
              </a:rPr>
              <a:t>3.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超出容器范围的内容处理办法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r>
              <a:rPr lang="en-US" altLang="zh-CN" sz="2400" b="1" dirty="0" smtClean="0">
                <a:solidFill>
                  <a:srgbClr val="FF3300"/>
                </a:solidFill>
              </a:rPr>
              <a:t>White-space : </a:t>
            </a:r>
            <a:r>
              <a:rPr lang="en-US" altLang="zh-CN" sz="2400" b="1" dirty="0" err="1" smtClean="0">
                <a:solidFill>
                  <a:srgbClr val="FF3300"/>
                </a:solidFill>
              </a:rPr>
              <a:t>nowrap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;        //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不让换行，直到碰到</a:t>
            </a:r>
            <a:r>
              <a:rPr lang="en-US" altLang="zh-CN" sz="2400" b="1" dirty="0" err="1" smtClean="0">
                <a:solidFill>
                  <a:srgbClr val="FF3300"/>
                </a:solidFill>
              </a:rPr>
              <a:t>br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r>
              <a:rPr lang="en-US" altLang="zh-CN" sz="2400" b="1" dirty="0" smtClean="0">
                <a:solidFill>
                  <a:srgbClr val="FF3300"/>
                </a:solidFill>
              </a:rPr>
              <a:t>Overflow: hidden;                //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超出部分隐藏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r>
              <a:rPr lang="en-US" altLang="zh-CN" sz="2400" b="1" dirty="0" smtClean="0">
                <a:solidFill>
                  <a:srgbClr val="FF3300"/>
                </a:solidFill>
              </a:rPr>
              <a:t>Text-overflow : ellipsis;         //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用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……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来代替超出部分文本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2851" y="3172618"/>
            <a:ext cx="6588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列表默认样式</a:t>
            </a:r>
            <a:endParaRPr lang="en-US" altLang="zh-CN" dirty="0" smtClean="0"/>
          </a:p>
          <a:p>
            <a:r>
              <a:rPr lang="en-US" altLang="zh-CN" dirty="0" err="1" smtClean="0"/>
              <a:t>List-style:none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表格默认样式</a:t>
            </a:r>
            <a:endParaRPr lang="en-US" altLang="zh-CN" dirty="0" smtClean="0"/>
          </a:p>
          <a:p>
            <a:r>
              <a:rPr lang="en-US" altLang="zh-CN" dirty="0"/>
              <a:t>border-collapse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collapse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04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word-break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 word-wrap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注：</a:t>
            </a:r>
            <a:r>
              <a:rPr lang="zh-CN" altLang="en-US" dirty="0" smtClean="0"/>
              <a:t>单词过长，浏览器默认会将整个单词放到下一行，如果下一行还是不能放下的话，就会自动超出盒子范围，不换行。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435" y="3133452"/>
            <a:ext cx="8865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word-wrap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break-word</a:t>
            </a:r>
            <a:r>
              <a:rPr lang="zh-CN" altLang="en-US" b="1" dirty="0" smtClean="0"/>
              <a:t>；</a:t>
            </a:r>
            <a:r>
              <a:rPr lang="zh-CN" altLang="en-US" dirty="0" smtClean="0"/>
              <a:t>是使得超过范围的过长单词在容器边缘直接截断，后续部分换行摆放。</a:t>
            </a:r>
            <a:r>
              <a:rPr lang="zh-CN" altLang="en-US" b="1" dirty="0"/>
              <a:t>最重要的一点是它还是会首先尝试挪到下一行，看看下一行的宽度够不够，不够的话就进行单词内的断句。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56782"/>
            <a:ext cx="447018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62943"/>
            <a:ext cx="2376264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0" y="4056782"/>
            <a:ext cx="390614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59532" y="5083051"/>
            <a:ext cx="8254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word-break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break-all;  </a:t>
            </a:r>
            <a:r>
              <a:rPr lang="zh-CN" altLang="en-US" dirty="0" smtClean="0"/>
              <a:t>使得单词长度超过了容器宽度时候，直接打断单词换行。</a:t>
            </a:r>
            <a:endParaRPr lang="en-US" altLang="zh-CN" dirty="0" smtClean="0"/>
          </a:p>
          <a:p>
            <a:r>
              <a:rPr lang="zh-CN" altLang="en-US" dirty="0" smtClean="0"/>
              <a:t>而不考虑将单词整个挪到下一行尝试是否超出范围。</a:t>
            </a:r>
            <a:endParaRPr lang="en-US" altLang="zh-CN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13" y="6035762"/>
            <a:ext cx="3114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5905995"/>
            <a:ext cx="15525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1835696" y="6165304"/>
            <a:ext cx="423193" cy="245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5277" y="582651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</a:rPr>
              <a:t>即使下一行可以放下，照样打断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288215"/>
            <a:ext cx="20545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keep-all | </a:t>
            </a:r>
            <a:r>
              <a:rPr lang="en-US" altLang="zh-CN" dirty="0" smtClean="0">
                <a:solidFill>
                  <a:srgbClr val="FF3300"/>
                </a:solidFill>
              </a:rPr>
              <a:t>break-all  </a:t>
            </a:r>
          </a:p>
          <a:p>
            <a:r>
              <a:rPr lang="zh-CN" altLang="en-US" dirty="0" smtClean="0">
                <a:solidFill>
                  <a:srgbClr val="FF3300"/>
                </a:solidFill>
              </a:rPr>
              <a:t>区别不是很懂，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 smtClean="0">
                <a:solidFill>
                  <a:srgbClr val="FF3300"/>
                </a:solidFill>
              </a:rPr>
              <a:t>暂时用后面的</a:t>
            </a:r>
            <a:endParaRPr lang="en-US" altLang="zh-CN" dirty="0">
              <a:solidFill>
                <a:srgbClr val="FF33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47292" y="749880"/>
            <a:ext cx="0" cy="61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58923" y="410194"/>
            <a:ext cx="3058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overflow-wrap: </a:t>
            </a:r>
            <a:r>
              <a:rPr lang="en-US" altLang="zh-CN" dirty="0" smtClean="0">
                <a:solidFill>
                  <a:srgbClr val="FF3300"/>
                </a:solidFill>
              </a:rPr>
              <a:t>break-word</a:t>
            </a:r>
          </a:p>
          <a:p>
            <a:r>
              <a:rPr lang="zh-CN" altLang="en-US" dirty="0" smtClean="0">
                <a:solidFill>
                  <a:srgbClr val="FF3300"/>
                </a:solidFill>
              </a:rPr>
              <a:t>的作用与</a:t>
            </a:r>
            <a:r>
              <a:rPr lang="en-US" altLang="zh-CN" dirty="0" smtClean="0">
                <a:solidFill>
                  <a:srgbClr val="FF3300"/>
                </a:solidFill>
              </a:rPr>
              <a:t>word-wrap</a:t>
            </a:r>
            <a:r>
              <a:rPr lang="zh-CN" altLang="en-US" dirty="0" smtClean="0">
                <a:solidFill>
                  <a:srgbClr val="FF3300"/>
                </a:solidFill>
              </a:rPr>
              <a:t>作用相同</a:t>
            </a:r>
            <a:endParaRPr lang="zh-CN" altLang="en-US" dirty="0">
              <a:solidFill>
                <a:srgbClr val="FF33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073713" y="908720"/>
            <a:ext cx="68521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7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685800" y="1757446"/>
            <a:ext cx="777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/>
              <a:t>课程三</a:t>
            </a:r>
            <a:endParaRPr lang="zh-CN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5155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" y="116632"/>
            <a:ext cx="9131399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24672"/>
            <a:ext cx="5832648" cy="307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0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</a:t>
            </a:r>
            <a:r>
              <a:rPr lang="zh-CN" altLang="en-US" dirty="0" smtClean="0"/>
              <a:t>对</a:t>
            </a:r>
            <a:r>
              <a:rPr lang="en-US" altLang="zh-CN" dirty="0" smtClean="0"/>
              <a:t>inline-block</a:t>
            </a:r>
            <a:r>
              <a:rPr lang="zh-CN" altLang="en-US" dirty="0" smtClean="0"/>
              <a:t>元素的影响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1196752"/>
            <a:ext cx="39338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" y="2987452"/>
            <a:ext cx="4152900" cy="38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42" y="1484784"/>
            <a:ext cx="4336338" cy="237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78" y="4376254"/>
            <a:ext cx="4038228" cy="236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7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</a:t>
            </a:r>
            <a:r>
              <a:rPr lang="zh-CN" altLang="en-US" dirty="0"/>
              <a:t>对</a:t>
            </a:r>
            <a:r>
              <a:rPr lang="en-US" altLang="zh-CN" dirty="0"/>
              <a:t>inline-block</a:t>
            </a:r>
            <a:r>
              <a:rPr lang="zh-CN" altLang="en-US" dirty="0"/>
              <a:t>元素的影响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想要保证外面的</a:t>
            </a:r>
            <a:r>
              <a:rPr lang="en-US" altLang="zh-CN" dirty="0" smtClean="0"/>
              <a:t>inline-block</a:t>
            </a:r>
            <a:r>
              <a:rPr lang="zh-CN" altLang="en-US" dirty="0"/>
              <a:t>不</a:t>
            </a:r>
            <a:r>
              <a:rPr lang="zh-CN" altLang="en-US" dirty="0" smtClean="0"/>
              <a:t>受其他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内的</a:t>
            </a:r>
            <a:r>
              <a:rPr lang="en-US" altLang="zh-CN" dirty="0" smtClean="0"/>
              <a:t>inline-block</a:t>
            </a:r>
            <a:r>
              <a:rPr lang="zh-CN" altLang="en-US" dirty="0" smtClean="0"/>
              <a:t>影响。可以使用</a:t>
            </a:r>
            <a:r>
              <a:rPr lang="en-US" altLang="zh-CN" dirty="0" err="1" smtClean="0"/>
              <a:t>float:left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46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1"/>
            <a:ext cx="91440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22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" y="980728"/>
            <a:ext cx="9112770" cy="588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12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元素水平垂直居中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Position:absolute;left:50%;top:50%;</a:t>
            </a:r>
          </a:p>
          <a:p>
            <a:pPr lvl="1"/>
            <a:r>
              <a:rPr lang="en-US" altLang="zh-CN" dirty="0"/>
              <a:t>Margin: -height/2 0 0 –width/2;</a:t>
            </a:r>
            <a:endParaRPr lang="en-US" altLang="zh-CN" dirty="0" smtClean="0"/>
          </a:p>
          <a:p>
            <a:r>
              <a:rPr lang="en-US" altLang="zh-CN" dirty="0" smtClean="0"/>
              <a:t>Position:relative;left:50</a:t>
            </a:r>
            <a:r>
              <a:rPr lang="en-US" altLang="zh-CN" dirty="0"/>
              <a:t>%;top:50</a:t>
            </a:r>
            <a:r>
              <a:rPr lang="en-US" altLang="zh-CN" dirty="0" smtClean="0"/>
              <a:t>%;</a:t>
            </a:r>
            <a:r>
              <a:rPr lang="en-US" altLang="zh-CN" dirty="0" err="1" smtClean="0"/>
              <a:t>float:left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Margin: -height/2 0 0 –width/2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 smtClean="0"/>
              <a:t>父元素上用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flex;			</a:t>
            </a:r>
            <a:r>
              <a:rPr lang="en-US" altLang="zh-CN" dirty="0" err="1" smtClean="0"/>
              <a:t>justify-content:center;align-items:center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父</a:t>
            </a:r>
            <a:r>
              <a:rPr lang="zh-CN" altLang="en-US" dirty="0" smtClean="0"/>
              <a:t>元素上用</a:t>
            </a:r>
            <a:r>
              <a:rPr lang="en-US" altLang="zh-CN" dirty="0" err="1" smtClean="0"/>
              <a:t>display:box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box-pack:center</a:t>
            </a:r>
            <a:r>
              <a:rPr lang="en-US" altLang="zh-CN" dirty="0" smtClean="0"/>
              <a:t>;				</a:t>
            </a:r>
            <a:r>
              <a:rPr lang="en-US" altLang="zh-CN" dirty="0" err="1" smtClean="0"/>
              <a:t>box-align:center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52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685800" y="1757446"/>
            <a:ext cx="777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/>
              <a:t>课程</a:t>
            </a:r>
            <a:r>
              <a:rPr lang="zh-CN" altLang="en-US" sz="13800" b="1" dirty="0"/>
              <a:t>四</a:t>
            </a:r>
          </a:p>
        </p:txBody>
      </p:sp>
    </p:spTree>
    <p:extLst>
      <p:ext uri="{BB962C8B-B14F-4D97-AF65-F5344CB8AC3E}">
        <p14:creationId xmlns:p14="http://schemas.microsoft.com/office/powerpoint/2010/main" val="25155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83"/>
            <a:ext cx="7488832" cy="687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7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685800" y="1757446"/>
            <a:ext cx="777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/>
              <a:t>课程五</a:t>
            </a:r>
            <a:endParaRPr lang="zh-CN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5155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4834" y="805240"/>
            <a:ext cx="9158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columns</a:t>
            </a:r>
            <a:r>
              <a:rPr lang="zh-CN" altLang="en-US" dirty="0"/>
              <a:t>：</a:t>
            </a:r>
            <a:r>
              <a:rPr lang="en-US" altLang="zh-CN" dirty="0"/>
              <a:t>&lt;' </a:t>
            </a:r>
            <a:r>
              <a:rPr lang="en-US" altLang="zh-CN" dirty="0">
                <a:hlinkClick r:id="rId2"/>
              </a:rPr>
              <a:t>column-width</a:t>
            </a:r>
            <a:r>
              <a:rPr lang="en-US" altLang="zh-CN" dirty="0"/>
              <a:t> '&gt; || &lt;' </a:t>
            </a:r>
            <a:r>
              <a:rPr lang="en-US" altLang="zh-CN" dirty="0">
                <a:hlinkClick r:id="rId3"/>
              </a:rPr>
              <a:t>column-count</a:t>
            </a:r>
            <a:r>
              <a:rPr lang="en-US" altLang="zh-CN" dirty="0"/>
              <a:t> '&gt;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30213" y="1300118"/>
            <a:ext cx="3245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column-gap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&lt;length&gt;</a:t>
            </a:r>
            <a:r>
              <a:rPr lang="en-US" altLang="zh-CN" dirty="0"/>
              <a:t> | normal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0214" y="1669450"/>
            <a:ext cx="9174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column-rule</a:t>
            </a:r>
            <a:r>
              <a:rPr lang="zh-CN" altLang="en-US" dirty="0"/>
              <a:t>：</a:t>
            </a:r>
            <a:r>
              <a:rPr lang="en-US" altLang="zh-CN" dirty="0"/>
              <a:t>&lt;' </a:t>
            </a:r>
            <a:r>
              <a:rPr lang="en-US" altLang="zh-CN" dirty="0">
                <a:hlinkClick r:id="rId5"/>
              </a:rPr>
              <a:t>column-rule-width</a:t>
            </a:r>
            <a:r>
              <a:rPr lang="en-US" altLang="zh-CN" dirty="0"/>
              <a:t> '&gt; || &lt;' </a:t>
            </a:r>
            <a:r>
              <a:rPr lang="en-US" altLang="zh-CN" dirty="0">
                <a:hlinkClick r:id="rId6"/>
              </a:rPr>
              <a:t>column-rule-style</a:t>
            </a:r>
            <a:r>
              <a:rPr lang="en-US" altLang="zh-CN" dirty="0"/>
              <a:t> '&gt; || &lt;' </a:t>
            </a:r>
            <a:r>
              <a:rPr lang="en-US" altLang="zh-CN" dirty="0">
                <a:hlinkClick r:id="rId7"/>
              </a:rPr>
              <a:t>column-rule-color</a:t>
            </a:r>
            <a:r>
              <a:rPr lang="en-US" altLang="zh-CN" dirty="0"/>
              <a:t> '&gt;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2517750"/>
            <a:ext cx="9174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column-span</a:t>
            </a:r>
            <a:r>
              <a:rPr lang="zh-CN" altLang="en-US" dirty="0"/>
              <a:t>：</a:t>
            </a:r>
            <a:r>
              <a:rPr lang="en-US" altLang="zh-CN" dirty="0"/>
              <a:t>none | all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14834" y="2067927"/>
            <a:ext cx="91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column-rule-style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hidden </a:t>
            </a:r>
            <a:r>
              <a:rPr lang="en-US" altLang="zh-CN" dirty="0"/>
              <a:t>| dotted | dashed | solid | double | groove | ridge | inset | outset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067" y="165219"/>
            <a:ext cx="902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多</a:t>
            </a:r>
            <a:r>
              <a:rPr lang="zh-CN" altLang="en-US" sz="2000" b="1" dirty="0" smtClean="0"/>
              <a:t>列必记得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个属性已经</a:t>
            </a:r>
            <a:r>
              <a:rPr lang="en-US" altLang="zh-CN" sz="2000" b="1" dirty="0" smtClean="0"/>
              <a:t>gap</a:t>
            </a:r>
            <a:r>
              <a:rPr lang="zh-CN" altLang="en-US" sz="2000" b="1" dirty="0" smtClean="0"/>
              <a:t>属性中的</a:t>
            </a:r>
            <a:r>
              <a:rPr lang="en-US" altLang="zh-CN" sz="2000" b="1" dirty="0" smtClean="0"/>
              <a:t>dashed</a:t>
            </a:r>
            <a:r>
              <a:rPr lang="zh-CN" altLang="en-US" sz="2000" b="1" dirty="0" smtClean="0"/>
              <a:t>以及</a:t>
            </a:r>
            <a:r>
              <a:rPr lang="en-US" altLang="zh-CN" sz="2000" b="1" dirty="0" smtClean="0"/>
              <a:t>dotted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4047046" y="3068960"/>
            <a:ext cx="1080120" cy="378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无效处记得加过度前缀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308039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box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308039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flex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46722" y="3457238"/>
            <a:ext cx="134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display: flex;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49364" y="3458309"/>
            <a:ext cx="129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display:box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02855" y="3885862"/>
            <a:ext cx="76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flex:1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82454" y="3871236"/>
            <a:ext cx="11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box-flex:1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06005" y="4276270"/>
            <a:ext cx="142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flex-direction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53272" y="4305916"/>
            <a:ext cx="116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box-orient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53660" y="4778814"/>
            <a:ext cx="1028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box-pack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09415" y="4778814"/>
            <a:ext cx="154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justify-content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410618" y="5301208"/>
            <a:ext cx="1219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align-items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713127" y="5301208"/>
            <a:ext cx="1040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box-align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75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直播课程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34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产品经理：</a:t>
            </a:r>
            <a:r>
              <a:rPr lang="en-US" altLang="zh-CN" dirty="0" smtClean="0"/>
              <a:t> </a:t>
            </a:r>
            <a:r>
              <a:rPr lang="en-US" altLang="zh-CN" dirty="0" err="1"/>
              <a:t>axure</a:t>
            </a:r>
            <a:endParaRPr lang="en-US" altLang="zh-CN" dirty="0"/>
          </a:p>
          <a:p>
            <a:r>
              <a:rPr lang="zh-CN" altLang="en-US" dirty="0" smtClean="0"/>
              <a:t>数据库使用：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2204864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WEB </a:t>
            </a:r>
            <a:r>
              <a:rPr lang="zh-CN" altLang="en-US" dirty="0"/>
              <a:t>前端工程师</a:t>
            </a:r>
          </a:p>
          <a:p>
            <a:r>
              <a:rPr lang="zh-CN" altLang="en-US" dirty="0"/>
              <a:t>定义：需求 </a:t>
            </a:r>
            <a:r>
              <a:rPr lang="en-US" altLang="zh-CN" dirty="0"/>
              <a:t>+ </a:t>
            </a:r>
            <a:r>
              <a:rPr lang="zh-CN" altLang="en-US" dirty="0"/>
              <a:t>原型 </a:t>
            </a:r>
            <a:r>
              <a:rPr lang="en-US" altLang="zh-CN" dirty="0"/>
              <a:t>+ </a:t>
            </a:r>
            <a:r>
              <a:rPr lang="zh-CN" altLang="en-US" dirty="0"/>
              <a:t>交互 </a:t>
            </a:r>
            <a:r>
              <a:rPr lang="en-US" altLang="zh-CN" dirty="0"/>
              <a:t>+ </a:t>
            </a:r>
            <a:r>
              <a:rPr lang="zh-CN" altLang="en-US" dirty="0"/>
              <a:t>后端 </a:t>
            </a:r>
            <a:r>
              <a:rPr lang="en-US" altLang="zh-CN" dirty="0"/>
              <a:t>+ </a:t>
            </a:r>
            <a:r>
              <a:rPr lang="zh-CN" altLang="en-US" dirty="0"/>
              <a:t>实现 </a:t>
            </a:r>
            <a:r>
              <a:rPr lang="en-US" altLang="zh-CN" dirty="0"/>
              <a:t>+ </a:t>
            </a:r>
            <a:r>
              <a:rPr lang="zh-CN" altLang="en-US" dirty="0"/>
              <a:t>优化</a:t>
            </a:r>
          </a:p>
          <a:p>
            <a:r>
              <a:rPr lang="zh-CN" altLang="en-US" dirty="0"/>
              <a:t>基础前端：</a:t>
            </a:r>
            <a:r>
              <a:rPr lang="en-US" altLang="zh-CN" dirty="0"/>
              <a:t>HTML</a:t>
            </a:r>
            <a:r>
              <a:rPr lang="zh-CN" altLang="en-US" dirty="0"/>
              <a:t>（结构）、</a:t>
            </a:r>
            <a:r>
              <a:rPr lang="en-US" altLang="zh-CN" dirty="0"/>
              <a:t>CSS</a:t>
            </a:r>
            <a:r>
              <a:rPr lang="zh-CN" altLang="en-US" dirty="0"/>
              <a:t>（样式）、</a:t>
            </a:r>
            <a:r>
              <a:rPr lang="en-US" altLang="zh-CN" b="1" dirty="0" smtClean="0">
                <a:solidFill>
                  <a:srgbClr val="FF0000"/>
                </a:solidFill>
              </a:rPr>
              <a:t>JavaScript</a:t>
            </a:r>
            <a:r>
              <a:rPr lang="zh-CN" altLang="en-US" b="1" dirty="0" smtClean="0">
                <a:solidFill>
                  <a:srgbClr val="FF0000"/>
                </a:solidFill>
              </a:rPr>
              <a:t>（行为）</a:t>
            </a:r>
            <a:endParaRPr lang="zh-CN" altLang="en-US" dirty="0" smtClean="0"/>
          </a:p>
          <a:p>
            <a:r>
              <a:rPr lang="zh-CN" altLang="en-US" dirty="0" smtClean="0"/>
              <a:t>全栈前端：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NodeJS</a:t>
            </a:r>
            <a:r>
              <a:rPr lang="zh-CN" altLang="en-US" dirty="0" smtClean="0"/>
              <a:t>、数据库管理系统（</a:t>
            </a:r>
            <a:r>
              <a:rPr lang="en-US" altLang="zh-CN" dirty="0" smtClean="0"/>
              <a:t>BDMS</a:t>
            </a:r>
            <a:r>
              <a:rPr lang="zh-CN" altLang="en-US" dirty="0" smtClean="0"/>
              <a:t>）、服务端编程语言、框架、模式</a:t>
            </a:r>
          </a:p>
          <a:p>
            <a:r>
              <a:rPr lang="zh-CN" altLang="en-US" dirty="0" smtClean="0"/>
              <a:t>移动</a:t>
            </a:r>
            <a:r>
              <a:rPr lang="zh-CN" altLang="en-US" dirty="0"/>
              <a:t>前端：</a:t>
            </a:r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React Native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ionic</a:t>
            </a:r>
            <a:r>
              <a:rPr lang="zh-CN" altLang="en-US" dirty="0"/>
              <a:t>、</a:t>
            </a:r>
            <a:r>
              <a:rPr lang="en-US" altLang="zh-CN" dirty="0" err="1"/>
              <a:t>PhoneGap</a:t>
            </a:r>
            <a:r>
              <a:rPr lang="en-US" altLang="zh-CN" dirty="0"/>
              <a:t>/Cordova</a:t>
            </a:r>
          </a:p>
          <a:p>
            <a:r>
              <a:rPr lang="zh-CN" altLang="en-US" dirty="0"/>
              <a:t>动画前端：</a:t>
            </a:r>
            <a:r>
              <a:rPr lang="en-US" altLang="zh-CN" b="1" dirty="0">
                <a:solidFill>
                  <a:srgbClr val="FF0000"/>
                </a:solidFill>
              </a:rPr>
              <a:t>Flash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ActionScript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Cocos2d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475" y="4238615"/>
            <a:ext cx="4824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webstorm</a:t>
            </a:r>
            <a:endParaRPr lang="en-US" altLang="zh-CN" dirty="0"/>
          </a:p>
          <a:p>
            <a:r>
              <a:rPr lang="en-US" altLang="zh-CN" dirty="0" err="1" smtClean="0"/>
              <a:t>intellij</a:t>
            </a:r>
            <a:r>
              <a:rPr lang="en-US" altLang="zh-CN" dirty="0" smtClean="0"/>
              <a:t> idea              </a:t>
            </a:r>
            <a:r>
              <a:rPr lang="zh-CN" altLang="en-US" dirty="0" smtClean="0"/>
              <a:t>写前端的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Pycharm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写</a:t>
            </a:r>
            <a:r>
              <a:rPr lang="en-US" altLang="zh-CN" b="1" dirty="0" smtClean="0">
                <a:solidFill>
                  <a:srgbClr val="FF0000"/>
                </a:solidFill>
              </a:rPr>
              <a:t>python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Python                     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Phpstorm</a:t>
            </a:r>
            <a:r>
              <a:rPr lang="zh-CN" altLang="en-US" dirty="0" smtClean="0"/>
              <a:t>          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4710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836712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渲染引擎（内核）</a:t>
            </a:r>
          </a:p>
          <a:p>
            <a:r>
              <a:rPr lang="en-US" altLang="zh-CN" dirty="0"/>
              <a:t>Trident</a:t>
            </a:r>
            <a:r>
              <a:rPr lang="zh-CN" altLang="en-US" dirty="0"/>
              <a:t>（</a:t>
            </a:r>
            <a:r>
              <a:rPr lang="en-US" altLang="zh-CN" dirty="0"/>
              <a:t>IE + Edge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Gecko</a:t>
            </a:r>
            <a:r>
              <a:rPr lang="zh-CN" altLang="en-US" dirty="0"/>
              <a:t>（</a:t>
            </a:r>
            <a:r>
              <a:rPr lang="en-US" altLang="zh-CN" dirty="0"/>
              <a:t>Firefox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WebKit</a:t>
            </a:r>
            <a:r>
              <a:rPr lang="zh-CN" altLang="en-US" dirty="0"/>
              <a:t>（</a:t>
            </a:r>
            <a:r>
              <a:rPr lang="en-US" altLang="zh-CN" dirty="0"/>
              <a:t>Safari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Blink</a:t>
            </a:r>
            <a:r>
              <a:rPr lang="zh-CN" altLang="en-US" dirty="0"/>
              <a:t>（</a:t>
            </a:r>
            <a:r>
              <a:rPr lang="en-US" altLang="zh-CN" dirty="0"/>
              <a:t>Chrome + Opera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6490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所有页面都要注释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需要基本</a:t>
            </a:r>
            <a:r>
              <a:rPr lang="en-US" altLang="zh-CN" dirty="0" smtClean="0">
                <a:solidFill>
                  <a:srgbClr val="FF0000"/>
                </a:solidFill>
              </a:rPr>
              <a:t>reset  padding0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margin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兼容性问题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zh-CN" altLang="en-US" dirty="0" smtClean="0">
                <a:solidFill>
                  <a:srgbClr val="FF0000"/>
                </a:solidFill>
              </a:rPr>
              <a:t>单一定要用</a:t>
            </a:r>
            <a:r>
              <a:rPr lang="en-US" altLang="zh-CN" dirty="0" smtClean="0">
                <a:solidFill>
                  <a:srgbClr val="FF0000"/>
                </a:solidFill>
              </a:rPr>
              <a:t>label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Required</a:t>
            </a:r>
            <a:r>
              <a:rPr lang="zh-CN" altLang="en-US" dirty="0" smtClean="0">
                <a:solidFill>
                  <a:srgbClr val="FF0000"/>
                </a:solidFill>
              </a:rPr>
              <a:t>的使用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Placeholder</a:t>
            </a:r>
            <a:r>
              <a:rPr lang="zh-CN" altLang="en-US" dirty="0" smtClean="0">
                <a:solidFill>
                  <a:srgbClr val="FF0000"/>
                </a:solidFill>
              </a:rPr>
              <a:t>的使用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Form</a:t>
            </a:r>
            <a:r>
              <a:rPr lang="zh-CN" altLang="en-US" dirty="0" smtClean="0"/>
              <a:t>标签要包裹</a:t>
            </a:r>
            <a:r>
              <a:rPr lang="zh-CN" altLang="en-US" dirty="0" smtClean="0"/>
              <a:t>整体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作业二的</a:t>
            </a:r>
            <a:r>
              <a:rPr lang="en-US" altLang="zh-CN" dirty="0" smtClean="0">
                <a:solidFill>
                  <a:srgbClr val="FF0000"/>
                </a:solidFill>
              </a:rPr>
              <a:t>logo</a:t>
            </a:r>
            <a:r>
              <a:rPr lang="zh-CN" altLang="en-US" dirty="0" smtClean="0">
                <a:solidFill>
                  <a:srgbClr val="FF0000"/>
                </a:solidFill>
              </a:rPr>
              <a:t>超链接，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标签划过需要变色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Id</a:t>
            </a:r>
            <a:r>
              <a:rPr lang="zh-CN" altLang="en-US" dirty="0" smtClean="0"/>
              <a:t>重复了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4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9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color: red !important;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05273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&lt;table style=“color: yellow”&gt;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/</a:t>
            </a:r>
            <a:r>
              <a:rPr lang="en-US" altLang="zh-CN" dirty="0" smtClean="0"/>
              <a:t>table&gt;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97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685800" y="1757446"/>
            <a:ext cx="777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/>
              <a:t>课程二</a:t>
            </a:r>
            <a:endParaRPr lang="zh-CN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5155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8" y="152031"/>
            <a:ext cx="180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课程二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3" y="764240"/>
            <a:ext cx="6486045" cy="345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939" y="4648547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Header</a:t>
            </a:r>
          </a:p>
          <a:p>
            <a:r>
              <a:rPr lang="en-US" altLang="zh-CN" dirty="0" err="1" smtClean="0"/>
              <a:t>Nav</a:t>
            </a:r>
            <a:endParaRPr lang="en-US" altLang="zh-CN" dirty="0" smtClean="0"/>
          </a:p>
          <a:p>
            <a:r>
              <a:rPr lang="en-US" altLang="zh-CN" dirty="0" smtClean="0"/>
              <a:t>Article</a:t>
            </a:r>
          </a:p>
          <a:p>
            <a:r>
              <a:rPr lang="en-US" altLang="zh-CN" dirty="0" smtClean="0"/>
              <a:t>Section</a:t>
            </a:r>
          </a:p>
          <a:p>
            <a:r>
              <a:rPr lang="en-US" altLang="zh-CN" dirty="0" smtClean="0"/>
              <a:t>Aside</a:t>
            </a:r>
          </a:p>
          <a:p>
            <a:r>
              <a:rPr lang="en-US" altLang="zh-CN" dirty="0" smtClean="0"/>
              <a:t>Address</a:t>
            </a:r>
          </a:p>
          <a:p>
            <a:r>
              <a:rPr lang="en-US" altLang="zh-CN" dirty="0" smtClean="0"/>
              <a:t>footer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59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" y="292006"/>
            <a:ext cx="147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font-family</a:t>
            </a:r>
            <a:r>
              <a:rPr lang="zh-CN" altLang="en-US" dirty="0"/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25152" y="980728"/>
            <a:ext cx="30346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例</a:t>
            </a:r>
            <a:r>
              <a:rPr lang="en-US" altLang="zh-CN" sz="1600" dirty="0"/>
              <a:t>1</a:t>
            </a:r>
            <a:r>
              <a:rPr lang="zh-CN" altLang="en-US" sz="1600" dirty="0"/>
              <a:t>（小米米官网）：</a:t>
            </a:r>
            <a:r>
              <a:rPr lang="en-US" altLang="zh-CN" sz="1600" dirty="0"/>
              <a:t>font-family: "</a:t>
            </a:r>
            <a:r>
              <a:rPr lang="en-US" altLang="zh-CN" sz="1600" dirty="0" err="1"/>
              <a:t>Arial","Microsoft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YaHei</a:t>
            </a:r>
            <a:r>
              <a:rPr lang="en-US" altLang="zh-CN" sz="1600" dirty="0"/>
              <a:t>","</a:t>
            </a:r>
            <a:r>
              <a:rPr lang="zh-CN" altLang="en-US" sz="1600" dirty="0"/>
              <a:t>黑体</a:t>
            </a:r>
            <a:r>
              <a:rPr lang="en-US" altLang="zh-CN" sz="1600" dirty="0"/>
              <a:t>","</a:t>
            </a:r>
            <a:r>
              <a:rPr lang="zh-CN" altLang="en-US" sz="1600" dirty="0"/>
              <a:t>宋体</a:t>
            </a:r>
            <a:r>
              <a:rPr lang="en-US" altLang="zh-CN" sz="1600" dirty="0"/>
              <a:t>",sans-serif;</a:t>
            </a:r>
          </a:p>
          <a:p>
            <a:endParaRPr lang="en-US" altLang="zh-CN" sz="1600" dirty="0"/>
          </a:p>
          <a:p>
            <a:r>
              <a:rPr lang="zh-CN" altLang="en-US" sz="1600" dirty="0"/>
              <a:t>例</a:t>
            </a:r>
            <a:r>
              <a:rPr lang="en-US" altLang="zh-CN" sz="1600" dirty="0"/>
              <a:t>2</a:t>
            </a:r>
            <a:r>
              <a:rPr lang="zh-CN" altLang="en-US" sz="1600" dirty="0"/>
              <a:t>（淘宝技术研发中心）：</a:t>
            </a:r>
            <a:r>
              <a:rPr lang="en-US" altLang="zh-CN" sz="1600" dirty="0"/>
              <a:t>font: 12px/1.5 </a:t>
            </a:r>
            <a:r>
              <a:rPr lang="en-US" altLang="zh-CN" sz="1600" dirty="0" err="1"/>
              <a:t>Tahoma,Helvetica,Arial</a:t>
            </a:r>
            <a:r>
              <a:rPr lang="en-US" altLang="zh-CN" sz="1600" dirty="0"/>
              <a:t>,'</a:t>
            </a:r>
            <a:r>
              <a:rPr lang="zh-CN" altLang="en-US" sz="1600" dirty="0"/>
              <a:t>宋体</a:t>
            </a:r>
            <a:r>
              <a:rPr lang="en-US" altLang="zh-CN" sz="1600" dirty="0"/>
              <a:t>',sans-serif;</a:t>
            </a:r>
          </a:p>
          <a:p>
            <a:endParaRPr lang="en-US" altLang="zh-CN" sz="1600" dirty="0"/>
          </a:p>
          <a:p>
            <a:r>
              <a:rPr lang="zh-CN" altLang="en-US" sz="1600" dirty="0"/>
              <a:t>例</a:t>
            </a:r>
            <a:r>
              <a:rPr lang="en-US" altLang="zh-CN" sz="1600" dirty="0"/>
              <a:t>3</a:t>
            </a:r>
            <a:r>
              <a:rPr lang="zh-CN" altLang="en-US" sz="1600" dirty="0"/>
              <a:t>（加网 ）：</a:t>
            </a:r>
            <a:r>
              <a:rPr lang="en-US" altLang="zh-CN" sz="1600" dirty="0"/>
              <a:t>font: 14px/1.5 'Microsoft </a:t>
            </a:r>
            <a:r>
              <a:rPr lang="en-US" altLang="zh-CN" sz="1600" dirty="0" err="1"/>
              <a:t>YaHei</a:t>
            </a:r>
            <a:r>
              <a:rPr lang="en-US" altLang="zh-CN" sz="1600" dirty="0"/>
              <a:t>',</a:t>
            </a:r>
            <a:r>
              <a:rPr lang="en-US" altLang="zh-CN" sz="1600" dirty="0" err="1"/>
              <a:t>arial,tahoma</a:t>
            </a:r>
            <a:r>
              <a:rPr lang="en-US" altLang="zh-CN" sz="1600" dirty="0"/>
              <a:t>,\5b8b\4f53,sans-serif;</a:t>
            </a:r>
          </a:p>
          <a:p>
            <a:endParaRPr lang="en-US" altLang="zh-CN" sz="1600" dirty="0"/>
          </a:p>
          <a:p>
            <a:r>
              <a:rPr lang="zh-CN" altLang="en-US" sz="1600" dirty="0"/>
              <a:t>例</a:t>
            </a:r>
            <a:r>
              <a:rPr lang="en-US" altLang="zh-CN" sz="1600" dirty="0"/>
              <a:t>4</a:t>
            </a:r>
            <a:r>
              <a:rPr lang="zh-CN" altLang="en-US" sz="1600" dirty="0"/>
              <a:t>（淘宝</a:t>
            </a:r>
            <a:r>
              <a:rPr lang="en-US" altLang="zh-CN" sz="1600" dirty="0"/>
              <a:t>UED</a:t>
            </a:r>
            <a:r>
              <a:rPr lang="zh-CN" altLang="en-US" sz="1600" dirty="0"/>
              <a:t>）：</a:t>
            </a:r>
            <a:r>
              <a:rPr lang="en-US" altLang="zh-CN" sz="1600" dirty="0"/>
              <a:t>font: 12px/1 </a:t>
            </a:r>
            <a:r>
              <a:rPr lang="en-US" altLang="zh-CN" sz="1600" dirty="0" err="1"/>
              <a:t>Tahoma,Helvetica,Arial</a:t>
            </a:r>
            <a:r>
              <a:rPr lang="en-US" altLang="zh-CN" sz="1600" dirty="0"/>
              <a:t>,"\5b8b\4f53",sans-serif;</a:t>
            </a:r>
          </a:p>
          <a:p>
            <a:endParaRPr lang="en-US" altLang="zh-CN" sz="1600" dirty="0"/>
          </a:p>
          <a:p>
            <a:r>
              <a:rPr lang="zh-CN" altLang="en-US" sz="1600" dirty="0"/>
              <a:t>例</a:t>
            </a:r>
            <a:r>
              <a:rPr lang="en-US" altLang="zh-CN" sz="1600" dirty="0"/>
              <a:t>5</a:t>
            </a:r>
            <a:r>
              <a:rPr lang="zh-CN" altLang="en-US" sz="1600" dirty="0"/>
              <a:t>（一淘</a:t>
            </a:r>
            <a:r>
              <a:rPr lang="en-US" altLang="zh-CN" sz="1600" dirty="0"/>
              <a:t>UX</a:t>
            </a:r>
            <a:r>
              <a:rPr lang="zh-CN" altLang="en-US" sz="1600" dirty="0"/>
              <a:t>）</a:t>
            </a:r>
            <a:r>
              <a:rPr lang="en-US" altLang="zh-CN" sz="1600" dirty="0"/>
              <a:t>:font-family: Helvetica, '</a:t>
            </a:r>
            <a:r>
              <a:rPr lang="en-US" altLang="zh-CN" sz="1600" dirty="0" err="1"/>
              <a:t>Hiragino</a:t>
            </a:r>
            <a:r>
              <a:rPr lang="en-US" altLang="zh-CN" sz="1600" dirty="0"/>
              <a:t> Sans GB', 'Microsoft </a:t>
            </a:r>
            <a:r>
              <a:rPr lang="en-US" altLang="zh-CN" sz="1600" dirty="0" err="1"/>
              <a:t>Yahei</a:t>
            </a:r>
            <a:r>
              <a:rPr lang="en-US" altLang="zh-CN" sz="1600" dirty="0"/>
              <a:t>', '</a:t>
            </a:r>
            <a:r>
              <a:rPr lang="zh-CN" altLang="en-US" sz="1600" dirty="0"/>
              <a:t>微软雅黑</a:t>
            </a:r>
            <a:r>
              <a:rPr lang="en-US" altLang="zh-CN" sz="1600" dirty="0"/>
              <a:t>', Arial, sans-serif;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491880" y="973279"/>
            <a:ext cx="27363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dirty="0"/>
              <a:t>font-family</a:t>
            </a:r>
            <a:r>
              <a:rPr lang="zh-CN" altLang="en-US" dirty="0"/>
              <a:t>：中文字体的英文名称</a:t>
            </a:r>
          </a:p>
          <a:p>
            <a:endParaRPr lang="zh-CN" altLang="en-US" dirty="0"/>
          </a:p>
          <a:p>
            <a:r>
              <a:rPr lang="zh-CN" altLang="en-US" dirty="0"/>
              <a:t>宋体 </a:t>
            </a:r>
            <a:r>
              <a:rPr lang="en-US" altLang="zh-CN" dirty="0" err="1"/>
              <a:t>SimSun</a:t>
            </a:r>
            <a:endParaRPr lang="en-US" altLang="zh-CN" dirty="0"/>
          </a:p>
          <a:p>
            <a:r>
              <a:rPr lang="zh-CN" altLang="en-US" dirty="0"/>
              <a:t>黑体 </a:t>
            </a:r>
            <a:r>
              <a:rPr lang="en-US" altLang="zh-CN" dirty="0" err="1"/>
              <a:t>SimHei</a:t>
            </a:r>
            <a:endParaRPr lang="en-US" altLang="zh-CN" dirty="0"/>
          </a:p>
          <a:p>
            <a:r>
              <a:rPr lang="zh-CN" altLang="en-US" dirty="0"/>
              <a:t>微软雅黑 </a:t>
            </a:r>
            <a:r>
              <a:rPr lang="en-US" altLang="zh-CN" dirty="0"/>
              <a:t>Microsoft </a:t>
            </a:r>
            <a:r>
              <a:rPr lang="en-US" altLang="zh-CN" dirty="0" err="1"/>
              <a:t>YaHei</a:t>
            </a:r>
            <a:endParaRPr lang="en-US" altLang="zh-CN" dirty="0"/>
          </a:p>
          <a:p>
            <a:r>
              <a:rPr lang="zh-CN" altLang="en-US" dirty="0"/>
              <a:t>微软正黑体 </a:t>
            </a:r>
            <a:r>
              <a:rPr lang="en-US" altLang="zh-CN" dirty="0"/>
              <a:t>Microsoft </a:t>
            </a:r>
            <a:r>
              <a:rPr lang="en-US" altLang="zh-CN" dirty="0" err="1"/>
              <a:t>JhengHei</a:t>
            </a:r>
            <a:endParaRPr lang="en-US" altLang="zh-CN" dirty="0"/>
          </a:p>
          <a:p>
            <a:r>
              <a:rPr lang="zh-CN" altLang="en-US" dirty="0"/>
              <a:t>新宋体 </a:t>
            </a:r>
            <a:r>
              <a:rPr lang="en-US" altLang="zh-CN" dirty="0" err="1"/>
              <a:t>NSimSun</a:t>
            </a:r>
            <a:endParaRPr lang="en-US" altLang="zh-CN" dirty="0"/>
          </a:p>
          <a:p>
            <a:r>
              <a:rPr lang="zh-CN" altLang="en-US" dirty="0"/>
              <a:t>新细明体 </a:t>
            </a:r>
            <a:r>
              <a:rPr lang="en-US" altLang="zh-CN" dirty="0" err="1"/>
              <a:t>PMingLiU</a:t>
            </a:r>
            <a:endParaRPr lang="en-US" altLang="zh-CN" dirty="0"/>
          </a:p>
          <a:p>
            <a:r>
              <a:rPr lang="zh-CN" altLang="en-US" dirty="0"/>
              <a:t>细明体 </a:t>
            </a:r>
            <a:r>
              <a:rPr lang="en-US" altLang="zh-CN" dirty="0" err="1"/>
              <a:t>MingLiU</a:t>
            </a:r>
            <a:endParaRPr lang="en-US" altLang="zh-CN" dirty="0"/>
          </a:p>
          <a:p>
            <a:r>
              <a:rPr lang="zh-CN" altLang="en-US" dirty="0"/>
              <a:t>标楷体 </a:t>
            </a:r>
            <a:r>
              <a:rPr lang="en-US" altLang="zh-CN" dirty="0" err="1"/>
              <a:t>DFKai</a:t>
            </a:r>
            <a:r>
              <a:rPr lang="en-US" altLang="zh-CN" dirty="0"/>
              <a:t>-SB</a:t>
            </a:r>
          </a:p>
          <a:p>
            <a:r>
              <a:rPr lang="zh-CN" altLang="en-US" dirty="0"/>
              <a:t>仿宋 </a:t>
            </a:r>
            <a:r>
              <a:rPr lang="en-US" altLang="zh-CN" dirty="0" err="1"/>
              <a:t>FangSong</a:t>
            </a:r>
            <a:endParaRPr lang="en-US" altLang="zh-CN" dirty="0"/>
          </a:p>
          <a:p>
            <a:r>
              <a:rPr lang="zh-CN" altLang="en-US" dirty="0"/>
              <a:t>楷体 </a:t>
            </a:r>
            <a:r>
              <a:rPr lang="en-US" altLang="zh-CN" dirty="0" err="1"/>
              <a:t>KaiTi</a:t>
            </a:r>
            <a:endParaRPr lang="en-US" altLang="zh-CN" dirty="0"/>
          </a:p>
          <a:p>
            <a:r>
              <a:rPr lang="zh-CN" altLang="en-US" dirty="0"/>
              <a:t>仿宋</a:t>
            </a:r>
            <a:r>
              <a:rPr lang="en-US" altLang="zh-CN" dirty="0"/>
              <a:t>_GB2312 FangSong_GB2312</a:t>
            </a:r>
          </a:p>
          <a:p>
            <a:r>
              <a:rPr lang="zh-CN" altLang="en-US" dirty="0"/>
              <a:t>楷体</a:t>
            </a:r>
            <a:r>
              <a:rPr lang="en-US" altLang="zh-CN" dirty="0"/>
              <a:t>_GB2312 </a:t>
            </a:r>
            <a:r>
              <a:rPr lang="en-US" altLang="zh-CN" dirty="0" smtClean="0"/>
              <a:t>KaiTi_GB2312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6537003" y="978389"/>
            <a:ext cx="25922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装</a:t>
            </a:r>
            <a:r>
              <a:rPr lang="en-US" altLang="zh-CN" dirty="0"/>
              <a:t>Office</a:t>
            </a:r>
            <a:r>
              <a:rPr lang="zh-CN" altLang="en-US" dirty="0"/>
              <a:t>会生出来的一些：</a:t>
            </a:r>
          </a:p>
          <a:p>
            <a:r>
              <a:rPr lang="zh-CN" altLang="en-US" dirty="0"/>
              <a:t>隶书：</a:t>
            </a:r>
            <a:r>
              <a:rPr lang="en-US" altLang="zh-CN" dirty="0" err="1"/>
              <a:t>LiSu</a:t>
            </a:r>
            <a:endParaRPr lang="en-US" altLang="zh-CN" dirty="0"/>
          </a:p>
          <a:p>
            <a:r>
              <a:rPr lang="zh-CN" altLang="en-US" dirty="0"/>
              <a:t>幼圆：</a:t>
            </a:r>
            <a:r>
              <a:rPr lang="en-US" altLang="zh-CN" dirty="0" err="1"/>
              <a:t>YouYuan</a:t>
            </a:r>
            <a:endParaRPr lang="en-US" altLang="zh-CN" dirty="0"/>
          </a:p>
          <a:p>
            <a:r>
              <a:rPr lang="zh-CN" altLang="en-US" dirty="0"/>
              <a:t>华文细黑：</a:t>
            </a:r>
            <a:r>
              <a:rPr lang="en-US" altLang="zh-CN" dirty="0" err="1"/>
              <a:t>STXihei</a:t>
            </a:r>
            <a:endParaRPr lang="en-US" altLang="zh-CN" dirty="0"/>
          </a:p>
          <a:p>
            <a:r>
              <a:rPr lang="zh-CN" altLang="en-US" dirty="0"/>
              <a:t>华文楷体：</a:t>
            </a:r>
            <a:r>
              <a:rPr lang="en-US" altLang="zh-CN" dirty="0" err="1"/>
              <a:t>STKaiti</a:t>
            </a:r>
            <a:endParaRPr lang="en-US" altLang="zh-CN" dirty="0"/>
          </a:p>
          <a:p>
            <a:r>
              <a:rPr lang="zh-CN" altLang="en-US" dirty="0"/>
              <a:t>华文宋体：</a:t>
            </a:r>
            <a:r>
              <a:rPr lang="en-US" altLang="zh-CN" dirty="0" err="1"/>
              <a:t>STSong</a:t>
            </a:r>
            <a:endParaRPr lang="en-US" altLang="zh-CN" dirty="0"/>
          </a:p>
          <a:p>
            <a:r>
              <a:rPr lang="zh-CN" altLang="en-US" dirty="0"/>
              <a:t>华文中宋：</a:t>
            </a:r>
            <a:r>
              <a:rPr lang="en-US" altLang="zh-CN" dirty="0" err="1"/>
              <a:t>STZhongsong</a:t>
            </a:r>
            <a:endParaRPr lang="en-US" altLang="zh-CN" dirty="0"/>
          </a:p>
          <a:p>
            <a:r>
              <a:rPr lang="zh-CN" altLang="en-US" dirty="0"/>
              <a:t>华文仿宋：</a:t>
            </a:r>
            <a:r>
              <a:rPr lang="en-US" altLang="zh-CN" dirty="0" err="1"/>
              <a:t>STFangsong</a:t>
            </a:r>
            <a:endParaRPr lang="en-US" altLang="zh-CN" dirty="0"/>
          </a:p>
          <a:p>
            <a:r>
              <a:rPr lang="zh-CN" altLang="en-US" dirty="0"/>
              <a:t>方正舒体：</a:t>
            </a:r>
            <a:r>
              <a:rPr lang="en-US" altLang="zh-CN" dirty="0" err="1"/>
              <a:t>FZShuTi</a:t>
            </a:r>
            <a:endParaRPr lang="en-US" altLang="zh-CN" dirty="0"/>
          </a:p>
          <a:p>
            <a:r>
              <a:rPr lang="zh-CN" altLang="en-US" dirty="0"/>
              <a:t>方正姚体：</a:t>
            </a:r>
            <a:r>
              <a:rPr lang="en-US" altLang="zh-CN" dirty="0" err="1"/>
              <a:t>FZYaoti</a:t>
            </a:r>
            <a:endParaRPr lang="en-US" altLang="zh-CN" dirty="0"/>
          </a:p>
          <a:p>
            <a:r>
              <a:rPr lang="zh-CN" altLang="en-US" dirty="0"/>
              <a:t>华文彩云：</a:t>
            </a:r>
            <a:r>
              <a:rPr lang="en-US" altLang="zh-CN" dirty="0" err="1"/>
              <a:t>STCaiyun</a:t>
            </a:r>
            <a:endParaRPr lang="en-US" altLang="zh-CN" dirty="0"/>
          </a:p>
          <a:p>
            <a:r>
              <a:rPr lang="zh-CN" altLang="en-US" dirty="0"/>
              <a:t>华文琥珀：</a:t>
            </a:r>
            <a:r>
              <a:rPr lang="en-US" altLang="zh-CN" dirty="0" err="1"/>
              <a:t>STHupo</a:t>
            </a:r>
            <a:endParaRPr lang="en-US" altLang="zh-CN" dirty="0"/>
          </a:p>
          <a:p>
            <a:r>
              <a:rPr lang="zh-CN" altLang="en-US" dirty="0"/>
              <a:t>华文隶书：</a:t>
            </a:r>
            <a:r>
              <a:rPr lang="en-US" altLang="zh-CN" dirty="0" err="1"/>
              <a:t>STLiti</a:t>
            </a:r>
            <a:endParaRPr lang="en-US" altLang="zh-CN" dirty="0"/>
          </a:p>
          <a:p>
            <a:r>
              <a:rPr lang="zh-CN" altLang="en-US" dirty="0"/>
              <a:t>华文行楷：</a:t>
            </a:r>
            <a:r>
              <a:rPr lang="en-US" altLang="zh-CN" dirty="0" err="1"/>
              <a:t>STXingkai</a:t>
            </a:r>
            <a:endParaRPr lang="en-US" altLang="zh-CN" dirty="0"/>
          </a:p>
          <a:p>
            <a:r>
              <a:rPr lang="zh-CN" altLang="en-US" dirty="0"/>
              <a:t>华文新魏：</a:t>
            </a:r>
            <a:r>
              <a:rPr lang="en-US" altLang="zh-CN" dirty="0" err="1"/>
              <a:t>STXinwei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763688" y="323218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宋体、黑体、微软雅黑、</a:t>
            </a:r>
            <a:r>
              <a:rPr lang="en-US" altLang="zh-CN" dirty="0"/>
              <a:t>Arial, Helvetica, sans-serif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96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0436" y="384214"/>
            <a:ext cx="5710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宋体</a:t>
            </a:r>
            <a:r>
              <a:rPr lang="zh-CN" altLang="en-US" dirty="0"/>
              <a:t>：</a:t>
            </a:r>
            <a:r>
              <a:rPr lang="en-US" altLang="zh-CN" dirty="0" err="1"/>
              <a:t>SimSuncss</a:t>
            </a:r>
            <a:r>
              <a:rPr lang="zh-CN" altLang="en-US" dirty="0"/>
              <a:t>中中文字体（</a:t>
            </a:r>
            <a:r>
              <a:rPr lang="en-US" altLang="zh-CN" dirty="0"/>
              <a:t>font-family</a:t>
            </a:r>
            <a:r>
              <a:rPr lang="zh-CN" altLang="en-US" dirty="0"/>
              <a:t>）的英文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4048" y="1155432"/>
            <a:ext cx="3851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Mac OS</a:t>
            </a:r>
            <a:r>
              <a:rPr lang="zh-CN" altLang="en-US" dirty="0"/>
              <a:t>的一些：</a:t>
            </a:r>
          </a:p>
          <a:p>
            <a:r>
              <a:rPr lang="zh-CN" altLang="en-US" dirty="0"/>
              <a:t>华文细黑：</a:t>
            </a:r>
            <a:r>
              <a:rPr lang="en-US" altLang="zh-CN" dirty="0" err="1"/>
              <a:t>STHeiti</a:t>
            </a:r>
            <a:r>
              <a:rPr lang="en-US" altLang="zh-CN" dirty="0"/>
              <a:t> Light [</a:t>
            </a:r>
            <a:r>
              <a:rPr lang="en-US" altLang="zh-CN" dirty="0" err="1"/>
              <a:t>STXihei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华文黑体：</a:t>
            </a:r>
            <a:r>
              <a:rPr lang="en-US" altLang="zh-CN" dirty="0" err="1"/>
              <a:t>STHeiti</a:t>
            </a:r>
            <a:endParaRPr lang="en-US" altLang="zh-CN" dirty="0"/>
          </a:p>
          <a:p>
            <a:r>
              <a:rPr lang="zh-CN" altLang="en-US" dirty="0"/>
              <a:t>华文楷体：</a:t>
            </a:r>
            <a:r>
              <a:rPr lang="en-US" altLang="zh-CN" dirty="0" err="1"/>
              <a:t>STKaiti</a:t>
            </a:r>
            <a:endParaRPr lang="en-US" altLang="zh-CN" dirty="0"/>
          </a:p>
          <a:p>
            <a:r>
              <a:rPr lang="zh-CN" altLang="en-US" dirty="0"/>
              <a:t>华文宋体：</a:t>
            </a:r>
            <a:r>
              <a:rPr lang="en-US" altLang="zh-CN" dirty="0" err="1"/>
              <a:t>STSong</a:t>
            </a:r>
            <a:endParaRPr lang="en-US" altLang="zh-CN" dirty="0"/>
          </a:p>
          <a:p>
            <a:r>
              <a:rPr lang="zh-CN" altLang="en-US" dirty="0"/>
              <a:t>华文仿宋：</a:t>
            </a:r>
            <a:r>
              <a:rPr lang="en-US" altLang="zh-CN" dirty="0" err="1"/>
              <a:t>STFangsong</a:t>
            </a:r>
            <a:endParaRPr lang="en-US" altLang="zh-CN" dirty="0"/>
          </a:p>
          <a:p>
            <a:r>
              <a:rPr lang="zh-CN" altLang="en-US" dirty="0"/>
              <a:t>儷黑 </a:t>
            </a:r>
            <a:r>
              <a:rPr lang="en-US" altLang="zh-CN" dirty="0"/>
              <a:t>Pro</a:t>
            </a:r>
            <a:r>
              <a:rPr lang="zh-CN" altLang="en-US" dirty="0"/>
              <a:t>：</a:t>
            </a:r>
            <a:r>
              <a:rPr lang="en-US" altLang="zh-CN" dirty="0" err="1"/>
              <a:t>LiHei</a:t>
            </a:r>
            <a:r>
              <a:rPr lang="en-US" altLang="zh-CN" dirty="0"/>
              <a:t> Pro Medium</a:t>
            </a:r>
          </a:p>
          <a:p>
            <a:r>
              <a:rPr lang="zh-CN" altLang="en-US" dirty="0"/>
              <a:t>儷宋 </a:t>
            </a:r>
            <a:r>
              <a:rPr lang="en-US" altLang="zh-CN" dirty="0"/>
              <a:t>Pro</a:t>
            </a:r>
            <a:r>
              <a:rPr lang="zh-CN" altLang="en-US" dirty="0"/>
              <a:t>：</a:t>
            </a:r>
            <a:r>
              <a:rPr lang="en-US" altLang="zh-CN" dirty="0" err="1"/>
              <a:t>LiSong</a:t>
            </a:r>
            <a:r>
              <a:rPr lang="en-US" altLang="zh-CN" dirty="0"/>
              <a:t> Pro Light</a:t>
            </a:r>
          </a:p>
          <a:p>
            <a:r>
              <a:rPr lang="zh-CN" altLang="en-US" dirty="0"/>
              <a:t>標楷體：</a:t>
            </a:r>
            <a:r>
              <a:rPr lang="en-US" altLang="zh-CN" dirty="0" err="1"/>
              <a:t>BiauKai</a:t>
            </a:r>
            <a:endParaRPr lang="en-US" altLang="zh-CN" dirty="0"/>
          </a:p>
          <a:p>
            <a:r>
              <a:rPr lang="zh-CN" altLang="en-US" dirty="0"/>
              <a:t>蘋果儷中黑：</a:t>
            </a:r>
            <a:r>
              <a:rPr lang="en-US" altLang="zh-CN" dirty="0"/>
              <a:t>Apple </a:t>
            </a:r>
            <a:r>
              <a:rPr lang="en-US" altLang="zh-CN" dirty="0" err="1"/>
              <a:t>LiGothic</a:t>
            </a:r>
            <a:r>
              <a:rPr lang="en-US" altLang="zh-CN" dirty="0"/>
              <a:t> Medium</a:t>
            </a:r>
          </a:p>
          <a:p>
            <a:r>
              <a:rPr lang="zh-CN" altLang="en-US" dirty="0"/>
              <a:t>蘋果儷細宋：</a:t>
            </a:r>
            <a:r>
              <a:rPr lang="en-US" altLang="zh-CN" dirty="0"/>
              <a:t>Apple </a:t>
            </a:r>
            <a:r>
              <a:rPr lang="en-US" altLang="zh-CN" dirty="0" err="1"/>
              <a:t>LiSung</a:t>
            </a:r>
            <a:r>
              <a:rPr lang="en-US" altLang="zh-CN" dirty="0"/>
              <a:t> Light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15543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Windows</a:t>
            </a:r>
            <a:r>
              <a:rPr lang="zh-CN" altLang="en-US" dirty="0"/>
              <a:t>的一些：</a:t>
            </a:r>
          </a:p>
          <a:p>
            <a:r>
              <a:rPr lang="zh-CN" altLang="en-US" dirty="0"/>
              <a:t>新細明體：</a:t>
            </a:r>
            <a:r>
              <a:rPr lang="en-US" altLang="zh-CN" dirty="0" err="1"/>
              <a:t>PMingLiU</a:t>
            </a:r>
            <a:endParaRPr lang="en-US" altLang="zh-CN" dirty="0"/>
          </a:p>
          <a:p>
            <a:r>
              <a:rPr lang="zh-CN" altLang="en-US" dirty="0"/>
              <a:t>細明體：</a:t>
            </a:r>
            <a:r>
              <a:rPr lang="en-US" altLang="zh-CN" dirty="0" err="1"/>
              <a:t>MingLiU</a:t>
            </a:r>
            <a:endParaRPr lang="en-US" altLang="zh-CN" dirty="0"/>
          </a:p>
          <a:p>
            <a:r>
              <a:rPr lang="zh-CN" altLang="en-US" dirty="0"/>
              <a:t>標楷體：</a:t>
            </a:r>
            <a:r>
              <a:rPr lang="en-US" altLang="zh-CN" dirty="0" err="1"/>
              <a:t>DFKai</a:t>
            </a:r>
            <a:r>
              <a:rPr lang="en-US" altLang="zh-CN" dirty="0"/>
              <a:t>-SB</a:t>
            </a:r>
          </a:p>
          <a:p>
            <a:r>
              <a:rPr lang="zh-CN" altLang="en-US" dirty="0"/>
              <a:t>黑体：</a:t>
            </a:r>
            <a:r>
              <a:rPr lang="en-US" altLang="zh-CN" dirty="0" err="1"/>
              <a:t>SimHei</a:t>
            </a:r>
            <a:endParaRPr lang="en-US" altLang="zh-CN" dirty="0"/>
          </a:p>
          <a:p>
            <a:r>
              <a:rPr lang="zh-CN" altLang="en-US" dirty="0"/>
              <a:t>新宋体：</a:t>
            </a:r>
            <a:r>
              <a:rPr lang="en-US" altLang="zh-CN" dirty="0" err="1"/>
              <a:t>NSimSun</a:t>
            </a:r>
            <a:endParaRPr lang="en-US" altLang="zh-CN" dirty="0"/>
          </a:p>
          <a:p>
            <a:r>
              <a:rPr lang="zh-CN" altLang="en-US" dirty="0"/>
              <a:t>仿宋：</a:t>
            </a:r>
            <a:r>
              <a:rPr lang="en-US" altLang="zh-CN" dirty="0" err="1"/>
              <a:t>FangSong</a:t>
            </a:r>
            <a:endParaRPr lang="en-US" altLang="zh-CN" dirty="0"/>
          </a:p>
          <a:p>
            <a:r>
              <a:rPr lang="zh-CN" altLang="en-US" dirty="0"/>
              <a:t>楷体：</a:t>
            </a:r>
            <a:r>
              <a:rPr lang="en-US" altLang="zh-CN" dirty="0" err="1"/>
              <a:t>KaiTi</a:t>
            </a:r>
            <a:endParaRPr lang="en-US" altLang="zh-CN" dirty="0"/>
          </a:p>
          <a:p>
            <a:r>
              <a:rPr lang="zh-CN" altLang="en-US" dirty="0"/>
              <a:t>仿宋</a:t>
            </a:r>
            <a:r>
              <a:rPr lang="en-US" altLang="zh-CN" dirty="0"/>
              <a:t>_GB2312</a:t>
            </a:r>
            <a:r>
              <a:rPr lang="zh-CN" altLang="en-US" dirty="0"/>
              <a:t>：</a:t>
            </a:r>
            <a:r>
              <a:rPr lang="en-US" altLang="zh-CN" dirty="0"/>
              <a:t>FangSong_GB2312</a:t>
            </a:r>
          </a:p>
          <a:p>
            <a:r>
              <a:rPr lang="zh-CN" altLang="en-US" dirty="0"/>
              <a:t>楷体</a:t>
            </a:r>
            <a:r>
              <a:rPr lang="en-US" altLang="zh-CN" dirty="0"/>
              <a:t>_GB2312</a:t>
            </a:r>
            <a:r>
              <a:rPr lang="zh-CN" altLang="en-US" dirty="0"/>
              <a:t>：</a:t>
            </a:r>
            <a:r>
              <a:rPr lang="en-US" altLang="zh-CN" dirty="0"/>
              <a:t>KaiTi_GB2312</a:t>
            </a:r>
          </a:p>
          <a:p>
            <a:r>
              <a:rPr lang="zh-CN" altLang="en-US" dirty="0"/>
              <a:t>微軟正黑體：</a:t>
            </a:r>
            <a:r>
              <a:rPr lang="en-US" altLang="zh-CN" dirty="0"/>
              <a:t>Microsoft </a:t>
            </a:r>
            <a:r>
              <a:rPr lang="en-US" altLang="zh-CN" dirty="0" err="1"/>
              <a:t>JhengHei</a:t>
            </a:r>
            <a:endParaRPr lang="en-US" altLang="zh-CN" dirty="0"/>
          </a:p>
          <a:p>
            <a:r>
              <a:rPr lang="zh-CN" altLang="en-US" dirty="0"/>
              <a:t>微软雅黑体：</a:t>
            </a:r>
            <a:r>
              <a:rPr lang="en-US" altLang="zh-CN" dirty="0"/>
              <a:t>Microsoft </a:t>
            </a:r>
            <a:r>
              <a:rPr lang="en-US" altLang="zh-CN" dirty="0" err="1"/>
              <a:t>YaHei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3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02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word-spacing</a:t>
            </a:r>
            <a:r>
              <a:rPr lang="zh-CN" altLang="en-US" dirty="0"/>
              <a:t>：</a:t>
            </a:r>
            <a:r>
              <a:rPr lang="en-US" altLang="zh-CN" dirty="0"/>
              <a:t>normal | &lt;length&gt; | </a:t>
            </a:r>
            <a:r>
              <a:rPr lang="en-US" altLang="zh-CN" b="1" dirty="0">
                <a:solidFill>
                  <a:srgbClr val="FF3300"/>
                </a:solidFill>
              </a:rPr>
              <a:t>&lt;percentage&gt;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686"/>
            <a:ext cx="55653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-22250" y="40335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letter-spacing</a:t>
            </a:r>
            <a:r>
              <a:rPr lang="zh-CN" altLang="en-US" dirty="0"/>
              <a:t>：</a:t>
            </a:r>
            <a:r>
              <a:rPr lang="en-US" altLang="zh-CN" dirty="0"/>
              <a:t>normal | &lt;length&gt; </a:t>
            </a:r>
            <a:r>
              <a:rPr lang="en-US" altLang="zh-CN" dirty="0">
                <a:solidFill>
                  <a:srgbClr val="FF3300"/>
                </a:solidFill>
              </a:rPr>
              <a:t>| &lt;</a:t>
            </a:r>
            <a:r>
              <a:rPr lang="en-US" altLang="zh-CN" b="1" dirty="0">
                <a:solidFill>
                  <a:srgbClr val="FF3300"/>
                </a:solidFill>
              </a:rPr>
              <a:t>percentage</a:t>
            </a:r>
            <a:r>
              <a:rPr lang="en-US" altLang="zh-CN" dirty="0">
                <a:solidFill>
                  <a:srgbClr val="FF3300"/>
                </a:solidFill>
              </a:rPr>
              <a:t>&gt;</a:t>
            </a:r>
            <a:endParaRPr lang="zh-CN" altLang="en-US" dirty="0">
              <a:solidFill>
                <a:srgbClr val="FF33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" y="2888949"/>
            <a:ext cx="6948212" cy="126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" y="1890996"/>
            <a:ext cx="7503501" cy="103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4026" y="4365104"/>
            <a:ext cx="9077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text-indent</a:t>
            </a:r>
            <a:r>
              <a:rPr lang="zh-CN" altLang="en-US" dirty="0"/>
              <a:t>：</a:t>
            </a:r>
            <a:r>
              <a:rPr lang="en-US" altLang="zh-CN" dirty="0"/>
              <a:t>[ &lt;length&gt; | &lt;percentage&gt; ] &amp;&amp; hanging? &amp;&amp; each-line?</a:t>
            </a:r>
            <a:endParaRPr lang="zh-CN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5" y="4973141"/>
            <a:ext cx="8909744" cy="14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19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1143</Words>
  <Application>Microsoft Office PowerPoint</Application>
  <PresentationFormat>全屏显示(4:3)</PresentationFormat>
  <Paragraphs>194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课程一</vt:lpstr>
      <vt:lpstr>PowerPoint 演示文稿</vt:lpstr>
      <vt:lpstr>PowerPoint 演示文稿</vt:lpstr>
      <vt:lpstr>例子</vt:lpstr>
      <vt:lpstr>课程二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后续注意的属性</vt:lpstr>
      <vt:lpstr>PowerPoint 演示文稿</vt:lpstr>
      <vt:lpstr>笔记</vt:lpstr>
      <vt:lpstr>课程三</vt:lpstr>
      <vt:lpstr>PowerPoint 演示文稿</vt:lpstr>
      <vt:lpstr>Position对inline-block元素的影响</vt:lpstr>
      <vt:lpstr>Position对inline-block元素的影响</vt:lpstr>
      <vt:lpstr>PowerPoint 演示文稿</vt:lpstr>
      <vt:lpstr>元素水平垂直居中</vt:lpstr>
      <vt:lpstr>课程四</vt:lpstr>
      <vt:lpstr>PowerPoint 演示文稿</vt:lpstr>
      <vt:lpstr>课程五</vt:lpstr>
      <vt:lpstr>PowerPoint 演示文稿</vt:lpstr>
      <vt:lpstr>直播课程</vt:lpstr>
      <vt:lpstr>PowerPoint 演示文稿</vt:lpstr>
      <vt:lpstr>作业注意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张达映</dc:creator>
  <cp:lastModifiedBy>wind</cp:lastModifiedBy>
  <cp:revision>38</cp:revision>
  <dcterms:created xsi:type="dcterms:W3CDTF">2016-08-17T02:46:51Z</dcterms:created>
  <dcterms:modified xsi:type="dcterms:W3CDTF">2016-08-20T13:31:39Z</dcterms:modified>
</cp:coreProperties>
</file>