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handoutMasterIdLst>
    <p:handoutMasterId r:id="rId15"/>
  </p:handoutMasterIdLst>
  <p:sldIdLst>
    <p:sldId id="256" r:id="rId2"/>
    <p:sldId id="283" r:id="rId3"/>
    <p:sldId id="268" r:id="rId4"/>
    <p:sldId id="289" r:id="rId5"/>
    <p:sldId id="285" r:id="rId6"/>
    <p:sldId id="286" r:id="rId7"/>
    <p:sldId id="287" r:id="rId8"/>
    <p:sldId id="290" r:id="rId9"/>
    <p:sldId id="288" r:id="rId10"/>
    <p:sldId id="284" r:id="rId11"/>
    <p:sldId id="280" r:id="rId12"/>
    <p:sldId id="269" r:id="rId13"/>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37" cy="502563"/>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399196" y="0"/>
            <a:ext cx="3372837" cy="502563"/>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9555480"/>
            <a:ext cx="3372837" cy="502563"/>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399196" y="9555480"/>
            <a:ext cx="3372837" cy="502563"/>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4729908E-7C88-4516-85E0-27CE1AA5E69F}" type="slidenum">
              <a:t>‹#›</a:t>
            </a:fld>
            <a:endParaRPr lang="en-US" sz="1400" b="0" i="0" u="none" strike="noStrike" kern="1200" cap="none" spc="0" baseline="0">
              <a:solidFill>
                <a:srgbClr val="000000"/>
              </a:solidFill>
              <a:uFillTx/>
              <a:latin typeface="Arial" pitchFamily="18"/>
              <a:ea typeface="Microsoft YaHei" pitchFamily="2"/>
              <a:cs typeface="Mangal" pitchFamily="2"/>
            </a:endParaRPr>
          </a:p>
        </p:txBody>
      </p:sp>
    </p:spTree>
    <p:extLst>
      <p:ext uri="{BB962C8B-B14F-4D97-AF65-F5344CB8AC3E}">
        <p14:creationId xmlns:p14="http://schemas.microsoft.com/office/powerpoint/2010/main" val="3535794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4282"/>
            <a:ext cx="5028477" cy="3771360"/>
          </a:xfrm>
          <a:prstGeom prst="rect">
            <a:avLst/>
          </a:prstGeom>
          <a:noFill/>
          <a:ln>
            <a:noFill/>
            <a:prstDash val="solid"/>
          </a:ln>
        </p:spPr>
      </p:sp>
      <p:sp>
        <p:nvSpPr>
          <p:cNvPr id="3" name="Notes Placeholder 2"/>
          <p:cNvSpPr txBox="1">
            <a:spLocks noGrp="1"/>
          </p:cNvSpPr>
          <p:nvPr>
            <p:ph type="body" sz="quarter" idx="3"/>
          </p:nvPr>
        </p:nvSpPr>
        <p:spPr>
          <a:xfrm>
            <a:off x="777240" y="4777557"/>
            <a:ext cx="6217563" cy="4525923"/>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p:cNvSpPr txBox="1">
            <a:spLocks noGrp="1"/>
          </p:cNvSpPr>
          <p:nvPr>
            <p:ph type="hdr" sz="quarter"/>
          </p:nvPr>
        </p:nvSpPr>
        <p:spPr>
          <a:xfrm>
            <a:off x="0" y="0"/>
            <a:ext cx="3372837" cy="502563"/>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196" y="0"/>
            <a:ext cx="3372837" cy="502563"/>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37" cy="502563"/>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196" y="9555480"/>
            <a:ext cx="3372837" cy="502563"/>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7B482CB9-82F8-41DA-BC00-DB6D9B85FC79}" type="slidenum">
              <a:t>‹#›</a:t>
            </a:fld>
            <a:endParaRPr lang="en-US"/>
          </a:p>
        </p:txBody>
      </p:sp>
    </p:spTree>
    <p:extLst>
      <p:ext uri="{BB962C8B-B14F-4D97-AF65-F5344CB8AC3E}">
        <p14:creationId xmlns:p14="http://schemas.microsoft.com/office/powerpoint/2010/main" val="1797110723"/>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90FB50-7F66-4C38-9A3E-6B7A28920624}" type="slidenum">
              <a:t>1</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21340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58C5DE7-B3BA-4CAD-91A0-F7BA9436E47C}" type="slidenum">
              <a:t>10</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319211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58C5DE7-B3BA-4CAD-91A0-F7BA9436E47C}" type="slidenum">
              <a:t>11</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58473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F6C7F20-1265-4293-819D-DF12388B1DA8}" type="slidenum">
              <a:t>12</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08694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3861CC3-43C7-4C77-ACB6-6E7CA0302AB7}" type="slidenum">
              <a:t>2</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27346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B648C-546E-4EE8-A831-BA1D627091AA}" type="slidenum">
              <a:t>3</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8434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B648C-546E-4EE8-A831-BA1D627091AA}" type="slidenum">
              <a:t>4</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54890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B648C-546E-4EE8-A831-BA1D627091AA}" type="slidenum">
              <a:t>5</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2021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B648C-546E-4EE8-A831-BA1D627091AA}" type="slidenum">
              <a:t>6</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54874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B648C-546E-4EE8-A831-BA1D627091AA}" type="slidenum">
              <a:t>7</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dirty="0"/>
          </a:p>
        </p:txBody>
      </p:sp>
    </p:spTree>
    <p:extLst>
      <p:ext uri="{BB962C8B-B14F-4D97-AF65-F5344CB8AC3E}">
        <p14:creationId xmlns:p14="http://schemas.microsoft.com/office/powerpoint/2010/main" val="216470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B648C-546E-4EE8-A831-BA1D627091AA}" type="slidenum">
              <a:t>8</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080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399196" y="9555480"/>
            <a:ext cx="3372837" cy="502563"/>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E3B648C-546E-4EE8-A831-BA1D627091AA}" type="slidenum">
              <a:t>9</a:t>
            </a:fld>
            <a:endParaRPr lang="en-US"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p:cNvSpPr>
            <a:spLocks noGrp="1" noRot="1" noChangeAspect="1"/>
          </p:cNvSpPr>
          <p:nvPr>
            <p:ph type="sldImg"/>
          </p:nvPr>
        </p:nvSpPr>
        <p:spPr>
          <a:xfrm>
            <a:off x="1371600" y="763588"/>
            <a:ext cx="5029200" cy="3771900"/>
          </a:xfrm>
          <a:solidFill>
            <a:srgbClr val="5B9BD5"/>
          </a:solidFill>
          <a:ln w="25402">
            <a:solidFill>
              <a:srgbClr val="41719C"/>
            </a:solidFill>
            <a:prstDash val="solid"/>
          </a:ln>
        </p:spPr>
      </p:sp>
      <p:sp>
        <p:nvSpPr>
          <p:cNvPr id="4"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45795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lstStyle>
            <a:lvl1pPr>
              <a:defRPr sz="6000"/>
            </a:lvl1pPr>
          </a:lstStyle>
          <a:p>
            <a:pPr lvl="0"/>
            <a:r>
              <a:rPr lang="en-US"/>
              <a:t>Click to edit Master title style</a:t>
            </a:r>
            <a:endParaRPr lang="en-IN"/>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endParaRPr lang="en-IN"/>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AAA673A-7CFE-4C2F-8A60-3D5202853290}" type="slidenum">
              <a:t>‹#›</a:t>
            </a:fld>
            <a:endParaRPr lang="en-US"/>
          </a:p>
        </p:txBody>
      </p:sp>
    </p:spTree>
    <p:extLst>
      <p:ext uri="{BB962C8B-B14F-4D97-AF65-F5344CB8AC3E}">
        <p14:creationId xmlns:p14="http://schemas.microsoft.com/office/powerpoint/2010/main" val="360702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6A128EB9-2BCB-4501-8026-564AD555528F}" type="slidenum">
              <a:t>‹#›</a:t>
            </a:fld>
            <a:endParaRPr lang="en-US"/>
          </a:p>
        </p:txBody>
      </p:sp>
    </p:spTree>
    <p:extLst>
      <p:ext uri="{BB962C8B-B14F-4D97-AF65-F5344CB8AC3E}">
        <p14:creationId xmlns:p14="http://schemas.microsoft.com/office/powerpoint/2010/main" val="354259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854" y="301623"/>
            <a:ext cx="2266953" cy="6456358"/>
          </a:xfrm>
        </p:spPr>
        <p:txBody>
          <a:bodyPr vert="eaVert"/>
          <a:lstStyle>
            <a:lvl1pPr>
              <a:defRPr/>
            </a:lvl1pPr>
          </a:lstStyle>
          <a:p>
            <a:pPr lvl="0"/>
            <a:r>
              <a:rPr lang="en-US"/>
              <a:t>Click to edit Master title style</a:t>
            </a:r>
            <a:endParaRPr lang="en-IN"/>
          </a:p>
        </p:txBody>
      </p:sp>
      <p:sp>
        <p:nvSpPr>
          <p:cNvPr id="3" name="Vertical Text Placeholder 2"/>
          <p:cNvSpPr txBox="1">
            <a:spLocks noGrp="1"/>
          </p:cNvSpPr>
          <p:nvPr>
            <p:ph type="body" orient="vert" idx="1"/>
          </p:nvPr>
        </p:nvSpPr>
        <p:spPr>
          <a:xfrm>
            <a:off x="503240" y="301623"/>
            <a:ext cx="6653210" cy="6456358"/>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49B95770-21FD-4240-BBF3-C6C5C898CB1E}" type="slidenum">
              <a:t>‹#›</a:t>
            </a:fld>
            <a:endParaRPr lang="en-US"/>
          </a:p>
        </p:txBody>
      </p:sp>
    </p:spTree>
    <p:extLst>
      <p:ext uri="{BB962C8B-B14F-4D97-AF65-F5344CB8AC3E}">
        <p14:creationId xmlns:p14="http://schemas.microsoft.com/office/powerpoint/2010/main" val="272976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C3B28FC5-9138-4862-918A-F3C2BAC97E50}" type="slidenum">
              <a:t>‹#›</a:t>
            </a:fld>
            <a:endParaRPr lang="en-US"/>
          </a:p>
        </p:txBody>
      </p:sp>
    </p:spTree>
    <p:extLst>
      <p:ext uri="{BB962C8B-B14F-4D97-AF65-F5344CB8AC3E}">
        <p14:creationId xmlns:p14="http://schemas.microsoft.com/office/powerpoint/2010/main" val="416247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sz="6000"/>
            </a:lvl1pPr>
          </a:lstStyle>
          <a:p>
            <a:pPr lvl="0"/>
            <a:r>
              <a:rPr lang="en-US"/>
              <a:t>Click to edit Master title style</a:t>
            </a:r>
            <a:endParaRPr lang="en-IN"/>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11144145-90E4-4FF1-B504-6C1A27DE0BA6}" type="slidenum">
              <a:t>‹#›</a:t>
            </a:fld>
            <a:endParaRPr lang="en-US"/>
          </a:p>
        </p:txBody>
      </p:sp>
    </p:spTree>
    <p:extLst>
      <p:ext uri="{BB962C8B-B14F-4D97-AF65-F5344CB8AC3E}">
        <p14:creationId xmlns:p14="http://schemas.microsoft.com/office/powerpoint/2010/main" val="273733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p:cNvSpPr txBox="1">
            <a:spLocks noGrp="1"/>
          </p:cNvSpPr>
          <p:nvPr>
            <p:ph idx="1"/>
          </p:nvPr>
        </p:nvSpPr>
        <p:spPr>
          <a:xfrm>
            <a:off x="503240" y="1768477"/>
            <a:ext cx="4459291" cy="49895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txBox="1">
            <a:spLocks noGrp="1"/>
          </p:cNvSpPr>
          <p:nvPr>
            <p:ph idx="2"/>
          </p:nvPr>
        </p:nvSpPr>
        <p:spPr>
          <a:xfrm>
            <a:off x="5114925" y="1768477"/>
            <a:ext cx="4460872" cy="49895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7F0F286F-CCF7-4D98-8681-02504E3A7E7A}" type="slidenum">
              <a:t>‹#›</a:t>
            </a:fld>
            <a:endParaRPr lang="en-US"/>
          </a:p>
        </p:txBody>
      </p:sp>
    </p:spTree>
    <p:extLst>
      <p:ext uri="{BB962C8B-B14F-4D97-AF65-F5344CB8AC3E}">
        <p14:creationId xmlns:p14="http://schemas.microsoft.com/office/powerpoint/2010/main" val="62748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a:lvl1pPr>
          </a:lstStyle>
          <a:p>
            <a:pPr lvl="0"/>
            <a:r>
              <a:rPr lang="en-US"/>
              <a:t>Click to edit Master title style</a:t>
            </a:r>
            <a:endParaRPr lang="en-IN"/>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Click to 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Click to 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txBox="1">
            <a:spLocks noGrp="1"/>
          </p:cNvSpPr>
          <p:nvPr>
            <p:ph type="dt" sz="half" idx="7"/>
          </p:nvPr>
        </p:nvSpPr>
        <p:spPr/>
        <p:txBody>
          <a:bodyPr/>
          <a:lstStyle>
            <a:lvl1pPr>
              <a:defRPr/>
            </a:lvl1pPr>
          </a:lstStyle>
          <a:p>
            <a:pPr lvl="0"/>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95AC2D60-E92B-4BF2-A32E-2430C73260DD}" type="slidenum">
              <a:t>‹#›</a:t>
            </a:fld>
            <a:endParaRPr lang="en-US"/>
          </a:p>
        </p:txBody>
      </p:sp>
    </p:spTree>
    <p:extLst>
      <p:ext uri="{BB962C8B-B14F-4D97-AF65-F5344CB8AC3E}">
        <p14:creationId xmlns:p14="http://schemas.microsoft.com/office/powerpoint/2010/main" val="138330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IN"/>
          </a:p>
        </p:txBody>
      </p:sp>
      <p:sp>
        <p:nvSpPr>
          <p:cNvPr id="3" name="Date Placeholder 2"/>
          <p:cNvSpPr txBox="1">
            <a:spLocks noGrp="1"/>
          </p:cNvSpPr>
          <p:nvPr>
            <p:ph type="dt" sz="half" idx="7"/>
          </p:nvPr>
        </p:nvSpPr>
        <p:spPr/>
        <p:txBody>
          <a:bodyPr/>
          <a:lstStyle>
            <a:lvl1pPr>
              <a:defRPr/>
            </a:lvl1pPr>
          </a:lstStyle>
          <a:p>
            <a:pPr lvl="0"/>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89130B38-2CA8-4311-A430-BB30DBB49475}" type="slidenum">
              <a:t>‹#›</a:t>
            </a:fld>
            <a:endParaRPr lang="en-US"/>
          </a:p>
        </p:txBody>
      </p:sp>
    </p:spTree>
    <p:extLst>
      <p:ext uri="{BB962C8B-B14F-4D97-AF65-F5344CB8AC3E}">
        <p14:creationId xmlns:p14="http://schemas.microsoft.com/office/powerpoint/2010/main" val="3080737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A13DB803-6FE3-4E62-BD24-8881B85C645D}" type="slidenum">
              <a:t>‹#›</a:t>
            </a:fld>
            <a:endParaRPr lang="en-US"/>
          </a:p>
        </p:txBody>
      </p:sp>
    </p:spTree>
    <p:extLst>
      <p:ext uri="{BB962C8B-B14F-4D97-AF65-F5344CB8AC3E}">
        <p14:creationId xmlns:p14="http://schemas.microsoft.com/office/powerpoint/2010/main" val="41595115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endParaRPr lang="en-IN"/>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68D19490-5AFC-4057-A488-F3867546169E}" type="slidenum">
              <a:t>‹#›</a:t>
            </a:fld>
            <a:endParaRPr lang="en-US"/>
          </a:p>
        </p:txBody>
      </p:sp>
    </p:spTree>
    <p:extLst>
      <p:ext uri="{BB962C8B-B14F-4D97-AF65-F5344CB8AC3E}">
        <p14:creationId xmlns:p14="http://schemas.microsoft.com/office/powerpoint/2010/main" val="368734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sz="3200"/>
            </a:lvl1pPr>
          </a:lstStyle>
          <a:p>
            <a:pPr lvl="0"/>
            <a:r>
              <a:rPr lang="en-US"/>
              <a:t>Click to edit Master title style</a:t>
            </a:r>
            <a:endParaRPr lang="en-IN"/>
          </a:p>
        </p:txBody>
      </p:sp>
      <p:sp>
        <p:nvSpPr>
          <p:cNvPr id="3" name="Picture Placeholder 2"/>
          <p:cNvSpPr txBox="1">
            <a:spLocks noGrp="1"/>
          </p:cNvSpPr>
          <p:nvPr>
            <p:ph type="pic" idx="1"/>
          </p:nvPr>
        </p:nvSpPr>
        <p:spPr>
          <a:xfrm>
            <a:off x="4286249" y="1089022"/>
            <a:ext cx="5102223" cy="5372100"/>
          </a:xfrm>
        </p:spPr>
        <p:txBody>
          <a:bodyPr/>
          <a:lstStyle>
            <a:lvl1pPr>
              <a:defRPr lang="en-IN"/>
            </a:lvl1pPr>
          </a:lstStyle>
          <a:p>
            <a:pPr lvl="0"/>
            <a:endParaRPr lang="en-IN"/>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A7ECF4B7-A474-44A3-9D68-D421EB57A9F8}" type="slidenum">
              <a:t>‹#›</a:t>
            </a:fld>
            <a:endParaRPr lang="en-US"/>
          </a:p>
        </p:txBody>
      </p:sp>
    </p:spTree>
    <p:extLst>
      <p:ext uri="{BB962C8B-B14F-4D97-AF65-F5344CB8AC3E}">
        <p14:creationId xmlns:p14="http://schemas.microsoft.com/office/powerpoint/2010/main" val="234781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8" y="301322"/>
            <a:ext cx="9071643" cy="1262155"/>
          </a:xfrm>
          <a:prstGeom prst="rect">
            <a:avLst/>
          </a:prstGeom>
          <a:noFill/>
          <a:ln>
            <a:noFill/>
          </a:ln>
        </p:spPr>
        <p:txBody>
          <a:bodyPr vert="horz" wrap="square" lIns="0" tIns="0" rIns="0" bIns="0" anchor="ctr" anchorCtr="1" compatLnSpc="1">
            <a:noAutofit/>
          </a:bodyPr>
          <a:lstStyle/>
          <a:p>
            <a:pPr lvl="0"/>
            <a:endParaRPr lang="en-US"/>
          </a:p>
        </p:txBody>
      </p:sp>
      <p:sp>
        <p:nvSpPr>
          <p:cNvPr id="3" name="Text Placeholder 2"/>
          <p:cNvSpPr txBox="1">
            <a:spLocks noGrp="1"/>
          </p:cNvSpPr>
          <p:nvPr>
            <p:ph type="body" idx="1"/>
          </p:nvPr>
        </p:nvSpPr>
        <p:spPr>
          <a:xfrm>
            <a:off x="503998" y="1769043"/>
            <a:ext cx="9071643" cy="4989240"/>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ct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156B140B-1B94-4CA4-982C-84F29F55890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US"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1415"/>
        </a:spcAft>
        <a:buNone/>
        <a:tabLst/>
        <a:defRPr lang="en-US" sz="3200" b="0" i="0" u="none" strike="noStrike" kern="1200" cap="none" spc="0" baseline="0">
          <a:solidFill>
            <a:srgbClr val="000000"/>
          </a:solidFill>
          <a:uFillTx/>
          <a:latin typeface="Arial"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ggupta007/"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World%27s_largest_airlines#By_scheduled_passenger-miles_flown_(million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en.wikipedia.org/wiki/Emirates_(airline)" TargetMode="External"/><Relationship Id="rId5" Type="http://schemas.openxmlformats.org/officeDocument/2006/relationships/hyperlink" Target="https://en.wikipedia.org/wiki/World%27s_largest_airlines#By_scheduled_freight_tonne-kilometres_(millions)" TargetMode="External"/><Relationship Id="rId4" Type="http://schemas.openxmlformats.org/officeDocument/2006/relationships/hyperlink" Target="https://en.wikipedia.org/wiki/World%27s_largest_airlines#By_international_passengers_(thousand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ww.gartner.com/smarterwithgartner/modernize-it-infrastructure-in-a-hybrid-world/" TargetMode="External"/><Relationship Id="rId3" Type="http://schemas.openxmlformats.org/officeDocument/2006/relationships/hyperlink" Target="https://aws.amazon.com/devops/what-is-devops/" TargetMode="External"/><Relationship Id="rId7" Type="http://schemas.openxmlformats.org/officeDocument/2006/relationships/hyperlink" Target="https://www.gartner.com/it-glossary/hybrid-cloud-computin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devops.com/9-pillars-of-continuous-security-best-practices/" TargetMode="External"/><Relationship Id="rId5" Type="http://schemas.openxmlformats.org/officeDocument/2006/relationships/hyperlink" Target="https://www.gartner.com/en/conferences/la/infrastructure-operations-cloud-brazil/rn-devsecops" TargetMode="External"/><Relationship Id="rId10" Type="http://schemas.openxmlformats.org/officeDocument/2006/relationships/hyperlink" Target="https://en.wikipedia.org/wiki/Cloud_computing" TargetMode="External"/><Relationship Id="rId4" Type="http://schemas.openxmlformats.org/officeDocument/2006/relationships/hyperlink" Target="https://www.gartner.com/it-glossary/devops" TargetMode="External"/><Relationship Id="rId9" Type="http://schemas.openxmlformats.org/officeDocument/2006/relationships/hyperlink" Target="https://aws.amazon.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blogs.gartner.com/gary-olliffe/2015/01/30/microservices-guts-on-the-outside/" TargetMode="External"/><Relationship Id="rId13" Type="http://schemas.openxmlformats.org/officeDocument/2006/relationships/hyperlink" Target="https://www.docker.com/" TargetMode="External"/><Relationship Id="rId3" Type="http://schemas.openxmlformats.org/officeDocument/2006/relationships/hyperlink" Target="https://www.gartner.com/en/documents/3823221/assessing-terraform-for-provisioning-cloud-infrastructur" TargetMode="External"/><Relationship Id="rId7" Type="http://schemas.openxmlformats.org/officeDocument/2006/relationships/hyperlink" Target="https://www.gartner.com/en/documents/3891779/how-to-design-microservices-for-agile-architecture" TargetMode="External"/><Relationship Id="rId12" Type="http://schemas.openxmlformats.org/officeDocument/2006/relationships/hyperlink" Target="https://en.wikipedia.org/wiki/Docker_(softwar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en.wikipedia.org/wiki/HashiCorp" TargetMode="External"/><Relationship Id="rId11" Type="http://schemas.openxmlformats.org/officeDocument/2006/relationships/hyperlink" Target="https://www.gartner.com/en/documents/3826965" TargetMode="External"/><Relationship Id="rId5" Type="http://schemas.openxmlformats.org/officeDocument/2006/relationships/hyperlink" Target="https://github.com/hashicorp/terraform" TargetMode="External"/><Relationship Id="rId10" Type="http://schemas.openxmlformats.org/officeDocument/2006/relationships/hyperlink" Target="https://12factor.net/" TargetMode="External"/><Relationship Id="rId4" Type="http://schemas.openxmlformats.org/officeDocument/2006/relationships/hyperlink" Target="https://en.wikipedia.org/wiki/Terraform_(software)" TargetMode="External"/><Relationship Id="rId9" Type="http://schemas.openxmlformats.org/officeDocument/2006/relationships/hyperlink" Target="https://www.jhipster.tech/documentation-archive/v6.1.1/microservices-architectur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autoscaling/" TargetMode="External"/><Relationship Id="rId7" Type="http://schemas.openxmlformats.org/officeDocument/2006/relationships/hyperlink" Target="https://jenkins.io/"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en.wikipedia.org/wiki/Jenkins_(software)" TargetMode="External"/><Relationship Id="rId5" Type="http://schemas.openxmlformats.org/officeDocument/2006/relationships/hyperlink" Target="https://blog.codeship.com/zero-downtime-deployment-with-aws-ecs-and-elb/" TargetMode="External"/><Relationship Id="rId4" Type="http://schemas.openxmlformats.org/officeDocument/2006/relationships/hyperlink" Target="https://aws.amazon.com/blogs/mt/tag/autoheali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rometheus_(software)" TargetMode="External"/><Relationship Id="rId3" Type="http://schemas.openxmlformats.org/officeDocument/2006/relationships/hyperlink" Target="https://en.wikipedia.org/wiki/SonarQube" TargetMode="External"/><Relationship Id="rId7" Type="http://schemas.openxmlformats.org/officeDocument/2006/relationships/hyperlink" Target="https://docs.docker.com/config/containers/logging/fluentd/"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fluentd.org/" TargetMode="External"/><Relationship Id="rId11" Type="http://schemas.openxmlformats.org/officeDocument/2006/relationships/hyperlink" Target="https://en.wikipedia.org/wiki/Cloud_access_security_broker" TargetMode="External"/><Relationship Id="rId5" Type="http://schemas.openxmlformats.org/officeDocument/2006/relationships/hyperlink" Target="https://www.elastic.co/what-is/elk-stack" TargetMode="External"/><Relationship Id="rId10" Type="http://schemas.openxmlformats.org/officeDocument/2006/relationships/hyperlink" Target="https://en.wikipedia.org/wiki/Graphite" TargetMode="External"/><Relationship Id="rId4" Type="http://schemas.openxmlformats.org/officeDocument/2006/relationships/hyperlink" Target="https://www.sonarqube.org/" TargetMode="External"/><Relationship Id="rId9" Type="http://schemas.openxmlformats.org/officeDocument/2006/relationships/hyperlink" Target="https://wiki.archlinux.org/index.php/Grafan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7" name="TextBox 6"/>
          <p:cNvSpPr txBox="1"/>
          <p:nvPr/>
        </p:nvSpPr>
        <p:spPr>
          <a:xfrm>
            <a:off x="569623" y="1999471"/>
            <a:ext cx="8424475" cy="5170646"/>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4000" b="1" kern="0" dirty="0">
                <a:solidFill>
                  <a:schemeClr val="accent1">
                    <a:lumMod val="50000"/>
                  </a:schemeClr>
                </a:solidFill>
              </a:rPr>
              <a:t>Application Delivery Process with </a:t>
            </a:r>
            <a:r>
              <a:rPr lang="en-IN" sz="4000" b="1" kern="0" dirty="0">
                <a:solidFill>
                  <a:schemeClr val="accent1">
                    <a:lumMod val="50000"/>
                  </a:schemeClr>
                </a:solidFill>
              </a:rPr>
              <a:t>DevOps-</a:t>
            </a:r>
            <a:r>
              <a:rPr lang="en-IN" sz="4000" b="1" kern="0" dirty="0" err="1">
                <a:solidFill>
                  <a:schemeClr val="accent1">
                    <a:lumMod val="50000"/>
                  </a:schemeClr>
                </a:solidFill>
              </a:rPr>
              <a:t>DevSecOps</a:t>
            </a:r>
            <a:r>
              <a:rPr lang="en-IN" sz="4000" b="1" kern="0" dirty="0">
                <a:solidFill>
                  <a:schemeClr val="accent1">
                    <a:lumMod val="50000"/>
                  </a:schemeClr>
                </a:solidFill>
              </a:rPr>
              <a:t> CI/CD Process</a:t>
            </a:r>
            <a:endParaRPr lang="en-IN" sz="6000" b="1" kern="0" dirty="0">
              <a:solidFill>
                <a:schemeClr val="accent1">
                  <a:lumMod val="50000"/>
                </a:schemeClr>
              </a:solidFil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000" b="0" i="0" u="none" strike="noStrike" kern="1200" cap="none" spc="0" baseline="0" dirty="0">
                <a:solidFill>
                  <a:srgbClr val="000000"/>
                </a:solidFill>
                <a:uFillTx/>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4000" b="0" i="0" u="none" strike="noStrike" kern="1200" cap="none" spc="0" baseline="0" dirty="0">
              <a:solidFill>
                <a:srgbClr val="000000"/>
              </a:solidFill>
              <a:uFillTx/>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4000" dirty="0">
              <a:solidFill>
                <a:srgbClr val="000000"/>
              </a:solidFil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4000" dirty="0">
              <a:solidFill>
                <a:srgbClr val="000000"/>
              </a:solidFil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4000" b="0" i="0" u="none" strike="noStrike" kern="1200" cap="none" spc="0" baseline="0" dirty="0">
                <a:solidFill>
                  <a:srgbClr val="000000"/>
                </a:solidFill>
                <a:uFillTx/>
              </a:rPr>
              <a:t>                         </a:t>
            </a:r>
            <a:r>
              <a:rPr lang="en-IN" sz="2400" b="0" i="0" u="none" strike="noStrike" kern="1200" cap="none" spc="0" baseline="0" dirty="0">
                <a:solidFill>
                  <a:srgbClr val="0070C0"/>
                </a:solidFill>
                <a:uFillTx/>
              </a:rPr>
              <a:t>Ghanshyam Gupta</a:t>
            </a:r>
            <a:r>
              <a:rPr lang="en-IN" b="0" i="0" u="none" strike="noStrike" kern="1200" cap="none" spc="0" baseline="0" dirty="0">
                <a:solidFill>
                  <a:srgbClr val="000000"/>
                </a:solidFill>
                <a:uFillTx/>
              </a:rPr>
              <a:t> </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dirty="0">
                <a:solidFill>
                  <a:srgbClr val="000000"/>
                </a:solidFill>
              </a:rPr>
              <a:t>Principal Architect - Digital Transformation(DevOps, Cloud, Digital Strategy)</a:t>
            </a:r>
          </a:p>
          <a:p>
            <a:pPr lvl="0">
              <a:defRPr sz="1800" b="0" i="0" u="none" strike="noStrike" kern="0" cap="none" spc="0" baseline="0">
                <a:solidFill>
                  <a:srgbClr val="000000"/>
                </a:solidFill>
                <a:uFillTx/>
              </a:defRPr>
            </a:pPr>
            <a:r>
              <a:rPr lang="en-IN" sz="1200" dirty="0">
                <a:solidFill>
                  <a:srgbClr val="000000"/>
                </a:solidFill>
              </a:rPr>
              <a:t>                                                                                </a:t>
            </a:r>
            <a:r>
              <a:rPr lang="en-IN" sz="1200" dirty="0">
                <a:solidFill>
                  <a:srgbClr val="000000"/>
                </a:solidFill>
                <a:hlinkClick r:id="rId3"/>
              </a:rPr>
              <a:t>https://www.linkedin.com/in/ggupta007/</a:t>
            </a:r>
            <a:endParaRPr lang="en-IN" sz="1200" dirty="0">
              <a:solidFill>
                <a:srgbClr val="000000"/>
              </a:solidFill>
            </a:endParaRPr>
          </a:p>
          <a:p>
            <a:pPr lvl="0">
              <a:defRPr sz="1800" b="0" i="0" u="none" strike="noStrike" kern="0" cap="none" spc="0" baseline="0">
                <a:solidFill>
                  <a:srgbClr val="000000"/>
                </a:solidFill>
                <a:uFillTx/>
              </a:defRPr>
            </a:pPr>
            <a:endParaRPr lang="en-IN" sz="1200" dirty="0">
              <a:solidFill>
                <a:srgbClr val="000000"/>
              </a:solidFill>
            </a:endParaRP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200" b="0" i="0" u="none" strike="noStrike" kern="1200" cap="none" spc="0" baseline="0" dirty="0">
                <a:solidFill>
                  <a:srgbClr val="000000"/>
                </a:solidFill>
                <a:uFillTx/>
              </a:rPr>
              <a:t> </a:t>
            </a:r>
          </a:p>
        </p:txBody>
      </p:sp>
      <p:pic>
        <p:nvPicPr>
          <p:cNvPr id="3" name="Picture 2" descr="EKGOLD Logo">
            <a:extLst>
              <a:ext uri="{FF2B5EF4-FFF2-40B4-BE49-F238E27FC236}">
                <a16:creationId xmlns:a16="http://schemas.microsoft.com/office/drawing/2014/main" id="{C77032B1-FFFA-4875-9CAA-821518E513E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9623" y="387501"/>
            <a:ext cx="2437048" cy="131731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79" y="1526860"/>
            <a:ext cx="9793067" cy="4505954"/>
          </a:xfrm>
          <a:prstGeom prst="rect">
            <a:avLst/>
          </a:prstGeom>
        </p:spPr>
      </p:pic>
      <p:sp>
        <p:nvSpPr>
          <p:cNvPr id="6" name="Rectangle 5"/>
          <p:cNvSpPr/>
          <p:nvPr/>
        </p:nvSpPr>
        <p:spPr>
          <a:xfrm>
            <a:off x="782414" y="597138"/>
            <a:ext cx="8511487" cy="523220"/>
          </a:xfrm>
          <a:prstGeom prst="rect">
            <a:avLst/>
          </a:prstGeom>
        </p:spPr>
        <p:txBody>
          <a:bodyPr wrap="square">
            <a:spAutoFit/>
          </a:bodyPr>
          <a:lstStyle/>
          <a:p>
            <a:pPr marL="457200" lvl="0" indent="-457200">
              <a:spcAft>
                <a:spcPts val="0"/>
              </a:spcAft>
              <a:buFont typeface="Arial" panose="020B0604020202020204" pitchFamily="34" charset="0"/>
              <a:buChar char="•"/>
              <a:tabLst>
                <a:tab pos="274320" algn="l"/>
              </a:tabLst>
            </a:pPr>
            <a:r>
              <a:rPr lang="en-IN" sz="2800" b="1" kern="0" dirty="0">
                <a:solidFill>
                  <a:schemeClr val="accent1">
                    <a:lumMod val="50000"/>
                  </a:schemeClr>
                </a:solidFill>
              </a:rPr>
              <a:t>AWS Infrastructure Details</a:t>
            </a:r>
          </a:p>
        </p:txBody>
      </p:sp>
    </p:spTree>
    <p:extLst>
      <p:ext uri="{BB962C8B-B14F-4D97-AF65-F5344CB8AC3E}">
        <p14:creationId xmlns:p14="http://schemas.microsoft.com/office/powerpoint/2010/main" val="251976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60" y="856028"/>
            <a:ext cx="8561905" cy="58476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60" y="1008428"/>
            <a:ext cx="8561905" cy="5847619"/>
          </a:xfrm>
          <a:prstGeom prst="rect">
            <a:avLst/>
          </a:prstGeom>
        </p:spPr>
      </p:pic>
      <p:sp>
        <p:nvSpPr>
          <p:cNvPr id="7" name="Rectangle 6"/>
          <p:cNvSpPr/>
          <p:nvPr/>
        </p:nvSpPr>
        <p:spPr>
          <a:xfrm>
            <a:off x="782414" y="597138"/>
            <a:ext cx="8511487" cy="523220"/>
          </a:xfrm>
          <a:prstGeom prst="rect">
            <a:avLst/>
          </a:prstGeom>
        </p:spPr>
        <p:txBody>
          <a:bodyPr wrap="square">
            <a:spAutoFit/>
          </a:bodyPr>
          <a:lstStyle/>
          <a:p>
            <a:pPr marL="457200" lvl="0" indent="-457200">
              <a:spcAft>
                <a:spcPts val="0"/>
              </a:spcAft>
              <a:buFont typeface="Arial" panose="020B0604020202020204" pitchFamily="34" charset="0"/>
              <a:buChar char="•"/>
              <a:tabLst>
                <a:tab pos="274320" algn="l"/>
              </a:tabLst>
            </a:pPr>
            <a:r>
              <a:rPr lang="en-IN" sz="2800" b="1" kern="0" dirty="0">
                <a:solidFill>
                  <a:schemeClr val="accent1">
                    <a:lumMod val="50000"/>
                  </a:schemeClr>
                </a:solidFill>
              </a:rPr>
              <a:t>Docker Container life cycle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extBox 4"/>
          <p:cNvSpPr txBox="1"/>
          <p:nvPr/>
        </p:nvSpPr>
        <p:spPr>
          <a:xfrm>
            <a:off x="262332" y="699909"/>
            <a:ext cx="9458791" cy="5539978"/>
          </a:xfrm>
          <a:prstGeom prst="rect">
            <a:avLst/>
          </a:prstGeom>
          <a:noFill/>
          <a:ln cap="flat">
            <a:noFill/>
          </a:ln>
        </p:spPr>
        <p:txBody>
          <a:bodyPr vert="horz" wrap="square" lIns="91440" tIns="45720" rIns="91440" bIns="45720" anchor="t" anchorCtr="0" compatLnSpc="1">
            <a:spAutoFit/>
          </a:bodyPr>
          <a:lstStyle/>
          <a:p>
            <a:pPr marL="457200" lvl="0" indent="-4572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Description</a:t>
            </a:r>
          </a:p>
          <a:p>
            <a:pPr lvl="0">
              <a:defRPr sz="1800" b="0" i="0" u="none" strike="noStrike" kern="0" cap="none" spc="0" baseline="0">
                <a:solidFill>
                  <a:srgbClr val="000000"/>
                </a:solidFill>
                <a:uFillTx/>
              </a:defRPr>
            </a:pPr>
            <a:r>
              <a:rPr lang="en-IN" dirty="0">
                <a:solidFill>
                  <a:srgbClr val="000000"/>
                </a:solidFill>
              </a:rPr>
              <a:t>Automate the process of deployment at the point of code development itself. Jenkins, Sonar, Artifactory, and Docker Container on AWS cloud used to create whole CI/CD setup. To establishing the DevOps, all these tools need to communicate to each other on event based mechanism . Jenkins used to create job configure all environment at same place and preparing build with underlying build script(Maven),trigger Sonar engine, Artifactory and prepare Docker image and deploying it on required platform.</a:t>
            </a:r>
          </a:p>
          <a:p>
            <a:pPr lvl="0">
              <a:defRPr sz="1800" b="0" i="0" u="none" strike="noStrike" kern="0" cap="none" spc="0" baseline="0">
                <a:solidFill>
                  <a:srgbClr val="000000"/>
                </a:solidFill>
                <a:uFillTx/>
              </a:defRPr>
            </a:pPr>
            <a:endParaRPr lang="en-IN" dirty="0">
              <a:solidFill>
                <a:srgbClr val="000000"/>
              </a:solidFill>
            </a:endParaRPr>
          </a:p>
          <a:p>
            <a:pPr lvl="0">
              <a:defRPr sz="1800" b="0" i="0" u="none" strike="noStrike" kern="0" cap="none" spc="0" baseline="0">
                <a:solidFill>
                  <a:srgbClr val="000000"/>
                </a:solidFill>
                <a:uFillTx/>
              </a:defRPr>
            </a:pPr>
            <a:endParaRPr lang="en-IN" dirty="0">
              <a:solidFill>
                <a:srgbClr val="000000"/>
              </a:solidFill>
            </a:endParaRPr>
          </a:p>
          <a:p>
            <a:pPr marL="457200" indent="-4572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Implementation/SOP details</a:t>
            </a:r>
          </a:p>
          <a:p>
            <a:pPr>
              <a:defRPr sz="1800" b="0" i="0" u="none" strike="noStrike" kern="0" cap="none" spc="0" baseline="0">
                <a:solidFill>
                  <a:srgbClr val="000000"/>
                </a:solidFill>
                <a:uFillTx/>
              </a:defRPr>
            </a:pPr>
            <a:r>
              <a:rPr lang="en-IN" kern="0" dirty="0">
                <a:solidFill>
                  <a:schemeClr val="accent1">
                    <a:lumMod val="50000"/>
                  </a:schemeClr>
                </a:solidFill>
              </a:rPr>
              <a:t>    </a:t>
            </a:r>
          </a:p>
          <a:p>
            <a:pPr>
              <a:defRPr sz="1800" b="0" i="0" u="none" strike="noStrike" kern="0" cap="none" spc="0" baseline="0">
                <a:solidFill>
                  <a:srgbClr val="000000"/>
                </a:solidFill>
                <a:uFillTx/>
              </a:defRPr>
            </a:pPr>
            <a:r>
              <a:rPr lang="en-IN" kern="0" dirty="0"/>
              <a:t>Please refer - Standard-Operation-Procedure-SOP-DevOps_UMSL.docx</a:t>
            </a:r>
          </a:p>
          <a:p>
            <a:pPr lvl="0">
              <a:defRPr sz="1800" b="0" i="0" u="none" strike="noStrike" kern="0" cap="none" spc="0" baseline="0">
                <a:solidFill>
                  <a:srgbClr val="000000"/>
                </a:solidFill>
                <a:uFillTx/>
              </a:defRPr>
            </a:pPr>
            <a:endParaRPr lang="en-IN" dirty="0">
              <a:solidFill>
                <a:srgbClr val="000000"/>
              </a:solidFill>
            </a:endParaRPr>
          </a:p>
          <a:p>
            <a:pPr lvl="0">
              <a:defRPr sz="1800" b="0" i="0" u="none" strike="noStrike" kern="0" cap="none" spc="0" baseline="0">
                <a:solidFill>
                  <a:srgbClr val="000000"/>
                </a:solidFill>
                <a:uFillTx/>
              </a:defRPr>
            </a:pPr>
            <a:endParaRPr lang="en-IN" dirty="0">
              <a:solidFill>
                <a:srgbClr val="000000"/>
              </a:solidFill>
            </a:endParaRPr>
          </a:p>
          <a:p>
            <a:pPr marL="457200" indent="-4572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Scope</a:t>
            </a:r>
          </a:p>
          <a:p>
            <a:pPr lvl="0">
              <a:defRPr sz="1800" b="0" i="0" u="none" strike="noStrike" kern="0" cap="none" spc="0" baseline="0">
                <a:solidFill>
                  <a:srgbClr val="000000"/>
                </a:solidFill>
                <a:uFillTx/>
              </a:defRPr>
            </a:pPr>
            <a:r>
              <a:rPr lang="en-IN" dirty="0">
                <a:solidFill>
                  <a:srgbClr val="000000"/>
                </a:solidFill>
              </a:rPr>
              <a:t>DevOps is an agile principle for automating integrating the application, preparing build, checking code quality, testing and deploying the application in required environment. This document will define complete setup of DevOps with proper deployment process.</a:t>
            </a:r>
            <a:endParaRPr lang="en-IN" sz="1800" b="0" i="0" u="none" strike="noStrike" kern="1200" cap="none" spc="0" baseline="0" dirty="0">
              <a:solidFill>
                <a:srgbClr val="000000"/>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3" name="TextBox 2"/>
          <p:cNvSpPr txBox="1"/>
          <p:nvPr/>
        </p:nvSpPr>
        <p:spPr>
          <a:xfrm>
            <a:off x="269821" y="284814"/>
            <a:ext cx="8362736" cy="8094524"/>
          </a:xfrm>
          <a:prstGeom prst="rect">
            <a:avLst/>
          </a:prstGeom>
          <a:noFill/>
          <a:ln cap="flat">
            <a:noFill/>
          </a:ln>
        </p:spPr>
        <p:txBody>
          <a:bodyPr vert="horz" wrap="square" lIns="91440" tIns="45720" rIns="91440" bIns="45720" anchor="t" anchorCtr="0" compatLnSpc="1">
            <a:spAutoFit/>
          </a:bodyPr>
          <a:lstStyle/>
          <a:p>
            <a:pPr marL="342900" lvl="0" indent="-342900">
              <a:buFont typeface="Arial" panose="020B0604020202020204" pitchFamily="34" charset="0"/>
              <a:buChar char="•"/>
            </a:pPr>
            <a:r>
              <a:rPr lang="en-US" sz="2800" b="1" kern="0" dirty="0">
                <a:solidFill>
                  <a:schemeClr val="accent1">
                    <a:lumMod val="50000"/>
                  </a:schemeClr>
                </a:solidFill>
              </a:rPr>
              <a:t>Background</a:t>
            </a:r>
          </a:p>
          <a:p>
            <a:pPr marL="342900" lvl="0" indent="-342900">
              <a:buFont typeface="Arial" panose="020B0604020202020204" pitchFamily="34" charset="0"/>
              <a:buChar char="•"/>
            </a:pPr>
            <a:endParaRPr lang="en-IN" sz="2400" b="1" kern="0" dirty="0">
              <a:solidFill>
                <a:schemeClr val="accent1">
                  <a:lumMod val="50000"/>
                </a:schemeClr>
              </a:solidFill>
            </a:endParaRPr>
          </a:p>
          <a:p>
            <a:r>
              <a:rPr lang="en-US" dirty="0">
                <a:latin typeface="+mj-lt"/>
              </a:rPr>
              <a:t>Emirates is a owner and operator of Airlines. It has 60,282 employees (March-2019) and revenue of 13.3 billion (Nov-2018)</a:t>
            </a:r>
          </a:p>
          <a:p>
            <a:r>
              <a:rPr lang="en-US" dirty="0">
                <a:latin typeface="+mj-lt"/>
              </a:rPr>
              <a:t>Emirates is the world's </a:t>
            </a:r>
            <a:r>
              <a:rPr lang="en-US" dirty="0">
                <a:latin typeface="+mj-lt"/>
                <a:hlinkClick r:id="rId3" tooltip="World's largest airlines"/>
              </a:rPr>
              <a:t>fourth largest airline</a:t>
            </a:r>
            <a:r>
              <a:rPr lang="en-US" dirty="0">
                <a:latin typeface="+mj-lt"/>
              </a:rPr>
              <a:t> in scheduled revenue passenger-kilometers flown, the </a:t>
            </a:r>
            <a:r>
              <a:rPr lang="en-US" dirty="0">
                <a:latin typeface="+mj-lt"/>
                <a:hlinkClick r:id="rId4" tooltip="World's largest airlines"/>
              </a:rPr>
              <a:t>fourth-largest</a:t>
            </a:r>
            <a:r>
              <a:rPr lang="en-US" dirty="0">
                <a:latin typeface="+mj-lt"/>
              </a:rPr>
              <a:t> in terms of international passengers carried, and the </a:t>
            </a:r>
            <a:r>
              <a:rPr lang="en-US" dirty="0">
                <a:latin typeface="+mj-lt"/>
                <a:hlinkClick r:id="rId5" tooltip="World's largest airlines"/>
              </a:rPr>
              <a:t>second-largest</a:t>
            </a:r>
            <a:r>
              <a:rPr lang="en-US" dirty="0">
                <a:latin typeface="+mj-lt"/>
              </a:rPr>
              <a:t> in terms of freight </a:t>
            </a:r>
            <a:r>
              <a:rPr lang="en-US" dirty="0" err="1">
                <a:latin typeface="+mj-lt"/>
              </a:rPr>
              <a:t>tonne</a:t>
            </a:r>
            <a:r>
              <a:rPr lang="en-US" dirty="0">
                <a:latin typeface="+mj-lt"/>
              </a:rPr>
              <a:t> kilometers flown.</a:t>
            </a:r>
          </a:p>
          <a:p>
            <a:r>
              <a:rPr lang="en-US" sz="1800" b="0" i="0" u="none" strike="noStrike" kern="1200" cap="none" spc="0" baseline="0" dirty="0">
                <a:solidFill>
                  <a:srgbClr val="000000"/>
                </a:solidFill>
                <a:uFillTx/>
                <a:latin typeface="+mj-lt"/>
              </a:rPr>
              <a:t>(Source - </a:t>
            </a:r>
            <a:r>
              <a:rPr lang="en-US" dirty="0">
                <a:latin typeface="+mj-lt"/>
                <a:hlinkClick r:id="rId6"/>
              </a:rPr>
              <a:t>https://en.wikipedia.org/wiki/Emirates_(airline)</a:t>
            </a:r>
            <a:r>
              <a:rPr lang="en-US" dirty="0">
                <a:latin typeface="+mj-lt"/>
              </a:rPr>
              <a:t>)</a:t>
            </a:r>
          </a:p>
          <a:p>
            <a:endParaRPr lang="en-US" dirty="0">
              <a:latin typeface="+mj-lt"/>
            </a:endParaRPr>
          </a:p>
          <a:p>
            <a:endParaRPr lang="en-US" sz="1800" b="0" i="0" u="none" strike="noStrike" kern="1200" cap="none" spc="0" baseline="0" dirty="0">
              <a:solidFill>
                <a:srgbClr val="000000"/>
              </a:solidFill>
              <a:uFillTx/>
              <a:latin typeface="+mj-lt"/>
            </a:endParaRPr>
          </a:p>
          <a:p>
            <a:r>
              <a:rPr lang="en-US" dirty="0">
                <a:solidFill>
                  <a:srgbClr val="000000"/>
                </a:solidFill>
                <a:latin typeface="+mj-lt"/>
              </a:rPr>
              <a:t>The Emirates airline is taking initiatives into digital transformation and build a new digital transformation - IT team – names “Future Airlines”–</a:t>
            </a:r>
          </a:p>
          <a:p>
            <a:endParaRPr lang="en-US" dirty="0">
              <a:solidFill>
                <a:srgbClr val="000000"/>
              </a:solidFill>
              <a:latin typeface="+mj-lt"/>
            </a:endParaRPr>
          </a:p>
          <a:p>
            <a:pPr marL="285750" indent="-285750">
              <a:buFont typeface="Wingdings" panose="05000000000000000000" pitchFamily="2" charset="2"/>
              <a:buChar char="ü"/>
            </a:pPr>
            <a:r>
              <a:rPr lang="en-US" dirty="0">
                <a:solidFill>
                  <a:srgbClr val="000000"/>
                </a:solidFill>
                <a:latin typeface="+mj-lt"/>
              </a:rPr>
              <a:t>To address the market and competitive forces.</a:t>
            </a:r>
          </a:p>
          <a:p>
            <a:pPr marL="285750" indent="-285750">
              <a:buFont typeface="Wingdings" panose="05000000000000000000" pitchFamily="2" charset="2"/>
              <a:buChar char="ü"/>
            </a:pPr>
            <a:r>
              <a:rPr lang="en-US" dirty="0">
                <a:solidFill>
                  <a:srgbClr val="000000"/>
                </a:solidFill>
                <a:latin typeface="+mj-lt"/>
              </a:rPr>
              <a:t>key focus on building strong technology foundations and customer center capabilities.</a:t>
            </a:r>
          </a:p>
          <a:p>
            <a:pPr marL="285750" indent="-285750">
              <a:buFont typeface="Wingdings" panose="05000000000000000000" pitchFamily="2" charset="2"/>
              <a:buChar char="ü"/>
            </a:pPr>
            <a:r>
              <a:rPr lang="en-US" dirty="0">
                <a:solidFill>
                  <a:srgbClr val="000000"/>
                </a:solidFill>
                <a:latin typeface="+mj-lt"/>
              </a:rPr>
              <a:t> Key potential of technologies changes - hybrid cloud (Cloud/On-premises) , data and analytics, Automation, DevOps-</a:t>
            </a:r>
            <a:r>
              <a:rPr lang="en-US" dirty="0" err="1">
                <a:solidFill>
                  <a:srgbClr val="000000"/>
                </a:solidFill>
                <a:latin typeface="+mj-lt"/>
              </a:rPr>
              <a:t>DevSecOps</a:t>
            </a:r>
            <a:r>
              <a:rPr lang="en-US" dirty="0">
                <a:solidFill>
                  <a:srgbClr val="000000"/>
                </a:solidFill>
                <a:latin typeface="+mj-lt"/>
              </a:rPr>
              <a:t>, Monolithic to Microservice Architecture, Could native Application and Site reliability practices.</a:t>
            </a:r>
          </a:p>
          <a:p>
            <a:pPr marL="285750" indent="-285750">
              <a:buFont typeface="Wingdings" panose="05000000000000000000" pitchFamily="2" charset="2"/>
              <a:buChar char="ü"/>
            </a:pPr>
            <a:r>
              <a:rPr lang="en-US" dirty="0">
                <a:solidFill>
                  <a:srgbClr val="000000"/>
                </a:solidFill>
                <a:latin typeface="+mj-lt"/>
              </a:rPr>
              <a:t>Fundamentally changing –”how you operate and deliver value to customers”.</a:t>
            </a:r>
          </a:p>
          <a:p>
            <a:pPr marL="285750" indent="-285750">
              <a:buFont typeface="Wingdings" panose="05000000000000000000" pitchFamily="2" charset="2"/>
              <a:buChar char="ü"/>
            </a:pPr>
            <a:r>
              <a:rPr lang="en-US" dirty="0">
                <a:solidFill>
                  <a:srgbClr val="000000"/>
                </a:solidFill>
                <a:latin typeface="+mj-lt"/>
              </a:rPr>
              <a:t> A cultural change that requires organizations to continuously work on</a:t>
            </a:r>
          </a:p>
          <a:p>
            <a:pPr marL="1257300" lvl="2" indent="-342900">
              <a:buFont typeface="Wingdings" panose="05000000000000000000" pitchFamily="2" charset="2"/>
              <a:buChar char="Ø"/>
            </a:pPr>
            <a:r>
              <a:rPr lang="en-US" b="0" i="0" u="none" strike="noStrike" kern="1200" cap="none" spc="0" baseline="0" dirty="0">
                <a:solidFill>
                  <a:srgbClr val="000000"/>
                </a:solidFill>
                <a:uFillTx/>
                <a:latin typeface="+mj-lt"/>
              </a:rPr>
              <a:t>         </a:t>
            </a:r>
            <a:r>
              <a:rPr lang="en-US" dirty="0">
                <a:solidFill>
                  <a:srgbClr val="000000"/>
                </a:solidFill>
                <a:latin typeface="+mj-lt"/>
              </a:rPr>
              <a:t>Tightly team collaboration </a:t>
            </a:r>
          </a:p>
          <a:p>
            <a:pPr marL="1257300" lvl="2" indent="-342900">
              <a:buFont typeface="Wingdings" panose="05000000000000000000" pitchFamily="2" charset="2"/>
              <a:buChar char="Ø"/>
            </a:pPr>
            <a:r>
              <a:rPr lang="en-US" b="0" i="0" u="none" strike="noStrike" kern="1200" cap="none" spc="0" baseline="0" dirty="0">
                <a:solidFill>
                  <a:srgbClr val="000000"/>
                </a:solidFill>
                <a:uFillTx/>
                <a:latin typeface="+mj-lt"/>
              </a:rPr>
              <a:t>         </a:t>
            </a:r>
            <a:r>
              <a:rPr lang="en-US" dirty="0">
                <a:solidFill>
                  <a:srgbClr val="000000"/>
                </a:solidFill>
                <a:latin typeface="+mj-lt"/>
              </a:rPr>
              <a:t>Quick feedback loop among all team to adopt frequent changes.</a:t>
            </a:r>
            <a:endParaRPr lang="en-IN" b="0" i="0" u="none" strike="noStrike" kern="1200" cap="none" spc="0" baseline="0" dirty="0">
              <a:solidFill>
                <a:srgbClr val="000000"/>
              </a:solidFill>
              <a:uFillTx/>
              <a:latin typeface="+mj-lt"/>
            </a:endParaRPr>
          </a:p>
          <a:p>
            <a:pPr marL="285750" marR="0" lvl="0" indent="-28575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IN" dirty="0">
              <a:solidFill>
                <a:srgbClr val="000000"/>
              </a:solidFill>
              <a:latin typeface="Calibri"/>
            </a:endParaRP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3" name="TextBox 1"/>
          <p:cNvSpPr txBox="1"/>
          <p:nvPr/>
        </p:nvSpPr>
        <p:spPr>
          <a:xfrm>
            <a:off x="119921" y="313035"/>
            <a:ext cx="9683646" cy="7263527"/>
          </a:xfrm>
          <a:prstGeom prst="rect">
            <a:avLst/>
          </a:prstGeom>
          <a:noFill/>
          <a:ln cap="flat">
            <a:noFill/>
          </a:ln>
        </p:spPr>
        <p:txBody>
          <a:bodyPr vert="horz" wrap="square" lIns="91440" tIns="45720" rIns="91440" bIns="45720" anchor="t" anchorCtr="1" compatLnSpc="1">
            <a:spAutoFit/>
          </a:bodyPr>
          <a:lstStyle/>
          <a:p>
            <a:pPr marL="342900" lvl="0" indent="-3429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Challenges</a:t>
            </a:r>
          </a:p>
          <a:p>
            <a:pPr lvl="0">
              <a:defRPr sz="1800" b="0" i="0" u="none" strike="noStrike" kern="0" cap="none" spc="0" baseline="0">
                <a:solidFill>
                  <a:srgbClr val="000000"/>
                </a:solidFill>
                <a:uFillTx/>
              </a:defRPr>
            </a:pPr>
            <a:endParaRPr lang="en-IN" sz="2400" b="1" kern="0" dirty="0">
              <a:solidFill>
                <a:schemeClr val="accent1">
                  <a:lumMod val="50000"/>
                </a:schemeClr>
              </a:solidFill>
            </a:endParaRPr>
          </a:p>
          <a:p>
            <a:pPr lvl="0">
              <a:defRPr sz="1800" b="0" i="0" u="none" strike="noStrike" kern="0" cap="none" spc="0" baseline="0">
                <a:solidFill>
                  <a:srgbClr val="000000"/>
                </a:solidFill>
                <a:uFillTx/>
              </a:defRPr>
            </a:pPr>
            <a:r>
              <a:rPr lang="en-US" dirty="0">
                <a:solidFill>
                  <a:srgbClr val="000000"/>
                </a:solidFill>
                <a:latin typeface="+mj-lt"/>
              </a:rPr>
              <a:t>Initial application development process was labor intensive, taking an average of 5-6 months’ time to move one changes from development to production due to  legacy IT culture(lack of team collaboration / IT Agility), </a:t>
            </a:r>
          </a:p>
          <a:p>
            <a:pPr lvl="0">
              <a:defRPr sz="1800" b="0" i="0" u="none" strike="noStrike" kern="0" cap="none" spc="0" baseline="0">
                <a:solidFill>
                  <a:srgbClr val="000000"/>
                </a:solidFill>
                <a:uFillTx/>
              </a:defRPr>
            </a:pPr>
            <a:endParaRPr lang="en-US" dirty="0">
              <a:solidFill>
                <a:srgbClr val="000000"/>
              </a:solidFill>
              <a:latin typeface="+mj-lt"/>
            </a:endParaRPr>
          </a:p>
          <a:p>
            <a:pPr marL="285750" lvl="0" indent="-285750">
              <a:buFont typeface="Wingdings" panose="05000000000000000000" pitchFamily="2" charset="2"/>
              <a:buChar char="Ø"/>
              <a:defRPr sz="1800" b="0" i="0" u="none" strike="noStrike" kern="0" cap="none" spc="0" baseline="0">
                <a:solidFill>
                  <a:srgbClr val="000000"/>
                </a:solidFill>
                <a:uFillTx/>
              </a:defRPr>
            </a:pPr>
            <a:r>
              <a:rPr lang="en-US" dirty="0">
                <a:solidFill>
                  <a:srgbClr val="000000"/>
                </a:solidFill>
                <a:latin typeface="+mj-lt"/>
              </a:rPr>
              <a:t>Mistakes.</a:t>
            </a:r>
          </a:p>
          <a:p>
            <a:pPr marL="285750" lvl="0" indent="-285750">
              <a:buFont typeface="Wingdings" panose="05000000000000000000" pitchFamily="2" charset="2"/>
              <a:buChar char="Ø"/>
              <a:defRPr sz="1800" b="0" i="0" u="none" strike="noStrike" kern="0" cap="none" spc="0" baseline="0">
                <a:solidFill>
                  <a:srgbClr val="000000"/>
                </a:solidFill>
                <a:uFillTx/>
              </a:defRPr>
            </a:pPr>
            <a:r>
              <a:rPr lang="en-US" dirty="0">
                <a:solidFill>
                  <a:srgbClr val="000000"/>
                </a:solidFill>
                <a:latin typeface="+mj-lt"/>
              </a:rPr>
              <a:t>Reviews.</a:t>
            </a:r>
          </a:p>
          <a:p>
            <a:pPr marL="285750" lvl="0" indent="-285750">
              <a:buFont typeface="Wingdings" panose="05000000000000000000" pitchFamily="2" charset="2"/>
              <a:buChar char="Ø"/>
              <a:defRPr sz="1800" b="0" i="0" u="none" strike="noStrike" kern="0" cap="none" spc="0" baseline="0">
                <a:solidFill>
                  <a:srgbClr val="000000"/>
                </a:solidFill>
                <a:uFillTx/>
              </a:defRPr>
            </a:pPr>
            <a:r>
              <a:rPr lang="en-US" dirty="0">
                <a:solidFill>
                  <a:srgbClr val="000000"/>
                </a:solidFill>
                <a:latin typeface="+mj-lt"/>
              </a:rPr>
              <a:t>Complex technology landscape.</a:t>
            </a:r>
          </a:p>
          <a:p>
            <a:pPr marL="285750" lvl="0" indent="-285750">
              <a:buFont typeface="Wingdings" panose="05000000000000000000" pitchFamily="2" charset="2"/>
              <a:buChar char="Ø"/>
              <a:defRPr sz="1800" b="0" i="0" u="none" strike="noStrike" kern="0" cap="none" spc="0" baseline="0">
                <a:solidFill>
                  <a:srgbClr val="000000"/>
                </a:solidFill>
                <a:uFillTx/>
              </a:defRPr>
            </a:pPr>
            <a:r>
              <a:rPr lang="en-US" dirty="0">
                <a:solidFill>
                  <a:srgbClr val="000000"/>
                </a:solidFill>
                <a:latin typeface="+mj-lt"/>
              </a:rPr>
              <a:t>Systemic issues around environments.</a:t>
            </a:r>
          </a:p>
          <a:p>
            <a:pPr marL="285750" lvl="0" indent="-285750">
              <a:buFont typeface="Wingdings" panose="05000000000000000000" pitchFamily="2" charset="2"/>
              <a:buChar char="Ø"/>
              <a:defRPr sz="1800" b="0" i="0" u="none" strike="noStrike" kern="0" cap="none" spc="0" baseline="0">
                <a:solidFill>
                  <a:srgbClr val="000000"/>
                </a:solidFill>
                <a:uFillTx/>
              </a:defRPr>
            </a:pPr>
            <a:r>
              <a:rPr lang="en-US" dirty="0">
                <a:solidFill>
                  <a:srgbClr val="000000"/>
                </a:solidFill>
                <a:latin typeface="+mj-lt"/>
              </a:rPr>
              <a:t>Rework of application configurations. </a:t>
            </a:r>
          </a:p>
          <a:p>
            <a:pPr marL="285750" lvl="0" indent="-285750">
              <a:buFont typeface="Wingdings" panose="05000000000000000000" pitchFamily="2" charset="2"/>
              <a:buChar char="Ø"/>
              <a:defRPr sz="1800" b="0" i="0" u="none" strike="noStrike" kern="0" cap="none" spc="0" baseline="0">
                <a:solidFill>
                  <a:srgbClr val="000000"/>
                </a:solidFill>
                <a:uFillTx/>
              </a:defRPr>
            </a:pPr>
            <a:r>
              <a:rPr lang="en-US" dirty="0">
                <a:solidFill>
                  <a:srgbClr val="000000"/>
                </a:solidFill>
                <a:latin typeface="+mj-lt"/>
              </a:rPr>
              <a:t>Repeatability due to its manual nature and culture.</a:t>
            </a:r>
          </a:p>
          <a:p>
            <a:pPr lvl="0">
              <a:defRPr sz="1800" b="0" i="0" u="none" strike="noStrike" kern="0" cap="none" spc="0" baseline="0">
                <a:solidFill>
                  <a:srgbClr val="000000"/>
                </a:solidFill>
                <a:uFillTx/>
              </a:defRPr>
            </a:pPr>
            <a:r>
              <a:rPr lang="en-US" dirty="0">
                <a:solidFill>
                  <a:srgbClr val="000000"/>
                </a:solidFill>
                <a:latin typeface="+mj-lt"/>
              </a:rPr>
              <a:t> </a:t>
            </a:r>
          </a:p>
          <a:p>
            <a:pPr lvl="0">
              <a:defRPr sz="1800" b="0" i="0" u="none" strike="noStrike" kern="0" cap="none" spc="0" baseline="0">
                <a:solidFill>
                  <a:srgbClr val="000000"/>
                </a:solidFill>
                <a:uFillTx/>
              </a:defRPr>
            </a:pPr>
            <a:r>
              <a:rPr lang="en-US" dirty="0">
                <a:solidFill>
                  <a:srgbClr val="000000"/>
                </a:solidFill>
                <a:latin typeface="+mj-lt"/>
              </a:rPr>
              <a:t>Future Airline’s Digital engineering team take initiatives to build unified middleware service(UMSL) layer using microservices architecture to serve Omni channels (like desktop app, IOS/Android app and other services) but the changes to the products are moving too slowly. </a:t>
            </a:r>
          </a:p>
          <a:p>
            <a:pPr lvl="0">
              <a:defRPr sz="1800" b="0" i="0" u="none" strike="noStrike" kern="0" cap="none" spc="0" baseline="0">
                <a:solidFill>
                  <a:srgbClr val="000000"/>
                </a:solidFill>
                <a:uFillTx/>
              </a:defRPr>
            </a:pPr>
            <a:r>
              <a:rPr lang="en-US" dirty="0">
                <a:solidFill>
                  <a:srgbClr val="000000"/>
                </a:solidFill>
                <a:latin typeface="+mj-lt"/>
              </a:rPr>
              <a:t>“Business would come to IT team with a million ideas that would dazzle the end customer, and team had just tell them, out of your list, pick the two things you’d like to get in the next 6–12 months”. Business had tried hiring and outsourcing their way out of the problem, but nothing had worked. </a:t>
            </a:r>
          </a:p>
          <a:p>
            <a:pPr lvl="0">
              <a:defRPr sz="1800" b="0" i="0" u="none" strike="noStrike" kern="0" cap="none" spc="0" baseline="0">
                <a:solidFill>
                  <a:srgbClr val="000000"/>
                </a:solidFill>
                <a:uFillTx/>
              </a:defRPr>
            </a:pPr>
            <a:endParaRPr lang="en-US" dirty="0">
              <a:solidFill>
                <a:srgbClr val="000000"/>
              </a:solidFill>
              <a:latin typeface="+mj-lt"/>
            </a:endParaRPr>
          </a:p>
          <a:p>
            <a:pPr lvl="0">
              <a:defRPr sz="1800" b="0" i="0" u="none" strike="noStrike" kern="0" cap="none" spc="0" baseline="0">
                <a:solidFill>
                  <a:srgbClr val="000000"/>
                </a:solidFill>
                <a:uFillTx/>
              </a:defRPr>
            </a:pPr>
            <a:r>
              <a:rPr lang="en-US" dirty="0">
                <a:solidFill>
                  <a:srgbClr val="000000"/>
                </a:solidFill>
                <a:latin typeface="+mj-lt"/>
              </a:rPr>
              <a:t>“IF UMSL has to come off the critical path", Future Airline’s Digital engineering  team was looking for </a:t>
            </a:r>
          </a:p>
          <a:p>
            <a:pPr lvl="0">
              <a:defRPr sz="1800" b="0" i="0" u="none" strike="noStrike" kern="0" cap="none" spc="0" baseline="0">
                <a:solidFill>
                  <a:srgbClr val="000000"/>
                </a:solidFill>
                <a:uFillTx/>
              </a:defRPr>
            </a:pPr>
            <a:endParaRPr lang="en-US" dirty="0">
              <a:solidFill>
                <a:srgbClr val="000000"/>
              </a:solidFill>
              <a:latin typeface="+mj-lt"/>
            </a:endParaRPr>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solidFill>
                  <a:srgbClr val="000000"/>
                </a:solidFill>
                <a:latin typeface="+mj-lt"/>
              </a:rPr>
              <a:t>An end to end integrated process to maximize the automation of manual processes.</a:t>
            </a:r>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solidFill>
                  <a:srgbClr val="000000"/>
                </a:solidFill>
                <a:latin typeface="+mj-lt"/>
              </a:rPr>
              <a:t>Adopt true IT agility to reduce legacy environmental cultural gap and </a:t>
            </a:r>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solidFill>
                  <a:srgbClr val="000000"/>
                </a:solidFill>
                <a:latin typeface="+mj-lt"/>
              </a:rPr>
              <a:t>Improve deployment frequency by minimum of 5X times.</a:t>
            </a:r>
            <a:endParaRPr lang="en-IN" i="0" u="none" strike="noStrike" kern="1200" cap="none" spc="0" baseline="0" dirty="0">
              <a:solidFill>
                <a:srgbClr val="000000"/>
              </a:solidFill>
              <a:uFillTx/>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19921" y="313035"/>
            <a:ext cx="9683646" cy="2031325"/>
          </a:xfrm>
          <a:prstGeom prst="rect">
            <a:avLst/>
          </a:prstGeom>
          <a:noFill/>
          <a:ln cap="flat">
            <a:noFill/>
          </a:ln>
        </p:spPr>
        <p:txBody>
          <a:bodyPr vert="horz" wrap="square" lIns="91440" tIns="45720" rIns="91440" bIns="45720" anchor="t" anchorCtr="1" compatLnSpc="1">
            <a:spAutoFit/>
          </a:bodyPr>
          <a:lstStyle/>
          <a:p>
            <a:pPr marL="342900" lvl="0" indent="-3429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Solution -Architecture Diagram</a:t>
            </a:r>
          </a:p>
          <a:p>
            <a:pPr lvl="0">
              <a:defRPr sz="1800" b="0" i="0" u="none" strike="noStrike" kern="0" cap="none" spc="0" baseline="0">
                <a:solidFill>
                  <a:srgbClr val="000000"/>
                </a:solidFill>
                <a:uFillTx/>
              </a:defRPr>
            </a:pPr>
            <a:endParaRPr lang="en-IN" sz="2800" b="1" kern="0" dirty="0">
              <a:solidFill>
                <a:schemeClr val="accent1">
                  <a:lumMod val="50000"/>
                </a:schemeClr>
              </a:solidFill>
            </a:endParaRPr>
          </a:p>
          <a:p>
            <a:pPr lvl="0">
              <a:defRPr sz="1800" b="0" i="0" u="none" strike="noStrike" kern="0" cap="none" spc="0" baseline="0">
                <a:solidFill>
                  <a:srgbClr val="000000"/>
                </a:solidFill>
                <a:uFillTx/>
              </a:defRPr>
            </a:pPr>
            <a:endParaRPr lang="en-IN" sz="2800" b="1" kern="0" dirty="0">
              <a:solidFill>
                <a:schemeClr val="accent1">
                  <a:lumMod val="50000"/>
                </a:schemeClr>
              </a:solidFill>
            </a:endParaRPr>
          </a:p>
          <a:p>
            <a:pPr lvl="0">
              <a:defRPr sz="1800" b="0" i="0" u="none" strike="noStrike" kern="0" cap="none" spc="0" baseline="0">
                <a:solidFill>
                  <a:srgbClr val="000000"/>
                </a:solidFill>
                <a:uFillTx/>
              </a:defRPr>
            </a:pPr>
            <a:endParaRPr lang="en-IN" sz="2400" b="1" kern="0" dirty="0">
              <a:solidFill>
                <a:schemeClr val="accent1">
                  <a:lumMod val="50000"/>
                </a:schemeClr>
              </a:solidFill>
            </a:endParaRPr>
          </a:p>
          <a:p>
            <a:pPr lvl="0">
              <a:defRPr sz="1800" b="0" i="0" u="none" strike="noStrike" kern="0" cap="none" spc="0" baseline="0">
                <a:solidFill>
                  <a:srgbClr val="000000"/>
                </a:solidFill>
                <a:uFillTx/>
              </a:defRPr>
            </a:pPr>
            <a:endParaRPr lang="en-US" dirty="0"/>
          </a:p>
        </p:txBody>
      </p:sp>
      <p:pic>
        <p:nvPicPr>
          <p:cNvPr id="2" name="Picture 1">
            <a:extLst>
              <a:ext uri="{FF2B5EF4-FFF2-40B4-BE49-F238E27FC236}">
                <a16:creationId xmlns:a16="http://schemas.microsoft.com/office/drawing/2014/main" id="{4770D3BD-1311-414B-9D8C-EACEF4DFCB49}"/>
              </a:ext>
            </a:extLst>
          </p:cNvPr>
          <p:cNvPicPr>
            <a:picLocks noChangeAspect="1"/>
          </p:cNvPicPr>
          <p:nvPr/>
        </p:nvPicPr>
        <p:blipFill>
          <a:blip r:embed="rId3"/>
          <a:stretch>
            <a:fillRect/>
          </a:stretch>
        </p:blipFill>
        <p:spPr>
          <a:xfrm>
            <a:off x="1007391" y="1117599"/>
            <a:ext cx="8322590" cy="6442076"/>
          </a:xfrm>
          <a:prstGeom prst="rect">
            <a:avLst/>
          </a:prstGeom>
        </p:spPr>
      </p:pic>
    </p:spTree>
    <p:extLst>
      <p:ext uri="{BB962C8B-B14F-4D97-AF65-F5344CB8AC3E}">
        <p14:creationId xmlns:p14="http://schemas.microsoft.com/office/powerpoint/2010/main" val="225810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19921" y="313035"/>
            <a:ext cx="9683646" cy="6155531"/>
          </a:xfrm>
          <a:prstGeom prst="rect">
            <a:avLst/>
          </a:prstGeom>
          <a:noFill/>
          <a:ln cap="flat">
            <a:noFill/>
          </a:ln>
        </p:spPr>
        <p:txBody>
          <a:bodyPr vert="horz" wrap="square" lIns="91440" tIns="45720" rIns="91440" bIns="45720" anchor="t" anchorCtr="1" compatLnSpc="1">
            <a:spAutoFit/>
          </a:bodyPr>
          <a:lstStyle/>
          <a:p>
            <a:pPr marL="342900" lvl="0" indent="-3429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Solution</a:t>
            </a:r>
          </a:p>
          <a:p>
            <a:pPr lvl="0">
              <a:defRPr sz="1800" b="0" i="0" u="none" strike="noStrike" kern="0" cap="none" spc="0" baseline="0">
                <a:solidFill>
                  <a:srgbClr val="000000"/>
                </a:solidFill>
                <a:uFillTx/>
              </a:defRPr>
            </a:pPr>
            <a:endParaRPr lang="en-IN" sz="2400" b="1" kern="0" dirty="0">
              <a:solidFill>
                <a:schemeClr val="accent1">
                  <a:lumMod val="50000"/>
                </a:schemeClr>
              </a:solidFill>
            </a:endParaRPr>
          </a:p>
          <a:p>
            <a:pPr lvl="0">
              <a:defRPr sz="1800" b="0" i="0" u="none" strike="noStrike" kern="0" cap="none" spc="0" baseline="0">
                <a:solidFill>
                  <a:srgbClr val="000000"/>
                </a:solidFill>
                <a:uFillTx/>
              </a:defRPr>
            </a:pPr>
            <a:r>
              <a:rPr lang="en-IN" dirty="0"/>
              <a:t>Considering the challenges faced by Emirates' Digital transformation team – “Future Airlines”, we considered DevOps-</a:t>
            </a:r>
            <a:r>
              <a:rPr lang="en-IN" dirty="0" err="1"/>
              <a:t>DevSecOps</a:t>
            </a:r>
            <a:r>
              <a:rPr lang="en-IN" dirty="0"/>
              <a:t>** methodology(tools) along with </a:t>
            </a:r>
          </a:p>
          <a:p>
            <a:pPr lvl="0">
              <a:defRPr sz="1800" b="0" i="0" u="none" strike="noStrike" kern="0" cap="none" spc="0" baseline="0">
                <a:solidFill>
                  <a:srgbClr val="000000"/>
                </a:solidFill>
                <a:uFillTx/>
              </a:defRPr>
            </a:pPr>
            <a:endParaRPr lang="en-IN" dirty="0"/>
          </a:p>
          <a:p>
            <a:pPr lvl="0">
              <a:defRPr sz="1800" b="0" i="0" u="none" strike="noStrike" kern="0" cap="none" spc="0" baseline="0">
                <a:solidFill>
                  <a:srgbClr val="000000"/>
                </a:solidFill>
                <a:uFillTx/>
              </a:defRPr>
            </a:pPr>
            <a:r>
              <a:rPr lang="en-IN" dirty="0"/>
              <a:t>DevOps-</a:t>
            </a:r>
            <a:r>
              <a:rPr lang="en-IN" dirty="0" err="1"/>
              <a:t>DevSecOps</a:t>
            </a:r>
            <a:r>
              <a:rPr lang="en-IN" dirty="0"/>
              <a:t>** - </a:t>
            </a:r>
          </a:p>
          <a:p>
            <a:pPr lvl="0">
              <a:defRPr sz="1800" b="0" i="0" u="none" strike="noStrike" kern="0" cap="none" spc="0" baseline="0">
                <a:solidFill>
                  <a:srgbClr val="000000"/>
                </a:solidFill>
                <a:uFillTx/>
              </a:defRPr>
            </a:pPr>
            <a:r>
              <a:rPr lang="en-IN" dirty="0"/>
              <a:t>Source - </a:t>
            </a:r>
            <a:r>
              <a:rPr lang="en-IN" dirty="0">
                <a:hlinkClick r:id="rId3"/>
              </a:rPr>
              <a:t>https://aws.amazon.com/devops/what-is-devops/</a:t>
            </a:r>
            <a:endParaRPr lang="en-IN" dirty="0"/>
          </a:p>
          <a:p>
            <a:pPr lvl="0">
              <a:defRPr sz="1800" b="0" i="0" u="none" strike="noStrike" kern="0" cap="none" spc="0" baseline="0">
                <a:solidFill>
                  <a:srgbClr val="000000"/>
                </a:solidFill>
                <a:uFillTx/>
              </a:defRPr>
            </a:pPr>
            <a:r>
              <a:rPr lang="en-IN" dirty="0"/>
              <a:t>             - </a:t>
            </a:r>
            <a:r>
              <a:rPr lang="en-US" dirty="0">
                <a:hlinkClick r:id="rId4"/>
              </a:rPr>
              <a:t>https://www.gartner.com/it-glossary/devops</a:t>
            </a:r>
            <a:endParaRPr lang="en-IN" dirty="0"/>
          </a:p>
          <a:p>
            <a:r>
              <a:rPr lang="en-IN" dirty="0"/>
              <a:t>             - </a:t>
            </a:r>
            <a:r>
              <a:rPr lang="en-US" dirty="0">
                <a:hlinkClick r:id="rId5"/>
              </a:rPr>
              <a:t>https://www.gartner.com/en/conferences/la/infrastructure-operations-cloud-brazil/rn-devsecops</a:t>
            </a:r>
            <a:endParaRPr lang="en-IN" dirty="0"/>
          </a:p>
          <a:p>
            <a:pPr lvl="0">
              <a:defRPr sz="1800" b="0" i="0" u="none" strike="noStrike" kern="0" cap="none" spc="0" baseline="0">
                <a:solidFill>
                  <a:srgbClr val="000000"/>
                </a:solidFill>
                <a:uFillTx/>
              </a:defRPr>
            </a:pPr>
            <a:r>
              <a:rPr lang="en-IN" dirty="0"/>
              <a:t>            - </a:t>
            </a:r>
            <a:r>
              <a:rPr lang="en-US" dirty="0">
                <a:hlinkClick r:id="rId6"/>
              </a:rPr>
              <a:t>https://devops.com/9-pillars-of-continuous-security-best-practices/</a:t>
            </a:r>
            <a:endParaRPr lang="en-US" dirty="0"/>
          </a:p>
          <a:p>
            <a:pPr lvl="0">
              <a:defRPr sz="1800" b="0" i="0" u="none" strike="noStrike" kern="0" cap="none" spc="0" baseline="0">
                <a:solidFill>
                  <a:srgbClr val="000000"/>
                </a:solidFill>
                <a:uFillTx/>
              </a:defRPr>
            </a:pPr>
            <a:endParaRPr lang="en-US" dirty="0"/>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t>Hybrid cloud platform (Cloud/Onprem)</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t>	Infrastructure as a service (IaaS)</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t>	Platform as a service(PaaS)</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t>	Software as a service (SaaS)</a:t>
            </a:r>
          </a:p>
          <a:p>
            <a:pPr>
              <a:defRPr sz="1800" b="0" i="0" u="none" strike="noStrike" kern="0" cap="none" spc="0" baseline="0">
                <a:solidFill>
                  <a:srgbClr val="000000"/>
                </a:solidFill>
                <a:uFillTx/>
              </a:defRPr>
            </a:pPr>
            <a:r>
              <a:rPr lang="en-US" dirty="0"/>
              <a:t>Source - </a:t>
            </a:r>
            <a:r>
              <a:rPr lang="en-US" dirty="0">
                <a:hlinkClick r:id="rId7"/>
              </a:rPr>
              <a:t>https://www.gartner.com/it-glossary/hybrid-cloud-computing</a:t>
            </a:r>
            <a:endParaRPr lang="en-US" dirty="0"/>
          </a:p>
          <a:p>
            <a:pPr>
              <a:defRPr sz="1800" b="0" i="0" u="none" strike="noStrike" kern="0" cap="none" spc="0" baseline="0">
                <a:solidFill>
                  <a:srgbClr val="000000"/>
                </a:solidFill>
                <a:uFillTx/>
              </a:defRPr>
            </a:pPr>
            <a:r>
              <a:rPr lang="en-US" dirty="0"/>
              <a:t>             - </a:t>
            </a:r>
            <a:r>
              <a:rPr lang="en-US" dirty="0">
                <a:hlinkClick r:id="rId8"/>
              </a:rPr>
              <a:t>https://www.gartner.com/smarterwithgartner/modernize-it-infrastructure-in-a-hybrid-world/</a:t>
            </a:r>
            <a:endParaRPr lang="en-US" dirty="0"/>
          </a:p>
          <a:p>
            <a:pPr>
              <a:defRPr sz="1800" b="0" i="0" u="none" strike="noStrike" kern="0" cap="none" spc="0" baseline="0">
                <a:solidFill>
                  <a:srgbClr val="000000"/>
                </a:solidFill>
                <a:uFillTx/>
              </a:defRPr>
            </a:pPr>
            <a:r>
              <a:rPr lang="en-US" dirty="0"/>
              <a:t>              - </a:t>
            </a:r>
            <a:r>
              <a:rPr lang="en-US" dirty="0">
                <a:hlinkClick r:id="rId9"/>
              </a:rPr>
              <a:t>https://aws.amazon.com/</a:t>
            </a:r>
            <a:endParaRPr lang="en-US" dirty="0"/>
          </a:p>
          <a:p>
            <a:pPr>
              <a:defRPr sz="1800" b="0" i="0" u="none" strike="noStrike" kern="0" cap="none" spc="0" baseline="0">
                <a:solidFill>
                  <a:srgbClr val="000000"/>
                </a:solidFill>
                <a:uFillTx/>
              </a:defRPr>
            </a:pPr>
            <a:r>
              <a:rPr lang="en-US" dirty="0"/>
              <a:t>             - </a:t>
            </a:r>
            <a:r>
              <a:rPr lang="en-US" dirty="0">
                <a:hlinkClick r:id="rId10"/>
              </a:rPr>
              <a:t>https://en.wikipedia.org/wiki/Cloud_computing</a:t>
            </a:r>
            <a:endParaRPr lang="en-US" dirty="0"/>
          </a:p>
        </p:txBody>
      </p:sp>
    </p:spTree>
    <p:extLst>
      <p:ext uri="{BB962C8B-B14F-4D97-AF65-F5344CB8AC3E}">
        <p14:creationId xmlns:p14="http://schemas.microsoft.com/office/powerpoint/2010/main" val="31112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19921" y="313035"/>
            <a:ext cx="9683646" cy="7171194"/>
          </a:xfrm>
          <a:prstGeom prst="rect">
            <a:avLst/>
          </a:prstGeom>
          <a:noFill/>
          <a:ln cap="flat">
            <a:noFill/>
          </a:ln>
        </p:spPr>
        <p:txBody>
          <a:bodyPr vert="horz" wrap="square" lIns="91440" tIns="45720" rIns="91440" bIns="45720" anchor="t" anchorCtr="1" compatLnSpc="1">
            <a:spAutoFit/>
          </a:bodyPr>
          <a:lstStyle/>
          <a:p>
            <a:pPr marL="342900" lvl="0" indent="-3429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Solution Continue ….</a:t>
            </a:r>
          </a:p>
          <a:p>
            <a:pPr>
              <a:defRPr sz="1800" b="0" i="0" u="none" strike="noStrike" kern="0" cap="none" spc="0" baseline="0">
                <a:solidFill>
                  <a:srgbClr val="000000"/>
                </a:solidFill>
                <a:uFillTx/>
              </a:defRPr>
            </a:pPr>
            <a:endParaRPr lang="en-US" dirty="0"/>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t>Infrastructure as code - provisioning tools(Terraform)</a:t>
            </a:r>
          </a:p>
          <a:p>
            <a:pPr lvl="0">
              <a:defRPr sz="1800" b="0" i="0" u="none" strike="noStrike" kern="0" cap="none" spc="0" baseline="0">
                <a:solidFill>
                  <a:srgbClr val="000000"/>
                </a:solidFill>
                <a:uFillTx/>
              </a:defRPr>
            </a:pPr>
            <a:r>
              <a:rPr lang="en-US" dirty="0"/>
              <a:t>Source - </a:t>
            </a:r>
            <a:r>
              <a:rPr lang="en-US" dirty="0">
                <a:hlinkClick r:id="rId3"/>
              </a:rPr>
              <a:t>https://www.gartner.com/en/documents/3823221/assessing-terraform-for-provisioning-cloud-infrastructur</a:t>
            </a:r>
            <a:r>
              <a:rPr lang="en-US" dirty="0"/>
              <a:t> </a:t>
            </a:r>
          </a:p>
          <a:p>
            <a:pPr lvl="0">
              <a:defRPr sz="1800" b="0" i="0" u="none" strike="noStrike" kern="0" cap="none" spc="0" baseline="0">
                <a:solidFill>
                  <a:srgbClr val="000000"/>
                </a:solidFill>
                <a:uFillTx/>
              </a:defRPr>
            </a:pPr>
            <a:r>
              <a:rPr lang="en-US" dirty="0"/>
              <a:t>             - </a:t>
            </a:r>
            <a:r>
              <a:rPr lang="en-US" dirty="0">
                <a:hlinkClick r:id="rId4"/>
              </a:rPr>
              <a:t>https://en.wikipedia.org/wiki/Terraform_(software)</a:t>
            </a:r>
            <a:endParaRPr lang="en-US" dirty="0"/>
          </a:p>
          <a:p>
            <a:pPr lvl="0">
              <a:defRPr sz="1800" b="0" i="0" u="none" strike="noStrike" kern="0" cap="none" spc="0" baseline="0">
                <a:solidFill>
                  <a:srgbClr val="000000"/>
                </a:solidFill>
                <a:uFillTx/>
              </a:defRPr>
            </a:pPr>
            <a:r>
              <a:rPr lang="en-US" dirty="0"/>
              <a:t>             - </a:t>
            </a:r>
            <a:r>
              <a:rPr lang="en-US" dirty="0">
                <a:hlinkClick r:id="rId5"/>
              </a:rPr>
              <a:t>https://github.com/hashicorp/terraform</a:t>
            </a:r>
            <a:endParaRPr lang="en-US" dirty="0"/>
          </a:p>
          <a:p>
            <a:pPr lvl="0">
              <a:defRPr sz="1800" b="0" i="0" u="none" strike="noStrike" kern="0" cap="none" spc="0" baseline="0">
                <a:solidFill>
                  <a:srgbClr val="000000"/>
                </a:solidFill>
                <a:uFillTx/>
              </a:defRPr>
            </a:pPr>
            <a:r>
              <a:rPr lang="en-US" dirty="0"/>
              <a:t>             - </a:t>
            </a:r>
            <a:r>
              <a:rPr lang="en-US" dirty="0">
                <a:hlinkClick r:id="rId6"/>
              </a:rPr>
              <a:t>https://en.wikipedia.org/wiki/HashiCorp</a:t>
            </a:r>
            <a:endParaRPr lang="en-US" dirty="0"/>
          </a:p>
          <a:p>
            <a:pPr lvl="0">
              <a:defRPr sz="1800" b="0" i="0" u="none" strike="noStrike" kern="0" cap="none" spc="0" baseline="0">
                <a:solidFill>
                  <a:srgbClr val="000000"/>
                </a:solidFill>
                <a:uFillTx/>
              </a:defRPr>
            </a:pPr>
            <a:endParaRPr lang="en-US" dirty="0"/>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t>Truly distributed Application Architecture (Microservice-Could native Application Architecture)</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t>	The twelve-Factor App </a:t>
            </a:r>
          </a:p>
          <a:p>
            <a:pPr>
              <a:defRPr sz="1800" b="0" i="0" u="none" strike="noStrike" kern="0" cap="none" spc="0" baseline="0">
                <a:solidFill>
                  <a:srgbClr val="000000"/>
                </a:solidFill>
                <a:uFillTx/>
              </a:defRPr>
            </a:pPr>
            <a:r>
              <a:rPr lang="en-US" dirty="0"/>
              <a:t>Source - </a:t>
            </a:r>
            <a:r>
              <a:rPr lang="en-US" dirty="0">
                <a:hlinkClick r:id="rId7"/>
              </a:rPr>
              <a:t>https://www.gartner.com/en/documents/3891779/how-to-design-microservices-for-agile-architecture</a:t>
            </a:r>
            <a:endParaRPr lang="en-US" dirty="0"/>
          </a:p>
          <a:p>
            <a:pPr>
              <a:defRPr sz="1800" b="0" i="0" u="none" strike="noStrike" kern="0" cap="none" spc="0" baseline="0">
                <a:solidFill>
                  <a:srgbClr val="000000"/>
                </a:solidFill>
                <a:uFillTx/>
              </a:defRPr>
            </a:pPr>
            <a:r>
              <a:rPr lang="en-US" dirty="0"/>
              <a:t>             - </a:t>
            </a:r>
            <a:r>
              <a:rPr lang="en-US" dirty="0">
                <a:hlinkClick r:id="rId8"/>
              </a:rPr>
              <a:t>https://blogs.gartner.com/gary-olliffe/2015/01/30/microservices-guts-on-the-outside/</a:t>
            </a:r>
            <a:endParaRPr lang="en-US" dirty="0"/>
          </a:p>
          <a:p>
            <a:pPr>
              <a:defRPr sz="1800" b="0" i="0" u="none" strike="noStrike" kern="0" cap="none" spc="0" baseline="0">
                <a:solidFill>
                  <a:srgbClr val="000000"/>
                </a:solidFill>
                <a:uFillTx/>
              </a:defRPr>
            </a:pPr>
            <a:r>
              <a:rPr lang="en-US" dirty="0"/>
              <a:t>             - </a:t>
            </a:r>
            <a:r>
              <a:rPr lang="en-US" dirty="0">
                <a:hlinkClick r:id="rId9"/>
              </a:rPr>
              <a:t>https://www.jhipster.tech/documentation-archive/v6.1.1/microservices-architecture/</a:t>
            </a:r>
            <a:endParaRPr lang="en-US" dirty="0"/>
          </a:p>
          <a:p>
            <a:pPr>
              <a:defRPr sz="1800" b="0" i="0" u="none" strike="noStrike" kern="0" cap="none" spc="0" baseline="0">
                <a:solidFill>
                  <a:srgbClr val="000000"/>
                </a:solidFill>
                <a:uFillTx/>
              </a:defRPr>
            </a:pPr>
            <a:r>
              <a:rPr lang="en-US" dirty="0"/>
              <a:t>             - </a:t>
            </a:r>
            <a:r>
              <a:rPr lang="en-US" dirty="0">
                <a:hlinkClick r:id="rId10"/>
              </a:rPr>
              <a:t>https://12factor.net/</a:t>
            </a:r>
            <a:endParaRPr lang="en-US" dirty="0"/>
          </a:p>
          <a:p>
            <a:pPr>
              <a:defRPr sz="1800" b="0" i="0" u="none" strike="noStrike" kern="0" cap="none" spc="0" baseline="0">
                <a:solidFill>
                  <a:srgbClr val="000000"/>
                </a:solidFill>
                <a:uFillTx/>
              </a:defRPr>
            </a:pPr>
            <a:endParaRPr lang="en-US" dirty="0"/>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t>Linux Container (LXC)</a:t>
            </a:r>
          </a:p>
          <a:p>
            <a:pPr lvl="0">
              <a:defRPr sz="1800" b="0" i="0" u="none" strike="noStrike" kern="0" cap="none" spc="0" baseline="0">
                <a:solidFill>
                  <a:srgbClr val="000000"/>
                </a:solidFill>
                <a:uFillTx/>
              </a:defRPr>
            </a:pPr>
            <a:r>
              <a:rPr lang="en-US" dirty="0"/>
              <a:t>Source - </a:t>
            </a:r>
            <a:r>
              <a:rPr lang="en-US" dirty="0">
                <a:hlinkClick r:id="rId11"/>
              </a:rPr>
              <a:t>https://www.gartner.com/en/documents/3826965</a:t>
            </a:r>
            <a:endParaRPr lang="en-US" dirty="0"/>
          </a:p>
          <a:p>
            <a:pPr lvl="0">
              <a:defRPr sz="1800" b="0" i="0" u="none" strike="noStrike" kern="0" cap="none" spc="0" baseline="0">
                <a:solidFill>
                  <a:srgbClr val="000000"/>
                </a:solidFill>
                <a:uFillTx/>
              </a:defRPr>
            </a:pPr>
            <a:r>
              <a:rPr lang="en-US" dirty="0"/>
              <a:t>             - </a:t>
            </a:r>
            <a:r>
              <a:rPr lang="en-US" dirty="0">
                <a:hlinkClick r:id="rId12"/>
              </a:rPr>
              <a:t>https://en.wikipedia.org/wiki/Docker_(software)</a:t>
            </a:r>
            <a:endParaRPr lang="en-US" dirty="0"/>
          </a:p>
          <a:p>
            <a:pPr lvl="0">
              <a:defRPr sz="1800" b="0" i="0" u="none" strike="noStrike" kern="0" cap="none" spc="0" baseline="0">
                <a:solidFill>
                  <a:srgbClr val="000000"/>
                </a:solidFill>
                <a:uFillTx/>
              </a:defRPr>
            </a:pPr>
            <a:r>
              <a:rPr lang="en-US" dirty="0"/>
              <a:t>             -  </a:t>
            </a:r>
            <a:r>
              <a:rPr lang="en-US" dirty="0">
                <a:hlinkClick r:id="rId13"/>
              </a:rPr>
              <a:t>https://www.docker.com/</a:t>
            </a:r>
            <a:endParaRPr lang="en-US" dirty="0"/>
          </a:p>
          <a:p>
            <a:endParaRPr lang="en-US" dirty="0"/>
          </a:p>
          <a:p>
            <a:endParaRPr lang="en-US" dirty="0"/>
          </a:p>
          <a:p>
            <a:br>
              <a:rPr lang="en-US" dirty="0"/>
            </a:br>
            <a:endParaRPr lang="en-US" dirty="0"/>
          </a:p>
        </p:txBody>
      </p:sp>
    </p:spTree>
    <p:extLst>
      <p:ext uri="{BB962C8B-B14F-4D97-AF65-F5344CB8AC3E}">
        <p14:creationId xmlns:p14="http://schemas.microsoft.com/office/powerpoint/2010/main" val="170339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19921" y="313035"/>
            <a:ext cx="9683646" cy="8556188"/>
          </a:xfrm>
          <a:prstGeom prst="rect">
            <a:avLst/>
          </a:prstGeom>
          <a:noFill/>
          <a:ln cap="flat">
            <a:noFill/>
          </a:ln>
        </p:spPr>
        <p:txBody>
          <a:bodyPr vert="horz" wrap="square" lIns="91440" tIns="45720" rIns="91440" bIns="45720" anchor="t" anchorCtr="1" compatLnSpc="1">
            <a:spAutoFit/>
          </a:bodyPr>
          <a:lstStyle/>
          <a:p>
            <a:pPr marL="342900" indent="-3429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Solution Continue ….</a:t>
            </a:r>
          </a:p>
          <a:p>
            <a:pPr lvl="0">
              <a:defRPr sz="1800" b="0" i="0" u="none" strike="noStrike" kern="0" cap="none" spc="0" baseline="0">
                <a:solidFill>
                  <a:srgbClr val="000000"/>
                </a:solidFill>
                <a:uFillTx/>
              </a:defRPr>
            </a:pPr>
            <a:endParaRPr lang="en-US" dirty="0"/>
          </a:p>
          <a:p>
            <a:pPr marL="285750" lvl="0" indent="-285750">
              <a:buFont typeface="Wingdings" panose="05000000000000000000" pitchFamily="2" charset="2"/>
              <a:buChar char="ü"/>
              <a:defRPr sz="1800" b="0" i="0" u="none" strike="noStrike" kern="0" cap="none" spc="0" baseline="0">
                <a:solidFill>
                  <a:srgbClr val="000000"/>
                </a:solidFill>
                <a:uFillTx/>
              </a:defRPr>
            </a:pPr>
            <a:r>
              <a:rPr lang="en-US" dirty="0"/>
              <a:t>Site reliability practices</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t>Auto scaling</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t>Auto healing</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t>Zero downtime deployment </a:t>
            </a:r>
          </a:p>
          <a:p>
            <a:r>
              <a:rPr lang="en-US" dirty="0"/>
              <a:t> Source - </a:t>
            </a:r>
            <a:r>
              <a:rPr lang="en-US" dirty="0">
                <a:hlinkClick r:id="rId3"/>
              </a:rPr>
              <a:t>https://aws.amazon.com/autoscaling/</a:t>
            </a:r>
          </a:p>
          <a:p>
            <a:r>
              <a:rPr lang="en-US" dirty="0"/>
              <a:t>              - </a:t>
            </a:r>
            <a:r>
              <a:rPr lang="en-US" dirty="0">
                <a:hlinkClick r:id="rId4"/>
              </a:rPr>
              <a:t>https://aws.amazon.com/blogs/mt/tag/autohealing/             </a:t>
            </a:r>
          </a:p>
          <a:p>
            <a:r>
              <a:rPr lang="en-US" dirty="0"/>
              <a:t>              - </a:t>
            </a:r>
            <a:r>
              <a:rPr lang="en-US" dirty="0">
                <a:hlinkClick r:id="rId5"/>
              </a:rPr>
              <a:t>https://blog.codeship.com/zero-downtime-deployment-with-aws-ecs-and-elb/</a:t>
            </a:r>
            <a:endParaRPr lang="en-US" dirty="0"/>
          </a:p>
          <a:p>
            <a:pPr lvl="0">
              <a:defRPr sz="1800" b="0" i="0" u="none" strike="noStrike" kern="0" cap="none" spc="0" baseline="0">
                <a:solidFill>
                  <a:srgbClr val="000000"/>
                </a:solidFill>
                <a:uFillTx/>
              </a:defRPr>
            </a:pPr>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Continuous Integration Server (CI) – Jenkins</a:t>
            </a:r>
          </a:p>
          <a:p>
            <a:pPr>
              <a:defRPr sz="1800" b="0" i="0" u="none" strike="noStrike" kern="0" cap="none" spc="0" baseline="0">
                <a:solidFill>
                  <a:srgbClr val="000000"/>
                </a:solidFill>
                <a:uFillTx/>
              </a:defRPr>
            </a:pPr>
            <a:r>
              <a:rPr lang="en-US" dirty="0"/>
              <a:t>Source - </a:t>
            </a:r>
            <a:r>
              <a:rPr lang="en-US" dirty="0">
                <a:hlinkClick r:id="rId6"/>
              </a:rPr>
              <a:t>https://en.wikipedia.org/wiki/Jenkins_(software)</a:t>
            </a:r>
            <a:endParaRPr lang="en-US" dirty="0"/>
          </a:p>
          <a:p>
            <a:pPr>
              <a:defRPr sz="1800" b="0" i="0" u="none" strike="noStrike" kern="0" cap="none" spc="0" baseline="0">
                <a:solidFill>
                  <a:srgbClr val="000000"/>
                </a:solidFill>
                <a:uFillTx/>
              </a:defRPr>
            </a:pPr>
            <a:r>
              <a:rPr lang="en-US" dirty="0"/>
              <a:t>             - </a:t>
            </a:r>
            <a:r>
              <a:rPr lang="en-US" dirty="0">
                <a:hlinkClick r:id="rId7"/>
              </a:rPr>
              <a:t>https://jenkins.io/</a:t>
            </a:r>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Source Code repository</a:t>
            </a:r>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Artifactory/Nexus Binary repository</a:t>
            </a:r>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Docker repository(On-Prem/Docker-Hub/AWS-ECR)</a:t>
            </a:r>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Automation testing - </a:t>
            </a:r>
            <a:r>
              <a:rPr lang="en-IN" dirty="0">
                <a:solidFill>
                  <a:srgbClr val="000000"/>
                </a:solidFill>
              </a:rPr>
              <a:t>Selenium integration testing suites</a:t>
            </a:r>
          </a:p>
          <a:p>
            <a:pPr marL="285750" indent="-285750">
              <a:buFont typeface="Wingdings" panose="05000000000000000000" pitchFamily="2" charset="2"/>
              <a:buChar char="ü"/>
              <a:defRPr sz="1800" b="0" i="0" u="none" strike="noStrike" kern="0" cap="none" spc="0" baseline="0">
                <a:solidFill>
                  <a:srgbClr val="000000"/>
                </a:solidFill>
                <a:uFillTx/>
              </a:defRPr>
            </a:pPr>
            <a:r>
              <a:rPr lang="en-IN" dirty="0">
                <a:solidFill>
                  <a:srgbClr val="000000"/>
                </a:solidFill>
              </a:rPr>
              <a:t>Application Security testing</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IN" dirty="0">
                <a:solidFill>
                  <a:srgbClr val="000000"/>
                </a:solidFill>
              </a:rPr>
              <a:t>“Black duck OSS” – Open Source Vulnerability Assessment Security</a:t>
            </a:r>
          </a:p>
          <a:p>
            <a:pPr lvl="1">
              <a:defRPr sz="1800" b="0" i="0" u="none" strike="noStrike" kern="0" cap="none" spc="0" baseline="0">
                <a:solidFill>
                  <a:srgbClr val="000000"/>
                </a:solidFill>
                <a:uFillTx/>
              </a:defRPr>
            </a:pPr>
            <a:r>
              <a:rPr lang="en-IN" dirty="0">
                <a:solidFill>
                  <a:srgbClr val="000000"/>
                </a:solidFill>
              </a:rPr>
              <a:t>            </a:t>
            </a:r>
            <a:r>
              <a:rPr lang="en-US" dirty="0">
                <a:solidFill>
                  <a:srgbClr val="000000"/>
                </a:solidFill>
              </a:rPr>
              <a:t>Detect and manage open source risks in development and production.</a:t>
            </a:r>
            <a:endParaRPr lang="en-IN" dirty="0">
              <a:solidFill>
                <a:srgbClr val="000000"/>
              </a:solidFill>
            </a:endParaRP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IN" dirty="0">
                <a:solidFill>
                  <a:srgbClr val="000000"/>
                </a:solidFill>
              </a:rPr>
              <a:t>  Synopsys </a:t>
            </a:r>
            <a:r>
              <a:rPr lang="en-US" dirty="0" err="1">
                <a:solidFill>
                  <a:srgbClr val="000000"/>
                </a:solidFill>
              </a:rPr>
              <a:t>Coverity</a:t>
            </a:r>
            <a:r>
              <a:rPr lang="en-US" dirty="0">
                <a:solidFill>
                  <a:srgbClr val="000000"/>
                </a:solidFill>
              </a:rPr>
              <a:t> Static Application Security Testing (SAST)</a:t>
            </a:r>
            <a:endParaRPr lang="en-IN" dirty="0">
              <a:solidFill>
                <a:srgbClr val="000000"/>
              </a:solidFill>
            </a:endParaRPr>
          </a:p>
          <a:p>
            <a:pPr>
              <a:defRPr sz="1800" b="0" i="0" u="none" strike="noStrike" kern="0" cap="none" spc="0" baseline="0">
                <a:solidFill>
                  <a:srgbClr val="000000"/>
                </a:solidFill>
                <a:uFillTx/>
              </a:defRPr>
            </a:pPr>
            <a:r>
              <a:rPr lang="en-IN" dirty="0">
                <a:solidFill>
                  <a:srgbClr val="000000"/>
                </a:solidFill>
              </a:rPr>
              <a:t>                    </a:t>
            </a:r>
            <a:r>
              <a:rPr lang="en-US" dirty="0">
                <a:solidFill>
                  <a:srgbClr val="000000"/>
                </a:solidFill>
              </a:rPr>
              <a:t>Find and fix security vulnerabilities and quality issues in your code as it is being developed.</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US" dirty="0">
                <a:solidFill>
                  <a:srgbClr val="000000"/>
                </a:solidFill>
              </a:rPr>
              <a:t> Synopsys Dynamic Application Security Testing (DAST)</a:t>
            </a:r>
            <a:endParaRPr lang="en-IN" dirty="0">
              <a:solidFill>
                <a:srgbClr val="000000"/>
              </a:solidFill>
            </a:endParaRP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IN" dirty="0">
                <a:solidFill>
                  <a:srgbClr val="000000"/>
                </a:solidFill>
              </a:rPr>
              <a:t>Synopsys Seeker Interactive Application Security Testing (IAST)</a:t>
            </a:r>
          </a:p>
          <a:p>
            <a:pPr>
              <a:defRPr sz="1800" b="0" i="0" u="none" strike="noStrike" kern="0" cap="none" spc="0" baseline="0">
                <a:solidFill>
                  <a:srgbClr val="000000"/>
                </a:solidFill>
                <a:uFillTx/>
              </a:defRPr>
            </a:pPr>
            <a:r>
              <a:rPr lang="en-IN" dirty="0">
                <a:solidFill>
                  <a:srgbClr val="000000"/>
                </a:solidFill>
              </a:rPr>
              <a:t>                   </a:t>
            </a:r>
            <a:r>
              <a:rPr lang="en-US" dirty="0">
                <a:solidFill>
                  <a:srgbClr val="000000"/>
                </a:solidFill>
              </a:rPr>
              <a:t>Identify runtime vulnerabilities that expose sensitive data with near-zero false positives.</a:t>
            </a:r>
            <a:endParaRPr lang="en-IN" dirty="0">
              <a:solidFill>
                <a:srgbClr val="000000"/>
              </a:solidFill>
            </a:endParaRPr>
          </a:p>
          <a:p>
            <a:pPr>
              <a:defRPr sz="1800" b="0" i="0" u="none" strike="noStrike" kern="0" cap="none" spc="0" baseline="0">
                <a:solidFill>
                  <a:srgbClr val="000000"/>
                </a:solidFill>
                <a:uFillTx/>
              </a:defRPr>
            </a:pPr>
            <a:r>
              <a:rPr lang="en-IN" dirty="0">
                <a:solidFill>
                  <a:srgbClr val="000000"/>
                </a:solidFill>
              </a:rPr>
              <a:t>             </a:t>
            </a:r>
          </a:p>
          <a:p>
            <a:pPr marL="285750" indent="-285750">
              <a:buFont typeface="Wingdings" panose="05000000000000000000" pitchFamily="2" charset="2"/>
              <a:buChar char="ü"/>
              <a:defRPr sz="1800" b="0" i="0" u="none" strike="noStrike" kern="0" cap="none" spc="0" baseline="0">
                <a:solidFill>
                  <a:srgbClr val="000000"/>
                </a:solidFill>
                <a:uFillTx/>
              </a:defRPr>
            </a:pPr>
            <a:endParaRPr lang="en-IN" dirty="0">
              <a:solidFill>
                <a:srgbClr val="000000"/>
              </a:solidFill>
            </a:endParaRPr>
          </a:p>
          <a:p>
            <a:pPr marL="285750" indent="-285750">
              <a:buFont typeface="Wingdings" panose="05000000000000000000" pitchFamily="2" charset="2"/>
              <a:buChar char="ü"/>
              <a:defRPr sz="1800" b="0" i="0" u="none" strike="noStrike" kern="0" cap="none" spc="0" baseline="0">
                <a:solidFill>
                  <a:srgbClr val="000000"/>
                </a:solidFill>
                <a:uFillTx/>
              </a:defRPr>
            </a:pPr>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endParaRPr lang="en-US" dirty="0"/>
          </a:p>
          <a:p>
            <a:endParaRPr lang="en-IN" dirty="0"/>
          </a:p>
        </p:txBody>
      </p:sp>
    </p:spTree>
    <p:extLst>
      <p:ext uri="{BB962C8B-B14F-4D97-AF65-F5344CB8AC3E}">
        <p14:creationId xmlns:p14="http://schemas.microsoft.com/office/powerpoint/2010/main" val="19312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19921" y="313035"/>
            <a:ext cx="9683646" cy="7725192"/>
          </a:xfrm>
          <a:prstGeom prst="rect">
            <a:avLst/>
          </a:prstGeom>
          <a:noFill/>
          <a:ln cap="flat">
            <a:noFill/>
          </a:ln>
        </p:spPr>
        <p:txBody>
          <a:bodyPr vert="horz" wrap="square" lIns="91440" tIns="45720" rIns="91440" bIns="45720" anchor="t" anchorCtr="1" compatLnSpc="1">
            <a:spAutoFit/>
          </a:bodyPr>
          <a:lstStyle/>
          <a:p>
            <a:pPr marL="342900" lvl="0" indent="-3429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Solution Continue ….</a:t>
            </a:r>
          </a:p>
          <a:p>
            <a:pPr marL="285750" indent="-285750">
              <a:buFont typeface="Wingdings" panose="05000000000000000000" pitchFamily="2" charset="2"/>
              <a:buChar char="ü"/>
              <a:defRPr sz="1800" b="0" i="0" u="none" strike="noStrike" kern="0" cap="none" spc="0" baseline="0">
                <a:solidFill>
                  <a:srgbClr val="000000"/>
                </a:solidFill>
                <a:uFillTx/>
              </a:defRPr>
            </a:pPr>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Code Quality Analysis tool – SonarQube</a:t>
            </a:r>
          </a:p>
          <a:p>
            <a:pPr>
              <a:defRPr sz="1800" b="0" i="0" u="none" strike="noStrike" kern="0" cap="none" spc="0" baseline="0">
                <a:solidFill>
                  <a:srgbClr val="000000"/>
                </a:solidFill>
                <a:uFillTx/>
              </a:defRPr>
            </a:pPr>
            <a:r>
              <a:rPr lang="en-US" dirty="0"/>
              <a:t>Source - </a:t>
            </a:r>
            <a:r>
              <a:rPr lang="en-US" dirty="0">
                <a:hlinkClick r:id="rId3"/>
              </a:rPr>
              <a:t>https://en.wikipedia.org/wiki/SonarQube</a:t>
            </a:r>
            <a:endParaRPr lang="en-US" dirty="0"/>
          </a:p>
          <a:p>
            <a:r>
              <a:rPr lang="en-US" dirty="0"/>
              <a:t>             - </a:t>
            </a:r>
            <a:r>
              <a:rPr lang="en-US" dirty="0">
                <a:hlinkClick r:id="rId4"/>
              </a:rPr>
              <a:t>https://www.sonarqube.org/</a:t>
            </a:r>
          </a:p>
          <a:p>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Application Log analysis -Elasticsearch-</a:t>
            </a:r>
            <a:r>
              <a:rPr lang="en-US" dirty="0" err="1"/>
              <a:t>Fluentd</a:t>
            </a:r>
            <a:r>
              <a:rPr lang="en-US" dirty="0"/>
              <a:t>-Kibana (ELK) </a:t>
            </a:r>
          </a:p>
          <a:p>
            <a:pPr>
              <a:defRPr sz="1800" b="0" i="0" u="none" strike="noStrike" kern="0" cap="none" spc="0" baseline="0">
                <a:solidFill>
                  <a:srgbClr val="000000"/>
                </a:solidFill>
                <a:uFillTx/>
              </a:defRPr>
            </a:pPr>
            <a:r>
              <a:rPr lang="en-US" dirty="0"/>
              <a:t>Source - </a:t>
            </a:r>
            <a:r>
              <a:rPr lang="en-US" dirty="0">
                <a:hlinkClick r:id="rId5"/>
              </a:rPr>
              <a:t>https://www.elastic.co/what-is/elk-stack</a:t>
            </a:r>
            <a:endParaRPr lang="en-US" dirty="0"/>
          </a:p>
          <a:p>
            <a:pPr>
              <a:defRPr sz="1800" b="0" i="0" u="none" strike="noStrike" kern="0" cap="none" spc="0" baseline="0">
                <a:solidFill>
                  <a:srgbClr val="000000"/>
                </a:solidFill>
                <a:uFillTx/>
              </a:defRPr>
            </a:pPr>
            <a:r>
              <a:rPr lang="en-US" dirty="0"/>
              <a:t>             - </a:t>
            </a:r>
            <a:r>
              <a:rPr lang="en-US" dirty="0">
                <a:hlinkClick r:id="rId6"/>
              </a:rPr>
              <a:t>https://www.fluentd.org/</a:t>
            </a:r>
            <a:endParaRPr lang="en-US" dirty="0"/>
          </a:p>
          <a:p>
            <a:pPr>
              <a:defRPr sz="1800" b="0" i="0" u="none" strike="noStrike" kern="0" cap="none" spc="0" baseline="0">
                <a:solidFill>
                  <a:srgbClr val="000000"/>
                </a:solidFill>
                <a:uFillTx/>
              </a:defRPr>
            </a:pPr>
            <a:r>
              <a:rPr lang="en-US" dirty="0"/>
              <a:t>             - </a:t>
            </a:r>
            <a:r>
              <a:rPr lang="en-US" dirty="0">
                <a:hlinkClick r:id="rId7"/>
              </a:rPr>
              <a:t>https://docs.docker.com/config/containers/logging/fluentd/</a:t>
            </a:r>
            <a:endParaRPr lang="en-US" dirty="0"/>
          </a:p>
          <a:p>
            <a:pPr lvl="0">
              <a:defRPr sz="1800" b="0" i="0" u="none" strike="noStrike" kern="0" cap="none" spc="0" baseline="0">
                <a:solidFill>
                  <a:srgbClr val="000000"/>
                </a:solidFill>
                <a:uFillTx/>
              </a:defRPr>
            </a:pPr>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endParaRPr lang="en-US" dirty="0"/>
          </a:p>
          <a:p>
            <a:pPr marL="285750" indent="-285750">
              <a:buFont typeface="Wingdings" panose="05000000000000000000" pitchFamily="2" charset="2"/>
              <a:buChar char="ü"/>
              <a:defRPr sz="1800" b="0" i="0" u="none" strike="noStrike" kern="0" cap="none" spc="0" baseline="0">
                <a:solidFill>
                  <a:srgbClr val="000000"/>
                </a:solidFill>
                <a:uFillTx/>
              </a:defRPr>
            </a:pPr>
            <a:r>
              <a:rPr lang="en-US" dirty="0"/>
              <a:t>Log matrix monitoring – Grafana, Graphite, Prometheus</a:t>
            </a:r>
          </a:p>
          <a:p>
            <a:pPr>
              <a:defRPr sz="1800" b="0" i="0" u="none" strike="noStrike" kern="0" cap="none" spc="0" baseline="0">
                <a:solidFill>
                  <a:srgbClr val="000000"/>
                </a:solidFill>
                <a:uFillTx/>
              </a:defRPr>
            </a:pPr>
            <a:r>
              <a:rPr lang="en-US" dirty="0"/>
              <a:t>Source - </a:t>
            </a:r>
            <a:r>
              <a:rPr lang="en-US" dirty="0">
                <a:hlinkClick r:id="rId8"/>
              </a:rPr>
              <a:t>https://en.wikipedia.org/wiki/Prometheus_(software)</a:t>
            </a:r>
            <a:r>
              <a:rPr lang="en-US" dirty="0"/>
              <a:t>         </a:t>
            </a:r>
          </a:p>
          <a:p>
            <a:pPr lvl="0">
              <a:defRPr sz="1800" b="0" i="0" u="none" strike="noStrike" kern="0" cap="none" spc="0" baseline="0">
                <a:solidFill>
                  <a:srgbClr val="000000"/>
                </a:solidFill>
                <a:uFillTx/>
              </a:defRPr>
            </a:pPr>
            <a:r>
              <a:rPr lang="en-IN" dirty="0"/>
              <a:t>             - </a:t>
            </a:r>
            <a:r>
              <a:rPr lang="en-US" dirty="0">
                <a:hlinkClick r:id="rId9"/>
              </a:rPr>
              <a:t>https://wiki.archlinux.org/index.php/Grafana</a:t>
            </a:r>
            <a:endParaRPr lang="en-IN" dirty="0"/>
          </a:p>
          <a:p>
            <a:r>
              <a:rPr lang="en-IN" dirty="0"/>
              <a:t>             - </a:t>
            </a:r>
            <a:r>
              <a:rPr lang="en-US" u="sng" dirty="0">
                <a:hlinkClick r:id="rId10"/>
              </a:rPr>
              <a:t>https://en.wikipedia.org/wiki/Graphite</a:t>
            </a:r>
          </a:p>
          <a:p>
            <a:endParaRPr lang="en-IN" dirty="0"/>
          </a:p>
          <a:p>
            <a:pPr marL="285750" indent="-285750">
              <a:buFont typeface="Wingdings" panose="05000000000000000000" pitchFamily="2" charset="2"/>
              <a:buChar char="ü"/>
              <a:defRPr sz="1800" b="0" i="0" u="none" strike="noStrike" kern="0" cap="none" spc="0" baseline="0">
                <a:solidFill>
                  <a:srgbClr val="000000"/>
                </a:solidFill>
                <a:uFillTx/>
              </a:defRPr>
            </a:pPr>
            <a:r>
              <a:rPr lang="en-IN" dirty="0">
                <a:solidFill>
                  <a:srgbClr val="000000"/>
                </a:solidFill>
              </a:rPr>
              <a:t>Environmental Security</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IN" dirty="0">
                <a:solidFill>
                  <a:srgbClr val="000000"/>
                </a:solidFill>
              </a:rPr>
              <a:t>Docker container security – Artifactory X-ray, Docker Inspector</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IN" dirty="0">
                <a:solidFill>
                  <a:srgbClr val="000000"/>
                </a:solidFill>
              </a:rPr>
              <a:t> WAF (Web Application firewall) setup</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IN" dirty="0">
                <a:solidFill>
                  <a:srgbClr val="000000"/>
                </a:solidFill>
              </a:rPr>
              <a:t>  AWS – Private, Public subnet, Bastion setup, NAT, Internet gateway, Identity and Access Management (IAM)</a:t>
            </a:r>
          </a:p>
          <a:p>
            <a:pPr marL="742950" lvl="1" indent="-285750">
              <a:buFont typeface="Wingdings" panose="05000000000000000000" pitchFamily="2" charset="2"/>
              <a:buChar char="Ø"/>
              <a:defRPr sz="1800" b="0" i="0" u="none" strike="noStrike" kern="0" cap="none" spc="0" baseline="0">
                <a:solidFill>
                  <a:srgbClr val="000000"/>
                </a:solidFill>
                <a:uFillTx/>
              </a:defRPr>
            </a:pPr>
            <a:r>
              <a:rPr lang="en-IN" dirty="0">
                <a:solidFill>
                  <a:srgbClr val="000000"/>
                </a:solidFill>
              </a:rPr>
              <a:t>  Cloud Security - </a:t>
            </a:r>
            <a:r>
              <a:rPr lang="en-US" dirty="0">
                <a:solidFill>
                  <a:srgbClr val="000000"/>
                </a:solidFill>
              </a:rPr>
              <a:t>Cloud Access Security Broker (CASB) – Microsoft, Forcepoint</a:t>
            </a:r>
          </a:p>
          <a:p>
            <a:pPr lvl="1">
              <a:defRPr sz="1800" b="0" i="0" u="none" strike="noStrike" kern="0" cap="none" spc="0" baseline="0">
                <a:solidFill>
                  <a:srgbClr val="000000"/>
                </a:solidFill>
                <a:uFillTx/>
              </a:defRPr>
            </a:pPr>
            <a:r>
              <a:rPr lang="en-US" dirty="0">
                <a:solidFill>
                  <a:srgbClr val="000000"/>
                </a:solidFill>
              </a:rPr>
              <a:t>            Source - </a:t>
            </a:r>
            <a:r>
              <a:rPr lang="en-US" dirty="0">
                <a:hlinkClick r:id="rId11"/>
              </a:rPr>
              <a:t>https://en.wikipedia.org/wiki/Cloud_access_security_broker</a:t>
            </a:r>
            <a:endParaRPr lang="en-IN" dirty="0">
              <a:solidFill>
                <a:srgbClr val="000000"/>
              </a:solidFill>
            </a:endParaRPr>
          </a:p>
          <a:p>
            <a:endParaRPr lang="en-IN" dirty="0"/>
          </a:p>
          <a:p>
            <a:pPr lvl="0">
              <a:defRPr sz="1800" b="0" i="0" u="none" strike="noStrike" kern="0" cap="none" spc="0" baseline="0">
                <a:solidFill>
                  <a:srgbClr val="000000"/>
                </a:solidFill>
                <a:uFillTx/>
              </a:defRPr>
            </a:pPr>
            <a:endParaRPr lang="en-IN" dirty="0"/>
          </a:p>
        </p:txBody>
      </p:sp>
    </p:spTree>
    <p:extLst>
      <p:ext uri="{BB962C8B-B14F-4D97-AF65-F5344CB8AC3E}">
        <p14:creationId xmlns:p14="http://schemas.microsoft.com/office/powerpoint/2010/main" val="372434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119921" y="313035"/>
            <a:ext cx="9683646" cy="5724644"/>
          </a:xfrm>
          <a:prstGeom prst="rect">
            <a:avLst/>
          </a:prstGeom>
          <a:noFill/>
          <a:ln cap="flat">
            <a:noFill/>
          </a:ln>
        </p:spPr>
        <p:txBody>
          <a:bodyPr vert="horz" wrap="square" lIns="91440" tIns="45720" rIns="91440" bIns="45720" anchor="t" anchorCtr="1" compatLnSpc="1">
            <a:spAutoFit/>
          </a:bodyPr>
          <a:lstStyle/>
          <a:p>
            <a:pPr marL="342900" lvl="0" indent="-342900">
              <a:buFont typeface="Arial" panose="020B0604020202020204" pitchFamily="34" charset="0"/>
              <a:buChar char="•"/>
              <a:defRPr sz="1800" b="0" i="0" u="none" strike="noStrike" kern="0" cap="none" spc="0" baseline="0">
                <a:solidFill>
                  <a:srgbClr val="000000"/>
                </a:solidFill>
                <a:uFillTx/>
              </a:defRPr>
            </a:pPr>
            <a:r>
              <a:rPr lang="en-IN" sz="2800" b="1" kern="0" dirty="0">
                <a:solidFill>
                  <a:schemeClr val="accent1">
                    <a:lumMod val="50000"/>
                  </a:schemeClr>
                </a:solidFill>
              </a:rPr>
              <a:t>Solution Continue ….</a:t>
            </a:r>
          </a:p>
          <a:p>
            <a:pPr lvl="0">
              <a:defRPr sz="1800" b="0" i="0" u="none" strike="noStrike" kern="0" cap="none" spc="0" baseline="0">
                <a:solidFill>
                  <a:srgbClr val="000000"/>
                </a:solidFill>
                <a:uFillTx/>
              </a:defRPr>
            </a:pPr>
            <a:endParaRPr lang="en-IN" dirty="0"/>
          </a:p>
          <a:p>
            <a:r>
              <a:rPr lang="en-IN" dirty="0"/>
              <a:t>as a good solution to integrate into the delivery process. This solution automate 99% of manual tasks providing considerable value to client to adopt quick changes in delivery process.</a:t>
            </a:r>
          </a:p>
          <a:p>
            <a:pPr lvl="0">
              <a:defRPr sz="1800" b="0" i="0" u="none" strike="noStrike" kern="0" cap="none" spc="0" baseline="0">
                <a:solidFill>
                  <a:srgbClr val="000000"/>
                </a:solidFill>
                <a:uFillTx/>
              </a:defRPr>
            </a:pPr>
            <a:endParaRPr lang="en-IN" dirty="0"/>
          </a:p>
          <a:p>
            <a:pPr lvl="0">
              <a:defRPr sz="1800" b="0" i="0" u="none" strike="noStrike" kern="0" cap="none" spc="0" baseline="0">
                <a:solidFill>
                  <a:srgbClr val="000000"/>
                </a:solidFill>
                <a:uFillTx/>
              </a:defRPr>
            </a:pPr>
            <a:r>
              <a:rPr lang="en-IN" dirty="0"/>
              <a:t>Hence, DevOps-Dev-Sec-Ops methodology along with above mentioned cutting-edge technologies/tools eventually </a:t>
            </a:r>
            <a:r>
              <a:rPr lang="en-US" kern="0" dirty="0">
                <a:solidFill>
                  <a:srgbClr val="000000"/>
                </a:solidFill>
              </a:rPr>
              <a:t>Improve deployment frequency by minimum of 5X times</a:t>
            </a:r>
            <a:r>
              <a:rPr lang="en-IN" kern="0" dirty="0">
                <a:solidFill>
                  <a:srgbClr val="000000"/>
                </a:solidFill>
              </a:rPr>
              <a:t> by integrating </a:t>
            </a:r>
            <a:r>
              <a:rPr lang="en-US" kern="0" dirty="0">
                <a:solidFill>
                  <a:srgbClr val="000000"/>
                </a:solidFill>
              </a:rPr>
              <a:t>process to maximize the automation of manual processes and adopt true IT agility to reduce legacy environmental cultural gap.</a:t>
            </a:r>
          </a:p>
          <a:p>
            <a:pPr lvl="0">
              <a:defRPr sz="1800" b="0" i="0" u="none" strike="noStrike" kern="0" cap="none" spc="0" baseline="0">
                <a:solidFill>
                  <a:srgbClr val="000000"/>
                </a:solidFill>
                <a:uFillTx/>
              </a:defRPr>
            </a:pPr>
            <a:endParaRPr lang="en-IN" dirty="0"/>
          </a:p>
          <a:p>
            <a:pPr lvl="0">
              <a:defRPr sz="1800" b="0" i="0" u="none" strike="noStrike" kern="0" cap="none" spc="0" baseline="0">
                <a:solidFill>
                  <a:srgbClr val="000000"/>
                </a:solidFill>
                <a:uFillTx/>
              </a:defRPr>
            </a:pPr>
            <a:endParaRPr lang="en-IN" dirty="0"/>
          </a:p>
          <a:p>
            <a:pPr lvl="0">
              <a:defRPr sz="1800" b="0" i="0" u="none" strike="noStrike" kern="0" cap="none" spc="0" baseline="0">
                <a:solidFill>
                  <a:srgbClr val="000000"/>
                </a:solidFill>
                <a:uFillTx/>
              </a:defRPr>
            </a:pPr>
            <a:r>
              <a:rPr lang="en-IN" dirty="0"/>
              <a:t>Today &lt;Organizations Name&gt;** uses Docker containers along with cloud formation template/Terraform as basic unit of IaaS. In the past they used VMware, which meant running just one application in a VM, but by leveraging Docker instead they now have on average 14 applications per container, a 14x improvement, giving them a much higher infrastructure density. With Docker, &lt;Organization Name&gt;** is able to support both their old legacy applications, as well as the newer applications they are running in the exact same environment. To top it off, &lt;Organization Name&gt;** embarked on a journey to migrate everything out of old datacentre to their new AWS cloud environment with in short span of time.</a:t>
            </a:r>
          </a:p>
          <a:p>
            <a:pPr lvl="0">
              <a:defRPr sz="1800" b="0" i="0" u="none" strike="noStrike" kern="0" cap="none" spc="0" baseline="0">
                <a:solidFill>
                  <a:srgbClr val="000000"/>
                </a:solidFill>
                <a:uFillTx/>
              </a:defRPr>
            </a:pPr>
            <a:r>
              <a:rPr lang="en-IN" sz="1400" dirty="0"/>
              <a:t>&lt;Organizations Name&gt;** - My IT clients</a:t>
            </a:r>
            <a:endParaRPr lang="en-IN" sz="140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2951820125"/>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1263</Words>
  <Application>Microsoft Office PowerPoint</Application>
  <PresentationFormat>Custom</PresentationFormat>
  <Paragraphs>178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Kumar</dc:creator>
  <cp:lastModifiedBy>Ghanshyam Gupta</cp:lastModifiedBy>
  <cp:revision>115</cp:revision>
  <dcterms:created xsi:type="dcterms:W3CDTF">2016-10-14T17:28:00Z</dcterms:created>
  <dcterms:modified xsi:type="dcterms:W3CDTF">2019-08-14T13:30:26Z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a4c73719-f0b0-4b10-b6bd-0aecc24a90c2</vt:lpwstr>
  </property>
  <property fmtid="{D5CDD505-2E9C-101B-9397-08002B2CF9AE}" pid="3" name="HCLClassification">
    <vt:lpwstr>null</vt:lpwstr>
  </property>
</Properties>
</file>