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01" r:id="rId2"/>
    <p:sldId id="318" r:id="rId3"/>
    <p:sldId id="327" r:id="rId4"/>
    <p:sldId id="303" r:id="rId5"/>
    <p:sldId id="333" r:id="rId6"/>
    <p:sldId id="334" r:id="rId7"/>
    <p:sldId id="332" r:id="rId8"/>
    <p:sldId id="320" r:id="rId9"/>
    <p:sldId id="335" r:id="rId10"/>
    <p:sldId id="319" r:id="rId11"/>
    <p:sldId id="329" r:id="rId12"/>
    <p:sldId id="330" r:id="rId13"/>
    <p:sldId id="331" r:id="rId14"/>
    <p:sldId id="328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295"/>
    <a:srgbClr val="257CBD"/>
    <a:srgbClr val="1E2B57"/>
    <a:srgbClr val="102872"/>
    <a:srgbClr val="0A5985"/>
    <a:srgbClr val="8FAADC"/>
    <a:srgbClr val="1482AC"/>
    <a:srgbClr val="9A1B7A"/>
    <a:srgbClr val="5C1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AD43C-5C62-42D3-A7AB-7CA0B87DEA68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12020-890B-4198-ABC0-DCFE55E74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3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8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41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23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06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696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9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51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1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37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33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9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488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2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E3C946-1D3E-4E01-86E3-85DCB81D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24C3-94B4-4070-A37C-78EC73D06AE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A1CA13-0BBD-4045-8FC3-C0C6493E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85D0A-C647-4592-9B80-9B60A297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DAAB-C0A6-4FD1-AA53-D3E6AAF89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8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1AEF54-7E5B-4465-8FD9-A61EECEC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C51B7-91D6-4E9E-B81B-0D9387DD0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3D0B7-9486-4EFD-94CB-9F688E93E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724C3-94B4-4070-A37C-78EC73D06AE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2073D-72D5-4379-89E2-71A7E251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F7281-66F9-4BEB-82EC-AFA1601BC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CDAAB-C0A6-4FD1-AA53-D3E6AAF89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2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71715" y="1672712"/>
            <a:ext cx="12826584" cy="3771900"/>
          </a:xfrm>
          <a:prstGeom prst="roundRect">
            <a:avLst>
              <a:gd name="adj" fmla="val 50000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28815" y="624962"/>
            <a:ext cx="2247900" cy="224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dist="1524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0" y="847558"/>
            <a:ext cx="1805136" cy="18027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66491" y="2660713"/>
            <a:ext cx="73725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cs typeface="+mn-ea"/>
                <a:sym typeface="+mn-lt"/>
              </a:rPr>
              <a:t>C#</a:t>
            </a:r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大作业结题报告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3138819" y="4026518"/>
            <a:ext cx="8427870" cy="584751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3200" spc="400" dirty="0">
                <a:latin typeface="+mn-lt"/>
                <a:ea typeface="+mn-ea"/>
                <a:cs typeface="+mn-ea"/>
                <a:sym typeface="+mn-lt"/>
              </a:rPr>
              <a:t>吴轲 李华逸 胡文韬 钟运鸣 吴学玮</a:t>
            </a:r>
            <a:endParaRPr lang="en-US" altLang="zh-CN" sz="3200" spc="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20787" y="5880283"/>
            <a:ext cx="2618236" cy="484463"/>
            <a:chOff x="8655444" y="6069066"/>
            <a:chExt cx="2618236" cy="484463"/>
          </a:xfrm>
        </p:grpSpPr>
        <p:sp>
          <p:nvSpPr>
            <p:cNvPr id="14" name="Freeform 7"/>
            <p:cNvSpPr>
              <a:spLocks noChangeAspect="1" noEditPoints="1"/>
            </p:cNvSpPr>
            <p:nvPr/>
          </p:nvSpPr>
          <p:spPr bwMode="auto">
            <a:xfrm>
              <a:off x="8655444" y="6069066"/>
              <a:ext cx="462900" cy="466244"/>
            </a:xfrm>
            <a:custGeom>
              <a:avLst/>
              <a:gdLst>
                <a:gd name="T0" fmla="*/ 661 w 904"/>
                <a:gd name="T1" fmla="*/ 461 h 905"/>
                <a:gd name="T2" fmla="*/ 661 w 904"/>
                <a:gd name="T3" fmla="*/ 339 h 905"/>
                <a:gd name="T4" fmla="*/ 605 w 904"/>
                <a:gd name="T5" fmla="*/ 339 h 905"/>
                <a:gd name="T6" fmla="*/ 605 w 904"/>
                <a:gd name="T7" fmla="*/ 461 h 905"/>
                <a:gd name="T8" fmla="*/ 456 w 904"/>
                <a:gd name="T9" fmla="*/ 610 h 905"/>
                <a:gd name="T10" fmla="*/ 453 w 904"/>
                <a:gd name="T11" fmla="*/ 610 h 905"/>
                <a:gd name="T12" fmla="*/ 452 w 904"/>
                <a:gd name="T13" fmla="*/ 610 h 905"/>
                <a:gd name="T14" fmla="*/ 451 w 904"/>
                <a:gd name="T15" fmla="*/ 610 h 905"/>
                <a:gd name="T16" fmla="*/ 448 w 904"/>
                <a:gd name="T17" fmla="*/ 610 h 905"/>
                <a:gd name="T18" fmla="*/ 299 w 904"/>
                <a:gd name="T19" fmla="*/ 461 h 905"/>
                <a:gd name="T20" fmla="*/ 299 w 904"/>
                <a:gd name="T21" fmla="*/ 339 h 905"/>
                <a:gd name="T22" fmla="*/ 244 w 904"/>
                <a:gd name="T23" fmla="*/ 339 h 905"/>
                <a:gd name="T24" fmla="*/ 244 w 904"/>
                <a:gd name="T25" fmla="*/ 461 h 905"/>
                <a:gd name="T26" fmla="*/ 419 w 904"/>
                <a:gd name="T27" fmla="*/ 664 h 905"/>
                <a:gd name="T28" fmla="*/ 419 w 904"/>
                <a:gd name="T29" fmla="*/ 752 h 905"/>
                <a:gd name="T30" fmla="*/ 295 w 904"/>
                <a:gd name="T31" fmla="*/ 787 h 905"/>
                <a:gd name="T32" fmla="*/ 610 w 904"/>
                <a:gd name="T33" fmla="*/ 787 h 905"/>
                <a:gd name="T34" fmla="*/ 484 w 904"/>
                <a:gd name="T35" fmla="*/ 751 h 905"/>
                <a:gd name="T36" fmla="*/ 484 w 904"/>
                <a:gd name="T37" fmla="*/ 664 h 905"/>
                <a:gd name="T38" fmla="*/ 661 w 904"/>
                <a:gd name="T39" fmla="*/ 461 h 905"/>
                <a:gd name="T40" fmla="*/ 450 w 904"/>
                <a:gd name="T41" fmla="*/ 558 h 905"/>
                <a:gd name="T42" fmla="*/ 452 w 904"/>
                <a:gd name="T43" fmla="*/ 558 h 905"/>
                <a:gd name="T44" fmla="*/ 454 w 904"/>
                <a:gd name="T45" fmla="*/ 558 h 905"/>
                <a:gd name="T46" fmla="*/ 554 w 904"/>
                <a:gd name="T47" fmla="*/ 459 h 905"/>
                <a:gd name="T48" fmla="*/ 554 w 904"/>
                <a:gd name="T49" fmla="*/ 218 h 905"/>
                <a:gd name="T50" fmla="*/ 454 w 904"/>
                <a:gd name="T51" fmla="*/ 118 h 905"/>
                <a:gd name="T52" fmla="*/ 452 w 904"/>
                <a:gd name="T53" fmla="*/ 118 h 905"/>
                <a:gd name="T54" fmla="*/ 450 w 904"/>
                <a:gd name="T55" fmla="*/ 118 h 905"/>
                <a:gd name="T56" fmla="*/ 351 w 904"/>
                <a:gd name="T57" fmla="*/ 218 h 905"/>
                <a:gd name="T58" fmla="*/ 351 w 904"/>
                <a:gd name="T59" fmla="*/ 459 h 905"/>
                <a:gd name="T60" fmla="*/ 450 w 904"/>
                <a:gd name="T61" fmla="*/ 558 h 905"/>
                <a:gd name="T62" fmla="*/ 452 w 904"/>
                <a:gd name="T63" fmla="*/ 0 h 905"/>
                <a:gd name="T64" fmla="*/ 904 w 904"/>
                <a:gd name="T65" fmla="*/ 453 h 905"/>
                <a:gd name="T66" fmla="*/ 452 w 904"/>
                <a:gd name="T67" fmla="*/ 905 h 905"/>
                <a:gd name="T68" fmla="*/ 0 w 904"/>
                <a:gd name="T69" fmla="*/ 453 h 905"/>
                <a:gd name="T70" fmla="*/ 452 w 904"/>
                <a:gd name="T7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4" h="905">
                  <a:moveTo>
                    <a:pt x="661" y="461"/>
                  </a:moveTo>
                  <a:lnTo>
                    <a:pt x="661" y="339"/>
                  </a:lnTo>
                  <a:cubicBezTo>
                    <a:pt x="661" y="304"/>
                    <a:pt x="605" y="304"/>
                    <a:pt x="605" y="339"/>
                  </a:cubicBezTo>
                  <a:lnTo>
                    <a:pt x="605" y="461"/>
                  </a:lnTo>
                  <a:cubicBezTo>
                    <a:pt x="605" y="543"/>
                    <a:pt x="538" y="610"/>
                    <a:pt x="456" y="610"/>
                  </a:cubicBezTo>
                  <a:cubicBezTo>
                    <a:pt x="455" y="610"/>
                    <a:pt x="454" y="610"/>
                    <a:pt x="453" y="610"/>
                  </a:cubicBezTo>
                  <a:lnTo>
                    <a:pt x="452" y="610"/>
                  </a:lnTo>
                  <a:lnTo>
                    <a:pt x="451" y="610"/>
                  </a:lnTo>
                  <a:cubicBezTo>
                    <a:pt x="450" y="610"/>
                    <a:pt x="449" y="610"/>
                    <a:pt x="448" y="610"/>
                  </a:cubicBezTo>
                  <a:cubicBezTo>
                    <a:pt x="366" y="610"/>
                    <a:pt x="299" y="543"/>
                    <a:pt x="299" y="461"/>
                  </a:cubicBezTo>
                  <a:lnTo>
                    <a:pt x="299" y="339"/>
                  </a:lnTo>
                  <a:cubicBezTo>
                    <a:pt x="299" y="304"/>
                    <a:pt x="244" y="304"/>
                    <a:pt x="244" y="339"/>
                  </a:cubicBezTo>
                  <a:cubicBezTo>
                    <a:pt x="244" y="355"/>
                    <a:pt x="244" y="461"/>
                    <a:pt x="244" y="461"/>
                  </a:cubicBezTo>
                  <a:cubicBezTo>
                    <a:pt x="244" y="564"/>
                    <a:pt x="320" y="650"/>
                    <a:pt x="419" y="664"/>
                  </a:cubicBezTo>
                  <a:lnTo>
                    <a:pt x="419" y="752"/>
                  </a:lnTo>
                  <a:lnTo>
                    <a:pt x="295" y="787"/>
                  </a:lnTo>
                  <a:lnTo>
                    <a:pt x="610" y="787"/>
                  </a:lnTo>
                  <a:lnTo>
                    <a:pt x="484" y="751"/>
                  </a:lnTo>
                  <a:lnTo>
                    <a:pt x="484" y="664"/>
                  </a:lnTo>
                  <a:cubicBezTo>
                    <a:pt x="584" y="650"/>
                    <a:pt x="661" y="564"/>
                    <a:pt x="661" y="461"/>
                  </a:cubicBezTo>
                  <a:close/>
                  <a:moveTo>
                    <a:pt x="450" y="558"/>
                  </a:moveTo>
                  <a:cubicBezTo>
                    <a:pt x="451" y="558"/>
                    <a:pt x="451" y="558"/>
                    <a:pt x="452" y="558"/>
                  </a:cubicBezTo>
                  <a:cubicBezTo>
                    <a:pt x="453" y="558"/>
                    <a:pt x="453" y="558"/>
                    <a:pt x="454" y="558"/>
                  </a:cubicBezTo>
                  <a:cubicBezTo>
                    <a:pt x="509" y="558"/>
                    <a:pt x="554" y="514"/>
                    <a:pt x="554" y="459"/>
                  </a:cubicBezTo>
                  <a:lnTo>
                    <a:pt x="554" y="218"/>
                  </a:lnTo>
                  <a:cubicBezTo>
                    <a:pt x="554" y="163"/>
                    <a:pt x="509" y="118"/>
                    <a:pt x="454" y="118"/>
                  </a:cubicBezTo>
                  <a:cubicBezTo>
                    <a:pt x="453" y="118"/>
                    <a:pt x="453" y="118"/>
                    <a:pt x="452" y="118"/>
                  </a:cubicBezTo>
                  <a:cubicBezTo>
                    <a:pt x="452" y="118"/>
                    <a:pt x="451" y="118"/>
                    <a:pt x="450" y="118"/>
                  </a:cubicBezTo>
                  <a:cubicBezTo>
                    <a:pt x="395" y="118"/>
                    <a:pt x="351" y="163"/>
                    <a:pt x="351" y="218"/>
                  </a:cubicBezTo>
                  <a:lnTo>
                    <a:pt x="351" y="459"/>
                  </a:lnTo>
                  <a:cubicBezTo>
                    <a:pt x="351" y="514"/>
                    <a:pt x="395" y="558"/>
                    <a:pt x="450" y="558"/>
                  </a:cubicBezTo>
                  <a:close/>
                  <a:moveTo>
                    <a:pt x="452" y="0"/>
                  </a:moveTo>
                  <a:cubicBezTo>
                    <a:pt x="702" y="0"/>
                    <a:pt x="904" y="203"/>
                    <a:pt x="904" y="453"/>
                  </a:cubicBezTo>
                  <a:cubicBezTo>
                    <a:pt x="904" y="702"/>
                    <a:pt x="702" y="905"/>
                    <a:pt x="452" y="905"/>
                  </a:cubicBezTo>
                  <a:cubicBezTo>
                    <a:pt x="202" y="905"/>
                    <a:pt x="0" y="702"/>
                    <a:pt x="0" y="453"/>
                  </a:cubicBezTo>
                  <a:cubicBezTo>
                    <a:pt x="0" y="203"/>
                    <a:pt x="202" y="0"/>
                    <a:pt x="45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b="1">
                <a:solidFill>
                  <a:srgbClr val="1D6295"/>
                </a:solidFill>
                <a:cs typeface="+mn-ea"/>
                <a:sym typeface="+mn-lt"/>
              </a:endParaRPr>
            </a:p>
          </p:txBody>
        </p:sp>
        <p:sp>
          <p:nvSpPr>
            <p:cNvPr id="15" name="TextBox 6"/>
            <p:cNvSpPr txBox="1"/>
            <p:nvPr/>
          </p:nvSpPr>
          <p:spPr>
            <a:xfrm>
              <a:off x="9242403" y="6091888"/>
              <a:ext cx="2031277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r>
                <a:rPr lang="zh-CN" altLang="en-US" sz="2400" b="1" dirty="0">
                  <a:solidFill>
                    <a:srgbClr val="1D6295"/>
                  </a:solidFill>
                  <a:latin typeface="+mn-lt"/>
                  <a:cs typeface="+mn-ea"/>
                  <a:sym typeface="+mn-lt"/>
                </a:rPr>
                <a:t>答辩人：吴轲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92780" y="5880283"/>
            <a:ext cx="3325855" cy="484463"/>
            <a:chOff x="8807150" y="5287200"/>
            <a:chExt cx="3325855" cy="484463"/>
          </a:xfrm>
        </p:grpSpPr>
        <p:sp>
          <p:nvSpPr>
            <p:cNvPr id="12" name="TextBox 7"/>
            <p:cNvSpPr txBox="1"/>
            <p:nvPr/>
          </p:nvSpPr>
          <p:spPr>
            <a:xfrm>
              <a:off x="9394803" y="5310022"/>
              <a:ext cx="2738202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r>
                <a:rPr lang="zh-CN" altLang="en-US" sz="2400" b="1" dirty="0">
                  <a:solidFill>
                    <a:srgbClr val="1D6295"/>
                  </a:solidFill>
                  <a:cs typeface="+mn-ea"/>
                  <a:sym typeface="+mn-lt"/>
                </a:rPr>
                <a:t>指导老师：贾向阳 </a:t>
              </a:r>
            </a:p>
          </p:txBody>
        </p:sp>
        <p:sp>
          <p:nvSpPr>
            <p:cNvPr id="13" name="Freeform 8"/>
            <p:cNvSpPr>
              <a:spLocks noChangeAspect="1" noEditPoints="1"/>
            </p:cNvSpPr>
            <p:nvPr/>
          </p:nvSpPr>
          <p:spPr bwMode="auto">
            <a:xfrm>
              <a:off x="8807150" y="5287200"/>
              <a:ext cx="464288" cy="466246"/>
            </a:xfrm>
            <a:custGeom>
              <a:avLst/>
              <a:gdLst>
                <a:gd name="T0" fmla="*/ 422 w 422"/>
                <a:gd name="T1" fmla="*/ 211 h 422"/>
                <a:gd name="T2" fmla="*/ 0 w 422"/>
                <a:gd name="T3" fmla="*/ 211 h 422"/>
                <a:gd name="T4" fmla="*/ 340 w 422"/>
                <a:gd name="T5" fmla="*/ 117 h 422"/>
                <a:gd name="T6" fmla="*/ 345 w 422"/>
                <a:gd name="T7" fmla="*/ 123 h 422"/>
                <a:gd name="T8" fmla="*/ 344 w 422"/>
                <a:gd name="T9" fmla="*/ 226 h 422"/>
                <a:gd name="T10" fmla="*/ 340 w 422"/>
                <a:gd name="T11" fmla="*/ 227 h 422"/>
                <a:gd name="T12" fmla="*/ 217 w 422"/>
                <a:gd name="T13" fmla="*/ 226 h 422"/>
                <a:gd name="T14" fmla="*/ 215 w 422"/>
                <a:gd name="T15" fmla="*/ 222 h 422"/>
                <a:gd name="T16" fmla="*/ 286 w 422"/>
                <a:gd name="T17" fmla="*/ 164 h 422"/>
                <a:gd name="T18" fmla="*/ 215 w 422"/>
                <a:gd name="T19" fmla="*/ 171 h 422"/>
                <a:gd name="T20" fmla="*/ 217 w 422"/>
                <a:gd name="T21" fmla="*/ 119 h 422"/>
                <a:gd name="T22" fmla="*/ 220 w 422"/>
                <a:gd name="T23" fmla="*/ 117 h 422"/>
                <a:gd name="T24" fmla="*/ 220 w 422"/>
                <a:gd name="T25" fmla="*/ 96 h 422"/>
                <a:gd name="T26" fmla="*/ 202 w 422"/>
                <a:gd name="T27" fmla="*/ 104 h 422"/>
                <a:gd name="T28" fmla="*/ 194 w 422"/>
                <a:gd name="T29" fmla="*/ 174 h 422"/>
                <a:gd name="T30" fmla="*/ 186 w 422"/>
                <a:gd name="T31" fmla="*/ 166 h 422"/>
                <a:gd name="T32" fmla="*/ 137 w 422"/>
                <a:gd name="T33" fmla="*/ 151 h 422"/>
                <a:gd name="T34" fmla="*/ 54 w 422"/>
                <a:gd name="T35" fmla="*/ 173 h 422"/>
                <a:gd name="T36" fmla="*/ 77 w 422"/>
                <a:gd name="T37" fmla="*/ 243 h 422"/>
                <a:gd name="T38" fmla="*/ 81 w 422"/>
                <a:gd name="T39" fmla="*/ 192 h 422"/>
                <a:gd name="T40" fmla="*/ 81 w 422"/>
                <a:gd name="T41" fmla="*/ 256 h 422"/>
                <a:gd name="T42" fmla="*/ 106 w 422"/>
                <a:gd name="T43" fmla="*/ 350 h 422"/>
                <a:gd name="T44" fmla="*/ 112 w 422"/>
                <a:gd name="T45" fmla="*/ 272 h 422"/>
                <a:gd name="T46" fmla="*/ 137 w 422"/>
                <a:gd name="T47" fmla="*/ 350 h 422"/>
                <a:gd name="T48" fmla="*/ 137 w 422"/>
                <a:gd name="T49" fmla="*/ 256 h 422"/>
                <a:gd name="T50" fmla="*/ 137 w 422"/>
                <a:gd name="T51" fmla="*/ 192 h 422"/>
                <a:gd name="T52" fmla="*/ 162 w 422"/>
                <a:gd name="T53" fmla="*/ 192 h 422"/>
                <a:gd name="T54" fmla="*/ 186 w 422"/>
                <a:gd name="T55" fmla="*/ 185 h 422"/>
                <a:gd name="T56" fmla="*/ 194 w 422"/>
                <a:gd name="T57" fmla="*/ 222 h 422"/>
                <a:gd name="T58" fmla="*/ 202 w 422"/>
                <a:gd name="T59" fmla="*/ 240 h 422"/>
                <a:gd name="T60" fmla="*/ 220 w 422"/>
                <a:gd name="T61" fmla="*/ 248 h 422"/>
                <a:gd name="T62" fmla="*/ 359 w 422"/>
                <a:gd name="T63" fmla="*/ 240 h 422"/>
                <a:gd name="T64" fmla="*/ 366 w 422"/>
                <a:gd name="T65" fmla="*/ 222 h 422"/>
                <a:gd name="T66" fmla="*/ 359 w 422"/>
                <a:gd name="T67" fmla="*/ 104 h 422"/>
                <a:gd name="T68" fmla="*/ 220 w 422"/>
                <a:gd name="T69" fmla="*/ 96 h 422"/>
                <a:gd name="T70" fmla="*/ 344 w 422"/>
                <a:gd name="T71" fmla="*/ 277 h 422"/>
                <a:gd name="T72" fmla="*/ 346 w 422"/>
                <a:gd name="T73" fmla="*/ 351 h 422"/>
                <a:gd name="T74" fmla="*/ 298 w 422"/>
                <a:gd name="T75" fmla="*/ 277 h 422"/>
                <a:gd name="T76" fmla="*/ 250 w 422"/>
                <a:gd name="T77" fmla="*/ 351 h 422"/>
                <a:gd name="T78" fmla="*/ 244 w 422"/>
                <a:gd name="T79" fmla="*/ 277 h 422"/>
                <a:gd name="T80" fmla="*/ 221 w 422"/>
                <a:gd name="T81" fmla="*/ 254 h 422"/>
                <a:gd name="T82" fmla="*/ 109 w 422"/>
                <a:gd name="T83" fmla="*/ 75 h 422"/>
                <a:gd name="T84" fmla="*/ 109 w 422"/>
                <a:gd name="T85" fmla="*/ 146 h 422"/>
                <a:gd name="T86" fmla="*/ 109 w 422"/>
                <a:gd name="T87" fmla="*/ 7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2" h="422">
                  <a:moveTo>
                    <a:pt x="211" y="0"/>
                  </a:moveTo>
                  <a:cubicBezTo>
                    <a:pt x="327" y="0"/>
                    <a:pt x="422" y="94"/>
                    <a:pt x="422" y="211"/>
                  </a:cubicBezTo>
                  <a:cubicBezTo>
                    <a:pt x="422" y="327"/>
                    <a:pt x="327" y="422"/>
                    <a:pt x="211" y="422"/>
                  </a:cubicBezTo>
                  <a:cubicBezTo>
                    <a:pt x="94" y="422"/>
                    <a:pt x="0" y="327"/>
                    <a:pt x="0" y="211"/>
                  </a:cubicBezTo>
                  <a:cubicBezTo>
                    <a:pt x="0" y="94"/>
                    <a:pt x="94" y="0"/>
                    <a:pt x="211" y="0"/>
                  </a:cubicBezTo>
                  <a:close/>
                  <a:moveTo>
                    <a:pt x="340" y="117"/>
                  </a:moveTo>
                  <a:cubicBezTo>
                    <a:pt x="341" y="117"/>
                    <a:pt x="343" y="118"/>
                    <a:pt x="344" y="119"/>
                  </a:cubicBezTo>
                  <a:cubicBezTo>
                    <a:pt x="345" y="120"/>
                    <a:pt x="345" y="121"/>
                    <a:pt x="345" y="123"/>
                  </a:cubicBezTo>
                  <a:lnTo>
                    <a:pt x="345" y="222"/>
                  </a:lnTo>
                  <a:cubicBezTo>
                    <a:pt x="345" y="223"/>
                    <a:pt x="345" y="225"/>
                    <a:pt x="344" y="226"/>
                  </a:cubicBezTo>
                  <a:lnTo>
                    <a:pt x="344" y="226"/>
                  </a:lnTo>
                  <a:cubicBezTo>
                    <a:pt x="343" y="227"/>
                    <a:pt x="341" y="227"/>
                    <a:pt x="340" y="227"/>
                  </a:cubicBezTo>
                  <a:lnTo>
                    <a:pt x="220" y="227"/>
                  </a:lnTo>
                  <a:cubicBezTo>
                    <a:pt x="219" y="227"/>
                    <a:pt x="218" y="227"/>
                    <a:pt x="217" y="226"/>
                  </a:cubicBezTo>
                  <a:lnTo>
                    <a:pt x="217" y="226"/>
                  </a:lnTo>
                  <a:cubicBezTo>
                    <a:pt x="216" y="225"/>
                    <a:pt x="215" y="223"/>
                    <a:pt x="215" y="222"/>
                  </a:cubicBezTo>
                  <a:lnTo>
                    <a:pt x="215" y="179"/>
                  </a:lnTo>
                  <a:lnTo>
                    <a:pt x="286" y="164"/>
                  </a:lnTo>
                  <a:lnTo>
                    <a:pt x="286" y="162"/>
                  </a:lnTo>
                  <a:lnTo>
                    <a:pt x="215" y="171"/>
                  </a:lnTo>
                  <a:lnTo>
                    <a:pt x="215" y="123"/>
                  </a:lnTo>
                  <a:cubicBezTo>
                    <a:pt x="215" y="121"/>
                    <a:pt x="216" y="120"/>
                    <a:pt x="217" y="119"/>
                  </a:cubicBezTo>
                  <a:lnTo>
                    <a:pt x="217" y="119"/>
                  </a:lnTo>
                  <a:cubicBezTo>
                    <a:pt x="218" y="118"/>
                    <a:pt x="219" y="117"/>
                    <a:pt x="220" y="117"/>
                  </a:cubicBezTo>
                  <a:lnTo>
                    <a:pt x="340" y="117"/>
                  </a:lnTo>
                  <a:close/>
                  <a:moveTo>
                    <a:pt x="220" y="96"/>
                  </a:moveTo>
                  <a:cubicBezTo>
                    <a:pt x="213" y="96"/>
                    <a:pt x="206" y="99"/>
                    <a:pt x="202" y="104"/>
                  </a:cubicBezTo>
                  <a:lnTo>
                    <a:pt x="202" y="104"/>
                  </a:lnTo>
                  <a:cubicBezTo>
                    <a:pt x="197" y="109"/>
                    <a:pt x="194" y="115"/>
                    <a:pt x="194" y="123"/>
                  </a:cubicBezTo>
                  <a:lnTo>
                    <a:pt x="194" y="174"/>
                  </a:lnTo>
                  <a:lnTo>
                    <a:pt x="186" y="175"/>
                  </a:lnTo>
                  <a:lnTo>
                    <a:pt x="186" y="166"/>
                  </a:lnTo>
                  <a:lnTo>
                    <a:pt x="162" y="166"/>
                  </a:lnTo>
                  <a:lnTo>
                    <a:pt x="137" y="151"/>
                  </a:lnTo>
                  <a:lnTo>
                    <a:pt x="77" y="151"/>
                  </a:lnTo>
                  <a:cubicBezTo>
                    <a:pt x="64" y="151"/>
                    <a:pt x="54" y="161"/>
                    <a:pt x="54" y="173"/>
                  </a:cubicBezTo>
                  <a:lnTo>
                    <a:pt x="54" y="243"/>
                  </a:lnTo>
                  <a:lnTo>
                    <a:pt x="77" y="243"/>
                  </a:lnTo>
                  <a:lnTo>
                    <a:pt x="77" y="192"/>
                  </a:lnTo>
                  <a:lnTo>
                    <a:pt x="81" y="192"/>
                  </a:lnTo>
                  <a:lnTo>
                    <a:pt x="81" y="243"/>
                  </a:lnTo>
                  <a:lnTo>
                    <a:pt x="81" y="256"/>
                  </a:lnTo>
                  <a:lnTo>
                    <a:pt x="81" y="350"/>
                  </a:lnTo>
                  <a:lnTo>
                    <a:pt x="106" y="350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12" y="350"/>
                  </a:lnTo>
                  <a:lnTo>
                    <a:pt x="137" y="350"/>
                  </a:lnTo>
                  <a:lnTo>
                    <a:pt x="137" y="336"/>
                  </a:lnTo>
                  <a:lnTo>
                    <a:pt x="137" y="256"/>
                  </a:lnTo>
                  <a:lnTo>
                    <a:pt x="137" y="243"/>
                  </a:lnTo>
                  <a:lnTo>
                    <a:pt x="137" y="192"/>
                  </a:lnTo>
                  <a:lnTo>
                    <a:pt x="137" y="177"/>
                  </a:lnTo>
                  <a:lnTo>
                    <a:pt x="162" y="192"/>
                  </a:lnTo>
                  <a:lnTo>
                    <a:pt x="186" y="192"/>
                  </a:lnTo>
                  <a:lnTo>
                    <a:pt x="186" y="185"/>
                  </a:lnTo>
                  <a:lnTo>
                    <a:pt x="194" y="184"/>
                  </a:lnTo>
                  <a:lnTo>
                    <a:pt x="194" y="222"/>
                  </a:lnTo>
                  <a:cubicBezTo>
                    <a:pt x="194" y="229"/>
                    <a:pt x="197" y="236"/>
                    <a:pt x="202" y="240"/>
                  </a:cubicBezTo>
                  <a:lnTo>
                    <a:pt x="202" y="240"/>
                  </a:lnTo>
                  <a:lnTo>
                    <a:pt x="202" y="241"/>
                  </a:lnTo>
                  <a:cubicBezTo>
                    <a:pt x="207" y="245"/>
                    <a:pt x="213" y="248"/>
                    <a:pt x="220" y="248"/>
                  </a:cubicBezTo>
                  <a:lnTo>
                    <a:pt x="340" y="248"/>
                  </a:lnTo>
                  <a:cubicBezTo>
                    <a:pt x="347" y="248"/>
                    <a:pt x="354" y="245"/>
                    <a:pt x="359" y="240"/>
                  </a:cubicBezTo>
                  <a:lnTo>
                    <a:pt x="359" y="241"/>
                  </a:lnTo>
                  <a:cubicBezTo>
                    <a:pt x="363" y="236"/>
                    <a:pt x="366" y="229"/>
                    <a:pt x="366" y="222"/>
                  </a:cubicBezTo>
                  <a:lnTo>
                    <a:pt x="366" y="123"/>
                  </a:lnTo>
                  <a:cubicBezTo>
                    <a:pt x="366" y="115"/>
                    <a:pt x="363" y="109"/>
                    <a:pt x="359" y="104"/>
                  </a:cubicBezTo>
                  <a:cubicBezTo>
                    <a:pt x="354" y="99"/>
                    <a:pt x="347" y="96"/>
                    <a:pt x="340" y="96"/>
                  </a:cubicBezTo>
                  <a:lnTo>
                    <a:pt x="220" y="96"/>
                  </a:lnTo>
                  <a:close/>
                  <a:moveTo>
                    <a:pt x="344" y="254"/>
                  </a:moveTo>
                  <a:lnTo>
                    <a:pt x="344" y="277"/>
                  </a:lnTo>
                  <a:lnTo>
                    <a:pt x="325" y="277"/>
                  </a:lnTo>
                  <a:lnTo>
                    <a:pt x="346" y="351"/>
                  </a:lnTo>
                  <a:lnTo>
                    <a:pt x="319" y="351"/>
                  </a:lnTo>
                  <a:lnTo>
                    <a:pt x="298" y="277"/>
                  </a:lnTo>
                  <a:lnTo>
                    <a:pt x="271" y="277"/>
                  </a:lnTo>
                  <a:lnTo>
                    <a:pt x="250" y="351"/>
                  </a:lnTo>
                  <a:lnTo>
                    <a:pt x="223" y="351"/>
                  </a:lnTo>
                  <a:lnTo>
                    <a:pt x="244" y="277"/>
                  </a:lnTo>
                  <a:lnTo>
                    <a:pt x="221" y="277"/>
                  </a:lnTo>
                  <a:lnTo>
                    <a:pt x="221" y="254"/>
                  </a:lnTo>
                  <a:lnTo>
                    <a:pt x="344" y="254"/>
                  </a:lnTo>
                  <a:close/>
                  <a:moveTo>
                    <a:pt x="109" y="75"/>
                  </a:moveTo>
                  <a:cubicBezTo>
                    <a:pt x="129" y="75"/>
                    <a:pt x="145" y="91"/>
                    <a:pt x="145" y="111"/>
                  </a:cubicBezTo>
                  <a:cubicBezTo>
                    <a:pt x="145" y="130"/>
                    <a:pt x="129" y="146"/>
                    <a:pt x="109" y="146"/>
                  </a:cubicBezTo>
                  <a:cubicBezTo>
                    <a:pt x="90" y="146"/>
                    <a:pt x="74" y="130"/>
                    <a:pt x="74" y="111"/>
                  </a:cubicBezTo>
                  <a:cubicBezTo>
                    <a:pt x="74" y="91"/>
                    <a:pt x="90" y="75"/>
                    <a:pt x="109" y="7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>
                <a:solidFill>
                  <a:srgbClr val="1D6295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9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50"/>
    </mc:Choice>
    <mc:Fallback xmlns="">
      <p:transition spd="slow" advTm="141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54" y="2524463"/>
            <a:ext cx="1813608" cy="1809074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428625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537638" y="2333963"/>
            <a:ext cx="6016061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000" b="1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4000" b="1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、项目特点</a:t>
            </a:r>
          </a:p>
        </p:txBody>
      </p:sp>
      <p:sp>
        <p:nvSpPr>
          <p:cNvPr id="16" name="椭圆 15"/>
          <p:cNvSpPr/>
          <p:nvPr/>
        </p:nvSpPr>
        <p:spPr>
          <a:xfrm>
            <a:off x="4781550" y="3229103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19266" y="3152437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优势</a:t>
            </a:r>
            <a:r>
              <a:rPr lang="en-US" altLang="zh-CN" sz="2000" dirty="0">
                <a:cs typeface="+mn-ea"/>
                <a:sym typeface="+mn-lt"/>
              </a:rPr>
              <a:t>&amp;</a:t>
            </a:r>
            <a:r>
              <a:rPr lang="zh-CN" altLang="en-US" sz="2000" dirty="0">
                <a:cs typeface="+mn-ea"/>
                <a:sym typeface="+mn-lt"/>
              </a:rPr>
              <a:t>劣势</a:t>
            </a:r>
          </a:p>
        </p:txBody>
      </p:sp>
      <p:sp>
        <p:nvSpPr>
          <p:cNvPr id="22" name="椭圆 21"/>
          <p:cNvSpPr/>
          <p:nvPr/>
        </p:nvSpPr>
        <p:spPr>
          <a:xfrm>
            <a:off x="4781550" y="3750073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19266" y="367340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进一步的可发展点</a:t>
            </a:r>
          </a:p>
        </p:txBody>
      </p:sp>
    </p:spTree>
    <p:extLst>
      <p:ext uri="{BB962C8B-B14F-4D97-AF65-F5344CB8AC3E}">
        <p14:creationId xmlns:p14="http://schemas.microsoft.com/office/powerpoint/2010/main" val="321359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0"/>
    </mc:Choice>
    <mc:Fallback xmlns="">
      <p:transition spd="slow" advTm="295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项目特点</a:t>
            </a:r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项目优势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gray">
          <a:xfrm>
            <a:off x="-1" y="771551"/>
            <a:ext cx="2144183" cy="2132516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优势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8DC49A4-1098-482B-801A-96668338AB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-4" y="2904067"/>
            <a:ext cx="2144183" cy="1976967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劣势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134FB35C-93E0-4ECC-80E9-76EC2CEF52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-3" y="4881033"/>
            <a:ext cx="2144183" cy="1976967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未来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发展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0A17365-01FB-424F-B54B-6C3BB0994D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95026" y="1343303"/>
            <a:ext cx="2144183" cy="197696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有体验感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943E3A42-F0AE-46B9-B71C-CB002D3E19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95027" y="4209381"/>
            <a:ext cx="2144183" cy="197696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拓展性高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3CC1EEE9-7006-44EC-BDCA-2CEA5B7C3C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5994" y="1343304"/>
            <a:ext cx="5432985" cy="1976966"/>
          </a:xfrm>
          <a:prstGeom prst="rect">
            <a:avLst/>
          </a:prstGeom>
          <a:noFill/>
          <a:ln>
            <a:solidFill>
              <a:srgbClr val="1D6295"/>
            </a:solidFill>
          </a:ln>
        </p:spPr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该小游戏主要通过模拟大学生在考试周阶段的种种经历，让玩家能在游戏中找到真实的体验感，只是在游戏中获得好成绩也能让人获得一定的成就感。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本游戏已给多位大学同学进行评测，普遍收获好评，好评的主要理由正是“体验感很强，过于真实”。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B4FFFA7A-58A6-4503-A94D-85CE4352C2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5995" y="4209381"/>
            <a:ext cx="5432985" cy="1976965"/>
          </a:xfrm>
          <a:prstGeom prst="rect">
            <a:avLst/>
          </a:prstGeom>
          <a:noFill/>
          <a:ln>
            <a:solidFill>
              <a:srgbClr val="1D6295"/>
            </a:solidFill>
          </a:ln>
        </p:spPr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本游戏理论上的拓展性是很高的：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随机事件支持通过继承基类的方式添加，可以根据自己的想法设计随机事件的触发权重，造成的效果，以及触发时显示的文案。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玩家也可以自定义剧本，只需要生成对应格式的文件即可。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各类事件的文案也可以根据自己喜好随意增删修改。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74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22"/>
    </mc:Choice>
    <mc:Fallback xmlns="">
      <p:transition spd="slow" advTm="4202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项目特点</a:t>
            </a:r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项目劣势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gray">
          <a:xfrm>
            <a:off x="-1" y="771551"/>
            <a:ext cx="2144183" cy="2132516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优势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8DC49A4-1098-482B-801A-96668338AB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" y="2904066"/>
            <a:ext cx="2144183" cy="1976967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劣势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EC9FFC7A-2626-4611-8DBC-9811347B89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-3" y="4881033"/>
            <a:ext cx="2144183" cy="1976967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未来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发展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A0508-763D-475B-983D-54FB05FE7F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95026" y="1343303"/>
            <a:ext cx="2144183" cy="1976967"/>
          </a:xfrm>
          <a:prstGeom prst="rect">
            <a:avLst/>
          </a:prstGeom>
          <a:solidFill>
            <a:srgbClr val="1E2B57"/>
          </a:solidFill>
          <a:ln>
            <a:solidFill>
              <a:srgbClr val="102872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针对性强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受众面窄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373B04D6-1B2B-43DC-9D43-10F98B1137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95027" y="4209381"/>
            <a:ext cx="2144183" cy="1976967"/>
          </a:xfrm>
          <a:prstGeom prst="rect">
            <a:avLst/>
          </a:prstGeom>
          <a:solidFill>
            <a:srgbClr val="1E2B57"/>
          </a:solidFill>
          <a:ln>
            <a:solidFill>
              <a:srgbClr val="102872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不够耐玩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54DA8373-38C7-4C79-986C-70EA2C3627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5994" y="1343304"/>
            <a:ext cx="5432985" cy="1976966"/>
          </a:xfrm>
          <a:prstGeom prst="rect">
            <a:avLst/>
          </a:prstGeom>
          <a:noFill/>
          <a:ln>
            <a:solidFill>
              <a:srgbClr val="1D6295"/>
            </a:solidFill>
          </a:ln>
        </p:spPr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正如前文所说，该游戏针对的是大学生的体验量身设计的，对这段经历印象深刻的玩家会具备较强的体验感，而印象不够深刻的受众则反应一般。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邀请试玩的人群中，评价就明显出现了两级分化：除去大学同学之外的普遍评价一般，说明没有相关印象的受众确实不容易有兴趣。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31DD2F77-3F6C-4A61-AF06-DE5EF564BE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5995" y="4209381"/>
            <a:ext cx="5432985" cy="1976965"/>
          </a:xfrm>
          <a:prstGeom prst="rect">
            <a:avLst/>
          </a:prstGeom>
          <a:noFill/>
          <a:ln>
            <a:solidFill>
              <a:srgbClr val="1D6295"/>
            </a:solidFill>
          </a:ln>
        </p:spPr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虽然本游戏上手的体验较好，但文案毕竟有限，多次玩后体验会明显感到重复与无聊，因此本游戏的耐玩性较差。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事实上类似的游戏都有这样的劣势，如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中国式家长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》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游戏中，当玩家成功让“孩子”尝试过各种职业路线之后，可玩性就几乎为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了，官方的解决方案也基本上是通过增加剧情来实现。（本游戏的增强方案也正是通过丰富文案内容得以实现。）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20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22"/>
    </mc:Choice>
    <mc:Fallback xmlns="">
      <p:transition spd="slow" advTm="5322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项目特点</a:t>
            </a:r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未来发展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8DC49A4-1098-482B-801A-96668338AB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" y="2904066"/>
            <a:ext cx="2144183" cy="1976967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劣势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134FB35C-93E0-4ECC-80E9-76EC2CEF52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-3" y="4881033"/>
            <a:ext cx="2144183" cy="1976967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未来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发展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91A4A37-CDE8-49B8-BAD6-E85AE7A373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771550"/>
            <a:ext cx="2144183" cy="2132516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优势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0F6F5D9-78AE-4A54-AA6B-389A11BB34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95026" y="1343303"/>
            <a:ext cx="2144183" cy="1976967"/>
          </a:xfrm>
          <a:prstGeom prst="rect">
            <a:avLst/>
          </a:prstGeom>
          <a:solidFill>
            <a:srgbClr val="257CBD"/>
          </a:solidFill>
          <a:ln>
            <a:solidFill>
              <a:srgbClr val="257CBD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丰富内容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518FCF1B-7AF3-4CE4-9DCE-555BEFD41E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95027" y="4209381"/>
            <a:ext cx="2144183" cy="1976967"/>
          </a:xfrm>
          <a:prstGeom prst="rect">
            <a:avLst/>
          </a:prstGeom>
          <a:solidFill>
            <a:srgbClr val="257CBD"/>
          </a:solidFill>
          <a:ln>
            <a:solidFill>
              <a:srgbClr val="257CBD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项目移植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CD443792-35B7-419E-87B8-41674C615A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5994" y="1343304"/>
            <a:ext cx="5432985" cy="1976966"/>
          </a:xfrm>
          <a:prstGeom prst="rect">
            <a:avLst/>
          </a:prstGeom>
          <a:noFill/>
          <a:ln>
            <a:solidFill>
              <a:srgbClr val="1D6295"/>
            </a:solidFill>
          </a:ln>
        </p:spPr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受限于美工技术（主要精力均拿来优化界面本身），过场展示仅限文字，但事实上过场增加有趣的图片显示是完全可以的，但考虑到增加这个功能的同时需要同时设计大量的过场图，该工作已经超出课程需求范围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进一步设计有意思的随机事件，丰富各个事件的文案内容，从而尽可能避免重复的文案出现。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227DE4E4-47F2-4A3D-8143-F20DAED59E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5995" y="4209381"/>
            <a:ext cx="5432985" cy="1976965"/>
          </a:xfrm>
          <a:prstGeom prst="rect">
            <a:avLst/>
          </a:prstGeom>
          <a:noFill/>
          <a:ln>
            <a:solidFill>
              <a:srgbClr val="1D6295"/>
            </a:solidFill>
          </a:ln>
        </p:spPr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本游戏截止到结项仍然是一款单机游戏，如果想真正进行推广运行仍然需要移植到其它平台。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事实上本人计划是再进一步丰富内容，或者具备这样的美工能力之后，将其移植为一个前端小游戏。同时移植到云端之后也可以支持在服务器留存玩家得分，排行榜之类的信息。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695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96"/>
    </mc:Choice>
    <mc:Fallback xmlns="">
      <p:transition spd="slow" advTm="3749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71715" y="1672712"/>
            <a:ext cx="12826584" cy="3771900"/>
          </a:xfrm>
          <a:prstGeom prst="roundRect">
            <a:avLst>
              <a:gd name="adj" fmla="val 50000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28815" y="624962"/>
            <a:ext cx="2247900" cy="224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dist="1524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0" y="847558"/>
            <a:ext cx="1805136" cy="18027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33245" y="2660713"/>
            <a:ext cx="98390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cs typeface="+mn-ea"/>
                <a:sym typeface="+mn-lt"/>
              </a:rPr>
              <a:t>Thanks For Listening</a:t>
            </a:r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！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3138819" y="4026518"/>
            <a:ext cx="8427870" cy="584751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3200" spc="400" dirty="0">
                <a:latin typeface="+mn-lt"/>
                <a:ea typeface="+mn-ea"/>
                <a:cs typeface="+mn-ea"/>
                <a:sym typeface="+mn-lt"/>
              </a:rPr>
              <a:t>吴轲 李华逸 胡文韬 钟运鸣 吴学玮</a:t>
            </a:r>
            <a:endParaRPr lang="en-US" altLang="zh-CN" sz="3200" spc="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20787" y="5880283"/>
            <a:ext cx="2618236" cy="484463"/>
            <a:chOff x="8655444" y="6069066"/>
            <a:chExt cx="2618236" cy="484463"/>
          </a:xfrm>
        </p:grpSpPr>
        <p:sp>
          <p:nvSpPr>
            <p:cNvPr id="14" name="Freeform 7"/>
            <p:cNvSpPr>
              <a:spLocks noChangeAspect="1" noEditPoints="1"/>
            </p:cNvSpPr>
            <p:nvPr/>
          </p:nvSpPr>
          <p:spPr bwMode="auto">
            <a:xfrm>
              <a:off x="8655444" y="6069066"/>
              <a:ext cx="462900" cy="466244"/>
            </a:xfrm>
            <a:custGeom>
              <a:avLst/>
              <a:gdLst>
                <a:gd name="T0" fmla="*/ 661 w 904"/>
                <a:gd name="T1" fmla="*/ 461 h 905"/>
                <a:gd name="T2" fmla="*/ 661 w 904"/>
                <a:gd name="T3" fmla="*/ 339 h 905"/>
                <a:gd name="T4" fmla="*/ 605 w 904"/>
                <a:gd name="T5" fmla="*/ 339 h 905"/>
                <a:gd name="T6" fmla="*/ 605 w 904"/>
                <a:gd name="T7" fmla="*/ 461 h 905"/>
                <a:gd name="T8" fmla="*/ 456 w 904"/>
                <a:gd name="T9" fmla="*/ 610 h 905"/>
                <a:gd name="T10" fmla="*/ 453 w 904"/>
                <a:gd name="T11" fmla="*/ 610 h 905"/>
                <a:gd name="T12" fmla="*/ 452 w 904"/>
                <a:gd name="T13" fmla="*/ 610 h 905"/>
                <a:gd name="T14" fmla="*/ 451 w 904"/>
                <a:gd name="T15" fmla="*/ 610 h 905"/>
                <a:gd name="T16" fmla="*/ 448 w 904"/>
                <a:gd name="T17" fmla="*/ 610 h 905"/>
                <a:gd name="T18" fmla="*/ 299 w 904"/>
                <a:gd name="T19" fmla="*/ 461 h 905"/>
                <a:gd name="T20" fmla="*/ 299 w 904"/>
                <a:gd name="T21" fmla="*/ 339 h 905"/>
                <a:gd name="T22" fmla="*/ 244 w 904"/>
                <a:gd name="T23" fmla="*/ 339 h 905"/>
                <a:gd name="T24" fmla="*/ 244 w 904"/>
                <a:gd name="T25" fmla="*/ 461 h 905"/>
                <a:gd name="T26" fmla="*/ 419 w 904"/>
                <a:gd name="T27" fmla="*/ 664 h 905"/>
                <a:gd name="T28" fmla="*/ 419 w 904"/>
                <a:gd name="T29" fmla="*/ 752 h 905"/>
                <a:gd name="T30" fmla="*/ 295 w 904"/>
                <a:gd name="T31" fmla="*/ 787 h 905"/>
                <a:gd name="T32" fmla="*/ 610 w 904"/>
                <a:gd name="T33" fmla="*/ 787 h 905"/>
                <a:gd name="T34" fmla="*/ 484 w 904"/>
                <a:gd name="T35" fmla="*/ 751 h 905"/>
                <a:gd name="T36" fmla="*/ 484 w 904"/>
                <a:gd name="T37" fmla="*/ 664 h 905"/>
                <a:gd name="T38" fmla="*/ 661 w 904"/>
                <a:gd name="T39" fmla="*/ 461 h 905"/>
                <a:gd name="T40" fmla="*/ 450 w 904"/>
                <a:gd name="T41" fmla="*/ 558 h 905"/>
                <a:gd name="T42" fmla="*/ 452 w 904"/>
                <a:gd name="T43" fmla="*/ 558 h 905"/>
                <a:gd name="T44" fmla="*/ 454 w 904"/>
                <a:gd name="T45" fmla="*/ 558 h 905"/>
                <a:gd name="T46" fmla="*/ 554 w 904"/>
                <a:gd name="T47" fmla="*/ 459 h 905"/>
                <a:gd name="T48" fmla="*/ 554 w 904"/>
                <a:gd name="T49" fmla="*/ 218 h 905"/>
                <a:gd name="T50" fmla="*/ 454 w 904"/>
                <a:gd name="T51" fmla="*/ 118 h 905"/>
                <a:gd name="T52" fmla="*/ 452 w 904"/>
                <a:gd name="T53" fmla="*/ 118 h 905"/>
                <a:gd name="T54" fmla="*/ 450 w 904"/>
                <a:gd name="T55" fmla="*/ 118 h 905"/>
                <a:gd name="T56" fmla="*/ 351 w 904"/>
                <a:gd name="T57" fmla="*/ 218 h 905"/>
                <a:gd name="T58" fmla="*/ 351 w 904"/>
                <a:gd name="T59" fmla="*/ 459 h 905"/>
                <a:gd name="T60" fmla="*/ 450 w 904"/>
                <a:gd name="T61" fmla="*/ 558 h 905"/>
                <a:gd name="T62" fmla="*/ 452 w 904"/>
                <a:gd name="T63" fmla="*/ 0 h 905"/>
                <a:gd name="T64" fmla="*/ 904 w 904"/>
                <a:gd name="T65" fmla="*/ 453 h 905"/>
                <a:gd name="T66" fmla="*/ 452 w 904"/>
                <a:gd name="T67" fmla="*/ 905 h 905"/>
                <a:gd name="T68" fmla="*/ 0 w 904"/>
                <a:gd name="T69" fmla="*/ 453 h 905"/>
                <a:gd name="T70" fmla="*/ 452 w 904"/>
                <a:gd name="T7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4" h="905">
                  <a:moveTo>
                    <a:pt x="661" y="461"/>
                  </a:moveTo>
                  <a:lnTo>
                    <a:pt x="661" y="339"/>
                  </a:lnTo>
                  <a:cubicBezTo>
                    <a:pt x="661" y="304"/>
                    <a:pt x="605" y="304"/>
                    <a:pt x="605" y="339"/>
                  </a:cubicBezTo>
                  <a:lnTo>
                    <a:pt x="605" y="461"/>
                  </a:lnTo>
                  <a:cubicBezTo>
                    <a:pt x="605" y="543"/>
                    <a:pt x="538" y="610"/>
                    <a:pt x="456" y="610"/>
                  </a:cubicBezTo>
                  <a:cubicBezTo>
                    <a:pt x="455" y="610"/>
                    <a:pt x="454" y="610"/>
                    <a:pt x="453" y="610"/>
                  </a:cubicBezTo>
                  <a:lnTo>
                    <a:pt x="452" y="610"/>
                  </a:lnTo>
                  <a:lnTo>
                    <a:pt x="451" y="610"/>
                  </a:lnTo>
                  <a:cubicBezTo>
                    <a:pt x="450" y="610"/>
                    <a:pt x="449" y="610"/>
                    <a:pt x="448" y="610"/>
                  </a:cubicBezTo>
                  <a:cubicBezTo>
                    <a:pt x="366" y="610"/>
                    <a:pt x="299" y="543"/>
                    <a:pt x="299" y="461"/>
                  </a:cubicBezTo>
                  <a:lnTo>
                    <a:pt x="299" y="339"/>
                  </a:lnTo>
                  <a:cubicBezTo>
                    <a:pt x="299" y="304"/>
                    <a:pt x="244" y="304"/>
                    <a:pt x="244" y="339"/>
                  </a:cubicBezTo>
                  <a:cubicBezTo>
                    <a:pt x="244" y="355"/>
                    <a:pt x="244" y="461"/>
                    <a:pt x="244" y="461"/>
                  </a:cubicBezTo>
                  <a:cubicBezTo>
                    <a:pt x="244" y="564"/>
                    <a:pt x="320" y="650"/>
                    <a:pt x="419" y="664"/>
                  </a:cubicBezTo>
                  <a:lnTo>
                    <a:pt x="419" y="752"/>
                  </a:lnTo>
                  <a:lnTo>
                    <a:pt x="295" y="787"/>
                  </a:lnTo>
                  <a:lnTo>
                    <a:pt x="610" y="787"/>
                  </a:lnTo>
                  <a:lnTo>
                    <a:pt x="484" y="751"/>
                  </a:lnTo>
                  <a:lnTo>
                    <a:pt x="484" y="664"/>
                  </a:lnTo>
                  <a:cubicBezTo>
                    <a:pt x="584" y="650"/>
                    <a:pt x="661" y="564"/>
                    <a:pt x="661" y="461"/>
                  </a:cubicBezTo>
                  <a:close/>
                  <a:moveTo>
                    <a:pt x="450" y="558"/>
                  </a:moveTo>
                  <a:cubicBezTo>
                    <a:pt x="451" y="558"/>
                    <a:pt x="451" y="558"/>
                    <a:pt x="452" y="558"/>
                  </a:cubicBezTo>
                  <a:cubicBezTo>
                    <a:pt x="453" y="558"/>
                    <a:pt x="453" y="558"/>
                    <a:pt x="454" y="558"/>
                  </a:cubicBezTo>
                  <a:cubicBezTo>
                    <a:pt x="509" y="558"/>
                    <a:pt x="554" y="514"/>
                    <a:pt x="554" y="459"/>
                  </a:cubicBezTo>
                  <a:lnTo>
                    <a:pt x="554" y="218"/>
                  </a:lnTo>
                  <a:cubicBezTo>
                    <a:pt x="554" y="163"/>
                    <a:pt x="509" y="118"/>
                    <a:pt x="454" y="118"/>
                  </a:cubicBezTo>
                  <a:cubicBezTo>
                    <a:pt x="453" y="118"/>
                    <a:pt x="453" y="118"/>
                    <a:pt x="452" y="118"/>
                  </a:cubicBezTo>
                  <a:cubicBezTo>
                    <a:pt x="452" y="118"/>
                    <a:pt x="451" y="118"/>
                    <a:pt x="450" y="118"/>
                  </a:cubicBezTo>
                  <a:cubicBezTo>
                    <a:pt x="395" y="118"/>
                    <a:pt x="351" y="163"/>
                    <a:pt x="351" y="218"/>
                  </a:cubicBezTo>
                  <a:lnTo>
                    <a:pt x="351" y="459"/>
                  </a:lnTo>
                  <a:cubicBezTo>
                    <a:pt x="351" y="514"/>
                    <a:pt x="395" y="558"/>
                    <a:pt x="450" y="558"/>
                  </a:cubicBezTo>
                  <a:close/>
                  <a:moveTo>
                    <a:pt x="452" y="0"/>
                  </a:moveTo>
                  <a:cubicBezTo>
                    <a:pt x="702" y="0"/>
                    <a:pt x="904" y="203"/>
                    <a:pt x="904" y="453"/>
                  </a:cubicBezTo>
                  <a:cubicBezTo>
                    <a:pt x="904" y="702"/>
                    <a:pt x="702" y="905"/>
                    <a:pt x="452" y="905"/>
                  </a:cubicBezTo>
                  <a:cubicBezTo>
                    <a:pt x="202" y="905"/>
                    <a:pt x="0" y="702"/>
                    <a:pt x="0" y="453"/>
                  </a:cubicBezTo>
                  <a:cubicBezTo>
                    <a:pt x="0" y="203"/>
                    <a:pt x="202" y="0"/>
                    <a:pt x="45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b="1">
                <a:solidFill>
                  <a:srgbClr val="1D6295"/>
                </a:solidFill>
                <a:cs typeface="+mn-ea"/>
                <a:sym typeface="+mn-lt"/>
              </a:endParaRPr>
            </a:p>
          </p:txBody>
        </p:sp>
        <p:sp>
          <p:nvSpPr>
            <p:cNvPr id="15" name="TextBox 6"/>
            <p:cNvSpPr txBox="1"/>
            <p:nvPr/>
          </p:nvSpPr>
          <p:spPr>
            <a:xfrm>
              <a:off x="9242403" y="6091888"/>
              <a:ext cx="2031277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r>
                <a:rPr lang="zh-CN" altLang="en-US" sz="2400" b="1" dirty="0">
                  <a:solidFill>
                    <a:srgbClr val="1D6295"/>
                  </a:solidFill>
                  <a:latin typeface="+mn-lt"/>
                  <a:cs typeface="+mn-ea"/>
                  <a:sym typeface="+mn-lt"/>
                </a:rPr>
                <a:t>答辩人：吴轲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92780" y="5880283"/>
            <a:ext cx="3325855" cy="484463"/>
            <a:chOff x="8807150" y="5287200"/>
            <a:chExt cx="3325855" cy="484463"/>
          </a:xfrm>
        </p:grpSpPr>
        <p:sp>
          <p:nvSpPr>
            <p:cNvPr id="12" name="TextBox 7"/>
            <p:cNvSpPr txBox="1"/>
            <p:nvPr/>
          </p:nvSpPr>
          <p:spPr>
            <a:xfrm>
              <a:off x="9394803" y="5310022"/>
              <a:ext cx="2738202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r>
                <a:rPr lang="zh-CN" altLang="en-US" sz="2400" b="1" dirty="0">
                  <a:solidFill>
                    <a:srgbClr val="1D6295"/>
                  </a:solidFill>
                  <a:cs typeface="+mn-ea"/>
                  <a:sym typeface="+mn-lt"/>
                </a:rPr>
                <a:t>指导老师：贾向阳 </a:t>
              </a:r>
            </a:p>
          </p:txBody>
        </p:sp>
        <p:sp>
          <p:nvSpPr>
            <p:cNvPr id="13" name="Freeform 8"/>
            <p:cNvSpPr>
              <a:spLocks noChangeAspect="1" noEditPoints="1"/>
            </p:cNvSpPr>
            <p:nvPr/>
          </p:nvSpPr>
          <p:spPr bwMode="auto">
            <a:xfrm>
              <a:off x="8807150" y="5287200"/>
              <a:ext cx="464288" cy="466246"/>
            </a:xfrm>
            <a:custGeom>
              <a:avLst/>
              <a:gdLst>
                <a:gd name="T0" fmla="*/ 422 w 422"/>
                <a:gd name="T1" fmla="*/ 211 h 422"/>
                <a:gd name="T2" fmla="*/ 0 w 422"/>
                <a:gd name="T3" fmla="*/ 211 h 422"/>
                <a:gd name="T4" fmla="*/ 340 w 422"/>
                <a:gd name="T5" fmla="*/ 117 h 422"/>
                <a:gd name="T6" fmla="*/ 345 w 422"/>
                <a:gd name="T7" fmla="*/ 123 h 422"/>
                <a:gd name="T8" fmla="*/ 344 w 422"/>
                <a:gd name="T9" fmla="*/ 226 h 422"/>
                <a:gd name="T10" fmla="*/ 340 w 422"/>
                <a:gd name="T11" fmla="*/ 227 h 422"/>
                <a:gd name="T12" fmla="*/ 217 w 422"/>
                <a:gd name="T13" fmla="*/ 226 h 422"/>
                <a:gd name="T14" fmla="*/ 215 w 422"/>
                <a:gd name="T15" fmla="*/ 222 h 422"/>
                <a:gd name="T16" fmla="*/ 286 w 422"/>
                <a:gd name="T17" fmla="*/ 164 h 422"/>
                <a:gd name="T18" fmla="*/ 215 w 422"/>
                <a:gd name="T19" fmla="*/ 171 h 422"/>
                <a:gd name="T20" fmla="*/ 217 w 422"/>
                <a:gd name="T21" fmla="*/ 119 h 422"/>
                <a:gd name="T22" fmla="*/ 220 w 422"/>
                <a:gd name="T23" fmla="*/ 117 h 422"/>
                <a:gd name="T24" fmla="*/ 220 w 422"/>
                <a:gd name="T25" fmla="*/ 96 h 422"/>
                <a:gd name="T26" fmla="*/ 202 w 422"/>
                <a:gd name="T27" fmla="*/ 104 h 422"/>
                <a:gd name="T28" fmla="*/ 194 w 422"/>
                <a:gd name="T29" fmla="*/ 174 h 422"/>
                <a:gd name="T30" fmla="*/ 186 w 422"/>
                <a:gd name="T31" fmla="*/ 166 h 422"/>
                <a:gd name="T32" fmla="*/ 137 w 422"/>
                <a:gd name="T33" fmla="*/ 151 h 422"/>
                <a:gd name="T34" fmla="*/ 54 w 422"/>
                <a:gd name="T35" fmla="*/ 173 h 422"/>
                <a:gd name="T36" fmla="*/ 77 w 422"/>
                <a:gd name="T37" fmla="*/ 243 h 422"/>
                <a:gd name="T38" fmla="*/ 81 w 422"/>
                <a:gd name="T39" fmla="*/ 192 h 422"/>
                <a:gd name="T40" fmla="*/ 81 w 422"/>
                <a:gd name="T41" fmla="*/ 256 h 422"/>
                <a:gd name="T42" fmla="*/ 106 w 422"/>
                <a:gd name="T43" fmla="*/ 350 h 422"/>
                <a:gd name="T44" fmla="*/ 112 w 422"/>
                <a:gd name="T45" fmla="*/ 272 h 422"/>
                <a:gd name="T46" fmla="*/ 137 w 422"/>
                <a:gd name="T47" fmla="*/ 350 h 422"/>
                <a:gd name="T48" fmla="*/ 137 w 422"/>
                <a:gd name="T49" fmla="*/ 256 h 422"/>
                <a:gd name="T50" fmla="*/ 137 w 422"/>
                <a:gd name="T51" fmla="*/ 192 h 422"/>
                <a:gd name="T52" fmla="*/ 162 w 422"/>
                <a:gd name="T53" fmla="*/ 192 h 422"/>
                <a:gd name="T54" fmla="*/ 186 w 422"/>
                <a:gd name="T55" fmla="*/ 185 h 422"/>
                <a:gd name="T56" fmla="*/ 194 w 422"/>
                <a:gd name="T57" fmla="*/ 222 h 422"/>
                <a:gd name="T58" fmla="*/ 202 w 422"/>
                <a:gd name="T59" fmla="*/ 240 h 422"/>
                <a:gd name="T60" fmla="*/ 220 w 422"/>
                <a:gd name="T61" fmla="*/ 248 h 422"/>
                <a:gd name="T62" fmla="*/ 359 w 422"/>
                <a:gd name="T63" fmla="*/ 240 h 422"/>
                <a:gd name="T64" fmla="*/ 366 w 422"/>
                <a:gd name="T65" fmla="*/ 222 h 422"/>
                <a:gd name="T66" fmla="*/ 359 w 422"/>
                <a:gd name="T67" fmla="*/ 104 h 422"/>
                <a:gd name="T68" fmla="*/ 220 w 422"/>
                <a:gd name="T69" fmla="*/ 96 h 422"/>
                <a:gd name="T70" fmla="*/ 344 w 422"/>
                <a:gd name="T71" fmla="*/ 277 h 422"/>
                <a:gd name="T72" fmla="*/ 346 w 422"/>
                <a:gd name="T73" fmla="*/ 351 h 422"/>
                <a:gd name="T74" fmla="*/ 298 w 422"/>
                <a:gd name="T75" fmla="*/ 277 h 422"/>
                <a:gd name="T76" fmla="*/ 250 w 422"/>
                <a:gd name="T77" fmla="*/ 351 h 422"/>
                <a:gd name="T78" fmla="*/ 244 w 422"/>
                <a:gd name="T79" fmla="*/ 277 h 422"/>
                <a:gd name="T80" fmla="*/ 221 w 422"/>
                <a:gd name="T81" fmla="*/ 254 h 422"/>
                <a:gd name="T82" fmla="*/ 109 w 422"/>
                <a:gd name="T83" fmla="*/ 75 h 422"/>
                <a:gd name="T84" fmla="*/ 109 w 422"/>
                <a:gd name="T85" fmla="*/ 146 h 422"/>
                <a:gd name="T86" fmla="*/ 109 w 422"/>
                <a:gd name="T87" fmla="*/ 7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2" h="422">
                  <a:moveTo>
                    <a:pt x="211" y="0"/>
                  </a:moveTo>
                  <a:cubicBezTo>
                    <a:pt x="327" y="0"/>
                    <a:pt x="422" y="94"/>
                    <a:pt x="422" y="211"/>
                  </a:cubicBezTo>
                  <a:cubicBezTo>
                    <a:pt x="422" y="327"/>
                    <a:pt x="327" y="422"/>
                    <a:pt x="211" y="422"/>
                  </a:cubicBezTo>
                  <a:cubicBezTo>
                    <a:pt x="94" y="422"/>
                    <a:pt x="0" y="327"/>
                    <a:pt x="0" y="211"/>
                  </a:cubicBezTo>
                  <a:cubicBezTo>
                    <a:pt x="0" y="94"/>
                    <a:pt x="94" y="0"/>
                    <a:pt x="211" y="0"/>
                  </a:cubicBezTo>
                  <a:close/>
                  <a:moveTo>
                    <a:pt x="340" y="117"/>
                  </a:moveTo>
                  <a:cubicBezTo>
                    <a:pt x="341" y="117"/>
                    <a:pt x="343" y="118"/>
                    <a:pt x="344" y="119"/>
                  </a:cubicBezTo>
                  <a:cubicBezTo>
                    <a:pt x="345" y="120"/>
                    <a:pt x="345" y="121"/>
                    <a:pt x="345" y="123"/>
                  </a:cubicBezTo>
                  <a:lnTo>
                    <a:pt x="345" y="222"/>
                  </a:lnTo>
                  <a:cubicBezTo>
                    <a:pt x="345" y="223"/>
                    <a:pt x="345" y="225"/>
                    <a:pt x="344" y="226"/>
                  </a:cubicBezTo>
                  <a:lnTo>
                    <a:pt x="344" y="226"/>
                  </a:lnTo>
                  <a:cubicBezTo>
                    <a:pt x="343" y="227"/>
                    <a:pt x="341" y="227"/>
                    <a:pt x="340" y="227"/>
                  </a:cubicBezTo>
                  <a:lnTo>
                    <a:pt x="220" y="227"/>
                  </a:lnTo>
                  <a:cubicBezTo>
                    <a:pt x="219" y="227"/>
                    <a:pt x="218" y="227"/>
                    <a:pt x="217" y="226"/>
                  </a:cubicBezTo>
                  <a:lnTo>
                    <a:pt x="217" y="226"/>
                  </a:lnTo>
                  <a:cubicBezTo>
                    <a:pt x="216" y="225"/>
                    <a:pt x="215" y="223"/>
                    <a:pt x="215" y="222"/>
                  </a:cubicBezTo>
                  <a:lnTo>
                    <a:pt x="215" y="179"/>
                  </a:lnTo>
                  <a:lnTo>
                    <a:pt x="286" y="164"/>
                  </a:lnTo>
                  <a:lnTo>
                    <a:pt x="286" y="162"/>
                  </a:lnTo>
                  <a:lnTo>
                    <a:pt x="215" y="171"/>
                  </a:lnTo>
                  <a:lnTo>
                    <a:pt x="215" y="123"/>
                  </a:lnTo>
                  <a:cubicBezTo>
                    <a:pt x="215" y="121"/>
                    <a:pt x="216" y="120"/>
                    <a:pt x="217" y="119"/>
                  </a:cubicBezTo>
                  <a:lnTo>
                    <a:pt x="217" y="119"/>
                  </a:lnTo>
                  <a:cubicBezTo>
                    <a:pt x="218" y="118"/>
                    <a:pt x="219" y="117"/>
                    <a:pt x="220" y="117"/>
                  </a:cubicBezTo>
                  <a:lnTo>
                    <a:pt x="340" y="117"/>
                  </a:lnTo>
                  <a:close/>
                  <a:moveTo>
                    <a:pt x="220" y="96"/>
                  </a:moveTo>
                  <a:cubicBezTo>
                    <a:pt x="213" y="96"/>
                    <a:pt x="206" y="99"/>
                    <a:pt x="202" y="104"/>
                  </a:cubicBezTo>
                  <a:lnTo>
                    <a:pt x="202" y="104"/>
                  </a:lnTo>
                  <a:cubicBezTo>
                    <a:pt x="197" y="109"/>
                    <a:pt x="194" y="115"/>
                    <a:pt x="194" y="123"/>
                  </a:cubicBezTo>
                  <a:lnTo>
                    <a:pt x="194" y="174"/>
                  </a:lnTo>
                  <a:lnTo>
                    <a:pt x="186" y="175"/>
                  </a:lnTo>
                  <a:lnTo>
                    <a:pt x="186" y="166"/>
                  </a:lnTo>
                  <a:lnTo>
                    <a:pt x="162" y="166"/>
                  </a:lnTo>
                  <a:lnTo>
                    <a:pt x="137" y="151"/>
                  </a:lnTo>
                  <a:lnTo>
                    <a:pt x="77" y="151"/>
                  </a:lnTo>
                  <a:cubicBezTo>
                    <a:pt x="64" y="151"/>
                    <a:pt x="54" y="161"/>
                    <a:pt x="54" y="173"/>
                  </a:cubicBezTo>
                  <a:lnTo>
                    <a:pt x="54" y="243"/>
                  </a:lnTo>
                  <a:lnTo>
                    <a:pt x="77" y="243"/>
                  </a:lnTo>
                  <a:lnTo>
                    <a:pt x="77" y="192"/>
                  </a:lnTo>
                  <a:lnTo>
                    <a:pt x="81" y="192"/>
                  </a:lnTo>
                  <a:lnTo>
                    <a:pt x="81" y="243"/>
                  </a:lnTo>
                  <a:lnTo>
                    <a:pt x="81" y="256"/>
                  </a:lnTo>
                  <a:lnTo>
                    <a:pt x="81" y="350"/>
                  </a:lnTo>
                  <a:lnTo>
                    <a:pt x="106" y="350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12" y="350"/>
                  </a:lnTo>
                  <a:lnTo>
                    <a:pt x="137" y="350"/>
                  </a:lnTo>
                  <a:lnTo>
                    <a:pt x="137" y="336"/>
                  </a:lnTo>
                  <a:lnTo>
                    <a:pt x="137" y="256"/>
                  </a:lnTo>
                  <a:lnTo>
                    <a:pt x="137" y="243"/>
                  </a:lnTo>
                  <a:lnTo>
                    <a:pt x="137" y="192"/>
                  </a:lnTo>
                  <a:lnTo>
                    <a:pt x="137" y="177"/>
                  </a:lnTo>
                  <a:lnTo>
                    <a:pt x="162" y="192"/>
                  </a:lnTo>
                  <a:lnTo>
                    <a:pt x="186" y="192"/>
                  </a:lnTo>
                  <a:lnTo>
                    <a:pt x="186" y="185"/>
                  </a:lnTo>
                  <a:lnTo>
                    <a:pt x="194" y="184"/>
                  </a:lnTo>
                  <a:lnTo>
                    <a:pt x="194" y="222"/>
                  </a:lnTo>
                  <a:cubicBezTo>
                    <a:pt x="194" y="229"/>
                    <a:pt x="197" y="236"/>
                    <a:pt x="202" y="240"/>
                  </a:cubicBezTo>
                  <a:lnTo>
                    <a:pt x="202" y="240"/>
                  </a:lnTo>
                  <a:lnTo>
                    <a:pt x="202" y="241"/>
                  </a:lnTo>
                  <a:cubicBezTo>
                    <a:pt x="207" y="245"/>
                    <a:pt x="213" y="248"/>
                    <a:pt x="220" y="248"/>
                  </a:cubicBezTo>
                  <a:lnTo>
                    <a:pt x="340" y="248"/>
                  </a:lnTo>
                  <a:cubicBezTo>
                    <a:pt x="347" y="248"/>
                    <a:pt x="354" y="245"/>
                    <a:pt x="359" y="240"/>
                  </a:cubicBezTo>
                  <a:lnTo>
                    <a:pt x="359" y="241"/>
                  </a:lnTo>
                  <a:cubicBezTo>
                    <a:pt x="363" y="236"/>
                    <a:pt x="366" y="229"/>
                    <a:pt x="366" y="222"/>
                  </a:cubicBezTo>
                  <a:lnTo>
                    <a:pt x="366" y="123"/>
                  </a:lnTo>
                  <a:cubicBezTo>
                    <a:pt x="366" y="115"/>
                    <a:pt x="363" y="109"/>
                    <a:pt x="359" y="104"/>
                  </a:cubicBezTo>
                  <a:cubicBezTo>
                    <a:pt x="354" y="99"/>
                    <a:pt x="347" y="96"/>
                    <a:pt x="340" y="96"/>
                  </a:cubicBezTo>
                  <a:lnTo>
                    <a:pt x="220" y="96"/>
                  </a:lnTo>
                  <a:close/>
                  <a:moveTo>
                    <a:pt x="344" y="254"/>
                  </a:moveTo>
                  <a:lnTo>
                    <a:pt x="344" y="277"/>
                  </a:lnTo>
                  <a:lnTo>
                    <a:pt x="325" y="277"/>
                  </a:lnTo>
                  <a:lnTo>
                    <a:pt x="346" y="351"/>
                  </a:lnTo>
                  <a:lnTo>
                    <a:pt x="319" y="351"/>
                  </a:lnTo>
                  <a:lnTo>
                    <a:pt x="298" y="277"/>
                  </a:lnTo>
                  <a:lnTo>
                    <a:pt x="271" y="277"/>
                  </a:lnTo>
                  <a:lnTo>
                    <a:pt x="250" y="351"/>
                  </a:lnTo>
                  <a:lnTo>
                    <a:pt x="223" y="351"/>
                  </a:lnTo>
                  <a:lnTo>
                    <a:pt x="244" y="277"/>
                  </a:lnTo>
                  <a:lnTo>
                    <a:pt x="221" y="277"/>
                  </a:lnTo>
                  <a:lnTo>
                    <a:pt x="221" y="254"/>
                  </a:lnTo>
                  <a:lnTo>
                    <a:pt x="344" y="254"/>
                  </a:lnTo>
                  <a:close/>
                  <a:moveTo>
                    <a:pt x="109" y="75"/>
                  </a:moveTo>
                  <a:cubicBezTo>
                    <a:pt x="129" y="75"/>
                    <a:pt x="145" y="91"/>
                    <a:pt x="145" y="111"/>
                  </a:cubicBezTo>
                  <a:cubicBezTo>
                    <a:pt x="145" y="130"/>
                    <a:pt x="129" y="146"/>
                    <a:pt x="109" y="146"/>
                  </a:cubicBezTo>
                  <a:cubicBezTo>
                    <a:pt x="90" y="146"/>
                    <a:pt x="74" y="130"/>
                    <a:pt x="74" y="111"/>
                  </a:cubicBezTo>
                  <a:cubicBezTo>
                    <a:pt x="74" y="91"/>
                    <a:pt x="90" y="75"/>
                    <a:pt x="109" y="7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>
                <a:solidFill>
                  <a:srgbClr val="1D6295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96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2"/>
    </mc:Choice>
    <mc:Fallback xmlns="">
      <p:transition spd="slow" advTm="547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54" y="2524463"/>
            <a:ext cx="1813608" cy="1809074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428625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575739" y="3086607"/>
            <a:ext cx="6016061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000" b="1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4000" b="1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、选题背景</a:t>
            </a:r>
          </a:p>
        </p:txBody>
      </p:sp>
    </p:spTree>
    <p:extLst>
      <p:ext uri="{BB962C8B-B14F-4D97-AF65-F5344CB8AC3E}">
        <p14:creationId xmlns:p14="http://schemas.microsoft.com/office/powerpoint/2010/main" val="182836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6"/>
    </mc:Choice>
    <mc:Fallback xmlns="">
      <p:transition spd="slow" advTm="30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选题背景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gray">
          <a:xfrm>
            <a:off x="1755291" y="1535122"/>
            <a:ext cx="2144183" cy="2132516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核心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目标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3933C1A7-BA8E-4CFC-90BE-3CCFD21DB8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55290" y="4256620"/>
            <a:ext cx="2144183" cy="2132516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参考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内容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C507504-B3BC-489C-913B-CA41E94B27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55175" y="1535122"/>
            <a:ext cx="5681534" cy="213251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难度适当，能基本包含本课程所学内容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贴合实际，题材与大学生生活密切相关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有目的性，项目本身具备一定的实用性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A67A88-BEC3-4C2B-B037-BAF5B682AD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55175" y="4256620"/>
            <a:ext cx="5681534" cy="213251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相似类型的市面已出现的游戏（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中国式家长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》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全国信息学竞赛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2016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年吉林省选  第二天  第三题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教学内容有关资料，包括课本课件以及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PPT</a:t>
            </a: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有关技术博客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81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24"/>
    </mc:Choice>
    <mc:Fallback xmlns="">
      <p:transition spd="slow" advTm="293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54" y="2524463"/>
            <a:ext cx="1813608" cy="1809074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428625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575739" y="2744215"/>
            <a:ext cx="6016061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000" b="1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4000" b="1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、技术</a:t>
            </a:r>
            <a:r>
              <a:rPr lang="en-US" altLang="zh-CN" sz="4000" b="1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4000" b="1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代码实现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73393" y="3622955"/>
            <a:ext cx="680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https://github.com/hamsterwk/FinalHomework-Game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76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1"/>
    </mc:Choice>
    <mc:Fallback xmlns="">
      <p:transition spd="slow" advTm="440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技术要点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709C451-ACB6-40FB-AC7D-421C180701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技术要点①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开发日程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812D2169-A961-4148-9949-460C45DFDC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3203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技术要点②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分数变化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F3914EE-C240-462F-9F8C-68E64B82AA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26407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技术要点③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随机事件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A369A14B-BA81-40E1-B3E5-D672708A3F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3203" y="2576870"/>
            <a:ext cx="8023194" cy="142489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正式提出题设，完成类图流程图等的设计。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完成了除去事件类以外的基本类的设计。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完成了游戏开始界面的设计。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077EE2BE-47B8-40BB-AEE2-B1104540CD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3203" y="4661555"/>
            <a:ext cx="8023194" cy="142489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完成了游戏主交互界面的设计，以及过场文案的展示。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完成其它任务的计划分工，并下发给各个组员。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各个组员分别完成了显示设置，帮助界面，存档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读档功能，随机事件的设计等任务。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增加了压力值系统，压力值也会影响到成绩。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B8AC7E3F-5F68-48A7-98A2-4AED198F3D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0107" y="2576870"/>
            <a:ext cx="2144183" cy="1424894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5.22-5.29</a:t>
            </a: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阶段验收①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66C6194-DBE4-4D8A-BF15-DEE37EC696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0107" y="4661555"/>
            <a:ext cx="2144183" cy="1424894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5.29-6.5</a:t>
            </a: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阶段验收②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66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26"/>
    </mc:Choice>
    <mc:Fallback xmlns="">
      <p:transition spd="slow" advTm="326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技术要点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709C451-ACB6-40FB-AC7D-421C180701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技术要点①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开发日程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812D2169-A961-4148-9949-460C45DFDC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3203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技术要点②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分数变化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F3914EE-C240-462F-9F8C-68E64B82AA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26407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技术要点③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随机事件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66E7D8-C385-4AD9-B108-CDA2D2944B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3203" y="2576870"/>
            <a:ext cx="8023194" cy="142489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重新设计了随机事件类，将原先混在一起的事件分为不同的类，并继承同一基类，增强了可拓展性。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优化代码架构，将老师指出的不合理方面进行了重构与优化。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为提升游戏性进行了思考，最终确定以优化界面，丰富内容的方法实现。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BDD01922-C5CA-48C1-A1A4-C4BEC78904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3203" y="4661555"/>
            <a:ext cx="8023194" cy="142489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进一步优化了代码架构，将自己认为的不合理的方面进行了重构与优化。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利用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PhotoShop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等软件彻底重新设计了界面。极大地丰富了文案设计。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邀请熟人进行评测，结合反馈对功能做了适当分析与调整。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制作展示视频，展示用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PPT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1BED1308-AFA4-4300-AE25-51BE1D6C50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0107" y="2576870"/>
            <a:ext cx="2144183" cy="1424894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6.5-6.12</a:t>
            </a: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阶段验收③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AA4AAB85-E1CD-48B0-B2BB-115E7D4FEA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0107" y="4661555"/>
            <a:ext cx="2144183" cy="1424894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6.12-6.20</a:t>
            </a: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最终展示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70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77"/>
    </mc:Choice>
    <mc:Fallback xmlns="">
      <p:transition spd="slow" advTm="3387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技术要点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812D2169-A961-4148-9949-460C45DFDC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3203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技术要点②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分数变化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F3914EE-C240-462F-9F8C-68E64B82AA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26407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技术要点③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随机事件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4308DC4-AB4B-4C66-811E-A4C96F7B9F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-599" y="771550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技术要点①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开发日程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F4FF9CDF-E3CE-492D-957D-6829D316D1E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74379" y="2143787"/>
            <a:ext cx="8323386" cy="459073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80523BC-03F2-4C9C-9EC6-D150B50964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57315" y="2343966"/>
            <a:ext cx="834127" cy="852130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6BEC09F8-D384-4AFE-96B5-2A03C7E685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57314" y="3526977"/>
            <a:ext cx="834127" cy="852130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1DA7185-D8BD-4677-A41E-3025CB1A31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57314" y="4709988"/>
            <a:ext cx="834127" cy="852130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91CE936C-E3EA-4CE9-8663-28C17E95F0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57314" y="5760286"/>
            <a:ext cx="834127" cy="852130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zh-CN" altLang="en-US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DFBDAA-269B-469B-9829-A615B7B8681D}"/>
              </a:ext>
            </a:extLst>
          </p:cNvPr>
          <p:cNvSpPr txBox="1"/>
          <p:nvPr/>
        </p:nvSpPr>
        <p:spPr>
          <a:xfrm>
            <a:off x="2630078" y="2343966"/>
            <a:ext cx="74875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分数变化的实现机制参考了全国信息学竞赛</a:t>
            </a:r>
            <a:r>
              <a:rPr lang="en-US" altLang="zh-CN" dirty="0"/>
              <a:t>2016</a:t>
            </a:r>
            <a:r>
              <a:rPr lang="zh-CN" altLang="en-US" dirty="0"/>
              <a:t>年吉林省省队选拔二试第三题</a:t>
            </a:r>
            <a:r>
              <a:rPr lang="en-US" altLang="zh-CN" dirty="0"/>
              <a:t>《</a:t>
            </a:r>
            <a:r>
              <a:rPr lang="zh-CN" altLang="en-US" dirty="0"/>
              <a:t>学渣的逆袭</a:t>
            </a:r>
            <a:r>
              <a:rPr lang="en-US" altLang="zh-CN" dirty="0"/>
              <a:t>》</a:t>
            </a:r>
            <a:r>
              <a:rPr lang="zh-CN" altLang="en-US" dirty="0"/>
              <a:t>，该题要求选手设计一个程序，在给定的分数变化机制下制定复习计划，取得尽量高的均分。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具体而言：每门课程都有四个参数影响学习成绩的变化，这里分别记为：</a:t>
            </a:r>
            <a:endParaRPr lang="en-US" altLang="zh-CN" dirty="0"/>
          </a:p>
          <a:p>
            <a:r>
              <a:rPr lang="en-US" altLang="zh-CN" dirty="0" err="1"/>
              <a:t>ReviewBonus</a:t>
            </a:r>
            <a:r>
              <a:rPr lang="en-US" altLang="zh-CN" dirty="0"/>
              <a:t>, </a:t>
            </a:r>
            <a:r>
              <a:rPr lang="en-US" altLang="zh-CN" dirty="0" err="1"/>
              <a:t>LastReviewTurn</a:t>
            </a:r>
            <a:r>
              <a:rPr lang="en-US" altLang="zh-CN" dirty="0"/>
              <a:t>, </a:t>
            </a:r>
            <a:r>
              <a:rPr lang="en-US" altLang="zh-CN" dirty="0" err="1"/>
              <a:t>DecreaseBase</a:t>
            </a:r>
            <a:r>
              <a:rPr lang="en-US" altLang="zh-CN" dirty="0"/>
              <a:t>, </a:t>
            </a:r>
            <a:r>
              <a:rPr lang="en-US" altLang="zh-CN" dirty="0" err="1"/>
              <a:t>DecreaseInc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每次复习一门课程时，会导致这门课的能力值增加</a:t>
            </a:r>
            <a:r>
              <a:rPr lang="en-US" altLang="zh-CN" dirty="0" err="1"/>
              <a:t>ReviewBonus</a:t>
            </a:r>
            <a:r>
              <a:rPr lang="zh-CN" altLang="en-US" dirty="0"/>
              <a:t>点。</a:t>
            </a:r>
            <a:endParaRPr lang="en-US" altLang="zh-CN" dirty="0"/>
          </a:p>
          <a:p>
            <a:r>
              <a:rPr lang="zh-CN" altLang="en-US" dirty="0"/>
              <a:t>如果一门课当天没有复习，则会降低分数，具体而言降低的量为：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 err="1"/>
              <a:t>CurrentTurn-LastReviewTurn</a:t>
            </a:r>
            <a:r>
              <a:rPr lang="zh-CN" altLang="en-US" dirty="0"/>
              <a:t>）* </a:t>
            </a:r>
            <a:r>
              <a:rPr lang="en-US" altLang="zh-CN" dirty="0" err="1"/>
              <a:t>DecreaseInc</a:t>
            </a:r>
            <a:r>
              <a:rPr lang="en-US" altLang="zh-CN" dirty="0"/>
              <a:t> + </a:t>
            </a:r>
            <a:r>
              <a:rPr lang="en-US" altLang="zh-CN" dirty="0" err="1"/>
              <a:t>DecreaseBase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即一门课如果一直不复习，这门课会忘记得越来越快。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此外，考试时会有一个随机的临场发挥因子影响分数，各类随机事件也会影响到上述参数。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92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34"/>
    </mc:Choice>
    <mc:Fallback xmlns="">
      <p:transition spd="slow" advTm="3313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>
                <a:solidFill>
                  <a:schemeClr val="bg1"/>
                </a:solidFill>
                <a:cs typeface="+mn-ea"/>
                <a:sym typeface="+mn-lt"/>
              </a:rPr>
              <a:t>技术要点</a:t>
            </a:r>
            <a:endParaRPr lang="zh-CN" altLang="en-US" sz="266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812D2169-A961-4148-9949-460C45DFDC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94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技术要点①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开发日程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F3914EE-C240-462F-9F8C-68E64B82AA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5594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技术要点②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分数变化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11B4FCEF-8EC1-4BF0-876B-65D04E3CD8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26403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技术要点③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随机事件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F9AC7BE-2172-492E-B9B4-C103F9EA2C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78936" y="2343966"/>
            <a:ext cx="834127" cy="4217090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最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初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事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件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设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计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AE02D64-AF1D-4E5C-9078-E5654010D60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75281" y="2332802"/>
            <a:ext cx="5065198" cy="421709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习惯性使用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ACM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风格的代码，即整合功能。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构造函数只需一个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typeID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，就可以转化为任意对应的事件，生成事件所需的所有因子。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缺点不言而喻：有关事件类的函数设计会格外复杂，执行事件依赖条件分支语句极大地限制了开发的可拓展性。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此外此种架构过于复杂，除了开发者本人其他人不依赖于注释很难理解。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71DC96F-F673-42EB-BD78-9B8CED768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96" y="2169926"/>
            <a:ext cx="4736376" cy="44762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BC599E-90DE-451E-BB8C-6CE3684B7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88" y="2031760"/>
            <a:ext cx="5242440" cy="48191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896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07"/>
    </mc:Choice>
    <mc:Fallback xmlns="">
      <p:transition spd="slow" advTm="589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技术要点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812D2169-A961-4148-9949-460C45DFDC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94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技术要点①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开发日程</a:t>
            </a:r>
            <a:endParaRPr lang="en-US" altLang="zh-CN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F3914EE-C240-462F-9F8C-68E64B82AA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5594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技术要点②</a:t>
            </a:r>
            <a:r>
              <a:rPr lang="en-US" altLang="zh-C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分数变化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11B4FCEF-8EC1-4BF0-876B-65D04E3CD8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26403" y="771551"/>
            <a:ext cx="4064400" cy="1226931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技术要点③</a:t>
            </a: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随机事件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FC03768D-4E80-4DEB-83C6-8C8A1D7A40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78936" y="2343966"/>
            <a:ext cx="834127" cy="4217090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重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构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后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事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件</a:t>
            </a:r>
            <a:endParaRPr lang="en-US" altLang="zh-CN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类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DC29B575-11A2-45FD-87A1-CFC27D9770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75281" y="2332802"/>
            <a:ext cx="5065198" cy="421709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采用老师建议，将各类事件均写为不同的类，共同继承一个事件基类，并将执行事件的函数从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GameSystem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类转移为事件的成员函数。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每一类事件都有一系列静态参数，如事件权重，有关文件路径，以及实现各自功能需要的参数因子。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事实证明虽然这样做提高了代码量，但在后续增加其它事件时的工作量大幅度降低，也更加方便拓展开发。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生成随机事件的函数现在的写法为：生成一个在所有事件权重和范围内的随机数，这样每一个随机事件根据自己的权重都有自己所属的范围，直接取之即可。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0D4E20-8049-4AA8-AACE-A9410C008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318743"/>
            <a:ext cx="4703677" cy="42170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786A01-65C6-4241-A0A2-AE8A8FD57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50339"/>
            <a:ext cx="5449678" cy="1909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99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63"/>
    </mc:Choice>
    <mc:Fallback xmlns="">
      <p:transition spd="slow" advTm="74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AACCA0E-09BF-4206-BCB9-AF7ED09AC5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BSiw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UosN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BSiw0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FKLD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FKLD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FKLD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FKLDSCPzQztyAAAAcgAAABwAAAB1bml2ZXJzYWwvbG9jYWxfc2V0dGluZ3MueG1ss7GvyM1RKEstKs7Mz7NVMtQzUFJIzUvOT8nMS7dVCg1x07VQUiguScxLSczJz0u1VcrLV1Kwt+OyyclPTswJTi0pASosVijISaxMLQpJzQUySlL9EnOBKp/tmfJ8ya5n09qfr9ivoJGcX1CpqaRvxwU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Siw0iNMDbvXAgAAJAgAAApAAAAdW5pdmVyc2FsL3NraW5fY3VzdG9taXphdGlvbl9zZXR0aW5ncy54bWy1Wmtu48gR/r+naChYYAME1oN6OdAooMiWTYxMaUXankkQCC2xbREm2QrZ0owW+pF/uUCQEwRBzhAEyF3yY/caqW6SFilLMmlPxLExrK76qrpe/ZB70ZMbaOuIM9/9iXCXBRbl3A0eo/53CPUWzGPhJKQR5VF1T7l3A4d9MYIHJmhAjTgJHBI6mhiN+jU0lB/U7ahdvQtvzUGzgTpN3MBdpOOWBmOXin6paDCmN+par3oAEeOGdEEDfhy1V82NvhQwgoiG3Agc+rWv5LmzQ/kZXIXEcYEv6reb4tmlWnd6UzyoWW91WnjXUBVFaSOtpdf12q7TueyodYRrzVZN2Q26DaWhoHqrVb9s7+qdRkuBt+FlG1Ca+LKNmp1ms6HvGrgB0khVB3pD23WUy3pdBW24e6nthsNBp1ZD9Xpdaeq7VlsZDmoIuBXAUJWucKCiKwOlvVMHar2roKE2HAybO6zjttZC3QZu12q75mCg1Gp75+5nl3XXnlp4Oqk7XwE8GoKjoyK3qkeSq7dYhyEw29RfeYRTFBCffqj8/O+//vL3f/38t7/88s//oB8WbLX9dSVJUJnMKXtqV54aE4EswPpHsHpVOZKySbuyhZGlI9f5UJmvOWfBxYIFHIy9CFjoE6/S/1WcO8nMikiyDQ3LyD2QBd2r68hPUbFEF+QzPOeEFsxfkWA7Yo/sYk4WT48hWwdOITOX2xUNPTd4Au7aZUfDZxV5bsQNTv2cfbgrnuJiK+hXERXmtbF4Ckl6ZE69VGNNfkrI7VW+7pED0Y0buVyKqnXxnBNdkUeaD0BXFc95mQC05KPWEc/rQpx+5cCuiPJvnGX3yJaGeSVxuzwrxVbrVdl8WoXsUTg7L/d6oJ/lPAbdJ3gUFtbEU0hITFAoLBSlxG1y/voBY/J62Et6PmiB4GabS0KSkJPBTBvfTFTz82w0vhrPBsZVpa/FVYlEWX73Q6Pd/VpvtaF1JYIFoawbdTTKgyEJ1qoVwzLt6Xg0A0A8mpn4k13pi9+lRce39sgwcaWf/Kc0wGSK7yp98buI6O10ik17Zo0MHc8Ma2aObemXEbaxXul/Zmu0JBuKOEMbl35BfEkR9Gc3pCjyXEcOiJ7tBmtaQJ8+vlENczbFlj01NNsYm5W+xcJw+xuJTNZ8CdmzJBFy3IjMPepItZAjclz0F9AuN2gI/vGlC5zMJ25wUUT7VL03zKuZPR6PrBk29ZRS6ePAQXpIhKbyQFPVwlPACAks5G8Tn8nskwhI9bzSINfG1fUIfmxhyLX7uPTgh7/BmgmGkExoUEAQEgdPIess63481YUPQSEiaEWi6AsLnVzSZENXANswtTGkpmZn8G0Bk2JD4N1gAalDF7wA3g22LPUKzwbjT5DjUJvjkkLjj1CSH0sKfcYW1BC2CoiZ6p1xpYqKEGWYFkhagwsi8t3bIrJYgJzw5sZl6wgowsNQJrIao4vSmiz84y0E0lBHJ6o9BgZny7dHd0PBlNCBda6ALmhDGtZFdv14a/x+NlSNEdZnkG76+H5myy4plPpkiwLGEXE2JFhQNKcLsoZK2MKY4zpyTERemvCntfsTIjzpP98nrcvU8afv32BSruEdsQw2zKAM9ikr/pp24bZkBm80ROT6SSuKOODNJlgaNtWpMf42IYpcf+3FXfpbBOrZuLLBetWO9/ureNj+D8ZYcQseGNDRBi4rJYRhJRZLDiyeXilBwxyCukncz6HhiyNqKQBznGCYDL0D5g48lzPkDjxaDuIeDyzDhs3WPZ2L40cBYVmrcdSOx1scEj0KJ/TnUp3TBwb7JY+STbyRgbVLhr9IlDNbpdzSYhv2CAw3AfMxTipA9VxfHKKKwd7e4NQV8WqQm889W3uOrG7PfZIrAvh57dOX+7CHkPmS6pEozet4UfrdOw2JpziN9U7KbSCeC7RwrDL1+a6IWVidatczTTU1LE4Uop694nJQHcInI9uajdSBQIAy8QlfLGEVfhAHveJY8YlAx0MV8JLJW5SEi+V///yP4jAH9sRUlFB/WxYHil90TfyM9weTcRr9sQCOrQ7yovKloGByoEpFi5+vbAMS9JscWUi8LPnMF3dchVRDCSRhVG1b1a5voEosWRRsHcJesCTIjTr9CI1P7vUr/RsSPkHjtBnzygJJz4vc5KVt2B9x19xzA1pS/N0rkZi8bUxmqq7Lsz/UqOcunuLl14EDTHLPhzz2WAZPu1ZN6M4HkNRxeXlMubilXQtaQvy+bwibo2vdM2F/o+IR6OE8d0ET8JB5E3G19fIuFxjETRykcZ+H4kifvmU5oiX7ksSu/0C8CNiypEPWCdgwEZvFBDJPO+SeitpxsrgJ5ZDxjnmwLmjxdDLQefqhlKYN5NVvVsEz7YXlcMxKhjKm74mH/Cb9yl/wZ4iH/JZYU8Zwrntp0+FQVjS9jxuQMEsvEjvgoYHsUglP+pbnERaMxL1slJlIQshz+syhfbk22q5Pk3IWtKzB1RMW94Ln7cuNkJlv5bQj8b1DbmCfvtXz+dvjLvfo6eSW84ASzLpavh+rgITnWAnE3x8cOiOmIr5d0Q8VOIiQxVJ0+qiCEowPFeHO+CuaU3KrtJ+JdpaRlNacF/VlP5ftvJTKQHTxcqpYXOznhXrVF37qVc9FqJfAng5gsPbnNMSQAy50uSRCeWKWfZlehd3JHemB3InRLABfAnYAZ6S0EjKEXGLJbVVaLfFLdhz2ltz16IamrSpDyDjn/Px7EVTH+eRW+Yg+8Gx6J5TSVZD0un0u5ntghn5SSp7IskoORkoWHSfzSM7+SLdKF5+9jUeWo7RNi3TPdmjGD6JePaIKeE95v1fNLrPQo158zXpIA1HAO/lHB/8DUEsDBBQAAgAIABSiw0hyCctNChIAACg+AAAXAAAAdW5pdmVyc2FsL3VuaXZlcnNhbC5wbmftm3tYktnWwCmTMS8z1Whk3rrMHGa6oJaZmohpnmo0rcbKKRQnnZqiREXzCqhpZZjMZKUnBdNKLVOjMvEGXkImUel4CU0FlRQFFRUBEYEPv3HK7zln/vj+h+fh5Xn32vtda+39Y++13mfv1KPeB430N+oDAACjw4cOHAcAdEAAwMpUPaCm5O2+zmrNzwr08YNugNI28zHNzarz+4/sBwDIBIOFn3U196tDD/2EBgC+bFz8rmCgioIBAGjt4QP7faMDJvp98MHn5cABuRcWAEs4U59C+X38QISJrq6HR2fKN0lrjJOqbn6XT1m9JSvlB+PkG4ar1mYcsduUNb6OZyXgdyxwBlvIT1mOJ6K6IiRoI7sML+XYUzHcHzOpKKlQ1IfM8IlRnJ7a6SazanZA3MQIb7Dxuou5DnBDYMKKpUt0cGBwSrPRXasCnGWaWi5EqPWN7Axt6gA6S5fnb12Hb0zz/wGvkbw/kz1Zd/OaicXyB2wAbvPpzP1CVCsjBW4m7vrcsK7uMHDbKeci2Q+HicfBOsuemXP2QTj9Kkw1TWhIudMMWCYCmxbBpwfuRAy9bt+5vIWhTkNKcuxxN8nZIXryX5oDXSlrtiXrLzMmH/gMDjDRfVz5Dv6pLcZID9SQElr/WY3rm4TQFcdX3b6Wj3L/WXqOtSSRwvVM3HSXaT2mcxKScDOpHf4r5C8ViVRgssGgG+Wz+4GbzrpSAN+vPOz+74o8m7iX55ckcZBk/bykT7USEotWbAe5euy/ALEDfTIEoXErdDN8WW+vsd0ETzBOfJQ32ns0q7Zn95+SBCjILeXochc6E+4aPMh/YAe6b/CXigdlKzSWrYEsG5sbG9ZAXG+6th+dvfxdC2fc9E9JHckgz61ouQsX65p1jx47et+g9ZP/79gJGsv0QMsG4YChHmiTx6YL383bG59DSZckgayUo5t9l7uwJ3B4ZdF337WmjHzyfxSpGStIssGysdqi6cnftvxmZ4wx03+5N25J8pzvVrRm23IXNj4PX+FrfGfEDf3J/9k9mzSWNSwfq7U6DbqH1h7aeJNqlNKTDV2SdKM3++qZLHfByK8SsE3/B3Re5ScV8xsXLRtcPlY3VgyufKT3jZEH91rDeCtpSTJeqcVNi5sWNy1uWty0uGlx0+KmxU2LmxY3LW5a3LS4aXHT4qbFTYubFjctblrctLhpcdPipsVNi5sWNy1uWty0uGlx0+KmxU2LmxY3LW5a3LS4aXHT4qbFTYvb/we36KnJatFkvANw+Qbt0KeLNddBTP8DTKc9w1W1BZ/2S1Owf2vgBYqqoN6w9belqt5/S0BhAbyCfedTKRv1t+AZsbl2WXmmSxvC6578l64eKAqdlvaiRAHx0/R+NAtaoWg+RX2hmC2EYfgugrAuXjHjJ4Ks03hEett5yZSIPTZQWTWej0Fa/Ug0e88g4BZ4R/jXJQtCe54UCeP613AqWYS91/F7ufFomZyFU7WlpPZeO0WosIxig1axeve6L+l3eF8nLKNhzzM//ujNES48J/W2hz0RwnsrRfd5xz0W7vNpEfEjmagvQdY1Uw0ndPFhocIwFNQBWap+aKX89ZQVslTRw8JekX1AlilZkTilECGiyltRnPh4WTXXPxKBdMkV7sBtlTdaqaZGu9Xj52Fx490+/OPsfRHOyHNBWJyil2tZzXlfabnr9py5J2G4GKEUTL7mxzwtnL1Z2PX2F25hW8uERRBwQ1G4tJTq+Uvr6tn2SKqYKNpBiuqKvDfJP21d1lNgMNc6OHQ64wx0chYfTJyqFWFE1Y5kOJrrA5V0quFlSYeVccQ/3jO+cJlKzKax+3KFOap8BIPq5mEh9sHOZOxV+zPK3RqyPPyleV9hRgNtnvV2RQpeR9baZoYfA49vfdSJs269lPv7dLe33LwCei+2VGLePFM5Toyjdwg+jiEMPO39JzfsfsdyvevGcha31ELJlomBb6XlwOvlhOpzOX1uzx3hzzAPoqZjPaNfwwPAQZFbfsKVrQaVnyWLPr64Lxhb3f9rZoXzejZ0UheXfC1s4Wl5mesxNcy7ifGLyTfIkxK1iR6j5Z8OpuztXwV9W+z9vnC7qQinVsiAd8J63f+ZrjSXmDf90HOZ8JgknoovDQ1LNWGhS7zn550mhcwwdN8i9uUoCYTEemzVcbtrll+Nl516GeD0JdIaBElfeAvgTWxFNroSc9q4V16iDp2EQGRnnTkX7YjuxGS2muWOIEYQTqTop2519Q3M4mCjizLm5dve+OU5zdJj/viDnPvQBeHoH7tja8IOKLXcepuiNGrRgGfepJmcfmk4gpleHtTqynGtBakhpFW5PNudckcGvwYpq7yifttOfspMwW9tpDtQkI0eexrFMh7rC1/wq4cWiN3ObMcJegR3/J+UrNxffRrpVJtdsueieU+w6HpaGiNinO+n8Ltnyf2eA5FsiW0OiujtoJLMYQxCoiLoAWcLOlf2UwsNvLOntlP2HKyMEUwc82ScbR1uoKc00KmydsKKE6NFTF08k2rDLQ8N++NGKFl10L8s5t9oIhNLdOSk79Vhnx9wQQVyolbSgmcP584iZsRsQq+/k6VnpgEIpAeSXClyV+za5tfJubUnG5N5bWzmsvWA5H3BhQfZk5VFuFyV8fMxEn4srLSCfAS3srsbfUxtL0WlCbmv+UP2Wwux6eUEejPdHkblmFtr5iYCMAArH7ZHXX+RF4eLkTVvL8sxtiH5UbpbVV4/9lzOJN7mtE1veT5y+ViF8gbLKbUk1BZ72ldZK2J0kXjkKBrLqS2yASZleXHvnazPHzk+iFpVt9a+wKyqsOKJ4l/AG/q6Hb0tjU2zc9amppt/ZfKzQkYDxH6TpylzmkmCKjOD17qYx1qMhnwQR71gAnQKNzjIfKT7hs0ncyr8nc7xF/qipqk+ytVpDfTU7SAklkXPq6hOq3DvGu4glNP2Bo3h64eZ3GCBH7s3XRCUnBrWJ0jGwk9uX8fjFppVHZzawM5uC1mVWPXMjXEZlnph7DJa0v0am07Oq7aU3WeEt3HR5GH6y4BO1QIfxo0wVISA4TuqpeWiDbZ1dbZAbzn55Qm9VhhVViuCxlqUiWw7mLj5jtxJqqQENUHCSHsYAUJZv4+y9yvs1NXsqJg0NQmHK1I8ZQpEO7loQZUn46JQ2SURkjvROZwrzk2xlhKRJOdLKLeqJh3h7wJNl4giaZoi5cy7CQJ0PW+a9ELtRnGwhe9IjKgERQM5/ko3hHWNqEbc9pDOlN88p6SFDiKb2cY6hh+NOuMmCI6plhX/ogmDF9QO9aVsmTvO0iV+bhRtVeV911tS2SS7IffZvMBEqMLRHWFD1OHKHTEfwhFinq3RvsgGBK6JdmvLZS66VPFk4ARO4Ejgn9n/UJXGC5t6oJIluYsAfor49H7cYryET8WM4duG5SC54ooXKm5z9UTKMUqgkIrZGe3ixfXQKaPOCw7XnzWG8ZKjXgk7MgbWQgrANSarOLHCEoZb/ay9ghq1MBlFq65URZx4MFmo8q3zixtyruW0e6VXsqZrS0hcijIvNKxXSejtFJcm2DZ0OR+4xdtHrLclxGGzX5AXFwUDUAP9nN2Z3yupqILCZDz5uK06jot50bRx8bhUv+tQofuEgW7QnryAMlkKfl6GUM1kEsrlnoNnX8k7Nh3TuNbZm5bumBewC92C8ca/XFuUvhokqWSEmW+3UJz8ps0E0tzUPr0Wkpzaeuh1frhywnpcpsxaDfLqi+KRrHjsSwNZGXz55abm/cSP7xl6Rl2vfBo9iJsImJViYZrJb5jtHzq+FpA/2EqRaRmiINzPwvbxdEeXrd90BRUH2UjxnTTr2p0XqfM2K0/0X6latwsD5+uDJI730gmh5M3whTEf3AeMZm2irrBVFuGKma8tL7FlrYXFKwaTlKVSKEpaVl9nC2YpNNPIURv7rYQM7lpDQVVku79iZwFq2lQdAO7uIIw9faP3rUQW7elbe3m0m0+2exg0GZWMn64RxliersyCsWMDOliOmH2deRXQ1SA17Xv0zVAVR+CeabF7ICz7W2fejP6XKZKvc+feTCIRig+TZty5piCrxY6MslJ0M0JKtwbPNZHfn+ALV4Oo3k4KWZ+cJgSuo92Ko4bbqp8cEVd43Pp6Qp46296bL1C8jXgojvbsXABvu+yIgN9n3VNsZBNdCGSf4JqSC9RwcoTaxKvpqYcSqv7eV3w377GiNzymx8/J5SRk/UmISiWjiUjY+TF/3RtJsaM8OT+XVuntXxHyUlJXTUXZEw1z1kEKrDuD3i68U0Y6FZCK2WuAGw6ZRo89zkwPUcqIXqK4W5wK/tka4gVVR/77Sz+QShPMY4vffcgYfcyjSLEjHvJoy4671zEofNWECkk/t+ruhaL7aj0uugR+59Zj3lb4jmT86cdzLedd0MjnWcD0qpD+c8LEKAzX2MnUT9HgfP8ZOdwRl7ceEt8fMV81DY+hPUrkk+ImHyWQXw2FjhZ63GIr/j1iFXum0zk0zQRfpYqXBE3IcspFl3picby4rllbgtXmamt4C3f9CTViMI+z+UeUhVmcvQDLEJPUwc/QyfhdYWn7YTsvrrMXgG519RJDzpC7o3oOusz83r8YQ/Rr1uM4q1NXDLFzjVacGmUrYzDoqHUoo4bihXo5nBIzXw2R9pcGZJXAHcacuh717n5TxwNysIqJgzTPn5lIKSWEuIZ75TaC6ylwEueO+oKZQRlR/Wzq1xPTqA7GCTCHxyXI+9d3KE6/+M3JUiItWmsucBFGW8RSI2uehhYz+airG2W7Mdu7HaiFwJJpOLL8sdcOC82iZADKCD1mVo4k0J1dO0NxkmJEf3wa945DbVsmdfZxP4g6pVs/1JxE17uaRA+nOI3Qh7tDj1lf4lVEGIC8AT7lfKmh7XOO65DM3xy9RfUI9TL442EYFTwtR8QM332Y5GHBBK+HkN4knm4QT2si0RHG1SNX3R/T5TcPKHtnncovzQ5+hfPTBMiTE/p/tLPb2ocz52MRseYQBO72oJ/jScNZu6khvDVpVlrkWcsBw1i3JR/5VdcUsYMpoPQv1zfQL6npP2riOFjx+uscgR2if27gC9h3i5E5PRF6JDPW1n8eODhDAnuOhEwaXto91bKb9Up/g6cLRAIdh8ST5seOMqgWF80PbgdlZGwezOeT1moQi0PhnaS6V8bMkpkVxECHgHSQDtSoRj6SDZ6gOUj3LBzuD3krz4iF+wyJqap5IbjktF9lVvkzBWf9ibgdI8UgMQbEWR/Zn3eA4oCjOEgrCkJifi5hkWeNGoahPnda+vtMu0MecNC04T1z98uqP/Lu5/beY6hmmNYHqQTNX39V2vzvLxT2EeohEC3a2EZA46NSnxr1S7ZeUL4qEhqaNtDljR61ODTToM+WDZVA8z25cDhV+fGNLbplAyVEJzN6wmVE4oLJ/rZwjBUFElnLoRFoCuWATkz6VWpB10IrCosWk+QlsJtSTZw+OqngqqmhYSlxEKxmTuP0YtY9eTf7xAcj+PgPXp/nuETinxu02BVligOMhRZCItPMQSJD5PByIDG5SKxO5NDeLLAVep6arsSsv0611CQWyCNk5Nc9fBdZJZ3bBjWykpypEtoHTEHUSfwsBNu2TBZG4mX79p8fguY7+2eCxbusgZCggb7ho/MHYoTKEkdYzXs0dw9jyHy4byQ07NYfr80peznRQafirKlzdGtOVdL0gpjFhReWnqmY3hL1L5Ajoyfs3P8mTAMvgE/rKt9HlfZdSaqVLkxtZGHYQDz6Djq70QOzP7c4EY7e9DqAn3XyZYPbBK2o4monV1xxGKPJTGgx24/4/8MPLtVt22vMyP4zhWWaUQrQtD38m2dYX1XD1DsR6IMp+J25A/fLFO2e1hOCU81sQhER20nr+oW90OcsZdJs9o2kOy4lYn1ROhoKEfOR3C9E8piwoE953SGzxYRwu81/vtl4/GOZouPR59zx/EA9TDX9FThzJfD/nA4OXjwdjFOJc8H9qQdiMKntLS1pn7PGy4tStSZM+q9nhwNlXNhJ62/YEeGROC/bT28NDH1JRbC9g/mqBSFC7fT9k7qOLwg/Ze/5fFTZ5qjj2YUYY4jASqUU4UScOBF0c+PtDcvt6rv4INx9+PpYrlrH79f0GbuYaBpA8zns4X2g1C0w6X8AUEsDBBQAAgAIABSiw0jXo5xjSwAAAGoAAAAbAAAAdW5pdmVyc2FsL3VuaXZlcnNhbC5wbmcueG1ss7GvyM1RKEstKs7Mz7NVMtQzULK34+WyKShKLctMLVeoAIoBBSFASaESyDVCcMszU0oybJXMzcwRYhmpmekZJbZKpuamcEF9oJEAUEsBAgAAFAACAAgAFKLDSBUOrShkBAAABxEAAB0AAAAAAAAAAQAAAAAAAAAAAHVuaXZlcnNhbC9jb21tb25fbWVzc2FnZXMubG5nUEsBAgAAFAACAAgAFKLDSAh+CyMpAwAAhgwAACcAAAAAAAAAAQAAAAAAnwQAAHVuaXZlcnNhbC9mbGFzaF9wdWJsaXNoaW5nX3NldHRpbmdzLnhtbFBLAQIAABQAAgAIABSiw0i1/AlkugIAAFUKAAAhAAAAAAAAAAEAAAAAAA0IAAB1bml2ZXJzYWwvZmxhc2hfc2tpbl9zZXR0aW5ncy54bWxQSwECAAAUAAIACAAUosNIKpYPZ/4CAACXCwAAJgAAAAAAAAABAAAAAAAGCwAAdW5pdmVyc2FsL2h0bWxfcHVibGlzaGluZ19zZXR0aW5ncy54bWxQSwECAAAUAAIACAAUosNIaHFSkZoBAAAfBgAAHwAAAAAAAAABAAAAAABIDgAAdW5pdmVyc2FsL2h0bWxfc2tpbl9zZXR0aW5ncy5qc1BLAQIAABQAAgAIABSiw0g9PC/RwQAAAOUBAAAaAAAAAAAAAAEAAAAAAB8QAAB1bml2ZXJzYWwvaTE4bl9wcmVzZXRzLnhtbFBLAQIAABQAAgAIABSiw0gj80M7cgAAAHIAAAAcAAAAAAAAAAEAAAAAABgRAAB1bml2ZXJzYWwvbG9jYWxfc2V0dGluZ3MueG1sUEsBAgAAFAACAAgARJRXRyO0Tvv7AgAAsAgAABQAAAAAAAAAAQAAAAAAxBEAAHVuaXZlcnNhbC9wbGF5ZXIueG1sUEsBAgAAFAACAAgAFKLDSI0wNu9cCAAAkCAAACkAAAAAAAAAAQAAAAAA8RQAAHVuaXZlcnNhbC9za2luX2N1c3RvbWl6YXRpb25fc2V0dGluZ3MueG1sUEsBAgAAFAACAAgAFKLDSHIJy00KEgAAKD4AABcAAAAAAAAAAAAAAAAAlB0AAHVuaXZlcnNhbC91bml2ZXJzYWwucG5nUEsBAgAAFAACAAgAFKLDSNejnGNLAAAAagAAABsAAAAAAAAAAQAAAAAA0y8AAHVuaXZlcnNhbC91bml2ZXJzYWwucG5nLnhtbFBLBQYAAAAACwALAEkDAABXMAAAAAA="/>
  <p:tag name="ISPRING_PRESENTATION_TITLE" val="答辩-03"/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.2"/>
</p:tagLst>
</file>

<file path=ppt/theme/theme1.xml><?xml version="1.0" encoding="utf-8"?>
<a:theme xmlns:a="http://schemas.openxmlformats.org/drawingml/2006/main" name="Nordri Tools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1qnfjzb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1438</Words>
  <Application>Microsoft Office PowerPoint</Application>
  <PresentationFormat>宽屏</PresentationFormat>
  <Paragraphs>161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微软雅黑</vt:lpstr>
      <vt:lpstr>Arial</vt:lpstr>
      <vt:lpstr>Wingdings</vt:lpstr>
      <vt:lpstr>Nordri ToolsTheme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子翼</dc:creator>
  <cp:lastModifiedBy>871895782@qq.com</cp:lastModifiedBy>
  <cp:revision>54</cp:revision>
  <dcterms:created xsi:type="dcterms:W3CDTF">2020-06-17T08:00:35Z</dcterms:created>
  <dcterms:modified xsi:type="dcterms:W3CDTF">2020-06-20T08:16:34Z</dcterms:modified>
</cp:coreProperties>
</file>