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18" r:id="rId3"/>
    <p:sldId id="327" r:id="rId4"/>
    <p:sldId id="303" r:id="rId5"/>
    <p:sldId id="333" r:id="rId6"/>
    <p:sldId id="334" r:id="rId7"/>
    <p:sldId id="332" r:id="rId8"/>
    <p:sldId id="320" r:id="rId9"/>
    <p:sldId id="335" r:id="rId10"/>
    <p:sldId id="319" r:id="rId11"/>
    <p:sldId id="329" r:id="rId12"/>
    <p:sldId id="330" r:id="rId13"/>
    <p:sldId id="331" r:id="rId14"/>
    <p:sldId id="32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257CBD"/>
    <a:srgbClr val="1E2B57"/>
    <a:srgbClr val="102872"/>
    <a:srgbClr val="0A5985"/>
    <a:srgbClr val="8FAADC"/>
    <a:srgbClr val="1482AC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8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2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96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5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3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3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8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2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3C946-1D3E-4E01-86E3-85DCB81D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24C3-94B4-4070-A37C-78EC73D06AE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A1CA13-0BBD-4045-8FC3-C0C6493E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85D0A-C647-4592-9B80-9B60A297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AEF54-7E5B-4465-8FD9-A61EECEC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C51B7-91D6-4E9E-B81B-0D9387DD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3D0B7-9486-4EFD-94CB-9F688E93E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24C3-94B4-4070-A37C-78EC73D06AE0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2073D-72D5-4379-89E2-71A7E251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7281-66F9-4BEB-82EC-AFA1601B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0" y="847558"/>
            <a:ext cx="1805136" cy="1802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6491" y="2660713"/>
            <a:ext cx="7372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C#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大作业结题报告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2630078" y="4026518"/>
            <a:ext cx="8936611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+mn-lt"/>
                <a:ea typeface="+mn-ea"/>
                <a:cs typeface="+mn-ea"/>
                <a:sym typeface="+mn-lt"/>
              </a:rPr>
              <a:t>吴轲 李华逸 寿科益 胡文韬 钟运鸣 吴学玮</a:t>
            </a:r>
            <a:endParaRPr lang="en-US" altLang="zh-CN" sz="3200" spc="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20787" y="5880283"/>
            <a:ext cx="2618236" cy="484463"/>
            <a:chOff x="8655444" y="6069066"/>
            <a:chExt cx="2618236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031277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+mn-lt"/>
                  <a:cs typeface="+mn-ea"/>
                  <a:sym typeface="+mn-lt"/>
                </a:rPr>
                <a:t>答辩人：吴轲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2780" y="5880283"/>
            <a:ext cx="3325855" cy="484463"/>
            <a:chOff x="8807150" y="5287200"/>
            <a:chExt cx="3325855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738202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cs typeface="+mn-ea"/>
                  <a:sym typeface="+mn-lt"/>
                </a:rPr>
                <a:t>指导老师：贾向阳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0"/>
    </mc:Choice>
    <mc:Fallback xmlns="">
      <p:transition spd="slow" advTm="14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37638" y="2333963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、项目特点</a:t>
            </a:r>
          </a:p>
        </p:txBody>
      </p:sp>
      <p:sp>
        <p:nvSpPr>
          <p:cNvPr id="16" name="椭圆 15"/>
          <p:cNvSpPr/>
          <p:nvPr/>
        </p:nvSpPr>
        <p:spPr>
          <a:xfrm>
            <a:off x="4781550" y="322910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9266" y="315243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优势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劣势</a:t>
            </a:r>
          </a:p>
        </p:txBody>
      </p:sp>
      <p:sp>
        <p:nvSpPr>
          <p:cNvPr id="22" name="椭圆 21"/>
          <p:cNvSpPr/>
          <p:nvPr/>
        </p:nvSpPr>
        <p:spPr>
          <a:xfrm>
            <a:off x="4781550" y="37500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9266" y="367340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进一步的可发展点</a:t>
            </a:r>
          </a:p>
        </p:txBody>
      </p:sp>
    </p:spTree>
    <p:extLst>
      <p:ext uri="{BB962C8B-B14F-4D97-AF65-F5344CB8AC3E}">
        <p14:creationId xmlns:p14="http://schemas.microsoft.com/office/powerpoint/2010/main" val="32135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"/>
    </mc:Choice>
    <mc:Fallback xmlns="">
      <p:transition spd="slow" advTm="29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项目优势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-1" y="771551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4" y="2904067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34FB35C-93E0-4ECC-80E9-76EC2CEF5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0A17365-01FB-424F-B54B-6C3BB0994D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有体验感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43E3A42-F0AE-46B9-B71C-CB002D3E1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拓展性高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CC1EEE9-7006-44EC-BDCA-2CEA5B7C3C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该小游戏主要通过模拟大学生在考试周阶段的种种经历，让玩家能在游戏中找到真实的体验感，只是在游戏中获得好成绩也能让人获得一定的成就感。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本游戏已给多位大学同学进行评测，普遍收获好评，好评的主要理由正是“体验感很强，过于真实”。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4FFFA7A-58A6-4503-A94D-85CE4352C2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本游戏理论上的拓展性是很高的：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随机事件支持通过继承基类的方式添加，可以根据自己的想法设计随机事件的触发权重，造成的效果，以及触发时显示的文案。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玩家也可以自定义剧本，只需要生成对应格式的文件即可。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各类事件的文案也可以根据自己喜好随意增删修改。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4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22"/>
    </mc:Choice>
    <mc:Fallback xmlns="">
      <p:transition spd="slow" advTm="420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项目劣势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-1" y="771551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" y="2904066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C9FFC7A-2626-4611-8DBC-9811347B89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A0508-763D-475B-983D-54FB05FE7F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1E2B57"/>
          </a:solidFill>
          <a:ln>
            <a:solidFill>
              <a:srgbClr val="102872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针对性强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受众面窄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73B04D6-1B2B-43DC-9D43-10F98B1137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1E2B57"/>
          </a:solidFill>
          <a:ln>
            <a:solidFill>
              <a:srgbClr val="102872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不够耐玩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4DA8373-38C7-4C79-986C-70EA2C3627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正如前文所说，该游戏针对的是大学生的体验量身设计的，对这段经历印象深刻的玩家会具备较强的体验感，而印象不够深刻的受众则反应一般。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邀请试玩的人群中，评价就明显出现了两级分化：除去大学同学之外的普遍评价一般，说明没有相关印象的受众确实不容易有兴趣。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1DD2F77-3F6C-4A61-AF06-DE5EF564BE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虽然本游戏上手的体验较好，但文案毕竟有限，多次玩后体验会明显感到重复与无聊，因此本游戏的耐玩性较差。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事实上类似的游戏都有这样的劣势，如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中国式家长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游戏中，当玩家成功让“孩子”尝试过各种职业路线之后，可玩性就几乎为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了，官方的解决方案也基本上是通过增加剧情来实现。（本游戏的增强方案也正是通过丰富文案内容得以实现。）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20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2"/>
    </mc:Choice>
    <mc:Fallback xmlns="">
      <p:transition spd="slow" advTm="532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未来发展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" y="2904066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34FB35C-93E0-4ECC-80E9-76EC2CEF5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91A4A37-CDE8-49B8-BAD6-E85AE7A37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771550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0F6F5D9-78AE-4A54-AA6B-389A11BB34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257CBD"/>
          </a:solidFill>
          <a:ln>
            <a:solidFill>
              <a:srgbClr val="257CBD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丰富内容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18FCF1B-7AF3-4CE4-9DCE-555BEFD41E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257CBD"/>
          </a:solidFill>
          <a:ln>
            <a:solidFill>
              <a:srgbClr val="257CBD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项目移植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D443792-35B7-419E-87B8-41674C615A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受限于美工技术（主要精力均拿来优化界面本身），过场展示仅限文字，但事实上过场增加有趣的图片显示是完全可以的，但考虑到增加这个功能的同时需要同时设计大量的过场图，该工作已经超出课程需求范围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进一步设计有意思的随机事件，丰富各个事件的文案内容，从而尽可能避免重复的文案出现。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27DE4E4-47F2-4A3D-8143-F20DAED59E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本游戏截止到结项仍然是一款单机游戏，如果想真正进行推广运行仍然需要移植到其它平台。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事实上本人计划是再进一步丰富内容，或者具备这样的美工能力之后，将其移植为一个前端小游戏。同时移植到云端之后也可以支持在服务器留存玩家得分，排行榜之类的信息。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9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6"/>
    </mc:Choice>
    <mc:Fallback xmlns="">
      <p:transition spd="slow" advTm="374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0" y="847558"/>
            <a:ext cx="1805136" cy="1802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3245" y="2660713"/>
            <a:ext cx="98390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Thanks For Listening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20787" y="5880283"/>
            <a:ext cx="2618236" cy="484463"/>
            <a:chOff x="8655444" y="6069066"/>
            <a:chExt cx="2618236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031277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+mn-lt"/>
                  <a:cs typeface="+mn-ea"/>
                  <a:sym typeface="+mn-lt"/>
                </a:rPr>
                <a:t>答辩人：吴轲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2780" y="5880283"/>
            <a:ext cx="3325855" cy="484463"/>
            <a:chOff x="8807150" y="5287200"/>
            <a:chExt cx="3325855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738202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cs typeface="+mn-ea"/>
                  <a:sym typeface="+mn-lt"/>
                </a:rPr>
                <a:t>指导老师：贾向阳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6C734A3E-299D-4675-8BBA-290232D87678}"/>
              </a:ext>
            </a:extLst>
          </p:cNvPr>
          <p:cNvSpPr txBox="1"/>
          <p:nvPr/>
        </p:nvSpPr>
        <p:spPr>
          <a:xfrm>
            <a:off x="2630078" y="4026518"/>
            <a:ext cx="8936611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+mn-lt"/>
                <a:ea typeface="+mn-ea"/>
                <a:cs typeface="+mn-ea"/>
                <a:sym typeface="+mn-lt"/>
              </a:rPr>
              <a:t>吴轲 李华逸 寿科益 胡文韬 钟运鸣 吴学玮</a:t>
            </a:r>
            <a:endParaRPr lang="en-US" altLang="zh-CN" sz="3200" spc="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29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2"/>
    </mc:Choice>
    <mc:Fallback xmlns="">
      <p:transition spd="slow" advTm="54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75739" y="3086607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、选题背景</a:t>
            </a:r>
          </a:p>
        </p:txBody>
      </p:sp>
    </p:spTree>
    <p:extLst>
      <p:ext uri="{BB962C8B-B14F-4D97-AF65-F5344CB8AC3E}">
        <p14:creationId xmlns:p14="http://schemas.microsoft.com/office/powerpoint/2010/main" val="18283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6"/>
    </mc:Choice>
    <mc:Fallback xmlns="">
      <p:transition spd="slow" advTm="30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1755291" y="1535122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目标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933C1A7-BA8E-4CFC-90BE-3CCFD21DB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55290" y="4256620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参考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C507504-B3BC-489C-913B-CA41E94B27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5175" y="1535122"/>
            <a:ext cx="5681534" cy="213251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难度适当，能基本包含本课程所学内容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贴合实际，题材与大学生生活密切相关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有目的性，项目本身具备一定的实用性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67A88-BEC3-4C2B-B037-BAF5B682AD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5175" y="4256620"/>
            <a:ext cx="5681534" cy="213251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相似类型的市面已出现的游戏（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中国式家长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全国信息学竞赛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2016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年吉林省选  第二天  第三题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教学内容有关资料，包括课本课件以及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PPT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有关技术博客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1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4"/>
    </mc:Choice>
    <mc:Fallback xmlns="">
      <p:transition spd="slow" advTm="293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75739" y="2744215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、技术</a:t>
            </a:r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73393" y="3622955"/>
            <a:ext cx="680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https://github.com/hamsterwk/FinalHomework-Game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6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709C451-ACB6-40FB-AC7D-421C180701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369A14B-BA81-40E1-B3E5-D672708A3F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2576870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正式提出题设，完成类图流程图等的设计。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完成了除去事件类以外的基本类的设计。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完成了游戏开始界面的设计。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77EE2BE-47B8-40BB-AEE2-B1104540CD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4661555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完成了游戏主交互界面的设计，以及过场文案的展示。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完成其它任务的计划分工，并下发给各个组员。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各个组员分别完成了显示设置，帮助界面，存档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读档功能，随机事件的设计等任务。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增加了压力值系统，压力值也会影响到成绩。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8AC7E3F-5F68-48A7-98A2-4AED198F3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2576870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5.22-5.29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阶段验收①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66C6194-DBE4-4D8A-BF15-DEE37EC69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4661555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5.29-6.5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阶段验收②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6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6"/>
    </mc:Choice>
    <mc:Fallback xmlns="">
      <p:transition spd="slow" advTm="326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709C451-ACB6-40FB-AC7D-421C180701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6E7D8-C385-4AD9-B108-CDA2D2944B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2576870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重新设计了随机事件类，将原先混在一起的事件分为不同的类，并继承同一基类，增强了可拓展性。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优化代码架构，将老师指出的不合理方面进行了重构与优化。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为提升游戏性进行了思考，最终确定以优化界面，丰富内容的方法实现。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DD01922-C5CA-48C1-A1A4-C4BEC78904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4661555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进一步优化了代码架构，将自己认为的不合理的方面进行了重构与优化。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利用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PhotoShop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等软件彻底重新设计了界面。极大地丰富了文案设计。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邀请熟人进行评测，结合反馈对功能做了适当分析与调整。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制作展示视频，展示用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PPT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BED1308-AFA4-4300-AE25-51BE1D6C50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2576870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6.5-6.12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阶段验收③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A4AAB85-E1CD-48B0-B2BB-115E7D4FEA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4661555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6.12-6.20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最终展示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7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77"/>
    </mc:Choice>
    <mc:Fallback xmlns="">
      <p:transition spd="slow" advTm="338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4308DC4-AB4B-4C66-811E-A4C96F7B9F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599" y="771550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4FF9CDF-E3CE-492D-957D-6829D316D1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4379" y="2143787"/>
            <a:ext cx="8323386" cy="45907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80523BC-03F2-4C9C-9EC6-D150B50964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5" y="2343966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6BEC09F8-D384-4AFE-96B5-2A03C7E685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3526977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1DA7185-D8BD-4677-A41E-3025CB1A31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4709988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1CE936C-E3EA-4CE9-8663-28C17E95F0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5760286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FBDAA-269B-469B-9829-A615B7B8681D}"/>
              </a:ext>
            </a:extLst>
          </p:cNvPr>
          <p:cNvSpPr txBox="1"/>
          <p:nvPr/>
        </p:nvSpPr>
        <p:spPr>
          <a:xfrm>
            <a:off x="2630078" y="2343966"/>
            <a:ext cx="7487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分数变化的实现机制参考了全国信息学竞赛</a:t>
            </a:r>
            <a:r>
              <a:rPr lang="en-US" altLang="zh-CN" dirty="0"/>
              <a:t>2016</a:t>
            </a:r>
            <a:r>
              <a:rPr lang="zh-CN" altLang="en-US" dirty="0"/>
              <a:t>年吉林省省队选拔二试第三题</a:t>
            </a:r>
            <a:r>
              <a:rPr lang="en-US" altLang="zh-CN" dirty="0"/>
              <a:t>《</a:t>
            </a:r>
            <a:r>
              <a:rPr lang="zh-CN" altLang="en-US" dirty="0"/>
              <a:t>学渣的逆袭</a:t>
            </a:r>
            <a:r>
              <a:rPr lang="en-US" altLang="zh-CN" dirty="0"/>
              <a:t>》</a:t>
            </a:r>
            <a:r>
              <a:rPr lang="zh-CN" altLang="en-US" dirty="0"/>
              <a:t>，该题要求选手设计一个程序，在给定的分数变化机制下制定复习计划，取得尽量高的均分。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具体而言：每门课程都有四个参数影响学习成绩的变化，这里分别记为：</a:t>
            </a:r>
            <a:endParaRPr lang="en-US" altLang="zh-CN" dirty="0"/>
          </a:p>
          <a:p>
            <a:r>
              <a:rPr lang="en-US" altLang="zh-CN" dirty="0" err="1"/>
              <a:t>ReviewBonus</a:t>
            </a:r>
            <a:r>
              <a:rPr lang="en-US" altLang="zh-CN" dirty="0"/>
              <a:t>, </a:t>
            </a:r>
            <a:r>
              <a:rPr lang="en-US" altLang="zh-CN" dirty="0" err="1"/>
              <a:t>LastReviewTurn</a:t>
            </a:r>
            <a:r>
              <a:rPr lang="en-US" altLang="zh-CN" dirty="0"/>
              <a:t>, </a:t>
            </a:r>
            <a:r>
              <a:rPr lang="en-US" altLang="zh-CN" dirty="0" err="1"/>
              <a:t>DecreaseBase</a:t>
            </a:r>
            <a:r>
              <a:rPr lang="en-US" altLang="zh-CN" dirty="0"/>
              <a:t>, </a:t>
            </a:r>
            <a:r>
              <a:rPr lang="en-US" altLang="zh-CN" dirty="0" err="1"/>
              <a:t>DecreaseInc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每次复习一门课程时，会导致这门课的能力值增加</a:t>
            </a:r>
            <a:r>
              <a:rPr lang="en-US" altLang="zh-CN" dirty="0" err="1"/>
              <a:t>ReviewBonus</a:t>
            </a:r>
            <a:r>
              <a:rPr lang="zh-CN" altLang="en-US" dirty="0"/>
              <a:t>点。</a:t>
            </a:r>
            <a:endParaRPr lang="en-US" altLang="zh-CN" dirty="0"/>
          </a:p>
          <a:p>
            <a:r>
              <a:rPr lang="zh-CN" altLang="en-US" dirty="0"/>
              <a:t>如果一门课当天没有复习，则会降低分数，具体而言降低的量为：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CurrentTurn-LastReviewTurn</a:t>
            </a:r>
            <a:r>
              <a:rPr lang="zh-CN" altLang="en-US" dirty="0"/>
              <a:t>）* </a:t>
            </a:r>
            <a:r>
              <a:rPr lang="en-US" altLang="zh-CN" dirty="0" err="1"/>
              <a:t>DecreaseInc</a:t>
            </a:r>
            <a:r>
              <a:rPr lang="en-US" altLang="zh-CN" dirty="0"/>
              <a:t> + </a:t>
            </a:r>
            <a:r>
              <a:rPr lang="en-US" altLang="zh-CN" dirty="0" err="1"/>
              <a:t>DecreaseBase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即一门课如果一直不复习，这门课会忘记得越来越快。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此外，考试时会有一个随机的临场发挥因子影响分数，各类随机事件也会影响到上述参数。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4"/>
    </mc:Choice>
    <mc:Fallback xmlns="">
      <p:transition spd="slow" advTm="331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  <a:endParaRPr lang="zh-CN" altLang="en-US" sz="26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55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1B4FCEF-8EC1-4BF0-876B-65D04E3CD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F9AC7BE-2172-492E-B9B4-C103F9EA2C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8936" y="2343966"/>
            <a:ext cx="834127" cy="421709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初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设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AE02D64-AF1D-4E5C-9078-E5654010D6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5281" y="2332802"/>
            <a:ext cx="5065198" cy="42170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习惯性使用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ACM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风格的代码，即整合功能。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构造函数只需一个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typeID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，就可以转化为任意对应的事件，生成事件所需的所有因子。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缺点不言而喻：有关事件类的函数设计会格外复杂，执行事件依赖条件分支语句极大地限制了开发的可拓展性。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此外此种架构过于复杂，除了开发者本人其他人不依赖于注释很难理解。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71DC96F-F673-42EB-BD78-9B8CED7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6" y="2169926"/>
            <a:ext cx="4736376" cy="4476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BC599E-90DE-451E-BB8C-6CE3684B7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8" y="2031760"/>
            <a:ext cx="5242440" cy="4819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9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7"/>
    </mc:Choice>
    <mc:Fallback xmlns="">
      <p:transition spd="slow" advTm="58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55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1B4FCEF-8EC1-4BF0-876B-65D04E3CD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C03768D-4E80-4DEB-83C6-8C8A1D7A40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8936" y="2343966"/>
            <a:ext cx="834127" cy="421709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后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类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C29B575-11A2-45FD-87A1-CFC27D977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5281" y="2332802"/>
            <a:ext cx="5065198" cy="42170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采用老师建议，将各类事件均写为不同的类，共同继承一个事件基类，并将执行事件的函数从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GameSystem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类转移为事件的成员函数。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每一类事件都有一系列静态参数，如事件权重，有关文件路径，以及实现各自功能需要的参数因子。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事实证明虽然这样做提高了代码量，但在后续增加其它事件时的工作量大幅度降低，也更加方便拓展开发。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生成随机事件的函数现在的写法为：生成一个在所有事件权重和范围内的随机数，这样每一个随机事件根据自己的权重都有自己所属的范围，直接取之即可。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0D4E20-8049-4AA8-AACE-A9410C00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318743"/>
            <a:ext cx="4703677" cy="4217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86A01-65C6-4241-A0A2-AE8A8FD5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50339"/>
            <a:ext cx="5449678" cy="1909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9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3"/>
    </mc:Choice>
    <mc:Fallback xmlns="">
      <p:transition spd="slow" advTm="74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1qnfjz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1444</Words>
  <Application>Microsoft Office PowerPoint</Application>
  <PresentationFormat>宽屏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Wingdings</vt:lpstr>
      <vt:lpstr>Nordri ToolsTheme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子翼</dc:creator>
  <cp:lastModifiedBy>871895782@qq.com</cp:lastModifiedBy>
  <cp:revision>56</cp:revision>
  <dcterms:created xsi:type="dcterms:W3CDTF">2020-06-17T08:00:35Z</dcterms:created>
  <dcterms:modified xsi:type="dcterms:W3CDTF">2020-06-21T09:05:56Z</dcterms:modified>
</cp:coreProperties>
</file>