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5" r:id="rId6"/>
    <p:sldId id="256" r:id="rId7"/>
    <p:sldId id="257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F2C1D-8A03-D8F6-CA47-71E2288F0574}" v="2" dt="2025-03-06T18:09:50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weł Deptuła" userId="S::155257@student.uwm.edu.pl::6fde4986-9526-4a21-9706-a6d184c53cdf" providerId="AD" clId="Web-{4B4F2C1D-8A03-D8F6-CA47-71E2288F0574}"/>
    <pc:docChg chg="modSld">
      <pc:chgData name="Paweł Deptuła" userId="S::155257@student.uwm.edu.pl::6fde4986-9526-4a21-9706-a6d184c53cdf" providerId="AD" clId="Web-{4B4F2C1D-8A03-D8F6-CA47-71E2288F0574}" dt="2025-03-06T18:09:50.596" v="1" actId="1076"/>
      <pc:docMkLst>
        <pc:docMk/>
      </pc:docMkLst>
      <pc:sldChg chg="modSp">
        <pc:chgData name="Paweł Deptuła" userId="S::155257@student.uwm.edu.pl::6fde4986-9526-4a21-9706-a6d184c53cdf" providerId="AD" clId="Web-{4B4F2C1D-8A03-D8F6-CA47-71E2288F0574}" dt="2025-03-06T18:09:50.596" v="1" actId="1076"/>
        <pc:sldMkLst>
          <pc:docMk/>
          <pc:sldMk cId="3063377310" sldId="256"/>
        </pc:sldMkLst>
        <pc:picChg chg="mod">
          <ac:chgData name="Paweł Deptuła" userId="S::155257@student.uwm.edu.pl::6fde4986-9526-4a21-9706-a6d184c53cdf" providerId="AD" clId="Web-{4B4F2C1D-8A03-D8F6-CA47-71E2288F0574}" dt="2025-03-06T18:09:50.596" v="1" actId="1076"/>
          <ac:picMkLst>
            <pc:docMk/>
            <pc:sldMk cId="3063377310" sldId="256"/>
            <ac:picMk id="9" creationId="{E55B5B60-AA46-427B-AB90-B7FB3844E57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092042-2BFC-46BF-A22C-89FB6778C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92DB505-DC39-4748-8843-4B034765F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2F28DE-9F14-4033-A040-4231BC7A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A7C4-CA48-4AAA-8F54-70A29A6AEC4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6C05E7-D399-4A49-844E-939115F7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4A2685-5BCA-4456-97E3-76E6D1B5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7B4-EF45-4075-A028-EC6E5443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3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0D7677-FE13-40CC-8BF3-0735E5F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27D7248-4F4A-48FE-B050-539F0250F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4C5C64-FB6D-4CEC-A34B-0870D457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A7C4-CA48-4AAA-8F54-70A29A6AEC4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97012F-3B40-4C29-B862-E17E2C88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D24038-34AF-4C74-BD2D-B2F04BF8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7B4-EF45-4075-A028-EC6E5443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6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7FCED48-03C6-4693-BE45-F1E1908BD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F36E102-7268-4CB8-8B9A-74B57EE34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4FBD45E-8219-4F9C-98CC-39406F10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A7C4-CA48-4AAA-8F54-70A29A6AEC4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1B8FD3-3781-460E-AA0B-510F5928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747E2CA-817C-475F-BDAB-05434F07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7B4-EF45-4075-A028-EC6E5443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7E1311-DC2A-4EE5-A623-D9EE8483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3BF4E9-C681-46D2-9E54-326ECA62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EDFC1F-7CCD-48E6-ACAA-63F1DCA5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A7C4-CA48-4AAA-8F54-70A29A6AEC4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371D33-848A-4CB1-A643-52DF593A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0AC4BDA-2ADC-4B89-AD2C-E5791229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7B4-EF45-4075-A028-EC6E5443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7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32946C-A097-4DF4-8ED7-5DEB4017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F68D309-17F6-4666-8C12-CCF558B84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7C86B3-B9AD-4A24-8DB1-79BEDF0C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A7C4-CA48-4AAA-8F54-70A29A6AEC4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88D2F5-2987-4217-AA5C-51855FCD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3E688E-B4E2-44C8-9CBC-3805DBBC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7B4-EF45-4075-A028-EC6E5443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6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220914-BC29-4076-B69B-D2868E1C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74E489-0DAA-4E5F-9A89-EC05F53C6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5B293EA-1C66-4A57-AE98-0BB2C8ABF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A518F4E-3D60-4CB2-A3CA-D2855488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A7C4-CA48-4AAA-8F54-70A29A6AEC4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3175505-0A42-40EA-B0D3-869F6318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C2F81EE-4CDA-4339-A030-65C925AB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7B4-EF45-4075-A028-EC6E5443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30B459-742C-4C61-AFE5-8095F72B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165AB1E-130F-4BDA-8AAC-3D80D9FEB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688E64F-DCBD-4709-A85D-DD3333ED2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C876E5C-F733-4941-A8DA-0777883AA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858CE6F-F373-4F3B-90E0-C48BF3074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C768C53-4DDE-40EE-907C-9C09F10C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A7C4-CA48-4AAA-8F54-70A29A6AEC4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5865DF6-59F6-4F8D-B513-5B7AEA16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1C7BDE9-B730-40C7-9510-9C498E2C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7B4-EF45-4075-A028-EC6E5443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DA2D0A-AC6F-4D10-B8FD-799FEF60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22C6966-8E93-42B5-B998-D439FC5B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A7C4-CA48-4AAA-8F54-70A29A6AEC4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8DB81B0-79CF-4888-8A98-A16E3A6E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A147538-D48E-49BF-9BCF-321B3841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7B4-EF45-4075-A028-EC6E5443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7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B3B6CBD-3F58-40A8-94B9-772D20C9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A7C4-CA48-4AAA-8F54-70A29A6AEC4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65AE74E-08AA-4B9A-97DA-F4C4F179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61D6FB9-1285-4898-9459-DD73D1A2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7B4-EF45-4075-A028-EC6E5443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9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2F4B1-E1B8-4671-B63A-376091EC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B73192-F994-48AE-9E73-D7CD97934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291CC41-A7D6-4FA1-945E-1D61277C7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3C199DC-CBB7-4793-89B3-465EB5DB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A7C4-CA48-4AAA-8F54-70A29A6AEC4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05BB7FA-4E86-4E99-BF49-13478972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E36F63F-2F36-4517-B465-6DF38A78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7B4-EF45-4075-A028-EC6E5443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87B2F0-3C5E-4FE9-994E-5692F1F6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4D15BED-51F7-4AE3-9107-E09C02A67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FA3F96A-EBB5-4C1A-A313-F37CDDC20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2A26117-B4B9-435B-BD7A-D801E2C6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A7C4-CA48-4AAA-8F54-70A29A6AEC4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5C08559-3ED7-4AAC-A4B1-6A9FE0E8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EE44AFF-3455-4B1B-A87E-DB14FFBB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B7B4-EF45-4075-A028-EC6E5443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4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C28E107-C57C-4081-B5DE-B942A4E0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B488D8-F265-4744-AE0A-73CB2FF88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86E891-E216-4ABD-A811-295CB19CA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AA7C4-CA48-4AAA-8F54-70A29A6AEC4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34B0C5-F128-4EBC-87FE-0F6AA10F1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FDC8BA-B125-4740-8A6F-AD86BCC9C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3B7B4-EF45-4075-A028-EC6E5443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5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67FDE39-D8AE-4D13-8CF5-86DE59BC9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89" y="0"/>
            <a:ext cx="5040021" cy="685800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3B5B81FA-41CC-425C-B6BE-517C0AE7FF24}"/>
              </a:ext>
            </a:extLst>
          </p:cNvPr>
          <p:cNvSpPr txBox="1"/>
          <p:nvPr/>
        </p:nvSpPr>
        <p:spPr>
          <a:xfrm>
            <a:off x="665397" y="1141452"/>
            <a:ext cx="19431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/>
              <a:t>dataset </a:t>
            </a:r>
            <a:r>
              <a:rPr lang="pl-PL" sz="3200">
                <a:solidFill>
                  <a:srgbClr val="00B050"/>
                </a:solidFill>
              </a:rPr>
              <a:t>wine.csv</a:t>
            </a:r>
            <a:endParaRPr lang="en-US" sz="320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4BB2602-E8A2-4E0B-9093-A89E17F93F9A}"/>
              </a:ext>
            </a:extLst>
          </p:cNvPr>
          <p:cNvSpPr txBox="1"/>
          <p:nvPr/>
        </p:nvSpPr>
        <p:spPr>
          <a:xfrm>
            <a:off x="5188419" y="2905780"/>
            <a:ext cx="1038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/>
              <a:t>X =</a:t>
            </a:r>
            <a:endParaRPr lang="en-US" sz="280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B93DE0-2793-4C5E-BA7D-A971F91FB3DE}"/>
              </a:ext>
            </a:extLst>
          </p:cNvPr>
          <p:cNvSpPr txBox="1"/>
          <p:nvPr/>
        </p:nvSpPr>
        <p:spPr>
          <a:xfrm>
            <a:off x="600075" y="2628900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/>
              <a:t>Y = Wine</a:t>
            </a:r>
            <a:endParaRPr lang="en-US" sz="280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6264BBE-5F21-4549-ABF4-23E65BCC5EE5}"/>
              </a:ext>
            </a:extLst>
          </p:cNvPr>
          <p:cNvSpPr txBox="1"/>
          <p:nvPr/>
        </p:nvSpPr>
        <p:spPr>
          <a:xfrm>
            <a:off x="981075" y="3562350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Wine – </a:t>
            </a:r>
            <a:r>
              <a:rPr lang="pl-PL" err="1"/>
              <a:t>wine</a:t>
            </a:r>
            <a:r>
              <a:rPr lang="pl-PL"/>
              <a:t> </a:t>
            </a:r>
            <a:r>
              <a:rPr lang="pl-PL" err="1"/>
              <a:t>quality</a:t>
            </a:r>
            <a:r>
              <a:rPr lang="pl-PL"/>
              <a:t> (1, 2, 3) </a:t>
            </a:r>
            <a:endParaRPr lang="en-US"/>
          </a:p>
        </p:txBody>
      </p:sp>
      <p:pic>
        <p:nvPicPr>
          <p:cNvPr id="1026" name="Picture 2" descr="Dobre włoskie wino - jak kupić i się nie naciąć? - DueCappucci.pl">
            <a:extLst>
              <a:ext uri="{FF2B5EF4-FFF2-40B4-BE49-F238E27FC236}">
                <a16:creationId xmlns:a16="http://schemas.microsoft.com/office/drawing/2014/main" id="{12B327CE-7501-44C9-836B-46C66E836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819" y="511185"/>
            <a:ext cx="3552825" cy="236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04788A73-8008-A2B5-C57C-10A764DFFC83}"/>
              </a:ext>
            </a:extLst>
          </p:cNvPr>
          <p:cNvSpPr txBox="1"/>
          <p:nvPr/>
        </p:nvSpPr>
        <p:spPr>
          <a:xfrm>
            <a:off x="400050" y="66505"/>
            <a:ext cx="4707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>
                <a:solidFill>
                  <a:srgbClr val="FF0000"/>
                </a:solidFill>
              </a:rPr>
              <a:t>Bazy danych</a:t>
            </a:r>
            <a:endParaRPr lang="en-GB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67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32719CB1-BA52-4810-9B32-A965883EC084}"/>
              </a:ext>
            </a:extLst>
          </p:cNvPr>
          <p:cNvSpPr txBox="1"/>
          <p:nvPr/>
        </p:nvSpPr>
        <p:spPr>
          <a:xfrm>
            <a:off x="485775" y="6344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/>
              <a:t>dataset </a:t>
            </a:r>
            <a:r>
              <a:rPr lang="pl-PL" sz="2800">
                <a:solidFill>
                  <a:srgbClr val="00B050"/>
                </a:solidFill>
              </a:rPr>
              <a:t>Vlagun_Phys_Years3.csv</a:t>
            </a:r>
            <a:r>
              <a:rPr lang="pl-PL" sz="2800"/>
              <a:t>.</a:t>
            </a:r>
            <a:endParaRPr lang="en-US" sz="280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0CE0CA8-7DA5-4345-A06F-15616B317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429000"/>
            <a:ext cx="4149980" cy="324802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8DB752B-EEB8-4DA0-ACB5-F374EE4D2488}"/>
              </a:ext>
            </a:extLst>
          </p:cNvPr>
          <p:cNvSpPr txBox="1"/>
          <p:nvPr/>
        </p:nvSpPr>
        <p:spPr>
          <a:xfrm>
            <a:off x="2155952" y="1377418"/>
            <a:ext cx="351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/>
              <a:t>Y = </a:t>
            </a:r>
            <a:r>
              <a:rPr lang="pl-PL" sz="2800" err="1"/>
              <a:t>Years</a:t>
            </a:r>
            <a:endParaRPr lang="en-US" sz="280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038CC1E-AA63-43DC-A736-80FCD2623AD1}"/>
              </a:ext>
            </a:extLst>
          </p:cNvPr>
          <p:cNvSpPr txBox="1"/>
          <p:nvPr/>
        </p:nvSpPr>
        <p:spPr>
          <a:xfrm>
            <a:off x="1036765" y="2120353"/>
            <a:ext cx="377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Years</a:t>
            </a:r>
            <a:r>
              <a:rPr lang="pl-PL"/>
              <a:t> – </a:t>
            </a:r>
            <a:r>
              <a:rPr lang="pl-PL" err="1"/>
              <a:t>Year</a:t>
            </a:r>
            <a:r>
              <a:rPr lang="pl-PL"/>
              <a:t> 2007 (0), </a:t>
            </a:r>
            <a:r>
              <a:rPr lang="pl-PL" err="1"/>
              <a:t>Year</a:t>
            </a:r>
            <a:r>
              <a:rPr lang="pl-PL"/>
              <a:t> 2008 (1)</a:t>
            </a:r>
            <a:endParaRPr lang="en-US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41445C4-3FC1-4F1A-8FB3-B81F7ED0B339}"/>
              </a:ext>
            </a:extLst>
          </p:cNvPr>
          <p:cNvSpPr txBox="1"/>
          <p:nvPr/>
        </p:nvSpPr>
        <p:spPr>
          <a:xfrm>
            <a:off x="7591425" y="409575"/>
            <a:ext cx="4524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/>
              <a:t>PSU</a:t>
            </a:r>
            <a:r>
              <a:rPr lang="pl-PL"/>
              <a:t> – </a:t>
            </a:r>
            <a:r>
              <a:rPr lang="pl-PL" err="1"/>
              <a:t>salinity</a:t>
            </a:r>
            <a:r>
              <a:rPr lang="pl-PL"/>
              <a:t> of </a:t>
            </a:r>
            <a:r>
              <a:rPr lang="pl-PL" err="1"/>
              <a:t>water</a:t>
            </a:r>
            <a:endParaRPr lang="pl-PL"/>
          </a:p>
          <a:p>
            <a:r>
              <a:rPr lang="pl-PL" b="1"/>
              <a:t>O2 </a:t>
            </a:r>
            <a:r>
              <a:rPr lang="pl-PL"/>
              <a:t>– </a:t>
            </a:r>
            <a:r>
              <a:rPr lang="pl-PL" err="1"/>
              <a:t>oxygen</a:t>
            </a:r>
            <a:r>
              <a:rPr lang="pl-PL"/>
              <a:t> </a:t>
            </a:r>
            <a:r>
              <a:rPr lang="pl-PL" err="1"/>
              <a:t>dissolved</a:t>
            </a:r>
            <a:r>
              <a:rPr lang="pl-PL"/>
              <a:t> in </a:t>
            </a:r>
            <a:r>
              <a:rPr lang="pl-PL" err="1"/>
              <a:t>water</a:t>
            </a:r>
            <a:endParaRPr lang="pl-PL"/>
          </a:p>
          <a:p>
            <a:r>
              <a:rPr lang="pl-PL" b="1"/>
              <a:t>temp.</a:t>
            </a:r>
            <a:r>
              <a:rPr lang="pl-PL"/>
              <a:t> – </a:t>
            </a:r>
            <a:r>
              <a:rPr lang="pl-PL" err="1"/>
              <a:t>temperature</a:t>
            </a:r>
            <a:r>
              <a:rPr lang="pl-PL"/>
              <a:t> of </a:t>
            </a:r>
            <a:r>
              <a:rPr lang="pl-PL" err="1"/>
              <a:t>water</a:t>
            </a:r>
            <a:endParaRPr lang="pl-PL"/>
          </a:p>
          <a:p>
            <a:r>
              <a:rPr lang="pl-PL" b="1"/>
              <a:t>SS</a:t>
            </a:r>
            <a:r>
              <a:rPr lang="pl-PL"/>
              <a:t> – </a:t>
            </a:r>
            <a:r>
              <a:rPr lang="pl-PL" err="1"/>
              <a:t>suspended</a:t>
            </a:r>
            <a:r>
              <a:rPr lang="pl-PL"/>
              <a:t> </a:t>
            </a:r>
            <a:r>
              <a:rPr lang="pl-PL" err="1"/>
              <a:t>solids</a:t>
            </a:r>
            <a:r>
              <a:rPr lang="pl-PL"/>
              <a:t> </a:t>
            </a:r>
            <a:r>
              <a:rPr lang="pl-PL" err="1"/>
              <a:t>concentration</a:t>
            </a:r>
            <a:r>
              <a:rPr lang="pl-PL"/>
              <a:t> in </a:t>
            </a:r>
            <a:r>
              <a:rPr lang="pl-PL" err="1"/>
              <a:t>water</a:t>
            </a:r>
            <a:r>
              <a:rPr lang="pl-PL"/>
              <a:t> </a:t>
            </a:r>
          </a:p>
          <a:p>
            <a:r>
              <a:rPr lang="pl-PL" b="1"/>
              <a:t>DOC</a:t>
            </a:r>
            <a:r>
              <a:rPr lang="pl-PL"/>
              <a:t> - </a:t>
            </a:r>
            <a:r>
              <a:rPr lang="pl-PL" err="1"/>
              <a:t>dissolved</a:t>
            </a:r>
            <a:r>
              <a:rPr lang="pl-PL"/>
              <a:t> </a:t>
            </a:r>
            <a:r>
              <a:rPr lang="pl-PL" err="1"/>
              <a:t>organic</a:t>
            </a:r>
            <a:r>
              <a:rPr lang="pl-PL"/>
              <a:t> </a:t>
            </a:r>
            <a:r>
              <a:rPr lang="pl-PL" err="1"/>
              <a:t>carbon</a:t>
            </a:r>
            <a:endParaRPr lang="pl-PL"/>
          </a:p>
          <a:p>
            <a:r>
              <a:rPr lang="pl-PL" b="1"/>
              <a:t>TPOC </a:t>
            </a:r>
            <a:r>
              <a:rPr lang="pl-PL"/>
              <a:t>– </a:t>
            </a:r>
            <a:r>
              <a:rPr lang="pl-PL" err="1"/>
              <a:t>total</a:t>
            </a:r>
            <a:r>
              <a:rPr lang="pl-PL"/>
              <a:t> </a:t>
            </a:r>
            <a:r>
              <a:rPr lang="pl-PL" err="1"/>
              <a:t>particulate</a:t>
            </a:r>
            <a:r>
              <a:rPr lang="pl-PL"/>
              <a:t> </a:t>
            </a:r>
            <a:r>
              <a:rPr lang="pl-PL" err="1"/>
              <a:t>organic</a:t>
            </a:r>
            <a:r>
              <a:rPr lang="pl-PL"/>
              <a:t> </a:t>
            </a:r>
            <a:r>
              <a:rPr lang="pl-PL" err="1"/>
              <a:t>carbon</a:t>
            </a:r>
            <a:endParaRPr lang="pl-PL"/>
          </a:p>
          <a:p>
            <a:r>
              <a:rPr lang="pl-PL" b="1" err="1"/>
              <a:t>Windspeedinsitu</a:t>
            </a:r>
            <a:r>
              <a:rPr lang="pl-PL" b="1"/>
              <a:t> </a:t>
            </a:r>
            <a:r>
              <a:rPr lang="pl-PL"/>
              <a:t>– wind </a:t>
            </a:r>
            <a:r>
              <a:rPr lang="pl-PL" err="1"/>
              <a:t>speed</a:t>
            </a:r>
            <a:r>
              <a:rPr lang="pl-PL"/>
              <a:t> </a:t>
            </a:r>
            <a:r>
              <a:rPr lang="pl-PL" err="1"/>
              <a:t>above</a:t>
            </a:r>
            <a:r>
              <a:rPr lang="pl-PL"/>
              <a:t> the</a:t>
            </a:r>
          </a:p>
          <a:p>
            <a:r>
              <a:rPr lang="pl-PL"/>
              <a:t>                                   </a:t>
            </a:r>
            <a:r>
              <a:rPr lang="pl-PL" err="1"/>
              <a:t>water</a:t>
            </a:r>
            <a:r>
              <a:rPr lang="pl-PL"/>
              <a:t> </a:t>
            </a:r>
            <a:r>
              <a:rPr lang="pl-PL" err="1"/>
              <a:t>surface</a:t>
            </a:r>
            <a:endParaRPr lang="pl-PL"/>
          </a:p>
          <a:p>
            <a:r>
              <a:rPr lang="pl-PL" b="1"/>
              <a:t>Depth</a:t>
            </a:r>
            <a:r>
              <a:rPr lang="pl-PL"/>
              <a:t> – </a:t>
            </a:r>
            <a:r>
              <a:rPr lang="pl-PL" err="1"/>
              <a:t>depth</a:t>
            </a:r>
            <a:r>
              <a:rPr lang="pl-PL"/>
              <a:t> of </a:t>
            </a:r>
            <a:r>
              <a:rPr lang="pl-PL" err="1"/>
              <a:t>water</a:t>
            </a:r>
            <a:r>
              <a:rPr lang="pl-PL"/>
              <a:t> in </a:t>
            </a:r>
            <a:r>
              <a:rPr lang="pl-PL" err="1"/>
              <a:t>sample</a:t>
            </a:r>
            <a:r>
              <a:rPr lang="pl-PL"/>
              <a:t> point</a:t>
            </a:r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CD4D27A-6BC7-482E-B9DD-874BE12AFD70}"/>
              </a:ext>
            </a:extLst>
          </p:cNvPr>
          <p:cNvSpPr txBox="1"/>
          <p:nvPr/>
        </p:nvSpPr>
        <p:spPr>
          <a:xfrm>
            <a:off x="6381750" y="1597133"/>
            <a:ext cx="81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/>
              <a:t>X = </a:t>
            </a:r>
            <a:endParaRPr lang="en-US" sz="280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6C270C9F-6EC7-1374-62C4-494308C55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34" b="19596"/>
          <a:stretch/>
        </p:blipFill>
        <p:spPr>
          <a:xfrm>
            <a:off x="6791325" y="3594360"/>
            <a:ext cx="3830071" cy="53748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EC9C8B6-B34A-5984-4C15-CBF16DDBDADE}"/>
              </a:ext>
            </a:extLst>
          </p:cNvPr>
          <p:cNvSpPr txBox="1"/>
          <p:nvPr/>
        </p:nvSpPr>
        <p:spPr>
          <a:xfrm>
            <a:off x="5476774" y="750771"/>
            <a:ext cx="172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Do zadań klasyfikacyjnych</a:t>
            </a:r>
            <a:endParaRPr lang="en-GB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02FACF7-7225-FC91-6320-3064F125FB24}"/>
              </a:ext>
            </a:extLst>
          </p:cNvPr>
          <p:cNvSpPr txBox="1"/>
          <p:nvPr/>
        </p:nvSpPr>
        <p:spPr>
          <a:xfrm>
            <a:off x="7681675" y="4291263"/>
            <a:ext cx="172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Do regresji liniowej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60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5B8DA2F-29AC-41B3-AD48-0CEB6B91D5B5}"/>
              </a:ext>
            </a:extLst>
          </p:cNvPr>
          <p:cNvSpPr txBox="1"/>
          <p:nvPr/>
        </p:nvSpPr>
        <p:spPr>
          <a:xfrm>
            <a:off x="2118049" y="0"/>
            <a:ext cx="59902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>
                <a:solidFill>
                  <a:srgbClr val="FF0000"/>
                </a:solidFill>
              </a:rPr>
              <a:t>Tradycyjne algorytmy Uczenia Maszynowego – Prace do wykonania: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7F0AFBD-7BB6-4C40-A5BB-5402BF969768}"/>
              </a:ext>
            </a:extLst>
          </p:cNvPr>
          <p:cNvSpPr txBox="1"/>
          <p:nvPr/>
        </p:nvSpPr>
        <p:spPr>
          <a:xfrm>
            <a:off x="1688840" y="1548882"/>
            <a:ext cx="78190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1. Napisz kod na podstawie skanów .jpg z następującymi modyfikacjami:</a:t>
            </a:r>
          </a:p>
          <a:p>
            <a:endParaRPr lang="pl-PL"/>
          </a:p>
          <a:p>
            <a:pPr marL="800100" lvl="1" indent="-342900">
              <a:buFont typeface="+mj-lt"/>
              <a:buAutoNum type="alphaLcPeriod"/>
            </a:pPr>
            <a:r>
              <a:rPr lang="pl-PL"/>
              <a:t>Zmień dwa zestawy danych </a:t>
            </a:r>
            <a:r>
              <a:rPr lang="pl-PL">
                <a:solidFill>
                  <a:srgbClr val="00B0F0"/>
                </a:solidFill>
              </a:rPr>
              <a:t>train.csv i</a:t>
            </a:r>
            <a:r>
              <a:rPr lang="pl-PL"/>
              <a:t> </a:t>
            </a:r>
            <a:r>
              <a:rPr lang="pl-PL">
                <a:solidFill>
                  <a:srgbClr val="00B0F0"/>
                </a:solidFill>
              </a:rPr>
              <a:t>test.csv </a:t>
            </a:r>
            <a:r>
              <a:rPr lang="pl-PL"/>
              <a:t>na jeden </a:t>
            </a:r>
            <a:r>
              <a:rPr lang="pl-PL">
                <a:solidFill>
                  <a:srgbClr val="00B050"/>
                </a:solidFill>
              </a:rPr>
              <a:t>wine.csv</a:t>
            </a:r>
            <a:r>
              <a:rPr lang="pl-PL"/>
              <a:t>.</a:t>
            </a:r>
          </a:p>
          <a:p>
            <a:pPr marL="800100" lvl="1" indent="-342900">
              <a:buFont typeface="+mj-lt"/>
              <a:buAutoNum type="alphaLcPeriod"/>
            </a:pPr>
            <a:endParaRPr lang="pl-PL"/>
          </a:p>
          <a:p>
            <a:pPr marL="800100" lvl="1" indent="-342900">
              <a:buFont typeface="+mj-lt"/>
              <a:buAutoNum type="alphaLcPeriod"/>
            </a:pPr>
            <a:r>
              <a:rPr lang="pl-PL"/>
              <a:t>Załaduj </a:t>
            </a:r>
            <a:r>
              <a:rPr lang="pl-PL">
                <a:solidFill>
                  <a:srgbClr val="00B050"/>
                </a:solidFill>
              </a:rPr>
              <a:t>wine.csv </a:t>
            </a:r>
            <a:r>
              <a:rPr lang="pl-PL"/>
              <a:t>do katalogu twojego komputera i prześlij go do kodu.</a:t>
            </a:r>
          </a:p>
          <a:p>
            <a:pPr marL="800100" lvl="1" indent="-342900">
              <a:buFont typeface="+mj-lt"/>
              <a:buAutoNum type="alphaLcPeriod"/>
            </a:pPr>
            <a:endParaRPr lang="pl-PL"/>
          </a:p>
          <a:p>
            <a:pPr marL="800100" lvl="1" indent="-342900">
              <a:buFont typeface="+mj-lt"/>
              <a:buAutoNum type="alphaLcPeriod"/>
            </a:pPr>
            <a:r>
              <a:rPr lang="pl-PL"/>
              <a:t>Podaj kod dzielący zestaw danych w celu testowania i trenowania podzbiorów w proporcji 0.3/0.7. Załaduj:</a:t>
            </a:r>
          </a:p>
          <a:p>
            <a:pPr marL="800100" lvl="1" indent="-342900">
              <a:buAutoNum type="alphaLcPeriod"/>
            </a:pPr>
            <a:endParaRPr lang="pl-PL"/>
          </a:p>
          <a:p>
            <a:pPr marL="800100" lvl="1" indent="-342900">
              <a:buAutoNum type="alphaLcPeriod"/>
            </a:pPr>
            <a:r>
              <a:rPr lang="pl-PL"/>
              <a:t>Wykonaj wizualizację relacji między wybranymi zmiennymi za pomocą:</a:t>
            </a:r>
          </a:p>
          <a:p>
            <a:pPr marL="800100" lvl="1" indent="-342900">
              <a:buAutoNum type="alphaLcPeriod"/>
            </a:pPr>
            <a:endParaRPr lang="pl-PL"/>
          </a:p>
          <a:p>
            <a:pPr marL="800100" lvl="1" indent="-342900">
              <a:buAutoNum type="alphaLcPeriod"/>
            </a:pPr>
            <a:endParaRPr lang="pl-PL"/>
          </a:p>
          <a:p>
            <a:pPr marL="800100" lvl="1" indent="-342900">
              <a:buAutoNum type="alphaLcPeriod"/>
            </a:pPr>
            <a:endParaRPr lang="pl-PL"/>
          </a:p>
          <a:p>
            <a:pPr marL="800100" lvl="1" indent="-342900">
              <a:buAutoNum type="alphaLcPeriod"/>
            </a:pPr>
            <a:endParaRPr lang="pl-PL"/>
          </a:p>
          <a:p>
            <a:pPr marL="800100" lvl="1" indent="-342900">
              <a:buAutoNum type="alphaLcPeriod"/>
            </a:pPr>
            <a:r>
              <a:rPr lang="pl-PL"/>
              <a:t>Z linią regresji za pomocą: </a:t>
            </a:r>
          </a:p>
          <a:p>
            <a:pPr marL="342900" indent="-342900">
              <a:buAutoNum type="alphaLcPeriod"/>
            </a:pPr>
            <a:endParaRPr lang="pl-PL"/>
          </a:p>
          <a:p>
            <a:pPr marL="342900" indent="-342900">
              <a:buAutoNum type="alphaLcPeriod"/>
            </a:pPr>
            <a:endParaRPr lang="pl-PL"/>
          </a:p>
          <a:p>
            <a:pPr marL="342900" indent="-342900">
              <a:buAutoNum type="alphaLcPeriod"/>
            </a:pPr>
            <a:endParaRPr lang="pl-PL"/>
          </a:p>
          <a:p>
            <a:r>
              <a:rPr lang="pl-PL"/>
              <a:t>      </a:t>
            </a:r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DF92D3C-E577-4AAA-BDAB-33709476B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539" y="3784925"/>
            <a:ext cx="3924300" cy="3333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55B5B60-AA46-427B-AB90-B7FB3844E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180" y="4415688"/>
            <a:ext cx="2590800" cy="733425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101868C-A0EA-4D9E-8193-FF0A4B7F6BAD}"/>
              </a:ext>
            </a:extLst>
          </p:cNvPr>
          <p:cNvSpPr txBox="1"/>
          <p:nvPr/>
        </p:nvSpPr>
        <p:spPr>
          <a:xfrm>
            <a:off x="615820" y="947962"/>
            <a:ext cx="4394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>
                <a:solidFill>
                  <a:srgbClr val="C00000"/>
                </a:solidFill>
              </a:rPr>
              <a:t>LINEAR REGRESSION</a:t>
            </a:r>
            <a:endParaRPr lang="en-US" sz="2400" b="1">
              <a:solidFill>
                <a:srgbClr val="C00000"/>
              </a:solidFill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990967FA-3A0A-4918-9A59-A87CC3928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80" y="5606422"/>
            <a:ext cx="3305175" cy="104775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6D951FF7-AA9F-4AAD-B447-11688D40FC3F}"/>
              </a:ext>
            </a:extLst>
          </p:cNvPr>
          <p:cNvSpPr txBox="1"/>
          <p:nvPr/>
        </p:nvSpPr>
        <p:spPr>
          <a:xfrm>
            <a:off x="9336833" y="1366080"/>
            <a:ext cx="259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0" i="0" err="1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Use</a:t>
            </a:r>
            <a:r>
              <a:rPr lang="pl-PL" b="0" i="0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GB" b="0" i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iloc</a:t>
            </a:r>
            <a:r>
              <a:rPr lang="en-GB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indexer syntax</a:t>
            </a:r>
            <a:r>
              <a:rPr lang="pl-PL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:</a:t>
            </a:r>
            <a:r>
              <a:rPr lang="en-GB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data.iloc[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:, :-1</a:t>
            </a:r>
            <a:r>
              <a:rPr lang="en-GB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]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for X and Y [:, -1]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variables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. </a:t>
            </a:r>
          </a:p>
          <a:p>
            <a:endParaRPr lang="pl-PL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Use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seed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= 7. </a:t>
            </a:r>
          </a:p>
          <a:p>
            <a:endParaRPr lang="pl-PL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Split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train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and test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datasets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(test dataset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size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= 0.3). </a:t>
            </a:r>
          </a:p>
          <a:p>
            <a:endParaRPr lang="pl-PL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Define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random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state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and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print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train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and test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shape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for X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variable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.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7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2DD35466-FF52-4523-B2E1-7AD453B6AB1B}"/>
              </a:ext>
            </a:extLst>
          </p:cNvPr>
          <p:cNvSpPr txBox="1"/>
          <p:nvPr/>
        </p:nvSpPr>
        <p:spPr>
          <a:xfrm>
            <a:off x="1250302" y="88942"/>
            <a:ext cx="370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>
                <a:solidFill>
                  <a:srgbClr val="C00000"/>
                </a:solidFill>
              </a:rPr>
              <a:t>LOGISTIC REGRESSION</a:t>
            </a:r>
            <a:endParaRPr lang="en-US" sz="2400" b="1">
              <a:solidFill>
                <a:srgbClr val="C00000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D930688-0458-419A-B0E5-2D639D8F021D}"/>
              </a:ext>
            </a:extLst>
          </p:cNvPr>
          <p:cNvSpPr txBox="1"/>
          <p:nvPr/>
        </p:nvSpPr>
        <p:spPr>
          <a:xfrm>
            <a:off x="1744823" y="550607"/>
            <a:ext cx="78190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1. Napisz kod na podstawie skanów .jpg z następującymi modyfikacjami:</a:t>
            </a:r>
          </a:p>
          <a:p>
            <a:endParaRPr lang="pl-PL"/>
          </a:p>
          <a:p>
            <a:pPr marL="800100" lvl="1" indent="-342900">
              <a:buFont typeface="+mj-lt"/>
              <a:buAutoNum type="alphaLcPeriod"/>
            </a:pPr>
            <a:r>
              <a:rPr lang="pl-PL"/>
              <a:t>Zmień bazy danych </a:t>
            </a:r>
            <a:r>
              <a:rPr lang="pl-PL">
                <a:solidFill>
                  <a:srgbClr val="00B0F0"/>
                </a:solidFill>
              </a:rPr>
              <a:t>train_LogR.csv i</a:t>
            </a:r>
            <a:r>
              <a:rPr lang="pl-PL"/>
              <a:t> </a:t>
            </a:r>
            <a:r>
              <a:rPr lang="pl-PL">
                <a:solidFill>
                  <a:srgbClr val="00B0F0"/>
                </a:solidFill>
              </a:rPr>
              <a:t>test_LogR.csv </a:t>
            </a:r>
            <a:r>
              <a:rPr lang="pl-PL"/>
              <a:t>na jedną </a:t>
            </a:r>
            <a:r>
              <a:rPr lang="pl-PL">
                <a:solidFill>
                  <a:srgbClr val="00B050"/>
                </a:solidFill>
              </a:rPr>
              <a:t>Vlagun_Phys_Years3.csv</a:t>
            </a:r>
            <a:r>
              <a:rPr lang="pl-PL"/>
              <a:t>.</a:t>
            </a:r>
          </a:p>
          <a:p>
            <a:pPr marL="800100" lvl="1" indent="-342900">
              <a:buFont typeface="+mj-lt"/>
              <a:buAutoNum type="alphaLcPeriod"/>
            </a:pPr>
            <a:endParaRPr lang="pl-PL"/>
          </a:p>
          <a:p>
            <a:pPr marL="800100" lvl="1" indent="-342900">
              <a:buFont typeface="+mj-lt"/>
              <a:buAutoNum type="alphaLcPeriod"/>
            </a:pPr>
            <a:r>
              <a:rPr lang="pl-PL"/>
              <a:t>Załaduj </a:t>
            </a:r>
            <a:r>
              <a:rPr lang="pl-PL">
                <a:solidFill>
                  <a:srgbClr val="00B050"/>
                </a:solidFill>
              </a:rPr>
              <a:t>Vlagun_Phys_Years3.csv </a:t>
            </a:r>
            <a:r>
              <a:rPr lang="pl-PL"/>
              <a:t>do twojego komputera i wstaw do kodu.</a:t>
            </a:r>
          </a:p>
          <a:p>
            <a:pPr marL="800100" lvl="1" indent="-342900">
              <a:buFont typeface="+mj-lt"/>
              <a:buAutoNum type="alphaLcPeriod"/>
            </a:pPr>
            <a:endParaRPr lang="pl-PL"/>
          </a:p>
          <a:p>
            <a:pPr marL="800100" lvl="1" indent="-342900">
              <a:buFont typeface="+mj-lt"/>
              <a:buAutoNum type="alphaLcPeriod"/>
            </a:pPr>
            <a:r>
              <a:rPr lang="pl-PL"/>
              <a:t>Zapisz kod dzielący ten zestaw danych w celu testowania i trenowania podzbiorów w proporcji 0.3/0.7. </a:t>
            </a:r>
          </a:p>
          <a:p>
            <a:pPr marL="800100" lvl="1" indent="-342900">
              <a:buAutoNum type="alphaLcPeriod"/>
            </a:pPr>
            <a:endParaRPr lang="pl-PL"/>
          </a:p>
          <a:p>
            <a:pPr marL="800100" lvl="1" indent="-342900">
              <a:buAutoNum type="alphaLcPeriod"/>
            </a:pPr>
            <a:r>
              <a:rPr lang="pl-PL"/>
              <a:t>Wizualizuj wybrane zmienne w relacji do „</a:t>
            </a:r>
            <a:r>
              <a:rPr lang="pl-PL" err="1"/>
              <a:t>Years</a:t>
            </a:r>
            <a:r>
              <a:rPr lang="pl-PL"/>
              <a:t>”.        Importuj</a:t>
            </a:r>
          </a:p>
          <a:p>
            <a:pPr lvl="1"/>
            <a:r>
              <a:rPr lang="pl-PL"/>
              <a:t>       </a:t>
            </a:r>
          </a:p>
          <a:p>
            <a:pPr lvl="1"/>
            <a:r>
              <a:rPr lang="pl-PL"/>
              <a:t>       Ustaw kod :</a:t>
            </a:r>
          </a:p>
          <a:p>
            <a:pPr marL="800100" lvl="1" indent="-342900">
              <a:buAutoNum type="alphaLcPeriod"/>
            </a:pPr>
            <a:endParaRPr lang="pl-PL"/>
          </a:p>
          <a:p>
            <a:pPr marL="342900" indent="-342900">
              <a:buAutoNum type="alphaLcPeriod"/>
            </a:pPr>
            <a:endParaRPr lang="pl-PL"/>
          </a:p>
          <a:p>
            <a:pPr marL="342900" indent="-342900">
              <a:buAutoNum type="alphaLcPeriod"/>
            </a:pPr>
            <a:endParaRPr lang="pl-PL"/>
          </a:p>
          <a:p>
            <a:pPr marL="342900" indent="-342900">
              <a:buAutoNum type="alphaLcPeriod"/>
            </a:pPr>
            <a:endParaRPr lang="pl-PL"/>
          </a:p>
          <a:p>
            <a:r>
              <a:rPr lang="pl-PL"/>
              <a:t>      </a:t>
            </a:r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5750EBF-2902-4C93-A992-D850EFAB4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0" y="3252092"/>
            <a:ext cx="3171825" cy="6096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A0852E2-C6B6-4E2A-A04D-8A3826F44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769" y="4153352"/>
            <a:ext cx="6334125" cy="2409825"/>
          </a:xfrm>
          <a:prstGeom prst="rect">
            <a:avLst/>
          </a:prstGeom>
        </p:spPr>
      </p:pic>
      <p:sp>
        <p:nvSpPr>
          <p:cNvPr id="9" name="Prostokąt 8">
            <a:extLst>
              <a:ext uri="{FF2B5EF4-FFF2-40B4-BE49-F238E27FC236}">
                <a16:creationId xmlns:a16="http://schemas.microsoft.com/office/drawing/2014/main" id="{ECE357D5-6F73-415E-B702-F79E7E15F899}"/>
              </a:ext>
            </a:extLst>
          </p:cNvPr>
          <p:cNvSpPr/>
          <p:nvPr/>
        </p:nvSpPr>
        <p:spPr>
          <a:xfrm>
            <a:off x="7568141" y="4147008"/>
            <a:ext cx="1268963" cy="28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A8737AF-4D6C-4A69-9342-B0994C72397E}"/>
              </a:ext>
            </a:extLst>
          </p:cNvPr>
          <p:cNvSpPr/>
          <p:nvPr/>
        </p:nvSpPr>
        <p:spPr>
          <a:xfrm>
            <a:off x="5431776" y="4632425"/>
            <a:ext cx="1110343" cy="110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5EEEEBE2-2DDA-4AB5-B195-9E6FC4DC97EC}"/>
              </a:ext>
            </a:extLst>
          </p:cNvPr>
          <p:cNvSpPr/>
          <p:nvPr/>
        </p:nvSpPr>
        <p:spPr>
          <a:xfrm>
            <a:off x="5759712" y="5476238"/>
            <a:ext cx="1045028" cy="110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9D6F232-195B-48EE-A22E-48F5D3B82F8A}"/>
              </a:ext>
            </a:extLst>
          </p:cNvPr>
          <p:cNvSpPr/>
          <p:nvPr/>
        </p:nvSpPr>
        <p:spPr>
          <a:xfrm>
            <a:off x="5563769" y="5911339"/>
            <a:ext cx="718457" cy="143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D643B22-C236-445A-A585-09A7A219CEB3}"/>
              </a:ext>
            </a:extLst>
          </p:cNvPr>
          <p:cNvSpPr txBox="1"/>
          <p:nvPr/>
        </p:nvSpPr>
        <p:spPr>
          <a:xfrm>
            <a:off x="9396800" y="364528"/>
            <a:ext cx="272578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pl-PL" sz="1400" b="0" i="0" err="1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Use</a:t>
            </a:r>
            <a:r>
              <a:rPr lang="pl-PL" sz="1400" b="0" i="0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GB" sz="1400" b="0" i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iloc</a:t>
            </a:r>
            <a:r>
              <a:rPr lang="en-GB" sz="1400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indexer syntax</a:t>
            </a:r>
            <a:r>
              <a:rPr lang="pl-PL" sz="1400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:</a:t>
            </a:r>
            <a:r>
              <a:rPr lang="en-GB" sz="1400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data.iloc[</a:t>
            </a:r>
            <a:r>
              <a:rPr lang="pl-PL" sz="1400">
                <a:solidFill>
                  <a:schemeClr val="accent1"/>
                </a:solidFill>
                <a:latin typeface="Georgia" panose="02040502050405020303" pitchFamily="18" charset="0"/>
              </a:rPr>
              <a:t>:, :-1</a:t>
            </a:r>
            <a:r>
              <a:rPr lang="en-GB" sz="1400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]</a:t>
            </a:r>
            <a:r>
              <a:rPr lang="pl-PL" sz="1400">
                <a:solidFill>
                  <a:schemeClr val="accent1"/>
                </a:solidFill>
                <a:latin typeface="Georgia" panose="02040502050405020303" pitchFamily="18" charset="0"/>
              </a:rPr>
              <a:t> for X and Y [:, -1] </a:t>
            </a:r>
            <a:r>
              <a:rPr lang="pl-PL" sz="1400" err="1">
                <a:solidFill>
                  <a:schemeClr val="accent1"/>
                </a:solidFill>
                <a:latin typeface="Georgia" panose="02040502050405020303" pitchFamily="18" charset="0"/>
              </a:rPr>
              <a:t>variables</a:t>
            </a:r>
            <a:r>
              <a:rPr lang="pl-PL" sz="140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en-GB" sz="1400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pl-PL" sz="1400">
                <a:solidFill>
                  <a:schemeClr val="accent1"/>
                </a:solidFill>
                <a:latin typeface="Georgia" panose="02040502050405020303" pitchFamily="18" charset="0"/>
              </a:rPr>
              <a:t>. </a:t>
            </a:r>
          </a:p>
          <a:p>
            <a:endParaRPr lang="pl-PL" sz="140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r>
              <a:rPr lang="pl-PL" sz="1400" err="1">
                <a:solidFill>
                  <a:schemeClr val="accent1"/>
                </a:solidFill>
                <a:latin typeface="Georgia" panose="02040502050405020303" pitchFamily="18" charset="0"/>
              </a:rPr>
              <a:t>Use</a:t>
            </a:r>
            <a:r>
              <a:rPr lang="pl-PL" sz="140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sz="1400" err="1">
                <a:solidFill>
                  <a:schemeClr val="accent1"/>
                </a:solidFill>
                <a:latin typeface="Georgia" panose="02040502050405020303" pitchFamily="18" charset="0"/>
              </a:rPr>
              <a:t>seed</a:t>
            </a:r>
            <a:r>
              <a:rPr lang="pl-PL" sz="1400">
                <a:solidFill>
                  <a:schemeClr val="accent1"/>
                </a:solidFill>
                <a:latin typeface="Georgia" panose="02040502050405020303" pitchFamily="18" charset="0"/>
              </a:rPr>
              <a:t> = 7. Split </a:t>
            </a:r>
            <a:r>
              <a:rPr lang="pl-PL" sz="1400" err="1">
                <a:solidFill>
                  <a:schemeClr val="accent1"/>
                </a:solidFill>
                <a:latin typeface="Georgia" panose="02040502050405020303" pitchFamily="18" charset="0"/>
              </a:rPr>
              <a:t>train</a:t>
            </a:r>
            <a:r>
              <a:rPr lang="pl-PL" sz="1400">
                <a:solidFill>
                  <a:schemeClr val="accent1"/>
                </a:solidFill>
                <a:latin typeface="Georgia" panose="02040502050405020303" pitchFamily="18" charset="0"/>
              </a:rPr>
              <a:t> and test </a:t>
            </a:r>
            <a:r>
              <a:rPr lang="pl-PL" sz="1400" err="1">
                <a:solidFill>
                  <a:schemeClr val="accent1"/>
                </a:solidFill>
                <a:latin typeface="Georgia" panose="02040502050405020303" pitchFamily="18" charset="0"/>
              </a:rPr>
              <a:t>datasets</a:t>
            </a:r>
            <a:r>
              <a:rPr lang="pl-PL" sz="1400">
                <a:solidFill>
                  <a:schemeClr val="accent1"/>
                </a:solidFill>
                <a:latin typeface="Georgia" panose="02040502050405020303" pitchFamily="18" charset="0"/>
              </a:rPr>
              <a:t> (test dataset </a:t>
            </a:r>
            <a:r>
              <a:rPr lang="pl-PL" sz="1400" err="1">
                <a:solidFill>
                  <a:schemeClr val="accent1"/>
                </a:solidFill>
                <a:latin typeface="Georgia" panose="02040502050405020303" pitchFamily="18" charset="0"/>
              </a:rPr>
              <a:t>size</a:t>
            </a:r>
            <a:r>
              <a:rPr lang="pl-PL" sz="1400">
                <a:solidFill>
                  <a:schemeClr val="accent1"/>
                </a:solidFill>
                <a:latin typeface="Georgia" panose="02040502050405020303" pitchFamily="18" charset="0"/>
              </a:rPr>
              <a:t> = 0.3). </a:t>
            </a:r>
          </a:p>
          <a:p>
            <a:endParaRPr lang="pl-PL" sz="140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r>
              <a:rPr lang="pl-PL" sz="1400" err="1">
                <a:solidFill>
                  <a:schemeClr val="accent1"/>
                </a:solidFill>
                <a:latin typeface="Georgia" panose="02040502050405020303" pitchFamily="18" charset="0"/>
              </a:rPr>
              <a:t>Define</a:t>
            </a:r>
            <a:r>
              <a:rPr lang="pl-PL" sz="140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sz="1400" err="1">
                <a:solidFill>
                  <a:schemeClr val="accent1"/>
                </a:solidFill>
                <a:latin typeface="Georgia" panose="02040502050405020303" pitchFamily="18" charset="0"/>
              </a:rPr>
              <a:t>random</a:t>
            </a:r>
            <a:r>
              <a:rPr lang="pl-PL" sz="140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sz="1400" err="1">
                <a:solidFill>
                  <a:schemeClr val="accent1"/>
                </a:solidFill>
                <a:latin typeface="Georgia" panose="02040502050405020303" pitchFamily="18" charset="0"/>
              </a:rPr>
              <a:t>state</a:t>
            </a:r>
            <a:r>
              <a:rPr lang="pl-PL" sz="1400">
                <a:solidFill>
                  <a:schemeClr val="accent1"/>
                </a:solidFill>
                <a:latin typeface="Georgia" panose="02040502050405020303" pitchFamily="18" charset="0"/>
              </a:rPr>
              <a:t> and </a:t>
            </a:r>
            <a:r>
              <a:rPr lang="pl-PL" sz="1400" err="1">
                <a:solidFill>
                  <a:schemeClr val="accent1"/>
                </a:solidFill>
                <a:latin typeface="Georgia" panose="02040502050405020303" pitchFamily="18" charset="0"/>
              </a:rPr>
              <a:t>print</a:t>
            </a:r>
            <a:r>
              <a:rPr lang="pl-PL" sz="140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sz="1400" err="1">
                <a:solidFill>
                  <a:schemeClr val="accent1"/>
                </a:solidFill>
                <a:latin typeface="Georgia" panose="02040502050405020303" pitchFamily="18" charset="0"/>
              </a:rPr>
              <a:t>train</a:t>
            </a:r>
            <a:r>
              <a:rPr lang="pl-PL" sz="1400">
                <a:solidFill>
                  <a:schemeClr val="accent1"/>
                </a:solidFill>
                <a:latin typeface="Georgia" panose="02040502050405020303" pitchFamily="18" charset="0"/>
              </a:rPr>
              <a:t> and test </a:t>
            </a:r>
            <a:r>
              <a:rPr lang="pl-PL" sz="1400" err="1">
                <a:solidFill>
                  <a:schemeClr val="accent1"/>
                </a:solidFill>
                <a:latin typeface="Georgia" panose="02040502050405020303" pitchFamily="18" charset="0"/>
              </a:rPr>
              <a:t>shape</a:t>
            </a:r>
            <a:r>
              <a:rPr lang="pl-PL" sz="1400">
                <a:solidFill>
                  <a:schemeClr val="accent1"/>
                </a:solidFill>
                <a:latin typeface="Georgia" panose="02040502050405020303" pitchFamily="18" charset="0"/>
              </a:rPr>
              <a:t> for X </a:t>
            </a:r>
            <a:r>
              <a:rPr lang="pl-PL" sz="1400" err="1">
                <a:solidFill>
                  <a:schemeClr val="accent1"/>
                </a:solidFill>
                <a:latin typeface="Georgia" panose="02040502050405020303" pitchFamily="18" charset="0"/>
              </a:rPr>
              <a:t>variable</a:t>
            </a:r>
            <a:r>
              <a:rPr lang="pl-PL" sz="1400">
                <a:solidFill>
                  <a:schemeClr val="accent1"/>
                </a:solidFill>
                <a:latin typeface="Georgia" panose="02040502050405020303" pitchFamily="18" charset="0"/>
              </a:rPr>
              <a:t>.</a:t>
            </a:r>
            <a:endParaRPr lang="en-US" sz="1400">
              <a:solidFill>
                <a:schemeClr val="accent1"/>
              </a:solidFill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B82206A8-4793-4468-924D-85772FC47083}"/>
              </a:ext>
            </a:extLst>
          </p:cNvPr>
          <p:cNvCxnSpPr/>
          <p:nvPr/>
        </p:nvCxnSpPr>
        <p:spPr>
          <a:xfrm flipV="1">
            <a:off x="7962900" y="2543175"/>
            <a:ext cx="1371600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34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FEECB783-DB7B-4133-ACE5-E9DD42AC9850}"/>
              </a:ext>
            </a:extLst>
          </p:cNvPr>
          <p:cNvSpPr txBox="1"/>
          <p:nvPr/>
        </p:nvSpPr>
        <p:spPr>
          <a:xfrm>
            <a:off x="1250302" y="88942"/>
            <a:ext cx="437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>
                <a:solidFill>
                  <a:srgbClr val="C00000"/>
                </a:solidFill>
              </a:rPr>
              <a:t>SUPPORT VECTOR MACHINES</a:t>
            </a:r>
            <a:endParaRPr lang="en-US" sz="2400" b="1">
              <a:solidFill>
                <a:srgbClr val="C00000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C952EF5-0261-46B2-B032-88A7A51B219C}"/>
              </a:ext>
            </a:extLst>
          </p:cNvPr>
          <p:cNvSpPr txBox="1"/>
          <p:nvPr/>
        </p:nvSpPr>
        <p:spPr>
          <a:xfrm>
            <a:off x="205466" y="544115"/>
            <a:ext cx="97291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1. Napisz kod na podstawie skanów .jpg z następującymi modyfikacjami:</a:t>
            </a:r>
          </a:p>
          <a:p>
            <a:endParaRPr lang="pl-PL"/>
          </a:p>
          <a:p>
            <a:pPr marL="800100" lvl="1" indent="-342900">
              <a:buFont typeface="+mj-lt"/>
              <a:buAutoNum type="alphaLcPeriod"/>
            </a:pPr>
            <a:endParaRPr lang="pl-PL">
              <a:solidFill>
                <a:srgbClr val="00B050"/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pl-PL"/>
              <a:t>Zmień bazy danych </a:t>
            </a:r>
            <a:r>
              <a:rPr lang="pl-PL">
                <a:solidFill>
                  <a:srgbClr val="00B0F0"/>
                </a:solidFill>
              </a:rPr>
              <a:t>train_LogR.csv </a:t>
            </a:r>
            <a:r>
              <a:rPr lang="pl-PL"/>
              <a:t>i </a:t>
            </a:r>
            <a:r>
              <a:rPr lang="pl-PL">
                <a:solidFill>
                  <a:srgbClr val="00B0F0"/>
                </a:solidFill>
              </a:rPr>
              <a:t>test_LogR.csv </a:t>
            </a:r>
            <a:r>
              <a:rPr lang="pl-PL"/>
              <a:t>na jedną </a:t>
            </a:r>
            <a:r>
              <a:rPr lang="pl-PL">
                <a:solidFill>
                  <a:srgbClr val="00B050"/>
                </a:solidFill>
              </a:rPr>
              <a:t>Vlagun_Phys_Years3.csv</a:t>
            </a:r>
            <a:r>
              <a:rPr lang="pl-PL"/>
              <a:t>.</a:t>
            </a:r>
          </a:p>
          <a:p>
            <a:pPr marL="800100" lvl="1" indent="-342900">
              <a:buFont typeface="+mj-lt"/>
              <a:buAutoNum type="alphaLcPeriod"/>
            </a:pPr>
            <a:endParaRPr lang="pl-PL"/>
          </a:p>
          <a:p>
            <a:pPr marL="800100" lvl="1" indent="-342900">
              <a:buFont typeface="+mj-lt"/>
              <a:buAutoNum type="alphaLcPeriod"/>
            </a:pPr>
            <a:r>
              <a:rPr lang="pl-PL"/>
              <a:t>Załaduj </a:t>
            </a:r>
            <a:r>
              <a:rPr lang="pl-PL">
                <a:solidFill>
                  <a:srgbClr val="00B050"/>
                </a:solidFill>
              </a:rPr>
              <a:t>Vlagun_Phys_Years3.csv </a:t>
            </a:r>
            <a:r>
              <a:rPr lang="pl-PL"/>
              <a:t>do twojego komputera i wstaw do kodu.</a:t>
            </a:r>
          </a:p>
          <a:p>
            <a:pPr marL="800100" lvl="1" indent="-342900">
              <a:buFont typeface="+mj-lt"/>
              <a:buAutoNum type="alphaLcPeriod"/>
            </a:pPr>
            <a:endParaRPr lang="pl-PL"/>
          </a:p>
          <a:p>
            <a:pPr marL="800100" lvl="1" indent="-342900">
              <a:buFont typeface="+mj-lt"/>
              <a:buAutoNum type="alphaLcPeriod"/>
            </a:pPr>
            <a:r>
              <a:rPr lang="pl-PL"/>
              <a:t>Zapisz kod dzielący ten zestaw danych w celu testowania i trenowania podzbiorów w proporcji 0.3/0.7. </a:t>
            </a:r>
          </a:p>
          <a:p>
            <a:pPr marL="800100" lvl="1" indent="-342900">
              <a:buFont typeface="+mj-lt"/>
              <a:buAutoNum type="alphaLcPeriod"/>
            </a:pPr>
            <a:endParaRPr lang="pl-PL"/>
          </a:p>
          <a:p>
            <a:pPr marL="800100" lvl="1" indent="-342900">
              <a:buFont typeface="+mj-lt"/>
              <a:buAutoNum type="alphaLcPeriod"/>
            </a:pPr>
            <a:r>
              <a:rPr lang="pl-PL"/>
              <a:t> Użyj 4 jąder (</a:t>
            </a:r>
            <a:r>
              <a:rPr lang="pl-PL" err="1"/>
              <a:t>linear</a:t>
            </a:r>
            <a:r>
              <a:rPr lang="pl-PL"/>
              <a:t>, </a:t>
            </a:r>
            <a:r>
              <a:rPr lang="pl-PL" err="1"/>
              <a:t>radial</a:t>
            </a:r>
            <a:r>
              <a:rPr lang="pl-PL"/>
              <a:t>, </a:t>
            </a:r>
            <a:r>
              <a:rPr lang="pl-PL" err="1"/>
              <a:t>polynomial</a:t>
            </a:r>
            <a:r>
              <a:rPr lang="pl-PL"/>
              <a:t> and </a:t>
            </a:r>
            <a:r>
              <a:rPr lang="pl-PL" err="1"/>
              <a:t>sigmoid</a:t>
            </a:r>
            <a:r>
              <a:rPr lang="pl-PL"/>
              <a:t>) aby znaleźć najlepszą dokładność (</a:t>
            </a:r>
            <a:r>
              <a:rPr lang="pl-PL" err="1"/>
              <a:t>accuracy</a:t>
            </a:r>
            <a:r>
              <a:rPr lang="pl-PL"/>
              <a:t>) modelu.</a:t>
            </a:r>
          </a:p>
          <a:p>
            <a:pPr marL="800100" lvl="1" indent="-342900">
              <a:buAutoNum type="alphaLcPeriod"/>
            </a:pPr>
            <a:endParaRPr lang="pl-PL"/>
          </a:p>
          <a:p>
            <a:pPr marL="800100" lvl="1" indent="-342900">
              <a:buAutoNum type="alphaLcPeriod"/>
            </a:pPr>
            <a:r>
              <a:rPr lang="pl-PL"/>
              <a:t>Wizualizuj wybrane zmienne w relacji do „</a:t>
            </a:r>
            <a:r>
              <a:rPr lang="pl-PL" err="1"/>
              <a:t>Years</a:t>
            </a:r>
            <a:r>
              <a:rPr lang="pl-PL"/>
              <a:t>”.”. Import</a:t>
            </a:r>
          </a:p>
          <a:p>
            <a:pPr lvl="1"/>
            <a:r>
              <a:rPr lang="pl-PL"/>
              <a:t>       (Jądra </a:t>
            </a:r>
            <a:r>
              <a:rPr lang="pl-PL" err="1"/>
              <a:t>Kernels</a:t>
            </a:r>
            <a:r>
              <a:rPr lang="pl-PL"/>
              <a:t> do wizualizacji: </a:t>
            </a:r>
            <a:r>
              <a:rPr lang="pl-PL" err="1"/>
              <a:t>linear</a:t>
            </a:r>
            <a:r>
              <a:rPr lang="pl-PL"/>
              <a:t>, </a:t>
            </a:r>
            <a:r>
              <a:rPr lang="pl-PL" err="1"/>
              <a:t>poly</a:t>
            </a:r>
            <a:r>
              <a:rPr lang="pl-PL"/>
              <a:t>, </a:t>
            </a:r>
            <a:r>
              <a:rPr lang="pl-PL" err="1"/>
              <a:t>rbf</a:t>
            </a:r>
            <a:r>
              <a:rPr lang="pl-PL"/>
              <a:t>)</a:t>
            </a:r>
          </a:p>
          <a:p>
            <a:pPr lvl="1"/>
            <a:r>
              <a:rPr lang="pl-PL"/>
              <a:t>       </a:t>
            </a:r>
          </a:p>
          <a:p>
            <a:pPr lvl="1"/>
            <a:r>
              <a:rPr lang="pl-PL"/>
              <a:t>Przekształć kod ze strony: </a:t>
            </a:r>
            <a:r>
              <a:rPr lang="pl-PL">
                <a:solidFill>
                  <a:srgbClr val="0070C0"/>
                </a:solidFill>
              </a:rPr>
              <a:t>https://scikit-learn.org/0.18/auto_examples/svm/plot_iris.html</a:t>
            </a:r>
          </a:p>
          <a:p>
            <a:pPr marL="800100" lvl="1" indent="-342900">
              <a:buAutoNum type="alphaLcPeriod"/>
            </a:pPr>
            <a:endParaRPr lang="pl-PL"/>
          </a:p>
          <a:p>
            <a:pPr marL="342900" indent="-342900">
              <a:buAutoNum type="alphaLcPeriod"/>
            </a:pPr>
            <a:r>
              <a:rPr lang="pl-PL"/>
              <a:t>         </a:t>
            </a:r>
            <a:r>
              <a:rPr lang="pl-PL" err="1"/>
              <a:t>przeprowadż</a:t>
            </a:r>
            <a:r>
              <a:rPr lang="pl-PL"/>
              <a:t> analizę SVM dla zmiennych :</a:t>
            </a:r>
          </a:p>
          <a:p>
            <a:pPr marL="342900" indent="-342900">
              <a:buAutoNum type="alphaLcPeriod"/>
            </a:pPr>
            <a:endParaRPr lang="pl-PL"/>
          </a:p>
          <a:p>
            <a:r>
              <a:rPr lang="pl-PL"/>
              <a:t>               PSU (</a:t>
            </a:r>
            <a:r>
              <a:rPr lang="pl-PL" err="1"/>
              <a:t>salinity</a:t>
            </a:r>
            <a:r>
              <a:rPr lang="pl-PL"/>
              <a:t>) i O2 (</a:t>
            </a:r>
            <a:r>
              <a:rPr lang="pl-PL" err="1"/>
              <a:t>oxygen</a:t>
            </a:r>
            <a:r>
              <a:rPr lang="pl-PL"/>
              <a:t> </a:t>
            </a:r>
            <a:r>
              <a:rPr lang="pl-PL" err="1"/>
              <a:t>content</a:t>
            </a:r>
            <a:r>
              <a:rPr lang="pl-PL"/>
              <a:t>) in dwóch latach „</a:t>
            </a:r>
            <a:r>
              <a:rPr lang="pl-PL" err="1"/>
              <a:t>Years</a:t>
            </a:r>
            <a:r>
              <a:rPr lang="pl-PL"/>
              <a:t>”                       lub</a:t>
            </a:r>
          </a:p>
          <a:p>
            <a:r>
              <a:rPr lang="pl-PL"/>
              <a:t>               </a:t>
            </a:r>
            <a:r>
              <a:rPr lang="pl-PL" err="1"/>
              <a:t>Winspeedinsitu</a:t>
            </a:r>
            <a:r>
              <a:rPr lang="pl-PL"/>
              <a:t> (Wind </a:t>
            </a:r>
            <a:r>
              <a:rPr lang="pl-PL" err="1"/>
              <a:t>speed</a:t>
            </a:r>
            <a:r>
              <a:rPr lang="pl-PL"/>
              <a:t>) i </a:t>
            </a:r>
            <a:r>
              <a:rPr lang="pl-PL" err="1"/>
              <a:t>water</a:t>
            </a:r>
            <a:r>
              <a:rPr lang="pl-PL"/>
              <a:t> </a:t>
            </a:r>
            <a:r>
              <a:rPr lang="pl-PL" err="1"/>
              <a:t>temperature</a:t>
            </a:r>
            <a:r>
              <a:rPr lang="pl-PL"/>
              <a:t> (temp.) w dwóch „</a:t>
            </a:r>
            <a:r>
              <a:rPr lang="pl-PL" err="1"/>
              <a:t>Years</a:t>
            </a:r>
            <a:r>
              <a:rPr lang="pl-PL"/>
              <a:t>”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1649519-D593-4E6C-8128-032461974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87" y="3637270"/>
            <a:ext cx="2447925" cy="9525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0BBB7C4-7894-4853-9C1B-193E063EF025}"/>
              </a:ext>
            </a:extLst>
          </p:cNvPr>
          <p:cNvSpPr txBox="1"/>
          <p:nvPr/>
        </p:nvSpPr>
        <p:spPr>
          <a:xfrm>
            <a:off x="9934574" y="65455"/>
            <a:ext cx="21710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0" i="0" err="1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Use</a:t>
            </a:r>
            <a:r>
              <a:rPr lang="pl-PL" b="0" i="0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GB" b="0" i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iloc</a:t>
            </a:r>
            <a:r>
              <a:rPr lang="en-GB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indexer syntax</a:t>
            </a:r>
            <a:r>
              <a:rPr lang="pl-PL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:</a:t>
            </a:r>
            <a:r>
              <a:rPr lang="en-GB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</a:t>
            </a:r>
            <a:endParaRPr lang="pl-PL" b="0" i="0">
              <a:solidFill>
                <a:schemeClr val="accent1"/>
              </a:solidFill>
              <a:effectLst/>
              <a:latin typeface="Georgia" panose="02040502050405020303" pitchFamily="18" charset="0"/>
            </a:endParaRPr>
          </a:p>
          <a:p>
            <a:r>
              <a:rPr lang="en-GB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data.iloc[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:, :-1</a:t>
            </a:r>
            <a:r>
              <a:rPr lang="en-GB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]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for X and Y [:, -1]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variables</a:t>
            </a:r>
            <a:endParaRPr lang="pl-PL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endParaRPr lang="pl-PL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Use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seed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= 7. Split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train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and test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datasets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(test dataset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size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= 0.3).</a:t>
            </a:r>
          </a:p>
          <a:p>
            <a:endParaRPr lang="pl-PL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Define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random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state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and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print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train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and test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shape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for X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variable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.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75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7460138-E635-47C5-A5F0-558A59149D9E}"/>
              </a:ext>
            </a:extLst>
          </p:cNvPr>
          <p:cNvSpPr txBox="1"/>
          <p:nvPr/>
        </p:nvSpPr>
        <p:spPr>
          <a:xfrm>
            <a:off x="942975" y="381000"/>
            <a:ext cx="402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>
                <a:solidFill>
                  <a:srgbClr val="C00000"/>
                </a:solidFill>
              </a:rPr>
              <a:t>NAIVE BAYES</a:t>
            </a:r>
            <a:endParaRPr lang="en-US" sz="2400" b="1">
              <a:solidFill>
                <a:srgbClr val="C0000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FC60F09-FCC6-43FF-BC0E-54AFBB90A616}"/>
              </a:ext>
            </a:extLst>
          </p:cNvPr>
          <p:cNvSpPr txBox="1"/>
          <p:nvPr/>
        </p:nvSpPr>
        <p:spPr>
          <a:xfrm>
            <a:off x="3047999" y="491341"/>
            <a:ext cx="70392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/>
              <a:t>1. Napisz kod na podstawie skanów .jpg z następującymi modyfikacjami:</a:t>
            </a:r>
          </a:p>
          <a:p>
            <a:endParaRPr lang="pl-PL"/>
          </a:p>
          <a:p>
            <a:pPr marL="800100" lvl="1" indent="-342900">
              <a:buFont typeface="+mj-lt"/>
              <a:buAutoNum type="alphaLcPeriod"/>
            </a:pPr>
            <a:r>
              <a:rPr lang="pl-PL"/>
              <a:t>Zmień dwie </a:t>
            </a:r>
            <a:r>
              <a:rPr lang="pl-PL" err="1"/>
              <a:t>datasets</a:t>
            </a:r>
            <a:r>
              <a:rPr lang="pl-PL"/>
              <a:t> </a:t>
            </a:r>
            <a:r>
              <a:rPr lang="pl-PL">
                <a:solidFill>
                  <a:srgbClr val="00B0F0"/>
                </a:solidFill>
              </a:rPr>
              <a:t>train_LogR.csv </a:t>
            </a:r>
            <a:r>
              <a:rPr lang="pl-PL"/>
              <a:t>i </a:t>
            </a:r>
            <a:r>
              <a:rPr lang="pl-PL">
                <a:solidFill>
                  <a:srgbClr val="00B0F0"/>
                </a:solidFill>
              </a:rPr>
              <a:t>test_LogR.csv </a:t>
            </a:r>
            <a:r>
              <a:rPr lang="pl-PL"/>
              <a:t>na jedną </a:t>
            </a:r>
            <a:r>
              <a:rPr lang="pl-PL">
                <a:solidFill>
                  <a:srgbClr val="00B050"/>
                </a:solidFill>
              </a:rPr>
              <a:t>Vlagun_Phys_Years3.csv</a:t>
            </a:r>
            <a:r>
              <a:rPr lang="pl-PL"/>
              <a:t>.</a:t>
            </a:r>
          </a:p>
          <a:p>
            <a:pPr marL="800100" lvl="1" indent="-342900">
              <a:buFont typeface="+mj-lt"/>
              <a:buAutoNum type="alphaLcPeriod"/>
            </a:pPr>
            <a:endParaRPr lang="pl-PL"/>
          </a:p>
          <a:p>
            <a:pPr marL="800100" lvl="1" indent="-342900">
              <a:buFont typeface="+mj-lt"/>
              <a:buAutoNum type="alphaLcPeriod"/>
            </a:pPr>
            <a:r>
              <a:rPr lang="pl-PL"/>
              <a:t>Ładuj </a:t>
            </a:r>
            <a:r>
              <a:rPr lang="pl-PL">
                <a:solidFill>
                  <a:srgbClr val="00B050"/>
                </a:solidFill>
              </a:rPr>
              <a:t>Vlagun_Phys_Years3.csv </a:t>
            </a:r>
            <a:r>
              <a:rPr lang="pl-PL"/>
              <a:t>do katalogu komputera i prześlij go do kodu.</a:t>
            </a:r>
          </a:p>
          <a:p>
            <a:pPr marL="800100" lvl="1" indent="-342900">
              <a:buFont typeface="+mj-lt"/>
              <a:buAutoNum type="alphaLcPeriod"/>
            </a:pPr>
            <a:endParaRPr lang="pl-PL"/>
          </a:p>
          <a:p>
            <a:pPr marL="800100" lvl="1" indent="-342900">
              <a:buFont typeface="+mj-lt"/>
              <a:buAutoNum type="alphaLcPeriod"/>
            </a:pPr>
            <a:r>
              <a:rPr lang="pl-PL"/>
              <a:t>Podaj kod dzielący ten zestaw danych w celu przetestowania i wytrenowania podzbiorów w proporcji 0,3/0,7. </a:t>
            </a:r>
          </a:p>
          <a:p>
            <a:pPr marL="800100" lvl="1" indent="-342900">
              <a:buAutoNum type="alphaLcPeriod"/>
            </a:pPr>
            <a:endParaRPr lang="pl-PL"/>
          </a:p>
          <a:p>
            <a:pPr marL="800100" lvl="1" indent="-342900">
              <a:buAutoNum type="alphaLcPeriod"/>
            </a:pPr>
            <a:r>
              <a:rPr lang="pl-PL"/>
              <a:t>Wykonaj wizualizację wybranych zmiennych w „</a:t>
            </a:r>
            <a:r>
              <a:rPr lang="pl-PL" err="1"/>
              <a:t>Years</a:t>
            </a:r>
            <a:r>
              <a:rPr lang="pl-PL"/>
              <a:t>”. Import</a:t>
            </a:r>
          </a:p>
          <a:p>
            <a:pPr marL="800100" lvl="1" indent="-342900">
              <a:buAutoNum type="alphaLcPeriod"/>
            </a:pPr>
            <a:endParaRPr lang="pl-PL"/>
          </a:p>
          <a:p>
            <a:pPr marL="800100" lvl="1" indent="-342900">
              <a:buAutoNum type="alphaLcPeriod"/>
            </a:pPr>
            <a:endParaRPr lang="pl-PL"/>
          </a:p>
          <a:p>
            <a:pPr marL="800100" lvl="1" indent="-342900">
              <a:buAutoNum type="alphaLcPeriod"/>
            </a:pPr>
            <a:endParaRPr lang="pl-PL"/>
          </a:p>
          <a:p>
            <a:pPr lvl="1"/>
            <a:r>
              <a:rPr lang="pl-PL"/>
              <a:t>    i użyj </a:t>
            </a:r>
            <a:r>
              <a:rPr lang="pl-PL" err="1"/>
              <a:t>github</a:t>
            </a:r>
            <a:r>
              <a:rPr lang="pl-PL"/>
              <a:t> </a:t>
            </a:r>
            <a:r>
              <a:rPr lang="pl-PL" err="1"/>
              <a:t>helpers</a:t>
            </a:r>
            <a:r>
              <a:rPr lang="pl-PL"/>
              <a:t>: 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C88C501-586D-452A-A1C2-991DAF99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112" y="3838575"/>
            <a:ext cx="2714625" cy="72390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3E78387-CAA2-4A52-A37F-936BE138F722}"/>
              </a:ext>
            </a:extLst>
          </p:cNvPr>
          <p:cNvSpPr txBox="1"/>
          <p:nvPr/>
        </p:nvSpPr>
        <p:spPr>
          <a:xfrm>
            <a:off x="3400424" y="49346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https://jakevdp.github.io/PythonDataScienceHandbook/05.05-naive-bayes.html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1194E6D-DE39-48A5-94F3-249D1F8FACD8}"/>
              </a:ext>
            </a:extLst>
          </p:cNvPr>
          <p:cNvSpPr txBox="1"/>
          <p:nvPr/>
        </p:nvSpPr>
        <p:spPr>
          <a:xfrm>
            <a:off x="3400424" y="57203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https://jakevdp.github.io/PythonDataScienceHandbook/06.00-figure-code.html#Gaussian-Naive-Bayes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33FE91B-1C93-46E2-ADC1-E1834A47279E}"/>
              </a:ext>
            </a:extLst>
          </p:cNvPr>
          <p:cNvSpPr txBox="1"/>
          <p:nvPr/>
        </p:nvSpPr>
        <p:spPr>
          <a:xfrm>
            <a:off x="495300" y="1600200"/>
            <a:ext cx="27146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pl-PL" b="0" i="0" err="1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Use</a:t>
            </a:r>
            <a:r>
              <a:rPr lang="pl-PL" b="0" i="0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GB" b="0" i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iloc</a:t>
            </a:r>
            <a:r>
              <a:rPr lang="en-GB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indexer syntax</a:t>
            </a:r>
            <a:r>
              <a:rPr lang="pl-PL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: </a:t>
            </a:r>
            <a:r>
              <a:rPr lang="en-GB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data.iloc[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:, :-1</a:t>
            </a:r>
            <a:r>
              <a:rPr lang="en-GB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]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for X and Y [:, -1]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variables</a:t>
            </a:r>
            <a:endParaRPr lang="pl-PL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endParaRPr lang="pl-PL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Use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seed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= 7. </a:t>
            </a:r>
          </a:p>
          <a:p>
            <a:endParaRPr lang="pl-PL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Split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train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and test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datasets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(test dataset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size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= 0.3). </a:t>
            </a:r>
          </a:p>
          <a:p>
            <a:endParaRPr lang="pl-PL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Define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random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state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and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print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train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and test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shape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for X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variable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.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4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4C8A6AB5-70D3-4A7E-845C-B9085B8BED2D}"/>
              </a:ext>
            </a:extLst>
          </p:cNvPr>
          <p:cNvSpPr txBox="1"/>
          <p:nvPr/>
        </p:nvSpPr>
        <p:spPr>
          <a:xfrm>
            <a:off x="857250" y="400050"/>
            <a:ext cx="435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>
                <a:solidFill>
                  <a:srgbClr val="C00000"/>
                </a:solidFill>
              </a:rPr>
              <a:t>K- NEAREST NEIGHBOURS</a:t>
            </a:r>
            <a:endParaRPr lang="en-US" sz="2400" b="1">
              <a:solidFill>
                <a:srgbClr val="C0000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47025A7-D07F-4EA3-8C7D-D9BFC9D2F80C}"/>
              </a:ext>
            </a:extLst>
          </p:cNvPr>
          <p:cNvSpPr txBox="1"/>
          <p:nvPr/>
        </p:nvSpPr>
        <p:spPr>
          <a:xfrm>
            <a:off x="2656573" y="1096566"/>
            <a:ext cx="648742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/>
              <a:t>1. Napisz kod na podstawie skanów .jpg z następującymi modyfikacjami:</a:t>
            </a:r>
          </a:p>
          <a:p>
            <a:endParaRPr lang="pl-PL"/>
          </a:p>
          <a:p>
            <a:pPr marL="800100" lvl="1" indent="-342900">
              <a:buFont typeface="+mj-lt"/>
              <a:buAutoNum type="alphaLcPeriod"/>
            </a:pPr>
            <a:r>
              <a:rPr lang="pl-PL"/>
              <a:t>Zmień dwie </a:t>
            </a:r>
            <a:r>
              <a:rPr lang="pl-PL" err="1"/>
              <a:t>datasets</a:t>
            </a:r>
            <a:r>
              <a:rPr lang="pl-PL"/>
              <a:t> </a:t>
            </a:r>
            <a:r>
              <a:rPr lang="pl-PL">
                <a:solidFill>
                  <a:srgbClr val="00B0F0"/>
                </a:solidFill>
              </a:rPr>
              <a:t>train_LogR.csv </a:t>
            </a:r>
            <a:r>
              <a:rPr lang="pl-PL"/>
              <a:t>i </a:t>
            </a:r>
            <a:r>
              <a:rPr lang="pl-PL">
                <a:solidFill>
                  <a:srgbClr val="00B0F0"/>
                </a:solidFill>
              </a:rPr>
              <a:t>test_LogR.csv </a:t>
            </a:r>
            <a:r>
              <a:rPr lang="pl-PL"/>
              <a:t>na jedną  dataset </a:t>
            </a:r>
            <a:r>
              <a:rPr lang="pl-PL">
                <a:solidFill>
                  <a:srgbClr val="00B050"/>
                </a:solidFill>
              </a:rPr>
              <a:t>Vlagun_Phys_Years3.csv</a:t>
            </a:r>
            <a:r>
              <a:rPr lang="pl-PL"/>
              <a:t>.</a:t>
            </a:r>
          </a:p>
          <a:p>
            <a:pPr marL="800100" lvl="1" indent="-342900">
              <a:buFont typeface="+mj-lt"/>
              <a:buAutoNum type="alphaLcPeriod"/>
            </a:pPr>
            <a:endParaRPr lang="pl-PL"/>
          </a:p>
          <a:p>
            <a:pPr marL="800100" lvl="1" indent="-342900">
              <a:buFont typeface="+mj-lt"/>
              <a:buAutoNum type="alphaLcPeriod"/>
            </a:pPr>
            <a:r>
              <a:rPr lang="pl-PL"/>
              <a:t>Ładuj </a:t>
            </a:r>
            <a:r>
              <a:rPr lang="pl-PL">
                <a:solidFill>
                  <a:srgbClr val="00B050"/>
                </a:solidFill>
              </a:rPr>
              <a:t>Vlagun_Phys_Years3.csv </a:t>
            </a:r>
            <a:r>
              <a:rPr lang="pl-PL"/>
              <a:t>do katalogu swojego komputera i wstaw do kodu.</a:t>
            </a:r>
          </a:p>
          <a:p>
            <a:pPr marL="800100" lvl="1" indent="-342900">
              <a:buFont typeface="+mj-lt"/>
              <a:buAutoNum type="alphaLcPeriod"/>
            </a:pPr>
            <a:endParaRPr lang="pl-PL"/>
          </a:p>
          <a:p>
            <a:pPr marL="800100" lvl="1" indent="-342900">
              <a:buFont typeface="+mj-lt"/>
              <a:buAutoNum type="alphaLcPeriod"/>
            </a:pPr>
            <a:r>
              <a:rPr lang="pl-PL"/>
              <a:t>Podaj kod dzielący ten zestaw danych w celu przetestowania i wytrenowania podzbiorów w proporcji 0,3/0,7. </a:t>
            </a:r>
          </a:p>
          <a:p>
            <a:pPr marL="800100" lvl="1" indent="-342900">
              <a:buAutoNum type="alphaLcPeriod"/>
            </a:pPr>
            <a:endParaRPr lang="pl-PL"/>
          </a:p>
          <a:p>
            <a:pPr marL="800100" lvl="1" indent="-342900">
              <a:buAutoNum type="alphaLcPeriod"/>
            </a:pPr>
            <a:r>
              <a:rPr lang="pl-PL"/>
              <a:t>Wykonaj wizualizację (</a:t>
            </a:r>
            <a:r>
              <a:rPr lang="pl-PL" err="1"/>
              <a:t>ineraktywną</a:t>
            </a:r>
            <a:r>
              <a:rPr lang="pl-PL"/>
              <a:t>) dla zmiennych </a:t>
            </a:r>
            <a:r>
              <a:rPr lang="pl-PL" err="1">
                <a:solidFill>
                  <a:srgbClr val="7030A0"/>
                </a:solidFill>
              </a:rPr>
              <a:t>Windspeedinsitu</a:t>
            </a:r>
            <a:r>
              <a:rPr lang="pl-PL"/>
              <a:t> i </a:t>
            </a:r>
            <a:r>
              <a:rPr lang="pl-PL">
                <a:solidFill>
                  <a:srgbClr val="7030A0"/>
                </a:solidFill>
              </a:rPr>
              <a:t>DOC dla</a:t>
            </a:r>
            <a:r>
              <a:rPr lang="pl-PL"/>
              <a:t> </a:t>
            </a:r>
          </a:p>
          <a:p>
            <a:pPr lvl="1"/>
            <a:r>
              <a:rPr lang="pl-PL"/>
              <a:t>      1. Prób Train and test </a:t>
            </a:r>
          </a:p>
          <a:p>
            <a:pPr lvl="1"/>
            <a:r>
              <a:rPr lang="pl-PL"/>
              <a:t>      2. Przewidywania dla test próby</a:t>
            </a:r>
          </a:p>
          <a:p>
            <a:pPr lvl="1"/>
            <a:r>
              <a:rPr lang="pl-PL"/>
              <a:t>      3. Oszacowanie prawdopodobieństwa (</a:t>
            </a:r>
            <a:r>
              <a:rPr lang="pl-PL" err="1"/>
              <a:t>probability</a:t>
            </a:r>
            <a:r>
              <a:rPr lang="pl-PL"/>
              <a:t>)</a:t>
            </a:r>
          </a:p>
          <a:p>
            <a:pPr lvl="1"/>
            <a:endParaRPr lang="pl-PL"/>
          </a:p>
          <a:p>
            <a:pPr lvl="1"/>
            <a:r>
              <a:rPr lang="pl-PL"/>
              <a:t>Using: </a:t>
            </a:r>
            <a:r>
              <a:rPr lang="pl-PL">
                <a:solidFill>
                  <a:srgbClr val="0070C0"/>
                </a:solidFill>
              </a:rPr>
              <a:t>https://plotly.com/python/knn-classification/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39F562E-86F4-4AB1-9183-1C15026CE43D}"/>
              </a:ext>
            </a:extLst>
          </p:cNvPr>
          <p:cNvSpPr txBox="1"/>
          <p:nvPr/>
        </p:nvSpPr>
        <p:spPr>
          <a:xfrm>
            <a:off x="9143999" y="1791116"/>
            <a:ext cx="26888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pl-PL" b="0" i="0" err="1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Use</a:t>
            </a:r>
            <a:r>
              <a:rPr lang="pl-PL" b="0" i="0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GB" b="0" i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iloc</a:t>
            </a:r>
            <a:r>
              <a:rPr lang="en-GB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indexer syntax</a:t>
            </a:r>
            <a:r>
              <a:rPr lang="pl-PL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:</a:t>
            </a:r>
            <a:r>
              <a:rPr lang="en-GB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data.iloc[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:, :-1</a:t>
            </a:r>
            <a:r>
              <a:rPr lang="en-GB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]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for X and Y [:, -1]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variables</a:t>
            </a:r>
            <a:endParaRPr lang="pl-PL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endParaRPr lang="pl-PL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Use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seed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= 7. </a:t>
            </a:r>
          </a:p>
          <a:p>
            <a:endParaRPr lang="pl-PL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Split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train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and test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datasets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(test dataset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size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= 0.3). </a:t>
            </a:r>
          </a:p>
          <a:p>
            <a:endParaRPr lang="pl-PL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Define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random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state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and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print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train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and test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shape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for X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variable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.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1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8070A07-02DA-462F-80A3-DD1712F76AE0}"/>
              </a:ext>
            </a:extLst>
          </p:cNvPr>
          <p:cNvSpPr txBox="1"/>
          <p:nvPr/>
        </p:nvSpPr>
        <p:spPr>
          <a:xfrm>
            <a:off x="990600" y="233064"/>
            <a:ext cx="636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>
                <a:solidFill>
                  <a:srgbClr val="C00000"/>
                </a:solidFill>
              </a:rPr>
              <a:t>PRINCIPAL COMPONENT ANALYSIS (PCA)</a:t>
            </a:r>
            <a:endParaRPr lang="en-US" sz="2400" b="1">
              <a:solidFill>
                <a:srgbClr val="C0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0EDCDF9-712F-48E2-B604-CE81EF212B54}"/>
              </a:ext>
            </a:extLst>
          </p:cNvPr>
          <p:cNvSpPr txBox="1"/>
          <p:nvPr/>
        </p:nvSpPr>
        <p:spPr>
          <a:xfrm>
            <a:off x="2971800" y="821115"/>
            <a:ext cx="7620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/>
              <a:t>1.  Write </a:t>
            </a:r>
            <a:r>
              <a:rPr lang="pl-PL" err="1"/>
              <a:t>code</a:t>
            </a:r>
            <a:r>
              <a:rPr lang="pl-PL"/>
              <a:t> on the </a:t>
            </a:r>
            <a:r>
              <a:rPr lang="pl-PL" err="1"/>
              <a:t>basis</a:t>
            </a:r>
            <a:r>
              <a:rPr lang="pl-PL"/>
              <a:t> of .jpg </a:t>
            </a:r>
            <a:r>
              <a:rPr lang="pl-PL" err="1"/>
              <a:t>scans</a:t>
            </a:r>
            <a:r>
              <a:rPr lang="pl-PL"/>
              <a:t> with </a:t>
            </a:r>
            <a:r>
              <a:rPr lang="pl-PL" err="1"/>
              <a:t>following</a:t>
            </a:r>
            <a:r>
              <a:rPr lang="pl-PL"/>
              <a:t> </a:t>
            </a:r>
            <a:r>
              <a:rPr lang="pl-PL" err="1"/>
              <a:t>modifictions</a:t>
            </a:r>
            <a:r>
              <a:rPr lang="pl-PL"/>
              <a:t>:</a:t>
            </a:r>
          </a:p>
          <a:p>
            <a:endParaRPr lang="pl-PL"/>
          </a:p>
          <a:p>
            <a:r>
              <a:rPr lang="pl-PL"/>
              <a:t>Import </a:t>
            </a:r>
            <a:r>
              <a:rPr lang="pl-PL" err="1"/>
              <a:t>libraries</a:t>
            </a:r>
            <a:r>
              <a:rPr lang="pl-PL"/>
              <a:t> : </a:t>
            </a:r>
          </a:p>
          <a:p>
            <a:endParaRPr lang="pl-PL"/>
          </a:p>
          <a:p>
            <a:endParaRPr lang="pl-PL"/>
          </a:p>
          <a:p>
            <a:pPr marL="800100" lvl="1" indent="-342900">
              <a:buFont typeface="+mj-lt"/>
              <a:buAutoNum type="alphaLcPeriod"/>
            </a:pPr>
            <a:r>
              <a:rPr lang="pl-PL" err="1"/>
              <a:t>Change</a:t>
            </a:r>
            <a:r>
              <a:rPr lang="pl-PL"/>
              <a:t> </a:t>
            </a:r>
            <a:r>
              <a:rPr lang="pl-PL" err="1"/>
              <a:t>two</a:t>
            </a:r>
            <a:r>
              <a:rPr lang="pl-PL"/>
              <a:t> </a:t>
            </a:r>
            <a:r>
              <a:rPr lang="pl-PL" err="1"/>
              <a:t>datasets</a:t>
            </a:r>
            <a:r>
              <a:rPr lang="pl-PL"/>
              <a:t> </a:t>
            </a:r>
            <a:r>
              <a:rPr lang="pl-PL">
                <a:solidFill>
                  <a:srgbClr val="00B0F0"/>
                </a:solidFill>
              </a:rPr>
              <a:t>train.csv </a:t>
            </a:r>
            <a:r>
              <a:rPr lang="pl-PL"/>
              <a:t>and </a:t>
            </a:r>
            <a:r>
              <a:rPr lang="pl-PL">
                <a:solidFill>
                  <a:srgbClr val="00B0F0"/>
                </a:solidFill>
              </a:rPr>
              <a:t>test.csv </a:t>
            </a:r>
            <a:r>
              <a:rPr lang="pl-PL"/>
              <a:t>to one  dataset </a:t>
            </a:r>
            <a:r>
              <a:rPr lang="pl-PL">
                <a:solidFill>
                  <a:srgbClr val="00B050"/>
                </a:solidFill>
              </a:rPr>
              <a:t>wine.csv</a:t>
            </a:r>
            <a:r>
              <a:rPr lang="pl-PL"/>
              <a:t>.</a:t>
            </a:r>
          </a:p>
          <a:p>
            <a:pPr marL="800100" lvl="1" indent="-342900">
              <a:buFont typeface="+mj-lt"/>
              <a:buAutoNum type="alphaLcPeriod"/>
            </a:pPr>
            <a:endParaRPr lang="pl-PL"/>
          </a:p>
          <a:p>
            <a:pPr marL="800100" lvl="1" indent="-342900">
              <a:buFont typeface="+mj-lt"/>
              <a:buAutoNum type="alphaLcPeriod"/>
            </a:pPr>
            <a:r>
              <a:rPr lang="pl-PL" err="1"/>
              <a:t>Load</a:t>
            </a:r>
            <a:r>
              <a:rPr lang="pl-PL"/>
              <a:t> </a:t>
            </a:r>
            <a:r>
              <a:rPr lang="pl-PL">
                <a:solidFill>
                  <a:srgbClr val="00B050"/>
                </a:solidFill>
              </a:rPr>
              <a:t>wine.csv </a:t>
            </a:r>
            <a:r>
              <a:rPr lang="pl-PL"/>
              <a:t>to </a:t>
            </a:r>
            <a:r>
              <a:rPr lang="pl-PL" err="1"/>
              <a:t>Your</a:t>
            </a:r>
            <a:r>
              <a:rPr lang="pl-PL"/>
              <a:t> </a:t>
            </a:r>
            <a:r>
              <a:rPr lang="pl-PL" err="1"/>
              <a:t>computer</a:t>
            </a:r>
            <a:r>
              <a:rPr lang="pl-PL"/>
              <a:t> </a:t>
            </a:r>
            <a:r>
              <a:rPr lang="pl-PL" err="1"/>
              <a:t>directory</a:t>
            </a:r>
            <a:r>
              <a:rPr lang="pl-PL"/>
              <a:t> and </a:t>
            </a:r>
            <a:r>
              <a:rPr lang="pl-PL" err="1"/>
              <a:t>upload</a:t>
            </a:r>
            <a:r>
              <a:rPr lang="pl-PL"/>
              <a:t> </a:t>
            </a:r>
            <a:r>
              <a:rPr lang="pl-PL" err="1"/>
              <a:t>it</a:t>
            </a:r>
            <a:r>
              <a:rPr lang="pl-PL"/>
              <a:t> to the </a:t>
            </a:r>
            <a:r>
              <a:rPr lang="pl-PL" err="1"/>
              <a:t>code</a:t>
            </a:r>
            <a:r>
              <a:rPr lang="pl-PL"/>
              <a:t>.</a:t>
            </a:r>
          </a:p>
          <a:p>
            <a:pPr marL="800100" lvl="1" indent="-342900">
              <a:buFont typeface="+mj-lt"/>
              <a:buAutoNum type="alphaLcPeriod"/>
            </a:pPr>
            <a:endParaRPr lang="pl-PL"/>
          </a:p>
          <a:p>
            <a:pPr marL="800100" lvl="1" indent="-342900">
              <a:buFont typeface="+mj-lt"/>
              <a:buAutoNum type="alphaLcPeriod"/>
            </a:pPr>
            <a:r>
              <a:rPr lang="pl-PL"/>
              <a:t>Provide </a:t>
            </a:r>
            <a:r>
              <a:rPr lang="pl-PL" err="1"/>
              <a:t>code</a:t>
            </a:r>
            <a:r>
              <a:rPr lang="pl-PL"/>
              <a:t> to </a:t>
            </a:r>
            <a:r>
              <a:rPr lang="pl-PL" err="1"/>
              <a:t>divide</a:t>
            </a:r>
            <a:r>
              <a:rPr lang="pl-PL"/>
              <a:t> </a:t>
            </a:r>
            <a:r>
              <a:rPr lang="pl-PL" err="1"/>
              <a:t>this</a:t>
            </a:r>
            <a:r>
              <a:rPr lang="pl-PL"/>
              <a:t> dataset to test and </a:t>
            </a:r>
            <a:r>
              <a:rPr lang="pl-PL" err="1"/>
              <a:t>train</a:t>
            </a:r>
            <a:r>
              <a:rPr lang="pl-PL"/>
              <a:t> </a:t>
            </a:r>
            <a:r>
              <a:rPr lang="pl-PL" err="1"/>
              <a:t>subsets</a:t>
            </a:r>
            <a:r>
              <a:rPr lang="pl-PL"/>
              <a:t> in the </a:t>
            </a:r>
            <a:r>
              <a:rPr lang="pl-PL" err="1"/>
              <a:t>proportion</a:t>
            </a:r>
            <a:r>
              <a:rPr lang="pl-PL"/>
              <a:t> 0.3/0.7. </a:t>
            </a:r>
          </a:p>
          <a:p>
            <a:pPr lvl="1"/>
            <a:endParaRPr lang="pl-PL"/>
          </a:p>
          <a:p>
            <a:pPr marL="800100" lvl="1" indent="-342900">
              <a:buFont typeface="+mj-lt"/>
              <a:buAutoNum type="alphaLcPeriod"/>
            </a:pPr>
            <a:r>
              <a:rPr lang="pl-PL" err="1"/>
              <a:t>Calculate</a:t>
            </a:r>
            <a:r>
              <a:rPr lang="pl-PL"/>
              <a:t> v</a:t>
            </a:r>
            <a:r>
              <a:rPr lang="en-GB" err="1"/>
              <a:t>ariance</a:t>
            </a:r>
            <a:r>
              <a:rPr lang="en-GB"/>
              <a:t> explained by the principal components</a:t>
            </a:r>
            <a:r>
              <a:rPr lang="pl-PL"/>
              <a:t> using </a:t>
            </a:r>
            <a:r>
              <a:rPr lang="pl-PL" err="1"/>
              <a:t>standarization</a:t>
            </a:r>
            <a:r>
              <a:rPr lang="pl-PL"/>
              <a:t>: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D9F5A75-E916-43DE-8246-25D69B878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4686301"/>
            <a:ext cx="8086725" cy="153352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7FC00D3-67B8-42A5-B666-CF58A2FE1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12" y="1123950"/>
            <a:ext cx="3933825" cy="104775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597783E1-DE23-4BF8-B12F-9B91356A14DA}"/>
              </a:ext>
            </a:extLst>
          </p:cNvPr>
          <p:cNvSpPr txBox="1"/>
          <p:nvPr/>
        </p:nvSpPr>
        <p:spPr>
          <a:xfrm>
            <a:off x="4938712" y="6211669"/>
            <a:ext cx="580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Provide </a:t>
            </a:r>
            <a:r>
              <a:rPr lang="pl-PL" err="1"/>
              <a:t>interactive</a:t>
            </a:r>
            <a:r>
              <a:rPr lang="pl-PL"/>
              <a:t> </a:t>
            </a:r>
            <a:r>
              <a:rPr lang="pl-PL" err="1"/>
              <a:t>visualization</a:t>
            </a:r>
            <a:r>
              <a:rPr lang="pl-PL"/>
              <a:t> of 2D and 3D </a:t>
            </a:r>
            <a:r>
              <a:rPr lang="pl-PL" err="1"/>
              <a:t>scatterplots</a:t>
            </a:r>
            <a:r>
              <a:rPr lang="pl-PL"/>
              <a:t> </a:t>
            </a:r>
          </a:p>
          <a:p>
            <a:r>
              <a:rPr lang="pl-PL"/>
              <a:t>using  </a:t>
            </a:r>
            <a:r>
              <a:rPr lang="pl-PL">
                <a:solidFill>
                  <a:srgbClr val="0070C0"/>
                </a:solidFill>
              </a:rPr>
              <a:t>https://plotly.com/python/pca-visualization/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098CC6C-2B24-47FB-BF9F-23B525C95344}"/>
              </a:ext>
            </a:extLst>
          </p:cNvPr>
          <p:cNvSpPr txBox="1"/>
          <p:nvPr/>
        </p:nvSpPr>
        <p:spPr>
          <a:xfrm>
            <a:off x="628648" y="2171700"/>
            <a:ext cx="26849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pl-PL" b="0" i="0" err="1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Use</a:t>
            </a:r>
            <a:r>
              <a:rPr lang="pl-PL" b="0" i="0">
                <a:solidFill>
                  <a:srgbClr val="3A3A3A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GB" b="0" i="0" err="1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iloc</a:t>
            </a:r>
            <a:r>
              <a:rPr lang="en-GB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indexer syntax</a:t>
            </a:r>
            <a:r>
              <a:rPr lang="pl-PL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:</a:t>
            </a:r>
            <a:r>
              <a:rPr lang="en-GB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 data.iloc[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:, :-1</a:t>
            </a:r>
            <a:r>
              <a:rPr lang="en-GB" b="0" i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]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for X and Y [:, -1]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variables</a:t>
            </a:r>
            <a:endParaRPr lang="pl-PL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endParaRPr lang="pl-PL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Use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seed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= 7. </a:t>
            </a:r>
          </a:p>
          <a:p>
            <a:endParaRPr lang="pl-PL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Split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train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and test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datasets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(test dataset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size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= 0.3). </a:t>
            </a:r>
          </a:p>
          <a:p>
            <a:endParaRPr lang="pl-PL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Define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random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state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and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print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train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and test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shape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 for X </a:t>
            </a:r>
            <a:r>
              <a:rPr lang="pl-PL" err="1">
                <a:solidFill>
                  <a:schemeClr val="accent1"/>
                </a:solidFill>
                <a:latin typeface="Georgia" panose="02040502050405020303" pitchFamily="18" charset="0"/>
              </a:rPr>
              <a:t>variable</a:t>
            </a:r>
            <a:r>
              <a:rPr lang="pl-PL">
                <a:solidFill>
                  <a:schemeClr val="accent1"/>
                </a:solidFill>
                <a:latin typeface="Georgia" panose="02040502050405020303" pitchFamily="18" charset="0"/>
              </a:rPr>
              <a:t>.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69825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32FE34E1E1B240A5BEF7D8EA5C8703" ma:contentTypeVersion="11" ma:contentTypeDescription="Utwórz nowy dokument." ma:contentTypeScope="" ma:versionID="c1fcd85718c0de72a4ac370e68030232">
  <xsd:schema xmlns:xsd="http://www.w3.org/2001/XMLSchema" xmlns:xs="http://www.w3.org/2001/XMLSchema" xmlns:p="http://schemas.microsoft.com/office/2006/metadata/properties" xmlns:ns2="85e4739b-d0e0-4065-a80d-7c3a869519f7" xmlns:ns3="0273692e-26d7-4667-8c57-198464497e5a" targetNamespace="http://schemas.microsoft.com/office/2006/metadata/properties" ma:root="true" ma:fieldsID="7080ac7e8e54d768dd4df00d74394f87" ns2:_="" ns3:_="">
    <xsd:import namespace="85e4739b-d0e0-4065-a80d-7c3a869519f7"/>
    <xsd:import namespace="0273692e-26d7-4667-8c57-198464497e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4739b-d0e0-4065-a80d-7c3a86951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3692e-26d7-4667-8c57-198464497e5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60dd90-7e46-4dd5-86e1-b6f25227d0a7}" ma:internalName="TaxCatchAll" ma:showField="CatchAllData" ma:web="0273692e-26d7-4667-8c57-198464497e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273692e-26d7-4667-8c57-198464497e5a" xsi:nil="true"/>
    <lcf76f155ced4ddcb4097134ff3c332f xmlns="85e4739b-d0e0-4065-a80d-7c3a869519f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925A58E-5CF3-4DFB-B701-FC1643306972}">
  <ds:schemaRefs>
    <ds:schemaRef ds:uri="0273692e-26d7-4667-8c57-198464497e5a"/>
    <ds:schemaRef ds:uri="85e4739b-d0e0-4065-a80d-7c3a869519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6D14FB7-DC90-461B-ACEA-0BF7734FFC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E758FE-9FEC-41CD-9E5D-CAB37056CC8C}">
  <ds:schemaRefs>
    <ds:schemaRef ds:uri="0273692e-26d7-4667-8c57-198464497e5a"/>
    <ds:schemaRef ds:uri="85e4739b-d0e0-4065-a80d-7c3a869519f7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Użytkownik systemu Windows</dc:creator>
  <cp:revision>1</cp:revision>
  <dcterms:created xsi:type="dcterms:W3CDTF">2021-02-21T14:44:42Z</dcterms:created>
  <dcterms:modified xsi:type="dcterms:W3CDTF">2025-03-06T18:09:58Z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0x0101003B32FE34E1E1B240A5BEF7D8EA5C8703</vt:lpwstr>
  </property>
  <property fmtid="{D5CDD505-2E9C-101B-9397-08002B2CF9AE}" pid="3" name="MediaServiceImageTags">
    <vt:lpwstr/>
  </property>
</Properties>
</file>