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216C72-D059-45D1-8160-45AE1B61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6E02432-B3C8-485E-A98A-6C12C390D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C7D65A-C3D6-44C0-935A-DFAE7D6A0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B03AE91-96EF-4D93-85EA-DC08E7D7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C98BE5-3BD2-43B2-8D7F-38822E7F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981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77D0AC-2EC7-4EAF-A865-C8334845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B9E85B6-06BD-49C3-B939-3BE97FA49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1C506F2-BDC1-4E41-A7A3-543435134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07BAF46-64F8-40BF-A8D0-22DD74BD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34A1FC-AEFF-464E-9A26-0B89F256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082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00327634-235C-4816-B26A-05A3AE52B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3D683E9-C990-4216-8793-98B2C83EF2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7BCFAB6-B597-4AF2-AA78-0C7A28A4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076FED9-7136-4BCB-99A5-3F9902D8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28B9FF4-A8A1-421A-A0AC-4F4C5EBF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540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B10DBA-04C9-4C32-95A7-69781248A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58E559-3326-4113-9964-45C35F21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E1187A8-6E59-4D96-B47F-8CD05E04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F86E5A-A8A2-46F0-B01D-361A09C1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A0B6B5-AD88-495B-9931-E5D1964D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94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5763A-8757-4617-8229-DE0EBF918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1A540B-595D-427A-8E57-E12A0243F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A5AD7FD-3B1B-438D-A910-2810F8AB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B038A3-D15F-4BBE-8EEF-A28A4B6D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C913B0D-14BB-4639-8B8E-AB9D3C5D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747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CE78FFC-DC75-4377-A051-333E686D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41B635-29CF-42D4-AF03-21789FF10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832EE98-096A-4FA2-B15D-81947207D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E9C77C0-B180-46BD-B04E-F3C9F4FF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2493428-EBA4-46D6-839E-93CF81AF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E0B1E6-7CE6-4B51-8F80-35F6C40A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70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A9B938-0EFF-4F67-8BC0-B55C8C212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1A28E64-2812-4C6E-A2F7-880DC2543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7E9321A-D5B7-4BD7-B637-1A2A1361D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1EB9212-3EC3-4610-A34A-7F76AF687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13AE9AA-45FF-40E7-82E7-555D84C66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4A978A8-71D0-4061-86CC-E96171B7F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ADCA7F9-7B61-4C25-8F04-45455863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9E31522-DC93-4916-A207-A232CF15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823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A24E3D-CD63-47E9-BAE1-9E922CCD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BE97B52-38DA-4C44-BFE6-8BF8A03F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56F1F7-D437-4643-9B32-CC48F4D8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0916276B-1420-4707-A5A3-1DDD577E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0304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9851BA12-3775-4FD6-9219-A7C8C60E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4FC3999-0BFE-455B-9F67-B3E71D6F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B1D8744-B495-4C16-A595-F8A3F3D7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0534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7024C72-F275-4970-B101-E7661725A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13BDBA2-35F9-4491-9A78-328981088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151CDD-7CBF-44C6-8E75-46DC0A488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D07ACC8-4188-40F1-BCE5-F948901F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DA04E11-599B-4480-86A5-82C62D01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10E598-0FF1-445A-A45C-BD3A590C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1060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EEFC8A-D70C-447B-BA80-6ABBAF6F8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93BAD39-05D8-48D6-85CF-AE8C50EA4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F1E90F1-B8B3-432E-9F57-1B0370E85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13267EF-A945-4777-8862-45D89CC5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F392BA3-4CD7-4190-9CE7-9A4CEF65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0E9581-6F4A-4488-ADBA-2FDC26232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577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E9747BC4-6DE9-4495-ADB7-EA7A435E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89E5A6-2A0E-4B5E-A0D4-82D28B3D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A6ADFE-BE16-4933-BEE4-0FB59B114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D04D-7161-4433-9D0D-1424A3759EB2}" type="datetimeFigureOut">
              <a:rPr lang="pl-PL" smtClean="0"/>
              <a:t>24.04.2025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CC27F8-04F8-4614-8DE0-293FF0B6C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BADB84-7289-40E9-9816-C88C685BF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671D0-AE5B-408E-94FA-392D5D333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41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8ED82FD7-D486-449F-B16A-EE66DE17A84C}"/>
              </a:ext>
            </a:extLst>
          </p:cNvPr>
          <p:cNvSpPr txBox="1"/>
          <p:nvPr/>
        </p:nvSpPr>
        <p:spPr>
          <a:xfrm>
            <a:off x="337439" y="-85019"/>
            <a:ext cx="82562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b="1" dirty="0" err="1">
                <a:solidFill>
                  <a:srgbClr val="FF0000"/>
                </a:solidFill>
              </a:rPr>
              <a:t>Shapley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  <a:r>
              <a:rPr lang="pl-PL" sz="2800" b="1" dirty="0" err="1">
                <a:solidFill>
                  <a:srgbClr val="FF0000"/>
                </a:solidFill>
              </a:rPr>
              <a:t>value</a:t>
            </a:r>
            <a:r>
              <a:rPr lang="pl-PL" sz="2800" b="1" dirty="0">
                <a:solidFill>
                  <a:srgbClr val="FF0000"/>
                </a:solidFill>
              </a:rPr>
              <a:t> 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in </a:t>
            </a:r>
            <a:r>
              <a:rPr lang="pl-PL" sz="2800" b="1" dirty="0" err="1">
                <a:solidFill>
                  <a:srgbClr val="FF0000"/>
                </a:solidFill>
              </a:rPr>
              <a:t>Practice</a:t>
            </a:r>
            <a:endParaRPr lang="pl-PL" sz="2800" b="1" dirty="0">
              <a:solidFill>
                <a:srgbClr val="FF0000"/>
              </a:solidFill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4A2513A-1359-4EDF-B13F-5B41836BE8D5}"/>
              </a:ext>
            </a:extLst>
          </p:cNvPr>
          <p:cNvSpPr txBox="1"/>
          <p:nvPr/>
        </p:nvSpPr>
        <p:spPr>
          <a:xfrm>
            <a:off x="3212871" y="128484"/>
            <a:ext cx="842086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l-PL" b="1" dirty="0"/>
              <a:t>Problem do rozwiązania: </a:t>
            </a:r>
            <a:r>
              <a:rPr lang="pl-PL" dirty="0"/>
              <a:t>jakie cechy przyrodnicze jezior czynią je interesującymi turystycznie (klasa 1 – interesująca, klasa 0 – nieciekawa (przykład z bazy danych Pojezierza Olsztyńskiego 147 jezior) </a:t>
            </a:r>
            <a:r>
              <a:rPr lang="pl-PL" b="1" dirty="0"/>
              <a:t>
</a:t>
            </a:r>
            <a:endParaRPr lang="pl-PL" dirty="0"/>
          </a:p>
          <a:p>
            <a:pPr marL="342900" indent="-342900">
              <a:buAutoNum type="arabicPeriod"/>
            </a:pPr>
            <a:endParaRPr lang="pl-PL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pl-PL" dirty="0">
                <a:solidFill>
                  <a:srgbClr val="C00000"/>
                </a:solidFill>
              </a:rPr>
              <a:t>Open </a:t>
            </a:r>
            <a:r>
              <a:rPr lang="pl-PL" dirty="0" err="1">
                <a:solidFill>
                  <a:srgbClr val="C00000"/>
                </a:solidFill>
              </a:rPr>
              <a:t>Anaconda</a:t>
            </a:r>
            <a:r>
              <a:rPr lang="pl-PL" dirty="0">
                <a:solidFill>
                  <a:srgbClr val="C00000"/>
                </a:solidFill>
              </a:rPr>
              <a:t> </a:t>
            </a:r>
            <a:r>
              <a:rPr lang="pl-PL" dirty="0" err="1">
                <a:solidFill>
                  <a:srgbClr val="C00000"/>
                </a:solidFill>
              </a:rPr>
              <a:t>Navigator</a:t>
            </a:r>
            <a:r>
              <a:rPr lang="pl-PL" dirty="0">
                <a:solidFill>
                  <a:srgbClr val="C00000"/>
                </a:solidFill>
              </a:rPr>
              <a:t>, Jupiter Notebook and </a:t>
            </a:r>
            <a:r>
              <a:rPr lang="pl-PL" dirty="0" err="1">
                <a:solidFill>
                  <a:srgbClr val="C00000"/>
                </a:solidFill>
              </a:rPr>
              <a:t>Prompt</a:t>
            </a:r>
            <a:endParaRPr lang="pl-PL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Przegląd bazy danych jezior: jakie cechy naturalne są analizowane. Załaduj do kodu: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Przejrzyj kod wzorca (poniżej)
</a:t>
            </a:r>
          </a:p>
          <a:p>
            <a:pPr marL="342900" indent="-342900">
              <a:buAutoNum type="arabicPeriod"/>
            </a:pPr>
            <a:r>
              <a:rPr lang="pl-PL" dirty="0"/>
              <a:t>Wizualizacja rankingu cech w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, Gradient </a:t>
            </a:r>
            <a:r>
              <a:rPr lang="pl-PL" dirty="0" err="1"/>
              <a:t>Boosting</a:t>
            </a:r>
            <a:r>
              <a:rPr lang="pl-PL" dirty="0"/>
              <a:t> Machine (GMB), </a:t>
            </a:r>
            <a:r>
              <a:rPr lang="pl-PL" dirty="0" err="1"/>
              <a:t>Extreeme</a:t>
            </a:r>
            <a:r>
              <a:rPr lang="pl-PL" dirty="0"/>
              <a:t> Gradient </a:t>
            </a:r>
            <a:r>
              <a:rPr lang="pl-PL" dirty="0" err="1"/>
              <a:t>Boosting</a:t>
            </a:r>
            <a:r>
              <a:rPr lang="pl-PL" dirty="0"/>
              <a:t> (XGB) i SHAP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Przeprowadź porównania między rankingami cech jeziora na podstawie Random </a:t>
            </a:r>
            <a:r>
              <a:rPr lang="pl-PL" dirty="0" err="1"/>
              <a:t>Forest</a:t>
            </a:r>
            <a:r>
              <a:rPr lang="pl-PL" dirty="0"/>
              <a:t>, Gradient </a:t>
            </a:r>
            <a:r>
              <a:rPr lang="pl-PL" dirty="0" err="1"/>
              <a:t>Boosting</a:t>
            </a:r>
            <a:r>
              <a:rPr lang="pl-PL" dirty="0"/>
              <a:t> Machine (GMB), Extreme Gradient </a:t>
            </a:r>
            <a:r>
              <a:rPr lang="pl-PL" dirty="0" err="1"/>
              <a:t>Boosting</a:t>
            </a:r>
            <a:r>
              <a:rPr lang="pl-PL" dirty="0"/>
              <a:t> (XGB) i SHAP – wskaż różnice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Wykorzystując SHAP model Wizualizuj 2 jeziora z cechami preferowanymi w turystyce, i 2 z nie preferowanymi</a:t>
            </a:r>
          </a:p>
          <a:p>
            <a:pPr marL="342900" indent="-342900">
              <a:buAutoNum type="arabicPeriod"/>
            </a:pPr>
            <a:endParaRPr lang="pl-PL" dirty="0"/>
          </a:p>
          <a:p>
            <a:pPr marL="342900" indent="-342900">
              <a:buAutoNum type="arabicPeriod"/>
            </a:pPr>
            <a:r>
              <a:rPr lang="pl-PL" dirty="0"/>
              <a:t>Na podstawie „Force plot” i „</a:t>
            </a:r>
            <a:r>
              <a:rPr lang="pl-PL" dirty="0" err="1"/>
              <a:t>similarity</a:t>
            </a:r>
            <a:r>
              <a:rPr lang="pl-PL" dirty="0"/>
              <a:t> </a:t>
            </a:r>
            <a:r>
              <a:rPr lang="pl-PL" dirty="0" err="1"/>
              <a:t>comparison</a:t>
            </a:r>
            <a:r>
              <a:rPr lang="pl-PL" dirty="0"/>
              <a:t>” odznacz grupy jezior o podobnych naturalnych preferencjach dla turystyki </a:t>
            </a:r>
          </a:p>
          <a:p>
            <a:pPr marL="342900" indent="-342900">
              <a:buAutoNum type="arabicPeriod"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76402D9-5657-412B-8F06-43F9F2CB80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225"/>
          <a:stretch/>
        </p:blipFill>
        <p:spPr>
          <a:xfrm>
            <a:off x="9097556" y="2691697"/>
            <a:ext cx="2711769" cy="31460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D08937E-9C6F-08C3-4F15-120281EE203E}"/>
              </a:ext>
            </a:extLst>
          </p:cNvPr>
          <p:cNvSpPr txBox="1"/>
          <p:nvPr/>
        </p:nvSpPr>
        <p:spPr>
          <a:xfrm>
            <a:off x="9097556" y="1050860"/>
            <a:ext cx="21080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 err="1"/>
              <a:t>Install</a:t>
            </a:r>
            <a:r>
              <a:rPr lang="pl-PL" sz="1600" dirty="0"/>
              <a:t> </a:t>
            </a:r>
            <a:r>
              <a:rPr lang="pl-PL" sz="1600" dirty="0" err="1"/>
              <a:t>libraries</a:t>
            </a:r>
            <a:r>
              <a:rPr lang="pl-PL" sz="1600" dirty="0"/>
              <a:t>:</a:t>
            </a:r>
          </a:p>
          <a:p>
            <a:r>
              <a:rPr lang="pl-PL" sz="1600" b="1" dirty="0" err="1">
                <a:solidFill>
                  <a:srgbClr val="0070C0"/>
                </a:solidFill>
              </a:rPr>
              <a:t>graphviz</a:t>
            </a:r>
            <a:endParaRPr lang="pl-PL" sz="1600" b="1" dirty="0">
              <a:solidFill>
                <a:srgbClr val="0070C0"/>
              </a:solidFill>
            </a:endParaRPr>
          </a:p>
          <a:p>
            <a:r>
              <a:rPr lang="pl-PL" sz="1600" b="1" dirty="0">
                <a:solidFill>
                  <a:srgbClr val="0070C0"/>
                </a:solidFill>
              </a:rPr>
              <a:t>eli5</a:t>
            </a:r>
          </a:p>
          <a:p>
            <a:r>
              <a:rPr lang="pl-PL" sz="1600" b="1" dirty="0" err="1">
                <a:solidFill>
                  <a:srgbClr val="0070C0"/>
                </a:solidFill>
              </a:rPr>
              <a:t>yellowbrick</a:t>
            </a:r>
            <a:endParaRPr lang="pl-PL" sz="1600" b="1" dirty="0">
              <a:solidFill>
                <a:srgbClr val="0070C0"/>
              </a:solidFill>
            </a:endParaRPr>
          </a:p>
          <a:p>
            <a:r>
              <a:rPr lang="pl-PL" sz="1600" b="1" dirty="0" err="1">
                <a:solidFill>
                  <a:srgbClr val="0070C0"/>
                </a:solidFill>
              </a:rPr>
              <a:t>shap</a:t>
            </a:r>
            <a:endParaRPr lang="pl-PL" sz="1600" b="1" dirty="0">
              <a:solidFill>
                <a:srgbClr val="0070C0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2725B35-D987-A9EE-455A-634CE5751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9" y="1944662"/>
            <a:ext cx="3026002" cy="28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4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40CC5ED6-A435-4627-8CE4-6BA2DB0E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623887"/>
            <a:ext cx="102965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800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C3252A45-69AD-4CBA-9EEB-2B6C2E67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704850"/>
            <a:ext cx="102870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6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BDFABD4-2C42-4396-93A8-D3B1EC83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37" y="146805"/>
            <a:ext cx="9077325" cy="31908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CAAD676-9286-45B8-8E4B-24B6D9D0E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74" y="3635636"/>
            <a:ext cx="74771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2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16D6658-093B-4BA1-8A89-9C811A75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36" y="162526"/>
            <a:ext cx="10172700" cy="24669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1409B0D-CC39-472E-AECE-839637065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709" y="1824776"/>
            <a:ext cx="1714500" cy="31432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E17C798-DDCF-432E-95B9-72C99BD6B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770" y="2938786"/>
            <a:ext cx="7181850" cy="18859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2BD24EC2-FF36-4C50-9ADA-D7642CBF4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62" y="4880731"/>
            <a:ext cx="102774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94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3229DDA9-D93C-4304-A915-83D5E8FF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7" y="80962"/>
            <a:ext cx="8620125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38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74C2F1F-15F0-4BF0-A7FC-5B7A47D1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09" y="245014"/>
            <a:ext cx="6829425" cy="23907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911C3CC-B090-4BA0-9099-07B3CAD9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33" y="2876226"/>
            <a:ext cx="978217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5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2DA9185-5DDB-47CB-929F-80D38170F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98453"/>
            <a:ext cx="9677400" cy="49530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581C2E8-3678-4383-9029-DD52A7918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454" y="823357"/>
            <a:ext cx="9239250" cy="52387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69A228B-B3D1-4052-938C-7A74C2805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1476836"/>
            <a:ext cx="7820025" cy="10477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B48D47B-5EC4-4909-8B0B-EE67E6344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316" y="2654190"/>
            <a:ext cx="8991600" cy="99060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1B9C7488-E4A0-4127-8A86-A843D75DB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074" y="3946124"/>
            <a:ext cx="7610475" cy="45720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56063552-0693-46B7-BF08-481DF1FC7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5454" y="4962010"/>
            <a:ext cx="831532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7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B6C3F5F-2174-031F-2C51-C71FA6A27FC0}"/>
              </a:ext>
            </a:extLst>
          </p:cNvPr>
          <p:cNvSpPr txBox="1"/>
          <p:nvPr/>
        </p:nvSpPr>
        <p:spPr>
          <a:xfrm>
            <a:off x="280658" y="3124653"/>
            <a:ext cx="117785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SHAP modelling </a:t>
            </a:r>
            <a:r>
              <a:rPr lang="pl-PL" sz="1600" dirty="0"/>
              <a:t>pokazał regionalne zmiany pogodowe dotyczące wzrostu średniej regionalnej prędkości wiatru i temperatury powietrza</a:t>
            </a:r>
            <a:r>
              <a:rPr lang="en-GB" sz="1600" dirty="0"/>
              <a:t>. </a:t>
            </a: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Najbardziej wrażliwe są trzy parametry fizykochemiczne: to prędkość powietrza nad wodą (</a:t>
            </a:r>
            <a:r>
              <a:rPr lang="pl-PL" sz="1600" dirty="0" err="1"/>
              <a:t>Windspeedinsitu</a:t>
            </a:r>
            <a:r>
              <a:rPr lang="pl-PL" sz="1600" dirty="0"/>
              <a:t>), rozpuszczony węgiel organiczny (DOC) i zawieszone ciała stałe (SS</a:t>
            </a:r>
            <a:r>
              <a:rPr lang="en-GB" sz="1600" dirty="0"/>
              <a:t>). </a:t>
            </a: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Jednocześnie najbardziej odpornymi czynnikami okazały się stężenie cząstek węgla organicznego w wodzie (TPOC), a zwłaszcza zawartość tlenu (O2) i głębokość wody w punktach pomiarowych</a:t>
            </a:r>
            <a:r>
              <a:rPr lang="en-GB" sz="1600" dirty="0"/>
              <a:t>. </a:t>
            </a: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Prędkość wiatru in situ i SS wykazała największą wrażliwość na ten czynnik pogodowy, </a:t>
            </a:r>
            <a:r>
              <a:rPr lang="pl-PL" sz="1600" b="1" dirty="0"/>
              <a:t>zwiększając ich wartości regionalnie </a:t>
            </a:r>
            <a:r>
              <a:rPr lang="pl-PL" sz="1600" dirty="0"/>
              <a:t>z sezonu na sezon</a:t>
            </a:r>
            <a:r>
              <a:rPr lang="en-GB" sz="1600" dirty="0"/>
              <a:t>. </a:t>
            </a:r>
            <a:endParaRPr lang="pl-PL" sz="1600" dirty="0"/>
          </a:p>
          <a:p>
            <a:endParaRPr lang="pl-PL" sz="1600" dirty="0"/>
          </a:p>
          <a:p>
            <a:r>
              <a:rPr lang="pl-PL" sz="1600" dirty="0"/>
              <a:t>Podobnie, ale w znacznie mniejszym stopniu, dotyczyło to również temperatury wody (temp.).
</a:t>
            </a:r>
            <a:r>
              <a:rPr lang="en-GB" sz="1600" dirty="0"/>
              <a:t> </a:t>
            </a:r>
            <a:endParaRPr lang="pl-PL" sz="1600" dirty="0"/>
          </a:p>
          <a:p>
            <a:r>
              <a:rPr lang="pl-PL" sz="1600" dirty="0"/>
              <a:t>Wysoką wrażliwość na zmiany z sezonu na sezon, choć poprzez </a:t>
            </a:r>
            <a:r>
              <a:rPr lang="pl-PL" sz="1600" b="1" dirty="0"/>
              <a:t>zmniejszającą się </a:t>
            </a:r>
            <a:r>
              <a:rPr lang="pl-PL" sz="1600" dirty="0"/>
              <a:t>zawartość, odnotowano dla DOC i, w znacznie mniejszym stopniu, dla zasolenia (PSU) </a:t>
            </a:r>
            <a:r>
              <a:rPr lang="en-GB" sz="1600" dirty="0"/>
              <a:t>(Fig. 3).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5F210A5-F9F3-34C4-17E4-0E346AB8B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26" y="219528"/>
            <a:ext cx="8162925" cy="290512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B47437F-A93A-C1B2-8F22-448773EE72CF}"/>
              </a:ext>
            </a:extLst>
          </p:cNvPr>
          <p:cNvSpPr txBox="1"/>
          <p:nvPr/>
        </p:nvSpPr>
        <p:spPr>
          <a:xfrm>
            <a:off x="452673" y="660903"/>
            <a:ext cx="2186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Interpretacja wyników SHAP
</a:t>
            </a:r>
            <a:endParaRPr lang="en-GB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76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7A44DBC-BF21-4AF7-817B-1D6DC5D0B70C}"/>
              </a:ext>
            </a:extLst>
          </p:cNvPr>
          <p:cNvSpPr txBox="1"/>
          <p:nvPr/>
        </p:nvSpPr>
        <p:spPr>
          <a:xfrm>
            <a:off x="429208" y="474345"/>
            <a:ext cx="1027300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rgbClr val="00B0F0"/>
                </a:solidFill>
                <a:latin typeface="sohne"/>
              </a:rPr>
              <a:t>Słownictwo</a:t>
            </a:r>
            <a:r>
              <a:rPr lang="en-GB" sz="2000" b="1" dirty="0">
                <a:solidFill>
                  <a:srgbClr val="00B0F0"/>
                </a:solidFill>
                <a:latin typeface="sohne"/>
              </a:rPr>
              <a:t>
</a:t>
            </a:r>
            <a:endParaRPr lang="en-GB" sz="2000" b="1" i="0" dirty="0">
              <a:solidFill>
                <a:srgbClr val="00B0F0"/>
              </a:solidFill>
              <a:effectLst/>
              <a:latin typeface="sohne"/>
            </a:endParaRPr>
          </a:p>
          <a:p>
            <a:r>
              <a:rPr lang="pl-PL" dirty="0">
                <a:solidFill>
                  <a:srgbClr val="292929"/>
                </a:solidFill>
                <a:latin typeface="charter"/>
              </a:rPr>
              <a:t>Ważne jest, aby zrozumieć wszystkie elementy, które składają się na wyjaśnienie SHAP.</a:t>
            </a:r>
          </a:p>
          <a:p>
            <a:r>
              <a:rPr lang="pl-PL" dirty="0">
                <a:solidFill>
                  <a:srgbClr val="292929"/>
                </a:solidFill>
                <a:latin typeface="charter"/>
              </a:rPr>
              <a:t>
Często w skutek użyciu domyślnych wartości parametrów złożoność dokonywanych przez nas wyborów pozostaje niejasna.
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global explanations</a:t>
            </a:r>
            <a:br>
              <a:rPr lang="en-GB" b="1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pl-PL" dirty="0">
                <a:solidFill>
                  <a:srgbClr val="292929"/>
                </a:solidFill>
                <a:latin typeface="charter"/>
              </a:rPr>
              <a:t>Wyjaśnienia, jak działa model z ogólnego punktu widzenia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local explanations</a:t>
            </a:r>
            <a:br>
              <a:rPr lang="en-GB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pl-PL" dirty="0">
                <a:solidFill>
                  <a:srgbClr val="292929"/>
                </a:solidFill>
                <a:latin typeface="charter"/>
              </a:rPr>
              <a:t>Objaśnienia modelu dla próbki (punkt danych)
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explainer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shap.explainer_type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(params))</a:t>
            </a:r>
            <a:br>
              <a:rPr lang="en-GB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pl-PL" dirty="0">
                <a:solidFill>
                  <a:srgbClr val="292929"/>
                </a:solidFill>
                <a:latin typeface="charter"/>
              </a:rPr>
              <a:t>rodzaj algorytmu </a:t>
            </a:r>
            <a:r>
              <a:rPr lang="pl-PL" dirty="0" err="1">
                <a:solidFill>
                  <a:srgbClr val="292929"/>
                </a:solidFill>
                <a:latin typeface="charter"/>
              </a:rPr>
              <a:t>wyjaśnialności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 do wyboru zgodnie z zastosowanym modelem.
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base value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explainer.expected_value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br>
              <a:rPr lang="en-GB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E(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charter"/>
              </a:rPr>
              <a:t>y_hat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to "wartość, którą można by przewidzieć, gdybyśmy nie znali żadnych cech bieżącego </a:t>
            </a:r>
            <a:r>
              <a:rPr lang="pl-PL" dirty="0" err="1">
                <a:solidFill>
                  <a:srgbClr val="292929"/>
                </a:solidFill>
                <a:latin typeface="charter"/>
              </a:rPr>
              <a:t>output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" 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mean(</a:t>
            </a:r>
            <a:r>
              <a:rPr lang="en-GB" b="0" i="1" dirty="0" err="1">
                <a:solidFill>
                  <a:srgbClr val="292929"/>
                </a:solidFill>
                <a:effectLst/>
                <a:latin typeface="charter"/>
              </a:rPr>
              <a:t>y_hat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to przewidywanie dla zestawu danych treningowych lub zestawu tła. Możemy to nazwać "wartością odniesienia", jest to skalar (n).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73509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949AB2E-097A-4E1C-9B32-DE0FB819CA91}"/>
              </a:ext>
            </a:extLst>
          </p:cNvPr>
          <p:cNvSpPr txBox="1"/>
          <p:nvPr/>
        </p:nvSpPr>
        <p:spPr>
          <a:xfrm>
            <a:off x="578498" y="329434"/>
            <a:ext cx="1088882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292929"/>
                </a:solidFill>
                <a:effectLst/>
                <a:latin typeface="charter"/>
              </a:rPr>
              <a:t>SHAPley</a:t>
            </a: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 values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(</a:t>
            </a:r>
            <a:r>
              <a:rPr lang="en-GB" b="0" i="0" dirty="0" err="1">
                <a:solidFill>
                  <a:srgbClr val="292929"/>
                </a:solidFill>
                <a:effectLst/>
                <a:latin typeface="charter"/>
              </a:rPr>
              <a:t>explainer.shap_values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(x))</a:t>
            </a:r>
            <a:br>
              <a:rPr lang="en-GB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pl-PL" dirty="0">
                <a:solidFill>
                  <a:srgbClr val="292929"/>
                </a:solidFill>
                <a:latin typeface="charter"/>
              </a:rPr>
              <a:t>Średni udział każdej cechy w każdej prognozie dla każdej próbki na podstawie wszystkich możliwych cech. Jest to macierz (</a:t>
            </a:r>
            <a:r>
              <a:rPr lang="pl-PL" dirty="0" err="1">
                <a:solidFill>
                  <a:srgbClr val="292929"/>
                </a:solidFill>
                <a:latin typeface="charter"/>
              </a:rPr>
              <a:t>n,m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) n — próbek, m — cech, która reprezentuje wkład każdej cechy w każdą próbkę.
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output value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(for a sample)</a:t>
            </a:r>
            <a:br>
              <a:rPr lang="en-GB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pl-PL" dirty="0">
                <a:solidFill>
                  <a:srgbClr val="292929"/>
                </a:solidFill>
                <a:latin typeface="charter"/>
              </a:rPr>
              <a:t>wartość przewidywana przez algorytm (prawdopodobieństwo, </a:t>
            </a:r>
            <a:r>
              <a:rPr lang="pl-PL" dirty="0" err="1">
                <a:solidFill>
                  <a:srgbClr val="292929"/>
                </a:solidFill>
                <a:latin typeface="charter"/>
              </a:rPr>
              <a:t>logit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 lub surowe wartości wyjściowe modelu)
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display features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 (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n 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x </a:t>
            </a:r>
            <a:r>
              <a:rPr lang="en-GB" b="0" i="1" dirty="0">
                <a:solidFill>
                  <a:srgbClr val="292929"/>
                </a:solidFill>
                <a:effectLst/>
                <a:latin typeface="charter"/>
              </a:rPr>
              <a:t>m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br>
              <a:rPr lang="en-GB" b="0" i="0" dirty="0">
                <a:solidFill>
                  <a:srgbClr val="292929"/>
                </a:solidFill>
                <a:effectLst/>
                <a:latin typeface="charter"/>
              </a:rPr>
            </a:br>
            <a:r>
              <a:rPr lang="pl-PL" dirty="0">
                <a:solidFill>
                  <a:srgbClr val="292929"/>
                </a:solidFill>
                <a:latin typeface="charter"/>
              </a:rPr>
              <a:t>macierz oryginalnych wartości - przed transformacją / kodowaniem / inżynierią cech itp. - które można dostarczyć do niektórych wykresów w celu poprawy interpretacji. Często pomijane, ale niezbędne do interpretacji.
</a:t>
            </a:r>
            <a:r>
              <a:rPr lang="en-GB" b="0" i="0" dirty="0">
                <a:solidFill>
                  <a:srgbClr val="292929"/>
                </a:solidFill>
                <a:effectLst/>
                <a:latin typeface="charter"/>
              </a:rPr>
              <a:t>____</a:t>
            </a:r>
          </a:p>
          <a:p>
            <a:pPr algn="l"/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GB" b="1" i="0" dirty="0" err="1">
                <a:solidFill>
                  <a:srgbClr val="292929"/>
                </a:solidFill>
                <a:effectLst/>
                <a:latin typeface="charter"/>
              </a:rPr>
              <a:t>SHAPley</a:t>
            </a:r>
            <a:r>
              <a:rPr lang="en-GB" b="1" i="0" dirty="0">
                <a:solidFill>
                  <a:srgbClr val="292929"/>
                </a:solidFill>
                <a:effectLst/>
                <a:latin typeface="charter"/>
              </a:rPr>
              <a:t> values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  <a:p>
            <a:r>
              <a:rPr lang="pl-PL" u="sng" dirty="0">
                <a:solidFill>
                  <a:srgbClr val="292929"/>
                </a:solidFill>
                <a:latin typeface="charter"/>
              </a:rPr>
              <a:t>Wartości </a:t>
            </a:r>
            <a:r>
              <a:rPr lang="pl-PL" u="sng" dirty="0" err="1">
                <a:solidFill>
                  <a:srgbClr val="292929"/>
                </a:solidFill>
                <a:latin typeface="charter"/>
              </a:rPr>
              <a:t>Shapleya</a:t>
            </a:r>
            <a:r>
              <a:rPr lang="pl-PL" u="sng" dirty="0">
                <a:solidFill>
                  <a:srgbClr val="292929"/>
                </a:solidFill>
                <a:latin typeface="charter"/>
              </a:rPr>
              <a:t> pozostają centralnym elementem</a:t>
            </a:r>
            <a:r>
              <a:rPr lang="en-GB" b="0" i="0" u="sng" dirty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pl-PL" b="0" i="0" u="sng" dirty="0">
                <a:solidFill>
                  <a:srgbClr val="292929"/>
                </a:solidFill>
                <a:effectLst/>
                <a:latin typeface="charter"/>
              </a:rPr>
              <a:t> J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est to po prostu macierz o takich samych wymiarach jak nasze dane wejściowe i że możemy ją analizować na różne sposoby, aby wyjaśnić model i nie tylko. 
Możemy zmniejszyć wymiary macierzy, możemy ją </a:t>
            </a:r>
            <a:r>
              <a:rPr lang="pl-PL" dirty="0" err="1">
                <a:solidFill>
                  <a:srgbClr val="292929"/>
                </a:solidFill>
                <a:latin typeface="charter"/>
              </a:rPr>
              <a:t>klastrować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, możemy ją używać do tworzenia nowych funkcji. Ta eksploracja ma na celu poprawę wykrywania anomalii za pomocą automatycznych </a:t>
            </a:r>
            <a:r>
              <a:rPr lang="pl-PL" dirty="0" err="1">
                <a:solidFill>
                  <a:srgbClr val="292929"/>
                </a:solidFill>
                <a:latin typeface="charter"/>
              </a:rPr>
              <a:t>enkoderów</a:t>
            </a:r>
            <a:r>
              <a:rPr lang="pl-PL" dirty="0">
                <a:solidFill>
                  <a:srgbClr val="292929"/>
                </a:solidFill>
                <a:latin typeface="charter"/>
              </a:rPr>
              <a:t> i SHAP. 
</a:t>
            </a:r>
            <a:endParaRPr lang="en-GB" dirty="0">
              <a:solidFill>
                <a:srgbClr val="292929"/>
              </a:solidFill>
              <a:latin typeface="charter"/>
            </a:endParaRPr>
          </a:p>
          <a:p>
            <a:r>
              <a:rPr lang="pl-PL" u="sng" dirty="0">
                <a:solidFill>
                  <a:srgbClr val="292929"/>
                </a:solidFill>
                <a:latin typeface="charter"/>
              </a:rPr>
              <a:t>Biblioteka SHAP proponuje bogatą, ale </a:t>
            </a:r>
            <a:r>
              <a:rPr lang="pl-PL" u="sng">
                <a:solidFill>
                  <a:srgbClr val="292929"/>
                </a:solidFill>
                <a:latin typeface="charter"/>
              </a:rPr>
              <a:t>nie wyczerpującą eksplorację </a:t>
            </a:r>
            <a:r>
              <a:rPr lang="pl-PL" u="sng" dirty="0">
                <a:solidFill>
                  <a:srgbClr val="292929"/>
                </a:solidFill>
                <a:latin typeface="charter"/>
              </a:rPr>
              <a:t>poprzez wizualizacje.
</a:t>
            </a:r>
            <a:endParaRPr lang="en-GB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</p:spTree>
    <p:extLst>
      <p:ext uri="{BB962C8B-B14F-4D97-AF65-F5344CB8AC3E}">
        <p14:creationId xmlns:p14="http://schemas.microsoft.com/office/powerpoint/2010/main" val="29521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02249DE8-6E04-3183-D037-A8106E257499}"/>
              </a:ext>
            </a:extLst>
          </p:cNvPr>
          <p:cNvSpPr txBox="1"/>
          <p:nvPr/>
        </p:nvSpPr>
        <p:spPr>
          <a:xfrm>
            <a:off x="479834" y="0"/>
            <a:ext cx="293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>
                <a:solidFill>
                  <a:srgbClr val="FF0000"/>
                </a:solidFill>
              </a:rPr>
              <a:t>DEMO </a:t>
            </a:r>
            <a:r>
              <a:rPr lang="pl-PL" sz="2400" b="1" dirty="0" err="1">
                <a:solidFill>
                  <a:srgbClr val="FF0000"/>
                </a:solidFill>
              </a:rPr>
              <a:t>example</a:t>
            </a:r>
            <a:endParaRPr lang="en-GB" sz="2400" b="1" dirty="0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5FFDD177-F139-5351-699D-B30D4C1CD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1" y="461665"/>
            <a:ext cx="4726349" cy="626534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8BF06B5F-8108-3C46-7686-2C8593EF506C}"/>
              </a:ext>
            </a:extLst>
          </p:cNvPr>
          <p:cNvSpPr txBox="1"/>
          <p:nvPr/>
        </p:nvSpPr>
        <p:spPr>
          <a:xfrm>
            <a:off x="5194426" y="952505"/>
            <a:ext cx="60975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Celem jest ukazanie wrażliwości czynników fizykochemicznych na wahania klimatu z sezonu na sezon w kolejnych latach: 
Pierwszy rok z łagodną pogodą – Class 0</a:t>
            </a:r>
          </a:p>
          <a:p>
            <a:r>
              <a:rPr lang="pl-PL" dirty="0"/>
              <a:t>Drugi rok z wietrzną pogodą – Class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1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DAECD434-D0C4-4619-A176-608BC486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438150"/>
            <a:ext cx="1025842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211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A12B6ED3-68FE-4BF6-93DA-11BA2223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871537"/>
            <a:ext cx="70675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9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67650757-FC5E-4A60-843E-7BAAF7DF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683" y="59693"/>
            <a:ext cx="6610350" cy="79057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F478240-50B1-42C2-8A58-BB09C644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683" y="850268"/>
            <a:ext cx="7296150" cy="268605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48DDD40-0308-4D14-ABAC-DFB3993B0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666" y="3548947"/>
            <a:ext cx="9062668" cy="32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6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D21C7FC-8BD3-4101-8886-969974F9BD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412"/>
          <a:stretch/>
        </p:blipFill>
        <p:spPr>
          <a:xfrm>
            <a:off x="2116388" y="679009"/>
            <a:ext cx="7705725" cy="137499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2C1E099-DCDD-4C4D-A931-42B3A7C38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12" y="3124200"/>
            <a:ext cx="818197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E9475CB5-B54B-4AD7-83D3-94109C2BC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965" y="0"/>
            <a:ext cx="8930070" cy="6858000"/>
          </a:xfrm>
          <a:prstGeom prst="rect">
            <a:avLst/>
          </a:prstGeo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26D8255-D56D-A9C2-0A7E-A96ADAEC8E17}"/>
              </a:ext>
            </a:extLst>
          </p:cNvPr>
          <p:cNvSpPr txBox="1"/>
          <p:nvPr/>
        </p:nvSpPr>
        <p:spPr>
          <a:xfrm>
            <a:off x="2325994" y="1266386"/>
            <a:ext cx="2187921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50" dirty="0">
                <a:latin typeface="Consolas" panose="020B0609020204030204" pitchFamily="49" charset="0"/>
              </a:rPr>
              <a:t>X = </a:t>
            </a:r>
            <a:r>
              <a:rPr lang="pl-PL" sz="1050" dirty="0" err="1">
                <a:latin typeface="Consolas" panose="020B0609020204030204" pitchFamily="49" charset="0"/>
              </a:rPr>
              <a:t>df_copy.iloc</a:t>
            </a:r>
            <a:r>
              <a:rPr lang="pl-PL" sz="1050" dirty="0">
                <a:latin typeface="Consolas" panose="020B0609020204030204" pitchFamily="49" charset="0"/>
              </a:rPr>
              <a:t>[:, :-1]</a:t>
            </a:r>
          </a:p>
          <a:p>
            <a:r>
              <a:rPr lang="pl-PL" sz="1050" dirty="0">
                <a:latin typeface="Consolas" panose="020B0609020204030204" pitchFamily="49" charset="0"/>
              </a:rPr>
              <a:t>Y = </a:t>
            </a:r>
            <a:r>
              <a:rPr lang="pl-PL" sz="1050" dirty="0" err="1">
                <a:latin typeface="Consolas" panose="020B0609020204030204" pitchFamily="49" charset="0"/>
              </a:rPr>
              <a:t>df.copy.iloc</a:t>
            </a:r>
            <a:r>
              <a:rPr lang="pl-PL" sz="1050" dirty="0">
                <a:latin typeface="Consolas" panose="020B0609020204030204" pitchFamily="49" charset="0"/>
              </a:rPr>
              <a:t>[:, -1]</a:t>
            </a:r>
            <a:endParaRPr lang="en-GB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5451940-C254-42DA-81BE-838DA8076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143" y="0"/>
            <a:ext cx="9579713" cy="685800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F011BF1A-E467-47A0-9383-D425244BF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518" y="0"/>
            <a:ext cx="9510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6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57365F4-86BD-45C7-9414-050FF49DD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533" y="123131"/>
            <a:ext cx="85629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0076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5F511F1-F4D1-4455-B296-BCA5B16BA90D}"/>
</file>

<file path=customXml/itemProps2.xml><?xml version="1.0" encoding="utf-8"?>
<ds:datastoreItem xmlns:ds="http://schemas.openxmlformats.org/officeDocument/2006/customXml" ds:itemID="{0961CADB-9097-4ECD-BED4-5F68EEACD8E6}"/>
</file>

<file path=customXml/itemProps3.xml><?xml version="1.0" encoding="utf-8"?>
<ds:datastoreItem xmlns:ds="http://schemas.openxmlformats.org/officeDocument/2006/customXml" ds:itemID="{DB505843-7303-4AFE-9BE5-39DE46A27A22}"/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717</Words>
  <Application>Microsoft Office PowerPoint</Application>
  <PresentationFormat>Panoramiczny</PresentationFormat>
  <Paragraphs>53</Paragraphs>
  <Slides>19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charter</vt:lpstr>
      <vt:lpstr>Consolas</vt:lpstr>
      <vt:lpstr>sohne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lastModifiedBy>Marek Kruk</cp:lastModifiedBy>
  <cp:revision>18</cp:revision>
  <dcterms:created xsi:type="dcterms:W3CDTF">2021-05-18T11:31:11Z</dcterms:created>
  <dcterms:modified xsi:type="dcterms:W3CDTF">2025-04-24T08:44:24Z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</Properties>
</file>