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03C88-6BC4-42F5-B969-A80B7E932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B30648-37B7-4382-BC35-5E6731314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C44E83-742B-48A2-9867-4E18B7F4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B5C08A-8B01-46C8-8078-48EE4CEE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77198C-9CB3-4E35-B06C-0C7DB648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5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1B3B9-43EB-4413-9C5E-1025B9D6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E45FF6E-E668-497E-A782-C1572742D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6C9BE8-9933-4192-83FD-B7D338CC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E3C8E3-5016-4C78-B2A3-1A25194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19716D-4426-4E90-947C-3D358FD5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D23EA7-BC9F-4016-8561-999474EB3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35583B-63AC-477C-AF8B-BB93D64D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7C4BCD-D9C3-4045-B355-8E2DBD64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02D4FD-F9A4-4A61-B126-DC005D16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57E04-95E7-4759-852F-42F9DAB7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433A1-6945-4EC9-A1A5-5EA7A4C2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61872B-9F93-428A-A2B2-11DBD07D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03DAC6-E6B5-4359-97B3-DAC35C4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C67448-A8B7-4F81-A6D4-7BDBE015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445FCA-9EF9-4D43-A979-FA9C00A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54D24-7FCA-40CF-90B2-42AC5FC5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E77B6A-EC1E-448A-AB57-AB6C3BDEA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C15374-DAA0-4076-A34C-D231DF30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F39CAF-EBBB-4D02-A95B-40C2CA5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398A2E-A737-46DA-BC7A-63E47362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BF1006-79CE-4FF4-86FE-11D9F0FB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3BC174-7695-4F22-B7B1-C4FA54B58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E000C1-5E3C-4906-9D91-4EA97DF29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6CC1C7-551D-4DEE-AB5E-7DEE1D78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31D369-74EC-4CE2-9088-60D1DC43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0E857D-D3A9-4FF4-99FD-B1125B3E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D5B16-152B-4D85-94FA-26C752AE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34AC90-6C71-46B4-B705-BE14317D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42E858B-FEF0-42C3-80AF-15C146E2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0DE8917-B576-410A-93DE-101D45A7D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EA5949D-2A8B-4DCE-AA51-11E0A5611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9609CA8-A598-452D-B3E2-6C29BAFD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2265D7-962D-4FBA-9D5F-7601B298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C8465D0-D5D9-4F06-B0A0-19FFC16E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597E55-C1C5-4923-A86E-12A21CA9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30850A4-7D38-4598-B440-DC02016D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91E6E41-5829-4A94-B0E3-E1488BD5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0D41350-9D9E-4B1E-A62D-1B4A88F2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89DA2A1-2E7C-4D15-B7D0-BC0DF115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CC9542E-D235-408F-8FD5-0AFFCF99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8A74D62-D274-454F-A2BA-26714001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442228-C82B-431A-88FF-13B13687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45E2F1-DB57-4D38-B707-F3EA599A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D3CF7CF-4331-4AF0-99A6-EF771894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62DE05-65B2-4F14-B3E3-FB00CCC5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30D5D6-C906-433B-8B62-405595CF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85A17C-4BA6-43E0-A808-E16B0A5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D170BE-338C-4DD7-A96D-3BB5BC5E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D0D6231-F2E7-43A7-B156-527BC17AE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17223A-33F1-44DC-A0E0-60B0B8B1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6FCB58-FD5D-449A-BBB7-3CC8FBC6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F1BA299-B751-464F-BE33-18015AF8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BA2B4C-0F9C-4251-826B-32FCF731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736BA1E-B139-434E-BDE6-B8E29C96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5FD818-CE73-4C8D-8249-1E29814B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CD3A4D-AFFB-40C4-ACA0-FBEED911A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83A8-3F5E-4F5E-BA97-A4698DC2C9A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07106E-AC24-4AB4-A569-B90B1BC64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1A6955-3C96-461D-A5A4-CD93F727B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15158-CEA9-49B3-B604-196E7AAD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ruk@uwm.edu.p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18EACAA-F60D-4EBE-8BA1-B292262DB9A5}"/>
              </a:ext>
            </a:extLst>
          </p:cNvPr>
          <p:cNvSpPr txBox="1"/>
          <p:nvPr/>
        </p:nvSpPr>
        <p:spPr>
          <a:xfrm>
            <a:off x="2267339" y="186612"/>
            <a:ext cx="7473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Uczenie Maszynowe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pl-PL" sz="3200" b="1" dirty="0">
                <a:solidFill>
                  <a:srgbClr val="FF0000"/>
                </a:solidFill>
              </a:rPr>
              <a:t>Ćwiczenia</a:t>
            </a:r>
            <a:r>
              <a:rPr lang="en-US" sz="3200" b="1" dirty="0">
                <a:solidFill>
                  <a:srgbClr val="FF0000"/>
                </a:solidFill>
              </a:rPr>
              <a:t> – </a:t>
            </a:r>
            <a:r>
              <a:rPr lang="pl-PL" sz="3200" b="1" dirty="0">
                <a:solidFill>
                  <a:srgbClr val="FF0000"/>
                </a:solidFill>
              </a:rPr>
              <a:t>Laboratorium Uczenia Maszynowego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6A0824-0A64-483F-831F-626F020E44F4}"/>
              </a:ext>
            </a:extLst>
          </p:cNvPr>
          <p:cNvSpPr txBox="1"/>
          <p:nvPr/>
        </p:nvSpPr>
        <p:spPr>
          <a:xfrm>
            <a:off x="8466376" y="755998"/>
            <a:ext cx="3125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hab. Marek Kruk, prof. UWM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mkruk@uwm.edu.pl</a:t>
            </a:r>
            <a:endParaRPr lang="pl-PL" dirty="0"/>
          </a:p>
          <a:p>
            <a:endParaRPr lang="pl-PL" dirty="0"/>
          </a:p>
          <a:p>
            <a:r>
              <a:rPr lang="pl-PL" dirty="0"/>
              <a:t>Konsultacje:</a:t>
            </a:r>
          </a:p>
          <a:p>
            <a:r>
              <a:rPr lang="pl-PL" dirty="0"/>
              <a:t>Środa: 14:45 – 16:45 s. 19/D2</a:t>
            </a:r>
            <a:endParaRPr lang="en-US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65EBBFD-AD9B-4D58-8C4B-67EB2DAA6F28}"/>
              </a:ext>
            </a:extLst>
          </p:cNvPr>
          <p:cNvSpPr txBox="1"/>
          <p:nvPr/>
        </p:nvSpPr>
        <p:spPr>
          <a:xfrm>
            <a:off x="2704322" y="3461226"/>
            <a:ext cx="7906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Programming language: </a:t>
            </a:r>
            <a:r>
              <a:rPr lang="en-US" sz="2400" b="1" dirty="0">
                <a:solidFill>
                  <a:schemeClr val="accent1"/>
                </a:solidFill>
              </a:rPr>
              <a:t>Python 3.7</a:t>
            </a:r>
            <a:r>
              <a:rPr lang="pl-PL" sz="2400" b="1" dirty="0">
                <a:solidFill>
                  <a:schemeClr val="accent1"/>
                </a:solidFill>
              </a:rPr>
              <a:t> – 3.9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Platform:                           </a:t>
            </a:r>
            <a:r>
              <a:rPr lang="en-US" sz="2400" b="1" dirty="0">
                <a:solidFill>
                  <a:schemeClr val="accent1"/>
                </a:solidFill>
              </a:rPr>
              <a:t>Anaconda navigator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Notebook:                         </a:t>
            </a:r>
            <a:r>
              <a:rPr lang="en-US" sz="2400" b="1" dirty="0" err="1">
                <a:solidFill>
                  <a:schemeClr val="accent1"/>
                </a:solidFill>
              </a:rPr>
              <a:t>Jupyter</a:t>
            </a:r>
            <a:r>
              <a:rPr lang="en-US" sz="2400" b="1" dirty="0">
                <a:solidFill>
                  <a:schemeClr val="accent1"/>
                </a:solidFill>
              </a:rPr>
              <a:t> Notebook</a:t>
            </a:r>
            <a:r>
              <a:rPr lang="pl-PL" sz="2400" b="1" dirty="0">
                <a:solidFill>
                  <a:schemeClr val="accent1"/>
                </a:solidFill>
              </a:rPr>
              <a:t> (</a:t>
            </a:r>
            <a:r>
              <a:rPr lang="pl-PL" sz="2400" b="1" dirty="0" err="1">
                <a:solidFill>
                  <a:schemeClr val="accent1"/>
                </a:solidFill>
              </a:rPr>
              <a:t>Colab</a:t>
            </a:r>
            <a:r>
              <a:rPr lang="pl-PL" sz="2400" b="1" dirty="0">
                <a:solidFill>
                  <a:schemeClr val="accent1"/>
                </a:solidFill>
              </a:rPr>
              <a:t>)</a:t>
            </a:r>
            <a:endParaRPr lang="en-US" sz="2400" b="1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Shell:                                   </a:t>
            </a:r>
            <a:r>
              <a:rPr lang="en-US" sz="2400" b="1" dirty="0" err="1">
                <a:solidFill>
                  <a:schemeClr val="accent1"/>
                </a:solidFill>
              </a:rPr>
              <a:t>Powershell</a:t>
            </a:r>
            <a:r>
              <a:rPr lang="en-US" sz="2400" b="1" dirty="0">
                <a:solidFill>
                  <a:schemeClr val="accent1"/>
                </a:solidFill>
              </a:rPr>
              <a:t> Prompt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DC981E-96E4-494D-8BDA-081BA8575F2E}"/>
              </a:ext>
            </a:extLst>
          </p:cNvPr>
          <p:cNvSpPr txBox="1"/>
          <p:nvPr/>
        </p:nvSpPr>
        <p:spPr>
          <a:xfrm>
            <a:off x="1576873" y="2575249"/>
            <a:ext cx="507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00B0F0"/>
                </a:solidFill>
              </a:rPr>
              <a:t>Nasze Środowisko pracy</a:t>
            </a:r>
            <a:r>
              <a:rPr lang="en-US" sz="3200" dirty="0">
                <a:solidFill>
                  <a:srgbClr val="00B0F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16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7">
            <a:extLst>
              <a:ext uri="{FF2B5EF4-FFF2-40B4-BE49-F238E27FC236}">
                <a16:creationId xmlns:a16="http://schemas.microsoft.com/office/drawing/2014/main" id="{A81C1AE6-1EE3-466A-8CA2-49398288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72166"/>
              </p:ext>
            </p:extLst>
          </p:nvPr>
        </p:nvGraphicFramePr>
        <p:xfrm>
          <a:off x="311967" y="724511"/>
          <a:ext cx="11880033" cy="6001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12">
                  <a:extLst>
                    <a:ext uri="{9D8B030D-6E8A-4147-A177-3AD203B41FA5}">
                      <a16:colId xmlns:a16="http://schemas.microsoft.com/office/drawing/2014/main" val="398235938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3178380603"/>
                    </a:ext>
                  </a:extLst>
                </a:gridCol>
                <a:gridCol w="5417166">
                  <a:extLst>
                    <a:ext uri="{9D8B030D-6E8A-4147-A177-3AD203B41FA5}">
                      <a16:colId xmlns:a16="http://schemas.microsoft.com/office/drawing/2014/main" val="2746721461"/>
                    </a:ext>
                  </a:extLst>
                </a:gridCol>
                <a:gridCol w="2747119">
                  <a:extLst>
                    <a:ext uri="{9D8B030D-6E8A-4147-A177-3AD203B41FA5}">
                      <a16:colId xmlns:a16="http://schemas.microsoft.com/office/drawing/2014/main" val="1323474767"/>
                    </a:ext>
                  </a:extLst>
                </a:gridCol>
                <a:gridCol w="2295331">
                  <a:extLst>
                    <a:ext uri="{9D8B030D-6E8A-4147-A177-3AD203B41FA5}">
                      <a16:colId xmlns:a16="http://schemas.microsoft.com/office/drawing/2014/main" val="2689201122"/>
                    </a:ext>
                  </a:extLst>
                </a:gridCol>
              </a:tblGrid>
              <a:tr h="38765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Godz.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Temat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Zadania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Software/Libraries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</a:t>
                      </a:r>
                      <a:r>
                        <a:rPr lang="pl-PL" dirty="0" err="1"/>
                        <a:t>ycyjne</a:t>
                      </a:r>
                      <a:r>
                        <a:rPr lang="pl-PL" dirty="0"/>
                        <a:t> algorytmy UM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LinReg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LogReg</a:t>
                      </a:r>
                      <a:r>
                        <a:rPr lang="en-US" dirty="0"/>
                        <a:t>, K-NN, PCA, SVM, N-Bayes,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Załaduj swoją bazę danych i dołącz wizualizację do wzorca kodu
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Jupiter Notebook, Python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5518"/>
                  </a:ext>
                </a:extLst>
              </a:tr>
              <a:tr h="1516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K-</a:t>
                      </a:r>
                      <a:r>
                        <a:rPr lang="pl-PL" dirty="0" err="1"/>
                        <a:t>means</a:t>
                      </a:r>
                      <a:r>
                        <a:rPr lang="pl-PL" dirty="0"/>
                        <a:t> and </a:t>
                      </a:r>
                      <a:r>
                        <a:rPr lang="en-US" dirty="0"/>
                        <a:t>Hierarchical Clustering algorithm</a:t>
                      </a:r>
                      <a:r>
                        <a:rPr lang="pl-PL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K-</a:t>
                      </a:r>
                      <a:r>
                        <a:rPr lang="pl-PL" sz="1400" dirty="0" err="1"/>
                        <a:t>means</a:t>
                      </a:r>
                      <a:r>
                        <a:rPr lang="pl-PL" sz="1400" dirty="0"/>
                        <a:t> i hierarchiczne </a:t>
                      </a:r>
                      <a:r>
                        <a:rPr lang="pl-PL" sz="1400" dirty="0" err="1"/>
                        <a:t>klastrowania</a:t>
                      </a:r>
                      <a:r>
                        <a:rPr lang="pl-PL" sz="1400" dirty="0"/>
                        <a:t> w przykładowej bazie danych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library: </a:t>
                      </a:r>
                      <a:r>
                        <a:rPr lang="en-US" sz="1400" dirty="0" err="1"/>
                        <a:t>scipy.cluster.hierarchy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62341"/>
                  </a:ext>
                </a:extLst>
              </a:tr>
              <a:tr h="151631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12</a:t>
                      </a:r>
                      <a:r>
                        <a:rPr lang="en-US" dirty="0"/>
                        <a:t>-</a:t>
                      </a:r>
                      <a:r>
                        <a:rPr lang="pl-PL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 </a:t>
                      </a:r>
                      <a:r>
                        <a:rPr lang="en-US"/>
                        <a:t>Validation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Porównaj typy CV przy użyciu kodu wzorca dla modeli KNN i SVM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Jupiter Notebook, Python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2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pl-PL" dirty="0"/>
                        <a:t>5</a:t>
                      </a:r>
                      <a:r>
                        <a:rPr lang="en-US" dirty="0"/>
                        <a:t>-1</a:t>
                      </a:r>
                      <a:r>
                        <a:rPr lang="pl-PL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</a:t>
                      </a:r>
                      <a:r>
                        <a:rPr lang="pl-PL" dirty="0" err="1"/>
                        <a:t>ymalizacja</a:t>
                      </a:r>
                      <a:r>
                        <a:rPr lang="en-US" dirty="0"/>
                        <a:t> Linear Regression with Gradient descent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Załaduj swoją bazę danych i przeprowadź optymalizację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Sklearn</a:t>
                      </a:r>
                      <a:r>
                        <a:rPr lang="en-US" sz="1400" dirty="0"/>
                        <a:t> module: </a:t>
                      </a:r>
                      <a:r>
                        <a:rPr lang="en-US" sz="1400" dirty="0" err="1"/>
                        <a:t>SGDRegressor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pl-PL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boosting algorithms: GBM,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LightGBoost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Załaduj swoją bazę danych i dołącz wizualizację do wzorca kodu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18-21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models, 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Załaduj swoją bazę danych na wzorzec kodu i skomentuj wyniki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Python libraries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22</a:t>
                      </a:r>
                      <a:r>
                        <a:rPr lang="en-US" dirty="0"/>
                        <a:t>-2</a:t>
                      </a:r>
                      <a:r>
                        <a:rPr lang="pl-P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</a:t>
                      </a:r>
                      <a:r>
                        <a:rPr lang="pl-PL" dirty="0" err="1"/>
                        <a:t>able</a:t>
                      </a:r>
                      <a:r>
                        <a:rPr lang="pl-PL" dirty="0"/>
                        <a:t> AI z</a:t>
                      </a:r>
                      <a:r>
                        <a:rPr lang="en-US" dirty="0"/>
                        <a:t> SHAP</a:t>
                      </a:r>
                      <a:r>
                        <a:rPr lang="pl-PL" dirty="0"/>
                        <a:t> (</a:t>
                      </a:r>
                      <a:r>
                        <a:rPr lang="pl-PL" dirty="0" err="1"/>
                        <a:t>Shapley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Additive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aProximation</a:t>
                      </a:r>
                      <a:r>
                        <a:rPr lang="pl-PL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Załaduj swoją bazę danych i dołącz wizualizację do wzorca kodu, skomentuj wyniki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Python libraries: </a:t>
                      </a:r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 2, </a:t>
                      </a:r>
                      <a:r>
                        <a:rPr lang="en-US" sz="1400" dirty="0" err="1"/>
                        <a:t>shap</a:t>
                      </a:r>
                      <a:r>
                        <a:rPr lang="en-US" sz="1400" dirty="0"/>
                        <a:t>, Alibi, </a:t>
                      </a:r>
                      <a:r>
                        <a:rPr lang="en-US" sz="1400" dirty="0" err="1"/>
                        <a:t>kernel.shap</a:t>
                      </a:r>
                      <a:r>
                        <a:rPr lang="en-US" sz="1400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9.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pl-PL" dirty="0"/>
                        <a:t>4-29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Wprowadzenie</a:t>
                      </a:r>
                      <a:r>
                        <a:rPr lang="en-US" dirty="0"/>
                        <a:t> Deep Learning: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Kod uczący, wizualizacje, epoki, straty i dokładność
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 libraries: </a:t>
                      </a:r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 2,  </a:t>
                      </a:r>
                      <a:r>
                        <a:rPr lang="en-US" sz="1400" dirty="0" err="1"/>
                        <a:t>Keras</a:t>
                      </a:r>
                      <a:r>
                        <a:rPr lang="pl-PL" sz="1400" dirty="0"/>
                        <a:t>, </a:t>
                      </a:r>
                      <a:r>
                        <a:rPr lang="pl-PL" sz="1400" dirty="0" err="1"/>
                        <a:t>PyTorch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4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Kolokwium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6 praktycznych pytań </a:t>
                      </a:r>
                      <a:r>
                        <a:rPr lang="pl-PL" sz="1400"/>
                        <a:t>z ćwiczeń </a:t>
                      </a:r>
                      <a:r>
                        <a:rPr lang="pl-PL" sz="1400" dirty="0"/>
                        <a:t>ML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0707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718DB52B-87BF-43FC-8F05-D597E188BE76}"/>
              </a:ext>
            </a:extLst>
          </p:cNvPr>
          <p:cNvSpPr txBox="1"/>
          <p:nvPr/>
        </p:nvSpPr>
        <p:spPr>
          <a:xfrm>
            <a:off x="2944679" y="0"/>
            <a:ext cx="7609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Uczenie maszynowe Laboratorium</a:t>
            </a:r>
            <a:endParaRPr lang="en-GB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717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0" ma:contentTypeDescription="Utwórz nowy dokument." ma:contentTypeScope="" ma:versionID="26072f9b6e4564d18d69a6cfcddbc4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fd4dfa73aff86833de96de8900c00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E7940D-8405-4F1F-BB3E-4E03A57BE265}"/>
</file>

<file path=customXml/itemProps2.xml><?xml version="1.0" encoding="utf-8"?>
<ds:datastoreItem xmlns:ds="http://schemas.openxmlformats.org/officeDocument/2006/customXml" ds:itemID="{5ECCEBC6-F450-4956-84A3-52BCC22A9EE9}"/>
</file>

<file path=customXml/itemProps3.xml><?xml version="1.0" encoding="utf-8"?>
<ds:datastoreItem xmlns:ds="http://schemas.openxmlformats.org/officeDocument/2006/customXml" ds:itemID="{92634487-4430-4EB6-AD11-333FE983A395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307</Words>
  <Application>Microsoft Office PowerPoint</Application>
  <PresentationFormat>Panoramiczny</PresentationFormat>
  <Paragraphs>66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Marek Kruk</cp:lastModifiedBy>
  <cp:revision>13</cp:revision>
  <dcterms:created xsi:type="dcterms:W3CDTF">2021-02-16T14:01:04Z</dcterms:created>
  <dcterms:modified xsi:type="dcterms:W3CDTF">2024-02-05T10:02:57Z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