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71" r:id="rId4"/>
    <p:sldId id="258" r:id="rId5"/>
    <p:sldId id="259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75C5EF-76D2-C4CC-F578-9CCB830E7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AF978A5-80CB-23DA-8EBF-AD8E378CA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F615E6A-5214-290F-CC47-84D5F5ED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50CC-74F4-481D-AE27-B0DCD9A94EBD}" type="datetimeFigureOut">
              <a:rPr lang="pl-PL" smtClean="0"/>
              <a:t>20.03.2025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6779A14-7087-683E-F2DA-F4B7087D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1330B81-F38F-D10D-2D26-0E546B62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B6-C731-41C3-A683-F32FC59F3D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514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B0AB30-134B-F460-0FD7-CCD6CE37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A67C58D-D607-5B50-F11A-F2F6EDA36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D0A1240-72DA-BA58-B006-EB955B26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50CC-74F4-481D-AE27-B0DCD9A94EBD}" type="datetimeFigureOut">
              <a:rPr lang="pl-PL" smtClean="0"/>
              <a:t>20.03.2025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C9E092-BC2F-8DE4-290D-188B370B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04516AF-F733-96CB-DA19-7A8DECBE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B6-C731-41C3-A683-F32FC59F3D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837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E98A80C-C3B9-DA61-D8EA-2D050B876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1490E8A-9FF5-4847-EBAA-69E01A138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45CABBB-F8FD-E3BF-3E00-3ACE74C0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50CC-74F4-481D-AE27-B0DCD9A94EBD}" type="datetimeFigureOut">
              <a:rPr lang="pl-PL" smtClean="0"/>
              <a:t>20.03.2025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686E9D2-6784-63A3-228F-13A57DD4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64A2508-1FF1-E659-4970-6BF15BAA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B6-C731-41C3-A683-F32FC59F3D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759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1CA917-083F-4D50-E018-68C7613A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77282D-4441-9339-3209-1BE6A935F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0C3699A-439F-FBF3-6440-66FC8772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50CC-74F4-481D-AE27-B0DCD9A94EBD}" type="datetimeFigureOut">
              <a:rPr lang="pl-PL" smtClean="0"/>
              <a:t>20.03.2025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805E4AF-F91D-4C1B-15AF-DE6AC0DC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7E7FE0D-A164-912E-B4EF-D02E5892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B6-C731-41C3-A683-F32FC59F3D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885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D54EC6-E10D-B698-3A83-2B2EEEE6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5B07AED-1D55-7567-6E35-FAC40FF57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713F650-EB30-1EC8-B1EF-A9B65D39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50CC-74F4-481D-AE27-B0DCD9A94EBD}" type="datetimeFigureOut">
              <a:rPr lang="pl-PL" smtClean="0"/>
              <a:t>20.03.2025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E9F8B7A-E0D0-BCA4-D56D-DFB785A5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1FA349A-26BA-5B12-CBB1-CE59E4CC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B6-C731-41C3-A683-F32FC59F3D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312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4CDE28-9CFA-EDB4-C3CB-8EC0B01B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E87F7A-178D-2738-55AE-2E91AB44E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8CF40C2-5915-FD08-B371-3668F0BE4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F97C3CA-32FE-D779-5C7E-FF9E7D28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50CC-74F4-481D-AE27-B0DCD9A94EBD}" type="datetimeFigureOut">
              <a:rPr lang="pl-PL" smtClean="0"/>
              <a:t>20.03.2025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7C67929-9F8D-085D-2D16-D8C5C9C0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9518648-50E7-71BB-E37C-30B15A88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B6-C731-41C3-A683-F32FC59F3D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869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73E477-6B67-8CE8-0E66-00A54008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F2F0969-2877-3934-8672-B689387D6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DEBB285-CCE1-519A-6213-3801E5292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A68BD7D-E36D-0FA6-DDE0-CB51E9932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AAB9115-E79A-28A1-7F8F-6E5794558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8B9085F-DA60-2A1C-08B7-3FE52EAC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50CC-74F4-481D-AE27-B0DCD9A94EBD}" type="datetimeFigureOut">
              <a:rPr lang="pl-PL" smtClean="0"/>
              <a:t>20.03.2025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7948051-7875-1F17-DFBA-D1111695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C7B6C2E-316F-2C7D-2D26-EFBD8DC5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B6-C731-41C3-A683-F32FC59F3D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823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AA54B8-4D24-1170-E91C-8C007F64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64BD995-5613-216F-CB48-8DC1D4B6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50CC-74F4-481D-AE27-B0DCD9A94EBD}" type="datetimeFigureOut">
              <a:rPr lang="pl-PL" smtClean="0"/>
              <a:t>20.03.2025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4514F3B-3C38-8A5A-6FB2-1AB21053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A2067B9-77F6-A96D-3E6E-C36A17FC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B6-C731-41C3-A683-F32FC59F3D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73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D47ACF7-04F6-4C9D-0024-193127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50CC-74F4-481D-AE27-B0DCD9A94EBD}" type="datetimeFigureOut">
              <a:rPr lang="pl-PL" smtClean="0"/>
              <a:t>20.03.2025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2671CAF-DFB6-BEC8-2878-B0FF2580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B066856-ECA9-18CA-EC46-EA7F3BC9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B6-C731-41C3-A683-F32FC59F3D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670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E339CC-3F80-DCEE-12E6-0C6AA66D2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E77FE1-4EF7-2168-65B5-7BFBA64AE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E524D23-4D0C-B586-2BD4-F23BD119D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A7421ED-6DF6-F104-C980-013C52A0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50CC-74F4-481D-AE27-B0DCD9A94EBD}" type="datetimeFigureOut">
              <a:rPr lang="pl-PL" smtClean="0"/>
              <a:t>20.03.2025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9933263-28BB-793B-9632-EAC00951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4A8C148-D2CF-0070-F918-CF818504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B6-C731-41C3-A683-F32FC59F3D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04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9CEC28-B801-AA37-916B-6D28BE7B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012DE49-53EA-3C68-0F5B-53A537AC9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49CC54C-EC77-420E-A270-1297D3BB3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A490017-7C5F-B0B9-DC49-56888FB9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50CC-74F4-481D-AE27-B0DCD9A94EBD}" type="datetimeFigureOut">
              <a:rPr lang="pl-PL" smtClean="0"/>
              <a:t>20.03.2025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58FFE6F-A855-27F8-B70C-C370B0D2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FDECC49-D1BB-222B-0A63-1C7EA1C0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B6-C731-41C3-A683-F32FC59F3D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541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D8A4692-11BC-AC02-2173-335D1DAA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FDB8E48-B933-8551-6254-AC5BF6B99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FFB78EF-6922-5481-76B9-4C1D6F49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E950CC-74F4-481D-AE27-B0DCD9A94EBD}" type="datetimeFigureOut">
              <a:rPr lang="pl-PL" smtClean="0"/>
              <a:t>20.03.2025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1F750D1-33DF-BD96-C3C4-B62B94883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978B139-A57B-E317-5D71-B97D01AA4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0A87B6-C731-41C3-A683-F32FC59F3DF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235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E9AC82BA-B3C0-4D68-96C0-49745D8747A5}"/>
              </a:ext>
            </a:extLst>
          </p:cNvPr>
          <p:cNvSpPr txBox="1"/>
          <p:nvPr/>
        </p:nvSpPr>
        <p:spPr>
          <a:xfrm>
            <a:off x="2333625" y="314325"/>
            <a:ext cx="7648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Cross-Validation </a:t>
            </a:r>
            <a:r>
              <a:rPr lang="pl-PL" sz="3200" b="1" dirty="0">
                <a:solidFill>
                  <a:srgbClr val="FF0000"/>
                </a:solidFill>
              </a:rPr>
              <a:t>w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pra</a:t>
            </a:r>
            <a:r>
              <a:rPr lang="pl-PL" sz="3200" b="1" dirty="0" err="1">
                <a:solidFill>
                  <a:srgbClr val="FF0000"/>
                </a:solidFill>
              </a:rPr>
              <a:t>ktyce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F996184-F5FE-4848-B450-B85CFA83C381}"/>
              </a:ext>
            </a:extLst>
          </p:cNvPr>
          <p:cNvSpPr txBox="1"/>
          <p:nvPr/>
        </p:nvSpPr>
        <p:spPr>
          <a:xfrm>
            <a:off x="981075" y="1085850"/>
            <a:ext cx="936307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000" b="1" dirty="0" err="1">
                <a:solidFill>
                  <a:srgbClr val="FF0000"/>
                </a:solidFill>
              </a:rPr>
              <a:t>Analiza</a:t>
            </a:r>
            <a:r>
              <a:rPr lang="en-GB" sz="2000" b="1" dirty="0">
                <a:solidFill>
                  <a:srgbClr val="FF0000"/>
                </a:solidFill>
              </a:rPr>
              <a:t> </a:t>
            </a:r>
            <a:r>
              <a:rPr lang="en-GB" sz="2000" b="1" dirty="0" err="1">
                <a:solidFill>
                  <a:srgbClr val="FF0000"/>
                </a:solidFill>
              </a:rPr>
              <a:t>wrażliwości</a:t>
            </a:r>
            <a:r>
              <a:rPr lang="en-GB" sz="2000" b="1" dirty="0">
                <a:solidFill>
                  <a:srgbClr val="FF0000"/>
                </a:solidFill>
              </a:rPr>
              <a:t> k in k-fold cross-validation</a:t>
            </a:r>
          </a:p>
          <a:p>
            <a:pPr marL="342900" indent="-342900">
              <a:buAutoNum type="arabicPeriod"/>
            </a:pPr>
            <a:endParaRPr lang="en-GB" dirty="0"/>
          </a:p>
          <a:p>
            <a:r>
              <a:rPr lang="en-GB" dirty="0"/>
              <a:t>        </a:t>
            </a:r>
            <a:r>
              <a:rPr lang="en-GB" dirty="0" err="1"/>
              <a:t>Załaduj</a:t>
            </a:r>
            <a:r>
              <a:rPr lang="en-GB" dirty="0"/>
              <a:t> </a:t>
            </a:r>
            <a:r>
              <a:rPr lang="en-GB" dirty="0" err="1"/>
              <a:t>plik</a:t>
            </a:r>
            <a:r>
              <a:rPr lang="en-GB" dirty="0"/>
              <a:t> csv: </a:t>
            </a:r>
            <a:r>
              <a:rPr lang="en-GB" dirty="0">
                <a:solidFill>
                  <a:srgbClr val="0070C0"/>
                </a:solidFill>
              </a:rPr>
              <a:t>Vlagun_Phys_Years3.csv</a:t>
            </a:r>
          </a:p>
          <a:p>
            <a:pPr marL="342900" indent="-342900">
              <a:buAutoNum type="arabicPeriod"/>
            </a:pPr>
            <a:endParaRPr lang="en-GB" dirty="0"/>
          </a:p>
          <a:p>
            <a:r>
              <a:rPr lang="en-GB" dirty="0"/>
              <a:t>       </a:t>
            </a:r>
            <a:r>
              <a:rPr lang="en-US" dirty="0"/>
              <a:t> </a:t>
            </a:r>
            <a:r>
              <a:rPr lang="pl-PL" dirty="0"/>
              <a:t>Wpisz kod z obrazów jpg na kolejnych stronach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Uzyskiwanie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</a:t>
            </a:r>
            <a:r>
              <a:rPr lang="en-US" dirty="0" err="1"/>
              <a:t>wyjściowych</a:t>
            </a:r>
            <a:r>
              <a:rPr lang="en-US" dirty="0"/>
              <a:t> : </a:t>
            </a:r>
          </a:p>
          <a:p>
            <a:endParaRPr lang="en-US" dirty="0"/>
          </a:p>
          <a:p>
            <a:r>
              <a:rPr lang="en-US" dirty="0"/>
              <a:t>        1. </a:t>
            </a:r>
            <a:r>
              <a:rPr lang="en-US" dirty="0" err="1"/>
              <a:t>Ocena</a:t>
            </a:r>
            <a:r>
              <a:rPr lang="en-US" dirty="0"/>
              <a:t> </a:t>
            </a:r>
            <a:r>
              <a:rPr lang="en-US" dirty="0" err="1"/>
              <a:t>idealnych</a:t>
            </a:r>
            <a:r>
              <a:rPr lang="en-US" dirty="0"/>
              <a:t> </a:t>
            </a:r>
            <a:r>
              <a:rPr lang="en-US" dirty="0" err="1"/>
              <a:t>warunków</a:t>
            </a:r>
            <a:r>
              <a:rPr lang="en-US" dirty="0"/>
              <a:t> </a:t>
            </a:r>
            <a:r>
              <a:rPr lang="en-US" dirty="0" err="1"/>
              <a:t>testowych</a:t>
            </a:r>
            <a:endParaRPr lang="en-US" dirty="0"/>
          </a:p>
          <a:p>
            <a:r>
              <a:rPr lang="en-US" dirty="0"/>
              <a:t>        2. </a:t>
            </a:r>
            <a:r>
              <a:rPr lang="en-US" dirty="0" err="1"/>
              <a:t>Oceń</a:t>
            </a:r>
            <a:r>
              <a:rPr lang="en-US" dirty="0"/>
              <a:t> </a:t>
            </a:r>
            <a:r>
              <a:rPr lang="en-US" dirty="0" err="1"/>
              <a:t>każdy</a:t>
            </a:r>
            <a:r>
              <a:rPr lang="en-US" dirty="0"/>
              <a:t> k value, folds = from 2 to 31</a:t>
            </a:r>
          </a:p>
          <a:p>
            <a:r>
              <a:rPr lang="en-US" dirty="0"/>
              <a:t>        3. </a:t>
            </a:r>
            <a:r>
              <a:rPr lang="pl-PL" dirty="0"/>
              <a:t>Pokaż wykres średnich wartości k z </a:t>
            </a:r>
            <a:r>
              <a:rPr lang="en-GB" dirty="0"/>
              <a:t>min/max error bars</a:t>
            </a:r>
            <a:endParaRPr lang="pl-PL" dirty="0"/>
          </a:p>
          <a:p>
            <a:r>
              <a:rPr lang="pl-PL" dirty="0"/>
              <a:t>Wybierz wartości k o najwyższej </a:t>
            </a:r>
            <a:r>
              <a:rPr lang="pl-PL" dirty="0" err="1"/>
              <a:t>accuracy</a:t>
            </a:r>
            <a:r>
              <a:rPr lang="pl-PL" dirty="0"/>
              <a:t> </a:t>
            </a:r>
            <a:r>
              <a:rPr lang="pl-PL" dirty="0" err="1"/>
              <a:t>score</a:t>
            </a:r>
            <a:r>
              <a:rPr lang="pl-PL" dirty="0"/>
              <a:t> i wypisz je w </a:t>
            </a:r>
            <a:r>
              <a:rPr lang="pl-PL" dirty="0" err="1"/>
              <a:t>markdown</a:t>
            </a:r>
            <a:r>
              <a:rPr lang="pl-PL" dirty="0"/>
              <a:t> na końcu kodu.</a:t>
            </a:r>
          </a:p>
          <a:p>
            <a:endParaRPr lang="en-GB" dirty="0"/>
          </a:p>
          <a:p>
            <a:endParaRPr lang="en-GB" dirty="0"/>
          </a:p>
          <a:p>
            <a:r>
              <a:rPr lang="pl-PL" dirty="0"/>
              <a:t>Wyślij pełny kod z </a:t>
            </a:r>
            <a:r>
              <a:rPr lang="pl-PL" dirty="0" err="1"/>
              <a:t>outputs</a:t>
            </a:r>
            <a:r>
              <a:rPr lang="pl-PL" dirty="0"/>
              <a:t> do zadań w </a:t>
            </a:r>
            <a:r>
              <a:rPr lang="pl-PL" dirty="0" err="1"/>
              <a:t>Teams</a:t>
            </a:r>
            <a:r>
              <a:rPr lang="pl-PL" dirty="0"/>
              <a:t>. 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0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F8A385A3-7D87-BF60-54BE-D8F14697FBE3}"/>
              </a:ext>
            </a:extLst>
          </p:cNvPr>
          <p:cNvSpPr txBox="1"/>
          <p:nvPr/>
        </p:nvSpPr>
        <p:spPr>
          <a:xfrm>
            <a:off x="2894847" y="1590960"/>
            <a:ext cx="609750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Funkcja </a:t>
            </a:r>
            <a:r>
              <a:rPr lang="pl-PL" dirty="0" err="1"/>
              <a:t>make_classification</a:t>
            </a:r>
            <a:r>
              <a:rPr lang="pl-PL" dirty="0"/>
              <a:t>() dokonuje klasyfikacji danych zgodnie z parametrami zbioru danych.</a:t>
            </a:r>
          </a:p>
          <a:p>
            <a:endParaRPr lang="pl-PL" dirty="0"/>
          </a:p>
          <a:p>
            <a:r>
              <a:rPr lang="pl-PL" dirty="0"/>
              <a:t>Oto podstawowe parametry wejściowe funkcji </a:t>
            </a:r>
            <a:r>
              <a:rPr lang="en-GB" b="1" dirty="0"/>
              <a:t>make_classification():</a:t>
            </a:r>
          </a:p>
          <a:p>
            <a:endParaRPr lang="en-GB" dirty="0"/>
          </a:p>
          <a:p>
            <a:r>
              <a:rPr lang="en-GB" dirty="0" err="1"/>
              <a:t>n_samples</a:t>
            </a:r>
            <a:r>
              <a:rPr lang="en-GB" dirty="0"/>
              <a:t>: Ile </a:t>
            </a:r>
            <a:r>
              <a:rPr lang="en-GB" dirty="0" err="1"/>
              <a:t>obserwacji</a:t>
            </a:r>
            <a:r>
              <a:rPr lang="en-GB" dirty="0"/>
              <a:t> </a:t>
            </a:r>
            <a:r>
              <a:rPr lang="en-GB" dirty="0" err="1"/>
              <a:t>chcesz</a:t>
            </a:r>
            <a:r>
              <a:rPr lang="en-GB" dirty="0"/>
              <a:t> </a:t>
            </a:r>
            <a:r>
              <a:rPr lang="en-GB" dirty="0" err="1"/>
              <a:t>wygenerować</a:t>
            </a:r>
            <a:r>
              <a:rPr lang="en-GB" dirty="0"/>
              <a:t>?
</a:t>
            </a:r>
            <a:r>
              <a:rPr lang="en-GB" dirty="0" err="1"/>
              <a:t>n_features</a:t>
            </a:r>
            <a:r>
              <a:rPr lang="en-GB" dirty="0"/>
              <a:t>: </a:t>
            </a:r>
            <a:r>
              <a:rPr lang="en-GB" dirty="0" err="1"/>
              <a:t>Liczba</a:t>
            </a:r>
            <a:r>
              <a:rPr lang="en-GB" dirty="0"/>
              <a:t> </a:t>
            </a:r>
            <a:r>
              <a:rPr lang="pl-PL" dirty="0"/>
              <a:t>zmiennych</a:t>
            </a:r>
            <a:r>
              <a:rPr lang="en-GB" dirty="0"/>
              <a:t> </a:t>
            </a:r>
            <a:r>
              <a:rPr lang="en-GB" dirty="0" err="1"/>
              <a:t>numerycznych</a:t>
            </a:r>
            <a:r>
              <a:rPr lang="en-GB" dirty="0"/>
              <a:t>.</a:t>
            </a:r>
          </a:p>
          <a:p>
            <a:r>
              <a:rPr lang="en-GB" dirty="0" err="1"/>
              <a:t>n_informative</a:t>
            </a:r>
            <a:r>
              <a:rPr lang="en-GB" dirty="0"/>
              <a:t>: </a:t>
            </a:r>
            <a:r>
              <a:rPr lang="pl-PL" dirty="0"/>
              <a:t>Liczba zmiennych, które są "przydatne". Tylko te zmienne przenoszą sygnał, którego model użyje do sklasyfikowania zestawu danych.
</a:t>
            </a:r>
            <a:r>
              <a:rPr lang="en-GB" dirty="0" err="1"/>
              <a:t>n_classes</a:t>
            </a:r>
            <a:r>
              <a:rPr lang="en-GB" dirty="0"/>
              <a:t>: </a:t>
            </a:r>
            <a:r>
              <a:rPr lang="pl-PL" dirty="0"/>
              <a:t>Liczba unikatowych klas dla etykiety docelowej.</a:t>
            </a:r>
          </a:p>
          <a:p>
            <a:endParaRPr lang="en-GB" dirty="0"/>
          </a:p>
          <a:p>
            <a:r>
              <a:rPr lang="pl-PL" dirty="0"/>
              <a:t>Funkcja zwróci krotkę zawierającą dwie tablice </a:t>
            </a:r>
            <a:r>
              <a:rPr lang="pl-PL" dirty="0" err="1"/>
              <a:t>NumPy</a:t>
            </a:r>
            <a:r>
              <a:rPr lang="pl-PL" dirty="0"/>
              <a:t> - cechy (X) i odpowiednie etykiety (y).
</a:t>
            </a:r>
            <a:endParaRPr lang="en-GB" dirty="0"/>
          </a:p>
          <a:p>
            <a:endParaRPr lang="en-GB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EA823D2-0896-7389-B18A-F41D82DE6E11}"/>
              </a:ext>
            </a:extLst>
          </p:cNvPr>
          <p:cNvSpPr txBox="1"/>
          <p:nvPr/>
        </p:nvSpPr>
        <p:spPr>
          <a:xfrm>
            <a:off x="2661719" y="328341"/>
            <a:ext cx="570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rgbClr val="FF0000"/>
                </a:solidFill>
              </a:rPr>
              <a:t>Funkcja </a:t>
            </a:r>
            <a:r>
              <a:rPr lang="pl-PL" sz="2800" dirty="0" err="1">
                <a:solidFill>
                  <a:srgbClr val="FF0000"/>
                </a:solidFill>
              </a:rPr>
              <a:t>sklearn</a:t>
            </a:r>
            <a:r>
              <a:rPr lang="pl-PL" sz="2800" dirty="0">
                <a:solidFill>
                  <a:srgbClr val="FF0000"/>
                </a:solidFill>
              </a:rPr>
              <a:t> </a:t>
            </a:r>
            <a:r>
              <a:rPr lang="en-GB" sz="2800" dirty="0">
                <a:solidFill>
                  <a:srgbClr val="FF0000"/>
                </a:solidFill>
              </a:rPr>
              <a:t>make_classification()</a:t>
            </a:r>
          </a:p>
        </p:txBody>
      </p:sp>
    </p:spTree>
    <p:extLst>
      <p:ext uri="{BB962C8B-B14F-4D97-AF65-F5344CB8AC3E}">
        <p14:creationId xmlns:p14="http://schemas.microsoft.com/office/powerpoint/2010/main" val="138231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99EFEEB-F904-4B8D-A448-1751D568D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1" y="518705"/>
            <a:ext cx="7472362" cy="5334407"/>
          </a:xfrm>
          <a:prstGeom prst="rect">
            <a:avLst/>
          </a:prstGeom>
        </p:spPr>
      </p:pic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3B0FFD27-88E2-414F-9200-BCF9E455504B}"/>
              </a:ext>
            </a:extLst>
          </p:cNvPr>
          <p:cNvCxnSpPr/>
          <p:nvPr/>
        </p:nvCxnSpPr>
        <p:spPr>
          <a:xfrm flipH="1">
            <a:off x="8283921" y="1946495"/>
            <a:ext cx="1379192" cy="77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D44C1C1-FB9C-4C7A-9205-45C158B12168}"/>
              </a:ext>
            </a:extLst>
          </p:cNvPr>
          <p:cNvSpPr txBox="1"/>
          <p:nvPr/>
        </p:nvSpPr>
        <p:spPr>
          <a:xfrm>
            <a:off x="9750582" y="1647731"/>
            <a:ext cx="20641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Pobierz plik z katalogu z plikami bazy danych.
Korzystaj z katalogu lokalnego swojego komputera
</a:t>
            </a:r>
            <a:endParaRPr lang="en-GB" dirty="0"/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3F93936D-66DA-1A4D-785A-15F9340CFF96}"/>
              </a:ext>
            </a:extLst>
          </p:cNvPr>
          <p:cNvCxnSpPr/>
          <p:nvPr/>
        </p:nvCxnSpPr>
        <p:spPr>
          <a:xfrm flipH="1">
            <a:off x="6096000" y="518705"/>
            <a:ext cx="2187921" cy="54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az 7">
            <a:extLst>
              <a:ext uri="{FF2B5EF4-FFF2-40B4-BE49-F238E27FC236}">
                <a16:creationId xmlns:a16="http://schemas.microsoft.com/office/drawing/2014/main" id="{A5D7DA30-D48C-25D5-2FF7-852F8BC4F0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57" t="13600" r="43067" b="40677"/>
          <a:stretch/>
        </p:blipFill>
        <p:spPr>
          <a:xfrm>
            <a:off x="3946359" y="4687504"/>
            <a:ext cx="105878" cy="163629"/>
          </a:xfrm>
          <a:prstGeom prst="rect">
            <a:avLst/>
          </a:prstGeom>
        </p:spPr>
      </p:pic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BFE64ED9-6C19-EF62-BEE9-0A5D3AFF4FB8}"/>
              </a:ext>
            </a:extLst>
          </p:cNvPr>
          <p:cNvCxnSpPr/>
          <p:nvPr/>
        </p:nvCxnSpPr>
        <p:spPr>
          <a:xfrm flipH="1">
            <a:off x="4137434" y="4454305"/>
            <a:ext cx="5525679" cy="39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C613D410-3A52-69D4-7274-F95064733911}"/>
              </a:ext>
            </a:extLst>
          </p:cNvPr>
          <p:cNvSpPr txBox="1"/>
          <p:nvPr/>
        </p:nvSpPr>
        <p:spPr>
          <a:xfrm>
            <a:off x="9819922" y="4237221"/>
            <a:ext cx="1376127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050" dirty="0">
                <a:latin typeface="Consolas" panose="020B0609020204030204" pitchFamily="49" charset="0"/>
              </a:rPr>
              <a:t>[:, :-1]</a:t>
            </a:r>
          </a:p>
          <a:p>
            <a:r>
              <a:rPr lang="pl-PL" sz="1050" dirty="0">
                <a:latin typeface="Consolas" panose="020B0609020204030204" pitchFamily="49" charset="0"/>
              </a:rPr>
              <a:t>[:, -1]</a:t>
            </a:r>
            <a:endParaRPr lang="en-GB" sz="1050" dirty="0"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C054B93F-AA1B-DA2F-9E11-CC89CB1AFF64}"/>
              </a:ext>
            </a:extLst>
          </p:cNvPr>
          <p:cNvSpPr txBox="1"/>
          <p:nvPr/>
        </p:nvSpPr>
        <p:spPr>
          <a:xfrm>
            <a:off x="10230416" y="3947311"/>
            <a:ext cx="105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lepiej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16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8F578E1-35B1-44AF-A483-4E4765693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79" y="814387"/>
            <a:ext cx="6582183" cy="5434013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48FDBE4A-2ACD-44D8-9FB0-A215DD817597}"/>
              </a:ext>
            </a:extLst>
          </p:cNvPr>
          <p:cNvSpPr txBox="1"/>
          <p:nvPr/>
        </p:nvSpPr>
        <p:spPr>
          <a:xfrm>
            <a:off x="2770360" y="6337426"/>
            <a:ext cx="254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output</a:t>
            </a:r>
            <a:endParaRPr lang="en-GB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408373A-6771-0012-B903-0E2515985E84}"/>
              </a:ext>
            </a:extLst>
          </p:cNvPr>
          <p:cNvSpPr txBox="1"/>
          <p:nvPr/>
        </p:nvSpPr>
        <p:spPr>
          <a:xfrm>
            <a:off x="9480884" y="635267"/>
            <a:ext cx="2435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</a:t>
            </a:r>
            <a:r>
              <a:rPr lang="pl-PL" dirty="0" err="1"/>
              <a:t>make_classification</a:t>
            </a:r>
            <a:endParaRPr lang="en-GB" dirty="0"/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3B5AC299-A58C-A21F-82FA-216859C308FC}"/>
              </a:ext>
            </a:extLst>
          </p:cNvPr>
          <p:cNvCxnSpPr/>
          <p:nvPr/>
        </p:nvCxnSpPr>
        <p:spPr>
          <a:xfrm flipH="1">
            <a:off x="5197642" y="1155032"/>
            <a:ext cx="4283242" cy="875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az 6">
            <a:extLst>
              <a:ext uri="{FF2B5EF4-FFF2-40B4-BE49-F238E27FC236}">
                <a16:creationId xmlns:a16="http://schemas.microsoft.com/office/drawing/2014/main" id="{AC56C210-BB57-6BF0-4451-B3BD899FCA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57" t="13600" r="43067" b="40677"/>
          <a:stretch/>
        </p:blipFill>
        <p:spPr>
          <a:xfrm>
            <a:off x="7575083" y="1993630"/>
            <a:ext cx="105878" cy="16362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5CB3E40-3800-C33A-3072-498ABCA00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778" y="1592981"/>
            <a:ext cx="923925" cy="342900"/>
          </a:xfrm>
          <a:prstGeom prst="rect">
            <a:avLst/>
          </a:prstGeom>
        </p:spPr>
      </p:pic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D3AEE095-242E-C1CF-C781-7F74BD529DD8}"/>
              </a:ext>
            </a:extLst>
          </p:cNvPr>
          <p:cNvCxnSpPr>
            <a:stCxn id="9" idx="1"/>
          </p:cNvCxnSpPr>
          <p:nvPr/>
        </p:nvCxnSpPr>
        <p:spPr>
          <a:xfrm flipH="1">
            <a:off x="7796463" y="1764431"/>
            <a:ext cx="2082315" cy="31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F066C20-CC79-C2C5-4B7C-BD053AFD59B3}"/>
              </a:ext>
            </a:extLst>
          </p:cNvPr>
          <p:cNvSpPr txBox="1"/>
          <p:nvPr/>
        </p:nvSpPr>
        <p:spPr>
          <a:xfrm>
            <a:off x="10902214" y="1566549"/>
            <a:ext cx="85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dodaj</a:t>
            </a:r>
            <a:endParaRPr lang="en-GB" dirty="0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F63284F7-C8E1-AA75-C754-05316E6A175D}"/>
              </a:ext>
            </a:extLst>
          </p:cNvPr>
          <p:cNvCxnSpPr/>
          <p:nvPr/>
        </p:nvCxnSpPr>
        <p:spPr>
          <a:xfrm flipH="1" flipV="1">
            <a:off x="7575083" y="2236206"/>
            <a:ext cx="2646279" cy="98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61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B20596D-3CB4-4FFA-9E65-CDAFC5329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7" y="685800"/>
            <a:ext cx="6284119" cy="222885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932AAC3F-A5A7-4594-8FCC-3C9520169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50" y="3690937"/>
            <a:ext cx="5972176" cy="124019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F364EDC9-FAA5-4075-B9E1-2557B3A64557}"/>
              </a:ext>
            </a:extLst>
          </p:cNvPr>
          <p:cNvSpPr txBox="1"/>
          <p:nvPr/>
        </p:nvSpPr>
        <p:spPr>
          <a:xfrm>
            <a:off x="2800350" y="3059668"/>
            <a:ext cx="254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output</a:t>
            </a:r>
            <a:endParaRPr lang="en-GB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A2E6AB2-FA3C-4DDB-AC30-B7B4E160B424}"/>
              </a:ext>
            </a:extLst>
          </p:cNvPr>
          <p:cNvSpPr txBox="1"/>
          <p:nvPr/>
        </p:nvSpPr>
        <p:spPr>
          <a:xfrm>
            <a:off x="2719387" y="5193064"/>
            <a:ext cx="254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00491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B32FE34E1E1B240A5BEF7D8EA5C8703" ma:contentTypeVersion="11" ma:contentTypeDescription="Utwórz nowy dokument." ma:contentTypeScope="" ma:versionID="c1fcd85718c0de72a4ac370e68030232">
  <xsd:schema xmlns:xsd="http://www.w3.org/2001/XMLSchema" xmlns:xs="http://www.w3.org/2001/XMLSchema" xmlns:p="http://schemas.microsoft.com/office/2006/metadata/properties" xmlns:ns2="85e4739b-d0e0-4065-a80d-7c3a869519f7" xmlns:ns3="0273692e-26d7-4667-8c57-198464497e5a" targetNamespace="http://schemas.microsoft.com/office/2006/metadata/properties" ma:root="true" ma:fieldsID="7080ac7e8e54d768dd4df00d74394f87" ns2:_="" ns3:_="">
    <xsd:import namespace="85e4739b-d0e0-4065-a80d-7c3a869519f7"/>
    <xsd:import namespace="0273692e-26d7-4667-8c57-198464497e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e4739b-d0e0-4065-a80d-7c3a869519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i obrazów" ma:readOnly="false" ma:fieldId="{5cf76f15-5ced-4ddc-b409-7134ff3c332f}" ma:taxonomyMulti="true" ma:sspId="99f285bf-9bc8-44af-a2ef-b39ca4f7da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3692e-26d7-4667-8c57-198464497e5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260dd90-7e46-4dd5-86e1-b6f25227d0a7}" ma:internalName="TaxCatchAll" ma:showField="CatchAllData" ma:web="0273692e-26d7-4667-8c57-198464497e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273692e-26d7-4667-8c57-198464497e5a" xsi:nil="true"/>
    <lcf76f155ced4ddcb4097134ff3c332f xmlns="85e4739b-d0e0-4065-a80d-7c3a869519f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FD215FA-CD28-46E2-95C8-AD8A876D6836}"/>
</file>

<file path=customXml/itemProps2.xml><?xml version="1.0" encoding="utf-8"?>
<ds:datastoreItem xmlns:ds="http://schemas.openxmlformats.org/officeDocument/2006/customXml" ds:itemID="{70B6CCAE-EA61-4389-B3D0-1133CFF8CBE7}"/>
</file>

<file path=customXml/itemProps3.xml><?xml version="1.0" encoding="utf-8"?>
<ds:datastoreItem xmlns:ds="http://schemas.openxmlformats.org/officeDocument/2006/customXml" ds:itemID="{9F64DEC1-5403-4A06-96BA-86EFCC7D1DE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Panoramiczny</PresentationFormat>
  <Paragraphs>34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Consolas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Marek Kruk</dc:creator>
  <cp:lastModifiedBy>Marek Kruk</cp:lastModifiedBy>
  <cp:revision>1</cp:revision>
  <dcterms:created xsi:type="dcterms:W3CDTF">2025-03-20T16:48:01Z</dcterms:created>
  <dcterms:modified xsi:type="dcterms:W3CDTF">2025-03-20T16:48:36Z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0x0101003B32FE34E1E1B240A5BEF7D8EA5C8703</vt:lpwstr>
  </property>
</Properties>
</file>